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/>
          <p:nvPr userDrawn="1"/>
        </p:nvGrpSpPr>
        <p:grpSpPr>
          <a:xfrm>
            <a:off x="-34925" y="-42862"/>
            <a:ext cx="12258675" cy="6943725"/>
            <a:chOff x="-54" y="-67"/>
            <a:chExt cx="19305" cy="10935"/>
          </a:xfrm>
        </p:grpSpPr>
        <p:pic>
          <p:nvPicPr>
            <p:cNvPr id="5123" name="图片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54" y="-67"/>
              <a:ext cx="19305" cy="10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PPT模板无标.tif"/>
            <p:cNvPicPr>
              <a:picLocks noChangeAspect="1"/>
            </p:cNvPicPr>
            <p:nvPr userDrawn="1"/>
          </p:nvPicPr>
          <p:blipFill>
            <a:blip r:embed="rId3"/>
            <a:srcRect t="30017" b="37379"/>
            <a:stretch>
              <a:fillRect/>
            </a:stretch>
          </p:blipFill>
          <p:spPr>
            <a:xfrm>
              <a:off x="6" y="10616"/>
              <a:ext cx="19198" cy="22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pic>
          <p:nvPicPr>
            <p:cNvPr id="5125" name="图片 18" descr="微信图片_201904171436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62" y="94"/>
              <a:ext cx="814" cy="69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 userDrawn="1"/>
        </p:nvSpPr>
        <p:spPr>
          <a:xfrm>
            <a:off x="227013" y="708025"/>
            <a:ext cx="11734800" cy="5759450"/>
          </a:xfrm>
          <a:prstGeom prst="roundRect">
            <a:avLst/>
          </a:prstGeom>
          <a:ln>
            <a:solidFill>
              <a:srgbClr val="FFC41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126" name="矩形 6"/>
          <p:cNvSpPr/>
          <p:nvPr userDrawn="1"/>
        </p:nvSpPr>
        <p:spPr>
          <a:xfrm>
            <a:off x="682625" y="27305"/>
            <a:ext cx="4674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第2节　动态电路分析与计算</a:t>
            </a:r>
            <a:endParaRPr 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9289;&#29702;&#65288;&#23665;&#35199;&#65289;\&#23665;&#35199;&#29289;&#29702;\X185.TIF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14.emf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3.tiff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16.emf"/><Relationship Id="rId1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file:///C:\Documents and Settings\Administrator\&#26700;&#38754;\&#29289;&#29702;&#65288;&#23665;&#35199;&#65289;\&#23665;&#35199;&#29289;&#29702;\X192.TIF" TargetMode="Externa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4.em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8.emf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55558" y="1899920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第十六章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电功率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9400" y="3435985"/>
            <a:ext cx="66605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 动态电路分析与计算 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0725" y="2016125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7670" y="2188845"/>
            <a:ext cx="4734560" cy="1701165"/>
          </a:xfrm>
          <a:prstGeom prst="rect">
            <a:avLst/>
          </a:prstGeom>
        </p:spPr>
      </p:pic>
      <p:pic>
        <p:nvPicPr>
          <p:cNvPr id="6" name="图片 -2147482284" descr="C:\Documents and Settings\Administrator\桌面\物理（山西）\山西物理\X18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841490" y="4342765"/>
            <a:ext cx="4742815" cy="1626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62610" y="972820"/>
            <a:ext cx="89909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类型二　滑动变阻器滑片移动引起的动态电路分析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>
              <a:latin typeface="Times New Roman" panose="02020603050405020304" pitchFamily="18" charset="0"/>
              <a:cs typeface="仿宋_GB2312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0000FF"/>
                </a:solidFill>
                <a:ea typeface="宋体" panose="02010600030101010101" pitchFamily="2" charset="-122"/>
              </a:rPr>
              <a:t>串联电路中滑</a:t>
            </a:r>
            <a:r>
              <a:rPr 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片移动引起的动态电路分析</a:t>
            </a:r>
            <a:endParaRPr lang="zh-CN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思路：先电流后电压，先整体后部分．</a:t>
            </a: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solidFill>
                  <a:srgbClr val="0000FF"/>
                </a:solidFill>
                <a:ea typeface="宋体" panose="02010600030101010101" pitchFamily="2" charset="-122"/>
              </a:rPr>
              <a:t>并联电路中滑片移动引起的动态电路分</a:t>
            </a:r>
            <a:endParaRPr lang="zh-CN" sz="240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000FF"/>
                </a:solidFill>
                <a:ea typeface="宋体" panose="02010600030101010101" pitchFamily="2" charset="-122"/>
              </a:rPr>
              <a:t>析思路：先电压后电流</a:t>
            </a:r>
            <a:r>
              <a:rPr 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0000FF"/>
                </a:solidFill>
                <a:ea typeface="宋体" panose="02010600030101010101" pitchFamily="2" charset="-122"/>
              </a:rPr>
              <a:t>先支路后干路．</a:t>
            </a:r>
            <a:endParaRPr lang="zh-CN" sz="240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0000FF"/>
                </a:solidFill>
                <a:ea typeface="黑体" panose="02010609060101010101" pitchFamily="49" charset="-122"/>
              </a:rPr>
              <a:t>注</a:t>
            </a:r>
            <a:r>
              <a:rPr lang="zh-CN" sz="2400">
                <a:solidFill>
                  <a:srgbClr val="0000FF"/>
                </a:solidFill>
                <a:cs typeface="仿宋_GB2312" charset="0"/>
              </a:rPr>
              <a:t>：</a:t>
            </a:r>
            <a:r>
              <a:rPr lang="en-US" sz="24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solidFill>
                  <a:srgbClr val="0000FF"/>
                </a:solidFill>
                <a:cs typeface="仿宋_GB2312" charset="0"/>
              </a:rPr>
              <a:t>为定值电阻所在支路电流，</a:t>
            </a:r>
            <a:r>
              <a:rPr lang="en-US" sz="24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solidFill>
                  <a:srgbClr val="0000FF"/>
                </a:solidFill>
                <a:cs typeface="仿宋_GB2312" charset="0"/>
              </a:rPr>
              <a:t>为滑</a:t>
            </a:r>
            <a:endParaRPr lang="zh-CN" sz="2400">
              <a:solidFill>
                <a:srgbClr val="0000FF"/>
              </a:solidFill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000FF"/>
                </a:solidFill>
                <a:cs typeface="仿宋_GB2312" charset="0"/>
              </a:rPr>
              <a:t>动变阻器所在支路电流</a:t>
            </a:r>
            <a:r>
              <a:rPr lang="en-US" sz="2400">
                <a:solidFill>
                  <a:srgbClr val="0000FF"/>
                </a:solidFill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altLang="en-US" sz="2400">
              <a:solidFill>
                <a:srgbClr val="0000FF"/>
              </a:solidFill>
              <a:latin typeface="Times New Roman" panose="02020603050405020304" pitchFamily="18" charset="0"/>
              <a:cs typeface="仿宋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91185" y="956945"/>
            <a:ext cx="110115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如图为一种握力计和它的工作原理示意图．电源电压恒定不变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握力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显示表是由电流表改装而成，定值电阻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起保护电路作用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其电阻值为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弹簧一端的滑片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的最上端时不施加力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移动到最下端时施加的力最大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弹簧的电阻不计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．该握力计测量范围为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电路中电流变化范围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．则下列判断正确的是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300 N </a:t>
            </a:r>
            <a:r>
              <a:rPr lang="zh-CN" sz="2400">
                <a:ea typeface="宋体" panose="02010600030101010101" pitchFamily="2" charset="-122"/>
              </a:rPr>
              <a:t>时电路中电流为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握力计工作电路的电源电压为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连入电路阻值变化范围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消耗的最小功率为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W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4540" y="569150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1615" y="3473450"/>
            <a:ext cx="4281805" cy="20739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4700" y="3326765"/>
            <a:ext cx="588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2495" y="1022985"/>
            <a:ext cx="103505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V</a:t>
            </a:r>
            <a:r>
              <a:rPr lang="zh-CN" sz="2400">
                <a:ea typeface="宋体" panose="02010600030101010101" pitchFamily="2" charset="-122"/>
              </a:rPr>
              <a:t>保持不变．电流表量程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电压表量程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小灯泡上标有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要求开关闭合后两个电表的示数均不超过所选量程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且灯泡两端电压不允许超过额定电压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灯丝电阻不变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．则下列说法正确的是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滑动变阻器的滑片向左移动时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电流表和电压表示数都变大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当电流表示数为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A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V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该电路的最大功率为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10.8 W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滑动变阻器允许调节的范围是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77935" y="524129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0215" y="2985135"/>
            <a:ext cx="2635250" cy="2108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16575" y="2861310"/>
            <a:ext cx="12503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6125" y="1256030"/>
            <a:ext cx="107829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威海改编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如图所示是某同学设计的监测河水流速变化的装置原理图．机翼状的探头始终浸没在水中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通过连杆带动滑动变阻器的滑片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上下移动．电源电压保持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4.5 V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的规格为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随着水流速度的改变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当水流速度增大时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电压表的示数变大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当水流速度减小时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电压表与电流表的示数之比变小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滑动变阻器允许接入电路的取值范围为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Ω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电路消耗总电功率的变化范围为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1.35 W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4.05 W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29395" y="578294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89635" y="8743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125" y="3750945"/>
            <a:ext cx="3060065" cy="18884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02810" y="3607435"/>
            <a:ext cx="534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76885" y="1202055"/>
            <a:ext cx="6425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类型三　开关通断引起的动态电路分析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开关的通断引起的电路变化问题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3295" y="1146175"/>
            <a:ext cx="5479415" cy="49758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9280" y="2193290"/>
            <a:ext cx="1653540" cy="460375"/>
            <a:chOff x="1586" y="2158"/>
            <a:chExt cx="2604" cy="725"/>
          </a:xfrm>
        </p:grpSpPr>
        <p:pic>
          <p:nvPicPr>
            <p:cNvPr id="10" name="图片 9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887095" y="2093595"/>
            <a:ext cx="105981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西宁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正常发光；则断开开关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变亮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电压表示数变大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的实际功率变小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仍然正常发光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电压表示数不变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电路的总功率变大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4570" y="559498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58850" y="14897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5130" y="3041015"/>
            <a:ext cx="2572385" cy="24104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70885" y="2834005"/>
            <a:ext cx="52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18185" y="1172210"/>
            <a:ext cx="109575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重庆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</a:t>
            </a:r>
            <a:r>
              <a:rPr lang="zh-CN" sz="2400">
                <a:cs typeface="楷体_GB2312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具有防雾、除露、化霜功能的汽车智能后视镜能保障行车安全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车主可通过旋钮开关实现功能切换．如图是模拟加热原理图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其中测试电源的电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四段电热丝电阻均为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防雾、除露、化霜所需加热功率依次增大．下列说法正确的是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开关旋至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“1”</a:t>
            </a:r>
            <a:r>
              <a:rPr lang="zh-CN" sz="2400">
                <a:ea typeface="宋体" panose="02010600030101010101" pitchFamily="2" charset="-122"/>
              </a:rPr>
              <a:t>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开启化霜功能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开启防雾功能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电路总电阻为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化霜与防雾电路的总功率之差为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W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从防雾到除露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电路总电流变化了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81010" y="5349240"/>
            <a:ext cx="22110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1685" y="3118485"/>
            <a:ext cx="3672205" cy="20726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76700" y="2971800"/>
            <a:ext cx="548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3410" y="783590"/>
            <a:ext cx="109874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河池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不考虑灯丝电阻的变化．当甲、乙都是电流表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电路消耗的总功率为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；当甲、乙都是电压表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2.4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电路消耗的总功率为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36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电路的总功率之比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当甲、乙都是电压表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sz="2400">
                <a:ea typeface="宋体" panose="02010600030101010101" pitchFamily="2" charset="-122"/>
              </a:rPr>
              <a:t>的实际功率为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0.48 W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当甲、乙都是电流表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sz="2400">
                <a:ea typeface="宋体" panose="02010600030101010101" pitchFamily="2" charset="-122"/>
              </a:rPr>
              <a:t>两表示数之比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63890" y="5406390"/>
            <a:ext cx="22110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pic>
        <p:nvPicPr>
          <p:cNvPr id="2" name="图片 -2147482274" descr="C:\Documents and Settings\Administrator\桌面\物理（山西）\山西物理\X19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001635" y="3455035"/>
            <a:ext cx="2592070" cy="1736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452235" y="2555875"/>
            <a:ext cx="54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87503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3570" y="1464945"/>
            <a:ext cx="110871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黑体" panose="02010609060101010101" pitchFamily="49" charset="-122"/>
              </a:rPr>
              <a:t>类型一　敏感电阻引起的动态电路分析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图甲是身高、体重测量仪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当体检者站在台面上时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能自动显示身高和体重．电路原理如图乙所示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电压表、电流表分别显示身高和体重的大小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压敏电阻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的阻值随压力增大而增大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</a:rPr>
              <a:t>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随身高增高而上滑．下列分析正确的是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身高越高电压表示数越大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</a:rPr>
              <a:t>B. 身高越高通过R0的电流越小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</a:rPr>
              <a:t>C. 体重越大电流表示数越大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</a:rPr>
              <a:t>D. 体重越大电路消耗总功率越大</a:t>
            </a:r>
            <a:endParaRPr lang="en-US" sz="2400">
              <a:latin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455" y="3261995"/>
            <a:ext cx="3883660" cy="23888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87490" y="3630295"/>
            <a:ext cx="572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58605" y="581406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8665" y="1190625"/>
            <a:ext cx="10809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是创新小组设计的汽车油量显示仪的电路原理图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其中电源电压恒定为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油量表实质上是量程为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sz="2400">
                <a:ea typeface="宋体" panose="02010600030101010101" pitchFamily="2" charset="-122"/>
              </a:rPr>
              <a:t>的电压表．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为压敏电阻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其电阻值与油箱中油量的关系如下表所示．下列说法中正确的是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55980" y="3906520"/>
          <a:ext cx="5560695" cy="1543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8210"/>
                <a:gridCol w="561975"/>
                <a:gridCol w="561975"/>
                <a:gridCol w="561975"/>
                <a:gridCol w="562610"/>
                <a:gridCol w="561975"/>
                <a:gridCol w="561975"/>
              </a:tblGrid>
              <a:tr h="7715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油量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5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压敏电阻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955" y="3196590"/>
            <a:ext cx="2522220" cy="2374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84210" y="562229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76755" y="2002155"/>
            <a:ext cx="73101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油箱中油量增多时，压敏电阻R的阻值变大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B. 电压表示数为3 V时，油箱中的油量为50 L</a:t>
            </a:r>
            <a:endParaRPr lang="en-US" sz="2400"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C. 油箱中油量为20 L时，R0两端的电压为1.5 V</a:t>
            </a:r>
            <a:endParaRPr lang="en-US" sz="2400"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D. 油箱中油量减少时，电路消耗电能的总功率变大</a:t>
            </a:r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6755" y="4415790"/>
            <a:ext cx="2449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【答案】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56605" y="588518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963295" y="776605"/>
            <a:ext cx="103803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酒驾易造成交通事故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利用酒精测试仪可以检测司机是否酒驾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其电路原理如图甲所示．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气敏传感器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它的电阻值与它接触到的酒精气体浓度的关系如图乙所示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V</a:t>
            </a:r>
            <a:r>
              <a:rPr lang="zh-CN" sz="2400">
                <a:ea typeface="宋体" panose="02010600030101010101" pitchFamily="2" charset="-122"/>
              </a:rPr>
              <a:t>．若酒精气体浓度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0.2 mg/mL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则判定被检者为酒驾．以下说法正确的是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015" y="3248660"/>
            <a:ext cx="4607560" cy="26365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38580" y="2172335"/>
            <a:ext cx="8531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 被检者的酒精气体浓度越高，电流表示数越小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B.  电流表的示数为0.12 A时，判定被检者为酒驾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C.  电压表示数为3 V时，</a:t>
            </a:r>
            <a:r>
              <a:rPr lang="en-US" sz="2400" i="1">
                <a:latin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</a:rPr>
              <a:t>消耗的电功率是0.45 W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D.  被检者酒精气体浓度为0.2 mg/mL时，电压表的示数是4 V</a:t>
            </a:r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8580" y="4638675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【答案】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7545" y="695325"/>
            <a:ext cx="106229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甲醛对人体危害非常严重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因此装修房屋时检测甲醛污染指数非常重要．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创新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小组的同学们设计了甲醛监测设备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原理如图甲所示．电源电压恒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的定值电阻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为可以感知甲醛污染指数的可变电阻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其阻值随污染指数变化的情况如图乙所示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用电压表示数反映污染指数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污染指数在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r>
              <a:rPr lang="zh-CN" sz="2400">
                <a:ea typeface="宋体" panose="02010600030101010101" pitchFamily="2" charset="-122"/>
              </a:rPr>
              <a:t>以下为轻度污染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2400">
                <a:ea typeface="宋体" panose="02010600030101010101" pitchFamily="2" charset="-122"/>
              </a:rPr>
              <a:t>之间为中度污染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sz="2400">
                <a:ea typeface="宋体" panose="02010600030101010101" pitchFamily="2" charset="-122"/>
              </a:rPr>
              <a:t>以上为重度污染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以下分析正确的是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A．污染指数越小，电压表示数越大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B．电压表示数为1 V时，属于重度污染</a:t>
            </a:r>
            <a:endParaRPr lang="en-US" sz="2400"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C．污染指数越大，电路中消耗的总功率越小</a:t>
            </a:r>
            <a:endParaRPr lang="en-US" sz="2400"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Times New Roman" panose="02020603050405020304" pitchFamily="18" charset="0"/>
              </a:rPr>
              <a:t>D．污染指数为50时，电压表的示数为2.5 V</a:t>
            </a:r>
            <a:endParaRPr lang="en-US" sz="24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240" y="3769360"/>
            <a:ext cx="4479290" cy="2065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04665" y="3601720"/>
            <a:ext cx="755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8599805" y="583501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65175" y="1483995"/>
            <a:ext cx="104209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德州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如图是检测酒精浓度的测试仪原理图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图中电源电压恒定为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酒精气体传感器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的阻值随气体浓度的增大而减小．当酒精浓度为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以下说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cs typeface="楷体_GB2312" charset="0"/>
              </a:rPr>
              <a:t>若酒精气体浓度越大，电压表和电流表示数都越大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cs typeface="楷体_GB2312" charset="0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cs typeface="楷体_GB2312" charset="0"/>
              </a:rPr>
              <a:t>的阻值为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cs typeface="楷体_GB2312" charset="0"/>
              </a:rPr>
              <a:t>酒精浓度为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0</a:t>
            </a:r>
            <a:r>
              <a:rPr lang="zh-CN" sz="2400">
                <a:cs typeface="楷体_GB2312" charset="0"/>
              </a:rPr>
              <a:t>时，电路消耗的总功率为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0.6  W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cs typeface="楷体_GB2312" charset="0"/>
              </a:rPr>
              <a:t>若电流表示数达到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0.2 A</a:t>
            </a:r>
            <a:r>
              <a:rPr lang="zh-CN" sz="2400">
                <a:cs typeface="楷体_GB2312" charset="0"/>
              </a:rPr>
              <a:t>时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楷体_GB2312" charset="0"/>
              </a:rPr>
              <a:t>表示酒驾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cs typeface="楷体_GB2312" charset="0"/>
              </a:rPr>
              <a:t>    此时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cs typeface="楷体_GB2312" charset="0"/>
              </a:rPr>
              <a:t>消耗的电功率为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0.8 W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90305" y="587629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09320" y="106743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675" y="3572510"/>
            <a:ext cx="3475990" cy="2253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57740" y="2726690"/>
            <a:ext cx="728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5155" y="1100455"/>
            <a:ext cx="111099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6. 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泸州改编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如图为一种测量环境湿度仪器的简化工作原理图．电源电压恒为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为湿敏电阻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其阻值随环境湿度的增加而减小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阻值范围为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．闭合开关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当环境的湿度增加时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在保证两电表安全的情况下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cs typeface="楷体_GB2312" charset="0"/>
              </a:rPr>
              <a:t>电流表示数变大，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cs typeface="楷体_GB2312" charset="0"/>
              </a:rPr>
              <a:t>两端的电压变大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cs typeface="楷体_GB2312" charset="0"/>
              </a:rPr>
              <a:t>电压表示数与电流表示数的比值变大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cs typeface="楷体_GB2312" charset="0"/>
              </a:rPr>
              <a:t>通过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cs typeface="楷体_GB2312" charset="0"/>
              </a:rPr>
              <a:t>的最大电流为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0.24 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cs typeface="楷体_GB2312" charset="0"/>
              </a:rPr>
              <a:t>在电路中的最小电阻值为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 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28050" y="547624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sz="1800">
                <a:cs typeface="楷体_GB2312" charset="0"/>
              </a:rPr>
              <a:t>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6975" y="3422015"/>
            <a:ext cx="2850515" cy="1929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67365" y="2903855"/>
            <a:ext cx="516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UNIT_TABLE_BEAUTIFY" val="smartTable{415ac91c-587c-448c-aa1f-dac5395b0242}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3153</Words>
  <Application>WPS 演示</Application>
  <PresentationFormat>宽屏</PresentationFormat>
  <Paragraphs>187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黑体</vt:lpstr>
      <vt:lpstr>仿宋_GB2312</vt:lpstr>
      <vt:lpstr>仿宋</vt:lpstr>
      <vt:lpstr>楷体_GB2312</vt:lpstr>
      <vt:lpstr>新宋体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