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tiff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16.emf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slide" Target="slide38.xml"/><Relationship Id="rId5" Type="http://schemas.openxmlformats.org/officeDocument/2006/relationships/tags" Target="../tags/tag3.xml"/><Relationship Id="rId4" Type="http://schemas.openxmlformats.org/officeDocument/2006/relationships/slide" Target="slide1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19.emf"/><Relationship Id="rId1" Type="http://schemas.openxmlformats.org/officeDocument/2006/relationships/image" Target="../media/image6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emf"/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26.png"/><Relationship Id="rId1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wmf"/><Relationship Id="rId1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6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4.xml"/><Relationship Id="rId3" Type="http://schemas.openxmlformats.org/officeDocument/2006/relationships/slide" Target="slide7.xml"/><Relationship Id="rId2" Type="http://schemas.openxmlformats.org/officeDocument/2006/relationships/slide" Target="slide12.xml"/><Relationship Id="rId1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7.emf"/><Relationship Id="rId1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image" Target="file:///C:\Documents and Settings\Administrator\&#26700;&#38754;\&#29289;&#29702;&#65288;&#23665;&#35199;&#65289;\&#23665;&#35199;&#29289;&#29702;\X175.TIF" TargetMode="External"/><Relationship Id="rId3" Type="http://schemas.openxmlformats.org/officeDocument/2006/relationships/image" Target="../media/image48.png"/><Relationship Id="rId2" Type="http://schemas.openxmlformats.org/officeDocument/2006/relationships/image" Target="../media/image6.tiff"/><Relationship Id="rId1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49.emf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51.emf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slide" Target="slide3.xml"/><Relationship Id="rId2" Type="http://schemas.openxmlformats.org/officeDocument/2006/relationships/image" Target="../media/image6.wmf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470785" y="1756410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第十六章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电功率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36545" y="3723005"/>
            <a:ext cx="645668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 电功、电功率、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焦耳定律的理解及简单计算 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55040" y="1009650"/>
            <a:ext cx="109867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台式电脑的电功率约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液晶电视机的电功率约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日光灯的电功率约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W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(2017.11D)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计算器的电功率约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mW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家用电饭锅加热挡的电功率约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电风扇的电功率约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电热水壶的电功率约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W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(2015.33</a:t>
            </a:r>
            <a:r>
              <a:rPr lang="zh-CN" sz="2400">
                <a:cs typeface="仿宋_GB2312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>
              <a:latin typeface="Times New Roman" panose="02020603050405020304" pitchFamily="18" charset="0"/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额定功率与实际功率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(1)</a:t>
            </a:r>
            <a:r>
              <a:rPr lang="zh-CN" sz="2400">
                <a:ea typeface="黑体" panose="02010609060101010101" pitchFamily="49" charset="-122"/>
                <a:sym typeface="+mn-ea"/>
              </a:rPr>
              <a:t>额定电压：</a:t>
            </a:r>
            <a:r>
              <a:rPr lang="zh-CN" sz="2400">
                <a:sym typeface="+mn-ea"/>
              </a:rPr>
              <a:t>用电器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</a:t>
            </a:r>
            <a:r>
              <a:rPr lang="zh-CN" sz="2400">
                <a:sym typeface="+mn-ea"/>
              </a:rPr>
              <a:t>时的电压</a:t>
            </a:r>
            <a:r>
              <a:rPr lang="zh-CN" sz="2400">
                <a:cs typeface="仿宋_GB2312" charset="0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21175" y="5509260"/>
            <a:ext cx="1888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正常工作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8428990" y="51574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0875" y="656590"/>
            <a:ext cx="112433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额定功率：</a:t>
            </a:r>
            <a:r>
              <a:rPr lang="zh-CN" sz="2400">
                <a:ea typeface="宋体" panose="02010600030101010101" pitchFamily="2" charset="-122"/>
              </a:rPr>
              <a:t>用电器在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下工作时的电功率．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实际电压：</a:t>
            </a:r>
            <a:r>
              <a:rPr lang="zh-CN" sz="2400">
                <a:ea typeface="宋体" panose="02010600030101010101" pitchFamily="2" charset="-122"/>
              </a:rPr>
              <a:t>实际加在用电器两端的电压．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实际功率：</a:t>
            </a:r>
            <a:r>
              <a:rPr lang="zh-CN" sz="2400">
                <a:ea typeface="宋体" panose="02010600030101010101" pitchFamily="2" charset="-122"/>
              </a:rPr>
              <a:t>用电器在实际电压下工作时的电功率．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(5)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用电器正常工作．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U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可能烧毁用电器．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U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用电器不能正常工作．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(6)</a:t>
            </a:r>
            <a:r>
              <a:rPr lang="zh-CN" sz="2400">
                <a:ea typeface="黑体" panose="02010609060101010101" pitchFamily="49" charset="-122"/>
              </a:rPr>
              <a:t>影响灯泡亮暗的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因素：</a:t>
            </a:r>
            <a:r>
              <a:rPr lang="zh-CN" sz="2400">
                <a:ea typeface="宋体" panose="02010600030101010101" pitchFamily="2" charset="-122"/>
              </a:rPr>
              <a:t>灯泡的亮暗只与它的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灯泡越亮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反之灯泡越暗．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(7)</a:t>
            </a:r>
            <a:r>
              <a:rPr lang="zh-CN" sz="2400">
                <a:ea typeface="黑体" panose="02010609060101010101" pitchFamily="49" charset="-122"/>
              </a:rPr>
              <a:t>铭牌：</a:t>
            </a:r>
            <a:r>
              <a:rPr lang="zh-CN" sz="2400">
                <a:ea typeface="宋体" panose="02010600030101010101" pitchFamily="2" charset="-122"/>
              </a:rPr>
              <a:t>灯泡上标有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的含义是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03675" y="788035"/>
            <a:ext cx="1527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额定电压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0740" y="2479040"/>
            <a:ext cx="647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21990" y="2998470"/>
            <a:ext cx="805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34030" y="3519170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37400" y="4067810"/>
            <a:ext cx="1598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实际功率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75825" y="4051300"/>
            <a:ext cx="1598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实际功率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76605" y="5001260"/>
            <a:ext cx="10854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额定电压是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额定功率是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 W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340215" y="57226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9325" y="13798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焦耳定律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(6年2考)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7207250" y="2051050"/>
            <a:ext cx="1931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68385" y="2553335"/>
            <a:ext cx="1136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4005" y="3113405"/>
            <a:ext cx="1136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6920" y="3096895"/>
            <a:ext cx="1136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76170" y="4243070"/>
            <a:ext cx="1315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95020" y="1953260"/>
            <a:ext cx="10786745" cy="3927475"/>
            <a:chOff x="1251" y="2737"/>
            <a:chExt cx="16987" cy="6185"/>
          </a:xfrm>
        </p:grpSpPr>
        <p:sp>
          <p:nvSpPr>
            <p:cNvPr id="100" name="文本框 99"/>
            <p:cNvSpPr txBox="1"/>
            <p:nvPr/>
          </p:nvSpPr>
          <p:spPr>
            <a:xfrm>
              <a:off x="1251" y="2737"/>
              <a:ext cx="16987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1. </a:t>
              </a:r>
              <a:r>
                <a:rPr lang="zh-CN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电流的热效应：</a:t>
              </a:r>
              <a:r>
                <a:rPr lang="zh-CN" sz="2400">
                  <a:ea typeface="宋体" panose="02010600030101010101" pitchFamily="2" charset="-122"/>
                </a:rPr>
                <a:t>电流通过导体时电能转化为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</a:t>
              </a:r>
              <a:r>
                <a:rPr lang="zh-CN" sz="2400">
                  <a:ea typeface="宋体" panose="02010600030101010101" pitchFamily="2" charset="-122"/>
                </a:rPr>
                <a:t>能的现象．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2. </a:t>
              </a:r>
              <a:r>
                <a:rPr lang="zh-CN" sz="2400">
                  <a:ea typeface="黑体" panose="02010609060101010101" pitchFamily="49" charset="-122"/>
                </a:rPr>
                <a:t>焦耳定律：</a:t>
              </a:r>
              <a:r>
                <a:rPr lang="zh-CN" sz="2400">
                  <a:ea typeface="宋体" panose="02010600030101010101" pitchFamily="2" charset="-122"/>
                </a:rPr>
                <a:t>电流通过导体产生的热量跟电流的二次方成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跟导体的电阻成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ea typeface="宋体" panose="02010600030101010101" pitchFamily="2" charset="-122"/>
                </a:rPr>
                <a:t>跟通电时间成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3. </a:t>
              </a:r>
              <a:r>
                <a:rPr lang="zh-CN" sz="2400">
                  <a:ea typeface="黑体" panose="02010609060101010101" pitchFamily="49" charset="-122"/>
                </a:rPr>
                <a:t>公式：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739" y="5289"/>
              <a:ext cx="5005" cy="36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表示电流，单位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A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R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表示电阻，单位</a:t>
              </a:r>
              <a:r>
                <a:rPr lang="en-US" altLang="zh-CN" sz="24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Ω</a:t>
              </a:r>
              <a:endPara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表示通电时间，单位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Q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表示热量 ，单位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J</a:t>
              </a:r>
              <a:endParaRPr lang="zh-CN" altLang="en-US" sz="2400"/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6473" y="5753"/>
              <a:ext cx="266" cy="2958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</p:grp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455150" y="51276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56005" y="2028190"/>
            <a:ext cx="10308590" cy="2861310"/>
            <a:chOff x="1436" y="3194"/>
            <a:chExt cx="16234" cy="4506"/>
          </a:xfrm>
        </p:grpSpPr>
        <p:sp>
          <p:nvSpPr>
            <p:cNvPr id="100" name="文本框 99"/>
            <p:cNvSpPr txBox="1"/>
            <p:nvPr/>
          </p:nvSpPr>
          <p:spPr>
            <a:xfrm>
              <a:off x="1436" y="3194"/>
              <a:ext cx="16234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注：</a:t>
              </a:r>
              <a:r>
                <a:rPr lang="zh-CN" sz="2400">
                  <a:cs typeface="仿宋_GB2312" charset="0"/>
                </a:rPr>
                <a:t>纯电阻电路                                               ，非纯电阻电路</a:t>
              </a:r>
              <a:r>
                <a:rPr lang="en-US" sz="2400" i="1">
                  <a:latin typeface="Times New Roman" panose="02020603050405020304" pitchFamily="18" charset="0"/>
                  <a:cs typeface="仿宋_GB2312" charset="0"/>
                </a:rPr>
                <a:t>W</a:t>
              </a:r>
              <a:r>
                <a:rPr lang="zh-CN" sz="2400">
                  <a:cs typeface="仿宋_GB2312" charset="0"/>
                </a:rPr>
                <a:t>＞</a:t>
              </a:r>
              <a:r>
                <a:rPr lang="en-US" sz="2400" i="1">
                  <a:latin typeface="Times New Roman" panose="02020603050405020304" pitchFamily="18" charset="0"/>
                  <a:cs typeface="仿宋_GB2312" charset="0"/>
                </a:rPr>
                <a:t>Q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</a:t>
              </a:r>
              <a:r>
                <a:rPr lang="zh-CN" sz="2400">
                  <a:cs typeface="仿宋_GB2312" charset="0"/>
                </a:rPr>
                <a:t>如含有电动机的电路等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)</a:t>
              </a:r>
              <a:endParaRPr 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4. </a:t>
              </a:r>
              <a:r>
                <a:rPr lang="zh-CN" sz="2400">
                  <a:ea typeface="黑体" panose="02010609060101010101" pitchFamily="49" charset="-122"/>
                </a:rPr>
                <a:t>电热的利用与防止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(1)</a:t>
              </a:r>
              <a:r>
                <a:rPr lang="zh-CN" sz="2400">
                  <a:ea typeface="黑体" panose="02010609060101010101" pitchFamily="49" charset="-122"/>
                </a:rPr>
                <a:t>利用：</a:t>
              </a:r>
              <a:r>
                <a:rPr lang="zh-CN" sz="2400">
                  <a:ea typeface="宋体" panose="02010600030101010101" pitchFamily="2" charset="-122"/>
                </a:rPr>
                <a:t>电热水器、电饭锅、电熨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斗、电热孵化器等；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(2)</a:t>
              </a:r>
              <a:r>
                <a:rPr lang="zh-CN" sz="2400">
                  <a:ea typeface="黑体" panose="02010609060101010101" pitchFamily="49" charset="-122"/>
                </a:rPr>
                <a:t>防止：</a:t>
              </a:r>
              <a:r>
                <a:rPr lang="zh-CN" sz="2400">
                  <a:ea typeface="宋体" panose="02010600030101010101" pitchFamily="2" charset="-122"/>
                </a:rPr>
                <a:t>散热窗、散热片、散热孔、电脑的微型风扇等．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r="41823" b="5873"/>
            <a:stretch>
              <a:fillRect/>
            </a:stretch>
          </p:blipFill>
          <p:spPr>
            <a:xfrm>
              <a:off x="5094" y="3307"/>
              <a:ext cx="4845" cy="1186"/>
            </a:xfrm>
            <a:prstGeom prst="rect">
              <a:avLst/>
            </a:prstGeom>
          </p:spPr>
        </p:pic>
      </p:grp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75750" y="50990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479921" y="187960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4855" y="2726690"/>
            <a:ext cx="7539990" cy="737235"/>
            <a:chOff x="87" y="2929"/>
            <a:chExt cx="1187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1801" cy="1161"/>
              <a:chOff x="273" y="2929"/>
              <a:chExt cx="1180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818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物理学史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(2015.29)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4" name="文本框 13"/>
          <p:cNvSpPr txBox="1"/>
          <p:nvPr/>
        </p:nvSpPr>
        <p:spPr>
          <a:xfrm>
            <a:off x="635000" y="3750945"/>
            <a:ext cx="105562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做了大量的实验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1840</a:t>
            </a:r>
            <a:r>
              <a:rPr lang="zh-CN" sz="2400">
                <a:ea typeface="宋体" panose="02010600030101010101" pitchFamily="2" charset="-122"/>
              </a:rPr>
              <a:t>年最先精确地确定了电流产生的热量跟电流、电阻和通电时间的关系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其计算公式是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这一发现发展了电热学理论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为电热应用作出了杰出的贡献．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523865" y="3856355"/>
            <a:ext cx="878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焦耳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35660" y="4925060"/>
            <a:ext cx="1367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58520" y="683260"/>
            <a:ext cx="6796405" cy="737235"/>
            <a:chOff x="87" y="2929"/>
            <a:chExt cx="10703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0630" cy="1161"/>
              <a:chOff x="273" y="2929"/>
              <a:chExt cx="10630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700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电能表的相关计算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(6年2考)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9972" name="组合 14"/>
          <p:cNvGrpSpPr/>
          <p:nvPr/>
        </p:nvGrpSpPr>
        <p:grpSpPr>
          <a:xfrm>
            <a:off x="847090" y="1515110"/>
            <a:ext cx="1645920" cy="475583"/>
            <a:chOff x="6264" y="1551"/>
            <a:chExt cx="2810" cy="882"/>
          </a:xfrm>
        </p:grpSpPr>
        <p:pic>
          <p:nvPicPr>
            <p:cNvPr id="39973" name="图片 1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4" y="1551"/>
              <a:ext cx="2810" cy="8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4" name="文本框 16"/>
            <p:cNvSpPr txBox="1"/>
            <p:nvPr/>
          </p:nvSpPr>
          <p:spPr>
            <a:xfrm>
              <a:off x="6380" y="1579"/>
              <a:ext cx="2578" cy="8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4375" y="1983105"/>
            <a:ext cx="11141710" cy="4408170"/>
            <a:chOff x="898" y="3236"/>
            <a:chExt cx="17546" cy="6942"/>
          </a:xfrm>
        </p:grpSpPr>
        <p:sp>
          <p:nvSpPr>
            <p:cNvPr id="100" name="文本框 99"/>
            <p:cNvSpPr txBox="1"/>
            <p:nvPr/>
          </p:nvSpPr>
          <p:spPr>
            <a:xfrm>
              <a:off x="898" y="3236"/>
              <a:ext cx="17546" cy="6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利用电能表计算电能的两种方式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①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利用电能表工作前后示数差计算用电器消耗的电能：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1D41D5"/>
                  </a:solidFill>
                  <a:ea typeface="宋体" panose="02010600030101010101" pitchFamily="2" charset="-122"/>
                </a:rPr>
                <a:t>后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1D41D5"/>
                  </a:solidFill>
                  <a:ea typeface="宋体" panose="02010600030101010101" pitchFamily="2" charset="-122"/>
                </a:rPr>
                <a:t>前</a:t>
              </a:r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注：</a:t>
              </a:r>
              <a:r>
                <a:rPr lang="zh-CN" sz="2400">
                  <a:solidFill>
                    <a:srgbClr val="1D41D5"/>
                  </a:solidFill>
                  <a:cs typeface="仿宋_GB2312" charset="0"/>
                </a:rPr>
                <a:t>电能表示数最后一位是小数位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根据电能表转盘转数或指示灯闪烁次数计算电能：                                                       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[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：电能表指示灯闪烁的次数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或转盘转过的转数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；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：此电能表每消耗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kW·h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电能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指示灯闪烁的次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或转盘转动的转数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</a:rPr>
                <a:t>)]</a:t>
              </a:r>
              <a:endParaRPr lang="en-US" sz="2400">
                <a:solidFill>
                  <a:srgbClr val="1D41D5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  <a:sym typeface="+mn-ea"/>
                </a:rPr>
                <a:t>注：</a:t>
              </a:r>
              <a:r>
                <a:rPr lang="zh-CN" sz="2400">
                  <a:solidFill>
                    <a:srgbClr val="1D41D5"/>
                  </a:solidFill>
                  <a:cs typeface="仿宋_GB2312" charset="0"/>
                  <a:sym typeface="+mn-ea"/>
                </a:rPr>
                <a:t>利用电能表计算出的电能以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仿宋_GB2312" charset="0"/>
                  <a:sym typeface="+mn-ea"/>
                </a:rPr>
                <a:t>kW·h</a:t>
              </a:r>
              <a:r>
                <a:rPr lang="zh-CN" sz="2400">
                  <a:solidFill>
                    <a:srgbClr val="1D41D5"/>
                  </a:solidFill>
                  <a:cs typeface="仿宋_GB2312" charset="0"/>
                  <a:sym typeface="+mn-ea"/>
                </a:rPr>
                <a:t>为单位，解题时要注意根据题目要求进行单位换算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仿宋_GB2312" charset="0"/>
                  <a:sym typeface="+mn-ea"/>
                </a:rPr>
                <a:t>(1 kW</a:t>
              </a:r>
              <a:r>
                <a:rPr lang="en-US" sz="2400">
                  <a:solidFill>
                    <a:srgbClr val="1D41D5"/>
                  </a:solidFill>
                  <a:latin typeface="仿宋_GB2312" charset="0"/>
                  <a:sym typeface="+mn-ea"/>
                </a:rPr>
                <a:t>·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h</a:t>
              </a:r>
              <a:r>
                <a:rPr lang="zh-CN" sz="2400">
                  <a:solidFill>
                    <a:srgbClr val="1D41D5"/>
                  </a:solidFill>
                  <a:cs typeface="仿宋_GB2312" charset="0"/>
                  <a:sym typeface="+mn-ea"/>
                </a:rPr>
                <a:t>＝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仿宋_GB2312" charset="0"/>
                  <a:sym typeface="+mn-ea"/>
                </a:rPr>
                <a:t>3.6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×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仿宋_GB2312" charset="0"/>
                  <a:sym typeface="+mn-ea"/>
                </a:rPr>
                <a:t>10</a:t>
              </a:r>
              <a:r>
                <a:rPr lang="en-US" sz="2400" baseline="300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J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仿宋_GB2312" charset="0"/>
                  <a:sym typeface="+mn-ea"/>
                </a:rPr>
                <a:t>)(2)</a:t>
              </a:r>
              <a:r>
                <a:rPr lang="zh-CN" sz="2400">
                  <a:solidFill>
                    <a:srgbClr val="1D41D5"/>
                  </a:solidFill>
                  <a:sym typeface="+mn-ea"/>
                </a:rPr>
                <a:t>计算用电器的实际功率：</a:t>
              </a:r>
              <a:endParaRPr lang="zh-CN" altLang="en-US" sz="2400">
                <a:solidFill>
                  <a:srgbClr val="1D41D5"/>
                </a:solidFill>
                <a:sym typeface="+mn-ea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2013" y="5260"/>
            <a:ext cx="3422" cy="11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583055" imgH="584200" progId="Equation.DSMT4">
                    <p:embed/>
                  </p:oleObj>
                </mc:Choice>
                <mc:Fallback>
                  <p:oleObj name="" r:id="rId3" imgW="1583055" imgH="5842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013" y="5260"/>
                          <a:ext cx="3422" cy="11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6914" y="9054"/>
            <a:ext cx="3566" cy="11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5" imgW="1619250" imgH="506095" progId="Equation.DSMT4">
                    <p:embed/>
                  </p:oleObj>
                </mc:Choice>
                <mc:Fallback>
                  <p:oleObj name="" r:id="rId5" imgW="1619250" imgH="506095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914" y="9054"/>
                          <a:ext cx="3566" cy="11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6465" y="1506855"/>
            <a:ext cx="69856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如图所示是电子式电能表表盘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表盘上标有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3 200 imp/(kW·h)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表示每消耗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 kW</a:t>
            </a:r>
            <a:r>
              <a:rPr lang="en-US" sz="2400">
                <a:latin typeface="Times New Roman" panose="02020603050405020304" pitchFamily="18" charset="0"/>
              </a:rPr>
              <a:t>·h</a:t>
            </a:r>
            <a:r>
              <a:rPr lang="zh-CN" sz="2400">
                <a:ea typeface="宋体" panose="02010600030101010101" pitchFamily="2" charset="-122"/>
              </a:rPr>
              <a:t>的电能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指示灯闪烁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3 200</a:t>
            </a:r>
            <a:r>
              <a:rPr lang="zh-CN" sz="2400">
                <a:ea typeface="宋体" panose="02010600030101010101" pitchFamily="2" charset="-122"/>
              </a:rPr>
              <a:t>次．小明将某家用电器单独接在该电能表上正常工作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电能表指示灯闪烁了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320</a:t>
            </a:r>
            <a:r>
              <a:rPr lang="zh-CN" sz="2400">
                <a:ea typeface="宋体" panose="02010600030101010101" pitchFamily="2" charset="-122"/>
              </a:rPr>
              <a:t>次．该家用电器的额定电功率是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则这个家用电器可能是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电热水壶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台灯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电视机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1060" y="2065020"/>
            <a:ext cx="2778760" cy="2284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13520" y="4572635"/>
            <a:ext cx="1396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6062345" y="3817620"/>
            <a:ext cx="1512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1 000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04640" y="4337050"/>
            <a:ext cx="187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电热水壶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728710" y="5712460"/>
            <a:ext cx="1396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782320" y="982980"/>
            <a:ext cx="106267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在物理综合实践活动中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小明和小亮合作测量电磁灶的加热效率．他们关闭家中的其他用电器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只让电磁灶接入电路中烧水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kg.</a:t>
            </a:r>
            <a:r>
              <a:rPr lang="zh-CN" sz="2400">
                <a:ea typeface="宋体" panose="02010600030101010101" pitchFamily="2" charset="-122"/>
              </a:rPr>
              <a:t>小明负责观察电能表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小亮负责用温度计测量水的温度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.5 min</a:t>
            </a:r>
            <a:r>
              <a:rPr lang="zh-CN" sz="2400">
                <a:ea typeface="宋体" panose="02010600030101010101" pitchFamily="2" charset="-122"/>
              </a:rPr>
              <a:t>电能表上的转盘转了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200 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水的温度恰好升高了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求解下列问题：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水吸收的热量是多少？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(2)</a:t>
            </a:r>
            <a:r>
              <a:rPr lang="zh-CN" sz="2400">
                <a:ea typeface="宋体" panose="02010600030101010101" pitchFamily="2" charset="-122"/>
              </a:rPr>
              <a:t>电磁灶的实际功率是多少？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电磁灶烧水的效率是多少？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5345" y="3295650"/>
            <a:ext cx="1903095" cy="2416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94740" y="807720"/>
            <a:ext cx="10326370" cy="5378450"/>
            <a:chOff x="1384" y="1071"/>
            <a:chExt cx="16262" cy="8470"/>
          </a:xfrm>
        </p:grpSpPr>
        <p:sp>
          <p:nvSpPr>
            <p:cNvPr id="10" name="文本框 9"/>
            <p:cNvSpPr txBox="1"/>
            <p:nvPr/>
          </p:nvSpPr>
          <p:spPr>
            <a:xfrm>
              <a:off x="1384" y="1071"/>
              <a:ext cx="16262" cy="82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20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水吸收的热量：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电磁灶消耗的电能：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3.6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电磁灶的实际功率：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2 000 W(3)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电磁灶烧水的效率：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η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70%</a:t>
              </a:r>
              <a:endParaRPr lang="zh-CN" altLang="en-US" sz="2400"/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2322" y="4782"/>
            <a:ext cx="2932" cy="10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" imgW="927100" imgH="419100" progId="Equation.DSMT4">
                    <p:embed/>
                  </p:oleObj>
                </mc:Choice>
                <mc:Fallback>
                  <p:oleObj name="" r:id="rId1" imgW="927100" imgH="4191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22" y="4782"/>
                          <a:ext cx="2932" cy="10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701" y="5713"/>
            <a:ext cx="2689" cy="1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3" imgW="1196340" imgH="677545" progId="Equation.DSMT4">
                    <p:embed/>
                  </p:oleObj>
                </mc:Choice>
                <mc:Fallback>
                  <p:oleObj name="" r:id="rId3" imgW="1196340" imgH="67754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701" y="5713"/>
                          <a:ext cx="2689" cy="13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/>
            <p:nvPr/>
          </p:nvGraphicFramePr>
          <p:xfrm>
            <a:off x="2313" y="8085"/>
            <a:ext cx="4786" cy="1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5" imgW="2000250" imgH="534670" progId="Equation.DSMT4">
                    <p:embed/>
                  </p:oleObj>
                </mc:Choice>
                <mc:Fallback>
                  <p:oleObj name="" r:id="rId5" imgW="2000250" imgH="53467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13" y="8085"/>
                          <a:ext cx="4786" cy="14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43255" y="1472565"/>
            <a:ext cx="7783830" cy="737235"/>
            <a:chOff x="87" y="2929"/>
            <a:chExt cx="1225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2185" cy="1161"/>
              <a:chOff x="273" y="2929"/>
              <a:chExt cx="1218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856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纯电路图类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(2019.43)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546735" y="2209165"/>
            <a:ext cx="85947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创新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小组的同学们调查发现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雨雪天气里汽车后视镜会变模糊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影响行车安全．同学们设计了给后视镜除雾、除霜的加热电路．如图是加热电路原理图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加热电阻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阻值均为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电路低温挡除雾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高温挡除霜．同学们对电路进行模拟测试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开启除霜模式加热后视镜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用温度传感器测得其温度升高了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1460" y="3119120"/>
            <a:ext cx="2359025" cy="1595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788525" y="4857115"/>
            <a:ext cx="10648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251333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47695" y="347218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47695" y="435991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0590" y="699135"/>
            <a:ext cx="9716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除霜模式下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电路中的电流；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除霜模式下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电路的加热效率．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查资料得：后视镜玻璃质量约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玻璃的比热容约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74395" y="2429510"/>
            <a:ext cx="10701655" cy="3918585"/>
            <a:chOff x="1263" y="2131"/>
            <a:chExt cx="16853" cy="6171"/>
          </a:xfrm>
        </p:grpSpPr>
        <p:sp>
          <p:nvSpPr>
            <p:cNvPr id="9" name="文本框 8"/>
            <p:cNvSpPr txBox="1"/>
            <p:nvPr/>
          </p:nvSpPr>
          <p:spPr>
            <a:xfrm>
              <a:off x="1263" y="2131"/>
              <a:ext cx="16853" cy="5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20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闭合，电阻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被短接，此时电路处于高温除霜状态通过电路中的电流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A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高温除霜时电路工作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min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消耗的电能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UIt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V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A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玻璃吸收的热量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cm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0.8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2.4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除霜时电路的加热效率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 b="0">
                  <a:latin typeface="宋体" panose="02010600030101010101" pitchFamily="2" charset="-122"/>
                </a:rPr>
                <a:t>        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40%</a:t>
              </a:r>
              <a:endParaRPr lang="zh-CN" altLang="en-US" sz="2400"/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5935" y="3352"/>
            <a:ext cx="2378" cy="15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1276350" imgH="904240" progId="Equation.DSMT4">
                    <p:embed/>
                  </p:oleObj>
                </mc:Choice>
                <mc:Fallback>
                  <p:oleObj name="" r:id="rId1" imgW="1276350" imgH="90424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935" y="3352"/>
                          <a:ext cx="2378" cy="15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6911" y="6815"/>
            <a:ext cx="4934" cy="1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1840230" imgH="694055" progId="Equation.DSMT4">
                    <p:embed/>
                  </p:oleObj>
                </mc:Choice>
                <mc:Fallback>
                  <p:oleObj name="" r:id="rId3" imgW="1840230" imgH="69405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911" y="6815"/>
                          <a:ext cx="4934" cy="14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18855" y="574421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09320" y="106743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36930" y="1576070"/>
            <a:ext cx="10586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重庆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B</a:t>
            </a:r>
            <a:r>
              <a:rPr lang="zh-CN" sz="2400">
                <a:cs typeface="楷体_GB2312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特高压技术可以减小输电过程中电能的损失．某发电站输送的电功率为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输电电压为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1 100 kV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经变压器降至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供家庭用户使用．小明家中有一个标有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2 200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的即热式水龙头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其电阻为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他发现冬天使用时水温较低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春秋两季水温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较高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于是他增加两个相同的发热电阻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和两个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指示灯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指示灯电阻不计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改装了电路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可以同时与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相连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或只与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相连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其有高温和低温两挡．求：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870" y="3474085"/>
            <a:ext cx="2496820" cy="21983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56005" y="1335405"/>
            <a:ext cx="9904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通过特高压输电线的电流；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改装前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若水龙头的热效率为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90%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正常加热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分钟提供的热量；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改装后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水龙头正常工作时高温挡与低温挡电功率之比为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4∶1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请计算出高温挡时的电功率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56005" y="3714750"/>
            <a:ext cx="10353675" cy="1943735"/>
            <a:chOff x="1436" y="4946"/>
            <a:chExt cx="16305" cy="3061"/>
          </a:xfrm>
        </p:grpSpPr>
        <p:sp>
          <p:nvSpPr>
            <p:cNvPr id="2" name="文本框 1"/>
            <p:cNvSpPr txBox="1"/>
            <p:nvPr/>
          </p:nvSpPr>
          <p:spPr>
            <a:xfrm>
              <a:off x="1436" y="5151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通过特高压输电线的电流：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82" y="6030"/>
              <a:ext cx="1605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改装前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min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消耗的电能：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2 200 W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1.32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J</a:t>
              </a: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rcRect r="48247" b="7381"/>
            <a:stretch>
              <a:fillRect/>
            </a:stretch>
          </p:blipFill>
          <p:spPr>
            <a:xfrm>
              <a:off x="1547" y="6840"/>
              <a:ext cx="4310" cy="116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237" y="7108"/>
              <a:ext cx="1250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提供的热量为：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90%×1.32×10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1.188×10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t="13968" r="38138" b="14032"/>
            <a:stretch>
              <a:fillRect/>
            </a:stretch>
          </p:blipFill>
          <p:spPr>
            <a:xfrm>
              <a:off x="8757" y="4946"/>
              <a:ext cx="5150" cy="113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04215" y="857885"/>
            <a:ext cx="10972800" cy="5142865"/>
            <a:chOff x="1482" y="1123"/>
            <a:chExt cx="17280" cy="8099"/>
          </a:xfrm>
        </p:grpSpPr>
        <p:sp>
          <p:nvSpPr>
            <p:cNvPr id="9" name="文本框 8"/>
            <p:cNvSpPr txBox="1"/>
            <p:nvPr/>
          </p:nvSpPr>
          <p:spPr>
            <a:xfrm>
              <a:off x="1482" y="1546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的电阻为：</a:t>
              </a:r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4" y="1123"/>
              <a:ext cx="8328" cy="1572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1482" y="2271"/>
              <a:ext cx="15869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改装后，当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接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闭合时，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与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并联，处于高温挡高温挡时的功率为：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76" y="3178"/>
              <a:ext cx="8328" cy="126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82" y="4159"/>
              <a:ext cx="17280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接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闭合时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与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串联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处于低温挡低温挡时的功率为：</a:t>
              </a:r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8" y="5088"/>
              <a:ext cx="8328" cy="126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82" y="6348"/>
              <a:ext cx="15643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因为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高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∶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低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∶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把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代入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①②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解得：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 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所以改装后高温挡的电功率：</a:t>
              </a:r>
              <a:r>
                <a:rPr lang="zh-CN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高温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endPara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69" y="8073"/>
              <a:ext cx="7595" cy="114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885" y="8229"/>
              <a:ext cx="26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4 400 W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58520" y="826770"/>
            <a:ext cx="8422005" cy="737235"/>
            <a:chOff x="87" y="2929"/>
            <a:chExt cx="13263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3190" cy="1161"/>
              <a:chOff x="273" y="2929"/>
              <a:chExt cx="13190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956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铭牌类家用电器相关计算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(2016.40)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8" name="文本框 7"/>
          <p:cNvSpPr txBox="1"/>
          <p:nvPr/>
        </p:nvSpPr>
        <p:spPr>
          <a:xfrm>
            <a:off x="8441690" y="5756910"/>
            <a:ext cx="10648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15645" y="1615440"/>
            <a:ext cx="109378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40</a:t>
            </a:r>
            <a:r>
              <a:rPr lang="zh-CN" sz="2400">
                <a:cs typeface="楷体_GB2312" charset="0"/>
              </a:rPr>
              <a:t>题节选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如图甲所示是小梦家新购买未拆封的电热水器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他发现包装箱上有一铭牌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如图乙所示．待电热水器安装完毕注满水后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他关闭了家中的其他用电器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只让电热水器工作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观察到家里的电能表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如图丙所示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的转盘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转了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水器中的水从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升高到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min.</a:t>
            </a:r>
            <a:r>
              <a:rPr lang="zh-CN" sz="2400">
                <a:ea typeface="宋体" panose="02010600030101010101" pitchFamily="2" charset="-122"/>
              </a:rPr>
              <a:t>请你结合包装箱上的铭牌和电能表实物图提供的有关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参数信息解决以下问题．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1.0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/>
          </a:p>
        </p:txBody>
      </p:sp>
      <p:pic>
        <p:nvPicPr>
          <p:cNvPr id="2" name="图片 -21474818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0" y="4110355"/>
            <a:ext cx="5441315" cy="15754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1365" y="1599565"/>
            <a:ext cx="8719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问题三：求电热水器中的水从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升高到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吸收的热量；问题四：求电热水器的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实际功率和加热效率．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33425" y="3012440"/>
            <a:ext cx="10878185" cy="2306955"/>
            <a:chOff x="1189" y="1585"/>
            <a:chExt cx="17131" cy="3633"/>
          </a:xfrm>
        </p:grpSpPr>
        <p:sp>
          <p:nvSpPr>
            <p:cNvPr id="5" name="文本框 4"/>
            <p:cNvSpPr txBox="1"/>
            <p:nvPr/>
          </p:nvSpPr>
          <p:spPr>
            <a:xfrm>
              <a:off x="1189" y="1585"/>
              <a:ext cx="17131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问题三：由包装箱铭牌可知，电热水器中水的体积：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="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由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可得水的质量：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="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kg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水吸收的热量：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(35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 sz="2400"/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2555" y="2403"/>
            <a:ext cx="559" cy="1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240030" imgH="542290" progId="Equation.DSMT4">
                    <p:embed/>
                  </p:oleObj>
                </mc:Choice>
                <mc:Fallback>
                  <p:oleObj name="" r:id="rId1" imgW="240030" imgH="54229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55" y="2403"/>
                          <a:ext cx="559" cy="12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988060" y="791210"/>
            <a:ext cx="10215880" cy="5419090"/>
            <a:chOff x="1375" y="1338"/>
            <a:chExt cx="16088" cy="8534"/>
          </a:xfrm>
        </p:grpSpPr>
        <p:sp>
          <p:nvSpPr>
            <p:cNvPr id="9" name="文本框 8"/>
            <p:cNvSpPr txBox="1"/>
            <p:nvPr/>
          </p:nvSpPr>
          <p:spPr>
            <a:xfrm>
              <a:off x="1375" y="1338"/>
              <a:ext cx="16088" cy="82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200000"/>
                </a:lnSpc>
              </a:pP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问题四：电热水器工作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min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消耗的电能：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3.6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电热水器的实际功率：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实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2 000  W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电热水器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min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内加热水消耗的总电能：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 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4.8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电热水器的加热效率：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η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zh-CN" sz="2400" b="0">
                  <a:ea typeface="宋体" panose="02010600030101010101" pitchFamily="2" charset="-122"/>
                </a:rPr>
                <a:t>                                       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87.5%</a:t>
              </a:r>
              <a:endParaRPr lang="zh-CN" altLang="en-US" sz="2400"/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2839" y="2722"/>
            <a:ext cx="970" cy="1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443865" imgH="630555" progId="Equation.DSMT4">
                    <p:embed/>
                  </p:oleObj>
                </mc:Choice>
                <mc:Fallback>
                  <p:oleObj name="" r:id="rId1" imgW="443865" imgH="63055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39" y="2722"/>
                          <a:ext cx="970" cy="13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7436" y="3747"/>
            <a:ext cx="3673" cy="15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1332865" imgH="635000" progId="Equation.DSMT4">
                    <p:embed/>
                  </p:oleObj>
                </mc:Choice>
                <mc:Fallback>
                  <p:oleObj name="" r:id="rId3" imgW="1332865" imgH="6350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36" y="3747"/>
                          <a:ext cx="3673" cy="15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2233" y="8318"/>
            <a:ext cx="5249" cy="15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5" imgW="1764030" imgH="670560" progId="Equation.DSMT4">
                    <p:embed/>
                  </p:oleObj>
                </mc:Choice>
                <mc:Fallback>
                  <p:oleObj name="" r:id="rId5" imgW="1764030" imgH="67056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33" y="8318"/>
                          <a:ext cx="5249" cy="15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11225" y="12280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95655" y="1644650"/>
            <a:ext cx="10748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sz="2400">
                <a:latin typeface="+mn-ea"/>
                <a:ea typeface="+mn-ea"/>
              </a:rPr>
              <a:t>原始物理问题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某电热水壶有加热和保温两种工作状态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由温控开关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从说明书上收集到如表所示的数据．电热水壶加满水后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在额定电压下将水从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需要加热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min.[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(1)</a:t>
            </a:r>
            <a:r>
              <a:rPr lang="zh-CN" sz="2400">
                <a:ea typeface="宋体" panose="02010600030101010101" pitchFamily="2" charset="-122"/>
              </a:rPr>
              <a:t>请你推测电热水壶内部两个电阻的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连接方式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并画出电路图．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计算保温时的电阻大小．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求该电热水壶的加热效率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409815" y="3536315"/>
          <a:ext cx="354457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1340"/>
                <a:gridCol w="171323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容量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加热功率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保温功率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65200" y="998220"/>
            <a:ext cx="10438130" cy="5077460"/>
            <a:chOff x="1209" y="1685"/>
            <a:chExt cx="16438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1209" y="1685"/>
              <a:ext cx="16438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由题意可知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该电热水壶有加热和保温两个挡位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且由温控开关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控制．若两电阻串联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则当两电阻同时接入电路时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电热水壶处于保温挡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要使电热水壶处于高温挡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则应减小接入电路的总电阻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故温控开关应与其中一个电阻并联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如答图甲所示；若两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电阻并联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则当只有一个电阻接入电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路时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电热水壶处于保温挡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当两电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阻同时接入电路时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电热水壶处于高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温挡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故温控开关应接在其中一个电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阻所在的支路上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如答图乙所示．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98" y="4694"/>
              <a:ext cx="6782" cy="305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993" y="8184"/>
              <a:ext cx="3823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zh-CN" sz="1800">
                  <a:solidFill>
                    <a:srgbClr val="FF0000"/>
                  </a:solidFill>
                  <a:cs typeface="楷体_GB2312" charset="0"/>
                </a:rPr>
                <a:t>第</a:t>
              </a:r>
              <a:r>
                <a:rPr lang="en-US" sz="1800">
                  <a:solidFill>
                    <a:srgbClr val="FF0000"/>
                  </a:solidFill>
                  <a:latin typeface="Times New Roman" panose="02020603050405020304" pitchFamily="18" charset="0"/>
                  <a:cs typeface="楷体_GB2312" charset="0"/>
                </a:rPr>
                <a:t>7</a:t>
              </a:r>
              <a:r>
                <a:rPr lang="zh-CN" sz="1800">
                  <a:solidFill>
                    <a:srgbClr val="FF0000"/>
                  </a:solidFill>
                  <a:cs typeface="楷体_GB2312" charset="0"/>
                </a:rPr>
                <a:t>题答图</a:t>
              </a:r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039495" y="762635"/>
            <a:ext cx="10539730" cy="5535930"/>
            <a:chOff x="1636" y="1201"/>
            <a:chExt cx="16598" cy="8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36" y="1201"/>
              <a:ext cx="8328" cy="12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6" y="2461"/>
              <a:ext cx="8328" cy="15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6" y="4033"/>
              <a:ext cx="8328" cy="126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636" y="4014"/>
              <a:ext cx="16598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              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水的质量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×1×10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电热水壶中水吸收的热量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J/(kg·℃)×1 kg×(70 ℃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℃)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2.1×10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96" y="6775"/>
              <a:ext cx="8328" cy="126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96" y="6775"/>
              <a:ext cx="15124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                      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加热过程中消耗的电能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电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加热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W×4×60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2.4×10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则该电热水壶的加热效率</a:t>
              </a:r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9" y="8347"/>
              <a:ext cx="8328" cy="15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MainIdea"/>
          <p:cNvSpPr/>
          <p:nvPr/>
        </p:nvSpPr>
        <p:spPr>
          <a:xfrm>
            <a:off x="5624830" y="3225800"/>
            <a:ext cx="1883410" cy="107632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FFC000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电功率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656830" y="1759585"/>
            <a:ext cx="1804670" cy="2623185"/>
            <a:chOff x="11365" y="2825"/>
            <a:chExt cx="2842" cy="4131"/>
          </a:xfrm>
        </p:grpSpPr>
        <p:sp>
          <p:nvSpPr>
            <p:cNvPr id="103" name="MMConnector"/>
            <p:cNvSpPr/>
            <p:nvPr/>
          </p:nvSpPr>
          <p:spPr>
            <a:xfrm>
              <a:off x="11365" y="4802"/>
              <a:ext cx="1304" cy="2154"/>
            </a:xfrm>
            <a:custGeom>
              <a:avLst/>
              <a:gdLst/>
              <a:ahLst/>
              <a:cxnLst/>
              <a:pathLst>
                <a:path w="908130" h="687831">
                  <a:moveTo>
                    <a:pt x="-224414" y="215116"/>
                  </a:moveTo>
                  <a:cubicBezTo>
                    <a:pt x="-238258" y="228350"/>
                    <a:pt x="-238986" y="245935"/>
                    <a:pt x="-228798" y="256435"/>
                  </a:cubicBezTo>
                  <a:cubicBezTo>
                    <a:pt x="-218610" y="266934"/>
                    <a:pt x="-200689" y="267054"/>
                    <a:pt x="-187366" y="253296"/>
                  </a:cubicBezTo>
                  <a:cubicBezTo>
                    <a:pt x="-174784" y="240302"/>
                    <a:pt x="-162202" y="227308"/>
                    <a:pt x="-149956" y="214071"/>
                  </a:cubicBezTo>
                  <a:cubicBezTo>
                    <a:pt x="-137710" y="200834"/>
                    <a:pt x="-125799" y="187354"/>
                    <a:pt x="-114071" y="173763"/>
                  </a:cubicBezTo>
                  <a:cubicBezTo>
                    <a:pt x="-102342" y="160171"/>
                    <a:pt x="-90794" y="146468"/>
                    <a:pt x="-79405" y="132675"/>
                  </a:cubicBezTo>
                  <a:cubicBezTo>
                    <a:pt x="-68016" y="118882"/>
                    <a:pt x="-56786" y="104999"/>
                    <a:pt x="-45657" y="91070"/>
                  </a:cubicBezTo>
                  <a:cubicBezTo>
                    <a:pt x="-34528" y="77141"/>
                    <a:pt x="-23500" y="63167"/>
                    <a:pt x="-12528" y="49180"/>
                  </a:cubicBezTo>
                  <a:cubicBezTo>
                    <a:pt x="-1556" y="35193"/>
                    <a:pt x="9361" y="21194"/>
                    <a:pt x="20271" y="7218"/>
                  </a:cubicBezTo>
                  <a:cubicBezTo>
                    <a:pt x="31180" y="-6759"/>
                    <a:pt x="42083" y="-20714"/>
                    <a:pt x="53024" y="-34612"/>
                  </a:cubicBezTo>
                  <a:cubicBezTo>
                    <a:pt x="63966" y="-48510"/>
                    <a:pt x="74946" y="-62351"/>
                    <a:pt x="86013" y="-76100"/>
                  </a:cubicBezTo>
                  <a:cubicBezTo>
                    <a:pt x="97079" y="-89850"/>
                    <a:pt x="108232" y="-103506"/>
                    <a:pt x="119516" y="-117031"/>
                  </a:cubicBezTo>
                  <a:cubicBezTo>
                    <a:pt x="130801" y="-130555"/>
                    <a:pt x="142218" y="-143947"/>
                    <a:pt x="153813" y="-157163"/>
                  </a:cubicBezTo>
                  <a:cubicBezTo>
                    <a:pt x="165408" y="-170378"/>
                    <a:pt x="177181" y="-183417"/>
                    <a:pt x="189178" y="-196228"/>
                  </a:cubicBezTo>
                  <a:cubicBezTo>
                    <a:pt x="201174" y="-209038"/>
                    <a:pt x="213394" y="-221621"/>
                    <a:pt x="225880" y="-233917"/>
                  </a:cubicBezTo>
                  <a:cubicBezTo>
                    <a:pt x="238367" y="-246212"/>
                    <a:pt x="251119" y="-258221"/>
                    <a:pt x="264174" y="-269876"/>
                  </a:cubicBezTo>
                  <a:cubicBezTo>
                    <a:pt x="277230" y="-281531"/>
                    <a:pt x="290590" y="-292832"/>
                    <a:pt x="304282" y="-303704"/>
                  </a:cubicBezTo>
                  <a:cubicBezTo>
                    <a:pt x="317974" y="-314577"/>
                    <a:pt x="331998" y="-325021"/>
                    <a:pt x="346372" y="-334958"/>
                  </a:cubicBezTo>
                  <a:cubicBezTo>
                    <a:pt x="360746" y="-344895"/>
                    <a:pt x="375469" y="-354325"/>
                    <a:pt x="390536" y="-363171"/>
                  </a:cubicBezTo>
                  <a:cubicBezTo>
                    <a:pt x="405602" y="-372017"/>
                    <a:pt x="421012" y="-380278"/>
                    <a:pt x="436761" y="-387888"/>
                  </a:cubicBezTo>
                  <a:cubicBezTo>
                    <a:pt x="452510" y="-395497"/>
                    <a:pt x="468599" y="-402454"/>
                    <a:pt x="484914" y="-408710"/>
                  </a:cubicBezTo>
                  <a:cubicBezTo>
                    <a:pt x="501228" y="-414965"/>
                    <a:pt x="517767" y="-420518"/>
                    <a:pt x="534745" y="-425347"/>
                  </a:cubicBezTo>
                  <a:cubicBezTo>
                    <a:pt x="551723" y="-430176"/>
                    <a:pt x="569139" y="-434280"/>
                    <a:pt x="585916" y="-437658"/>
                  </a:cubicBezTo>
                  <a:cubicBezTo>
                    <a:pt x="602694" y="-441035"/>
                    <a:pt x="618833" y="-443685"/>
                    <a:pt x="638046" y="-445659"/>
                  </a:cubicBezTo>
                  <a:cubicBezTo>
                    <a:pt x="657258" y="-447632"/>
                    <a:pt x="679543" y="-448930"/>
                    <a:pt x="690755" y="-449512"/>
                  </a:cubicBezTo>
                  <a:cubicBezTo>
                    <a:pt x="701966" y="-450093"/>
                    <a:pt x="702103" y="-449959"/>
                    <a:pt x="702240" y="-449825"/>
                  </a:cubicBezTo>
                  <a:cubicBezTo>
                    <a:pt x="704195" y="-447911"/>
                    <a:pt x="706800" y="-451535"/>
                    <a:pt x="706800" y="-453625"/>
                  </a:cubicBezTo>
                  <a:cubicBezTo>
                    <a:pt x="706800" y="-455715"/>
                    <a:pt x="704064" y="-455386"/>
                    <a:pt x="702240" y="-457425"/>
                  </a:cubicBezTo>
                  <a:cubicBezTo>
                    <a:pt x="702114" y="-457566"/>
                    <a:pt x="701988" y="-457707"/>
                    <a:pt x="690627" y="-457556"/>
                  </a:cubicBezTo>
                  <a:cubicBezTo>
                    <a:pt x="679267" y="-457406"/>
                    <a:pt x="656672" y="-456964"/>
                    <a:pt x="637115" y="-455714"/>
                  </a:cubicBezTo>
                  <a:cubicBezTo>
                    <a:pt x="617558" y="-454463"/>
                    <a:pt x="601038" y="-452405"/>
                    <a:pt x="583811" y="-449624"/>
                  </a:cubicBezTo>
                  <a:cubicBezTo>
                    <a:pt x="566584" y="-446844"/>
                    <a:pt x="548650" y="-443342"/>
                    <a:pt x="531101" y="-439075"/>
                  </a:cubicBezTo>
                  <a:cubicBezTo>
                    <a:pt x="513551" y="-434807"/>
                    <a:pt x="496387" y="-429773"/>
                    <a:pt x="479402" y="-424002"/>
                  </a:cubicBezTo>
                  <a:cubicBezTo>
                    <a:pt x="462417" y="-418231"/>
                    <a:pt x="445612" y="-411722"/>
                    <a:pt x="429117" y="-404523"/>
                  </a:cubicBezTo>
                  <a:cubicBezTo>
                    <a:pt x="412621" y="-397324"/>
                    <a:pt x="396435" y="-389435"/>
                    <a:pt x="380574" y="-380928"/>
                  </a:cubicBezTo>
                  <a:cubicBezTo>
                    <a:pt x="364714" y="-372421"/>
                    <a:pt x="349179" y="-363297"/>
                    <a:pt x="333989" y="-353640"/>
                  </a:cubicBezTo>
                  <a:cubicBezTo>
                    <a:pt x="318799" y="-343983"/>
                    <a:pt x="303954" y="-333793"/>
                    <a:pt x="289445" y="-323158"/>
                  </a:cubicBezTo>
                  <a:cubicBezTo>
                    <a:pt x="274936" y="-312523"/>
                    <a:pt x="260764" y="-301442"/>
                    <a:pt x="246905" y="-290000"/>
                  </a:cubicBezTo>
                  <a:cubicBezTo>
                    <a:pt x="233046" y="-278557"/>
                    <a:pt x="219501" y="-266752"/>
                    <a:pt x="206235" y="-254661"/>
                  </a:cubicBezTo>
                  <a:cubicBezTo>
                    <a:pt x="192970" y="-242569"/>
                    <a:pt x="179984" y="-230191"/>
                    <a:pt x="167238" y="-217591"/>
                  </a:cubicBezTo>
                  <a:cubicBezTo>
                    <a:pt x="154492" y="-204991"/>
                    <a:pt x="141985" y="-192171"/>
                    <a:pt x="129675" y="-179186"/>
                  </a:cubicBezTo>
                  <a:cubicBezTo>
                    <a:pt x="117365" y="-166202"/>
                    <a:pt x="105251" y="-153054"/>
                    <a:pt x="93289" y="-139793"/>
                  </a:cubicBezTo>
                  <a:cubicBezTo>
                    <a:pt x="81327" y="-126531"/>
                    <a:pt x="69516" y="-113157"/>
                    <a:pt x="57813" y="-99713"/>
                  </a:cubicBezTo>
                  <a:cubicBezTo>
                    <a:pt x="46110" y="-86270"/>
                    <a:pt x="34515" y="-72758"/>
                    <a:pt x="22983" y="-59218"/>
                  </a:cubicBezTo>
                  <a:cubicBezTo>
                    <a:pt x="11450" y="-45679"/>
                    <a:pt x="-18" y="-32112"/>
                    <a:pt x="-11467" y="-18557"/>
                  </a:cubicBezTo>
                  <a:cubicBezTo>
                    <a:pt x="-22916" y="-5002"/>
                    <a:pt x="-34344" y="8542"/>
                    <a:pt x="-45795" y="22033"/>
                  </a:cubicBezTo>
                  <a:cubicBezTo>
                    <a:pt x="-57247" y="35525"/>
                    <a:pt x="-68721" y="48965"/>
                    <a:pt x="-80258" y="62315"/>
                  </a:cubicBezTo>
                  <a:cubicBezTo>
                    <a:pt x="-91796" y="75665"/>
                    <a:pt x="-103397" y="88925"/>
                    <a:pt x="-115108" y="102043"/>
                  </a:cubicBezTo>
                  <a:cubicBezTo>
                    <a:pt x="-126819" y="115161"/>
                    <a:pt x="-138640" y="128138"/>
                    <a:pt x="-150592" y="140953"/>
                  </a:cubicBezTo>
                  <a:cubicBezTo>
                    <a:pt x="-162544" y="153767"/>
                    <a:pt x="-174626" y="166419"/>
                    <a:pt x="-186951" y="178752"/>
                  </a:cubicBezTo>
                  <a:cubicBezTo>
                    <a:pt x="-199277" y="191086"/>
                    <a:pt x="-211845" y="203101"/>
                    <a:pt x="-224414" y="215116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7" name="MainTopic"/>
            <p:cNvSpPr/>
            <p:nvPr/>
          </p:nvSpPr>
          <p:spPr>
            <a:xfrm>
              <a:off x="12404" y="2825"/>
              <a:ext cx="1803" cy="91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13320" y="4422140"/>
            <a:ext cx="2193290" cy="862330"/>
            <a:chOff x="11252" y="6679"/>
            <a:chExt cx="3454" cy="1358"/>
          </a:xfrm>
        </p:grpSpPr>
        <p:sp>
          <p:nvSpPr>
            <p:cNvPr id="25" name="MMConnector"/>
            <p:cNvSpPr/>
            <p:nvPr/>
          </p:nvSpPr>
          <p:spPr>
            <a:xfrm>
              <a:off x="11252" y="6679"/>
              <a:ext cx="1134" cy="1185"/>
            </a:xfrm>
            <a:custGeom>
              <a:avLst/>
              <a:gdLst/>
              <a:ahLst/>
              <a:cxnLst/>
              <a:pathLst>
                <a:path w="836980" h="309467">
                  <a:moveTo>
                    <a:pt x="-123093" y="-108232"/>
                  </a:moveTo>
                  <a:cubicBezTo>
                    <a:pt x="-140035" y="-117162"/>
                    <a:pt x="-157032" y="-111447"/>
                    <a:pt x="-163437" y="-98294"/>
                  </a:cubicBezTo>
                  <a:cubicBezTo>
                    <a:pt x="-169843" y="-85141"/>
                    <a:pt x="-163758" y="-68467"/>
                    <a:pt x="-146387" y="-60403"/>
                  </a:cubicBezTo>
                  <a:cubicBezTo>
                    <a:pt x="-130474" y="-53015"/>
                    <a:pt x="-114560" y="-45628"/>
                    <a:pt x="-98706" y="-38029"/>
                  </a:cubicBezTo>
                  <a:cubicBezTo>
                    <a:pt x="-82852" y="-30430"/>
                    <a:pt x="-67058" y="-22618"/>
                    <a:pt x="-51282" y="-14714"/>
                  </a:cubicBezTo>
                  <a:cubicBezTo>
                    <a:pt x="-35506" y="-6810"/>
                    <a:pt x="-19748" y="1187"/>
                    <a:pt x="-3991" y="9244"/>
                  </a:cubicBezTo>
                  <a:cubicBezTo>
                    <a:pt x="11767" y="17300"/>
                    <a:pt x="27524" y="25416"/>
                    <a:pt x="43307" y="33533"/>
                  </a:cubicBezTo>
                  <a:cubicBezTo>
                    <a:pt x="59090" y="41650"/>
                    <a:pt x="74900" y="49767"/>
                    <a:pt x="90761" y="57831"/>
                  </a:cubicBezTo>
                  <a:cubicBezTo>
                    <a:pt x="106622" y="65894"/>
                    <a:pt x="122534" y="73903"/>
                    <a:pt x="138523" y="81800"/>
                  </a:cubicBezTo>
                  <a:cubicBezTo>
                    <a:pt x="154512" y="89697"/>
                    <a:pt x="170577" y="97481"/>
                    <a:pt x="186740" y="105093"/>
                  </a:cubicBezTo>
                  <a:cubicBezTo>
                    <a:pt x="202903" y="112706"/>
                    <a:pt x="219164" y="120146"/>
                    <a:pt x="235541" y="127352"/>
                  </a:cubicBezTo>
                  <a:cubicBezTo>
                    <a:pt x="251918" y="134559"/>
                    <a:pt x="268410" y="141533"/>
                    <a:pt x="285030" y="148213"/>
                  </a:cubicBezTo>
                  <a:cubicBezTo>
                    <a:pt x="301649" y="154894"/>
                    <a:pt x="318395" y="161280"/>
                    <a:pt x="335270" y="167315"/>
                  </a:cubicBezTo>
                  <a:cubicBezTo>
                    <a:pt x="352146" y="173350"/>
                    <a:pt x="369151" y="179033"/>
                    <a:pt x="386281" y="184312"/>
                  </a:cubicBezTo>
                  <a:cubicBezTo>
                    <a:pt x="403411" y="189591"/>
                    <a:pt x="420665" y="194466"/>
                    <a:pt x="438028" y="198891"/>
                  </a:cubicBezTo>
                  <a:cubicBezTo>
                    <a:pt x="455390" y="203317"/>
                    <a:pt x="472860" y="207293"/>
                    <a:pt x="490424" y="210790"/>
                  </a:cubicBezTo>
                  <a:cubicBezTo>
                    <a:pt x="507988" y="214288"/>
                    <a:pt x="525646" y="217307"/>
                    <a:pt x="543339" y="219816"/>
                  </a:cubicBezTo>
                  <a:cubicBezTo>
                    <a:pt x="561032" y="222326"/>
                    <a:pt x="578759" y="224327"/>
                    <a:pt x="596610" y="225854"/>
                  </a:cubicBezTo>
                  <a:cubicBezTo>
                    <a:pt x="614460" y="227382"/>
                    <a:pt x="632434" y="228436"/>
                    <a:pt x="650059" y="228873"/>
                  </a:cubicBezTo>
                  <a:cubicBezTo>
                    <a:pt x="667685" y="229310"/>
                    <a:pt x="684962" y="229130"/>
                    <a:pt x="702240" y="228950"/>
                  </a:cubicBezTo>
                  <a:cubicBezTo>
                    <a:pt x="704976" y="228921"/>
                    <a:pt x="706800" y="227240"/>
                    <a:pt x="706800" y="225150"/>
                  </a:cubicBezTo>
                  <a:cubicBezTo>
                    <a:pt x="706800" y="223060"/>
                    <a:pt x="704974" y="221460"/>
                    <a:pt x="702240" y="221350"/>
                  </a:cubicBezTo>
                  <a:cubicBezTo>
                    <a:pt x="685122" y="220664"/>
                    <a:pt x="668003" y="219977"/>
                    <a:pt x="650606" y="218665"/>
                  </a:cubicBezTo>
                  <a:cubicBezTo>
                    <a:pt x="633208" y="217354"/>
                    <a:pt x="615531" y="215417"/>
                    <a:pt x="598022" y="213024"/>
                  </a:cubicBezTo>
                  <a:cubicBezTo>
                    <a:pt x="580514" y="210630"/>
                    <a:pt x="563175" y="207780"/>
                    <a:pt x="545917" y="204437"/>
                  </a:cubicBezTo>
                  <a:cubicBezTo>
                    <a:pt x="528660" y="201093"/>
                    <a:pt x="511484" y="197255"/>
                    <a:pt x="494441" y="192957"/>
                  </a:cubicBezTo>
                  <a:cubicBezTo>
                    <a:pt x="477397" y="188659"/>
                    <a:pt x="460486" y="183900"/>
                    <a:pt x="443712" y="178710"/>
                  </a:cubicBezTo>
                  <a:cubicBezTo>
                    <a:pt x="426939" y="173520"/>
                    <a:pt x="410302" y="167899"/>
                    <a:pt x="393809" y="161889"/>
                  </a:cubicBezTo>
                  <a:cubicBezTo>
                    <a:pt x="377316" y="155880"/>
                    <a:pt x="360967" y="149482"/>
                    <a:pt x="344756" y="142744"/>
                  </a:cubicBezTo>
                  <a:cubicBezTo>
                    <a:pt x="328545" y="136006"/>
                    <a:pt x="312472" y="128927"/>
                    <a:pt x="296524" y="121562"/>
                  </a:cubicBezTo>
                  <a:cubicBezTo>
                    <a:pt x="280577" y="114196"/>
                    <a:pt x="264754" y="106543"/>
                    <a:pt x="249036" y="98656"/>
                  </a:cubicBezTo>
                  <a:cubicBezTo>
                    <a:pt x="233318" y="90770"/>
                    <a:pt x="217705" y="82650"/>
                    <a:pt x="202171" y="74352"/>
                  </a:cubicBezTo>
                  <a:cubicBezTo>
                    <a:pt x="186636" y="66053"/>
                    <a:pt x="171180" y="57576"/>
                    <a:pt x="155774" y="48974"/>
                  </a:cubicBezTo>
                  <a:cubicBezTo>
                    <a:pt x="140367" y="40371"/>
                    <a:pt x="125010" y="31644"/>
                    <a:pt x="109670" y="22844"/>
                  </a:cubicBezTo>
                  <a:cubicBezTo>
                    <a:pt x="94329" y="14044"/>
                    <a:pt x="79006" y="5173"/>
                    <a:pt x="63668" y="-3721"/>
                  </a:cubicBezTo>
                  <a:cubicBezTo>
                    <a:pt x="48330" y="-12615"/>
                    <a:pt x="32977" y="-21531"/>
                    <a:pt x="17575" y="-30414"/>
                  </a:cubicBezTo>
                  <a:cubicBezTo>
                    <a:pt x="2172" y="-39296"/>
                    <a:pt x="-13280" y="-48146"/>
                    <a:pt x="-28800" y="-56929"/>
                  </a:cubicBezTo>
                  <a:cubicBezTo>
                    <a:pt x="-44321" y="-65712"/>
                    <a:pt x="-59910" y="-74428"/>
                    <a:pt x="-75636" y="-82967"/>
                  </a:cubicBezTo>
                  <a:cubicBezTo>
                    <a:pt x="-91363" y="-91506"/>
                    <a:pt x="-107228" y="-99869"/>
                    <a:pt x="-123093" y="-108232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26" name="MainTopic"/>
            <p:cNvSpPr/>
            <p:nvPr/>
          </p:nvSpPr>
          <p:spPr>
            <a:xfrm>
              <a:off x="12197" y="7119"/>
              <a:ext cx="2509" cy="91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焦耳定律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65195" y="4274185"/>
            <a:ext cx="3230880" cy="767715"/>
            <a:chOff x="4764" y="6785"/>
            <a:chExt cx="5088" cy="1209"/>
          </a:xfrm>
        </p:grpSpPr>
        <p:sp>
          <p:nvSpPr>
            <p:cNvPr id="32" name="MMConnector"/>
            <p:cNvSpPr/>
            <p:nvPr/>
          </p:nvSpPr>
          <p:spPr>
            <a:xfrm>
              <a:off x="7868" y="6785"/>
              <a:ext cx="1984" cy="1079"/>
            </a:xfrm>
            <a:custGeom>
              <a:avLst/>
              <a:gdLst/>
              <a:ahLst/>
              <a:cxnLst/>
              <a:pathLst>
                <a:path w="844836" h="348462">
                  <a:moveTo>
                    <a:pt x="155306" y="-74295"/>
                  </a:moveTo>
                  <a:cubicBezTo>
                    <a:pt x="172285" y="-83155"/>
                    <a:pt x="177627" y="-100062"/>
                    <a:pt x="170637" y="-112914"/>
                  </a:cubicBezTo>
                  <a:cubicBezTo>
                    <a:pt x="163646" y="-125766"/>
                    <a:pt x="146409" y="-130713"/>
                    <a:pt x="129886" y="-121029"/>
                  </a:cubicBezTo>
                  <a:cubicBezTo>
                    <a:pt x="114395" y="-111950"/>
                    <a:pt x="98904" y="-102870"/>
                    <a:pt x="83575" y="-93600"/>
                  </a:cubicBezTo>
                  <a:cubicBezTo>
                    <a:pt x="68246" y="-84330"/>
                    <a:pt x="53079" y="-74869"/>
                    <a:pt x="37993" y="-65333"/>
                  </a:cubicBezTo>
                  <a:cubicBezTo>
                    <a:pt x="22907" y="-55798"/>
                    <a:pt x="7901" y="-46188"/>
                    <a:pt x="-7045" y="-36538"/>
                  </a:cubicBezTo>
                  <a:cubicBezTo>
                    <a:pt x="-21992" y="-26888"/>
                    <a:pt x="-36878" y="-17198"/>
                    <a:pt x="-51744" y="-7523"/>
                  </a:cubicBezTo>
                  <a:cubicBezTo>
                    <a:pt x="-66611" y="2151"/>
                    <a:pt x="-81457" y="11810"/>
                    <a:pt x="-96320" y="21402"/>
                  </a:cubicBezTo>
                  <a:cubicBezTo>
                    <a:pt x="-111182" y="30994"/>
                    <a:pt x="-126061" y="40520"/>
                    <a:pt x="-140992" y="49925"/>
                  </a:cubicBezTo>
                  <a:cubicBezTo>
                    <a:pt x="-155923" y="59331"/>
                    <a:pt x="-170907" y="68616"/>
                    <a:pt x="-185977" y="77725"/>
                  </a:cubicBezTo>
                  <a:cubicBezTo>
                    <a:pt x="-201048" y="86835"/>
                    <a:pt x="-216205" y="95770"/>
                    <a:pt x="-231479" y="104473"/>
                  </a:cubicBezTo>
                  <a:cubicBezTo>
                    <a:pt x="-246754" y="113176"/>
                    <a:pt x="-262146" y="121647"/>
                    <a:pt x="-277680" y="129829"/>
                  </a:cubicBezTo>
                  <a:cubicBezTo>
                    <a:pt x="-293214" y="138011"/>
                    <a:pt x="-308891" y="145904"/>
                    <a:pt x="-324728" y="153451"/>
                  </a:cubicBezTo>
                  <a:cubicBezTo>
                    <a:pt x="-340565" y="160998"/>
                    <a:pt x="-356563" y="168199"/>
                    <a:pt x="-372727" y="174999"/>
                  </a:cubicBezTo>
                  <a:cubicBezTo>
                    <a:pt x="-388891" y="181799"/>
                    <a:pt x="-405220" y="188199"/>
                    <a:pt x="-421727" y="194150"/>
                  </a:cubicBezTo>
                  <a:cubicBezTo>
                    <a:pt x="-438233" y="200102"/>
                    <a:pt x="-454918" y="205605"/>
                    <a:pt x="-471715" y="210619"/>
                  </a:cubicBezTo>
                  <a:cubicBezTo>
                    <a:pt x="-488512" y="215633"/>
                    <a:pt x="-505422" y="220158"/>
                    <a:pt x="-522620" y="224172"/>
                  </a:cubicBezTo>
                  <a:cubicBezTo>
                    <a:pt x="-539817" y="228186"/>
                    <a:pt x="-557303" y="231689"/>
                    <a:pt x="-574313" y="234650"/>
                  </a:cubicBezTo>
                  <a:cubicBezTo>
                    <a:pt x="-591323" y="237611"/>
                    <a:pt x="-607858" y="240029"/>
                    <a:pt x="-626627" y="241975"/>
                  </a:cubicBezTo>
                  <a:cubicBezTo>
                    <a:pt x="-645395" y="243920"/>
                    <a:pt x="-666398" y="245393"/>
                    <a:pt x="-679372" y="246152"/>
                  </a:cubicBezTo>
                  <a:cubicBezTo>
                    <a:pt x="-692347" y="246910"/>
                    <a:pt x="-697293" y="246955"/>
                    <a:pt x="-702240" y="247000"/>
                  </a:cubicBezTo>
                  <a:cubicBezTo>
                    <a:pt x="-704976" y="247025"/>
                    <a:pt x="-706800" y="248710"/>
                    <a:pt x="-706800" y="250800"/>
                  </a:cubicBezTo>
                  <a:cubicBezTo>
                    <a:pt x="-706800" y="252890"/>
                    <a:pt x="-704974" y="254490"/>
                    <a:pt x="-702240" y="254600"/>
                  </a:cubicBezTo>
                  <a:cubicBezTo>
                    <a:pt x="-697261" y="254800"/>
                    <a:pt x="-692283" y="255000"/>
                    <a:pt x="-679155" y="254879"/>
                  </a:cubicBezTo>
                  <a:cubicBezTo>
                    <a:pt x="-666028" y="254757"/>
                    <a:pt x="-644752" y="254315"/>
                    <a:pt x="-625674" y="253280"/>
                  </a:cubicBezTo>
                  <a:cubicBezTo>
                    <a:pt x="-606595" y="252246"/>
                    <a:pt x="-589713" y="250621"/>
                    <a:pt x="-572299" y="248465"/>
                  </a:cubicBezTo>
                  <a:cubicBezTo>
                    <a:pt x="-554885" y="246310"/>
                    <a:pt x="-536939" y="243624"/>
                    <a:pt x="-519237" y="240400"/>
                  </a:cubicBezTo>
                  <a:cubicBezTo>
                    <a:pt x="-501534" y="237176"/>
                    <a:pt x="-484075" y="233414"/>
                    <a:pt x="-466690" y="229143"/>
                  </a:cubicBezTo>
                  <a:cubicBezTo>
                    <a:pt x="-449306" y="224872"/>
                    <a:pt x="-431997" y="220092"/>
                    <a:pt x="-414839" y="214844"/>
                  </a:cubicBezTo>
                  <a:cubicBezTo>
                    <a:pt x="-397682" y="209595"/>
                    <a:pt x="-380675" y="203877"/>
                    <a:pt x="-363818" y="197742"/>
                  </a:cubicBezTo>
                  <a:cubicBezTo>
                    <a:pt x="-346962" y="191606"/>
                    <a:pt x="-330256" y="185054"/>
                    <a:pt x="-313705" y="178144"/>
                  </a:cubicBezTo>
                  <a:cubicBezTo>
                    <a:pt x="-297155" y="171234"/>
                    <a:pt x="-280761" y="163966"/>
                    <a:pt x="-264515" y="156404"/>
                  </a:cubicBezTo>
                  <a:cubicBezTo>
                    <a:pt x="-248269" y="148842"/>
                    <a:pt x="-232170" y="140986"/>
                    <a:pt x="-216203" y="132901"/>
                  </a:cubicBezTo>
                  <a:cubicBezTo>
                    <a:pt x="-200236" y="124816"/>
                    <a:pt x="-184400" y="116501"/>
                    <a:pt x="-168674" y="108021"/>
                  </a:cubicBezTo>
                  <a:cubicBezTo>
                    <a:pt x="-152947" y="99540"/>
                    <a:pt x="-137329" y="90894"/>
                    <a:pt x="-121793" y="82143"/>
                  </a:cubicBezTo>
                  <a:cubicBezTo>
                    <a:pt x="-106257" y="73392"/>
                    <a:pt x="-90803" y="64537"/>
                    <a:pt x="-75401" y="55637"/>
                  </a:cubicBezTo>
                  <a:cubicBezTo>
                    <a:pt x="-59999" y="46738"/>
                    <a:pt x="-44650" y="37793"/>
                    <a:pt x="-29323" y="28859"/>
                  </a:cubicBezTo>
                  <a:cubicBezTo>
                    <a:pt x="-13997" y="19925"/>
                    <a:pt x="1307" y="11002"/>
                    <a:pt x="16619" y="2150"/>
                  </a:cubicBezTo>
                  <a:cubicBezTo>
                    <a:pt x="31931" y="-6701"/>
                    <a:pt x="47251" y="-15482"/>
                    <a:pt x="62600" y="-24158"/>
                  </a:cubicBezTo>
                  <a:cubicBezTo>
                    <a:pt x="77949" y="-32833"/>
                    <a:pt x="93326" y="-41405"/>
                    <a:pt x="108782" y="-49743"/>
                  </a:cubicBezTo>
                  <a:cubicBezTo>
                    <a:pt x="124237" y="-58082"/>
                    <a:pt x="139772" y="-66189"/>
                    <a:pt x="155306" y="-74295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38" name="MainTopic"/>
            <p:cNvSpPr/>
            <p:nvPr/>
          </p:nvSpPr>
          <p:spPr>
            <a:xfrm>
              <a:off x="4764" y="7076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52215" y="2700655"/>
            <a:ext cx="2648585" cy="1202055"/>
            <a:chOff x="5216" y="4307"/>
            <a:chExt cx="4171" cy="1893"/>
          </a:xfrm>
        </p:grpSpPr>
        <p:sp>
          <p:nvSpPr>
            <p:cNvPr id="53" name="MMConnector"/>
            <p:cNvSpPr/>
            <p:nvPr/>
          </p:nvSpPr>
          <p:spPr>
            <a:xfrm>
              <a:off x="7931" y="5374"/>
              <a:ext cx="1457" cy="826"/>
            </a:xfrm>
            <a:custGeom>
              <a:avLst/>
              <a:gdLst/>
              <a:ahLst/>
              <a:cxnLst/>
              <a:pathLst>
                <a:path w="828555" h="266580">
                  <a:moveTo>
                    <a:pt x="115962" y="94907"/>
                  </a:moveTo>
                  <a:cubicBezTo>
                    <a:pt x="133358" y="102918"/>
                    <a:pt x="150024" y="96305"/>
                    <a:pt x="155718" y="82829"/>
                  </a:cubicBezTo>
                  <a:cubicBezTo>
                    <a:pt x="161413" y="69352"/>
                    <a:pt x="154457" y="52999"/>
                    <a:pt x="136669" y="45902"/>
                  </a:cubicBezTo>
                  <a:cubicBezTo>
                    <a:pt x="120349" y="39391"/>
                    <a:pt x="104030" y="32881"/>
                    <a:pt x="87751" y="26183"/>
                  </a:cubicBezTo>
                  <a:cubicBezTo>
                    <a:pt x="71472" y="19485"/>
                    <a:pt x="55232" y="12601"/>
                    <a:pt x="39002" y="5637"/>
                  </a:cubicBezTo>
                  <a:cubicBezTo>
                    <a:pt x="22772" y="-1327"/>
                    <a:pt x="6551" y="-8370"/>
                    <a:pt x="-9675" y="-15460"/>
                  </a:cubicBezTo>
                  <a:cubicBezTo>
                    <a:pt x="-25902" y="-22550"/>
                    <a:pt x="-42135" y="-29687"/>
                    <a:pt x="-58395" y="-36816"/>
                  </a:cubicBezTo>
                  <a:cubicBezTo>
                    <a:pt x="-74655" y="-43944"/>
                    <a:pt x="-90942" y="-51065"/>
                    <a:pt x="-107277" y="-58124"/>
                  </a:cubicBezTo>
                  <a:cubicBezTo>
                    <a:pt x="-123611" y="-65184"/>
                    <a:pt x="-139992" y="-72183"/>
                    <a:pt x="-156440" y="-79067"/>
                  </a:cubicBezTo>
                  <a:cubicBezTo>
                    <a:pt x="-172888" y="-85951"/>
                    <a:pt x="-189401" y="-92719"/>
                    <a:pt x="-205998" y="-99316"/>
                  </a:cubicBezTo>
                  <a:cubicBezTo>
                    <a:pt x="-222594" y="-105912"/>
                    <a:pt x="-239274" y="-112338"/>
                    <a:pt x="-256047" y="-118535"/>
                  </a:cubicBezTo>
                  <a:cubicBezTo>
                    <a:pt x="-272820" y="-124733"/>
                    <a:pt x="-289688" y="-130703"/>
                    <a:pt x="-306658" y="-136392"/>
                  </a:cubicBezTo>
                  <a:cubicBezTo>
                    <a:pt x="-323628" y="-142080"/>
                    <a:pt x="-340699" y="-147486"/>
                    <a:pt x="-357868" y="-152559"/>
                  </a:cubicBezTo>
                  <a:cubicBezTo>
                    <a:pt x="-375038" y="-157633"/>
                    <a:pt x="-392305" y="-162373"/>
                    <a:pt x="-409675" y="-166735"/>
                  </a:cubicBezTo>
                  <a:cubicBezTo>
                    <a:pt x="-427046" y="-171097"/>
                    <a:pt x="-444519" y="-175081"/>
                    <a:pt x="-462035" y="-178651"/>
                  </a:cubicBezTo>
                  <a:cubicBezTo>
                    <a:pt x="-479551" y="-182221"/>
                    <a:pt x="-497110" y="-185377"/>
                    <a:pt x="-514863" y="-188090"/>
                  </a:cubicBezTo>
                  <a:cubicBezTo>
                    <a:pt x="-532615" y="-190802"/>
                    <a:pt x="-550561" y="-193072"/>
                    <a:pt x="-568042" y="-194896"/>
                  </a:cubicBezTo>
                  <a:cubicBezTo>
                    <a:pt x="-585522" y="-196721"/>
                    <a:pt x="-602537" y="-198101"/>
                    <a:pt x="-621434" y="-198983"/>
                  </a:cubicBezTo>
                  <a:cubicBezTo>
                    <a:pt x="-640332" y="-199865"/>
                    <a:pt x="-661112" y="-200250"/>
                    <a:pt x="-674894" y="-200332"/>
                  </a:cubicBezTo>
                  <a:cubicBezTo>
                    <a:pt x="-688675" y="-200414"/>
                    <a:pt x="-695458" y="-200195"/>
                    <a:pt x="-702240" y="-199975"/>
                  </a:cubicBezTo>
                  <a:cubicBezTo>
                    <a:pt x="-704975" y="-199886"/>
                    <a:pt x="-706800" y="-198265"/>
                    <a:pt x="-706800" y="-196175"/>
                  </a:cubicBezTo>
                  <a:cubicBezTo>
                    <a:pt x="-706800" y="-194085"/>
                    <a:pt x="-704975" y="-192429"/>
                    <a:pt x="-702240" y="-192375"/>
                  </a:cubicBezTo>
                  <a:cubicBezTo>
                    <a:pt x="-695501" y="-192243"/>
                    <a:pt x="-688762" y="-192111"/>
                    <a:pt x="-675125" y="-191321"/>
                  </a:cubicBezTo>
                  <a:cubicBezTo>
                    <a:pt x="-661488" y="-190531"/>
                    <a:pt x="-640953" y="-189083"/>
                    <a:pt x="-622335" y="-187242"/>
                  </a:cubicBezTo>
                  <a:cubicBezTo>
                    <a:pt x="-603716" y="-185402"/>
                    <a:pt x="-587014" y="-183169"/>
                    <a:pt x="-569894" y="-180478"/>
                  </a:cubicBezTo>
                  <a:cubicBezTo>
                    <a:pt x="-552774" y="-177786"/>
                    <a:pt x="-535235" y="-174637"/>
                    <a:pt x="-517928" y="-171065"/>
                  </a:cubicBezTo>
                  <a:cubicBezTo>
                    <a:pt x="-500620" y="-167493"/>
                    <a:pt x="-483543" y="-163499"/>
                    <a:pt x="-466540" y="-159103"/>
                  </a:cubicBezTo>
                  <a:cubicBezTo>
                    <a:pt x="-449537" y="-154708"/>
                    <a:pt x="-432608" y="-149912"/>
                    <a:pt x="-415803" y="-144751"/>
                  </a:cubicBezTo>
                  <a:cubicBezTo>
                    <a:pt x="-398998" y="-139591"/>
                    <a:pt x="-382317" y="-134066"/>
                    <a:pt x="-365746" y="-128219"/>
                  </a:cubicBezTo>
                  <a:cubicBezTo>
                    <a:pt x="-349174" y="-122372"/>
                    <a:pt x="-332713" y="-116202"/>
                    <a:pt x="-316355" y="-109757"/>
                  </a:cubicBezTo>
                  <a:cubicBezTo>
                    <a:pt x="-299997" y="-103311"/>
                    <a:pt x="-283743" y="-96591"/>
                    <a:pt x="-267576" y="-89644"/>
                  </a:cubicBezTo>
                  <a:cubicBezTo>
                    <a:pt x="-251409" y="-82697"/>
                    <a:pt x="-235329" y="-75524"/>
                    <a:pt x="-219315" y="-68175"/>
                  </a:cubicBezTo>
                  <a:cubicBezTo>
                    <a:pt x="-203301" y="-60827"/>
                    <a:pt x="-187354" y="-53302"/>
                    <a:pt x="-171449" y="-45653"/>
                  </a:cubicBezTo>
                  <a:cubicBezTo>
                    <a:pt x="-155545" y="-38004"/>
                    <a:pt x="-139682" y="-30230"/>
                    <a:pt x="-123835" y="-22382"/>
                  </a:cubicBezTo>
                  <a:cubicBezTo>
                    <a:pt x="-107988" y="-14533"/>
                    <a:pt x="-92157" y="-6610"/>
                    <a:pt x="-76315" y="1339"/>
                  </a:cubicBezTo>
                  <a:cubicBezTo>
                    <a:pt x="-60473" y="9289"/>
                    <a:pt x="-44620" y="17264"/>
                    <a:pt x="-28727" y="25214"/>
                  </a:cubicBezTo>
                  <a:cubicBezTo>
                    <a:pt x="-12834" y="33164"/>
                    <a:pt x="3098" y="41089"/>
                    <a:pt x="19086" y="48955"/>
                  </a:cubicBezTo>
                  <a:cubicBezTo>
                    <a:pt x="35074" y="56820"/>
                    <a:pt x="51117" y="64628"/>
                    <a:pt x="67273" y="72277"/>
                  </a:cubicBezTo>
                  <a:cubicBezTo>
                    <a:pt x="83428" y="79926"/>
                    <a:pt x="99695" y="87417"/>
                    <a:pt x="115962" y="94907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54" name="MainTopic"/>
            <p:cNvSpPr/>
            <p:nvPr/>
          </p:nvSpPr>
          <p:spPr>
            <a:xfrm>
              <a:off x="5216" y="4307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电能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947275" y="4401185"/>
            <a:ext cx="1717040" cy="733425"/>
            <a:chOff x="15898" y="6646"/>
            <a:chExt cx="2704" cy="1155"/>
          </a:xfrm>
        </p:grpSpPr>
        <p:sp>
          <p:nvSpPr>
            <p:cNvPr id="201" name="MMConnector"/>
            <p:cNvSpPr/>
            <p:nvPr/>
          </p:nvSpPr>
          <p:spPr>
            <a:xfrm>
              <a:off x="15898" y="7404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04" y="6646"/>
              <a:ext cx="2398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947275" y="4831080"/>
            <a:ext cx="1717040" cy="443865"/>
            <a:chOff x="15898" y="7323"/>
            <a:chExt cx="2704" cy="699"/>
          </a:xfrm>
        </p:grpSpPr>
        <p:sp>
          <p:nvSpPr>
            <p:cNvPr id="202" name="MMConnector"/>
            <p:cNvSpPr/>
            <p:nvPr/>
          </p:nvSpPr>
          <p:spPr>
            <a:xfrm>
              <a:off x="15898" y="7742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7" name="SubTopic"/>
            <p:cNvSpPr/>
            <p:nvPr/>
          </p:nvSpPr>
          <p:spPr>
            <a:xfrm>
              <a:off x="16204" y="7323"/>
              <a:ext cx="2398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86025" y="4143375"/>
            <a:ext cx="1173480" cy="732790"/>
            <a:chOff x="3222" y="6579"/>
            <a:chExt cx="1848" cy="1154"/>
          </a:xfrm>
        </p:grpSpPr>
        <p:sp>
          <p:nvSpPr>
            <p:cNvPr id="59" name="MMConnector"/>
            <p:cNvSpPr/>
            <p:nvPr/>
          </p:nvSpPr>
          <p:spPr>
            <a:xfrm>
              <a:off x="4458" y="7337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0" name="SubTopic"/>
            <p:cNvSpPr/>
            <p:nvPr/>
          </p:nvSpPr>
          <p:spPr>
            <a:xfrm>
              <a:off x="3222" y="6579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63115" y="2169795"/>
            <a:ext cx="1883410" cy="1056005"/>
            <a:chOff x="2556" y="3471"/>
            <a:chExt cx="2966" cy="1663"/>
          </a:xfrm>
        </p:grpSpPr>
        <p:sp>
          <p:nvSpPr>
            <p:cNvPr id="62" name="MMConnector"/>
            <p:cNvSpPr/>
            <p:nvPr/>
          </p:nvSpPr>
          <p:spPr>
            <a:xfrm>
              <a:off x="4910" y="4398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3" name="SubTopic"/>
            <p:cNvSpPr/>
            <p:nvPr/>
          </p:nvSpPr>
          <p:spPr>
            <a:xfrm>
              <a:off x="2556" y="3471"/>
              <a:ext cx="212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83815" y="3029585"/>
            <a:ext cx="1362710" cy="551180"/>
            <a:chOff x="3376" y="4825"/>
            <a:chExt cx="2146" cy="868"/>
          </a:xfrm>
        </p:grpSpPr>
        <p:sp>
          <p:nvSpPr>
            <p:cNvPr id="30" name="MMConnector"/>
            <p:cNvSpPr/>
            <p:nvPr/>
          </p:nvSpPr>
          <p:spPr>
            <a:xfrm>
              <a:off x="4910" y="5075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5" name="SubTopic"/>
            <p:cNvSpPr/>
            <p:nvPr/>
          </p:nvSpPr>
          <p:spPr>
            <a:xfrm>
              <a:off x="3376" y="4825"/>
              <a:ext cx="1227" cy="55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电能表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04645" y="4573270"/>
            <a:ext cx="2054860" cy="443865"/>
            <a:chOff x="1834" y="7256"/>
            <a:chExt cx="3236" cy="699"/>
          </a:xfrm>
        </p:grpSpPr>
        <p:sp>
          <p:nvSpPr>
            <p:cNvPr id="67" name="MMConnector"/>
            <p:cNvSpPr/>
            <p:nvPr/>
          </p:nvSpPr>
          <p:spPr>
            <a:xfrm>
              <a:off x="4458" y="7675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8" name="SubTopic"/>
            <p:cNvSpPr/>
            <p:nvPr/>
          </p:nvSpPr>
          <p:spPr>
            <a:xfrm>
              <a:off x="1834" y="7256"/>
              <a:ext cx="231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486025" y="5003165"/>
            <a:ext cx="1173480" cy="658495"/>
            <a:chOff x="3222" y="7933"/>
            <a:chExt cx="1848" cy="1037"/>
          </a:xfrm>
        </p:grpSpPr>
        <p:sp>
          <p:nvSpPr>
            <p:cNvPr id="70" name="MMConnector"/>
            <p:cNvSpPr/>
            <p:nvPr/>
          </p:nvSpPr>
          <p:spPr>
            <a:xfrm>
              <a:off x="4458" y="8014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1" name="SubTopic"/>
            <p:cNvSpPr/>
            <p:nvPr/>
          </p:nvSpPr>
          <p:spPr>
            <a:xfrm>
              <a:off x="3222" y="7933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5534" y="2604770"/>
            <a:ext cx="2069090" cy="995042"/>
            <a:chOff x="1364" y="4148"/>
            <a:chExt cx="2065" cy="1575"/>
          </a:xfrm>
        </p:grpSpPr>
        <p:sp>
          <p:nvSpPr>
            <p:cNvPr id="73" name="MMConnector"/>
            <p:cNvSpPr/>
            <p:nvPr/>
          </p:nvSpPr>
          <p:spPr>
            <a:xfrm>
              <a:off x="3142" y="5046"/>
              <a:ext cx="287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4" name="SubTopic"/>
            <p:cNvSpPr/>
            <p:nvPr/>
          </p:nvSpPr>
          <p:spPr>
            <a:xfrm>
              <a:off x="1364" y="4148"/>
              <a:ext cx="163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示意图及读数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2300" y="3029585"/>
            <a:ext cx="2156460" cy="370205"/>
            <a:chOff x="287" y="4825"/>
            <a:chExt cx="3396" cy="583"/>
          </a:xfrm>
        </p:grpSpPr>
        <p:sp>
          <p:nvSpPr>
            <p:cNvPr id="33" name="MMConnector"/>
            <p:cNvSpPr/>
            <p:nvPr/>
          </p:nvSpPr>
          <p:spPr>
            <a:xfrm>
              <a:off x="3070" y="5384"/>
              <a:ext cx="613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6" name="SubTopic"/>
            <p:cNvSpPr/>
            <p:nvPr/>
          </p:nvSpPr>
          <p:spPr>
            <a:xfrm>
              <a:off x="287" y="4825"/>
              <a:ext cx="2476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主要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参数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0687" y="3474085"/>
            <a:ext cx="1460738" cy="612187"/>
            <a:chOff x="1732" y="5502"/>
            <a:chExt cx="1617" cy="898"/>
          </a:xfrm>
        </p:grpSpPr>
        <p:sp>
          <p:nvSpPr>
            <p:cNvPr id="34" name="MMConnector"/>
            <p:cNvSpPr/>
            <p:nvPr/>
          </p:nvSpPr>
          <p:spPr>
            <a:xfrm>
              <a:off x="3070" y="5723"/>
              <a:ext cx="279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35" name="SubTopic"/>
            <p:cNvSpPr/>
            <p:nvPr/>
          </p:nvSpPr>
          <p:spPr>
            <a:xfrm>
              <a:off x="1732" y="5502"/>
              <a:ext cx="118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相关计算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56445" y="1228725"/>
            <a:ext cx="1233805" cy="1056005"/>
            <a:chOff x="14740" y="1876"/>
            <a:chExt cx="1943" cy="1663"/>
          </a:xfrm>
        </p:grpSpPr>
        <p:sp>
          <p:nvSpPr>
            <p:cNvPr id="79" name="MMConnector"/>
            <p:cNvSpPr/>
            <p:nvPr/>
          </p:nvSpPr>
          <p:spPr>
            <a:xfrm>
              <a:off x="14740" y="2803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36" name="SubTopic"/>
            <p:cNvSpPr/>
            <p:nvPr/>
          </p:nvSpPr>
          <p:spPr>
            <a:xfrm>
              <a:off x="15013" y="1876"/>
              <a:ext cx="1670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56445" y="1658620"/>
            <a:ext cx="1421765" cy="410845"/>
            <a:chOff x="14740" y="2553"/>
            <a:chExt cx="2239" cy="647"/>
          </a:xfrm>
        </p:grpSpPr>
        <p:sp>
          <p:nvSpPr>
            <p:cNvPr id="37" name="MMConnector"/>
            <p:cNvSpPr/>
            <p:nvPr/>
          </p:nvSpPr>
          <p:spPr>
            <a:xfrm>
              <a:off x="14740" y="3142"/>
              <a:ext cx="613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81" name="SubTopic"/>
            <p:cNvSpPr/>
            <p:nvPr/>
          </p:nvSpPr>
          <p:spPr>
            <a:xfrm>
              <a:off x="15015" y="2553"/>
              <a:ext cx="1965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56445" y="2088515"/>
            <a:ext cx="783590" cy="551180"/>
            <a:chOff x="14740" y="3230"/>
            <a:chExt cx="1234" cy="868"/>
          </a:xfrm>
        </p:grpSpPr>
        <p:sp>
          <p:nvSpPr>
            <p:cNvPr id="40" name="MMConnector"/>
            <p:cNvSpPr/>
            <p:nvPr/>
          </p:nvSpPr>
          <p:spPr>
            <a:xfrm>
              <a:off x="14740" y="3480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83" name="SubTopic"/>
            <p:cNvSpPr/>
            <p:nvPr/>
          </p:nvSpPr>
          <p:spPr>
            <a:xfrm>
              <a:off x="15046" y="3230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56445" y="2461895"/>
            <a:ext cx="1715770" cy="1504315"/>
            <a:chOff x="14740" y="3818"/>
            <a:chExt cx="2702" cy="2369"/>
          </a:xfrm>
        </p:grpSpPr>
        <p:sp>
          <p:nvSpPr>
            <p:cNvPr id="41" name="MMConnector"/>
            <p:cNvSpPr/>
            <p:nvPr/>
          </p:nvSpPr>
          <p:spPr>
            <a:xfrm>
              <a:off x="14740" y="4157"/>
              <a:ext cx="613" cy="203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2" name="SubTopic"/>
            <p:cNvSpPr/>
            <p:nvPr/>
          </p:nvSpPr>
          <p:spPr>
            <a:xfrm>
              <a:off x="15046" y="3818"/>
              <a:ext cx="2396" cy="1316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额定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功率与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实际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947275" y="5260975"/>
            <a:ext cx="1716405" cy="658495"/>
            <a:chOff x="15898" y="8000"/>
            <a:chExt cx="2703" cy="1037"/>
          </a:xfrm>
        </p:grpSpPr>
        <p:sp>
          <p:nvSpPr>
            <p:cNvPr id="86" name="MMConnector"/>
            <p:cNvSpPr/>
            <p:nvPr/>
          </p:nvSpPr>
          <p:spPr>
            <a:xfrm>
              <a:off x="15898" y="8081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04" y="8000"/>
              <a:ext cx="239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利用与防止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912985" y="3984625"/>
            <a:ext cx="1750695" cy="1334135"/>
            <a:chOff x="14740" y="1948"/>
            <a:chExt cx="2757" cy="2101"/>
          </a:xfrm>
        </p:grpSpPr>
        <p:sp>
          <p:nvSpPr>
            <p:cNvPr id="44" name="MMConnector"/>
            <p:cNvSpPr/>
            <p:nvPr/>
          </p:nvSpPr>
          <p:spPr>
            <a:xfrm>
              <a:off x="14740" y="3029"/>
              <a:ext cx="613" cy="1020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5" name="SubTopic"/>
            <p:cNvSpPr/>
            <p:nvPr/>
          </p:nvSpPr>
          <p:spPr>
            <a:xfrm>
              <a:off x="14988" y="1948"/>
              <a:ext cx="2509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电流热效应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86765" y="970280"/>
            <a:ext cx="8235950" cy="737235"/>
            <a:chOff x="87" y="2929"/>
            <a:chExt cx="12970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2897" cy="1161"/>
              <a:chOff x="273" y="2929"/>
              <a:chExt cx="12897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927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多挡位类家用电器相关计算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(6年2考)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8" name="文本框 7"/>
          <p:cNvSpPr txBox="1"/>
          <p:nvPr/>
        </p:nvSpPr>
        <p:spPr>
          <a:xfrm>
            <a:off x="6367145" y="5748020"/>
            <a:ext cx="10648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17855" y="1673225"/>
            <a:ext cx="111232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市场上有一种电热饮水机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如图是饮水机的简化电路图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是温控开关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是调节电阻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176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是供加热的电阻丝，饮水机的铭牌参数如表所示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960" y="3197860"/>
            <a:ext cx="5235575" cy="23044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3120" y="1998345"/>
            <a:ext cx="108692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(1)若饮水机正常工作时的加热效率为90%，现将质量为1.5 kg，初温为20 ℃的水在一标准大气压下烧开需要吸收的热量是多少？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需加热多长时间？已知c水＝4.2×103 J/(kg·℃)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(时间计算结果保留整数)．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(2)当饮水机处于保温状态时，它的保温功率是多少？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36600" y="707390"/>
            <a:ext cx="9924415" cy="5629275"/>
            <a:chOff x="1159" y="1114"/>
            <a:chExt cx="15629" cy="8865"/>
          </a:xfrm>
        </p:grpSpPr>
        <p:sp>
          <p:nvSpPr>
            <p:cNvPr id="100" name="文本框 99"/>
            <p:cNvSpPr txBox="1"/>
            <p:nvPr/>
          </p:nvSpPr>
          <p:spPr>
            <a:xfrm>
              <a:off x="1323" y="1114"/>
              <a:ext cx="15073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水吸收的热量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J/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(kg·℃)×1.5 kg×(100 ℃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5.04×10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3" y="2776"/>
              <a:ext cx="8328" cy="12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669" y="3044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所以饮水机把水烧开所用的时间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3" y="3769"/>
              <a:ext cx="8328" cy="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9" y="5228"/>
              <a:ext cx="8328" cy="12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60" y="5072"/>
              <a:ext cx="8328" cy="157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59" y="6531"/>
              <a:ext cx="1546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当开关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断开时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串联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电路处于保温状态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保温时电路中的电流</a:t>
              </a:r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4" y="7346"/>
              <a:ext cx="8328" cy="126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14" y="8719"/>
              <a:ext cx="8328" cy="12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8635" y="793115"/>
            <a:ext cx="112464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几千年来中国的厨艺最讲究的就是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火候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二字．现在市面上流行如图甲所示的新型电饭锅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采用了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聪明火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技术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电脑智能控温、控压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智能化控制食物在不同时间段的温度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以得到最佳的口感和营养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其简化电路如图乙所示．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均为电热丝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是自动控制开关．把电饭锅接入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ea typeface="宋体" panose="02010600030101010101" pitchFamily="2" charset="-122"/>
              </a:rPr>
              <a:t>的电路中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用电饭锅的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聪明火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煮米饭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电饭锅工作时的电流随时间变化的图像如图丙所示．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705860"/>
            <a:ext cx="5835650" cy="19564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88430" y="5855970"/>
            <a:ext cx="11798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6795" y="2652395"/>
            <a:ext cx="10521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求电热丝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计算结果保留一位小数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这个电饭锅在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min</a:t>
            </a:r>
            <a:r>
              <a:rPr lang="zh-CN" sz="2400">
                <a:ea typeface="宋体" panose="02010600030101010101" pitchFamily="2" charset="-122"/>
              </a:rPr>
              <a:t>把质量为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1.1 kg</a:t>
            </a:r>
            <a:r>
              <a:rPr lang="zh-CN" sz="2400">
                <a:ea typeface="宋体" panose="02010600030101010101" pitchFamily="2" charset="-122"/>
              </a:rPr>
              <a:t>的米饭由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求电饭锅在这段时间内加热的效率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米饭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38200" y="867410"/>
            <a:ext cx="10776585" cy="5396230"/>
            <a:chOff x="1206" y="914"/>
            <a:chExt cx="16971" cy="8498"/>
          </a:xfrm>
        </p:grpSpPr>
        <p:sp>
          <p:nvSpPr>
            <p:cNvPr id="9" name="文本框 8"/>
            <p:cNvSpPr txBox="1"/>
            <p:nvPr/>
          </p:nvSpPr>
          <p:spPr>
            <a:xfrm>
              <a:off x="1206" y="914"/>
              <a:ext cx="16971" cy="82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20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闭合时，电路中只有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工作，从图中可知通过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A.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根据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可得，电热丝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latin typeface="宋体" panose="02010600030101010101" pitchFamily="2" charset="-122"/>
                </a:rPr>
                <a:t>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≈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73.3 Ω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米饭吸收的热量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>
                <a:lnSpc>
                  <a:spcPct val="20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米饭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4.2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J/(kg·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1.1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(100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3.696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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～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min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消耗的电能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A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A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5.28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电饭锅加热的效率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</a:t>
              </a:r>
              <a:r>
                <a:rPr lang="zh-CN" sz="2400" b="0">
                  <a:ea typeface="宋体" panose="02010600030101010101" pitchFamily="2" charset="-122"/>
                </a:rPr>
                <a:t>                                     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70%</a:t>
              </a:r>
              <a:endParaRPr lang="zh-CN" altLang="en-US" sz="2400"/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3014" y="2177"/>
            <a:ext cx="780" cy="1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297815" imgH="542290" progId="Equation.DSMT4">
                    <p:embed/>
                  </p:oleObj>
                </mc:Choice>
                <mc:Fallback>
                  <p:oleObj name="" r:id="rId1" imgW="297815" imgH="54229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14" y="2177"/>
                          <a:ext cx="780" cy="13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7881" y="2140"/>
            <a:ext cx="2293" cy="1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1278890" imgH="835660" progId="Equation.DSMT4">
                    <p:embed/>
                  </p:oleObj>
                </mc:Choice>
                <mc:Fallback>
                  <p:oleObj name="" r:id="rId3" imgW="1278890" imgH="83566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881" y="2140"/>
                          <a:ext cx="2293" cy="14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041" y="7781"/>
            <a:ext cx="5665" cy="16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5" imgW="2522220" imgH="1023620" progId="Equation.DSMT4">
                    <p:embed/>
                  </p:oleObj>
                </mc:Choice>
                <mc:Fallback>
                  <p:oleObj name="" r:id="rId5" imgW="2522220" imgH="102362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041" y="7781"/>
                          <a:ext cx="5665" cy="163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04265" y="1314450"/>
            <a:ext cx="6121400" cy="737235"/>
            <a:chOff x="87" y="2929"/>
            <a:chExt cx="9640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567" cy="1161"/>
              <a:chOff x="273" y="2929"/>
              <a:chExt cx="9567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594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焦耳定律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8" name="文本框 7"/>
          <p:cNvSpPr txBox="1"/>
          <p:nvPr/>
        </p:nvSpPr>
        <p:spPr>
          <a:xfrm>
            <a:off x="9174480" y="5136515"/>
            <a:ext cx="16852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" name="组合 1"/>
          <p:cNvGrpSpPr/>
          <p:nvPr/>
        </p:nvGrpSpPr>
        <p:grpSpPr>
          <a:xfrm>
            <a:off x="1083310" y="2200910"/>
            <a:ext cx="1838960" cy="474345"/>
            <a:chOff x="1318" y="2359"/>
            <a:chExt cx="2896" cy="747"/>
          </a:xfrm>
        </p:grpSpPr>
        <p:pic>
          <p:nvPicPr>
            <p:cNvPr id="9" name="图片 8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4730" y="2708275"/>
            <a:ext cx="71602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临沂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某品牌电动玩具警车的内部等效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电路如图，阻值为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Ω</a:t>
            </a:r>
            <a:r>
              <a:rPr lang="zh-CN" sz="2400">
                <a:ea typeface="宋体" panose="02010600030101010101" pitchFamily="2" charset="-122"/>
              </a:rPr>
              <a:t>的警灯与线圈电阻为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0.5  </a:t>
            </a:r>
            <a:r>
              <a:rPr lang="en-US" sz="2400">
                <a:latin typeface="Times New Roman" panose="02020603050405020304" pitchFamily="18" charset="0"/>
              </a:rPr>
              <a:t>Ω</a:t>
            </a:r>
            <a:r>
              <a:rPr lang="zh-CN" sz="2400">
                <a:ea typeface="宋体" panose="02010600030101010101" pitchFamily="2" charset="-122"/>
              </a:rPr>
              <a:t>的电动机串联．当玩具警车正常匀速行驶时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通过电动机线圈的电流为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则警灯两端的电压是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min</a:t>
            </a:r>
            <a:r>
              <a:rPr lang="zh-CN" sz="2400">
                <a:ea typeface="宋体" panose="02010600030101010101" pitchFamily="2" charset="-122"/>
              </a:rPr>
              <a:t>内电动机线圈产生的热量是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________J.</a:t>
            </a:r>
            <a:endParaRPr lang="zh-CN" altLang="en-US"/>
          </a:p>
        </p:txBody>
      </p:sp>
      <p:pic>
        <p:nvPicPr>
          <p:cNvPr id="4" name="图片 -2147482304" descr="C:\Documents and Settings\Administrator\桌面\物理（山西）\山西物理\X17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850630" y="3261360"/>
            <a:ext cx="2332990" cy="1624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744970" y="4530725"/>
            <a:ext cx="588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67400" y="5062855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391968" y="5868670"/>
            <a:ext cx="16852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617220" y="793115"/>
            <a:ext cx="109289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据</a:t>
            </a:r>
            <a:r>
              <a:rPr lang="zh-CN" sz="2400">
                <a:ea typeface="宋体" panose="02010600030101010101" pitchFamily="2" charset="-122"/>
              </a:rPr>
              <a:t>《生活报》讯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>
                <a:ea typeface="宋体" panose="02010600030101010101" pitchFamily="2" charset="-122"/>
              </a:rPr>
              <a:t>日起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插线板新国家标准正式实施．要求插线板的插孔须设置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保护门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保护门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可有效防止儿童将手指插入插孔而造成触电事故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同时可避免灰尘长期沉积而造成的内部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．在线材方面要求：如最大工作电流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 A</a:t>
            </a:r>
            <a:r>
              <a:rPr lang="zh-CN" sz="2400">
                <a:ea typeface="宋体" panose="02010600030101010101" pitchFamily="2" charset="-122"/>
              </a:rPr>
              <a:t>的延长线插座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导线的最小横截面积由原来的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增加到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mm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请你根据所学物理知识解释增加导线横截面积的好处．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835" y="3814445"/>
            <a:ext cx="2535555" cy="19157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71105" y="1986915"/>
            <a:ext cx="1151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短路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6585" y="3992880"/>
            <a:ext cx="79914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：材料、长度相同的导线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横截面积越大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电阻越小</a:t>
            </a: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由焦耳定律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可知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电流、通电时间相同时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电阻越小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产生的热量越少．采用横截面积更大的导线可避免外部绝缘皮因过热而烧坏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引发火灾．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2234" y="974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77680" y="375094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7875" y="156654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探究电流产生的热量与哪些因素有关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77875" y="2254250"/>
            <a:ext cx="8046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被加热的材料选用煤油或空气的原因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煤油的比热容较小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温度升高快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实验现象更明显；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空气受热容易膨胀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形管中液柱上升快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实验现象更明显；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都是绝缘体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两电阻丝串联的目的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使通过两电阻丝的电流相等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被加热物质的要求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物质种类、质量、初温均相同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1355" y="730885"/>
            <a:ext cx="111163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实物图的连接与电路设计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实</a:t>
            </a:r>
            <a:r>
              <a:rPr lang="zh-CN" sz="2400">
                <a:ea typeface="宋体" panose="02010600030101010101" pitchFamily="2" charset="-122"/>
              </a:rPr>
              <a:t>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被加热的物质是煤油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通过温度计示数的变化量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来反映电阻丝产生电热的多少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被加热的物质是空气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形管内液面高度差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来反映电阻丝产生电热的多少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探究电热与电流的关系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控制电阻丝阻值和通电时间相同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改变通过两电阻丝的电流大小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探究电热与电阻的关系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控制通过电阻丝的电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流和通电时间相同，选择两个电阻不同的电阻丝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7870" y="277876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电能　电功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(6年2考)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6104" y="1162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2960" y="193167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822325" y="3247390"/>
            <a:ext cx="79571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1)</a:t>
            </a:r>
            <a:r>
              <a:rPr lang="zh-CN" sz="2400">
                <a:ea typeface="黑体" panose="02010609060101010101" pitchFamily="49" charset="-122"/>
              </a:rPr>
              <a:t>单位国际单位：</a:t>
            </a:r>
            <a:r>
              <a:rPr lang="zh-CN" sz="2400">
                <a:ea typeface="宋体" panose="02010600030101010101" pitchFamily="2" charset="-122"/>
              </a:rPr>
              <a:t>焦耳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zh-CN" sz="2400">
                <a:ea typeface="黑体" panose="02010609060101010101" pitchFamily="49" charset="-122"/>
              </a:rPr>
              <a:t>常用单位：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也叫做度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度＝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_________kW·h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_________J.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43810" y="5005070"/>
            <a:ext cx="1440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千瓦时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45910" y="5005070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kW·h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27755" y="5608955"/>
            <a:ext cx="414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53405" y="5576570"/>
            <a:ext cx="1440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35" name="流程图: 终止 34">
            <a:hlinkClick r:id="rId4" action="ppaction://hlinksldjump"/>
          </p:cNvPr>
          <p:cNvSpPr/>
          <p:nvPr/>
        </p:nvSpPr>
        <p:spPr>
          <a:xfrm>
            <a:off x="9244965" y="52635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8330" y="1286510"/>
            <a:ext cx="111163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探究电热与通电时间的关系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控制电阻丝的阻值和通过电阻丝的电流相同，改变通电时间的长短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实验误差分析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在电阻和通电时间相同的情况下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通过电阻的电流越大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产生的热量越多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在电流和通电时间相同的情况下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产生的热量越多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在电阻和通过电阻的电流相同的情况下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通电时间越长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产生的热量越多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95045" y="9823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290685" y="554101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010" y="1604645"/>
            <a:ext cx="98926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昆明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探究电流产生的热量与哪些因素有关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提供了如图所示的实验器材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实验一：探究电流产生的热量与电阻的关系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请按照图甲中的电路图将对应实物图乙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连接完整；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(2)电路中电阻丝的连接方式是为了控制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__________；电阻丝放出热量的多少，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通过________________________来进</a:t>
            </a:r>
            <a:r>
              <a:rPr lang="zh-CN" sz="2400">
                <a:ea typeface="宋体" panose="02010600030101010101" pitchFamily="2" charset="-122"/>
              </a:rPr>
              <a:t>行判断；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305" y="3091180"/>
            <a:ext cx="4734560" cy="207645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9996805" y="4652645"/>
            <a:ext cx="765810" cy="313690"/>
          </a:xfrm>
          <a:custGeom>
            <a:avLst/>
            <a:gdLst>
              <a:gd name="connisteX0" fmla="*/ 0 w 766074"/>
              <a:gd name="connsiteY0" fmla="*/ 0 h 313654"/>
              <a:gd name="connisteX1" fmla="*/ 245745 w 766074"/>
              <a:gd name="connsiteY1" fmla="*/ 71755 h 313654"/>
              <a:gd name="connisteX2" fmla="*/ 476885 w 766074"/>
              <a:gd name="connsiteY2" fmla="*/ 259715 h 313654"/>
              <a:gd name="connisteX3" fmla="*/ 751205 w 766074"/>
              <a:gd name="connsiteY3" fmla="*/ 288290 h 313654"/>
              <a:gd name="connisteX4" fmla="*/ 708025 w 766074"/>
              <a:gd name="connsiteY4" fmla="*/ 0 h 31365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766074" h="313655">
                <a:moveTo>
                  <a:pt x="0" y="0"/>
                </a:moveTo>
                <a:cubicBezTo>
                  <a:pt x="44450" y="10795"/>
                  <a:pt x="150495" y="19685"/>
                  <a:pt x="245745" y="71755"/>
                </a:cubicBezTo>
                <a:cubicBezTo>
                  <a:pt x="340995" y="123825"/>
                  <a:pt x="375920" y="216535"/>
                  <a:pt x="476885" y="259715"/>
                </a:cubicBezTo>
                <a:cubicBezTo>
                  <a:pt x="577850" y="302895"/>
                  <a:pt x="704850" y="340360"/>
                  <a:pt x="751205" y="288290"/>
                </a:cubicBezTo>
                <a:cubicBezTo>
                  <a:pt x="797560" y="236220"/>
                  <a:pt x="721995" y="58420"/>
                  <a:pt x="708025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72185" y="5038090"/>
            <a:ext cx="1657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电流相同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78940" y="55406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温度计的示数变化量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2450" y="1003935"/>
            <a:ext cx="110877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经过一定时间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用电阻丝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加热的煤油温度升高了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用电阻丝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加热的煤油温度升高了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那么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实验二：探究电流产生的热量与电流的关系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移动滑动变阻器的滑动触头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，使电路中的电流变成实验一中电流的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且通电时间相同．实验发现：用电阻丝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加热的煤油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温度升高量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)________2Δ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．该实验说明电流产生的热量与电流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正比例关系．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你认为做这个实验产生误差的主要原因是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______________.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630" y="1639570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68220" y="4408805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74770" y="4968875"/>
            <a:ext cx="139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不成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60515" y="5502910"/>
            <a:ext cx="2051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量损失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11605" y="200025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22070" y="2474595"/>
            <a:ext cx="9796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在进行完实验一后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整理实验器材时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进行实验二时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若只将煤油换为比它比热容大的液体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进行实验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那么利用相同电阻丝加热相同时间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温度升高较快的是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煤油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液体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70165" y="2588895"/>
            <a:ext cx="1859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断开开关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45895" y="3121025"/>
            <a:ext cx="3161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拆除电源两极的导线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66150" y="4235450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煤油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76860" y="805180"/>
            <a:ext cx="720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计量工具：电能表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电能表相关计算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57505" y="1322070"/>
          <a:ext cx="11499850" cy="5205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3205"/>
                <a:gridCol w="4411980"/>
                <a:gridCol w="5574665"/>
              </a:tblGrid>
              <a:tr h="5194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8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测量用电器在一段时间内消耗的________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1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2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主要参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(1)“220 V”：指电能表应接在电压是220 V的电路中使用；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(2)“10(20)A”：表示这个电能表的标定电流是10 A，__________电流是20 A，电能表工作时的电流不应超过额定最大电流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623935" y="1988820"/>
            <a:ext cx="123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28405" y="5484495"/>
            <a:ext cx="1679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额定最大</a:t>
            </a:r>
            <a:endParaRPr lang="zh-CN" altLang="en-US"/>
          </a:p>
        </p:txBody>
      </p:sp>
      <p:pic>
        <p:nvPicPr>
          <p:cNvPr id="3" name="图片 -2147482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445" y="2597150"/>
            <a:ext cx="2119630" cy="2119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2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315" y="2546350"/>
            <a:ext cx="2221230" cy="2221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流程图: 终止 34">
            <a:hlinkClick r:id="rId4" action="ppaction://hlinksldjump"/>
          </p:cNvPr>
          <p:cNvSpPr/>
          <p:nvPr/>
        </p:nvSpPr>
        <p:spPr>
          <a:xfrm>
            <a:off x="9839325" y="7194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327660" y="1118870"/>
          <a:ext cx="11480800" cy="4532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0665"/>
                <a:gridCol w="4985385"/>
                <a:gridCol w="4984750"/>
              </a:tblGrid>
              <a:tr h="808355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主要参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“50～”和“50 Hz”表示电能表在频率为50 Hz的交流电路中使用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182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 revs/(kW·h)指用电器每消耗__________的电能时，电能表转盘转过600转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 imp/(kW·h)指用电器每消耗________的电能时，电能表指示灯闪烁________次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24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最右边的格子显示的是小数部分，前面的格子显示的是整数部分，如图所示电能表的示数为________kW·h，某段时间消耗的电能等于这段时间前后两次电能表示数之________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010410" y="2651760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kW·h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64045" y="2625090"/>
            <a:ext cx="1743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kW·h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757160" y="3199130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22140" y="4516755"/>
            <a:ext cx="1383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2 020.9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66945" y="5048885"/>
            <a:ext cx="920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差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773920" y="58267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21485" y="4082415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UIt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39470" y="646430"/>
            <a:ext cx="10842625" cy="5721985"/>
            <a:chOff x="1095" y="1131"/>
            <a:chExt cx="17075" cy="9011"/>
          </a:xfrm>
        </p:grpSpPr>
        <p:grpSp>
          <p:nvGrpSpPr>
            <p:cNvPr id="4" name="组合 3"/>
            <p:cNvGrpSpPr/>
            <p:nvPr/>
          </p:nvGrpSpPr>
          <p:grpSpPr>
            <a:xfrm>
              <a:off x="1162" y="1131"/>
              <a:ext cx="17008" cy="6510"/>
              <a:chOff x="1049" y="1357"/>
              <a:chExt cx="17008" cy="6510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1049" y="1357"/>
                <a:ext cx="17008" cy="6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2. </a:t>
                </a:r>
                <a:r>
                  <a:rPr lang="zh-CN" sz="2400">
                    <a:ea typeface="黑体" panose="02010609060101010101" pitchFamily="49" charset="-122"/>
                  </a:rPr>
                  <a:t>电</a:t>
                </a:r>
                <a:r>
                  <a:rPr lang="zh-CN" sz="2400">
                    <a:ea typeface="黑体" panose="02010609060101010101" pitchFamily="49" charset="-122"/>
                  </a:rPr>
                  <a:t>功</a:t>
                </a:r>
                <a:r>
                  <a:rPr lang="en-US" sz="24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(1)</a:t>
                </a:r>
                <a:r>
                  <a:rPr lang="zh-CN" sz="2400">
                    <a:ea typeface="黑体" panose="02010609060101010101" pitchFamily="49" charset="-122"/>
                  </a:rPr>
                  <a:t>电功：</a:t>
                </a:r>
                <a:r>
                  <a:rPr lang="zh-CN" sz="2400">
                    <a:ea typeface="宋体" panose="02010600030101010101" pitchFamily="2" charset="-122"/>
                  </a:rPr>
                  <a:t>有多少电能转化为其他形式的能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sz="2400">
                    <a:ea typeface="宋体" panose="02010600030101010101" pitchFamily="2" charset="-122"/>
                  </a:rPr>
                  <a:t>就说电流做了多少功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sz="2400">
                    <a:ea typeface="宋体" panose="02010600030101010101" pitchFamily="2" charset="-122"/>
                  </a:rPr>
                  <a:t>即电功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sz="2400">
                    <a:ea typeface="宋体" panose="02010600030101010101" pitchFamily="2" charset="-122"/>
                  </a:rPr>
                  <a:t>用符号</a:t>
                </a:r>
                <a:r>
                  <a:rPr lang="en-US" sz="2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sz="2400">
                    <a:ea typeface="宋体" panose="02010600030101010101" pitchFamily="2" charset="-122"/>
                  </a:rPr>
                  <a:t>表示．</a:t>
                </a:r>
                <a:r>
                  <a:rPr lang="en-US" sz="24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(2)</a:t>
                </a:r>
                <a:r>
                  <a:rPr lang="zh-CN" sz="2400">
                    <a:ea typeface="黑体" panose="02010609060101010101" pitchFamily="49" charset="-122"/>
                  </a:rPr>
                  <a:t>电流做功的实质：</a:t>
                </a:r>
                <a:r>
                  <a:rPr lang="zh-CN" sz="2400">
                    <a:ea typeface="宋体" panose="02010600030101010101" pitchFamily="2" charset="-122"/>
                  </a:rPr>
                  <a:t>电流做功的过程是电能转化为其他形式的能的过程．</a:t>
                </a:r>
                <a:r>
                  <a:rPr lang="en-US" sz="24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(3)</a:t>
                </a:r>
                <a:r>
                  <a:rPr lang="zh-CN" sz="2400">
                    <a:ea typeface="黑体" panose="02010609060101010101" pitchFamily="49" charset="-122"/>
                  </a:rPr>
                  <a:t>影响因素：</a:t>
                </a:r>
                <a:r>
                  <a:rPr lang="zh-CN" sz="2400">
                    <a:ea typeface="宋体" panose="02010600030101010101" pitchFamily="2" charset="-122"/>
                  </a:rPr>
                  <a:t>电流、电压和通电时间．</a:t>
                </a:r>
                <a:r>
                  <a:rPr lang="en-US" sz="24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(4)</a:t>
                </a:r>
                <a:r>
                  <a:rPr lang="zh-CN" sz="2400">
                    <a:ea typeface="黑体" panose="02010609060101010101" pitchFamily="49" charset="-122"/>
                  </a:rPr>
                  <a:t>计算公式：</a:t>
                </a:r>
                <a:endParaRPr lang="zh-CN" sz="2400">
                  <a:ea typeface="黑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W</a:t>
                </a:r>
                <a:r>
                  <a:rPr lang="zh-CN" sz="2400">
                    <a:ea typeface="宋体" panose="02010600030101010101" pitchFamily="2" charset="-122"/>
                  </a:rPr>
                  <a:t>＝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 </a:t>
                </a:r>
                <a:r>
                  <a:rPr lang="en-US" sz="2400">
                    <a:latin typeface="Times New Roman" panose="02020603050405020304" pitchFamily="18" charset="0"/>
                    <a:sym typeface="+mn-ea"/>
                  </a:rPr>
                  <a:t>                                  </a:t>
                </a:r>
                <a:endPara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521" y="5979"/>
                <a:ext cx="11892" cy="188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U</a:t>
                </a:r>
                <a:r>
                  <a:rPr lang="zh-CN" altLang="en-US" sz="2400">
                    <a:latin typeface="Times New Roman" panose="02020603050405020304" pitchFamily="18" charset="0"/>
                    <a:sym typeface="+mn-ea"/>
                  </a:rPr>
                  <a:t>表示电压，单位</a:t>
                </a:r>
                <a:r>
                  <a:rPr lang="en-US" altLang="zh-CN" sz="2400">
                    <a:latin typeface="Times New Roman" panose="02020603050405020304" pitchFamily="18" charset="0"/>
                    <a:sym typeface="+mn-ea"/>
                  </a:rPr>
                  <a:t>V             </a:t>
                </a: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I</a:t>
                </a:r>
                <a:r>
                  <a:rPr lang="zh-CN" altLang="en-US" sz="2400">
                    <a:latin typeface="Times New Roman" panose="02020603050405020304" pitchFamily="18" charset="0"/>
                    <a:sym typeface="+mn-ea"/>
                  </a:rPr>
                  <a:t>表示电流，单位</a:t>
                </a:r>
                <a:r>
                  <a:rPr lang="en-US" altLang="zh-CN" sz="2400">
                    <a:latin typeface="Times New Roman" panose="02020603050405020304" pitchFamily="18" charset="0"/>
                    <a:sym typeface="+mn-ea"/>
                  </a:rPr>
                  <a:t>A</a:t>
                </a:r>
                <a:endParaRPr lang="en-US" altLang="zh-CN" sz="2400">
                  <a:latin typeface="Times New Roman" panose="02020603050405020304" pitchFamily="18" charset="0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i="1">
                    <a:latin typeface="Times New Roman" panose="02020603050405020304" pitchFamily="18" charset="0"/>
                    <a:sym typeface="+mn-ea"/>
                  </a:rPr>
                  <a:t>t</a:t>
                </a:r>
                <a:r>
                  <a:rPr lang="zh-CN" altLang="zh-CN" sz="2400">
                    <a:latin typeface="Times New Roman" panose="02020603050405020304" pitchFamily="18" charset="0"/>
                    <a:sym typeface="+mn-ea"/>
                  </a:rPr>
                  <a:t>表示时间，单位</a:t>
                </a:r>
                <a:r>
                  <a:rPr lang="en-US" altLang="zh-CN" sz="2400">
                    <a:latin typeface="Times New Roman" panose="02020603050405020304" pitchFamily="18" charset="0"/>
                    <a:sym typeface="+mn-ea"/>
                  </a:rPr>
                  <a:t>s               </a:t>
                </a: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W</a:t>
                </a:r>
                <a:r>
                  <a:rPr lang="zh-CN" altLang="en-US" sz="2400">
                    <a:latin typeface="Times New Roman" panose="02020603050405020304" pitchFamily="18" charset="0"/>
                    <a:sym typeface="+mn-ea"/>
                  </a:rPr>
                  <a:t>表示电功，单位</a:t>
                </a:r>
                <a:r>
                  <a:rPr lang="en-US" altLang="zh-CN" sz="2400">
                    <a:latin typeface="Times New Roman" panose="02020603050405020304" pitchFamily="18" charset="0"/>
                    <a:sym typeface="+mn-ea"/>
                  </a:rPr>
                  <a:t>J</a:t>
                </a:r>
                <a:endParaRPr lang="zh-CN" altLang="en-US" sz="2400"/>
              </a:p>
            </p:txBody>
          </p:sp>
          <p:sp>
            <p:nvSpPr>
              <p:cNvPr id="8" name="左大括号 7"/>
              <p:cNvSpPr/>
              <p:nvPr/>
            </p:nvSpPr>
            <p:spPr>
              <a:xfrm>
                <a:off x="4213" y="6585"/>
                <a:ext cx="308" cy="975"/>
              </a:xfrm>
              <a:prstGeom prst="leftBrace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p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095" y="7292"/>
              <a:ext cx="15051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推导公式：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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UIt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·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It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Rt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仅适用于纯电阻电路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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UIt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·    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·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zh-CN" sz="2400">
                  <a:ea typeface="宋体" panose="02010600030101010101" pitchFamily="2" charset="-122"/>
                </a:rPr>
                <a:t>＝      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仅适用于纯电阻电路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 r="94609" b="2778"/>
            <a:stretch>
              <a:fillRect/>
            </a:stretch>
          </p:blipFill>
          <p:spPr>
            <a:xfrm>
              <a:off x="3821" y="8917"/>
              <a:ext cx="449" cy="1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r="92848" b="2778"/>
            <a:stretch>
              <a:fillRect/>
            </a:stretch>
          </p:blipFill>
          <p:spPr>
            <a:xfrm>
              <a:off x="5072" y="8917"/>
              <a:ext cx="672" cy="1225"/>
            </a:xfrm>
            <a:prstGeom prst="rect">
              <a:avLst/>
            </a:prstGeom>
          </p:spPr>
        </p:pic>
      </p:grp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165590" y="53028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96645" y="84137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电功率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983615" y="1367155"/>
            <a:ext cx="95567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电功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用来表示电流做功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的物理量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用符号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87290" y="198501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69010" y="2400300"/>
            <a:ext cx="9860915" cy="4004310"/>
            <a:chOff x="1073" y="1633"/>
            <a:chExt cx="15529" cy="6306"/>
          </a:xfrm>
        </p:grpSpPr>
        <p:sp>
          <p:nvSpPr>
            <p:cNvPr id="100" name="文本框 99"/>
            <p:cNvSpPr txBox="1"/>
            <p:nvPr/>
          </p:nvSpPr>
          <p:spPr>
            <a:xfrm>
              <a:off x="1073" y="1633"/>
              <a:ext cx="15529" cy="6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  <a:r>
                <a:rPr lang="zh-CN" sz="2400">
                  <a:ea typeface="黑体" panose="02010609060101010101" pitchFamily="49" charset="-122"/>
                </a:rPr>
                <a:t>单位国际单位：</a:t>
              </a:r>
              <a:r>
                <a:rPr lang="zh-CN" sz="2400">
                  <a:ea typeface="宋体" panose="02010600030101010101" pitchFamily="2" charset="-122"/>
                </a:rPr>
                <a:t>瓦特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(W)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zh-CN" sz="2400">
                  <a:ea typeface="黑体" panose="02010609060101010101" pitchFamily="49" charset="-122"/>
                </a:rPr>
                <a:t>其他常用单位：</a:t>
              </a:r>
              <a:r>
                <a:rPr lang="zh-CN" sz="2400">
                  <a:ea typeface="宋体" panose="02010600030101010101" pitchFamily="2" charset="-122"/>
                </a:rPr>
                <a:t>千瓦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(kW)</a:t>
              </a:r>
              <a:r>
                <a:rPr lang="zh-CN" sz="2400">
                  <a:ea typeface="宋体" panose="02010600030101010101" pitchFamily="2" charset="-122"/>
                </a:rPr>
                <a:t>、毫瓦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(mW)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zh-CN" sz="2400">
                  <a:ea typeface="黑体" panose="02010609060101010101" pitchFamily="49" charset="-122"/>
                </a:rPr>
                <a:t>单位换算：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 kW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______W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 mW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____W.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(3)</a:t>
              </a:r>
              <a:r>
                <a:rPr 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计算公式：</a:t>
              </a:r>
              <a:endPara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                            W</a:t>
              </a:r>
              <a:r>
                <a:rPr lang="zh-CN" altLang="en-US" sz="2400">
                  <a:latin typeface="Times New Roman" panose="02020603050405020304" pitchFamily="18" charset="0"/>
                  <a:sym typeface="+mn-ea"/>
                </a:rPr>
                <a:t>表示电压，单位</a:t>
              </a:r>
              <a:r>
                <a:rPr lang="en-US" altLang="zh-CN" sz="2400">
                  <a:latin typeface="Times New Roman" panose="02020603050405020304" pitchFamily="18" charset="0"/>
                  <a:sym typeface="+mn-ea"/>
                </a:rPr>
                <a:t>J</a:t>
              </a:r>
              <a:endParaRPr lang="en-US" altLang="zh-CN" sz="24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</a:t>
              </a:r>
              <a:r>
                <a:rPr lang="zh-CN" sz="2400">
                  <a:sym typeface="+mn-ea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     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t</a:t>
              </a:r>
              <a:r>
                <a:rPr lang="zh-CN" altLang="en-US" sz="2400">
                  <a:latin typeface="Times New Roman" panose="02020603050405020304" pitchFamily="18" charset="0"/>
                  <a:sym typeface="+mn-ea"/>
                </a:rPr>
                <a:t>表示电压，单位</a:t>
              </a:r>
              <a:r>
                <a:rPr lang="en-US" altLang="zh-CN" sz="2400">
                  <a:latin typeface="Times New Roman" panose="02020603050405020304" pitchFamily="18" charset="0"/>
                  <a:sym typeface="+mn-ea"/>
                </a:rPr>
                <a:t>s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                            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P</a:t>
              </a:r>
              <a:r>
                <a:rPr lang="zh-CN" altLang="en-US" sz="2400">
                  <a:latin typeface="Times New Roman" panose="02020603050405020304" pitchFamily="18" charset="0"/>
                  <a:sym typeface="+mn-ea"/>
                </a:rPr>
                <a:t>表示电压，单位</a:t>
              </a:r>
              <a:r>
                <a:rPr lang="en-US" altLang="zh-CN" sz="2400">
                  <a:latin typeface="Times New Roman" panose="02020603050405020304" pitchFamily="18" charset="0"/>
                  <a:sym typeface="+mn-ea"/>
                </a:rPr>
                <a:t>W</a:t>
              </a:r>
              <a:endParaRPr lang="zh-CN" altLang="en-US" sz="2400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4188" y="5948"/>
              <a:ext cx="259" cy="1704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40125" y="4015740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53785" y="401574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355" y="5189220"/>
            <a:ext cx="344170" cy="671830"/>
          </a:xfrm>
          <a:prstGeom prst="rect">
            <a:avLst/>
          </a:prstGeom>
        </p:spPr>
      </p:pic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8867140" y="51403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026795"/>
            <a:ext cx="5288280" cy="2377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9470" y="3250565"/>
            <a:ext cx="109867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说明：</a:t>
            </a:r>
            <a:r>
              <a:rPr lang="zh-CN" sz="2400">
                <a:ea typeface="宋体" panose="02010600030101010101" pitchFamily="2" charset="-122"/>
              </a:rPr>
              <a:t>无论是串联电路还是并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联电路，电路中消耗的总功率都等于各用电器消耗的电功率之和．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(5)</a:t>
            </a:r>
            <a:r>
              <a:rPr lang="zh-CN" sz="2400">
                <a:ea typeface="黑体" panose="02010609060101010101" pitchFamily="49" charset="-122"/>
              </a:rPr>
              <a:t>中考常考功率的估测、估算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家用空调的电功率约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电吹风机的电功率约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500 W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36380" y="49847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1632387d-995b-48ce-a3ab-dd757aea22b1}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35c6d7d2-ab88-4650-bc8b-49d388ebdb40}"/>
</p:tagLst>
</file>

<file path=ppt/tags/tag8.xml><?xml version="1.0" encoding="utf-8"?>
<p:tagLst xmlns:p="http://schemas.openxmlformats.org/presentationml/2006/main">
  <p:tag name="KSO_WM_UNIT_TABLE_BEAUTIFY" val="smartTable{35c6d7d2-ab88-4650-bc8b-49d388ebdb40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8555</Words>
  <Application>WPS 演示</Application>
  <PresentationFormat>宽屏</PresentationFormat>
  <Paragraphs>582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43</vt:i4>
      </vt:variant>
    </vt:vector>
  </HeadingPairs>
  <TitlesOfParts>
    <vt:vector size="69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