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竖向侧栏版式">
    <p:bg>
      <p:bgPr>
        <a:noFill/>
        <a:effectLst/>
      </p:bgPr>
    </p:bg>
    <p:spTree>
      <p:nvGrpSpPr>
        <p:cNvPr id="1" name=""/>
        <p:cNvGrpSpPr/>
        <p:nvPr/>
      </p:nvGrpSpPr>
      <p:grpSpPr>
        <a:xfrm>
          <a:off x="0" y="0"/>
          <a:ext cx="0" cy="0"/>
          <a:chOff x="0" y="0"/>
          <a:chExt cx="0" cy="0"/>
        </a:xfrm>
      </p:grpSpPr>
      <p:grpSp>
        <p:nvGrpSpPr>
          <p:cNvPr id="5122" name="组合 2"/>
          <p:cNvGrpSpPr/>
          <p:nvPr userDrawn="1"/>
        </p:nvGrpSpPr>
        <p:grpSpPr>
          <a:xfrm>
            <a:off x="-34925" y="-42862"/>
            <a:ext cx="12258675" cy="6943725"/>
            <a:chOff x="-54" y="-67"/>
            <a:chExt cx="19305" cy="10935"/>
          </a:xfrm>
        </p:grpSpPr>
        <p:pic>
          <p:nvPicPr>
            <p:cNvPr id="5123" name="图片 6"/>
            <p:cNvPicPr>
              <a:picLocks noChangeAspect="1"/>
            </p:cNvPicPr>
            <p:nvPr userDrawn="1"/>
          </p:nvPicPr>
          <p:blipFill>
            <a:blip r:embed="rId2"/>
            <a:stretch>
              <a:fillRect/>
            </a:stretch>
          </p:blipFill>
          <p:spPr>
            <a:xfrm>
              <a:off x="-54" y="-67"/>
              <a:ext cx="19305" cy="10935"/>
            </a:xfrm>
            <a:prstGeom prst="rect">
              <a:avLst/>
            </a:prstGeom>
            <a:noFill/>
            <a:ln w="9525">
              <a:noFill/>
            </a:ln>
          </p:spPr>
        </p:pic>
        <p:pic>
          <p:nvPicPr>
            <p:cNvPr id="9" name="图片 8" descr="PPT模板无标.tif"/>
            <p:cNvPicPr>
              <a:picLocks noChangeAspect="1"/>
            </p:cNvPicPr>
            <p:nvPr userDrawn="1"/>
          </p:nvPicPr>
          <p:blipFill>
            <a:blip r:embed="rId3"/>
            <a:srcRect t="30017" b="37379"/>
            <a:stretch>
              <a:fillRect/>
            </a:stretch>
          </p:blipFill>
          <p:spPr>
            <a:xfrm>
              <a:off x="6" y="10616"/>
              <a:ext cx="19198" cy="227"/>
            </a:xfrm>
            <a:prstGeom prst="rect">
              <a:avLst/>
            </a:prstGeom>
            <a:ln>
              <a:noFill/>
            </a:ln>
            <a:effectLst>
              <a:outerShdw blurRad="44450" dist="27940" dir="5400000" algn="ctr">
                <a:srgbClr val="000000">
                  <a:alpha val="32000"/>
                </a:srgbClr>
              </a:outerShdw>
            </a:effectLst>
          </p:spPr>
        </p:pic>
        <p:pic>
          <p:nvPicPr>
            <p:cNvPr id="5125" name="图片 18" descr="微信图片_20190417143615"/>
            <p:cNvPicPr>
              <a:picLocks noChangeAspect="1"/>
            </p:cNvPicPr>
            <p:nvPr userDrawn="1"/>
          </p:nvPicPr>
          <p:blipFill>
            <a:blip r:embed="rId4"/>
            <a:stretch>
              <a:fillRect/>
            </a:stretch>
          </p:blipFill>
          <p:spPr>
            <a:xfrm>
              <a:off x="262" y="94"/>
              <a:ext cx="814" cy="691"/>
            </a:xfrm>
            <a:prstGeom prst="rect">
              <a:avLst/>
            </a:prstGeom>
            <a:noFill/>
            <a:ln w="9525">
              <a:noFill/>
            </a:ln>
          </p:spPr>
        </p:pic>
      </p:grpSp>
      <p:sp>
        <p:nvSpPr>
          <p:cNvPr id="8" name="文本框 7">
            <a:hlinkClick r:id="" action="ppaction://noaction"/>
          </p:cNvPr>
          <p:cNvSpPr txBox="1">
            <a:spLocks noChangeAspect="1"/>
          </p:cNvSpPr>
          <p:nvPr userDrawn="1"/>
        </p:nvSpPr>
        <p:spPr>
          <a:xfrm>
            <a:off x="10635615" y="59373"/>
            <a:ext cx="1483360" cy="398780"/>
          </a:xfrm>
          <a:prstGeom prst="rect">
            <a:avLst/>
          </a:prstGeom>
          <a:solidFill>
            <a:schemeClr val="bg1"/>
          </a:solidFill>
          <a:ln>
            <a:noFill/>
          </a:ln>
          <a:effectLst>
            <a:outerShdw blurRad="76200" dist="12700" dir="2700000" sy="-23000" kx="-800400" algn="bl" rotWithShape="0">
              <a:prstClr val="black">
                <a:alpha val="20000"/>
              </a:prstClr>
            </a:outerShdw>
            <a:softEdge rad="31750"/>
          </a:effectLst>
        </p:spPr>
        <p:txBody>
          <a:bodyPr wrap="square" rtlCol="0" anchor="ctr" anchorCtr="0">
            <a:spAutoFit/>
          </a:bodyPr>
          <a:p>
            <a:pPr marL="0" marR="0" indent="0" algn="ctr" defTabSz="914400" rtl="0" eaLnBrk="1" fontAlgn="auto" latinLnBrk="0" hangingPunct="1">
              <a:lnSpc>
                <a:spcPct val="100000"/>
              </a:lnSpc>
              <a:spcBef>
                <a:spcPct val="0"/>
              </a:spcBef>
              <a:spcAft>
                <a:spcPct val="0"/>
              </a:spcAft>
              <a:buClrTx/>
              <a:buSzTx/>
              <a:buFontTx/>
              <a:buNone/>
            </a:pPr>
            <a:r>
              <a:rPr kumimoji="0" lang="zh-CN" altLang="en-US" sz="2000" b="1" i="0" u="none" strike="noStrike" kern="1200" cap="none" spc="0" normalizeH="0" baseline="0" noProof="1">
                <a:solidFill>
                  <a:schemeClr val="tx1"/>
                </a:solidFill>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rPr>
              <a:t>返回目录</a:t>
            </a:r>
            <a:endParaRPr kumimoji="0" lang="zh-CN" altLang="en-US" sz="2000" b="1" i="0" u="none" strike="noStrike" kern="1200" cap="none" spc="0" normalizeH="0" baseline="0" noProof="1">
              <a:solidFill>
                <a:schemeClr val="tx1"/>
              </a:solidFill>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cs typeface="+mn-cs"/>
            </a:endParaRPr>
          </a:p>
        </p:txBody>
      </p:sp>
      <p:sp>
        <p:nvSpPr>
          <p:cNvPr id="2" name="圆角矩形 1"/>
          <p:cNvSpPr/>
          <p:nvPr userDrawn="1"/>
        </p:nvSpPr>
        <p:spPr>
          <a:xfrm>
            <a:off x="227013" y="708025"/>
            <a:ext cx="11734800" cy="5759450"/>
          </a:xfrm>
          <a:prstGeom prst="roundRect">
            <a:avLst/>
          </a:prstGeom>
          <a:ln>
            <a:solidFill>
              <a:srgbClr val="FFC410"/>
            </a:solidFill>
            <a:prstDash val="sysDot"/>
          </a:ln>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126" name="矩形 6"/>
          <p:cNvSpPr/>
          <p:nvPr userDrawn="1"/>
        </p:nvSpPr>
        <p:spPr>
          <a:xfrm>
            <a:off x="682625" y="27305"/>
            <a:ext cx="3268345" cy="521970"/>
          </a:xfrm>
          <a:prstGeom prst="rect">
            <a:avLst/>
          </a:prstGeom>
          <a:noFill/>
          <a:ln w="9525">
            <a:noFill/>
          </a:ln>
        </p:spPr>
        <p:txBody>
          <a:bodyPr wrap="square" anchor="t">
            <a:spAutoFit/>
          </a:bodyPr>
          <a:p>
            <a:pPr lvl="0"/>
            <a:r>
              <a:rPr lang="zh-CN" sz="28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第十章  功和机械能</a:t>
            </a:r>
            <a:endParaRPr lang="zh-CN" altLang="en-US" sz="28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slide" Target="slide3.xml"/><Relationship Id="rId1" Type="http://schemas.openxmlformats.org/officeDocument/2006/relationships/image" Target="../media/image9.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slide" Target="slide3.xml"/><Relationship Id="rId1" Type="http://schemas.openxmlformats.org/officeDocument/2006/relationships/image" Target="../media/image5.tif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15.xml"/><Relationship Id="rId1" Type="http://schemas.openxmlformats.org/officeDocument/2006/relationships/image" Target="../media/image3.tif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17.xml"/><Relationship Id="rId3" Type="http://schemas.openxmlformats.org/officeDocument/2006/relationships/slide" Target="slide3.xml"/><Relationship Id="rId2" Type="http://schemas.openxmlformats.org/officeDocument/2006/relationships/image" Target="../media/image10.png"/><Relationship Id="rId1" Type="http://schemas.openxmlformats.org/officeDocument/2006/relationships/image" Target="../media/image3.tif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9.xml"/><Relationship Id="rId3" Type="http://schemas.openxmlformats.org/officeDocument/2006/relationships/image" Target="file:///C:\Documents and Settings\Administrator\&#26700;&#38754;\&#29289;&#29702;&#65288;&#23665;&#35199;&#65289;\&#23665;&#35199;&#29289;&#29702;\XL219.TIF" TargetMode="External"/><Relationship Id="rId2" Type="http://schemas.openxmlformats.org/officeDocument/2006/relationships/image" Target="../media/image11.png"/><Relationship Id="rId1" Type="http://schemas.openxmlformats.org/officeDocument/2006/relationships/image" Target="../media/image2.tif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file:///C:\Documents and Settings\Administrator\&#26700;&#38754;\&#29289;&#29702;&#65288;&#23665;&#35199;&#65289;\&#23665;&#35199;&#29289;&#29702;\XL223.TIF" TargetMode="Externa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image" Target="file:///C:\Documents and Settings\Administrator\&#26700;&#38754;\&#29289;&#29702;&#65288;&#23665;&#35199;&#65289;\&#23665;&#35199;&#29289;&#29702;\XL224.TIF" TargetMode="Externa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9" Type="http://schemas.openxmlformats.org/officeDocument/2006/relationships/slide" Target="slide50.xml"/><Relationship Id="rId8" Type="http://schemas.openxmlformats.org/officeDocument/2006/relationships/slide" Target="slide16.xml"/><Relationship Id="rId7" Type="http://schemas.openxmlformats.org/officeDocument/2006/relationships/tags" Target="../tags/tag4.xml"/><Relationship Id="rId6" Type="http://schemas.openxmlformats.org/officeDocument/2006/relationships/slide" Target="slide42.xml"/><Relationship Id="rId5" Type="http://schemas.openxmlformats.org/officeDocument/2006/relationships/tags" Target="../tags/tag3.xml"/><Relationship Id="rId4" Type="http://schemas.openxmlformats.org/officeDocument/2006/relationships/slide" Target="slide24.xml"/><Relationship Id="rId3" Type="http://schemas.openxmlformats.org/officeDocument/2006/relationships/image" Target="../media/image4.png"/><Relationship Id="rId2" Type="http://schemas.openxmlformats.org/officeDocument/2006/relationships/tags" Target="../tags/tag2.xml"/><Relationship Id="rId12" Type="http://schemas.openxmlformats.org/officeDocument/2006/relationships/slideLayout" Target="../slideLayouts/slideLayout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image" Target="file:///C:\Documents and Settings\Administrator\&#26700;&#38754;\&#29289;&#29702;&#65288;&#23665;&#35199;&#65289;\&#23665;&#35199;&#29289;&#29702;\XL226.TIF" TargetMode="Externa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24.xml"/><Relationship Id="rId2" Type="http://schemas.openxmlformats.org/officeDocument/2006/relationships/image" Target="file:///C:\Documents and Settings\Administrator\&#26700;&#38754;\&#29289;&#29702;&#65288;&#23665;&#35199;&#65289;\&#23665;&#35199;&#29289;&#29702;\XL227.TIF" TargetMode="Externa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image" Target="file:///C:\Documents and Settings\Administrator\&#26700;&#38754;\&#29289;&#29702;&#65288;&#23665;&#35199;&#65289;\&#23665;&#35199;&#29289;&#29702;\XL228.TIF" TargetMode="Externa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image" Target="../media/image19.emf"/><Relationship Id="rId3" Type="http://schemas.openxmlformats.org/officeDocument/2006/relationships/image" Target="../media/image18.emf"/><Relationship Id="rId2" Type="http://schemas.openxmlformats.org/officeDocument/2006/relationships/image" Target="../media/image6.tiff"/><Relationship Id="rId1" Type="http://schemas.openxmlformats.org/officeDocument/2006/relationships/image" Target="../media/image1.tiff"/></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27.xml"/><Relationship Id="rId2" Type="http://schemas.openxmlformats.org/officeDocument/2006/relationships/image" Target="file:///C:\Documents and Settings\Administrator\&#26700;&#38754;\&#29289;&#29702;&#65288;&#23665;&#35199;&#65289;\&#23665;&#35199;&#29289;&#29702;\XL229.TIF" TargetMode="Externa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L230.TIF" TargetMode="Externa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emf"/><Relationship Id="rId1" Type="http://schemas.openxmlformats.org/officeDocument/2006/relationships/image" Target="../media/image25.em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2.xml"/><Relationship Id="rId3" Type="http://schemas.openxmlformats.org/officeDocument/2006/relationships/slide" Target="slide4.xml"/><Relationship Id="rId2" Type="http://schemas.openxmlformats.org/officeDocument/2006/relationships/slide" Target="slide9.xml"/><Relationship Id="rId1"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L231.TIF" TargetMode="Externa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emf"/><Relationship Id="rId1" Type="http://schemas.openxmlformats.org/officeDocument/2006/relationships/image" Target="../media/image28.emf"/></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9289;&#29702;&#65288;&#23665;&#35199;&#65289;\&#23665;&#35199;&#29289;&#29702;\XL232.TIF" TargetMode="External"/><Relationship Id="rId2" Type="http://schemas.openxmlformats.org/officeDocument/2006/relationships/image" Target="../media/image30.png"/><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33.wmf"/><Relationship Id="rId3" Type="http://schemas.openxmlformats.org/officeDocument/2006/relationships/oleObject" Target="../embeddings/oleObject1.bin"/><Relationship Id="rId2" Type="http://schemas.openxmlformats.org/officeDocument/2006/relationships/image" Target="../media/image32.emf"/><Relationship Id="rId1" Type="http://schemas.openxmlformats.org/officeDocument/2006/relationships/image" Target="../media/image31.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L233.TIF" TargetMode="Externa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9.emf"/><Relationship Id="rId4" Type="http://schemas.openxmlformats.org/officeDocument/2006/relationships/image" Target="../media/image38.emf"/><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31.xml"/><Relationship Id="rId3" Type="http://schemas.openxmlformats.org/officeDocument/2006/relationships/image" Target="file:///C:\Documents and Settings\Administrator\&#26700;&#38754;\&#29289;&#29702;&#65288;&#23665;&#35199;&#65289;\&#23665;&#35199;&#29289;&#29702;\XL234.TIF" TargetMode="External"/><Relationship Id="rId2" Type="http://schemas.openxmlformats.org/officeDocument/2006/relationships/image" Target="../media/image40.png"/><Relationship Id="rId1" Type="http://schemas.openxmlformats.org/officeDocument/2006/relationships/image" Target="../media/image6.tiff"/></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file:///C:\Documents and Settings\Administrator\&#26700;&#38754;\&#29289;&#29702;&#65288;&#23665;&#35199;&#65289;\&#23665;&#35199;&#29289;&#29702;\XL235.TIF" TargetMode="External"/><Relationship Id="rId2" Type="http://schemas.openxmlformats.org/officeDocument/2006/relationships/image" Target="../media/image41.png"/><Relationship Id="rId1" Type="http://schemas.openxmlformats.org/officeDocument/2006/relationships/image" Target="../media/image5.tif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emf"/></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L237.TIF" TargetMode="External"/><Relationship Id="rId1"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9289;&#29702;&#65288;&#23665;&#35199;&#65289;\&#23665;&#35199;&#29289;&#29702;\XL238.TIF" TargetMode="External"/><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32.xml"/><Relationship Id="rId2" Type="http://schemas.openxmlformats.org/officeDocument/2006/relationships/image" Target="../media/image7.tiff"/><Relationship Id="rId1" Type="http://schemas.openxmlformats.org/officeDocument/2006/relationships/image" Target="../media/image1.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9289;&#29702;&#65288;&#23665;&#35199;&#65289;\&#23665;&#35199;&#29289;&#29702;\XL239.TIF" TargetMode="External"/><Relationship Id="rId3" Type="http://schemas.openxmlformats.org/officeDocument/2006/relationships/image" Target="../media/image46.png"/><Relationship Id="rId2" Type="http://schemas.openxmlformats.org/officeDocument/2006/relationships/tags" Target="../tags/tag33.xml"/><Relationship Id="rId1"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image" Target="../media/image5.tiff"/></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5.png"/><Relationship Id="rId2" Type="http://schemas.openxmlformats.org/officeDocument/2006/relationships/tags" Target="../tags/tag8.xml"/><Relationship Id="rId1" Type="http://schemas.openxmlformats.org/officeDocument/2006/relationships/image" Target="../media/image4.tiff"/></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37.xml"/><Relationship Id="rId2" Type="http://schemas.openxmlformats.org/officeDocument/2006/relationships/image" Target="../media/image8.tiff"/><Relationship Id="rId1" Type="http://schemas.openxmlformats.org/officeDocument/2006/relationships/image" Target="../media/image1.tiff"/></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47.emf"/></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image" Target="../media/image8.tiff"/></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tags" Target="../tags/tag11.xml"/><Relationship Id="rId2" Type="http://schemas.openxmlformats.org/officeDocument/2006/relationships/slide" Target="slide3.xml"/><Relationship Id="rId1" Type="http://schemas.openxmlformats.org/officeDocument/2006/relationships/image" Target="../media/image4.tiff"/></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12.xml"/><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726690" y="2806065"/>
            <a:ext cx="699135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功和机械能</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284605" y="2757805"/>
            <a:ext cx="9035415" cy="1320800"/>
            <a:chOff x="1344" y="5134"/>
            <a:chExt cx="14229" cy="2080"/>
          </a:xfrm>
        </p:grpSpPr>
        <p:sp>
          <p:nvSpPr>
            <p:cNvPr id="100" name="文本框 99"/>
            <p:cNvSpPr txBox="1"/>
            <p:nvPr/>
          </p:nvSpPr>
          <p:spPr>
            <a:xfrm>
              <a:off x="1344" y="5134"/>
              <a:ext cx="14229" cy="167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推导公式：</a:t>
              </a:r>
              <a:r>
                <a:rPr lang="zh-CN" sz="2400">
                  <a:latin typeface="Times New Roman" panose="02020603050405020304" pitchFamily="18" charset="0"/>
                  <a:ea typeface="宋体" panose="02010600030101010101" pitchFamily="2" charset="-122"/>
                  <a:cs typeface="Times New Roman" panose="02020603050405020304" pitchFamily="18" charset="0"/>
                </a:rPr>
                <a:t>当物体在力</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的作用下以速度</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a:latin typeface="Times New Roman" panose="02020603050405020304" pitchFamily="18" charset="0"/>
                  <a:ea typeface="宋体" panose="02010600030101010101" pitchFamily="2" charset="-122"/>
                  <a:cs typeface="Times New Roman" panose="02020603050405020304" pitchFamily="18" charset="0"/>
                </a:rPr>
                <a:t>做匀速直线运动时，由</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a:latin typeface="Times New Roman" panose="02020603050405020304" pitchFamily="18" charset="0"/>
                  <a:cs typeface="Times New Roman" panose="02020603050405020304" pitchFamily="18" charset="0"/>
                </a:rPr>
                <a:t>                                                                           </a:t>
              </a:r>
              <a:r>
                <a:rPr lang="en-US" altLang="zh-CN">
                  <a:latin typeface="Times New Roman" panose="02020603050405020304" pitchFamily="18" charset="0"/>
                  <a:cs typeface="Times New Roman" panose="02020603050405020304" pitchFamily="18" charset="0"/>
                </a:rPr>
                <a:t>___________</a:t>
              </a:r>
              <a:endParaRPr lang="en-US" altLang="zh-CN">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rcRect r="18120" b="4286"/>
            <a:stretch>
              <a:fillRect/>
            </a:stretch>
          </p:blipFill>
          <p:spPr>
            <a:xfrm>
              <a:off x="1420" y="6008"/>
              <a:ext cx="6819" cy="1206"/>
            </a:xfrm>
            <a:prstGeom prst="rect">
              <a:avLst/>
            </a:prstGeom>
          </p:spPr>
        </p:pic>
      </p:grpSp>
      <p:sp>
        <p:nvSpPr>
          <p:cNvPr id="7" name="文本框 6"/>
          <p:cNvSpPr txBox="1"/>
          <p:nvPr/>
        </p:nvSpPr>
        <p:spPr>
          <a:xfrm>
            <a:off x="5941060" y="3348355"/>
            <a:ext cx="8528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Fv</a:t>
            </a:r>
            <a:endParaRPr lang="zh-CN" altLang="en-US"/>
          </a:p>
        </p:txBody>
      </p:sp>
      <p:sp>
        <p:nvSpPr>
          <p:cNvPr id="43" name="流程图: 终止 42">
            <a:hlinkClick r:id="rId2" action="ppaction://hlinksldjump"/>
          </p:cNvPr>
          <p:cNvSpPr/>
          <p:nvPr/>
        </p:nvSpPr>
        <p:spPr>
          <a:xfrm>
            <a:off x="8306435" y="41198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3" name="组合 5"/>
          <p:cNvGrpSpPr/>
          <p:nvPr/>
        </p:nvGrpSpPr>
        <p:grpSpPr>
          <a:xfrm>
            <a:off x="782003" y="163672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失分警示</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711200" y="2115820"/>
            <a:ext cx="1076960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做功越多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功率越大；做功越少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功率越小．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理由：</a:t>
            </a:r>
            <a:r>
              <a:rPr lang="en-US" sz="2400">
                <a:latin typeface="Times New Roman" panose="02020603050405020304" pitchFamily="18" charset="0"/>
                <a:ea typeface="宋体" panose="02010600030101010101" pitchFamily="2" charset="-122"/>
              </a:rPr>
              <a:t>_______________________________________________________________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sym typeface="+mn-ea"/>
              </a:rPr>
              <a:t>___________________________.</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做功所用的时间越短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功率越大．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sz="2400">
              <a:ea typeface="黑体" panose="02010609060101010101" pitchFamily="49" charset="-122"/>
            </a:endParaRPr>
          </a:p>
          <a:p>
            <a:pPr>
              <a:lnSpc>
                <a:spcPct val="150000"/>
              </a:lnSpc>
            </a:pPr>
            <a:r>
              <a:rPr lang="zh-CN" sz="2400">
                <a:ea typeface="黑体" panose="02010609060101010101" pitchFamily="49" charset="-122"/>
                <a:sym typeface="+mn-ea"/>
              </a:rPr>
              <a:t>理由：</a:t>
            </a:r>
            <a:r>
              <a:rPr lang="en-US" sz="2400">
                <a:latin typeface="Times New Roman" panose="02020603050405020304" pitchFamily="18" charset="0"/>
                <a:sym typeface="+mn-ea"/>
              </a:rPr>
              <a:t>_______________________________________________________________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_____</a:t>
            </a:r>
            <a:r>
              <a:rPr lang="en-US" sz="2400">
                <a:latin typeface="Times New Roman" panose="02020603050405020304" pitchFamily="18" charset="0"/>
                <a:sym typeface="+mn-ea"/>
              </a:rPr>
              <a:t>___________________________.</a:t>
            </a:r>
            <a:endParaRPr lang="en-US" altLang="zh-CN"/>
          </a:p>
        </p:txBody>
      </p:sp>
      <p:sp>
        <p:nvSpPr>
          <p:cNvPr id="8" name="文本框 7"/>
          <p:cNvSpPr txBox="1"/>
          <p:nvPr/>
        </p:nvSpPr>
        <p:spPr>
          <a:xfrm>
            <a:off x="7346950" y="2271395"/>
            <a:ext cx="6451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
        <p:nvSpPr>
          <p:cNvPr id="2" name="文本框 1"/>
          <p:cNvSpPr txBox="1"/>
          <p:nvPr/>
        </p:nvSpPr>
        <p:spPr>
          <a:xfrm>
            <a:off x="725805" y="2614295"/>
            <a:ext cx="1075499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功率是单位时间内所做的功</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若做功多但时间很长</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功率可以很小；若做功少但时间很短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功率也可以很大</a:t>
            </a:r>
            <a:endParaRPr lang="zh-CN" altLang="en-US"/>
          </a:p>
        </p:txBody>
      </p:sp>
      <p:sp>
        <p:nvSpPr>
          <p:cNvPr id="3" name="文本框 2"/>
          <p:cNvSpPr txBox="1"/>
          <p:nvPr/>
        </p:nvSpPr>
        <p:spPr>
          <a:xfrm>
            <a:off x="5810885" y="3938270"/>
            <a:ext cx="5549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a:p>
        </p:txBody>
      </p:sp>
      <p:sp>
        <p:nvSpPr>
          <p:cNvPr id="9" name="文本框 8"/>
          <p:cNvSpPr txBox="1"/>
          <p:nvPr/>
        </p:nvSpPr>
        <p:spPr>
          <a:xfrm>
            <a:off x="774700" y="4314190"/>
            <a:ext cx="1061339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做的功一定时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做功时间越短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功率就越大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只知道时间</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不知道功的多少</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不能判断功率大小</a:t>
            </a:r>
            <a:endParaRPr lang="zh-CN" altLang="en-US"/>
          </a:p>
        </p:txBody>
      </p:sp>
      <p:sp>
        <p:nvSpPr>
          <p:cNvPr id="43" name="流程图: 终止 42">
            <a:hlinkClick r:id="rId2" action="ppaction://hlinksldjump"/>
          </p:cNvPr>
          <p:cNvSpPr/>
          <p:nvPr/>
        </p:nvSpPr>
        <p:spPr>
          <a:xfrm>
            <a:off x="9239250" y="53238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P spid="9" grpId="0"/>
      <p:bldP spid="9"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631190" y="1636078"/>
            <a:ext cx="4055110" cy="522287"/>
            <a:chOff x="1106" y="1899"/>
            <a:chExt cx="6386" cy="822"/>
          </a:xfrm>
        </p:grpSpPr>
        <p:sp>
          <p:nvSpPr>
            <p:cNvPr id="10" name="文本框 4"/>
            <p:cNvSpPr txBox="1"/>
            <p:nvPr/>
          </p:nvSpPr>
          <p:spPr>
            <a:xfrm>
              <a:off x="3948" y="1899"/>
              <a:ext cx="3544"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动能和势能</a:t>
              </a:r>
              <a:endParaRPr lang="zh-CN" altLang="en-US" sz="2800" dirty="0">
                <a:latin typeface="Times New Roman" panose="02020603050405020304" pitchFamily="18" charset="0"/>
                <a:cs typeface="Times New Roman" panose="02020603050405020304" pitchFamily="18" charset="0"/>
              </a:endParaRPr>
            </a:p>
          </p:txBody>
        </p:sp>
        <p:grpSp>
          <p:nvGrpSpPr>
            <p:cNvPr id="39964" name="组合 13"/>
            <p:cNvGrpSpPr/>
            <p:nvPr/>
          </p:nvGrpSpPr>
          <p:grpSpPr>
            <a:xfrm>
              <a:off x="1106" y="1899"/>
              <a:ext cx="2658" cy="821"/>
              <a:chOff x="6686" y="8865"/>
              <a:chExt cx="2470" cy="874"/>
            </a:xfrm>
          </p:grpSpPr>
          <p:pic>
            <p:nvPicPr>
              <p:cNvPr id="39965" name="图片 9" descr="考点2字"/>
              <p:cNvPicPr>
                <a:picLocks noChangeAspect="1"/>
              </p:cNvPicPr>
              <p:nvPr/>
            </p:nvPicPr>
            <p:blipFill>
              <a:blip r:embed="rId1"/>
              <a:stretch>
                <a:fillRect/>
              </a:stretch>
            </p:blipFill>
            <p:spPr>
              <a:xfrm>
                <a:off x="6741" y="8865"/>
                <a:ext cx="2415" cy="821"/>
              </a:xfrm>
              <a:prstGeom prst="rect">
                <a:avLst/>
              </a:prstGeom>
              <a:noFill/>
              <a:ln w="9525">
                <a:noFill/>
              </a:ln>
            </p:spPr>
          </p:pic>
          <p:sp>
            <p:nvSpPr>
              <p:cNvPr id="39966" name="文本框 10"/>
              <p:cNvSpPr txBox="1"/>
              <p:nvPr/>
            </p:nvSpPr>
            <p:spPr>
              <a:xfrm>
                <a:off x="6686" y="8865"/>
                <a:ext cx="1536" cy="874"/>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39967" name="文本框 11"/>
              <p:cNvSpPr txBox="1"/>
              <p:nvPr/>
            </p:nvSpPr>
            <p:spPr>
              <a:xfrm rot="-10800000" flipV="1">
                <a:off x="8457" y="8865"/>
                <a:ext cx="668" cy="873"/>
              </a:xfrm>
              <a:prstGeom prst="rect">
                <a:avLst/>
              </a:prstGeom>
              <a:noFill/>
              <a:ln w="9525">
                <a:noFill/>
              </a:ln>
            </p:spPr>
            <p:txBody>
              <a:bodyPr anchor="t">
                <a:spAutoFit/>
              </a:bodyPr>
              <a:p>
                <a:r>
                  <a:rPr lang="en-US" altLang="zh-CN" sz="2800" b="1">
                    <a:latin typeface="Times New Roman" panose="02020603050405020304" pitchFamily="18" charset="0"/>
                    <a:cs typeface="Times New Roman" panose="02020603050405020304" pitchFamily="18" charset="0"/>
                  </a:rPr>
                  <a:t>3</a:t>
                </a:r>
                <a:endParaRPr lang="en-US" altLang="zh-CN" sz="2800" b="1">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559435" y="2274570"/>
            <a:ext cx="1103185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能量：</a:t>
            </a:r>
            <a:r>
              <a:rPr lang="zh-CN" sz="2400">
                <a:latin typeface="Times New Roman" panose="02020603050405020304" pitchFamily="18" charset="0"/>
                <a:ea typeface="宋体" panose="02010600030101010101" pitchFamily="2" charset="-122"/>
                <a:cs typeface="Times New Roman" panose="02020603050405020304" pitchFamily="18" charset="0"/>
              </a:rPr>
              <a:t>物体能够对外做功，我们就说这个物体具有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，简称</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，它的单位是</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．一个物体能够做的功越多，表示这个物体的能量越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动能和势能</a:t>
            </a:r>
            <a:endParaRPr lang="zh-CN" altLang="en-US">
              <a:latin typeface="Times New Roman" panose="02020603050405020304" pitchFamily="18" charset="0"/>
              <a:cs typeface="Times New Roman" panose="02020603050405020304" pitchFamily="18" charset="0"/>
            </a:endParaRPr>
          </a:p>
        </p:txBody>
      </p:sp>
      <p:graphicFrame>
        <p:nvGraphicFramePr>
          <p:cNvPr id="3" name="表格 2"/>
          <p:cNvGraphicFramePr/>
          <p:nvPr>
            <p:custDataLst>
              <p:tags r:id="rId2"/>
            </p:custDataLst>
          </p:nvPr>
        </p:nvGraphicFramePr>
        <p:xfrm>
          <a:off x="596900" y="4149725"/>
          <a:ext cx="10735310" cy="1854200"/>
        </p:xfrm>
        <a:graphic>
          <a:graphicData uri="http://schemas.openxmlformats.org/drawingml/2006/table">
            <a:tbl>
              <a:tblPr firstRow="1" bandRow="1">
                <a:tableStyleId>{5940675A-B579-460E-94D1-54222C63F5DA}</a:tableStyleId>
              </a:tblPr>
              <a:tblGrid>
                <a:gridCol w="1393190"/>
                <a:gridCol w="4442460"/>
                <a:gridCol w="4899660"/>
              </a:tblGrid>
              <a:tr h="608965">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分类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影响因素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245235">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动能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物体由于______而具有的能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物体的速度和质量；物体的____越大</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________越快</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动能越大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983220" y="2395855"/>
            <a:ext cx="820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能量</a:t>
            </a:r>
            <a:endParaRPr lang="zh-CN" altLang="en-US"/>
          </a:p>
        </p:txBody>
      </p:sp>
      <p:sp>
        <p:nvSpPr>
          <p:cNvPr id="4" name="文本框 3"/>
          <p:cNvSpPr txBox="1"/>
          <p:nvPr/>
        </p:nvSpPr>
        <p:spPr>
          <a:xfrm>
            <a:off x="9970135" y="2395855"/>
            <a:ext cx="884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zh-CN" altLang="en-US"/>
          </a:p>
        </p:txBody>
      </p:sp>
      <p:sp>
        <p:nvSpPr>
          <p:cNvPr id="5" name="文本框 4"/>
          <p:cNvSpPr txBox="1"/>
          <p:nvPr/>
        </p:nvSpPr>
        <p:spPr>
          <a:xfrm>
            <a:off x="1807845" y="2967990"/>
            <a:ext cx="936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焦耳</a:t>
            </a:r>
            <a:endParaRPr lang="zh-CN" altLang="en-US"/>
          </a:p>
        </p:txBody>
      </p:sp>
      <p:sp>
        <p:nvSpPr>
          <p:cNvPr id="6" name="文本框 5"/>
          <p:cNvSpPr txBox="1"/>
          <p:nvPr/>
        </p:nvSpPr>
        <p:spPr>
          <a:xfrm>
            <a:off x="10160635" y="2967990"/>
            <a:ext cx="5949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7" name="文本框 6"/>
          <p:cNvSpPr txBox="1"/>
          <p:nvPr/>
        </p:nvSpPr>
        <p:spPr>
          <a:xfrm>
            <a:off x="3642995" y="5147945"/>
            <a:ext cx="899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a:t>
            </a:r>
            <a:endParaRPr lang="zh-CN" altLang="en-US"/>
          </a:p>
        </p:txBody>
      </p:sp>
      <p:sp>
        <p:nvSpPr>
          <p:cNvPr id="8" name="文本框 7"/>
          <p:cNvSpPr txBox="1"/>
          <p:nvPr/>
        </p:nvSpPr>
        <p:spPr>
          <a:xfrm>
            <a:off x="10113645" y="4925695"/>
            <a:ext cx="1075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
        <p:nvSpPr>
          <p:cNvPr id="9" name="文本框 8"/>
          <p:cNvSpPr txBox="1"/>
          <p:nvPr/>
        </p:nvSpPr>
        <p:spPr>
          <a:xfrm>
            <a:off x="7407910" y="5457825"/>
            <a:ext cx="1694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运动速度</a:t>
            </a:r>
            <a:endParaRPr lang="zh-CN" altLang="en-US"/>
          </a:p>
        </p:txBody>
      </p:sp>
      <p:sp>
        <p:nvSpPr>
          <p:cNvPr id="43" name="流程图: 终止 42">
            <a:hlinkClick r:id="rId3" action="ppaction://hlinksldjump"/>
          </p:cNvPr>
          <p:cNvSpPr/>
          <p:nvPr/>
        </p:nvSpPr>
        <p:spPr>
          <a:xfrm>
            <a:off x="9395460" y="15005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563245" y="1211580"/>
          <a:ext cx="10900410" cy="3994785"/>
        </p:xfrm>
        <a:graphic>
          <a:graphicData uri="http://schemas.openxmlformats.org/drawingml/2006/table">
            <a:tbl>
              <a:tblPr firstRow="1" bandRow="1">
                <a:tableStyleId>{5940675A-B579-460E-94D1-54222C63F5DA}</a:tableStyleId>
              </a:tblPr>
              <a:tblGrid>
                <a:gridCol w="615315"/>
                <a:gridCol w="942975"/>
                <a:gridCol w="4442460"/>
                <a:gridCol w="4899660"/>
              </a:tblGrid>
              <a:tr h="702945">
                <a:tc gridSpan="2">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分类</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定义</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影响因素</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645920">
                <a:tc rowSpan="2">
                  <a:txBody>
                    <a:bodyPr/>
                    <a:p>
                      <a:pPr indent="0" algn="ctr" fontAlgn="auto">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势能</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重力势能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物体由于________而具有的能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物体所处的高度和质量；物体的________越大</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________越高</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它具有的重力势能越大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592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宋体" panose="02010600030101010101" pitchFamily="2" charset="-122"/>
                          <a:ea typeface="宋体" panose="02010600030101010101" pitchFamily="2" charset="-122"/>
                          <a:cs typeface="宋体" panose="02010600030101010101" pitchFamily="2" charset="-122"/>
                          <a:sym typeface="+mn-ea"/>
                        </a:rPr>
                        <a:t>弹性势能</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物体因发生____________而具有的能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物体的弹性形变；物体的________越大</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具有的弹性势能越大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683000" y="2523490"/>
            <a:ext cx="1471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被举高</a:t>
            </a:r>
            <a:endParaRPr lang="zh-CN" altLang="en-US"/>
          </a:p>
        </p:txBody>
      </p:sp>
      <p:sp>
        <p:nvSpPr>
          <p:cNvPr id="2" name="文本框 1"/>
          <p:cNvSpPr txBox="1"/>
          <p:nvPr/>
        </p:nvSpPr>
        <p:spPr>
          <a:xfrm>
            <a:off x="6838315" y="2523490"/>
            <a:ext cx="9251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质量</a:t>
            </a:r>
            <a:endParaRPr lang="zh-CN" altLang="en-US"/>
          </a:p>
        </p:txBody>
      </p:sp>
      <p:sp>
        <p:nvSpPr>
          <p:cNvPr id="4" name="文本框 3"/>
          <p:cNvSpPr txBox="1"/>
          <p:nvPr/>
        </p:nvSpPr>
        <p:spPr>
          <a:xfrm>
            <a:off x="8975090" y="2523490"/>
            <a:ext cx="8413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高度</a:t>
            </a:r>
            <a:endParaRPr lang="zh-CN" altLang="en-US"/>
          </a:p>
        </p:txBody>
      </p:sp>
      <p:sp>
        <p:nvSpPr>
          <p:cNvPr id="5" name="文本框 4"/>
          <p:cNvSpPr txBox="1"/>
          <p:nvPr/>
        </p:nvSpPr>
        <p:spPr>
          <a:xfrm>
            <a:off x="3914775" y="3916680"/>
            <a:ext cx="16592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弹性形变</a:t>
            </a:r>
            <a:endParaRPr lang="zh-CN" altLang="en-US"/>
          </a:p>
        </p:txBody>
      </p:sp>
      <p:sp>
        <p:nvSpPr>
          <p:cNvPr id="6" name="文本框 5"/>
          <p:cNvSpPr txBox="1"/>
          <p:nvPr/>
        </p:nvSpPr>
        <p:spPr>
          <a:xfrm>
            <a:off x="9959340" y="3916680"/>
            <a:ext cx="15043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弹性形变</a:t>
            </a:r>
            <a:endParaRPr lang="zh-CN" altLang="en-US"/>
          </a:p>
        </p:txBody>
      </p:sp>
      <p:sp>
        <p:nvSpPr>
          <p:cNvPr id="43" name="流程图: 终止 42">
            <a:hlinkClick r:id="rId2" action="ppaction://hlinksldjump"/>
          </p:cNvPr>
          <p:cNvSpPr/>
          <p:nvPr/>
        </p:nvSpPr>
        <p:spPr>
          <a:xfrm>
            <a:off x="9429115" y="55987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205230" y="1271270"/>
            <a:ext cx="5775325" cy="537845"/>
            <a:chOff x="1106" y="1437"/>
            <a:chExt cx="9095" cy="847"/>
          </a:xfrm>
        </p:grpSpPr>
        <p:sp>
          <p:nvSpPr>
            <p:cNvPr id="10" name="文本框 4"/>
            <p:cNvSpPr txBox="1"/>
            <p:nvPr/>
          </p:nvSpPr>
          <p:spPr>
            <a:xfrm>
              <a:off x="4023" y="1437"/>
              <a:ext cx="617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机械能及其转化</a:t>
              </a:r>
              <a:r>
                <a:rPr lang="zh-CN" altLang="en-US" sz="2400" dirty="0">
                  <a:latin typeface="宋体" panose="02010600030101010101" pitchFamily="2" charset="-122"/>
                  <a:cs typeface="宋体" panose="02010600030101010101" pitchFamily="2" charset="-122"/>
                </a:rPr>
                <a:t>(必考)</a:t>
              </a:r>
              <a:endParaRPr lang="zh-CN" altLang="en-US" sz="2400" dirty="0">
                <a:latin typeface="宋体" panose="02010600030101010101" pitchFamily="2" charset="-122"/>
                <a:cs typeface="宋体" panose="02010600030101010101" pitchFamily="2" charset="-122"/>
              </a:endParaRPr>
            </a:p>
          </p:txBody>
        </p:sp>
        <p:grpSp>
          <p:nvGrpSpPr>
            <p:cNvPr id="39964" name="组合 13"/>
            <p:cNvGrpSpPr/>
            <p:nvPr/>
          </p:nvGrpSpPr>
          <p:grpSpPr>
            <a:xfrm>
              <a:off x="1106" y="1462"/>
              <a:ext cx="2658" cy="822"/>
              <a:chOff x="6686" y="8865"/>
              <a:chExt cx="2470" cy="875"/>
            </a:xfrm>
          </p:grpSpPr>
          <p:pic>
            <p:nvPicPr>
              <p:cNvPr id="39965" name="图片 9" descr="考点2字"/>
              <p:cNvPicPr>
                <a:picLocks noChangeAspect="1"/>
              </p:cNvPicPr>
              <p:nvPr/>
            </p:nvPicPr>
            <p:blipFill>
              <a:blip r:embed="rId1"/>
              <a:stretch>
                <a:fillRect/>
              </a:stretch>
            </p:blipFill>
            <p:spPr>
              <a:xfrm>
                <a:off x="6741" y="8865"/>
                <a:ext cx="2415" cy="821"/>
              </a:xfrm>
              <a:prstGeom prst="rect">
                <a:avLst/>
              </a:prstGeom>
              <a:noFill/>
              <a:ln w="9525">
                <a:noFill/>
              </a:ln>
            </p:spPr>
          </p:pic>
          <p:sp>
            <p:nvSpPr>
              <p:cNvPr id="39966"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39967" name="文本框 11"/>
              <p:cNvSpPr txBox="1"/>
              <p:nvPr/>
            </p:nvSpPr>
            <p:spPr>
              <a:xfrm rot="-10800000" flipV="1">
                <a:off x="845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099185" y="2124075"/>
            <a:ext cx="744728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动能、重力势能和弹性势能统称为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动能和势能可以相互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．转化关系如下：</a:t>
            </a:r>
            <a:endParaRPr lang="zh-CN" altLang="en-US"/>
          </a:p>
        </p:txBody>
      </p:sp>
      <p:pic>
        <p:nvPicPr>
          <p:cNvPr id="2" name="图片 -2147482298"/>
          <p:cNvPicPr>
            <a:picLocks noChangeAspect="1"/>
          </p:cNvPicPr>
          <p:nvPr/>
        </p:nvPicPr>
        <p:blipFill>
          <a:blip r:embed="rId2"/>
          <a:stretch>
            <a:fillRect/>
          </a:stretch>
        </p:blipFill>
        <p:spPr>
          <a:xfrm>
            <a:off x="2738755" y="3864610"/>
            <a:ext cx="6633845" cy="1852295"/>
          </a:xfrm>
          <a:prstGeom prst="rect">
            <a:avLst/>
          </a:prstGeom>
          <a:noFill/>
          <a:ln w="9525">
            <a:noFill/>
          </a:ln>
        </p:spPr>
      </p:pic>
      <p:sp>
        <p:nvSpPr>
          <p:cNvPr id="3" name="文本框 2"/>
          <p:cNvSpPr txBox="1"/>
          <p:nvPr/>
        </p:nvSpPr>
        <p:spPr>
          <a:xfrm>
            <a:off x="6354445" y="2194560"/>
            <a:ext cx="1153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机械能</a:t>
            </a:r>
            <a:endParaRPr lang="zh-CN" altLang="en-US"/>
          </a:p>
        </p:txBody>
      </p:sp>
      <p:sp>
        <p:nvSpPr>
          <p:cNvPr id="4" name="文本框 3"/>
          <p:cNvSpPr txBox="1"/>
          <p:nvPr/>
        </p:nvSpPr>
        <p:spPr>
          <a:xfrm>
            <a:off x="4632325" y="2768600"/>
            <a:ext cx="8026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转化</a:t>
            </a:r>
            <a:endParaRPr lang="zh-CN" altLang="en-US"/>
          </a:p>
        </p:txBody>
      </p:sp>
      <p:sp>
        <p:nvSpPr>
          <p:cNvPr id="5" name="文本框 4"/>
          <p:cNvSpPr txBox="1"/>
          <p:nvPr/>
        </p:nvSpPr>
        <p:spPr>
          <a:xfrm>
            <a:off x="4573270" y="3721100"/>
            <a:ext cx="1107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6" name="文本框 5"/>
          <p:cNvSpPr txBox="1"/>
          <p:nvPr/>
        </p:nvSpPr>
        <p:spPr>
          <a:xfrm>
            <a:off x="7465695" y="4104640"/>
            <a:ext cx="10814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7" name="文本框 6"/>
          <p:cNvSpPr txBox="1"/>
          <p:nvPr/>
        </p:nvSpPr>
        <p:spPr>
          <a:xfrm>
            <a:off x="4573270" y="4835525"/>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8" name="文本框 7"/>
          <p:cNvSpPr txBox="1"/>
          <p:nvPr/>
        </p:nvSpPr>
        <p:spPr>
          <a:xfrm>
            <a:off x="7776210" y="5256530"/>
            <a:ext cx="10033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43" name="流程图: 终止 42">
            <a:hlinkClick r:id="rId3" action="ppaction://hlinksldjump"/>
          </p:cNvPr>
          <p:cNvSpPr/>
          <p:nvPr/>
        </p:nvSpPr>
        <p:spPr>
          <a:xfrm>
            <a:off x="9239250" y="52679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54430" y="2038985"/>
            <a:ext cx="100526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机械能守恒：</a:t>
            </a:r>
            <a:r>
              <a:rPr lang="zh-CN" sz="2400">
                <a:ea typeface="宋体" panose="02010600030101010101" pitchFamily="2" charset="-122"/>
              </a:rPr>
              <a:t>如果只有动能和势能相互转化</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尽管动能、势能的大小会变化</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但机械能的总和</a:t>
            </a:r>
            <a:r>
              <a:rPr lang="en-US" altLang="zh-CN" sz="2400">
                <a:latin typeface="宋体" panose="02010600030101010101" pitchFamily="2" charset="-122"/>
              </a:rPr>
              <a:t>__</a:t>
            </a:r>
            <a:r>
              <a:rPr lang="en-US" sz="2400">
                <a:latin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或者说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机械能是守恒的．</a:t>
            </a:r>
            <a:r>
              <a:rPr lang="en-US" sz="2400">
                <a:latin typeface="Times New Roman" panose="02020603050405020304" pitchFamily="18" charset="0"/>
                <a:ea typeface="黑体" panose="02010609060101010101" pitchFamily="49" charset="-122"/>
              </a:rPr>
              <a:t>4</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水能和风能的利用：</a:t>
            </a:r>
            <a:r>
              <a:rPr lang="zh-CN" sz="2400">
                <a:ea typeface="宋体" panose="02010600030101010101" pitchFamily="2" charset="-122"/>
              </a:rPr>
              <a:t>从能量的角度来看自然界的流水和风都是具有大量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能的天然资源．让水流冲击水轮转动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用来汲水、磨粉；船靠风力鼓起帆航行；水能和风能都可用来发</a:t>
            </a:r>
            <a:r>
              <a:rPr lang="zh-CN" sz="2400">
                <a:latin typeface="Times New Roman" panose="02020603050405020304" pitchFamily="18" charset="0"/>
                <a:ea typeface="宋体" panose="02010600030101010101" pitchFamily="2" charset="-122"/>
              </a:rPr>
              <a:t>电</a:t>
            </a:r>
            <a:endParaRPr lang="zh-CN" altLang="en-US"/>
          </a:p>
        </p:txBody>
      </p:sp>
      <p:sp>
        <p:nvSpPr>
          <p:cNvPr id="4" name="文本框 3"/>
          <p:cNvSpPr txBox="1"/>
          <p:nvPr/>
        </p:nvSpPr>
        <p:spPr>
          <a:xfrm>
            <a:off x="4719955" y="2684145"/>
            <a:ext cx="1472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
        <p:nvSpPr>
          <p:cNvPr id="5" name="文本框 4"/>
          <p:cNvSpPr txBox="1"/>
          <p:nvPr/>
        </p:nvSpPr>
        <p:spPr>
          <a:xfrm>
            <a:off x="1746885" y="3803015"/>
            <a:ext cx="8623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机械</a:t>
            </a:r>
            <a:endParaRPr lang="zh-CN" altLang="en-US"/>
          </a:p>
        </p:txBody>
      </p:sp>
      <p:sp>
        <p:nvSpPr>
          <p:cNvPr id="43" name="流程图: 终止 42">
            <a:hlinkClick r:id="rId1" action="ppaction://hlinksldjump"/>
          </p:cNvPr>
          <p:cNvSpPr/>
          <p:nvPr/>
        </p:nvSpPr>
        <p:spPr>
          <a:xfrm>
            <a:off x="9023985" y="48196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81685" y="100393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教材图片解读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3" name="文本框 2"/>
          <p:cNvSpPr txBox="1"/>
          <p:nvPr/>
        </p:nvSpPr>
        <p:spPr>
          <a:xfrm>
            <a:off x="781050" y="1711960"/>
            <a:ext cx="10900410" cy="119888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命题点：做功的判断</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如图所示的四种情形</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所用到的力做功的是</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不做功的是</a:t>
            </a:r>
            <a:r>
              <a:rPr lang="en-US" sz="2400">
                <a:latin typeface="Times New Roman" panose="02020603050405020304" pitchFamily="18" charset="0"/>
                <a:ea typeface="宋体" panose="02010600030101010101" pitchFamily="2" charset="-122"/>
              </a:rPr>
              <a:t>________</a:t>
            </a:r>
            <a:endParaRPr lang="zh-CN" altLang="en-US"/>
          </a:p>
        </p:txBody>
      </p:sp>
      <p:pic>
        <p:nvPicPr>
          <p:cNvPr id="2" name="图片 -2147482399" descr="C:\Documents and Settings\Administrator\桌面\物理（山西）\山西物理\XL219.TIF"/>
          <p:cNvPicPr>
            <a:picLocks noChangeAspect="1"/>
          </p:cNvPicPr>
          <p:nvPr/>
        </p:nvPicPr>
        <p:blipFill>
          <a:blip r:embed="rId2" r:link="rId3"/>
          <a:stretch>
            <a:fillRect/>
          </a:stretch>
        </p:blipFill>
        <p:spPr>
          <a:xfrm>
            <a:off x="3148330" y="2987675"/>
            <a:ext cx="5518150" cy="2514600"/>
          </a:xfrm>
          <a:prstGeom prst="rect">
            <a:avLst/>
          </a:prstGeom>
          <a:noFill/>
          <a:ln w="9525">
            <a:noFill/>
          </a:ln>
        </p:spPr>
      </p:pic>
      <p:sp>
        <p:nvSpPr>
          <p:cNvPr id="4" name="文本框 3"/>
          <p:cNvSpPr txBox="1"/>
          <p:nvPr/>
        </p:nvSpPr>
        <p:spPr>
          <a:xfrm>
            <a:off x="4679950" y="5647055"/>
            <a:ext cx="279273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P63</a:t>
            </a:r>
            <a:r>
              <a:rPr lang="zh-CN" sz="1800">
                <a:cs typeface="仿宋_GB2312" charset="0"/>
              </a:rPr>
              <a:t>图</a:t>
            </a:r>
            <a:r>
              <a:rPr lang="en-US" sz="1800">
                <a:latin typeface="Times New Roman" panose="02020603050405020304" pitchFamily="18" charset="0"/>
                <a:cs typeface="仿宋_GB2312" charset="0"/>
              </a:rPr>
              <a:t>11.1</a:t>
            </a:r>
            <a:r>
              <a:rPr lang="zh-CN" sz="1800">
                <a:cs typeface="仿宋_GB2312" charset="0"/>
              </a:rPr>
              <a:t>－</a:t>
            </a:r>
            <a:r>
              <a:rPr lang="en-US" sz="1800">
                <a:latin typeface="Times New Roman" panose="02020603050405020304" pitchFamily="18" charset="0"/>
                <a:cs typeface="仿宋_GB2312" charset="0"/>
              </a:rPr>
              <a:t>2</a:t>
            </a:r>
            <a:r>
              <a:rPr lang="zh-CN" sz="1800">
                <a:cs typeface="仿宋_GB2312" charset="0"/>
              </a:rPr>
              <a:t>、</a:t>
            </a:r>
            <a:r>
              <a:rPr lang="en-US" sz="1800">
                <a:latin typeface="Times New Roman" panose="02020603050405020304" pitchFamily="18" charset="0"/>
                <a:cs typeface="仿宋_GB2312" charset="0"/>
              </a:rPr>
              <a:t>3)</a:t>
            </a:r>
            <a:endParaRPr lang="zh-CN" altLang="en-US" sz="1800"/>
          </a:p>
        </p:txBody>
      </p:sp>
      <p:sp>
        <p:nvSpPr>
          <p:cNvPr id="5" name="文本框 4"/>
          <p:cNvSpPr txBox="1"/>
          <p:nvPr/>
        </p:nvSpPr>
        <p:spPr>
          <a:xfrm>
            <a:off x="7238365" y="2383155"/>
            <a:ext cx="968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乙丙</a:t>
            </a:r>
            <a:endParaRPr lang="zh-CN" altLang="en-US"/>
          </a:p>
        </p:txBody>
      </p:sp>
      <p:sp>
        <p:nvSpPr>
          <p:cNvPr id="8" name="文本框 7"/>
          <p:cNvSpPr txBox="1"/>
          <p:nvPr/>
        </p:nvSpPr>
        <p:spPr>
          <a:xfrm>
            <a:off x="10160000" y="2383155"/>
            <a:ext cx="9213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甲丁</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99490" y="1816100"/>
            <a:ext cx="653161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命题点：功、功率的理解</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如图所示，爷爷和孙女爬相同的楼梯，爷爷的质量比孙女大，孙女比爷爷跑得快，他们都爬上楼顶，则爷爷做的功比孙女做功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；如果他们同时到达楼顶，则爷爷的功率比孙女的</a:t>
            </a:r>
            <a:r>
              <a:rPr lang="en-US" sz="2400">
                <a:latin typeface="Times New Roman" panose="02020603050405020304" pitchFamily="18" charset="0"/>
                <a:ea typeface="宋体" panose="02010600030101010101" pitchFamily="2" charset="-122"/>
              </a:rPr>
              <a:t>______</a:t>
            </a:r>
            <a:endParaRPr lang="zh-CN" altLang="en-US"/>
          </a:p>
        </p:txBody>
      </p:sp>
      <p:pic>
        <p:nvPicPr>
          <p:cNvPr id="2" name="图片 -2147482398" descr="C:\Documents and Settings\Administrator\桌面\物理（山西）\山西物理\XL223.TIF"/>
          <p:cNvPicPr>
            <a:picLocks noChangeAspect="1"/>
          </p:cNvPicPr>
          <p:nvPr/>
        </p:nvPicPr>
        <p:blipFill>
          <a:blip r:embed="rId1" r:link="rId2"/>
          <a:stretch>
            <a:fillRect/>
          </a:stretch>
        </p:blipFill>
        <p:spPr>
          <a:xfrm>
            <a:off x="7975600" y="1864360"/>
            <a:ext cx="2857500" cy="2988310"/>
          </a:xfrm>
          <a:prstGeom prst="rect">
            <a:avLst/>
          </a:prstGeom>
          <a:noFill/>
          <a:ln w="9525">
            <a:noFill/>
          </a:ln>
        </p:spPr>
      </p:pic>
      <p:sp>
        <p:nvSpPr>
          <p:cNvPr id="5" name="文本框 4"/>
          <p:cNvSpPr txBox="1"/>
          <p:nvPr/>
        </p:nvSpPr>
        <p:spPr>
          <a:xfrm>
            <a:off x="8104505" y="4852670"/>
            <a:ext cx="289750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P65</a:t>
            </a:r>
            <a:r>
              <a:rPr lang="zh-CN" sz="1800">
                <a:cs typeface="仿宋_GB2312" charset="0"/>
              </a:rPr>
              <a:t>图</a:t>
            </a:r>
            <a:r>
              <a:rPr lang="en-US" sz="1800">
                <a:latin typeface="Times New Roman" panose="02020603050405020304" pitchFamily="18" charset="0"/>
                <a:cs typeface="仿宋_GB2312" charset="0"/>
              </a:rPr>
              <a:t>11.2</a:t>
            </a:r>
            <a:r>
              <a:rPr lang="zh-CN" sz="1800">
                <a:cs typeface="仿宋_GB2312" charset="0"/>
              </a:rPr>
              <a:t>－</a:t>
            </a:r>
            <a:r>
              <a:rPr lang="en-US" sz="1800">
                <a:latin typeface="Times New Roman" panose="02020603050405020304" pitchFamily="18" charset="0"/>
                <a:cs typeface="仿宋_GB2312" charset="0"/>
              </a:rPr>
              <a:t>1)</a:t>
            </a:r>
            <a:endParaRPr lang="zh-CN" altLang="en-US" sz="1800"/>
          </a:p>
        </p:txBody>
      </p:sp>
      <p:sp>
        <p:nvSpPr>
          <p:cNvPr id="6" name="文本框 5"/>
          <p:cNvSpPr txBox="1"/>
          <p:nvPr/>
        </p:nvSpPr>
        <p:spPr>
          <a:xfrm>
            <a:off x="6323330" y="3606800"/>
            <a:ext cx="494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多</a:t>
            </a:r>
            <a:endParaRPr lang="zh-CN" altLang="en-US"/>
          </a:p>
        </p:txBody>
      </p:sp>
      <p:sp>
        <p:nvSpPr>
          <p:cNvPr id="7" name="文本框 6"/>
          <p:cNvSpPr txBox="1"/>
          <p:nvPr/>
        </p:nvSpPr>
        <p:spPr>
          <a:xfrm>
            <a:off x="1547495" y="4694555"/>
            <a:ext cx="5340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36675" y="2623185"/>
            <a:ext cx="6194425"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命题点：力的作用效果、机械能转化</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如图所示，发生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的网球拍能够将网球弹出，说明网球拍具有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endParaRPr lang="zh-CN" altLang="en-US"/>
          </a:p>
        </p:txBody>
      </p:sp>
      <p:pic>
        <p:nvPicPr>
          <p:cNvPr id="2" name="图片 -2147482397" descr="C:\Documents and Settings\Administrator\桌面\物理（山西）\山西物理\XL224.TIF"/>
          <p:cNvPicPr>
            <a:picLocks noChangeAspect="1"/>
          </p:cNvPicPr>
          <p:nvPr/>
        </p:nvPicPr>
        <p:blipFill>
          <a:blip r:embed="rId1" r:link="rId2">
            <a:clrChange>
              <a:clrFrom>
                <a:srgbClr val="FFFFFF">
                  <a:alpha val="100000"/>
                </a:srgbClr>
              </a:clrFrom>
              <a:clrTo>
                <a:srgbClr val="FFFFFF">
                  <a:alpha val="100000"/>
                  <a:alpha val="0"/>
                </a:srgbClr>
              </a:clrTo>
            </a:clrChange>
          </a:blip>
          <a:stretch>
            <a:fillRect/>
          </a:stretch>
        </p:blipFill>
        <p:spPr>
          <a:xfrm>
            <a:off x="8305165" y="2255520"/>
            <a:ext cx="2317750" cy="2515870"/>
          </a:xfrm>
          <a:prstGeom prst="rect">
            <a:avLst/>
          </a:prstGeom>
          <a:noFill/>
          <a:ln w="9525">
            <a:noFill/>
          </a:ln>
        </p:spPr>
      </p:pic>
      <p:sp>
        <p:nvSpPr>
          <p:cNvPr id="6" name="文本框 5"/>
          <p:cNvSpPr txBox="1"/>
          <p:nvPr/>
        </p:nvSpPr>
        <p:spPr>
          <a:xfrm>
            <a:off x="8382635" y="4826635"/>
            <a:ext cx="2520950"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P69</a:t>
            </a:r>
            <a:r>
              <a:rPr lang="zh-CN" sz="1800">
                <a:cs typeface="仿宋_GB2312" charset="0"/>
              </a:rPr>
              <a:t>图</a:t>
            </a:r>
            <a:r>
              <a:rPr lang="en-US" sz="1800">
                <a:latin typeface="Times New Roman" panose="02020603050405020304" pitchFamily="18" charset="0"/>
                <a:cs typeface="仿宋_GB2312" charset="0"/>
              </a:rPr>
              <a:t>11.3</a:t>
            </a:r>
            <a:r>
              <a:rPr lang="zh-CN" sz="1800">
                <a:cs typeface="仿宋_GB2312" charset="0"/>
              </a:rPr>
              <a:t>－</a:t>
            </a:r>
            <a:r>
              <a:rPr lang="en-US" sz="1800">
                <a:latin typeface="Times New Roman" panose="02020603050405020304" pitchFamily="18" charset="0"/>
                <a:cs typeface="仿宋_GB2312" charset="0"/>
              </a:rPr>
              <a:t>5)</a:t>
            </a:r>
            <a:endParaRPr lang="zh-CN" altLang="en-US" sz="1800"/>
          </a:p>
        </p:txBody>
      </p:sp>
      <p:sp>
        <p:nvSpPr>
          <p:cNvPr id="7" name="文本框 6"/>
          <p:cNvSpPr txBox="1"/>
          <p:nvPr/>
        </p:nvSpPr>
        <p:spPr>
          <a:xfrm>
            <a:off x="3759835" y="3297555"/>
            <a:ext cx="15125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弹性形变</a:t>
            </a:r>
            <a:endParaRPr lang="zh-CN" altLang="en-US"/>
          </a:p>
        </p:txBody>
      </p:sp>
      <p:sp>
        <p:nvSpPr>
          <p:cNvPr id="8" name="文本框 7"/>
          <p:cNvSpPr txBox="1"/>
          <p:nvPr/>
        </p:nvSpPr>
        <p:spPr>
          <a:xfrm>
            <a:off x="5163820" y="3880485"/>
            <a:ext cx="1153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弹性势</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97585" y="1845945"/>
            <a:ext cx="590550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命题点：机械能的相互转化</a:t>
            </a:r>
            <a:r>
              <a:rPr lang="en-US" sz="2400">
                <a:latin typeface="Times New Roman" panose="02020603050405020304" pitchFamily="18" charset="0"/>
                <a:ea typeface="宋体" panose="02010600030101010101" pitchFamily="2" charset="-122"/>
              </a:rPr>
              <a:t> </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4</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甲、乙分别是老师在课堂上进行的滚摆和单摆的演示实验装置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滚摆或单摆向下运动时</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能；向上运动时</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r>
              <a:rPr lang="en-US" sz="2400">
                <a:latin typeface="Times New Roman" panose="02020603050405020304" pitchFamily="18" charset="0"/>
                <a:cs typeface="仿宋_GB2312" charset="0"/>
              </a:rPr>
              <a:t>(2016</a:t>
            </a:r>
            <a:r>
              <a:rPr lang="zh-CN" sz="2400">
                <a:cs typeface="仿宋_GB2312" charset="0"/>
              </a:rPr>
              <a:t>泰州</a:t>
            </a:r>
            <a:r>
              <a:rPr lang="en-US" sz="2400">
                <a:latin typeface="Times New Roman" panose="02020603050405020304" pitchFamily="18" charset="0"/>
                <a:cs typeface="仿宋_GB2312" charset="0"/>
              </a:rPr>
              <a:t>10</a:t>
            </a:r>
            <a:r>
              <a:rPr lang="zh-CN" sz="2400">
                <a:cs typeface="仿宋_GB2312" charset="0"/>
              </a:rPr>
              <a:t>改编</a:t>
            </a:r>
            <a:r>
              <a:rPr lang="en-US" sz="2400">
                <a:latin typeface="Times New Roman" panose="02020603050405020304" pitchFamily="18" charset="0"/>
                <a:cs typeface="仿宋_GB2312" charset="0"/>
              </a:rPr>
              <a:t>)</a:t>
            </a:r>
            <a:endParaRPr lang="zh-CN" altLang="en-US"/>
          </a:p>
        </p:txBody>
      </p:sp>
      <p:pic>
        <p:nvPicPr>
          <p:cNvPr id="2" name="图片 -2147482297"/>
          <p:cNvPicPr>
            <a:picLocks noChangeAspect="1"/>
          </p:cNvPicPr>
          <p:nvPr/>
        </p:nvPicPr>
        <p:blipFill>
          <a:blip r:embed="rId1"/>
          <a:stretch>
            <a:fillRect/>
          </a:stretch>
        </p:blipFill>
        <p:spPr>
          <a:xfrm>
            <a:off x="7734935" y="1975485"/>
            <a:ext cx="3175635" cy="2725420"/>
          </a:xfrm>
          <a:prstGeom prst="rect">
            <a:avLst/>
          </a:prstGeom>
          <a:noFill/>
          <a:ln w="9525">
            <a:noFill/>
          </a:ln>
        </p:spPr>
      </p:pic>
      <p:sp>
        <p:nvSpPr>
          <p:cNvPr id="4" name="文本框 3"/>
          <p:cNvSpPr txBox="1"/>
          <p:nvPr/>
        </p:nvSpPr>
        <p:spPr>
          <a:xfrm>
            <a:off x="8294370" y="5065395"/>
            <a:ext cx="261620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P71</a:t>
            </a:r>
            <a:r>
              <a:rPr lang="zh-CN" sz="1800">
                <a:cs typeface="仿宋_GB2312" charset="0"/>
              </a:rPr>
              <a:t>图</a:t>
            </a:r>
            <a:r>
              <a:rPr lang="en-US" sz="1800">
                <a:latin typeface="Times New Roman" panose="02020603050405020304" pitchFamily="18" charset="0"/>
                <a:cs typeface="仿宋_GB2312" charset="0"/>
              </a:rPr>
              <a:t>11.4</a:t>
            </a:r>
            <a:r>
              <a:rPr lang="zh-CN" sz="1800">
                <a:cs typeface="仿宋_GB2312" charset="0"/>
              </a:rPr>
              <a:t>－</a:t>
            </a:r>
            <a:r>
              <a:rPr lang="en-US" sz="1800">
                <a:latin typeface="Times New Roman" panose="02020603050405020304" pitchFamily="18" charset="0"/>
                <a:cs typeface="仿宋_GB2312" charset="0"/>
              </a:rPr>
              <a:t>2)</a:t>
            </a:r>
            <a:endParaRPr lang="zh-CN" altLang="en-US" sz="1800"/>
          </a:p>
        </p:txBody>
      </p:sp>
      <p:sp>
        <p:nvSpPr>
          <p:cNvPr id="5" name="文本框 4"/>
          <p:cNvSpPr txBox="1"/>
          <p:nvPr/>
        </p:nvSpPr>
        <p:spPr>
          <a:xfrm>
            <a:off x="3340735" y="3629660"/>
            <a:ext cx="11537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重力势</a:t>
            </a:r>
            <a:endParaRPr lang="zh-CN" altLang="en-US"/>
          </a:p>
        </p:txBody>
      </p:sp>
      <p:sp>
        <p:nvSpPr>
          <p:cNvPr id="7" name="文本框 6"/>
          <p:cNvSpPr txBox="1"/>
          <p:nvPr/>
        </p:nvSpPr>
        <p:spPr>
          <a:xfrm>
            <a:off x="5843270" y="3599815"/>
            <a:ext cx="6940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动</a:t>
            </a:r>
            <a:endParaRPr lang="zh-CN" altLang="en-US"/>
          </a:p>
        </p:txBody>
      </p:sp>
      <p:sp>
        <p:nvSpPr>
          <p:cNvPr id="8" name="文本框 7"/>
          <p:cNvSpPr txBox="1"/>
          <p:nvPr/>
        </p:nvSpPr>
        <p:spPr>
          <a:xfrm>
            <a:off x="3530600" y="4161790"/>
            <a:ext cx="82042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动</a:t>
            </a:r>
            <a:endParaRPr lang="zh-CN" altLang="en-US"/>
          </a:p>
        </p:txBody>
      </p:sp>
      <p:sp>
        <p:nvSpPr>
          <p:cNvPr id="9" name="文本框 8"/>
          <p:cNvSpPr txBox="1"/>
          <p:nvPr/>
        </p:nvSpPr>
        <p:spPr>
          <a:xfrm>
            <a:off x="5318760" y="4161790"/>
            <a:ext cx="12185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重力势</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059430" y="155956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59430" y="3235960"/>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59430" y="412369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8" action="ppaction://hlinksldjump"/>
          </p:cNvPr>
          <p:cNvSpPr/>
          <p:nvPr/>
        </p:nvSpPr>
        <p:spPr>
          <a:xfrm>
            <a:off x="6288405" y="2502535"/>
            <a:ext cx="23583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1" action="ppaction://hlinksldjump"/>
          </p:cNvPr>
          <p:cNvSpPr/>
          <p:nvPr/>
        </p:nvSpPr>
        <p:spPr>
          <a:xfrm>
            <a:off x="3629660" y="2502535"/>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 name="组合 12"/>
          <p:cNvGrpSpPr/>
          <p:nvPr/>
        </p:nvGrpSpPr>
        <p:grpSpPr>
          <a:xfrm>
            <a:off x="3114675" y="5039995"/>
            <a:ext cx="6282946" cy="751205"/>
            <a:chOff x="4643" y="7172"/>
            <a:chExt cx="9896" cy="1185"/>
          </a:xfrm>
        </p:grpSpPr>
        <p:sp>
          <p:nvSpPr>
            <p:cNvPr id="4" name="文本框 106">
              <a:hlinkClick r:id="rId9" action="ppaction://hlinksldjump"/>
            </p:cNvPr>
            <p:cNvSpPr txBox="1"/>
            <p:nvPr>
              <p:custDataLst>
                <p:tags r:id="rId10"/>
              </p:custDataLst>
            </p:nvPr>
          </p:nvSpPr>
          <p:spPr>
            <a:xfrm>
              <a:off x="6990" y="7307"/>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活动建议</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6" name="组合 15"/>
            <p:cNvGrpSpPr/>
            <p:nvPr/>
          </p:nvGrpSpPr>
          <p:grpSpPr>
            <a:xfrm>
              <a:off x="4643" y="7172"/>
              <a:ext cx="2233" cy="1185"/>
              <a:chOff x="8163" y="4584"/>
              <a:chExt cx="2870" cy="1632"/>
            </a:xfrm>
          </p:grpSpPr>
          <p:pic>
            <p:nvPicPr>
              <p:cNvPr id="7"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8"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95" descr="C:\Documents and Settings\Administrator\桌面\物理（山西）\山西物理\XL226.TIF"/>
          <p:cNvPicPr>
            <a:picLocks noChangeAspect="1"/>
          </p:cNvPicPr>
          <p:nvPr/>
        </p:nvPicPr>
        <p:blipFill>
          <a:blip r:embed="rId1" r:link="rId2"/>
          <a:stretch>
            <a:fillRect/>
          </a:stretch>
        </p:blipFill>
        <p:spPr>
          <a:xfrm>
            <a:off x="8404860" y="2371090"/>
            <a:ext cx="2740025" cy="1948180"/>
          </a:xfrm>
          <a:prstGeom prst="rect">
            <a:avLst/>
          </a:prstGeom>
          <a:noFill/>
          <a:ln w="9525">
            <a:noFill/>
          </a:ln>
        </p:spPr>
      </p:pic>
      <p:sp>
        <p:nvSpPr>
          <p:cNvPr id="100" name="文本框 99"/>
          <p:cNvSpPr txBox="1"/>
          <p:nvPr/>
        </p:nvSpPr>
        <p:spPr>
          <a:xfrm>
            <a:off x="8608695" y="4588510"/>
            <a:ext cx="268541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P72</a:t>
            </a:r>
            <a:r>
              <a:rPr lang="zh-CN" sz="1800">
                <a:cs typeface="仿宋_GB2312" charset="0"/>
              </a:rPr>
              <a:t>图</a:t>
            </a:r>
            <a:r>
              <a:rPr lang="en-US" sz="1800">
                <a:latin typeface="Times New Roman" panose="02020603050405020304" pitchFamily="18" charset="0"/>
                <a:cs typeface="仿宋_GB2312" charset="0"/>
              </a:rPr>
              <a:t>11.4</a:t>
            </a:r>
            <a:r>
              <a:rPr lang="zh-CN" sz="1800">
                <a:cs typeface="仿宋_GB2312" charset="0"/>
              </a:rPr>
              <a:t>－</a:t>
            </a:r>
            <a:r>
              <a:rPr lang="en-US" sz="1800">
                <a:latin typeface="Times New Roman" panose="02020603050405020304" pitchFamily="18" charset="0"/>
                <a:cs typeface="仿宋_GB2312" charset="0"/>
              </a:rPr>
              <a:t>3)</a:t>
            </a:r>
            <a:endParaRPr lang="zh-CN" altLang="en-US" sz="1800"/>
          </a:p>
        </p:txBody>
      </p:sp>
      <p:sp>
        <p:nvSpPr>
          <p:cNvPr id="6" name="文本框 5"/>
          <p:cNvSpPr txBox="1"/>
          <p:nvPr/>
        </p:nvSpPr>
        <p:spPr>
          <a:xfrm>
            <a:off x="710565" y="1336675"/>
            <a:ext cx="7623175"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命题点：机械能转化、惯性</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如图所示，小明把悬挂的铁锁拉到自己的鼻子附近，稳定后松手，头保持不动，铁锁向前摆去又摆回，铁锁下摆过程中，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能；当铁锁摆到最低点后继续上升，是因为铁锁具有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，不计空气阻力，铁锁摆动过程中机械能总量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变大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变小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，所以摆回时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会</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不会</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碰到鼻子．</a:t>
            </a:r>
            <a:endParaRPr lang="zh-CN" altLang="en-US"/>
          </a:p>
        </p:txBody>
      </p:sp>
      <p:sp>
        <p:nvSpPr>
          <p:cNvPr id="7" name="文本框 6"/>
          <p:cNvSpPr txBox="1"/>
          <p:nvPr/>
        </p:nvSpPr>
        <p:spPr>
          <a:xfrm>
            <a:off x="2739390" y="3103880"/>
            <a:ext cx="11156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重力势</a:t>
            </a:r>
            <a:endParaRPr lang="zh-CN" altLang="en-US"/>
          </a:p>
        </p:txBody>
      </p:sp>
      <p:sp>
        <p:nvSpPr>
          <p:cNvPr id="8" name="文本框 7"/>
          <p:cNvSpPr txBox="1"/>
          <p:nvPr/>
        </p:nvSpPr>
        <p:spPr>
          <a:xfrm>
            <a:off x="5478780" y="3127375"/>
            <a:ext cx="6845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动</a:t>
            </a:r>
            <a:endParaRPr lang="zh-CN" altLang="en-US"/>
          </a:p>
        </p:txBody>
      </p:sp>
      <p:sp>
        <p:nvSpPr>
          <p:cNvPr id="9" name="文本框 8"/>
          <p:cNvSpPr txBox="1"/>
          <p:nvPr/>
        </p:nvSpPr>
        <p:spPr>
          <a:xfrm>
            <a:off x="6225540" y="3659505"/>
            <a:ext cx="12033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10" name="文本框 9"/>
          <p:cNvSpPr txBox="1"/>
          <p:nvPr/>
        </p:nvSpPr>
        <p:spPr>
          <a:xfrm>
            <a:off x="6163310" y="4191635"/>
            <a:ext cx="1059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11" name="文本框 10"/>
          <p:cNvSpPr txBox="1"/>
          <p:nvPr/>
        </p:nvSpPr>
        <p:spPr>
          <a:xfrm>
            <a:off x="5853430" y="4765040"/>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不会</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01115" y="1967230"/>
            <a:ext cx="5589270"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命题点：机械能转化</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某卫星沿椭圆轨道绕地球运行，如图所示，则卫星从近地点向远地点运行过程中</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能，不计阻力，卫星的机械能将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变大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变小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pic>
        <p:nvPicPr>
          <p:cNvPr id="2" name="图片 -2147482394" descr="C:\Documents and Settings\Administrator\桌面\物理（山西）\山西物理\XL227.TIF"/>
          <p:cNvPicPr>
            <a:picLocks noChangeAspect="1"/>
          </p:cNvPicPr>
          <p:nvPr/>
        </p:nvPicPr>
        <p:blipFill>
          <a:blip r:embed="rId1" r:link="rId2"/>
          <a:stretch>
            <a:fillRect/>
          </a:stretch>
        </p:blipFill>
        <p:spPr>
          <a:xfrm>
            <a:off x="7543165" y="2275205"/>
            <a:ext cx="3104515" cy="2512060"/>
          </a:xfrm>
          <a:prstGeom prst="rect">
            <a:avLst/>
          </a:prstGeom>
          <a:noFill/>
          <a:ln w="9525">
            <a:noFill/>
          </a:ln>
        </p:spPr>
      </p:pic>
      <p:sp>
        <p:nvSpPr>
          <p:cNvPr id="4" name="文本框 3"/>
          <p:cNvSpPr txBox="1"/>
          <p:nvPr/>
        </p:nvSpPr>
        <p:spPr>
          <a:xfrm>
            <a:off x="7705725" y="5095240"/>
            <a:ext cx="289242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P73</a:t>
            </a:r>
            <a:r>
              <a:rPr lang="zh-CN" sz="1800">
                <a:cs typeface="仿宋_GB2312" charset="0"/>
              </a:rPr>
              <a:t>图</a:t>
            </a:r>
            <a:r>
              <a:rPr lang="en-US" sz="1800">
                <a:latin typeface="Times New Roman" panose="02020603050405020304" pitchFamily="18" charset="0"/>
                <a:cs typeface="仿宋_GB2312" charset="0"/>
              </a:rPr>
              <a:t>11.4</a:t>
            </a:r>
            <a:r>
              <a:rPr lang="zh-CN" sz="1800">
                <a:cs typeface="仿宋_GB2312" charset="0"/>
              </a:rPr>
              <a:t>－</a:t>
            </a:r>
            <a:r>
              <a:rPr lang="en-US" sz="1800">
                <a:latin typeface="Times New Roman" panose="02020603050405020304" pitchFamily="18" charset="0"/>
                <a:cs typeface="仿宋_GB2312" charset="0"/>
              </a:rPr>
              <a:t>6)</a:t>
            </a:r>
            <a:endParaRPr lang="zh-CN" altLang="en-US" sz="1800"/>
          </a:p>
        </p:txBody>
      </p:sp>
      <p:sp>
        <p:nvSpPr>
          <p:cNvPr id="5" name="文本框 4"/>
          <p:cNvSpPr txBox="1"/>
          <p:nvPr/>
        </p:nvSpPr>
        <p:spPr>
          <a:xfrm>
            <a:off x="2151380" y="3722370"/>
            <a:ext cx="6578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动</a:t>
            </a:r>
            <a:endParaRPr lang="zh-CN" altLang="en-US"/>
          </a:p>
        </p:txBody>
      </p:sp>
      <p:sp>
        <p:nvSpPr>
          <p:cNvPr id="7" name="文本框 6"/>
          <p:cNvSpPr txBox="1"/>
          <p:nvPr/>
        </p:nvSpPr>
        <p:spPr>
          <a:xfrm>
            <a:off x="4248785" y="3722370"/>
            <a:ext cx="1249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重力势</a:t>
            </a:r>
            <a:endParaRPr lang="zh-CN" altLang="en-US"/>
          </a:p>
        </p:txBody>
      </p:sp>
      <p:sp>
        <p:nvSpPr>
          <p:cNvPr id="8" name="文本框 7"/>
          <p:cNvSpPr txBox="1"/>
          <p:nvPr/>
        </p:nvSpPr>
        <p:spPr>
          <a:xfrm>
            <a:off x="4686300" y="4263390"/>
            <a:ext cx="980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43635" y="1696085"/>
            <a:ext cx="646239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命题点：机械能转化</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在一个罐子的盖和底各开两个小洞．将小铁块用细绳绑在橡皮筋的中部穿入罐中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橡皮筋两端穿过小洞并用竹签固定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如图所示．将其从不太陡的斜面滚下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当罐子滚下斜面后又会重新沿斜面向上滚动．请你利用所学知识解释该现象．</a:t>
            </a:r>
            <a:endParaRPr lang="zh-CN" altLang="en-US"/>
          </a:p>
        </p:txBody>
      </p:sp>
      <p:pic>
        <p:nvPicPr>
          <p:cNvPr id="2" name="图片 -2147482393" descr="C:\Documents and Settings\Administrator\桌面\物理（山西）\山西物理\XL228.TIF"/>
          <p:cNvPicPr>
            <a:picLocks noChangeAspect="1"/>
          </p:cNvPicPr>
          <p:nvPr/>
        </p:nvPicPr>
        <p:blipFill>
          <a:blip r:embed="rId1" r:link="rId2"/>
          <a:stretch>
            <a:fillRect/>
          </a:stretch>
        </p:blipFill>
        <p:spPr>
          <a:xfrm>
            <a:off x="8213725" y="2603500"/>
            <a:ext cx="2572385" cy="1651635"/>
          </a:xfrm>
          <a:prstGeom prst="rect">
            <a:avLst/>
          </a:prstGeom>
          <a:noFill/>
          <a:ln w="9525">
            <a:noFill/>
          </a:ln>
        </p:spPr>
      </p:pic>
      <p:sp>
        <p:nvSpPr>
          <p:cNvPr id="5" name="文本框 4"/>
          <p:cNvSpPr txBox="1"/>
          <p:nvPr/>
        </p:nvSpPr>
        <p:spPr>
          <a:xfrm>
            <a:off x="8213725" y="4436110"/>
            <a:ext cx="2759710"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八下</a:t>
            </a:r>
            <a:r>
              <a:rPr lang="en-US" sz="1800">
                <a:latin typeface="Times New Roman" panose="02020603050405020304" pitchFamily="18" charset="0"/>
                <a:cs typeface="仿宋_GB2312" charset="0"/>
              </a:rPr>
              <a:t>P74</a:t>
            </a:r>
            <a:r>
              <a:rPr lang="zh-CN" sz="1800">
                <a:cs typeface="仿宋_GB2312" charset="0"/>
              </a:rPr>
              <a:t>图</a:t>
            </a:r>
            <a:r>
              <a:rPr lang="en-US" sz="1800">
                <a:latin typeface="Times New Roman" panose="02020603050405020304" pitchFamily="18" charset="0"/>
                <a:cs typeface="仿宋_GB2312" charset="0"/>
              </a:rPr>
              <a:t>11.4</a:t>
            </a:r>
            <a:r>
              <a:rPr lang="zh-CN" sz="1800">
                <a:cs typeface="仿宋_GB2312" charset="0"/>
              </a:rPr>
              <a:t>－</a:t>
            </a:r>
            <a:r>
              <a:rPr lang="en-US" sz="1800">
                <a:latin typeface="Times New Roman" panose="02020603050405020304" pitchFamily="18" charset="0"/>
                <a:cs typeface="仿宋_GB2312" charset="0"/>
              </a:rPr>
              <a:t>7)</a:t>
            </a:r>
            <a:endParaRPr lang="zh-CN" altLang="en-US" sz="180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43330" y="1894205"/>
            <a:ext cx="9705340" cy="3415030"/>
          </a:xfrm>
          <a:prstGeom prst="rect">
            <a:avLst/>
          </a:prstGeom>
          <a:noFill/>
          <a:ln w="9525">
            <a:noFill/>
          </a:ln>
        </p:spPr>
        <p:txBody>
          <a:bodyPr wrap="square">
            <a:spAutoFit/>
          </a:bodyPr>
          <a:p>
            <a:pPr>
              <a:lnSpc>
                <a:spcPct val="150000"/>
              </a:lnSpc>
            </a:pPr>
            <a:r>
              <a:rPr lang="zh-CN" sz="2400">
                <a:solidFill>
                  <a:srgbClr val="FF0000"/>
                </a:solidFill>
                <a:latin typeface="宋体" panose="02010600030101010101" pitchFamily="2" charset="-122"/>
              </a:rPr>
              <a:t>答</a:t>
            </a:r>
            <a:r>
              <a:rPr lang="zh-CN" sz="2400">
                <a:solidFill>
                  <a:srgbClr val="FF0000"/>
                </a:solidFill>
                <a:ea typeface="黑体" panose="02010609060101010101" pitchFamily="49" charset="-122"/>
              </a:rPr>
              <a:t>：</a:t>
            </a:r>
            <a:r>
              <a:rPr lang="zh-CN" sz="2400">
                <a:solidFill>
                  <a:srgbClr val="FF0000"/>
                </a:solidFill>
                <a:ea typeface="宋体" panose="02010600030101010101" pitchFamily="2" charset="-122"/>
              </a:rPr>
              <a:t>开始时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罐子和铁块在重力的作用下沿斜面向下运动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由于橡皮筋和罐子捆绑在一起</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在罐子和铁块的共同作用下</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橡皮筋会被卷起</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其弹性势能增大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故在不考虑摩擦的情况下</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罐子开始向下运动到停止向下运动的过程中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罐子和铁块的重力势能转化为橡皮筋的弹</a:t>
            </a:r>
            <a:r>
              <a:rPr lang="zh-CN" sz="2400">
                <a:solidFill>
                  <a:srgbClr val="FF0000"/>
                </a:solidFill>
                <a:latin typeface="Times New Roman" panose="02020603050405020304" pitchFamily="18" charset="0"/>
                <a:ea typeface="宋体" panose="02010600030101010101" pitchFamily="2" charset="-122"/>
              </a:rPr>
              <a:t>性势能；当罐子重新沿斜面向上滚动过程中，橡皮筋的弹性势能转化为罐子和铁块的重力势能．</a:t>
            </a:r>
            <a:r>
              <a:rPr lang="zh-CN" sz="2400">
                <a:solidFill>
                  <a:srgbClr val="FF0000"/>
                </a:solidFill>
                <a:ea typeface="宋体" panose="02010600030101010101" pitchFamily="2" charset="-122"/>
              </a:rPr>
              <a:t>所以当罐子滚下斜面后又会重新沿斜面向上滚动．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676" y="159258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7" name="组合 6"/>
          <p:cNvGrpSpPr/>
          <p:nvPr/>
        </p:nvGrpSpPr>
        <p:grpSpPr>
          <a:xfrm>
            <a:off x="486410" y="2602865"/>
            <a:ext cx="5914390" cy="737235"/>
            <a:chOff x="87" y="2969"/>
            <a:chExt cx="9314" cy="1161"/>
          </a:xfrm>
        </p:grpSpPr>
        <p:pic>
          <p:nvPicPr>
            <p:cNvPr id="6" name="图片 5" descr="考点3字"/>
            <p:cNvPicPr>
              <a:picLocks noChangeAspect="1"/>
            </p:cNvPicPr>
            <p:nvPr/>
          </p:nvPicPr>
          <p:blipFill>
            <a:blip r:embed="rId2"/>
            <a:stretch>
              <a:fillRect/>
            </a:stretch>
          </p:blipFill>
          <p:spPr>
            <a:xfrm>
              <a:off x="87" y="3275"/>
              <a:ext cx="3418" cy="761"/>
            </a:xfrm>
            <a:prstGeom prst="rect">
              <a:avLst/>
            </a:prstGeom>
          </p:spPr>
        </p:pic>
        <p:grpSp>
          <p:nvGrpSpPr>
            <p:cNvPr id="3" name="组合 2"/>
            <p:cNvGrpSpPr/>
            <p:nvPr/>
          </p:nvGrpSpPr>
          <p:grpSpPr>
            <a:xfrm>
              <a:off x="160" y="2969"/>
              <a:ext cx="9241" cy="1161"/>
              <a:chOff x="273" y="2969"/>
              <a:chExt cx="9241" cy="1161"/>
            </a:xfrm>
          </p:grpSpPr>
          <p:sp>
            <p:nvSpPr>
              <p:cNvPr id="20481" name="文本框 4"/>
              <p:cNvSpPr txBox="1"/>
              <p:nvPr/>
            </p:nvSpPr>
            <p:spPr>
              <a:xfrm>
                <a:off x="3894" y="2969"/>
                <a:ext cx="562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功、功率的计算</a:t>
                </a:r>
                <a:r>
                  <a:rPr sz="2400" dirty="0">
                    <a:latin typeface="Times New Roman" panose="02020603050405020304" pitchFamily="18" charset="0"/>
                    <a:ea typeface="宋体" panose="02010600030101010101" pitchFamily="2" charset="-122"/>
                    <a:cs typeface="Times New Roman" panose="02020603050405020304" pitchFamily="18" charset="0"/>
                  </a:rPr>
                  <a:t>(必考)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5" name="文本框 4"/>
          <p:cNvSpPr txBox="1"/>
          <p:nvPr/>
        </p:nvSpPr>
        <p:spPr>
          <a:xfrm>
            <a:off x="838200" y="3831590"/>
            <a:ext cx="102292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山西</a:t>
            </a:r>
            <a:r>
              <a:rPr lang="en-US" sz="2400">
                <a:latin typeface="Times New Roman" panose="02020603050405020304" pitchFamily="18" charset="0"/>
                <a:cs typeface="楷体_GB2312" charset="0"/>
              </a:rPr>
              <a:t>37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小明利用</a:t>
            </a:r>
            <a:r>
              <a:rPr lang="en-US" sz="2400">
                <a:latin typeface="Times New Roman" panose="02020603050405020304" pitchFamily="18" charset="0"/>
                <a:ea typeface="宋体" panose="02010600030101010101" pitchFamily="2" charset="-122"/>
              </a:rPr>
              <a:t>“3D”</a:t>
            </a:r>
            <a:r>
              <a:rPr lang="zh-CN" sz="2400">
                <a:ea typeface="宋体" panose="02010600030101010101" pitchFamily="2" charset="-122"/>
              </a:rPr>
              <a:t>打印机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打印出和自己大小一样的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自己</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模型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但质量只有自己的       </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这个模型的密度是小明密度</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．小明把模型从一楼搬到二楼教室克服模型重力做功</a:t>
            </a:r>
            <a:r>
              <a:rPr lang="zh-CN" sz="2400">
                <a:latin typeface="Times New Roman" panose="02020603050405020304" pitchFamily="18" charset="0"/>
                <a:ea typeface="宋体" panose="02010600030101010101" pitchFamily="2" charset="-122"/>
              </a:rPr>
              <a:t>约</a:t>
            </a:r>
            <a:r>
              <a:rPr lang="en-US" sz="2400">
                <a:latin typeface="Times New Roman" panose="02020603050405020304" pitchFamily="18" charset="0"/>
                <a:ea typeface="宋体" panose="02010600030101010101" pitchFamily="2" charset="-122"/>
              </a:rPr>
              <a:t>________J.</a:t>
            </a:r>
            <a:endParaRPr lang="zh-CN" altLang="en-US"/>
          </a:p>
        </p:txBody>
      </p:sp>
      <p:pic>
        <p:nvPicPr>
          <p:cNvPr id="14" name="图片 13"/>
          <p:cNvPicPr>
            <a:picLocks noChangeAspect="1"/>
          </p:cNvPicPr>
          <p:nvPr/>
        </p:nvPicPr>
        <p:blipFill>
          <a:blip r:embed="rId3"/>
          <a:srcRect r="93420" b="3095"/>
          <a:stretch>
            <a:fillRect/>
          </a:stretch>
        </p:blipFill>
        <p:spPr>
          <a:xfrm>
            <a:off x="4955540" y="4308475"/>
            <a:ext cx="347980" cy="775335"/>
          </a:xfrm>
          <a:prstGeom prst="rect">
            <a:avLst/>
          </a:prstGeom>
        </p:spPr>
      </p:pic>
      <p:pic>
        <p:nvPicPr>
          <p:cNvPr id="15" name="图片 14"/>
          <p:cNvPicPr>
            <a:picLocks noChangeAspect="1"/>
          </p:cNvPicPr>
          <p:nvPr/>
        </p:nvPicPr>
        <p:blipFill>
          <a:blip r:embed="rId4"/>
          <a:srcRect l="-456" r="92291" b="-159"/>
          <a:stretch>
            <a:fillRect/>
          </a:stretch>
        </p:blipFill>
        <p:spPr>
          <a:xfrm>
            <a:off x="9550400" y="4235450"/>
            <a:ext cx="431800" cy="801370"/>
          </a:xfrm>
          <a:prstGeom prst="rect">
            <a:avLst/>
          </a:prstGeom>
        </p:spPr>
      </p:pic>
      <p:sp>
        <p:nvSpPr>
          <p:cNvPr id="16" name="文本框 15"/>
          <p:cNvSpPr txBox="1"/>
          <p:nvPr/>
        </p:nvSpPr>
        <p:spPr>
          <a:xfrm>
            <a:off x="7862570" y="5036820"/>
            <a:ext cx="9245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150</a:t>
            </a:r>
            <a:r>
              <a:rPr lang="zh-CN" sz="2400">
                <a:solidFill>
                  <a:srgbClr val="FF0000"/>
                </a:solidFill>
                <a:ea typeface="宋体" panose="02010600030101010101" pitchFamily="2" charset="-122"/>
              </a:rPr>
              <a:t>　</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2305" y="942340"/>
            <a:ext cx="82124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2018</a:t>
            </a:r>
            <a:r>
              <a:rPr lang="zh-CN" sz="2400">
                <a:cs typeface="楷体_GB2312" charset="0"/>
              </a:rPr>
              <a:t>山西</a:t>
            </a:r>
            <a:r>
              <a:rPr lang="en-US" sz="2400">
                <a:latin typeface="Times New Roman" panose="02020603050405020304" pitchFamily="18" charset="0"/>
                <a:cs typeface="楷体_GB2312" charset="0"/>
              </a:rPr>
              <a:t>42</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每天都会有许多全国各地的人民群众</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来到天安门广场观看升国旗仪式．天安门广场上的国旗</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每天都会准时同太阳一起升起</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25 000</a:t>
            </a:r>
            <a:r>
              <a:rPr lang="zh-CN" sz="2400">
                <a:ea typeface="宋体" panose="02010600030101010101" pitchFamily="2" charset="-122"/>
              </a:rPr>
              <a:t>次零失误．这是护卫国旗的战士们</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一天一个两万步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两年一个新长征的训练缔造的奇迹．天安门广场上的国旗总重为</a:t>
            </a:r>
            <a:r>
              <a:rPr lang="en-US" sz="2400">
                <a:latin typeface="Times New Roman" panose="02020603050405020304" pitchFamily="18" charset="0"/>
                <a:ea typeface="宋体" panose="02010600030101010101" pitchFamily="2" charset="-122"/>
              </a:rPr>
              <a:t>175 N</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升旗时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如图</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国旗上升高度为</a:t>
            </a:r>
            <a:r>
              <a:rPr lang="en-US" sz="2400">
                <a:latin typeface="Times New Roman" panose="02020603050405020304" pitchFamily="18" charset="0"/>
                <a:ea typeface="宋体" panose="02010600030101010101" pitchFamily="2" charset="-122"/>
              </a:rPr>
              <a:t>30 m</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所用时间为</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分</a:t>
            </a:r>
            <a:r>
              <a:rPr lang="en-US" sz="2400">
                <a:latin typeface="Times New Roman" panose="02020603050405020304" pitchFamily="18" charset="0"/>
                <a:ea typeface="宋体" panose="02010600030101010101" pitchFamily="2" charset="-122"/>
              </a:rPr>
              <a:t>07</a:t>
            </a:r>
            <a:r>
              <a:rPr lang="zh-CN" sz="2400">
                <a:ea typeface="宋体" panose="02010600030101010101" pitchFamily="2" charset="-122"/>
              </a:rPr>
              <a:t>秒．求解下列问题：</a:t>
            </a:r>
            <a:endParaRPr lang="zh-CN" altLang="en-US"/>
          </a:p>
        </p:txBody>
      </p:sp>
      <p:pic>
        <p:nvPicPr>
          <p:cNvPr id="2" name="图片 -2147482390" descr="C:\Documents and Settings\Administrator\桌面\物理（山西）\山西物理\XL229.TIF"/>
          <p:cNvPicPr>
            <a:picLocks noChangeAspect="1"/>
          </p:cNvPicPr>
          <p:nvPr/>
        </p:nvPicPr>
        <p:blipFill>
          <a:blip r:embed="rId1" r:link="rId2"/>
          <a:stretch>
            <a:fillRect/>
          </a:stretch>
        </p:blipFill>
        <p:spPr>
          <a:xfrm>
            <a:off x="8943340" y="1612265"/>
            <a:ext cx="2381885" cy="1624965"/>
          </a:xfrm>
          <a:prstGeom prst="rect">
            <a:avLst/>
          </a:prstGeom>
          <a:noFill/>
          <a:ln w="9525">
            <a:noFill/>
          </a:ln>
        </p:spPr>
      </p:pic>
      <p:sp>
        <p:nvSpPr>
          <p:cNvPr id="3" name="文本框 2"/>
          <p:cNvSpPr txBox="1"/>
          <p:nvPr/>
        </p:nvSpPr>
        <p:spPr>
          <a:xfrm>
            <a:off x="9385935" y="3624580"/>
            <a:ext cx="160909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4" name="文本框 3"/>
          <p:cNvSpPr txBox="1"/>
          <p:nvPr/>
        </p:nvSpPr>
        <p:spPr>
          <a:xfrm>
            <a:off x="694690" y="4289425"/>
            <a:ext cx="1051496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国旗上升的平均速度是</a:t>
            </a:r>
            <a:r>
              <a:rPr lang="zh-CN" sz="2400">
                <a:latin typeface="Times New Roman" panose="02020603050405020304" pitchFamily="18" charset="0"/>
                <a:ea typeface="宋体" panose="02010600030101010101" pitchFamily="2" charset="-122"/>
              </a:rPr>
              <a:t>多少？</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保留一位小数</a:t>
            </a:r>
            <a:r>
              <a:rPr lang="en-US" sz="2400">
                <a:latin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将国旗沿竖直方向匀速升高</a:t>
            </a:r>
            <a:r>
              <a:rPr lang="en-US" sz="2400">
                <a:latin typeface="Times New Roman" panose="02020603050405020304" pitchFamily="18" charset="0"/>
                <a:ea typeface="宋体" panose="02010600030101010101" pitchFamily="2" charset="-122"/>
              </a:rPr>
              <a:t>30 m</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拉力对国旗做的功是多少？</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若某持枪战士总重约为</a:t>
            </a:r>
            <a:r>
              <a:rPr lang="en-US" sz="2400">
                <a:latin typeface="Times New Roman" panose="02020603050405020304" pitchFamily="18" charset="0"/>
                <a:ea typeface="宋体" panose="02010600030101010101" pitchFamily="2" charset="-122"/>
              </a:rPr>
              <a:t>700 N</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估算该战士站立时对水平地面的压强．</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544320" y="1872615"/>
            <a:ext cx="9991725" cy="3527425"/>
            <a:chOff x="1318" y="2244"/>
            <a:chExt cx="15735" cy="5555"/>
          </a:xfrm>
        </p:grpSpPr>
        <p:sp>
          <p:nvSpPr>
            <p:cNvPr id="5" name="文本框 4"/>
            <p:cNvSpPr txBox="1"/>
            <p:nvPr/>
          </p:nvSpPr>
          <p:spPr>
            <a:xfrm>
              <a:off x="1318" y="2244"/>
              <a:ext cx="15735" cy="5378"/>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解：</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国旗上升的时间为</a:t>
              </a:r>
              <a:r>
                <a:rPr lang="en-US" sz="24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分</a:t>
              </a:r>
              <a:r>
                <a:rPr lang="en-US" sz="2400">
                  <a:solidFill>
                    <a:srgbClr val="FF0000"/>
                  </a:solidFill>
                  <a:latin typeface="Times New Roman" panose="02020603050405020304" pitchFamily="18" charset="0"/>
                  <a:ea typeface="宋体" panose="02010600030101010101" pitchFamily="2" charset="-122"/>
                </a:rPr>
                <a:t>07</a:t>
              </a:r>
              <a:r>
                <a:rPr lang="zh-CN" sz="2400">
                  <a:solidFill>
                    <a:srgbClr val="FF0000"/>
                  </a:solidFill>
                  <a:ea typeface="宋体" panose="02010600030101010101" pitchFamily="2" charset="-122"/>
                </a:rPr>
                <a:t>秒，即</a:t>
              </a:r>
              <a:r>
                <a:rPr lang="en-US" sz="2400" i="1">
                  <a:solidFill>
                    <a:srgbClr val="FF0000"/>
                  </a:solidFill>
                  <a:latin typeface="Times New Roman" panose="02020603050405020304" pitchFamily="18" charset="0"/>
                  <a:ea typeface="宋体" panose="02010600030101010101" pitchFamily="2" charset="-122"/>
                </a:rPr>
                <a:t>t</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127 s</a:t>
              </a:r>
              <a:r>
                <a:rPr lang="zh-CN" sz="2400">
                  <a:solidFill>
                    <a:srgbClr val="FF0000"/>
                  </a:solidFill>
                  <a:ea typeface="宋体" panose="02010600030101010101" pitchFamily="2" charset="-122"/>
                </a:rPr>
                <a:t>国旗上升的平均速度</a:t>
              </a:r>
              <a:r>
                <a:rPr lang="en-US" sz="2400" i="1">
                  <a:solidFill>
                    <a:srgbClr val="FF0000"/>
                  </a:solidFill>
                  <a:latin typeface="Times New Roman" panose="02020603050405020304" pitchFamily="18" charset="0"/>
                  <a:ea typeface="宋体" panose="02010600030101010101" pitchFamily="2" charset="-122"/>
                </a:rPr>
                <a:t>v</a:t>
              </a:r>
              <a:r>
                <a:rPr lang="zh-CN" sz="2400">
                  <a:solidFill>
                    <a:srgbClr val="FF0000"/>
                  </a:solidFill>
                  <a:ea typeface="宋体" panose="02010600030101010101" pitchFamily="2" charset="-122"/>
                </a:rPr>
                <a:t>＝    ＝              </a:t>
              </a:r>
              <a:r>
                <a:rPr lang="en-US" sz="2400">
                  <a:solidFill>
                    <a:srgbClr val="FF0000"/>
                  </a:solidFill>
                  <a:latin typeface="Times New Roman" panose="02020603050405020304" pitchFamily="18" charset="0"/>
                  <a:ea typeface="宋体" panose="02010600030101010101" pitchFamily="2" charset="-122"/>
                </a:rPr>
                <a:t>≈0.2 m/s</a:t>
              </a:r>
              <a:endParaRPr lang="en-US" sz="2400">
                <a:solidFill>
                  <a:srgbClr val="FF0000"/>
                </a:solidFill>
                <a:latin typeface="Times New Roman" panose="02020603050405020304" pitchFamily="18" charset="0"/>
                <a:ea typeface="宋体" panose="02010600030101010101" pitchFamily="2" charset="-122"/>
              </a:endParaRPr>
            </a:p>
            <a:p>
              <a:pPr>
                <a:lnSpc>
                  <a:spcPct val="150000"/>
                </a:lnSpc>
              </a:pPr>
              <a:r>
                <a:rPr lang="en-US" sz="2400">
                  <a:solidFill>
                    <a:srgbClr val="FF0000"/>
                  </a:solidFill>
                  <a:latin typeface="Times New Roman" panose="02020603050405020304" pitchFamily="18" charset="0"/>
                  <a:sym typeface="+mn-ea"/>
                </a:rPr>
                <a:t>(2)</a:t>
              </a:r>
              <a:r>
                <a:rPr lang="zh-CN" sz="2400">
                  <a:solidFill>
                    <a:srgbClr val="FF0000"/>
                  </a:solidFill>
                  <a:sym typeface="+mn-ea"/>
                </a:rPr>
                <a:t>拉力对国旗做的功</a:t>
              </a:r>
              <a:r>
                <a:rPr lang="en-US" sz="2400">
                  <a:solidFill>
                    <a:srgbClr val="FF0000"/>
                  </a:solidFill>
                  <a:latin typeface="Times New Roman" panose="02020603050405020304" pitchFamily="18" charset="0"/>
                  <a:sym typeface="+mn-ea"/>
                </a:rPr>
                <a:t> </a:t>
              </a:r>
              <a:r>
                <a:rPr lang="en-US" sz="2400" i="1">
                  <a:solidFill>
                    <a:srgbClr val="FF0000"/>
                  </a:solidFill>
                  <a:latin typeface="Times New Roman" panose="02020603050405020304" pitchFamily="18" charset="0"/>
                  <a:sym typeface="+mn-ea"/>
                </a:rPr>
                <a:t>W</a:t>
              </a:r>
              <a:r>
                <a:rPr lang="zh-CN" sz="2400">
                  <a:solidFill>
                    <a:srgbClr val="FF0000"/>
                  </a:solidFill>
                  <a:sym typeface="+mn-ea"/>
                </a:rPr>
                <a:t>＝</a:t>
              </a:r>
              <a:r>
                <a:rPr lang="en-US" sz="2400" i="1">
                  <a:solidFill>
                    <a:srgbClr val="FF0000"/>
                  </a:solidFill>
                  <a:latin typeface="Times New Roman" panose="02020603050405020304" pitchFamily="18" charset="0"/>
                  <a:sym typeface="+mn-ea"/>
                </a:rPr>
                <a:t>Fs</a:t>
              </a:r>
              <a:r>
                <a:rPr lang="zh-CN" sz="2400">
                  <a:solidFill>
                    <a:srgbClr val="FF0000"/>
                  </a:solidFill>
                  <a:sym typeface="+mn-ea"/>
                </a:rPr>
                <a:t>＝</a:t>
              </a:r>
              <a:r>
                <a:rPr lang="en-US" sz="2400" i="1">
                  <a:solidFill>
                    <a:srgbClr val="FF0000"/>
                  </a:solidFill>
                  <a:latin typeface="Times New Roman" panose="02020603050405020304" pitchFamily="18" charset="0"/>
                  <a:sym typeface="+mn-ea"/>
                </a:rPr>
                <a:t>Gh</a:t>
              </a:r>
              <a:r>
                <a:rPr lang="zh-CN" sz="2400">
                  <a:solidFill>
                    <a:srgbClr val="FF0000"/>
                  </a:solidFill>
                  <a:sym typeface="+mn-ea"/>
                </a:rPr>
                <a:t>＝</a:t>
              </a:r>
              <a:r>
                <a:rPr lang="en-US" sz="2400">
                  <a:solidFill>
                    <a:srgbClr val="FF0000"/>
                  </a:solidFill>
                  <a:latin typeface="Times New Roman" panose="02020603050405020304" pitchFamily="18" charset="0"/>
                  <a:sym typeface="+mn-ea"/>
                </a:rPr>
                <a:t>175  N×30 m</a:t>
              </a:r>
              <a:r>
                <a:rPr lang="zh-CN" sz="2400">
                  <a:solidFill>
                    <a:srgbClr val="FF0000"/>
                  </a:solidFill>
                  <a:sym typeface="+mn-ea"/>
                </a:rPr>
                <a:t>＝</a:t>
              </a:r>
              <a:r>
                <a:rPr lang="en-US" sz="2400">
                  <a:solidFill>
                    <a:srgbClr val="FF0000"/>
                  </a:solidFill>
                  <a:latin typeface="Times New Roman" panose="02020603050405020304" pitchFamily="18" charset="0"/>
                  <a:sym typeface="+mn-ea"/>
                </a:rPr>
                <a:t>5 250 J</a:t>
              </a:r>
              <a:endParaRPr lang="en-US" sz="2400">
                <a:solidFill>
                  <a:srgbClr val="FF0000"/>
                </a:solidFill>
                <a:latin typeface="Times New Roman" panose="02020603050405020304" pitchFamily="18" charset="0"/>
                <a:sym typeface="+mn-ea"/>
              </a:endParaRPr>
            </a:p>
            <a:p>
              <a:pPr>
                <a:lnSpc>
                  <a:spcPct val="150000"/>
                </a:lnSpc>
              </a:pPr>
              <a:r>
                <a:rPr lang="en-US" sz="2400">
                  <a:solidFill>
                    <a:srgbClr val="FF0000"/>
                  </a:solidFill>
                  <a:latin typeface="Times New Roman" panose="02020603050405020304" pitchFamily="18" charset="0"/>
                  <a:sym typeface="+mn-ea"/>
                </a:rPr>
                <a:t>(3)</a:t>
              </a:r>
              <a:r>
                <a:rPr lang="zh-CN" sz="2400">
                  <a:solidFill>
                    <a:srgbClr val="FF0000"/>
                  </a:solidFill>
                  <a:sym typeface="+mn-ea"/>
                </a:rPr>
                <a:t>战士双脚与地面的接触面积约为</a:t>
              </a:r>
              <a:r>
                <a:rPr lang="en-US" sz="2400" i="1">
                  <a:solidFill>
                    <a:srgbClr val="FF0000"/>
                  </a:solidFill>
                  <a:latin typeface="Times New Roman" panose="02020603050405020304" pitchFamily="18" charset="0"/>
                  <a:sym typeface="+mn-ea"/>
                </a:rPr>
                <a:t>S</a:t>
              </a:r>
              <a:r>
                <a:rPr lang="zh-CN" sz="2400">
                  <a:solidFill>
                    <a:srgbClr val="FF0000"/>
                  </a:solidFill>
                  <a:sym typeface="+mn-ea"/>
                </a:rPr>
                <a:t>＝</a:t>
              </a:r>
              <a:r>
                <a:rPr lang="en-US" sz="2400">
                  <a:solidFill>
                    <a:srgbClr val="FF0000"/>
                  </a:solidFill>
                  <a:latin typeface="Times New Roman" panose="02020603050405020304" pitchFamily="18" charset="0"/>
                  <a:sym typeface="+mn-ea"/>
                </a:rPr>
                <a:t>7×10</a:t>
              </a:r>
              <a:r>
                <a:rPr lang="zh-CN" sz="2400" baseline="30000">
                  <a:solidFill>
                    <a:srgbClr val="FF0000"/>
                  </a:solidFill>
                  <a:sym typeface="+mn-ea"/>
                </a:rPr>
                <a:t>－</a:t>
              </a:r>
              <a:r>
                <a:rPr lang="en-US" sz="2400" baseline="30000">
                  <a:solidFill>
                    <a:srgbClr val="FF0000"/>
                  </a:solidFill>
                  <a:latin typeface="Times New Roman" panose="02020603050405020304" pitchFamily="18" charset="0"/>
                  <a:sym typeface="+mn-ea"/>
                </a:rPr>
                <a:t>2</a:t>
              </a:r>
              <a:r>
                <a:rPr lang="en-US" sz="2400">
                  <a:solidFill>
                    <a:srgbClr val="FF0000"/>
                  </a:solidFill>
                  <a:latin typeface="Times New Roman" panose="02020603050405020304" pitchFamily="18" charset="0"/>
                  <a:sym typeface="+mn-ea"/>
                </a:rPr>
                <a:t> m</a:t>
              </a:r>
              <a:r>
                <a:rPr lang="en-US" sz="2400" baseline="30000">
                  <a:solidFill>
                    <a:srgbClr val="FF0000"/>
                  </a:solidFill>
                  <a:latin typeface="Times New Roman" panose="02020603050405020304" pitchFamily="18" charset="0"/>
                  <a:sym typeface="+mn-ea"/>
                </a:rPr>
                <a:t>2</a:t>
              </a:r>
              <a:r>
                <a:rPr lang="en-US" sz="2400">
                  <a:solidFill>
                    <a:srgbClr val="FF0000"/>
                  </a:solidFill>
                  <a:latin typeface="Times New Roman" panose="02020603050405020304" pitchFamily="18" charset="0"/>
                  <a:sym typeface="+mn-ea"/>
                </a:rPr>
                <a:t>(</a:t>
              </a:r>
              <a:r>
                <a:rPr lang="zh-CN" sz="2400">
                  <a:solidFill>
                    <a:srgbClr val="FF0000"/>
                  </a:solidFill>
                  <a:sym typeface="+mn-ea"/>
                </a:rPr>
                <a:t>合理即可</a:t>
              </a:r>
              <a:r>
                <a:rPr lang="en-US" sz="2400">
                  <a:solidFill>
                    <a:srgbClr val="FF0000"/>
                  </a:solidFill>
                  <a:latin typeface="Times New Roman" panose="02020603050405020304" pitchFamily="18" charset="0"/>
                  <a:sym typeface="+mn-ea"/>
                </a:rPr>
                <a:t>)</a:t>
              </a:r>
              <a:r>
                <a:rPr lang="zh-CN" sz="2400">
                  <a:solidFill>
                    <a:srgbClr val="FF0000"/>
                  </a:solidFill>
                  <a:sym typeface="+mn-ea"/>
                </a:rPr>
                <a:t>战士对水平地面的压强</a:t>
              </a:r>
              <a:endParaRPr lang="zh-CN" altLang="en-US" sz="2400"/>
            </a:p>
          </p:txBody>
        </p:sp>
        <p:pic>
          <p:nvPicPr>
            <p:cNvPr id="7" name="图片 6"/>
            <p:cNvPicPr>
              <a:picLocks noChangeAspect="1"/>
            </p:cNvPicPr>
            <p:nvPr/>
          </p:nvPicPr>
          <p:blipFill>
            <a:blip r:embed="rId1"/>
            <a:srcRect r="95561" b="1928"/>
            <a:stretch>
              <a:fillRect/>
            </a:stretch>
          </p:blipFill>
          <p:spPr>
            <a:xfrm>
              <a:off x="6618" y="2985"/>
              <a:ext cx="451" cy="1514"/>
            </a:xfrm>
            <a:prstGeom prst="rect">
              <a:avLst/>
            </a:prstGeom>
          </p:spPr>
        </p:pic>
        <p:pic>
          <p:nvPicPr>
            <p:cNvPr id="8" name="图片 7"/>
            <p:cNvPicPr>
              <a:picLocks noChangeAspect="1"/>
            </p:cNvPicPr>
            <p:nvPr/>
          </p:nvPicPr>
          <p:blipFill>
            <a:blip r:embed="rId2"/>
            <a:srcRect r="85507" b="-4286"/>
            <a:stretch>
              <a:fillRect/>
            </a:stretch>
          </p:blipFill>
          <p:spPr>
            <a:xfrm>
              <a:off x="7488" y="3072"/>
              <a:ext cx="1207" cy="1314"/>
            </a:xfrm>
            <a:prstGeom prst="rect">
              <a:avLst/>
            </a:prstGeom>
          </p:spPr>
        </p:pic>
        <p:pic>
          <p:nvPicPr>
            <p:cNvPr id="12" name="图片 11"/>
            <p:cNvPicPr>
              <a:picLocks noChangeAspect="1"/>
            </p:cNvPicPr>
            <p:nvPr/>
          </p:nvPicPr>
          <p:blipFill>
            <a:blip r:embed="rId3"/>
            <a:srcRect l="-2893" b="-2358"/>
            <a:stretch>
              <a:fillRect/>
            </a:stretch>
          </p:blipFill>
          <p:spPr>
            <a:xfrm>
              <a:off x="6199" y="6421"/>
              <a:ext cx="7339" cy="1378"/>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2340" y="816610"/>
            <a:ext cx="1042098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(2017</a:t>
            </a:r>
            <a:r>
              <a:rPr lang="zh-CN" sz="2400">
                <a:cs typeface="楷体_GB2312" charset="0"/>
              </a:rPr>
              <a:t>山西</a:t>
            </a:r>
            <a:r>
              <a:rPr lang="en-US" sz="2400">
                <a:latin typeface="Times New Roman" panose="02020603050405020304" pitchFamily="18" charset="0"/>
                <a:cs typeface="楷体_GB2312" charset="0"/>
              </a:rPr>
              <a:t>41</a:t>
            </a:r>
            <a:r>
              <a:rPr lang="zh-CN" sz="2400">
                <a:cs typeface="楷体_GB2312" charset="0"/>
              </a:rPr>
              <a:t>题节选</a:t>
            </a:r>
            <a:r>
              <a:rPr lang="en-US" sz="2400">
                <a:latin typeface="Times New Roman" panose="02020603050405020304" pitchFamily="18" charset="0"/>
                <a:cs typeface="楷体_GB2312" charset="0"/>
              </a:rPr>
              <a:t>6</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小明携带质量为</a:t>
            </a:r>
            <a:r>
              <a:rPr lang="en-US" sz="2400">
                <a:latin typeface="Times New Roman" panose="02020603050405020304" pitchFamily="18" charset="0"/>
                <a:ea typeface="宋体" panose="02010600030101010101" pitchFamily="2" charset="-122"/>
              </a:rPr>
              <a:t>10 kg</a:t>
            </a:r>
            <a:r>
              <a:rPr lang="zh-CN" sz="2400">
                <a:ea typeface="宋体" panose="02010600030101010101" pitchFamily="2" charset="-122"/>
              </a:rPr>
              <a:t>的行李箱从太原到运城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选择了尾气零排放的动车组</a:t>
            </a:r>
            <a:r>
              <a:rPr lang="en-US" sz="2400">
                <a:latin typeface="Times New Roman" panose="02020603050405020304" pitchFamily="18" charset="0"/>
                <a:ea typeface="宋体" panose="02010600030101010101" pitchFamily="2" charset="-122"/>
              </a:rPr>
              <a:t>D2503</a:t>
            </a:r>
            <a:r>
              <a:rPr lang="zh-CN" sz="2400">
                <a:ea typeface="宋体" panose="02010600030101010101" pitchFamily="2" charset="-122"/>
              </a:rPr>
              <a:t>次列车出行．经查询</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D2503</a:t>
            </a:r>
            <a:r>
              <a:rPr lang="zh-CN" sz="2400">
                <a:ea typeface="宋体" panose="02010600030101010101" pitchFamily="2" charset="-122"/>
              </a:rPr>
              <a:t>次列车时刻表如下．若该动车组列车全程匀速行驶在平直的轨道上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牵引力恒为</a:t>
            </a:r>
            <a:r>
              <a:rPr lang="en-US" sz="2400">
                <a:latin typeface="Times New Roman" panose="02020603050405020304" pitchFamily="18" charset="0"/>
                <a:ea typeface="宋体" panose="02010600030101010101" pitchFamily="2" charset="-122"/>
              </a:rPr>
              <a:t>2.8</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cs typeface="Times New Roman" panose="02020603050405020304" pitchFamily="18" charset="0"/>
              </a:rPr>
              <a:t>5</a:t>
            </a:r>
            <a:r>
              <a:rPr lang="en-US" sz="2400">
                <a:latin typeface="Times New Roman" panose="02020603050405020304" pitchFamily="18" charset="0"/>
                <a:cs typeface="Times New Roman" panose="02020603050405020304" pitchFamily="18" charset="0"/>
              </a:rPr>
              <a:t> N</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供电电路输入动车组列车的电功率恒为</a:t>
            </a:r>
            <a:r>
              <a:rPr lang="en-US" sz="2400">
                <a:latin typeface="Times New Roman" panose="02020603050405020304" pitchFamily="18" charset="0"/>
                <a:ea typeface="宋体" panose="02010600030101010101" pitchFamily="2" charset="-122"/>
              </a:rPr>
              <a:t>2</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cs typeface="Times New Roman" panose="02020603050405020304" pitchFamily="18" charset="0"/>
              </a:rPr>
              <a:t>7</a:t>
            </a:r>
            <a:r>
              <a:rPr lang="en-US" sz="2400">
                <a:latin typeface="Times New Roman" panose="02020603050405020304" pitchFamily="18" charset="0"/>
                <a:cs typeface="Times New Roman" panose="02020603050405020304" pitchFamily="18" charset="0"/>
              </a:rPr>
              <a:t> W.</a:t>
            </a:r>
            <a:endParaRPr lang="zh-CN" altLang="en-US"/>
          </a:p>
        </p:txBody>
      </p:sp>
      <p:graphicFrame>
        <p:nvGraphicFramePr>
          <p:cNvPr id="2" name="表格 1"/>
          <p:cNvGraphicFramePr/>
          <p:nvPr>
            <p:custDataLst>
              <p:tags r:id="rId1"/>
            </p:custDataLst>
          </p:nvPr>
        </p:nvGraphicFramePr>
        <p:xfrm>
          <a:off x="1835150" y="3181350"/>
          <a:ext cx="8653780" cy="2979420"/>
        </p:xfrm>
        <a:graphic>
          <a:graphicData uri="http://schemas.openxmlformats.org/drawingml/2006/table">
            <a:tbl>
              <a:tblPr firstRow="1" bandRow="1">
                <a:tableStyleId>{5940675A-B579-460E-94D1-54222C63F5DA}</a:tableStyleId>
              </a:tblPr>
              <a:tblGrid>
                <a:gridCol w="1271905"/>
                <a:gridCol w="1599565"/>
                <a:gridCol w="1927860"/>
                <a:gridCol w="1926590"/>
                <a:gridCol w="1927860"/>
              </a:tblGrid>
              <a:tr h="57975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站次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站名</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到达时间</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开车时间</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运行里程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799465">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太原南</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8：25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010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运城北</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10：10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360 km</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010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西安北</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11：22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556 km</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1205" y="1311275"/>
            <a:ext cx="10546715" cy="3969385"/>
          </a:xfrm>
          <a:prstGeom prst="rect">
            <a:avLst/>
          </a:prstGeom>
          <a:noFill/>
          <a:ln w="9525">
            <a:noFill/>
          </a:ln>
        </p:spPr>
        <p:txBody>
          <a:bodyPr wrap="square">
            <a:spAutoFit/>
          </a:bodyPr>
          <a:p>
            <a:pPr>
              <a:lnSpc>
                <a:spcPct val="150000"/>
              </a:lnSpc>
            </a:pPr>
            <a:r>
              <a:rPr lang="zh-CN" sz="2400">
                <a:ea typeface="宋体" panose="02010600030101010101" pitchFamily="2" charset="-122"/>
              </a:rPr>
              <a:t>请你根据以上信息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解决</a:t>
            </a:r>
            <a:r>
              <a:rPr lang="zh-CN" sz="2400">
                <a:latin typeface="Times New Roman" panose="02020603050405020304" pitchFamily="18" charset="0"/>
                <a:ea typeface="宋体" panose="02010600030101010101" pitchFamily="2" charset="-122"/>
              </a:rPr>
              <a:t>下列问题：问题二：求该动车组列车从太原南站至运城北站牵引力所做的功．</a:t>
            </a:r>
            <a:endParaRPr lang="zh-CN" sz="2400">
              <a:latin typeface="Times New Roman" panose="02020603050405020304" pitchFamily="18" charset="0"/>
              <a:ea typeface="宋体" panose="02010600030101010101" pitchFamily="2" charset="-122"/>
            </a:endParaRPr>
          </a:p>
          <a:p>
            <a:pPr>
              <a:lnSpc>
                <a:spcPct val="150000"/>
              </a:lnSpc>
            </a:pPr>
            <a:r>
              <a:rPr lang="zh-CN" sz="2400">
                <a:sym typeface="+mn-ea"/>
              </a:rPr>
              <a:t>问题三：求该动车组列车从太原南站至运城北站将电能转化成机械能的效率．</a:t>
            </a:r>
            <a:endParaRPr lang="zh-CN" sz="2400">
              <a:sym typeface="+mn-ea"/>
            </a:endParaRPr>
          </a:p>
          <a:p>
            <a:pPr>
              <a:lnSpc>
                <a:spcPct val="150000"/>
              </a:lnSpc>
            </a:pPr>
            <a:r>
              <a:rPr lang="zh-CN" sz="2400">
                <a:sym typeface="+mn-ea"/>
              </a:rPr>
              <a:t>问题四：若大型客运燃油汽车运行中做的功与该动车组列车从太原南站至运城北站牵引力所做的功相等</a:t>
            </a:r>
            <a:r>
              <a:rPr lang="zh-CN" sz="2400">
                <a:latin typeface="Times New Roman" panose="02020603050405020304" pitchFamily="18" charset="0"/>
                <a:sym typeface="+mn-ea"/>
              </a:rPr>
              <a:t>，</a:t>
            </a:r>
            <a:r>
              <a:rPr lang="zh-CN" sz="2400">
                <a:sym typeface="+mn-ea"/>
              </a:rPr>
              <a:t>求该燃油汽车排放</a:t>
            </a:r>
            <a:endParaRPr lang="zh-CN" sz="2400">
              <a:sym typeface="+mn-ea"/>
            </a:endParaRPr>
          </a:p>
          <a:p>
            <a:pPr>
              <a:lnSpc>
                <a:spcPct val="150000"/>
              </a:lnSpc>
            </a:pPr>
            <a:r>
              <a:rPr lang="zh-CN" sz="2400">
                <a:sym typeface="+mn-ea"/>
              </a:rPr>
              <a:t>气态污染物的质量．</a:t>
            </a:r>
            <a:r>
              <a:rPr lang="en-US" sz="2400">
                <a:latin typeface="Times New Roman" panose="02020603050405020304" pitchFamily="18" charset="0"/>
                <a:sym typeface="+mn-ea"/>
              </a:rPr>
              <a:t>(</a:t>
            </a:r>
            <a:r>
              <a:rPr lang="zh-CN" sz="2400">
                <a:sym typeface="+mn-ea"/>
              </a:rPr>
              <a:t>大型客运燃油汽车每做</a:t>
            </a:r>
            <a:r>
              <a:rPr lang="en-US" sz="2400">
                <a:latin typeface="Times New Roman" panose="02020603050405020304" pitchFamily="18" charset="0"/>
                <a:sym typeface="+mn-ea"/>
              </a:rPr>
              <a:t>1</a:t>
            </a:r>
            <a:endParaRPr lang="en-US" sz="2400">
              <a:latin typeface="Times New Roman" panose="02020603050405020304" pitchFamily="18" charset="0"/>
              <a:sym typeface="+mn-ea"/>
            </a:endParaRPr>
          </a:p>
          <a:p>
            <a:pPr>
              <a:lnSpc>
                <a:spcPct val="150000"/>
              </a:lnSpc>
            </a:pPr>
            <a:r>
              <a:rPr lang="zh-CN" sz="2400">
                <a:sym typeface="+mn-ea"/>
              </a:rPr>
              <a:t>焦耳的功排放气态污染物</a:t>
            </a:r>
            <a:r>
              <a:rPr lang="en-US" sz="2400">
                <a:latin typeface="Times New Roman" panose="02020603050405020304" pitchFamily="18" charset="0"/>
                <a:sym typeface="+mn-ea"/>
              </a:rPr>
              <a:t>5</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10</a:t>
            </a:r>
            <a:r>
              <a:rPr lang="zh-CN" sz="2400" baseline="30000">
                <a:sym typeface="+mn-ea"/>
              </a:rPr>
              <a:t>－</a:t>
            </a:r>
            <a:r>
              <a:rPr lang="en-US" sz="2400" baseline="30000">
                <a:latin typeface="Times New Roman" panose="02020603050405020304" pitchFamily="18" charset="0"/>
                <a:sym typeface="+mn-ea"/>
              </a:rPr>
              <a:t>6</a:t>
            </a:r>
            <a:r>
              <a:rPr lang="en-US" sz="2400">
                <a:latin typeface="Times New Roman" panose="02020603050405020304" pitchFamily="18" charset="0"/>
                <a:cs typeface="Times New Roman" panose="02020603050405020304" pitchFamily="18" charset="0"/>
                <a:sym typeface="+mn-ea"/>
              </a:rPr>
              <a:t> g</a:t>
            </a:r>
            <a:r>
              <a:rPr lang="en-US" sz="2400">
                <a:latin typeface="Times New Roman" panose="02020603050405020304" pitchFamily="18" charset="0"/>
                <a:sym typeface="+mn-ea"/>
              </a:rPr>
              <a:t>)</a:t>
            </a:r>
            <a:endParaRPr lang="zh-CN" altLang="en-US"/>
          </a:p>
        </p:txBody>
      </p:sp>
      <p:pic>
        <p:nvPicPr>
          <p:cNvPr id="2" name="图片 -2147482389" descr="C:\Documents and Settings\Administrator\桌面\物理（山西）\山西物理\XL230.TIF"/>
          <p:cNvPicPr>
            <a:picLocks noChangeAspect="1"/>
          </p:cNvPicPr>
          <p:nvPr/>
        </p:nvPicPr>
        <p:blipFill>
          <a:blip r:embed="rId1" r:link="rId2"/>
          <a:stretch>
            <a:fillRect/>
          </a:stretch>
        </p:blipFill>
        <p:spPr>
          <a:xfrm>
            <a:off x="8180705" y="3597910"/>
            <a:ext cx="2830195" cy="1814195"/>
          </a:xfrm>
          <a:prstGeom prst="rect">
            <a:avLst/>
          </a:prstGeom>
          <a:noFill/>
          <a:ln w="9525">
            <a:noFill/>
          </a:ln>
        </p:spPr>
      </p:pic>
      <p:sp>
        <p:nvSpPr>
          <p:cNvPr id="3" name="文本框 2"/>
          <p:cNvSpPr txBox="1"/>
          <p:nvPr/>
        </p:nvSpPr>
        <p:spPr>
          <a:xfrm>
            <a:off x="8743315" y="5613400"/>
            <a:ext cx="182181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82345" y="1028700"/>
            <a:ext cx="10386695" cy="5077460"/>
            <a:chOff x="1659" y="1733"/>
            <a:chExt cx="16357" cy="7996"/>
          </a:xfrm>
        </p:grpSpPr>
        <p:sp>
          <p:nvSpPr>
            <p:cNvPr id="4" name="文本框 3"/>
            <p:cNvSpPr txBox="1"/>
            <p:nvPr/>
          </p:nvSpPr>
          <p:spPr>
            <a:xfrm>
              <a:off x="1659" y="1733"/>
              <a:ext cx="16357" cy="7996"/>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sym typeface="+mn-ea"/>
                </a:rPr>
                <a:t>解：</a:t>
              </a:r>
              <a:r>
                <a:rPr lang="zh-CN" sz="2400">
                  <a:solidFill>
                    <a:srgbClr val="FF0000"/>
                  </a:solidFill>
                  <a:sym typeface="+mn-ea"/>
                </a:rPr>
                <a:t>问题二：牵引力做的功</a:t>
              </a:r>
              <a:endParaRPr lang="zh-CN" sz="2400">
                <a:solidFill>
                  <a:srgbClr val="FF0000"/>
                </a:solidFill>
                <a:ea typeface="宋体" panose="02010600030101010101" pitchFamily="2" charset="-122"/>
              </a:endParaRPr>
            </a:p>
            <a:p>
              <a:pPr>
                <a:lnSpc>
                  <a:spcPct val="150000"/>
                </a:lnSpc>
              </a:pPr>
              <a:r>
                <a:rPr lang="en-US" sz="2400" i="1">
                  <a:solidFill>
                    <a:srgbClr val="FF0000"/>
                  </a:solidFill>
                  <a:latin typeface="Times New Roman" panose="02020603050405020304" pitchFamily="18" charset="0"/>
                  <a:cs typeface="Times New Roman" panose="02020603050405020304" pitchFamily="18" charset="0"/>
                  <a:sym typeface="+mn-ea"/>
                </a:rPr>
                <a:t>W</a:t>
              </a:r>
              <a:r>
                <a:rPr lang="zh-CN" sz="2400">
                  <a:solidFill>
                    <a:srgbClr val="FF0000"/>
                  </a:solidFill>
                  <a:sym typeface="+mn-ea"/>
                </a:rPr>
                <a:t>＝</a:t>
              </a:r>
              <a:r>
                <a:rPr lang="en-US" sz="2400" i="1">
                  <a:solidFill>
                    <a:srgbClr val="FF0000"/>
                  </a:solidFill>
                  <a:latin typeface="Times New Roman" panose="02020603050405020304" pitchFamily="18" charset="0"/>
                  <a:sym typeface="+mn-ea"/>
                </a:rPr>
                <a:t>F</a:t>
              </a:r>
              <a:r>
                <a:rPr lang="zh-CN" sz="2400" baseline="-25000">
                  <a:solidFill>
                    <a:srgbClr val="FF0000"/>
                  </a:solidFill>
                  <a:sym typeface="+mn-ea"/>
                </a:rPr>
                <a:t>牵</a:t>
              </a:r>
              <a:r>
                <a:rPr lang="en-US" sz="2400" i="1">
                  <a:solidFill>
                    <a:srgbClr val="FF0000"/>
                  </a:solidFill>
                  <a:latin typeface="Times New Roman" panose="02020603050405020304" pitchFamily="18" charset="0"/>
                  <a:cs typeface="Times New Roman" panose="02020603050405020304" pitchFamily="18" charset="0"/>
                  <a:sym typeface="+mn-ea"/>
                </a:rPr>
                <a:t>s</a:t>
              </a:r>
              <a:r>
                <a:rPr lang="zh-CN" sz="2400">
                  <a:solidFill>
                    <a:srgbClr val="FF0000"/>
                  </a:solidFill>
                  <a:sym typeface="+mn-ea"/>
                </a:rPr>
                <a:t>＝</a:t>
              </a:r>
              <a:r>
                <a:rPr lang="en-US" sz="2400">
                  <a:solidFill>
                    <a:srgbClr val="FF0000"/>
                  </a:solidFill>
                  <a:latin typeface="Times New Roman" panose="02020603050405020304" pitchFamily="18" charset="0"/>
                  <a:sym typeface="+mn-ea"/>
                </a:rPr>
                <a:t>2.8×10</a:t>
              </a:r>
              <a:r>
                <a:rPr lang="en-US" sz="2400" baseline="30000">
                  <a:solidFill>
                    <a:srgbClr val="FF0000"/>
                  </a:solidFill>
                  <a:latin typeface="Times New Roman" panose="02020603050405020304" pitchFamily="18" charset="0"/>
                  <a:cs typeface="Times New Roman" panose="02020603050405020304" pitchFamily="18" charset="0"/>
                  <a:sym typeface="+mn-ea"/>
                </a:rPr>
                <a:t>5</a:t>
              </a:r>
              <a:r>
                <a:rPr lang="en-US" sz="2400">
                  <a:solidFill>
                    <a:srgbClr val="FF0000"/>
                  </a:solidFill>
                  <a:latin typeface="Times New Roman" panose="02020603050405020304" pitchFamily="18" charset="0"/>
                  <a:cs typeface="Times New Roman" panose="02020603050405020304" pitchFamily="18" charset="0"/>
                  <a:sym typeface="+mn-ea"/>
                </a:rPr>
                <a:t> N</a:t>
              </a:r>
              <a:r>
                <a:rPr lang="en-US" sz="2400">
                  <a:solidFill>
                    <a:srgbClr val="FF0000"/>
                  </a:solidFill>
                  <a:latin typeface="宋体" panose="02010600030101010101" pitchFamily="2" charset="-122"/>
                  <a:cs typeface="Times New Roman" panose="02020603050405020304" pitchFamily="18" charset="0"/>
                  <a:sym typeface="+mn-ea"/>
                </a:rPr>
                <a:t>×</a:t>
              </a:r>
              <a:r>
                <a:rPr lang="en-US" sz="2400">
                  <a:solidFill>
                    <a:srgbClr val="FF0000"/>
                  </a:solidFill>
                  <a:latin typeface="Times New Roman" panose="02020603050405020304" pitchFamily="18" charset="0"/>
                  <a:cs typeface="Times New Roman" panose="02020603050405020304" pitchFamily="18" charset="0"/>
                  <a:sym typeface="+mn-ea"/>
                </a:rPr>
                <a:t>3.6</a:t>
              </a:r>
              <a:r>
                <a:rPr lang="en-US" sz="2400">
                  <a:solidFill>
                    <a:srgbClr val="FF0000"/>
                  </a:solidFill>
                  <a:latin typeface="宋体" panose="02010600030101010101" pitchFamily="2" charset="-122"/>
                  <a:cs typeface="Times New Roman" panose="02020603050405020304" pitchFamily="18" charset="0"/>
                  <a:sym typeface="+mn-ea"/>
                </a:rPr>
                <a:t>×</a:t>
              </a:r>
              <a:r>
                <a:rPr lang="en-US" sz="2400">
                  <a:solidFill>
                    <a:srgbClr val="FF0000"/>
                  </a:solidFill>
                  <a:latin typeface="Times New Roman" panose="02020603050405020304" pitchFamily="18" charset="0"/>
                  <a:cs typeface="Times New Roman" panose="02020603050405020304" pitchFamily="18" charset="0"/>
                  <a:sym typeface="+mn-ea"/>
                </a:rPr>
                <a:t>10</a:t>
              </a:r>
              <a:r>
                <a:rPr lang="en-US" sz="2400" baseline="30000">
                  <a:solidFill>
                    <a:srgbClr val="FF0000"/>
                  </a:solidFill>
                  <a:latin typeface="Times New Roman" panose="02020603050405020304" pitchFamily="18" charset="0"/>
                  <a:cs typeface="Times New Roman" panose="02020603050405020304" pitchFamily="18" charset="0"/>
                  <a:sym typeface="+mn-ea"/>
                </a:rPr>
                <a:t>5</a:t>
              </a:r>
              <a:r>
                <a:rPr lang="en-US" sz="2400">
                  <a:solidFill>
                    <a:srgbClr val="FF0000"/>
                  </a:solidFill>
                  <a:latin typeface="Times New Roman" panose="02020603050405020304" pitchFamily="18" charset="0"/>
                  <a:cs typeface="Times New Roman" panose="02020603050405020304" pitchFamily="18" charset="0"/>
                  <a:sym typeface="+mn-ea"/>
                </a:rPr>
                <a:t>m</a:t>
              </a:r>
              <a:r>
                <a:rPr lang="zh-CN" sz="2400">
                  <a:solidFill>
                    <a:srgbClr val="FF0000"/>
                  </a:solidFill>
                  <a:sym typeface="+mn-ea"/>
                </a:rPr>
                <a:t>＝</a:t>
              </a:r>
              <a:r>
                <a:rPr lang="en-US" sz="2400">
                  <a:solidFill>
                    <a:srgbClr val="FF0000"/>
                  </a:solidFill>
                  <a:latin typeface="Times New Roman" panose="02020603050405020304" pitchFamily="18" charset="0"/>
                  <a:sym typeface="+mn-ea"/>
                </a:rPr>
                <a:t>1.008×10</a:t>
              </a:r>
              <a:r>
                <a:rPr lang="en-US" sz="2400" baseline="30000">
                  <a:solidFill>
                    <a:srgbClr val="FF0000"/>
                  </a:solidFill>
                  <a:latin typeface="Times New Roman" panose="02020603050405020304" pitchFamily="18" charset="0"/>
                  <a:cs typeface="Times New Roman" panose="02020603050405020304" pitchFamily="18" charset="0"/>
                  <a:sym typeface="+mn-ea"/>
                </a:rPr>
                <a:t>11</a:t>
              </a:r>
              <a:r>
                <a:rPr lang="en-US" sz="2400">
                  <a:solidFill>
                    <a:srgbClr val="FF0000"/>
                  </a:solidFill>
                  <a:latin typeface="Times New Roman" panose="02020603050405020304" pitchFamily="18" charset="0"/>
                  <a:cs typeface="Times New Roman" panose="02020603050405020304" pitchFamily="18" charset="0"/>
                  <a:sym typeface="+mn-ea"/>
                </a:rPr>
                <a:t> J</a:t>
              </a:r>
              <a:endParaRPr lang="zh-CN" altLang="en-US" sz="2400"/>
            </a:p>
            <a:p>
              <a:pPr>
                <a:lnSpc>
                  <a:spcPct val="150000"/>
                </a:lnSpc>
              </a:pPr>
              <a:r>
                <a:rPr lang="zh-CN" sz="2400">
                  <a:solidFill>
                    <a:srgbClr val="FF0000"/>
                  </a:solidFill>
                  <a:ea typeface="宋体" panose="02010600030101010101" pitchFamily="2" charset="-122"/>
                </a:rPr>
                <a:t>问题三：从太原南站到运城北站运行的时间</a:t>
              </a:r>
              <a:r>
                <a:rPr lang="en-US" sz="2400" i="1">
                  <a:solidFill>
                    <a:srgbClr val="FF0000"/>
                  </a:solidFill>
                  <a:latin typeface="Times New Roman" panose="02020603050405020304" pitchFamily="18" charset="0"/>
                  <a:cs typeface="Times New Roman" panose="02020603050405020304" pitchFamily="18" charset="0"/>
                </a:rPr>
                <a:t>t</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 h 45 min</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6 300 s</a:t>
              </a:r>
              <a:r>
                <a:rPr lang="zh-CN" sz="2400">
                  <a:solidFill>
                    <a:srgbClr val="FF0000"/>
                  </a:solidFill>
                  <a:ea typeface="宋体" panose="02010600030101010101" pitchFamily="2" charset="-122"/>
                </a:rPr>
                <a:t>由</a:t>
              </a:r>
              <a:r>
                <a:rPr lang="en-US" sz="2400" i="1">
                  <a:solidFill>
                    <a:srgbClr val="FF0000"/>
                  </a:solidFill>
                  <a:latin typeface="Times New Roman" panose="02020603050405020304" pitchFamily="18" charset="0"/>
                  <a:cs typeface="Times New Roman" panose="02020603050405020304" pitchFamily="18" charset="0"/>
                </a:rPr>
                <a:t>P</a:t>
              </a:r>
              <a:r>
                <a:rPr lang="zh-CN" sz="2400">
                  <a:solidFill>
                    <a:srgbClr val="FF0000"/>
                  </a:solidFill>
                  <a:ea typeface="宋体" panose="02010600030101010101" pitchFamily="2" charset="-122"/>
                </a:rPr>
                <a:t>＝        可得</a:t>
              </a:r>
              <a:r>
                <a:rPr lang="zh-CN"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cs typeface="Times New Roman" panose="02020603050405020304" pitchFamily="18" charset="0"/>
                </a:rPr>
                <a:t>W</a:t>
              </a:r>
              <a:r>
                <a:rPr lang="zh-CN" sz="2400" baseline="-25000">
                  <a:solidFill>
                    <a:srgbClr val="FF0000"/>
                  </a:solidFill>
                  <a:ea typeface="宋体" panose="02010600030101010101" pitchFamily="2" charset="-122"/>
                </a:rPr>
                <a:t>电</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Pt</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cs typeface="Times New Roman" panose="02020603050405020304" pitchFamily="18" charset="0"/>
                </a:rPr>
                <a:t>7</a:t>
              </a:r>
              <a:r>
                <a:rPr lang="en-US" sz="2400">
                  <a:solidFill>
                    <a:srgbClr val="FF0000"/>
                  </a:solidFill>
                  <a:latin typeface="Times New Roman" panose="02020603050405020304" pitchFamily="18" charset="0"/>
                  <a:cs typeface="Times New Roman" panose="02020603050405020304" pitchFamily="18" charset="0"/>
                </a:rPr>
                <a:t> W</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cs typeface="Times New Roman" panose="02020603050405020304" pitchFamily="18" charset="0"/>
                </a:rPr>
                <a:t>6 300 s</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1.26</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cs typeface="Times New Roman" panose="02020603050405020304" pitchFamily="18" charset="0"/>
                </a:rPr>
                <a:t>11</a:t>
              </a:r>
              <a:r>
                <a:rPr lang="en-US" sz="2400">
                  <a:solidFill>
                    <a:srgbClr val="FF0000"/>
                  </a:solidFill>
                  <a:latin typeface="Times New Roman" panose="02020603050405020304" pitchFamily="18" charset="0"/>
                  <a:cs typeface="Times New Roman" panose="02020603050405020304" pitchFamily="18" charset="0"/>
                </a:rPr>
                <a:t> J</a:t>
              </a:r>
              <a:r>
                <a:rPr lang="zh-CN" sz="2400">
                  <a:solidFill>
                    <a:srgbClr val="FF0000"/>
                  </a:solidFill>
                  <a:ea typeface="宋体" panose="02010600030101010101" pitchFamily="2" charset="-122"/>
                </a:rPr>
                <a:t>该动车组列车从太原南站至运城北站将电能转化为机械能的效率</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                                                                      </a:t>
              </a:r>
              <a:r>
                <a:rPr lang="zh-CN" sz="2400">
                  <a:solidFill>
                    <a:srgbClr val="FF0000"/>
                  </a:solidFill>
                  <a:latin typeface="Times New Roman" panose="02020603050405020304" pitchFamily="18" charset="0"/>
                  <a:cs typeface="Times New Roman" panose="02020603050405020304" pitchFamily="18" charset="0"/>
                </a:rPr>
                <a:t>80%</a:t>
              </a:r>
              <a:endParaRPr lang="zh-CN" sz="2400">
                <a:solidFill>
                  <a:srgbClr val="FF0000"/>
                </a:solidFill>
                <a:latin typeface="Times New Roman" panose="02020603050405020304" pitchFamily="18" charset="0"/>
                <a:cs typeface="Times New Roman" panose="02020603050405020304" pitchFamily="18" charset="0"/>
              </a:endParaRPr>
            </a:p>
            <a:p>
              <a:pPr>
                <a:lnSpc>
                  <a:spcPct val="150000"/>
                </a:lnSpc>
              </a:pPr>
              <a:r>
                <a:rPr lang="zh-CN" sz="2400">
                  <a:solidFill>
                    <a:srgbClr val="FF0000"/>
                  </a:solidFill>
                  <a:sym typeface="+mn-ea"/>
                </a:rPr>
                <a:t>问题四：该燃油汽车排放气态污染物的</a:t>
              </a:r>
              <a:endParaRPr lang="zh-CN" sz="2400">
                <a:solidFill>
                  <a:srgbClr val="FF0000"/>
                </a:solidFill>
                <a:ea typeface="宋体" panose="02010600030101010101" pitchFamily="2" charset="-122"/>
              </a:endParaRPr>
            </a:p>
            <a:p>
              <a:pPr>
                <a:lnSpc>
                  <a:spcPct val="150000"/>
                </a:lnSpc>
              </a:pPr>
              <a:r>
                <a:rPr lang="zh-CN" sz="2400">
                  <a:solidFill>
                    <a:srgbClr val="FF0000"/>
                  </a:solidFill>
                  <a:sym typeface="+mn-ea"/>
                </a:rPr>
                <a:t>质量</a:t>
              </a:r>
              <a:r>
                <a:rPr lang="en-US" sz="2400" i="1">
                  <a:solidFill>
                    <a:srgbClr val="FF0000"/>
                  </a:solidFill>
                  <a:latin typeface="Times New Roman" panose="02020603050405020304" pitchFamily="18" charset="0"/>
                  <a:cs typeface="Times New Roman" panose="02020603050405020304" pitchFamily="18" charset="0"/>
                  <a:sym typeface="+mn-ea"/>
                </a:rPr>
                <a:t>m</a:t>
              </a:r>
              <a:r>
                <a:rPr lang="zh-CN" sz="2400">
                  <a:solidFill>
                    <a:srgbClr val="FF0000"/>
                  </a:solidFill>
                  <a:sym typeface="+mn-ea"/>
                </a:rPr>
                <a:t>＝</a:t>
              </a:r>
              <a:r>
                <a:rPr lang="en-US" sz="2400">
                  <a:solidFill>
                    <a:srgbClr val="FF0000"/>
                  </a:solidFill>
                  <a:latin typeface="Times New Roman" panose="02020603050405020304" pitchFamily="18" charset="0"/>
                  <a:sym typeface="+mn-ea"/>
                </a:rPr>
                <a:t>1.008×10</a:t>
              </a:r>
              <a:r>
                <a:rPr lang="en-US" sz="2400" baseline="30000">
                  <a:solidFill>
                    <a:srgbClr val="FF0000"/>
                  </a:solidFill>
                  <a:latin typeface="Times New Roman" panose="02020603050405020304" pitchFamily="18" charset="0"/>
                  <a:cs typeface="Times New Roman" panose="02020603050405020304" pitchFamily="18" charset="0"/>
                  <a:sym typeface="+mn-ea"/>
                </a:rPr>
                <a:t>11</a:t>
              </a:r>
              <a:r>
                <a:rPr lang="en-US" sz="2400">
                  <a:solidFill>
                    <a:srgbClr val="FF0000"/>
                  </a:solidFill>
                  <a:latin typeface="Times New Roman" panose="02020603050405020304" pitchFamily="18" charset="0"/>
                  <a:cs typeface="Times New Roman" panose="02020603050405020304" pitchFamily="18" charset="0"/>
                  <a:sym typeface="+mn-ea"/>
                </a:rPr>
                <a:t> J</a:t>
              </a:r>
              <a:r>
                <a:rPr lang="en-US" sz="2400">
                  <a:solidFill>
                    <a:srgbClr val="FF0000"/>
                  </a:solidFill>
                  <a:latin typeface="宋体" panose="02010600030101010101" pitchFamily="2" charset="-122"/>
                  <a:cs typeface="Times New Roman" panose="02020603050405020304" pitchFamily="18" charset="0"/>
                  <a:sym typeface="+mn-ea"/>
                </a:rPr>
                <a:t>×</a:t>
              </a:r>
              <a:r>
                <a:rPr lang="en-US" sz="2400">
                  <a:solidFill>
                    <a:srgbClr val="FF0000"/>
                  </a:solidFill>
                  <a:latin typeface="Times New Roman" panose="02020603050405020304" pitchFamily="18" charset="0"/>
                  <a:cs typeface="Times New Roman" panose="02020603050405020304" pitchFamily="18" charset="0"/>
                  <a:sym typeface="+mn-ea"/>
                </a:rPr>
                <a:t>5</a:t>
              </a:r>
              <a:r>
                <a:rPr lang="en-US" sz="2400">
                  <a:solidFill>
                    <a:srgbClr val="FF0000"/>
                  </a:solidFill>
                  <a:latin typeface="宋体" panose="02010600030101010101" pitchFamily="2" charset="-122"/>
                  <a:cs typeface="Times New Roman" panose="02020603050405020304" pitchFamily="18" charset="0"/>
                  <a:sym typeface="+mn-ea"/>
                </a:rPr>
                <a:t>×</a:t>
              </a:r>
              <a:r>
                <a:rPr lang="en-US" sz="2400">
                  <a:solidFill>
                    <a:srgbClr val="FF0000"/>
                  </a:solidFill>
                  <a:latin typeface="Times New Roman" panose="02020603050405020304" pitchFamily="18" charset="0"/>
                  <a:cs typeface="Times New Roman" panose="02020603050405020304" pitchFamily="18" charset="0"/>
                  <a:sym typeface="+mn-ea"/>
                </a:rPr>
                <a:t>10</a:t>
              </a:r>
              <a:r>
                <a:rPr lang="zh-CN" sz="2400" baseline="30000">
                  <a:solidFill>
                    <a:srgbClr val="FF0000"/>
                  </a:solidFill>
                  <a:sym typeface="+mn-ea"/>
                </a:rPr>
                <a:t>－</a:t>
              </a:r>
              <a:r>
                <a:rPr lang="en-US" sz="2400" baseline="30000">
                  <a:solidFill>
                    <a:srgbClr val="FF0000"/>
                  </a:solidFill>
                  <a:latin typeface="Times New Roman" panose="02020603050405020304" pitchFamily="18" charset="0"/>
                  <a:sym typeface="+mn-ea"/>
                </a:rPr>
                <a:t>6</a:t>
              </a:r>
              <a:r>
                <a:rPr lang="en-US" sz="2400">
                  <a:solidFill>
                    <a:srgbClr val="FF0000"/>
                  </a:solidFill>
                  <a:latin typeface="Times New Roman" panose="02020603050405020304" pitchFamily="18" charset="0"/>
                  <a:cs typeface="Times New Roman" panose="02020603050405020304" pitchFamily="18" charset="0"/>
                  <a:sym typeface="+mn-ea"/>
                </a:rPr>
                <a:t> g/J</a:t>
              </a:r>
              <a:r>
                <a:rPr lang="zh-CN" sz="2400">
                  <a:solidFill>
                    <a:srgbClr val="FF0000"/>
                  </a:solidFill>
                  <a:sym typeface="+mn-ea"/>
                </a:rPr>
                <a:t>＝</a:t>
              </a:r>
              <a:r>
                <a:rPr lang="en-US" sz="2400">
                  <a:solidFill>
                    <a:srgbClr val="FF0000"/>
                  </a:solidFill>
                  <a:latin typeface="Times New Roman" panose="02020603050405020304" pitchFamily="18" charset="0"/>
                  <a:sym typeface="+mn-ea"/>
                </a:rPr>
                <a:t>5.04×10</a:t>
              </a:r>
              <a:r>
                <a:rPr lang="en-US" sz="2400" baseline="30000">
                  <a:solidFill>
                    <a:srgbClr val="FF0000"/>
                  </a:solidFill>
                  <a:latin typeface="Times New Roman" panose="02020603050405020304" pitchFamily="18" charset="0"/>
                  <a:cs typeface="Times New Roman" panose="02020603050405020304" pitchFamily="18" charset="0"/>
                  <a:sym typeface="+mn-ea"/>
                </a:rPr>
                <a:t>5</a:t>
              </a:r>
              <a:r>
                <a:rPr lang="en-US" sz="2400">
                  <a:solidFill>
                    <a:srgbClr val="FF0000"/>
                  </a:solidFill>
                  <a:latin typeface="Times New Roman" panose="02020603050405020304" pitchFamily="18" charset="0"/>
                  <a:cs typeface="Times New Roman" panose="02020603050405020304" pitchFamily="18" charset="0"/>
                  <a:sym typeface="+mn-ea"/>
                </a:rPr>
                <a:t> g</a:t>
              </a:r>
              <a:r>
                <a:rPr lang="zh-CN" sz="2400">
                  <a:solidFill>
                    <a:srgbClr val="FF0000"/>
                  </a:solidFill>
                  <a:sym typeface="+mn-ea"/>
                </a:rPr>
                <a:t>＝</a:t>
              </a:r>
              <a:r>
                <a:rPr lang="en-US" sz="2400">
                  <a:solidFill>
                    <a:srgbClr val="FF0000"/>
                  </a:solidFill>
                  <a:latin typeface="Times New Roman" panose="02020603050405020304" pitchFamily="18" charset="0"/>
                  <a:sym typeface="+mn-ea"/>
                </a:rPr>
                <a:t>504 kg</a:t>
              </a:r>
              <a:endParaRPr lang="zh-CN" sz="2400">
                <a:solidFill>
                  <a:srgbClr val="FF0000"/>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rcRect r="93300" b="3095"/>
            <a:stretch>
              <a:fillRect/>
            </a:stretch>
          </p:blipFill>
          <p:spPr>
            <a:xfrm>
              <a:off x="3372" y="5200"/>
              <a:ext cx="558" cy="1221"/>
            </a:xfrm>
            <a:prstGeom prst="rect">
              <a:avLst/>
            </a:prstGeom>
          </p:spPr>
        </p:pic>
        <p:pic>
          <p:nvPicPr>
            <p:cNvPr id="9" name="图片 8"/>
            <p:cNvPicPr>
              <a:picLocks noChangeAspect="1"/>
            </p:cNvPicPr>
            <p:nvPr/>
          </p:nvPicPr>
          <p:blipFill>
            <a:blip r:embed="rId2"/>
            <a:stretch>
              <a:fillRect/>
            </a:stretch>
          </p:blipFill>
          <p:spPr>
            <a:xfrm>
              <a:off x="1789" y="6856"/>
              <a:ext cx="8328" cy="12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279900" y="3409315"/>
            <a:ext cx="1657985" cy="1325245"/>
          </a:xfrm>
          <a:custGeom>
            <a:avLst/>
            <a:gdLst>
              <a:gd name="rtl" fmla="*/ 224960 w 1699360"/>
              <a:gd name="rtt" fmla="*/ 132240 h 547200"/>
              <a:gd name="rtr" fmla="*/ 1471360 w 1699360"/>
              <a:gd name="rtb" fmla="*/ 428640 h 547200"/>
            </a:gdLst>
            <a:ahLst/>
            <a:cxnLst/>
            <a:rect l="rtl" t="rtt" r="rtr" b="rtb"/>
            <a:pathLst>
              <a:path w="1699360" h="547200">
                <a:moveTo>
                  <a:pt x="273600" y="0"/>
                </a:moveTo>
                <a:lnTo>
                  <a:pt x="1425760" y="0"/>
                </a:lnTo>
                <a:cubicBezTo>
                  <a:pt x="1576869" y="0"/>
                  <a:pt x="1699360" y="122491"/>
                  <a:pt x="1699360" y="273600"/>
                </a:cubicBezTo>
                <a:cubicBezTo>
                  <a:pt x="1699360" y="424709"/>
                  <a:pt x="1576869" y="547200"/>
                  <a:pt x="14257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r>
              <a:rPr sz="2400" b="1">
                <a:solidFill>
                  <a:srgbClr val="454545"/>
                </a:solidFill>
                <a:latin typeface="方正粗黑宋简体" panose="02000000000000000000" charset="-122"/>
              </a:rPr>
              <a:t>功和机</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械能</a:t>
            </a:r>
            <a:endParaRPr sz="2400" b="1">
              <a:solidFill>
                <a:srgbClr val="454545"/>
              </a:solidFill>
              <a:latin typeface="方正粗黑宋简体" panose="02000000000000000000" charset="-122"/>
            </a:endParaRPr>
          </a:p>
        </p:txBody>
      </p:sp>
      <p:grpSp>
        <p:nvGrpSpPr>
          <p:cNvPr id="20" name="组合 19"/>
          <p:cNvGrpSpPr/>
          <p:nvPr/>
        </p:nvGrpSpPr>
        <p:grpSpPr>
          <a:xfrm>
            <a:off x="5976620" y="4679950"/>
            <a:ext cx="2518410" cy="1168400"/>
            <a:chOff x="9411" y="7144"/>
            <a:chExt cx="3966" cy="1840"/>
          </a:xfrm>
        </p:grpSpPr>
        <p:sp>
          <p:nvSpPr>
            <p:cNvPr id="109" name="MMConnector"/>
            <p:cNvSpPr/>
            <p:nvPr/>
          </p:nvSpPr>
          <p:spPr>
            <a:xfrm>
              <a:off x="9411" y="7144"/>
              <a:ext cx="1587" cy="1142"/>
            </a:xfrm>
            <a:custGeom>
              <a:avLst/>
              <a:gdLst/>
              <a:ahLst/>
              <a:cxnLst/>
              <a:pathLst>
                <a:path w="887202" h="299470">
                  <a:moveTo>
                    <a:pt x="-51506" y="-72481"/>
                  </a:moveTo>
                  <a:cubicBezTo>
                    <a:pt x="-68411" y="-81482"/>
                    <a:pt x="-85415" y="-75994"/>
                    <a:pt x="-91936" y="-62897"/>
                  </a:cubicBezTo>
                  <a:cubicBezTo>
                    <a:pt x="-98457" y="-49801"/>
                    <a:pt x="-92537" y="-33035"/>
                    <a:pt x="-75219" y="-24858"/>
                  </a:cubicBezTo>
                  <a:cubicBezTo>
                    <a:pt x="-59259" y="-17323"/>
                    <a:pt x="-43300" y="-9788"/>
                    <a:pt x="-27355" y="-2159"/>
                  </a:cubicBezTo>
                  <a:cubicBezTo>
                    <a:pt x="-11411" y="5469"/>
                    <a:pt x="4519" y="13191"/>
                    <a:pt x="20458" y="20934"/>
                  </a:cubicBezTo>
                  <a:cubicBezTo>
                    <a:pt x="36397" y="28676"/>
                    <a:pt x="52345" y="36440"/>
                    <a:pt x="68318" y="44195"/>
                  </a:cubicBezTo>
                  <a:cubicBezTo>
                    <a:pt x="84291" y="51950"/>
                    <a:pt x="100289" y="59696"/>
                    <a:pt x="116329" y="67392"/>
                  </a:cubicBezTo>
                  <a:cubicBezTo>
                    <a:pt x="132369" y="75087"/>
                    <a:pt x="148451" y="82731"/>
                    <a:pt x="164592" y="90283"/>
                  </a:cubicBezTo>
                  <a:cubicBezTo>
                    <a:pt x="180732" y="97836"/>
                    <a:pt x="196932" y="105296"/>
                    <a:pt x="213205" y="112623"/>
                  </a:cubicBezTo>
                  <a:cubicBezTo>
                    <a:pt x="229478" y="119949"/>
                    <a:pt x="245825" y="127142"/>
                    <a:pt x="262258" y="134157"/>
                  </a:cubicBezTo>
                  <a:cubicBezTo>
                    <a:pt x="278691" y="141173"/>
                    <a:pt x="295210" y="148012"/>
                    <a:pt x="311824" y="154631"/>
                  </a:cubicBezTo>
                  <a:cubicBezTo>
                    <a:pt x="328438" y="161250"/>
                    <a:pt x="345148" y="167649"/>
                    <a:pt x="361957" y="173788"/>
                  </a:cubicBezTo>
                  <a:cubicBezTo>
                    <a:pt x="378767" y="179926"/>
                    <a:pt x="395677" y="185803"/>
                    <a:pt x="412687" y="191380"/>
                  </a:cubicBezTo>
                  <a:cubicBezTo>
                    <a:pt x="429698" y="196956"/>
                    <a:pt x="446808" y="202232"/>
                    <a:pt x="464014" y="207172"/>
                  </a:cubicBezTo>
                  <a:cubicBezTo>
                    <a:pt x="481219" y="212112"/>
                    <a:pt x="498519" y="216716"/>
                    <a:pt x="515907" y="220953"/>
                  </a:cubicBezTo>
                  <a:cubicBezTo>
                    <a:pt x="533296" y="225191"/>
                    <a:pt x="550775" y="229061"/>
                    <a:pt x="568309" y="232542"/>
                  </a:cubicBezTo>
                  <a:cubicBezTo>
                    <a:pt x="585844" y="236023"/>
                    <a:pt x="603435" y="239113"/>
                    <a:pt x="621134" y="241798"/>
                  </a:cubicBezTo>
                  <a:cubicBezTo>
                    <a:pt x="638834" y="244483"/>
                    <a:pt x="656641" y="246763"/>
                    <a:pt x="674278" y="248626"/>
                  </a:cubicBezTo>
                  <a:cubicBezTo>
                    <a:pt x="691915" y="250490"/>
                    <a:pt x="709382" y="251938"/>
                    <a:pt x="727625" y="252979"/>
                  </a:cubicBezTo>
                  <a:cubicBezTo>
                    <a:pt x="745868" y="254020"/>
                    <a:pt x="764889" y="254654"/>
                    <a:pt x="781054" y="254856"/>
                  </a:cubicBezTo>
                  <a:cubicBezTo>
                    <a:pt x="797220" y="255058"/>
                    <a:pt x="810530" y="254829"/>
                    <a:pt x="823840" y="254600"/>
                  </a:cubicBezTo>
                  <a:cubicBezTo>
                    <a:pt x="826576" y="254553"/>
                    <a:pt x="828400" y="252890"/>
                    <a:pt x="828400" y="250800"/>
                  </a:cubicBezTo>
                  <a:cubicBezTo>
                    <a:pt x="828400" y="248710"/>
                    <a:pt x="826575" y="247085"/>
                    <a:pt x="823840" y="247000"/>
                  </a:cubicBezTo>
                  <a:cubicBezTo>
                    <a:pt x="810623" y="246591"/>
                    <a:pt x="797407" y="246182"/>
                    <a:pt x="781403" y="245210"/>
                  </a:cubicBezTo>
                  <a:cubicBezTo>
                    <a:pt x="765399" y="244238"/>
                    <a:pt x="746608" y="242704"/>
                    <a:pt x="728627" y="240807"/>
                  </a:cubicBezTo>
                  <a:cubicBezTo>
                    <a:pt x="710646" y="238909"/>
                    <a:pt x="693475" y="236649"/>
                    <a:pt x="676173" y="233973"/>
                  </a:cubicBezTo>
                  <a:cubicBezTo>
                    <a:pt x="658871" y="231297"/>
                    <a:pt x="641438" y="228206"/>
                    <a:pt x="624148" y="224725"/>
                  </a:cubicBezTo>
                  <a:cubicBezTo>
                    <a:pt x="606857" y="221244"/>
                    <a:pt x="589709" y="217372"/>
                    <a:pt x="572647" y="213122"/>
                  </a:cubicBezTo>
                  <a:cubicBezTo>
                    <a:pt x="555584" y="208872"/>
                    <a:pt x="538608" y="204245"/>
                    <a:pt x="521745" y="199265"/>
                  </a:cubicBezTo>
                  <a:cubicBezTo>
                    <a:pt x="504881" y="194284"/>
                    <a:pt x="488130" y="188951"/>
                    <a:pt x="471490" y="183293"/>
                  </a:cubicBezTo>
                  <a:cubicBezTo>
                    <a:pt x="454850" y="177636"/>
                    <a:pt x="438322" y="171654"/>
                    <a:pt x="421903" y="165381"/>
                  </a:cubicBezTo>
                  <a:cubicBezTo>
                    <a:pt x="405484" y="159108"/>
                    <a:pt x="389176" y="152545"/>
                    <a:pt x="372970" y="145726"/>
                  </a:cubicBezTo>
                  <a:cubicBezTo>
                    <a:pt x="356765" y="138908"/>
                    <a:pt x="340662" y="131834"/>
                    <a:pt x="324651" y="124544"/>
                  </a:cubicBezTo>
                  <a:cubicBezTo>
                    <a:pt x="308640" y="117254"/>
                    <a:pt x="292720" y="109747"/>
                    <a:pt x="276877" y="102061"/>
                  </a:cubicBezTo>
                  <a:cubicBezTo>
                    <a:pt x="261033" y="94376"/>
                    <a:pt x="245266" y="86512"/>
                    <a:pt x="229556" y="78509"/>
                  </a:cubicBezTo>
                  <a:cubicBezTo>
                    <a:pt x="213847" y="70506"/>
                    <a:pt x="198196" y="62363"/>
                    <a:pt x="182582" y="54119"/>
                  </a:cubicBezTo>
                  <a:cubicBezTo>
                    <a:pt x="166968" y="45875"/>
                    <a:pt x="151392" y="37530"/>
                    <a:pt x="135832" y="29121"/>
                  </a:cubicBezTo>
                  <a:cubicBezTo>
                    <a:pt x="120272" y="20712"/>
                    <a:pt x="104729" y="12239"/>
                    <a:pt x="89178" y="3741"/>
                  </a:cubicBezTo>
                  <a:cubicBezTo>
                    <a:pt x="73628" y="-4756"/>
                    <a:pt x="58070" y="-13279"/>
                    <a:pt x="42490" y="-21798"/>
                  </a:cubicBezTo>
                  <a:cubicBezTo>
                    <a:pt x="26910" y="-30316"/>
                    <a:pt x="11306" y="-38830"/>
                    <a:pt x="-4363" y="-47277"/>
                  </a:cubicBezTo>
                  <a:cubicBezTo>
                    <a:pt x="-20033" y="-55724"/>
                    <a:pt x="-35770" y="-64102"/>
                    <a:pt x="-51506" y="-72481"/>
                  </a:cubicBezTo>
                  <a:close/>
                </a:path>
              </a:pathLst>
            </a:custGeom>
            <a:solidFill>
              <a:schemeClr val="accent4"/>
            </a:solidFill>
            <a:ln w="7600" cap="rnd">
              <a:solidFill>
                <a:schemeClr val="accent4"/>
              </a:solidFill>
              <a:round/>
            </a:ln>
          </p:spPr>
        </p:sp>
        <p:sp>
          <p:nvSpPr>
            <p:cNvPr id="108" name="MainTopic"/>
            <p:cNvSpPr/>
            <p:nvPr/>
          </p:nvSpPr>
          <p:spPr>
            <a:xfrm>
              <a:off x="10872" y="7216"/>
              <a:ext cx="2505" cy="1768"/>
            </a:xfrm>
            <a:custGeom>
              <a:avLst/>
              <a:gdLst>
                <a:gd name="rtl" fmla="*/ 135280 w 881600"/>
                <a:gd name="rtt" fmla="*/ 71440 h 463600"/>
                <a:gd name="rtr" fmla="*/ 743280 w 881600"/>
                <a:gd name="rtb" fmla="*/ 405840 h 463600"/>
              </a:gdLst>
              <a:ahLst/>
              <a:cxnLst/>
              <a:rect l="rtl" t="rtt" r="rtr" b="rtb"/>
              <a:pathLst>
                <a:path w="881600" h="463600">
                  <a:moveTo>
                    <a:pt x="30400" y="0"/>
                  </a:moveTo>
                  <a:lnTo>
                    <a:pt x="851200" y="0"/>
                  </a:lnTo>
                  <a:cubicBezTo>
                    <a:pt x="867981" y="0"/>
                    <a:pt x="881600" y="13619"/>
                    <a:pt x="881600" y="30400"/>
                  </a:cubicBezTo>
                  <a:lnTo>
                    <a:pt x="881600" y="433200"/>
                  </a:lnTo>
                  <a:cubicBezTo>
                    <a:pt x="881600" y="449981"/>
                    <a:pt x="867981" y="463600"/>
                    <a:pt x="8512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hlinkClick r:id="rId1" action="ppaction://hlinksldjump"/>
                </a:rPr>
                <a:t>机械能及其守恒</a:t>
              </a:r>
              <a:endParaRPr sz="2400">
                <a:solidFill>
                  <a:srgbClr val="303030"/>
                </a:solidFill>
                <a:latin typeface="宋体" panose="02010600030101010101" pitchFamily="2" charset="-122"/>
              </a:endParaRPr>
            </a:p>
          </p:txBody>
        </p:sp>
      </p:grpSp>
      <p:grpSp>
        <p:nvGrpSpPr>
          <p:cNvPr id="6" name="组合 5"/>
          <p:cNvGrpSpPr/>
          <p:nvPr/>
        </p:nvGrpSpPr>
        <p:grpSpPr>
          <a:xfrm>
            <a:off x="2280920" y="3954780"/>
            <a:ext cx="3067050" cy="718185"/>
            <a:chOff x="3557" y="6038"/>
            <a:chExt cx="4830" cy="1131"/>
          </a:xfrm>
        </p:grpSpPr>
        <p:sp>
          <p:nvSpPr>
            <p:cNvPr id="115" name="MMConnector"/>
            <p:cNvSpPr/>
            <p:nvPr/>
          </p:nvSpPr>
          <p:spPr>
            <a:xfrm>
              <a:off x="6686" y="6395"/>
              <a:ext cx="1701" cy="224"/>
            </a:xfrm>
            <a:custGeom>
              <a:avLst/>
              <a:gdLst/>
              <a:ahLst/>
              <a:cxnLst/>
              <a:pathLst>
                <a:path w="802651" h="58747">
                  <a:moveTo>
                    <a:pt x="-18517" y="22344"/>
                  </a:moveTo>
                  <a:cubicBezTo>
                    <a:pt x="584" y="20951"/>
                    <a:pt x="12039" y="7228"/>
                    <a:pt x="10570" y="-7328"/>
                  </a:cubicBezTo>
                  <a:cubicBezTo>
                    <a:pt x="9100" y="-21884"/>
                    <a:pt x="-4868" y="-33058"/>
                    <a:pt x="-23860" y="-30587"/>
                  </a:cubicBezTo>
                  <a:cubicBezTo>
                    <a:pt x="-41465" y="-28297"/>
                    <a:pt x="-59070" y="-26006"/>
                    <a:pt x="-76668" y="-23705"/>
                  </a:cubicBezTo>
                  <a:cubicBezTo>
                    <a:pt x="-94266" y="-21403"/>
                    <a:pt x="-111857" y="-19091"/>
                    <a:pt x="-129445" y="-16782"/>
                  </a:cubicBezTo>
                  <a:cubicBezTo>
                    <a:pt x="-147033" y="-14472"/>
                    <a:pt x="-164618" y="-12166"/>
                    <a:pt x="-182201" y="-9869"/>
                  </a:cubicBezTo>
                  <a:cubicBezTo>
                    <a:pt x="-199784" y="-7573"/>
                    <a:pt x="-217364" y="-5287"/>
                    <a:pt x="-234944" y="-3020"/>
                  </a:cubicBezTo>
                  <a:cubicBezTo>
                    <a:pt x="-252523" y="-754"/>
                    <a:pt x="-270103" y="1492"/>
                    <a:pt x="-287683" y="3709"/>
                  </a:cubicBezTo>
                  <a:cubicBezTo>
                    <a:pt x="-305263" y="5926"/>
                    <a:pt x="-322844" y="8114"/>
                    <a:pt x="-340427" y="10261"/>
                  </a:cubicBezTo>
                  <a:cubicBezTo>
                    <a:pt x="-358010" y="12409"/>
                    <a:pt x="-375597" y="14517"/>
                    <a:pt x="-393186" y="16574"/>
                  </a:cubicBezTo>
                  <a:cubicBezTo>
                    <a:pt x="-410776" y="18632"/>
                    <a:pt x="-428370" y="20639"/>
                    <a:pt x="-445970" y="22585"/>
                  </a:cubicBezTo>
                  <a:cubicBezTo>
                    <a:pt x="-463570" y="24532"/>
                    <a:pt x="-481176" y="26417"/>
                    <a:pt x="-498786" y="28230"/>
                  </a:cubicBezTo>
                  <a:cubicBezTo>
                    <a:pt x="-516397" y="30043"/>
                    <a:pt x="-534011" y="31783"/>
                    <a:pt x="-551643" y="33440"/>
                  </a:cubicBezTo>
                  <a:cubicBezTo>
                    <a:pt x="-569275" y="35097"/>
                    <a:pt x="-586925" y="36670"/>
                    <a:pt x="-604546" y="38149"/>
                  </a:cubicBezTo>
                  <a:cubicBezTo>
                    <a:pt x="-622167" y="39628"/>
                    <a:pt x="-639760" y="41013"/>
                    <a:pt x="-657500" y="42289"/>
                  </a:cubicBezTo>
                  <a:cubicBezTo>
                    <a:pt x="-675239" y="43565"/>
                    <a:pt x="-693126" y="44732"/>
                    <a:pt x="-710507" y="45791"/>
                  </a:cubicBezTo>
                  <a:cubicBezTo>
                    <a:pt x="-727888" y="46850"/>
                    <a:pt x="-744763" y="47801"/>
                    <a:pt x="-763567" y="48588"/>
                  </a:cubicBezTo>
                  <a:cubicBezTo>
                    <a:pt x="-782372" y="49375"/>
                    <a:pt x="-803106" y="49999"/>
                    <a:pt x="-823840" y="50622"/>
                  </a:cubicBezTo>
                  <a:cubicBezTo>
                    <a:pt x="-826575" y="50704"/>
                    <a:pt x="-828400" y="52535"/>
                    <a:pt x="-828400" y="54625"/>
                  </a:cubicBezTo>
                  <a:cubicBezTo>
                    <a:pt x="-828400" y="56715"/>
                    <a:pt x="-826576" y="58578"/>
                    <a:pt x="-823840" y="58628"/>
                  </a:cubicBezTo>
                  <a:cubicBezTo>
                    <a:pt x="-803046" y="59009"/>
                    <a:pt x="-782253" y="59389"/>
                    <a:pt x="-763377" y="59605"/>
                  </a:cubicBezTo>
                  <a:cubicBezTo>
                    <a:pt x="-744501" y="59822"/>
                    <a:pt x="-727544" y="59873"/>
                    <a:pt x="-710070" y="59816"/>
                  </a:cubicBezTo>
                  <a:cubicBezTo>
                    <a:pt x="-692595" y="59759"/>
                    <a:pt x="-674605" y="59593"/>
                    <a:pt x="-656753" y="59318"/>
                  </a:cubicBezTo>
                  <a:cubicBezTo>
                    <a:pt x="-638901" y="59042"/>
                    <a:pt x="-621187" y="58657"/>
                    <a:pt x="-603438" y="58177"/>
                  </a:cubicBezTo>
                  <a:cubicBezTo>
                    <a:pt x="-585690" y="57696"/>
                    <a:pt x="-567906" y="57121"/>
                    <a:pt x="-550136" y="56462"/>
                  </a:cubicBezTo>
                  <a:cubicBezTo>
                    <a:pt x="-532366" y="55802"/>
                    <a:pt x="-514608" y="55058"/>
                    <a:pt x="-496853" y="54242"/>
                  </a:cubicBezTo>
                  <a:cubicBezTo>
                    <a:pt x="-479097" y="53425"/>
                    <a:pt x="-461342" y="52536"/>
                    <a:pt x="-443593" y="51585"/>
                  </a:cubicBezTo>
                  <a:cubicBezTo>
                    <a:pt x="-425844" y="50634"/>
                    <a:pt x="-408101" y="49622"/>
                    <a:pt x="-390362" y="48559"/>
                  </a:cubicBezTo>
                  <a:cubicBezTo>
                    <a:pt x="-372623" y="47497"/>
                    <a:pt x="-354888" y="46384"/>
                    <a:pt x="-337159" y="45231"/>
                  </a:cubicBezTo>
                  <a:cubicBezTo>
                    <a:pt x="-319429" y="44079"/>
                    <a:pt x="-301705" y="42886"/>
                    <a:pt x="-283986" y="41665"/>
                  </a:cubicBezTo>
                  <a:cubicBezTo>
                    <a:pt x="-266266" y="40444"/>
                    <a:pt x="-248551" y="39193"/>
                    <a:pt x="-230841" y="37923"/>
                  </a:cubicBezTo>
                  <a:cubicBezTo>
                    <a:pt x="-213131" y="36653"/>
                    <a:pt x="-195425" y="35363"/>
                    <a:pt x="-177724" y="34064"/>
                  </a:cubicBezTo>
                  <a:cubicBezTo>
                    <a:pt x="-160022" y="32765"/>
                    <a:pt x="-142326" y="31457"/>
                    <a:pt x="-124632" y="30146"/>
                  </a:cubicBezTo>
                  <a:cubicBezTo>
                    <a:pt x="-106939" y="28836"/>
                    <a:pt x="-89249" y="27523"/>
                    <a:pt x="-71564" y="26222"/>
                  </a:cubicBezTo>
                  <a:cubicBezTo>
                    <a:pt x="-53879" y="24922"/>
                    <a:pt x="-36198" y="23633"/>
                    <a:pt x="-18517" y="22344"/>
                  </a:cubicBezTo>
                  <a:close/>
                </a:path>
              </a:pathLst>
            </a:custGeom>
            <a:solidFill>
              <a:schemeClr val="accent4"/>
            </a:solidFill>
            <a:ln w="7600" cap="rnd">
              <a:solidFill>
                <a:schemeClr val="accent4"/>
              </a:solidFill>
              <a:round/>
            </a:ln>
          </p:spPr>
        </p:sp>
        <p:sp>
          <p:nvSpPr>
            <p:cNvPr id="114" name="MainTopic"/>
            <p:cNvSpPr/>
            <p:nvPr/>
          </p:nvSpPr>
          <p:spPr>
            <a:xfrm>
              <a:off x="3557" y="6038"/>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功率</a:t>
              </a:r>
              <a:endParaRPr sz="2400">
                <a:solidFill>
                  <a:srgbClr val="303030"/>
                </a:solidFill>
                <a:latin typeface="宋体" panose="02010600030101010101" pitchFamily="2" charset="-122"/>
              </a:endParaRPr>
            </a:p>
          </p:txBody>
        </p:sp>
      </p:grpSp>
      <p:grpSp>
        <p:nvGrpSpPr>
          <p:cNvPr id="2" name="组合 1"/>
          <p:cNvGrpSpPr/>
          <p:nvPr/>
        </p:nvGrpSpPr>
        <p:grpSpPr>
          <a:xfrm>
            <a:off x="2468880" y="2077085"/>
            <a:ext cx="2967990" cy="2231390"/>
            <a:chOff x="3887" y="3045"/>
            <a:chExt cx="4674" cy="3514"/>
          </a:xfrm>
        </p:grpSpPr>
        <p:sp>
          <p:nvSpPr>
            <p:cNvPr id="117" name="MMConnector"/>
            <p:cNvSpPr/>
            <p:nvPr/>
          </p:nvSpPr>
          <p:spPr>
            <a:xfrm>
              <a:off x="6633" y="4899"/>
              <a:ext cx="1928" cy="1660"/>
            </a:xfrm>
            <a:custGeom>
              <a:avLst/>
              <a:gdLst/>
              <a:ahLst/>
              <a:cxnLst/>
              <a:pathLst>
                <a:path w="940609" h="435185">
                  <a:moveTo>
                    <a:pt x="101950" y="119549"/>
                  </a:moveTo>
                  <a:cubicBezTo>
                    <a:pt x="117564" y="130641"/>
                    <a:pt x="135126" y="127392"/>
                    <a:pt x="143277" y="115242"/>
                  </a:cubicBezTo>
                  <a:cubicBezTo>
                    <a:pt x="151427" y="103093"/>
                    <a:pt x="147666" y="85777"/>
                    <a:pt x="131588" y="75370"/>
                  </a:cubicBezTo>
                  <a:cubicBezTo>
                    <a:pt x="116823" y="65812"/>
                    <a:pt x="102058" y="56255"/>
                    <a:pt x="87356" y="46544"/>
                  </a:cubicBezTo>
                  <a:cubicBezTo>
                    <a:pt x="72654" y="36833"/>
                    <a:pt x="58015" y="26970"/>
                    <a:pt x="43393" y="17044"/>
                  </a:cubicBezTo>
                  <a:cubicBezTo>
                    <a:pt x="28771" y="7118"/>
                    <a:pt x="14167" y="-2870"/>
                    <a:pt x="-440" y="-12894"/>
                  </a:cubicBezTo>
                  <a:cubicBezTo>
                    <a:pt x="-15046" y="-22918"/>
                    <a:pt x="-29654" y="-32979"/>
                    <a:pt x="-44290" y="-43031"/>
                  </a:cubicBezTo>
                  <a:cubicBezTo>
                    <a:pt x="-58927" y="-53083"/>
                    <a:pt x="-73593" y="-63128"/>
                    <a:pt x="-88313" y="-73123"/>
                  </a:cubicBezTo>
                  <a:cubicBezTo>
                    <a:pt x="-103033" y="-83119"/>
                    <a:pt x="-117808" y="-93067"/>
                    <a:pt x="-132662" y="-102922"/>
                  </a:cubicBezTo>
                  <a:cubicBezTo>
                    <a:pt x="-147517" y="-112778"/>
                    <a:pt x="-162451" y="-122542"/>
                    <a:pt x="-177490" y="-132169"/>
                  </a:cubicBezTo>
                  <a:cubicBezTo>
                    <a:pt x="-192529" y="-141796"/>
                    <a:pt x="-207672" y="-151287"/>
                    <a:pt x="-222941" y="-160594"/>
                  </a:cubicBezTo>
                  <a:cubicBezTo>
                    <a:pt x="-238210" y="-169901"/>
                    <a:pt x="-253605" y="-179024"/>
                    <a:pt x="-269144" y="-187916"/>
                  </a:cubicBezTo>
                  <a:cubicBezTo>
                    <a:pt x="-284683" y="-196807"/>
                    <a:pt x="-300367" y="-205466"/>
                    <a:pt x="-316207" y="-213842"/>
                  </a:cubicBezTo>
                  <a:cubicBezTo>
                    <a:pt x="-332048" y="-222219"/>
                    <a:pt x="-348046" y="-230313"/>
                    <a:pt x="-364209" y="-238075"/>
                  </a:cubicBezTo>
                  <a:cubicBezTo>
                    <a:pt x="-380371" y="-245838"/>
                    <a:pt x="-396698" y="-253268"/>
                    <a:pt x="-413188" y="-260318"/>
                  </a:cubicBezTo>
                  <a:cubicBezTo>
                    <a:pt x="-429679" y="-267368"/>
                    <a:pt x="-446333" y="-274039"/>
                    <a:pt x="-463142" y="-280286"/>
                  </a:cubicBezTo>
                  <a:cubicBezTo>
                    <a:pt x="-479952" y="-286533"/>
                    <a:pt x="-496915" y="-292356"/>
                    <a:pt x="-514021" y="-297720"/>
                  </a:cubicBezTo>
                  <a:cubicBezTo>
                    <a:pt x="-531126" y="-303084"/>
                    <a:pt x="-548373" y="-307988"/>
                    <a:pt x="-565725" y="-312405"/>
                  </a:cubicBezTo>
                  <a:cubicBezTo>
                    <a:pt x="-583078" y="-316823"/>
                    <a:pt x="-600536" y="-320753"/>
                    <a:pt x="-618120" y="-324182"/>
                  </a:cubicBezTo>
                  <a:cubicBezTo>
                    <a:pt x="-635703" y="-327611"/>
                    <a:pt x="-653413" y="-330540"/>
                    <a:pt x="-671038" y="-332957"/>
                  </a:cubicBezTo>
                  <a:cubicBezTo>
                    <a:pt x="-688664" y="-335373"/>
                    <a:pt x="-706206" y="-337279"/>
                    <a:pt x="-724302" y="-338705"/>
                  </a:cubicBezTo>
                  <a:cubicBezTo>
                    <a:pt x="-742398" y="-340131"/>
                    <a:pt x="-761049" y="-341077"/>
                    <a:pt x="-777731" y="-341467"/>
                  </a:cubicBezTo>
                  <a:cubicBezTo>
                    <a:pt x="-794414" y="-341858"/>
                    <a:pt x="-809127" y="-341691"/>
                    <a:pt x="-823840" y="-341525"/>
                  </a:cubicBezTo>
                  <a:cubicBezTo>
                    <a:pt x="-826576" y="-341494"/>
                    <a:pt x="-828400" y="-339815"/>
                    <a:pt x="-828400" y="-337725"/>
                  </a:cubicBezTo>
                  <a:cubicBezTo>
                    <a:pt x="-828400" y="-335635"/>
                    <a:pt x="-826575" y="-334012"/>
                    <a:pt x="-823840" y="-333925"/>
                  </a:cubicBezTo>
                  <a:cubicBezTo>
                    <a:pt x="-809250" y="-333460"/>
                    <a:pt x="-794659" y="-332995"/>
                    <a:pt x="-778170" y="-331897"/>
                  </a:cubicBezTo>
                  <a:cubicBezTo>
                    <a:pt x="-761680" y="-330798"/>
                    <a:pt x="-743292" y="-329066"/>
                    <a:pt x="-725497" y="-326888"/>
                  </a:cubicBezTo>
                  <a:cubicBezTo>
                    <a:pt x="-707701" y="-324710"/>
                    <a:pt x="-690499" y="-322086"/>
                    <a:pt x="-673258" y="-318959"/>
                  </a:cubicBezTo>
                  <a:cubicBezTo>
                    <a:pt x="-656016" y="-315832"/>
                    <a:pt x="-638736" y="-312202"/>
                    <a:pt x="-621620" y="-308090"/>
                  </a:cubicBezTo>
                  <a:cubicBezTo>
                    <a:pt x="-604504" y="-303978"/>
                    <a:pt x="-587552" y="-299385"/>
                    <a:pt x="-570740" y="-294324"/>
                  </a:cubicBezTo>
                  <a:cubicBezTo>
                    <a:pt x="-553928" y="-289263"/>
                    <a:pt x="-537255" y="-283734"/>
                    <a:pt x="-520750" y="-277764"/>
                  </a:cubicBezTo>
                  <a:cubicBezTo>
                    <a:pt x="-504245" y="-271795"/>
                    <a:pt x="-487908" y="-265386"/>
                    <a:pt x="-471744" y="-258572"/>
                  </a:cubicBezTo>
                  <a:cubicBezTo>
                    <a:pt x="-455580" y="-251757"/>
                    <a:pt x="-439589" y="-244537"/>
                    <a:pt x="-423773" y="-236953"/>
                  </a:cubicBezTo>
                  <a:cubicBezTo>
                    <a:pt x="-407957" y="-229368"/>
                    <a:pt x="-392316" y="-221418"/>
                    <a:pt x="-376842" y="-213147"/>
                  </a:cubicBezTo>
                  <a:cubicBezTo>
                    <a:pt x="-361369" y="-204876"/>
                    <a:pt x="-346064" y="-196284"/>
                    <a:pt x="-330913" y="-187415"/>
                  </a:cubicBezTo>
                  <a:cubicBezTo>
                    <a:pt x="-315761" y="-178547"/>
                    <a:pt x="-300765" y="-169402"/>
                    <a:pt x="-285904" y="-160025"/>
                  </a:cubicBezTo>
                  <a:cubicBezTo>
                    <a:pt x="-271043" y="-150649"/>
                    <a:pt x="-256317" y="-141041"/>
                    <a:pt x="-241704" y="-131245"/>
                  </a:cubicBezTo>
                  <a:cubicBezTo>
                    <a:pt x="-227090" y="-121448"/>
                    <a:pt x="-212589" y="-111464"/>
                    <a:pt x="-198174" y="-101334"/>
                  </a:cubicBezTo>
                  <a:cubicBezTo>
                    <a:pt x="-183759" y="-91204"/>
                    <a:pt x="-169430" y="-80928"/>
                    <a:pt x="-155159" y="-70545"/>
                  </a:cubicBezTo>
                  <a:cubicBezTo>
                    <a:pt x="-140888" y="-60163"/>
                    <a:pt x="-126674" y="-49675"/>
                    <a:pt x="-112488" y="-39120"/>
                  </a:cubicBezTo>
                  <a:cubicBezTo>
                    <a:pt x="-98302" y="-28565"/>
                    <a:pt x="-84144" y="-17943"/>
                    <a:pt x="-69985" y="-7292"/>
                  </a:cubicBezTo>
                  <a:cubicBezTo>
                    <a:pt x="-55825" y="3360"/>
                    <a:pt x="-41664" y="14042"/>
                    <a:pt x="-27468" y="24713"/>
                  </a:cubicBezTo>
                  <a:cubicBezTo>
                    <a:pt x="-13272" y="35385"/>
                    <a:pt x="958" y="46046"/>
                    <a:pt x="15243" y="56671"/>
                  </a:cubicBezTo>
                  <a:cubicBezTo>
                    <a:pt x="29527" y="67296"/>
                    <a:pt x="43865" y="77885"/>
                    <a:pt x="58326" y="88359"/>
                  </a:cubicBezTo>
                  <a:cubicBezTo>
                    <a:pt x="72786" y="98832"/>
                    <a:pt x="87368" y="109191"/>
                    <a:pt x="101950" y="119549"/>
                  </a:cubicBezTo>
                  <a:close/>
                </a:path>
              </a:pathLst>
            </a:custGeom>
            <a:solidFill>
              <a:schemeClr val="accent4"/>
            </a:solidFill>
            <a:ln w="7600" cap="rnd">
              <a:solidFill>
                <a:schemeClr val="accent4"/>
              </a:solidFill>
              <a:round/>
            </a:ln>
          </p:spPr>
        </p:sp>
        <p:sp>
          <p:nvSpPr>
            <p:cNvPr id="116" name="MainTopic"/>
            <p:cNvSpPr/>
            <p:nvPr/>
          </p:nvSpPr>
          <p:spPr>
            <a:xfrm>
              <a:off x="3887" y="3045"/>
              <a:ext cx="1026" cy="1131"/>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功</a:t>
              </a:r>
              <a:endParaRPr sz="2400">
                <a:solidFill>
                  <a:srgbClr val="303030"/>
                </a:solidFill>
                <a:latin typeface="宋体" panose="02010600030101010101" pitchFamily="2" charset="-122"/>
              </a:endParaRPr>
            </a:p>
          </p:txBody>
        </p:sp>
      </p:grpSp>
      <p:grpSp>
        <p:nvGrpSpPr>
          <p:cNvPr id="10" name="组合 9"/>
          <p:cNvGrpSpPr/>
          <p:nvPr/>
        </p:nvGrpSpPr>
        <p:grpSpPr>
          <a:xfrm>
            <a:off x="2259330" y="5094605"/>
            <a:ext cx="3473450" cy="1237615"/>
            <a:chOff x="3557" y="7797"/>
            <a:chExt cx="5470" cy="1949"/>
          </a:xfrm>
        </p:grpSpPr>
        <p:sp>
          <p:nvSpPr>
            <p:cNvPr id="201" name="MMConnector"/>
            <p:cNvSpPr/>
            <p:nvPr/>
          </p:nvSpPr>
          <p:spPr>
            <a:xfrm>
              <a:off x="6799" y="7797"/>
              <a:ext cx="2228" cy="1848"/>
            </a:xfrm>
            <a:custGeom>
              <a:avLst/>
              <a:gdLst/>
              <a:ahLst/>
              <a:cxnLst/>
              <a:pathLst>
                <a:path w="973721" h="529127">
                  <a:moveTo>
                    <a:pt x="166149" y="-115731"/>
                  </a:moveTo>
                  <a:cubicBezTo>
                    <a:pt x="181460" y="-127237"/>
                    <a:pt x="184083" y="-144723"/>
                    <a:pt x="175135" y="-156298"/>
                  </a:cubicBezTo>
                  <a:cubicBezTo>
                    <a:pt x="166188" y="-167873"/>
                    <a:pt x="148450" y="-169933"/>
                    <a:pt x="133613" y="-157822"/>
                  </a:cubicBezTo>
                  <a:cubicBezTo>
                    <a:pt x="119726" y="-146487"/>
                    <a:pt x="105839" y="-135152"/>
                    <a:pt x="92116" y="-123674"/>
                  </a:cubicBezTo>
                  <a:cubicBezTo>
                    <a:pt x="78392" y="-112196"/>
                    <a:pt x="64831" y="-100574"/>
                    <a:pt x="51349" y="-88896"/>
                  </a:cubicBezTo>
                  <a:cubicBezTo>
                    <a:pt x="37868" y="-77217"/>
                    <a:pt x="24466" y="-65481"/>
                    <a:pt x="11125" y="-53710"/>
                  </a:cubicBezTo>
                  <a:cubicBezTo>
                    <a:pt x="-2216" y="-41940"/>
                    <a:pt x="-15496" y="-30134"/>
                    <a:pt x="-28752" y="-18333"/>
                  </a:cubicBezTo>
                  <a:cubicBezTo>
                    <a:pt x="-42008" y="-6531"/>
                    <a:pt x="-55241" y="5266"/>
                    <a:pt x="-68482" y="17026"/>
                  </a:cubicBezTo>
                  <a:cubicBezTo>
                    <a:pt x="-81723" y="28786"/>
                    <a:pt x="-94972" y="40509"/>
                    <a:pt x="-108263" y="52158"/>
                  </a:cubicBezTo>
                  <a:cubicBezTo>
                    <a:pt x="-121555" y="63807"/>
                    <a:pt x="-134888" y="75382"/>
                    <a:pt x="-148295" y="86847"/>
                  </a:cubicBezTo>
                  <a:cubicBezTo>
                    <a:pt x="-161703" y="98312"/>
                    <a:pt x="-175184" y="109667"/>
                    <a:pt x="-188772" y="120872"/>
                  </a:cubicBezTo>
                  <a:cubicBezTo>
                    <a:pt x="-202360" y="132078"/>
                    <a:pt x="-216053" y="143133"/>
                    <a:pt x="-229881" y="153998"/>
                  </a:cubicBezTo>
                  <a:cubicBezTo>
                    <a:pt x="-243710" y="164863"/>
                    <a:pt x="-257674" y="175537"/>
                    <a:pt x="-271800" y="185975"/>
                  </a:cubicBezTo>
                  <a:cubicBezTo>
                    <a:pt x="-285926" y="196414"/>
                    <a:pt x="-300214" y="206617"/>
                    <a:pt x="-314687" y="216538"/>
                  </a:cubicBezTo>
                  <a:cubicBezTo>
                    <a:pt x="-329159" y="226459"/>
                    <a:pt x="-343817" y="236098"/>
                    <a:pt x="-358676" y="245407"/>
                  </a:cubicBezTo>
                  <a:cubicBezTo>
                    <a:pt x="-373535" y="254716"/>
                    <a:pt x="-388596" y="263694"/>
                    <a:pt x="-403868" y="272294"/>
                  </a:cubicBezTo>
                  <a:cubicBezTo>
                    <a:pt x="-419141" y="280893"/>
                    <a:pt x="-434624" y="289114"/>
                    <a:pt x="-450323" y="296908"/>
                  </a:cubicBezTo>
                  <a:cubicBezTo>
                    <a:pt x="-466021" y="304703"/>
                    <a:pt x="-481933" y="312073"/>
                    <a:pt x="-498047" y="318975"/>
                  </a:cubicBezTo>
                  <a:cubicBezTo>
                    <a:pt x="-514161" y="325877"/>
                    <a:pt x="-530477" y="332311"/>
                    <a:pt x="-546995" y="338245"/>
                  </a:cubicBezTo>
                  <a:cubicBezTo>
                    <a:pt x="-563512" y="344180"/>
                    <a:pt x="-580230" y="349613"/>
                    <a:pt x="-597064" y="354521"/>
                  </a:cubicBezTo>
                  <a:cubicBezTo>
                    <a:pt x="-613898" y="359429"/>
                    <a:pt x="-630847" y="363813"/>
                    <a:pt x="-648106" y="367663"/>
                  </a:cubicBezTo>
                  <a:cubicBezTo>
                    <a:pt x="-665365" y="371514"/>
                    <a:pt x="-682933" y="374832"/>
                    <a:pt x="-699938" y="377606"/>
                  </a:cubicBezTo>
                  <a:cubicBezTo>
                    <a:pt x="-716943" y="380380"/>
                    <a:pt x="-733387" y="382609"/>
                    <a:pt x="-752358" y="384357"/>
                  </a:cubicBezTo>
                  <a:cubicBezTo>
                    <a:pt x="-771329" y="386105"/>
                    <a:pt x="-792828" y="387371"/>
                    <a:pt x="-805163" y="387990"/>
                  </a:cubicBezTo>
                  <a:cubicBezTo>
                    <a:pt x="-817498" y="388608"/>
                    <a:pt x="-820669" y="388579"/>
                    <a:pt x="-823840" y="388550"/>
                  </a:cubicBezTo>
                  <a:cubicBezTo>
                    <a:pt x="-826576" y="388525"/>
                    <a:pt x="-828400" y="390260"/>
                    <a:pt x="-828400" y="392350"/>
                  </a:cubicBezTo>
                  <a:cubicBezTo>
                    <a:pt x="-828400" y="394440"/>
                    <a:pt x="-826573" y="396015"/>
                    <a:pt x="-823840" y="396150"/>
                  </a:cubicBezTo>
                  <a:cubicBezTo>
                    <a:pt x="-820652" y="396308"/>
                    <a:pt x="-817464" y="396465"/>
                    <a:pt x="-804998" y="396341"/>
                  </a:cubicBezTo>
                  <a:cubicBezTo>
                    <a:pt x="-792531" y="396217"/>
                    <a:pt x="-770787" y="395811"/>
                    <a:pt x="-751543" y="394814"/>
                  </a:cubicBezTo>
                  <a:cubicBezTo>
                    <a:pt x="-732298" y="393817"/>
                    <a:pt x="-715554" y="392230"/>
                    <a:pt x="-698197" y="390110"/>
                  </a:cubicBezTo>
                  <a:cubicBezTo>
                    <a:pt x="-680840" y="387990"/>
                    <a:pt x="-662870" y="385338"/>
                    <a:pt x="-645167" y="382128"/>
                  </a:cubicBezTo>
                  <a:cubicBezTo>
                    <a:pt x="-627464" y="378917"/>
                    <a:pt x="-610029" y="375149"/>
                    <a:pt x="-592671" y="370835"/>
                  </a:cubicBezTo>
                  <a:cubicBezTo>
                    <a:pt x="-575313" y="366522"/>
                    <a:pt x="-558033" y="361664"/>
                    <a:pt x="-540922" y="356282"/>
                  </a:cubicBezTo>
                  <a:cubicBezTo>
                    <a:pt x="-523812" y="350899"/>
                    <a:pt x="-506872" y="344993"/>
                    <a:pt x="-490111" y="338597"/>
                  </a:cubicBezTo>
                  <a:cubicBezTo>
                    <a:pt x="-473350" y="332201"/>
                    <a:pt x="-456767" y="325316"/>
                    <a:pt x="-440385" y="317985"/>
                  </a:cubicBezTo>
                  <a:cubicBezTo>
                    <a:pt x="-424002" y="310655"/>
                    <a:pt x="-407819" y="302879"/>
                    <a:pt x="-391840" y="294708"/>
                  </a:cubicBezTo>
                  <a:cubicBezTo>
                    <a:pt x="-375861" y="286538"/>
                    <a:pt x="-360087" y="277972"/>
                    <a:pt x="-344514" y="269066"/>
                  </a:cubicBezTo>
                  <a:cubicBezTo>
                    <a:pt x="-328942" y="260160"/>
                    <a:pt x="-313570" y="250912"/>
                    <a:pt x="-298389" y="241378"/>
                  </a:cubicBezTo>
                  <a:cubicBezTo>
                    <a:pt x="-283208" y="231843"/>
                    <a:pt x="-268217" y="222021"/>
                    <a:pt x="-253398" y="211964"/>
                  </a:cubicBezTo>
                  <a:cubicBezTo>
                    <a:pt x="-238579" y="201907"/>
                    <a:pt x="-223931" y="191615"/>
                    <a:pt x="-209434" y="181137"/>
                  </a:cubicBezTo>
                  <a:cubicBezTo>
                    <a:pt x="-194936" y="170659"/>
                    <a:pt x="-180587" y="159996"/>
                    <a:pt x="-166362" y="149194"/>
                  </a:cubicBezTo>
                  <a:cubicBezTo>
                    <a:pt x="-152137" y="138392"/>
                    <a:pt x="-138034" y="127451"/>
                    <a:pt x="-124027" y="116414"/>
                  </a:cubicBezTo>
                  <a:cubicBezTo>
                    <a:pt x="-110020" y="105378"/>
                    <a:pt x="-96108" y="94246"/>
                    <a:pt x="-82261" y="83060"/>
                  </a:cubicBezTo>
                  <a:cubicBezTo>
                    <a:pt x="-68414" y="71874"/>
                    <a:pt x="-54634" y="60634"/>
                    <a:pt x="-40889" y="49380"/>
                  </a:cubicBezTo>
                  <a:cubicBezTo>
                    <a:pt x="-27144" y="38126"/>
                    <a:pt x="-13435" y="26857"/>
                    <a:pt x="266" y="15612"/>
                  </a:cubicBezTo>
                  <a:cubicBezTo>
                    <a:pt x="13968" y="4366"/>
                    <a:pt x="27662" y="-6856"/>
                    <a:pt x="41380" y="-18013"/>
                  </a:cubicBezTo>
                  <a:cubicBezTo>
                    <a:pt x="55098" y="-29170"/>
                    <a:pt x="68840" y="-40262"/>
                    <a:pt x="82624" y="-51267"/>
                  </a:cubicBezTo>
                  <a:cubicBezTo>
                    <a:pt x="96408" y="-62271"/>
                    <a:pt x="110234" y="-73188"/>
                    <a:pt x="124162" y="-83917"/>
                  </a:cubicBezTo>
                  <a:cubicBezTo>
                    <a:pt x="138090" y="-94647"/>
                    <a:pt x="152119" y="-105189"/>
                    <a:pt x="166149" y="-115731"/>
                  </a:cubicBezTo>
                  <a:close/>
                </a:path>
              </a:pathLst>
            </a:custGeom>
            <a:solidFill>
              <a:schemeClr val="accent4"/>
            </a:solidFill>
            <a:ln w="7600" cap="rnd">
              <a:solidFill>
                <a:schemeClr val="accent4"/>
              </a:solidFill>
              <a:round/>
            </a:ln>
          </p:spPr>
        </p:sp>
        <p:sp>
          <p:nvSpPr>
            <p:cNvPr id="180" name="MainTopic"/>
            <p:cNvSpPr/>
            <p:nvPr/>
          </p:nvSpPr>
          <p:spPr>
            <a:xfrm>
              <a:off x="3557" y="8615"/>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4" action="ppaction://hlinksldjump"/>
                </a:rPr>
                <a:t>动能</a:t>
              </a:r>
              <a:endParaRPr sz="2400">
                <a:solidFill>
                  <a:srgbClr val="303030"/>
                </a:solidFill>
                <a:latin typeface="宋体" panose="02010600030101010101" pitchFamily="2" charset="-122"/>
              </a:endParaRPr>
            </a:p>
          </p:txBody>
        </p:sp>
      </p:grpSp>
      <p:grpSp>
        <p:nvGrpSpPr>
          <p:cNvPr id="13" name="组合 12"/>
          <p:cNvGrpSpPr/>
          <p:nvPr/>
        </p:nvGrpSpPr>
        <p:grpSpPr>
          <a:xfrm>
            <a:off x="5976620" y="2762885"/>
            <a:ext cx="2004695" cy="1376680"/>
            <a:chOff x="9411" y="4125"/>
            <a:chExt cx="3157" cy="2168"/>
          </a:xfrm>
        </p:grpSpPr>
        <p:sp>
          <p:nvSpPr>
            <p:cNvPr id="202" name="MMConnector"/>
            <p:cNvSpPr/>
            <p:nvPr/>
          </p:nvSpPr>
          <p:spPr>
            <a:xfrm>
              <a:off x="9411" y="5439"/>
              <a:ext cx="1871" cy="854"/>
            </a:xfrm>
            <a:custGeom>
              <a:avLst/>
              <a:gdLst/>
              <a:ahLst/>
              <a:cxnLst/>
              <a:pathLst>
                <a:path w="855988" h="223897">
                  <a:moveTo>
                    <a:pt x="-41733" y="2909"/>
                  </a:moveTo>
                  <a:cubicBezTo>
                    <a:pt x="-59756" y="9390"/>
                    <a:pt x="-67196" y="25577"/>
                    <a:pt x="-61924" y="39224"/>
                  </a:cubicBezTo>
                  <a:cubicBezTo>
                    <a:pt x="-56652" y="52871"/>
                    <a:pt x="-40230" y="59929"/>
                    <a:pt x="-22563" y="52535"/>
                  </a:cubicBezTo>
                  <a:cubicBezTo>
                    <a:pt x="-6146" y="45664"/>
                    <a:pt x="10272" y="38792"/>
                    <a:pt x="26648" y="31879"/>
                  </a:cubicBezTo>
                  <a:cubicBezTo>
                    <a:pt x="43024" y="24965"/>
                    <a:pt x="59359" y="18009"/>
                    <a:pt x="75681" y="11063"/>
                  </a:cubicBezTo>
                  <a:cubicBezTo>
                    <a:pt x="92004" y="4116"/>
                    <a:pt x="108314" y="-2822"/>
                    <a:pt x="124624" y="-9723"/>
                  </a:cubicBezTo>
                  <a:cubicBezTo>
                    <a:pt x="140934" y="-16624"/>
                    <a:pt x="157243" y="-23489"/>
                    <a:pt x="173568" y="-30283"/>
                  </a:cubicBezTo>
                  <a:cubicBezTo>
                    <a:pt x="189892" y="-37077"/>
                    <a:pt x="206233" y="-43800"/>
                    <a:pt x="222604" y="-50419"/>
                  </a:cubicBezTo>
                  <a:cubicBezTo>
                    <a:pt x="238975" y="-57038"/>
                    <a:pt x="255376" y="-63554"/>
                    <a:pt x="271821" y="-69931"/>
                  </a:cubicBezTo>
                  <a:cubicBezTo>
                    <a:pt x="288266" y="-76309"/>
                    <a:pt x="304756" y="-82549"/>
                    <a:pt x="321301" y="-88619"/>
                  </a:cubicBezTo>
                  <a:cubicBezTo>
                    <a:pt x="337846" y="-94688"/>
                    <a:pt x="354447" y="-100587"/>
                    <a:pt x="371113" y="-106283"/>
                  </a:cubicBezTo>
                  <a:cubicBezTo>
                    <a:pt x="387779" y="-111979"/>
                    <a:pt x="404510" y="-117472"/>
                    <a:pt x="421313" y="-122731"/>
                  </a:cubicBezTo>
                  <a:cubicBezTo>
                    <a:pt x="438116" y="-127990"/>
                    <a:pt x="454991" y="-133015"/>
                    <a:pt x="471939" y="-137778"/>
                  </a:cubicBezTo>
                  <a:cubicBezTo>
                    <a:pt x="488887" y="-142542"/>
                    <a:pt x="505908" y="-147043"/>
                    <a:pt x="523008" y="-151257"/>
                  </a:cubicBezTo>
                  <a:cubicBezTo>
                    <a:pt x="540108" y="-155472"/>
                    <a:pt x="557287" y="-159399"/>
                    <a:pt x="574517" y="-163017"/>
                  </a:cubicBezTo>
                  <a:cubicBezTo>
                    <a:pt x="591748" y="-166636"/>
                    <a:pt x="609029" y="-169945"/>
                    <a:pt x="626442" y="-172933"/>
                  </a:cubicBezTo>
                  <a:cubicBezTo>
                    <a:pt x="643856" y="-175920"/>
                    <a:pt x="661400" y="-178587"/>
                    <a:pt x="678740" y="-180905"/>
                  </a:cubicBezTo>
                  <a:cubicBezTo>
                    <a:pt x="696080" y="-183224"/>
                    <a:pt x="713216" y="-185195"/>
                    <a:pt x="731352" y="-186868"/>
                  </a:cubicBezTo>
                  <a:cubicBezTo>
                    <a:pt x="749489" y="-188542"/>
                    <a:pt x="768626" y="-189918"/>
                    <a:pt x="784207" y="-190786"/>
                  </a:cubicBezTo>
                  <a:cubicBezTo>
                    <a:pt x="799789" y="-191654"/>
                    <a:pt x="811814" y="-192015"/>
                    <a:pt x="823840" y="-192375"/>
                  </a:cubicBezTo>
                  <a:cubicBezTo>
                    <a:pt x="826575" y="-192457"/>
                    <a:pt x="828400" y="-194085"/>
                    <a:pt x="828400" y="-196175"/>
                  </a:cubicBezTo>
                  <a:cubicBezTo>
                    <a:pt x="828400" y="-198265"/>
                    <a:pt x="826575" y="-199917"/>
                    <a:pt x="823840" y="-199975"/>
                  </a:cubicBezTo>
                  <a:cubicBezTo>
                    <a:pt x="811743" y="-200232"/>
                    <a:pt x="799646" y="-200488"/>
                    <a:pt x="783929" y="-200418"/>
                  </a:cubicBezTo>
                  <a:cubicBezTo>
                    <a:pt x="768213" y="-200347"/>
                    <a:pt x="748877" y="-199949"/>
                    <a:pt x="730515" y="-199198"/>
                  </a:cubicBezTo>
                  <a:cubicBezTo>
                    <a:pt x="712153" y="-198448"/>
                    <a:pt x="694765" y="-197345"/>
                    <a:pt x="677138" y="-195901"/>
                  </a:cubicBezTo>
                  <a:cubicBezTo>
                    <a:pt x="659510" y="-194457"/>
                    <a:pt x="641643" y="-192671"/>
                    <a:pt x="623879" y="-190551"/>
                  </a:cubicBezTo>
                  <a:cubicBezTo>
                    <a:pt x="606115" y="-188432"/>
                    <a:pt x="588454" y="-185979"/>
                    <a:pt x="570820" y="-183208"/>
                  </a:cubicBezTo>
                  <a:cubicBezTo>
                    <a:pt x="553185" y="-180438"/>
                    <a:pt x="535576" y="-177351"/>
                    <a:pt x="518027" y="-173967"/>
                  </a:cubicBezTo>
                  <a:cubicBezTo>
                    <a:pt x="500478" y="-170584"/>
                    <a:pt x="482989" y="-166904"/>
                    <a:pt x="465558" y="-162955"/>
                  </a:cubicBezTo>
                  <a:cubicBezTo>
                    <a:pt x="448128" y="-159006"/>
                    <a:pt x="430757" y="-154786"/>
                    <a:pt x="413450" y="-150328"/>
                  </a:cubicBezTo>
                  <a:cubicBezTo>
                    <a:pt x="396144" y="-145869"/>
                    <a:pt x="378901" y="-141170"/>
                    <a:pt x="361722" y="-136264"/>
                  </a:cubicBezTo>
                  <a:cubicBezTo>
                    <a:pt x="344543" y="-131359"/>
                    <a:pt x="327427" y="-126247"/>
                    <a:pt x="310372" y="-120963"/>
                  </a:cubicBezTo>
                  <a:cubicBezTo>
                    <a:pt x="293317" y="-115679"/>
                    <a:pt x="276322" y="-110224"/>
                    <a:pt x="259381" y="-104632"/>
                  </a:cubicBezTo>
                  <a:cubicBezTo>
                    <a:pt x="242440" y="-99041"/>
                    <a:pt x="225554" y="-93314"/>
                    <a:pt x="208713" y="-87488"/>
                  </a:cubicBezTo>
                  <a:cubicBezTo>
                    <a:pt x="191872" y="-81662"/>
                    <a:pt x="175078" y="-75737"/>
                    <a:pt x="158320" y="-69749"/>
                  </a:cubicBezTo>
                  <a:cubicBezTo>
                    <a:pt x="141561" y="-63760"/>
                    <a:pt x="124839" y="-57708"/>
                    <a:pt x="108142" y="-51630"/>
                  </a:cubicBezTo>
                  <a:cubicBezTo>
                    <a:pt x="91446" y="-45552"/>
                    <a:pt x="74775" y="-39447"/>
                    <a:pt x="58118" y="-33345"/>
                  </a:cubicBezTo>
                  <a:cubicBezTo>
                    <a:pt x="41462" y="-27242"/>
                    <a:pt x="24820" y="-21141"/>
                    <a:pt x="8181" y="-15099"/>
                  </a:cubicBezTo>
                  <a:cubicBezTo>
                    <a:pt x="-8458" y="-9057"/>
                    <a:pt x="-25096" y="-3074"/>
                    <a:pt x="-41733" y="2909"/>
                  </a:cubicBezTo>
                  <a:close/>
                </a:path>
              </a:pathLst>
            </a:custGeom>
            <a:solidFill>
              <a:schemeClr val="accent4"/>
            </a:solidFill>
            <a:ln w="7600" cap="rnd">
              <a:solidFill>
                <a:schemeClr val="accent4"/>
              </a:solidFill>
              <a:round/>
            </a:ln>
          </p:spPr>
        </p:sp>
        <p:sp>
          <p:nvSpPr>
            <p:cNvPr id="188" name="MainTopic"/>
            <p:cNvSpPr/>
            <p:nvPr/>
          </p:nvSpPr>
          <p:spPr>
            <a:xfrm>
              <a:off x="11211" y="4125"/>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4" action="ppaction://hlinksldjump"/>
                </a:rPr>
                <a:t>势能</a:t>
              </a:r>
              <a:endParaRPr sz="2400">
                <a:solidFill>
                  <a:srgbClr val="303030"/>
                </a:solidFill>
                <a:latin typeface="宋体" panose="02010600030101010101" pitchFamily="2" charset="-122"/>
              </a:endParaRPr>
            </a:p>
          </p:txBody>
        </p:sp>
      </p:grpSp>
      <p:grpSp>
        <p:nvGrpSpPr>
          <p:cNvPr id="7" name="组合 6"/>
          <p:cNvGrpSpPr/>
          <p:nvPr/>
        </p:nvGrpSpPr>
        <p:grpSpPr>
          <a:xfrm>
            <a:off x="1342390" y="3589020"/>
            <a:ext cx="1099185" cy="902335"/>
            <a:chOff x="2113" y="5426"/>
            <a:chExt cx="1731" cy="1421"/>
          </a:xfrm>
        </p:grpSpPr>
        <p:sp>
          <p:nvSpPr>
            <p:cNvPr id="297" name="MMConnector"/>
            <p:cNvSpPr/>
            <p:nvPr/>
          </p:nvSpPr>
          <p:spPr>
            <a:xfrm>
              <a:off x="3270" y="6359"/>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76" name="SubTopic"/>
            <p:cNvSpPr/>
            <p:nvPr/>
          </p:nvSpPr>
          <p:spPr>
            <a:xfrm>
              <a:off x="2113" y="5426"/>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 name="组合 2"/>
          <p:cNvGrpSpPr/>
          <p:nvPr/>
        </p:nvGrpSpPr>
        <p:grpSpPr>
          <a:xfrm>
            <a:off x="1552575" y="1688465"/>
            <a:ext cx="1098550" cy="902335"/>
            <a:chOff x="2444" y="2433"/>
            <a:chExt cx="1730" cy="1421"/>
          </a:xfrm>
        </p:grpSpPr>
        <p:sp>
          <p:nvSpPr>
            <p:cNvPr id="321" name="MMConnector"/>
            <p:cNvSpPr/>
            <p:nvPr/>
          </p:nvSpPr>
          <p:spPr>
            <a:xfrm>
              <a:off x="3600" y="336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300" name="SubTopic"/>
            <p:cNvSpPr/>
            <p:nvPr/>
          </p:nvSpPr>
          <p:spPr>
            <a:xfrm>
              <a:off x="2444" y="2433"/>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4" name="组合 3"/>
          <p:cNvGrpSpPr/>
          <p:nvPr/>
        </p:nvGrpSpPr>
        <p:grpSpPr>
          <a:xfrm>
            <a:off x="433705" y="2217420"/>
            <a:ext cx="2217420" cy="546735"/>
            <a:chOff x="682" y="3266"/>
            <a:chExt cx="3492" cy="861"/>
          </a:xfrm>
        </p:grpSpPr>
        <p:sp>
          <p:nvSpPr>
            <p:cNvPr id="322" name="MMConnector"/>
            <p:cNvSpPr/>
            <p:nvPr/>
          </p:nvSpPr>
          <p:spPr>
            <a:xfrm>
              <a:off x="3600" y="3783"/>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308" name="SubTopic"/>
            <p:cNvSpPr/>
            <p:nvPr/>
          </p:nvSpPr>
          <p:spPr>
            <a:xfrm>
              <a:off x="682" y="3266"/>
              <a:ext cx="2632"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做功的两要素</a:t>
              </a:r>
              <a:endParaRPr sz="2400">
                <a:solidFill>
                  <a:srgbClr val="303030"/>
                </a:solidFill>
                <a:latin typeface="宋体" panose="02010600030101010101" pitchFamily="2" charset="-122"/>
              </a:endParaRPr>
            </a:p>
          </p:txBody>
        </p:sp>
      </p:grpSp>
      <p:grpSp>
        <p:nvGrpSpPr>
          <p:cNvPr id="5" name="组合 4"/>
          <p:cNvGrpSpPr/>
          <p:nvPr/>
        </p:nvGrpSpPr>
        <p:grpSpPr>
          <a:xfrm>
            <a:off x="433070" y="2747010"/>
            <a:ext cx="2218055" cy="810895"/>
            <a:chOff x="681" y="4100"/>
            <a:chExt cx="3493" cy="1277"/>
          </a:xfrm>
        </p:grpSpPr>
        <p:sp>
          <p:nvSpPr>
            <p:cNvPr id="390" name="MMConnector"/>
            <p:cNvSpPr/>
            <p:nvPr/>
          </p:nvSpPr>
          <p:spPr>
            <a:xfrm>
              <a:off x="3600" y="419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89" name="SubTopic"/>
            <p:cNvSpPr/>
            <p:nvPr/>
          </p:nvSpPr>
          <p:spPr>
            <a:xfrm>
              <a:off x="681" y="4100"/>
              <a:ext cx="2633"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功的计算公式</a:t>
              </a:r>
              <a:endParaRPr sz="2400">
                <a:solidFill>
                  <a:srgbClr val="303030"/>
                </a:solidFill>
                <a:latin typeface="宋体" panose="02010600030101010101" pitchFamily="2" charset="-122"/>
              </a:endParaRPr>
            </a:p>
          </p:txBody>
        </p:sp>
      </p:grpSp>
      <p:grpSp>
        <p:nvGrpSpPr>
          <p:cNvPr id="8" name="组合 7"/>
          <p:cNvGrpSpPr/>
          <p:nvPr/>
        </p:nvGrpSpPr>
        <p:grpSpPr>
          <a:xfrm>
            <a:off x="1342390" y="4117975"/>
            <a:ext cx="1099185" cy="546735"/>
            <a:chOff x="2113" y="6259"/>
            <a:chExt cx="1731" cy="861"/>
          </a:xfrm>
        </p:grpSpPr>
        <p:sp>
          <p:nvSpPr>
            <p:cNvPr id="392" name="MMConnector"/>
            <p:cNvSpPr/>
            <p:nvPr/>
          </p:nvSpPr>
          <p:spPr>
            <a:xfrm>
              <a:off x="3270" y="6776"/>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391" name="SubTopic"/>
            <p:cNvSpPr/>
            <p:nvPr/>
          </p:nvSpPr>
          <p:spPr>
            <a:xfrm>
              <a:off x="2113" y="6259"/>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9" name="组合 8"/>
          <p:cNvGrpSpPr/>
          <p:nvPr/>
        </p:nvGrpSpPr>
        <p:grpSpPr>
          <a:xfrm>
            <a:off x="703580" y="4647565"/>
            <a:ext cx="1737995" cy="811530"/>
            <a:chOff x="1107" y="7093"/>
            <a:chExt cx="2737" cy="1278"/>
          </a:xfrm>
        </p:grpSpPr>
        <p:sp>
          <p:nvSpPr>
            <p:cNvPr id="151" name="MMConnector"/>
            <p:cNvSpPr/>
            <p:nvPr/>
          </p:nvSpPr>
          <p:spPr>
            <a:xfrm>
              <a:off x="3270" y="7193"/>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50" name="SubTopic"/>
            <p:cNvSpPr/>
            <p:nvPr/>
          </p:nvSpPr>
          <p:spPr>
            <a:xfrm>
              <a:off x="1107" y="7093"/>
              <a:ext cx="1876"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14" name="组合 13"/>
          <p:cNvGrpSpPr/>
          <p:nvPr/>
        </p:nvGrpSpPr>
        <p:grpSpPr>
          <a:xfrm>
            <a:off x="8163560" y="2374265"/>
            <a:ext cx="1230630" cy="902335"/>
            <a:chOff x="12855" y="3513"/>
            <a:chExt cx="1938" cy="1421"/>
          </a:xfrm>
        </p:grpSpPr>
        <p:sp>
          <p:nvSpPr>
            <p:cNvPr id="163" name="MMConnector"/>
            <p:cNvSpPr/>
            <p:nvPr/>
          </p:nvSpPr>
          <p:spPr>
            <a:xfrm>
              <a:off x="12855" y="444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62" name="SubTopic"/>
            <p:cNvSpPr/>
            <p:nvPr/>
          </p:nvSpPr>
          <p:spPr>
            <a:xfrm>
              <a:off x="13069" y="3513"/>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重力势能</a:t>
              </a:r>
              <a:endParaRPr sz="2400">
                <a:solidFill>
                  <a:srgbClr val="303030"/>
                </a:solidFill>
                <a:latin typeface="宋体" panose="02010600030101010101" pitchFamily="2" charset="-122"/>
              </a:endParaRPr>
            </a:p>
          </p:txBody>
        </p:sp>
      </p:grpSp>
      <p:grpSp>
        <p:nvGrpSpPr>
          <p:cNvPr id="15" name="组合 14"/>
          <p:cNvGrpSpPr/>
          <p:nvPr/>
        </p:nvGrpSpPr>
        <p:grpSpPr>
          <a:xfrm>
            <a:off x="8163560" y="3432810"/>
            <a:ext cx="1230630" cy="810895"/>
            <a:chOff x="12855" y="5180"/>
            <a:chExt cx="1938" cy="1277"/>
          </a:xfrm>
        </p:grpSpPr>
        <p:sp>
          <p:nvSpPr>
            <p:cNvPr id="166" name="MMConnector"/>
            <p:cNvSpPr/>
            <p:nvPr/>
          </p:nvSpPr>
          <p:spPr>
            <a:xfrm>
              <a:off x="12855" y="527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65" name="SubTopic"/>
            <p:cNvSpPr/>
            <p:nvPr/>
          </p:nvSpPr>
          <p:spPr>
            <a:xfrm>
              <a:off x="13069" y="5180"/>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弹性势能</a:t>
              </a:r>
              <a:endParaRPr sz="2400">
                <a:solidFill>
                  <a:srgbClr val="303030"/>
                </a:solidFill>
                <a:latin typeface="宋体" panose="02010600030101010101" pitchFamily="2" charset="-122"/>
              </a:endParaRPr>
            </a:p>
          </p:txBody>
        </p:sp>
      </p:grpSp>
      <p:grpSp>
        <p:nvGrpSpPr>
          <p:cNvPr id="11" name="组合 10"/>
          <p:cNvGrpSpPr/>
          <p:nvPr/>
        </p:nvGrpSpPr>
        <p:grpSpPr>
          <a:xfrm>
            <a:off x="1342390" y="5489575"/>
            <a:ext cx="1099185" cy="506095"/>
            <a:chOff x="2113" y="8419"/>
            <a:chExt cx="1731" cy="797"/>
          </a:xfrm>
        </p:grpSpPr>
        <p:sp>
          <p:nvSpPr>
            <p:cNvPr id="168" name="MMConnector"/>
            <p:cNvSpPr/>
            <p:nvPr/>
          </p:nvSpPr>
          <p:spPr>
            <a:xfrm>
              <a:off x="3270" y="9144"/>
              <a:ext cx="574" cy="72"/>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67" name="SubTopic"/>
            <p:cNvSpPr/>
            <p:nvPr/>
          </p:nvSpPr>
          <p:spPr>
            <a:xfrm>
              <a:off x="2113" y="8419"/>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2" name="组合 11"/>
          <p:cNvGrpSpPr/>
          <p:nvPr/>
        </p:nvGrpSpPr>
        <p:grpSpPr>
          <a:xfrm>
            <a:off x="703580" y="6019165"/>
            <a:ext cx="1737995" cy="678180"/>
            <a:chOff x="1107" y="9253"/>
            <a:chExt cx="2737" cy="1068"/>
          </a:xfrm>
        </p:grpSpPr>
        <p:sp>
          <p:nvSpPr>
            <p:cNvPr id="170" name="MMConnector"/>
            <p:cNvSpPr/>
            <p:nvPr/>
          </p:nvSpPr>
          <p:spPr>
            <a:xfrm>
              <a:off x="3270" y="9561"/>
              <a:ext cx="574" cy="76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9" name="SubTopic"/>
            <p:cNvSpPr/>
            <p:nvPr/>
          </p:nvSpPr>
          <p:spPr>
            <a:xfrm>
              <a:off x="1107" y="9253"/>
              <a:ext cx="1876"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6" name="组合 15"/>
          <p:cNvGrpSpPr/>
          <p:nvPr/>
        </p:nvGrpSpPr>
        <p:grpSpPr>
          <a:xfrm>
            <a:off x="9577070" y="2109470"/>
            <a:ext cx="734060" cy="833755"/>
            <a:chOff x="15081" y="3096"/>
            <a:chExt cx="1156" cy="1313"/>
          </a:xfrm>
        </p:grpSpPr>
        <p:sp>
          <p:nvSpPr>
            <p:cNvPr id="174" name="MMConnector"/>
            <p:cNvSpPr/>
            <p:nvPr/>
          </p:nvSpPr>
          <p:spPr>
            <a:xfrm>
              <a:off x="15081" y="3993"/>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3" name="SubTopic"/>
            <p:cNvSpPr/>
            <p:nvPr/>
          </p:nvSpPr>
          <p:spPr>
            <a:xfrm>
              <a:off x="15367" y="3096"/>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7" name="组合 16"/>
          <p:cNvGrpSpPr/>
          <p:nvPr/>
        </p:nvGrpSpPr>
        <p:grpSpPr>
          <a:xfrm>
            <a:off x="9648825" y="2639060"/>
            <a:ext cx="1230630" cy="568960"/>
            <a:chOff x="15194" y="3930"/>
            <a:chExt cx="1938" cy="896"/>
          </a:xfrm>
        </p:grpSpPr>
        <p:sp>
          <p:nvSpPr>
            <p:cNvPr id="176" name="MMConnector"/>
            <p:cNvSpPr/>
            <p:nvPr/>
          </p:nvSpPr>
          <p:spPr>
            <a:xfrm>
              <a:off x="15194" y="4410"/>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5" name="SubTopic"/>
            <p:cNvSpPr/>
            <p:nvPr/>
          </p:nvSpPr>
          <p:spPr>
            <a:xfrm>
              <a:off x="15420" y="3930"/>
              <a:ext cx="1713"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8" name="组合 17"/>
          <p:cNvGrpSpPr/>
          <p:nvPr/>
        </p:nvGrpSpPr>
        <p:grpSpPr>
          <a:xfrm>
            <a:off x="9577070" y="3168015"/>
            <a:ext cx="734060" cy="833755"/>
            <a:chOff x="15081" y="4763"/>
            <a:chExt cx="1156" cy="1313"/>
          </a:xfrm>
        </p:grpSpPr>
        <p:sp>
          <p:nvSpPr>
            <p:cNvPr id="184" name="MMConnector"/>
            <p:cNvSpPr/>
            <p:nvPr/>
          </p:nvSpPr>
          <p:spPr>
            <a:xfrm>
              <a:off x="15081" y="5660"/>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2" name="SubTopic"/>
            <p:cNvSpPr/>
            <p:nvPr/>
          </p:nvSpPr>
          <p:spPr>
            <a:xfrm>
              <a:off x="15367" y="4763"/>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9" name="组合 18"/>
          <p:cNvGrpSpPr/>
          <p:nvPr/>
        </p:nvGrpSpPr>
        <p:grpSpPr>
          <a:xfrm>
            <a:off x="9577070" y="3696970"/>
            <a:ext cx="1303020" cy="568960"/>
            <a:chOff x="15081" y="5596"/>
            <a:chExt cx="2052" cy="896"/>
          </a:xfrm>
        </p:grpSpPr>
        <p:sp>
          <p:nvSpPr>
            <p:cNvPr id="185" name="MMConnector"/>
            <p:cNvSpPr/>
            <p:nvPr/>
          </p:nvSpPr>
          <p:spPr>
            <a:xfrm>
              <a:off x="15081" y="6076"/>
              <a:ext cx="574" cy="417"/>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3" name="SubTopic"/>
            <p:cNvSpPr/>
            <p:nvPr/>
          </p:nvSpPr>
          <p:spPr>
            <a:xfrm>
              <a:off x="15383" y="5596"/>
              <a:ext cx="1750"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21" name="组合 20"/>
          <p:cNvGrpSpPr/>
          <p:nvPr/>
        </p:nvGrpSpPr>
        <p:grpSpPr>
          <a:xfrm>
            <a:off x="8654415" y="4539615"/>
            <a:ext cx="3042920" cy="902335"/>
            <a:chOff x="13628" y="6923"/>
            <a:chExt cx="4792" cy="1421"/>
          </a:xfrm>
        </p:grpSpPr>
        <p:sp>
          <p:nvSpPr>
            <p:cNvPr id="187" name="MMConnector"/>
            <p:cNvSpPr/>
            <p:nvPr/>
          </p:nvSpPr>
          <p:spPr>
            <a:xfrm>
              <a:off x="13628" y="7856"/>
              <a:ext cx="574" cy="48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86" name="SubTopic"/>
            <p:cNvSpPr/>
            <p:nvPr/>
          </p:nvSpPr>
          <p:spPr>
            <a:xfrm>
              <a:off x="13796" y="6923"/>
              <a:ext cx="4624" cy="688"/>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动能和势能统称为机械能</a:t>
              </a:r>
              <a:endParaRPr sz="2400">
                <a:solidFill>
                  <a:srgbClr val="303030"/>
                </a:solidFill>
                <a:latin typeface="宋体" panose="02010600030101010101" pitchFamily="2" charset="-122"/>
              </a:endParaRPr>
            </a:p>
          </p:txBody>
        </p:sp>
      </p:grpSp>
      <p:grpSp>
        <p:nvGrpSpPr>
          <p:cNvPr id="22" name="组合 21"/>
          <p:cNvGrpSpPr/>
          <p:nvPr/>
        </p:nvGrpSpPr>
        <p:grpSpPr>
          <a:xfrm>
            <a:off x="8654415" y="5068570"/>
            <a:ext cx="2159635" cy="546100"/>
            <a:chOff x="13628" y="7756"/>
            <a:chExt cx="3401" cy="860"/>
          </a:xfrm>
        </p:grpSpPr>
        <p:sp>
          <p:nvSpPr>
            <p:cNvPr id="190" name="MMConnector"/>
            <p:cNvSpPr/>
            <p:nvPr/>
          </p:nvSpPr>
          <p:spPr>
            <a:xfrm>
              <a:off x="13628" y="8272"/>
              <a:ext cx="574" cy="344"/>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9" name="SubTopic"/>
            <p:cNvSpPr/>
            <p:nvPr/>
          </p:nvSpPr>
          <p:spPr>
            <a:xfrm>
              <a:off x="13797" y="7756"/>
              <a:ext cx="3232"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机械能的转化</a:t>
              </a:r>
              <a:endParaRPr sz="2400">
                <a:solidFill>
                  <a:srgbClr val="303030"/>
                </a:solidFill>
                <a:latin typeface="宋体" panose="02010600030101010101" pitchFamily="2" charset="-122"/>
              </a:endParaRPr>
            </a:p>
          </p:txBody>
        </p:sp>
      </p:grpSp>
      <p:grpSp>
        <p:nvGrpSpPr>
          <p:cNvPr id="23" name="组合 22"/>
          <p:cNvGrpSpPr/>
          <p:nvPr/>
        </p:nvGrpSpPr>
        <p:grpSpPr>
          <a:xfrm>
            <a:off x="8654415" y="5597525"/>
            <a:ext cx="1551940" cy="811530"/>
            <a:chOff x="13628" y="8589"/>
            <a:chExt cx="2444" cy="1278"/>
          </a:xfrm>
        </p:grpSpPr>
        <p:sp>
          <p:nvSpPr>
            <p:cNvPr id="192" name="MMConnector"/>
            <p:cNvSpPr/>
            <p:nvPr/>
          </p:nvSpPr>
          <p:spPr>
            <a:xfrm>
              <a:off x="13628" y="8689"/>
              <a:ext cx="574" cy="117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91" name="SubTopic"/>
            <p:cNvSpPr/>
            <p:nvPr/>
          </p:nvSpPr>
          <p:spPr>
            <a:xfrm>
              <a:off x="13844" y="8589"/>
              <a:ext cx="2228" cy="688"/>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机械能守恒</a:t>
              </a:r>
              <a:endParaRPr sz="2400">
                <a:solidFill>
                  <a:srgbClr val="303030"/>
                </a:solidFill>
                <a:latin typeface="宋体" panose="02010600030101010101" pitchFamily="2" charset="-122"/>
              </a:endParaRPr>
            </a:p>
          </p:txBody>
        </p:sp>
      </p:grpSp>
      <p:grpSp>
        <p:nvGrpSpPr>
          <p:cNvPr id="26" name="组合 25"/>
          <p:cNvGrpSpPr/>
          <p:nvPr/>
        </p:nvGrpSpPr>
        <p:grpSpPr>
          <a:xfrm>
            <a:off x="2650490" y="675640"/>
            <a:ext cx="6110605" cy="1433830"/>
            <a:chOff x="4173" y="838"/>
            <a:chExt cx="9623" cy="2258"/>
          </a:xfrm>
        </p:grpSpPr>
        <p:sp>
          <p:nvSpPr>
            <p:cNvPr id="24" name="文本框 23"/>
            <p:cNvSpPr txBox="1"/>
            <p:nvPr/>
          </p:nvSpPr>
          <p:spPr>
            <a:xfrm>
              <a:off x="5369" y="1049"/>
              <a:ext cx="8059" cy="1654"/>
            </a:xfrm>
            <a:prstGeom prst="rect">
              <a:avLst/>
            </a:prstGeom>
            <a:noFill/>
            <a:ln>
              <a:noFill/>
            </a:ln>
          </p:spPr>
          <p:txBody>
            <a:bodyPr wrap="square" rtlCol="0">
              <a:spAutoFit/>
            </a:bodyPr>
            <a:p>
              <a:pPr fontAlgn="auto">
                <a:lnSpc>
                  <a:spcPct val="130000"/>
                </a:lnSpc>
              </a:pPr>
              <a:r>
                <a:rPr lang="zh-CN" altLang="en-US" sz="2400"/>
                <a:t>不做功的三种情况：踢出去的足球；搬而未起；人提水桶水平前进</a:t>
              </a:r>
              <a:endParaRPr lang="zh-CN" altLang="en-US" sz="2400"/>
            </a:p>
          </p:txBody>
        </p:sp>
        <p:sp>
          <p:nvSpPr>
            <p:cNvPr id="25" name="云形标注 24"/>
            <p:cNvSpPr/>
            <p:nvPr/>
          </p:nvSpPr>
          <p:spPr>
            <a:xfrm>
              <a:off x="4173" y="838"/>
              <a:ext cx="9623" cy="2258"/>
            </a:xfrm>
            <a:prstGeom prst="cloudCallout">
              <a:avLst>
                <a:gd name="adj1" fmla="val -39649"/>
                <a:gd name="adj2" fmla="val 59388"/>
              </a:avLst>
            </a:prstGeom>
            <a:noFill/>
            <a:ln>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blinds(horizontal)">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blinds(horizontal)">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linds(horizontal)">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blinds(horizontal)">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linds(horizont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linds(horizont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blinds(horizontal)">
                                      <p:cBhvr>
                                        <p:cTn id="112" dur="500"/>
                                        <p:tgtEl>
                                          <p:spTgt spid="21"/>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blinds(horizontal)">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blinds(horizontal)">
                                      <p:cBhvr>
                                        <p:cTn id="1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7080" y="737870"/>
            <a:ext cx="1061085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(2016</a:t>
            </a:r>
            <a:r>
              <a:rPr lang="zh-CN" sz="2400">
                <a:cs typeface="楷体_GB2312" charset="0"/>
              </a:rPr>
              <a:t>山西</a:t>
            </a:r>
            <a:r>
              <a:rPr lang="en-US" sz="2400">
                <a:latin typeface="Times New Roman" panose="02020603050405020304" pitchFamily="18" charset="0"/>
                <a:cs typeface="楷体_GB2312" charset="0"/>
              </a:rPr>
              <a:t>40</a:t>
            </a:r>
            <a:r>
              <a:rPr lang="zh-CN" sz="2400">
                <a:cs typeface="楷体_GB2312" charset="0"/>
              </a:rPr>
              <a:t>题节选</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如图甲所示是小梦家新购买未拆封的电热水器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他发现包装箱上有一铭牌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如图乙所示．待电热水器安装完毕注满水后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他关闭了家中的其他用电器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只让电热水器工作</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观察到家里的电能表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如图丙所示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的转盘</a:t>
            </a:r>
            <a:r>
              <a:rPr lang="en-US" sz="2400">
                <a:latin typeface="Times New Roman" panose="02020603050405020304" pitchFamily="18" charset="0"/>
                <a:ea typeface="宋体" panose="02010600030101010101" pitchFamily="2" charset="-122"/>
              </a:rPr>
              <a:t>1 min</a:t>
            </a:r>
            <a:r>
              <a:rPr lang="zh-CN" sz="2400">
                <a:ea typeface="宋体" panose="02010600030101010101" pitchFamily="2" charset="-122"/>
              </a:rPr>
              <a:t>转了</a:t>
            </a:r>
            <a:r>
              <a:rPr lang="en-US" sz="2400">
                <a:latin typeface="Times New Roman" panose="02020603050405020304" pitchFamily="18" charset="0"/>
                <a:ea typeface="宋体" panose="02010600030101010101" pitchFamily="2" charset="-122"/>
              </a:rPr>
              <a:t>20</a:t>
            </a:r>
            <a:r>
              <a:rPr lang="zh-CN" sz="2400">
                <a:ea typeface="宋体" panose="02010600030101010101" pitchFamily="2" charset="-122"/>
              </a:rPr>
              <a:t>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电热水器中的水从</a:t>
            </a:r>
            <a:r>
              <a:rPr lang="en-US" sz="2400">
                <a:latin typeface="Times New Roman" panose="02020603050405020304" pitchFamily="18" charset="0"/>
                <a:ea typeface="宋体" panose="02010600030101010101" pitchFamily="2" charset="-122"/>
              </a:rPr>
              <a:t>15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升高到</a:t>
            </a:r>
            <a:r>
              <a:rPr lang="en-US" sz="2400">
                <a:latin typeface="Times New Roman" panose="02020603050405020304" pitchFamily="18" charset="0"/>
                <a:ea typeface="宋体" panose="02010600030101010101" pitchFamily="2" charset="-122"/>
              </a:rPr>
              <a:t>35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用了</a:t>
            </a:r>
            <a:r>
              <a:rPr lang="en-US" sz="2400">
                <a:latin typeface="Times New Roman" panose="02020603050405020304" pitchFamily="18" charset="0"/>
                <a:ea typeface="宋体" panose="02010600030101010101" pitchFamily="2" charset="-122"/>
              </a:rPr>
              <a:t>40 min.</a:t>
            </a:r>
            <a:r>
              <a:rPr lang="zh-CN" sz="2400">
                <a:ea typeface="宋体" panose="02010600030101010101" pitchFamily="2" charset="-122"/>
              </a:rPr>
              <a:t>请你结合包装箱上的铭牌和电能表实物图提供的有关参数信息解决以下问题．</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ρ</a:t>
            </a:r>
            <a:r>
              <a:rPr lang="zh-CN" sz="2400" baseline="-25000">
                <a:ea typeface="宋体" panose="02010600030101010101" pitchFamily="2" charset="-122"/>
              </a:rPr>
              <a:t>水</a:t>
            </a:r>
            <a:r>
              <a:rPr lang="zh-CN" sz="2400">
                <a:ea typeface="宋体" panose="02010600030101010101" pitchFamily="2" charset="-122"/>
              </a:rPr>
              <a:t>＝</a:t>
            </a:r>
            <a:r>
              <a:rPr lang="en-US" sz="2400">
                <a:latin typeface="Times New Roman" panose="02020603050405020304" pitchFamily="18" charset="0"/>
                <a:cs typeface="Times New Roman" panose="02020603050405020304" pitchFamily="18" charset="0"/>
              </a:rPr>
              <a:t>1.0</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a:t>
            </a:r>
            <a:r>
              <a:rPr lang="en-US" sz="2400" baseline="30000">
                <a:latin typeface="Times New Roman" panose="02020603050405020304" pitchFamily="18" charset="0"/>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 kg/m</a:t>
            </a:r>
            <a:r>
              <a:rPr lang="en-US" sz="2400" baseline="300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取</a:t>
            </a:r>
            <a:r>
              <a:rPr lang="en-US" sz="2400">
                <a:latin typeface="Times New Roman" panose="02020603050405020304" pitchFamily="18" charset="0"/>
                <a:cs typeface="Times New Roman" panose="02020603050405020304" pitchFamily="18" charset="0"/>
              </a:rPr>
              <a:t>10 N/</a:t>
            </a:r>
            <a:r>
              <a:rPr lang="en-US" sz="2400">
                <a:latin typeface="Times New Roman" panose="02020603050405020304" pitchFamily="18" charset="0"/>
                <a:ea typeface="宋体" panose="02010600030101010101" pitchFamily="2" charset="-122"/>
              </a:rPr>
              <a:t>kg</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c</a:t>
            </a:r>
            <a:r>
              <a:rPr lang="zh-CN" sz="2400" baseline="-25000">
                <a:ea typeface="宋体" panose="02010600030101010101" pitchFamily="2" charset="-122"/>
              </a:rPr>
              <a:t>水</a:t>
            </a:r>
            <a:r>
              <a:rPr lang="zh-CN" sz="2400">
                <a:ea typeface="宋体" panose="02010600030101010101" pitchFamily="2" charset="-122"/>
              </a:rPr>
              <a:t>＝</a:t>
            </a:r>
            <a:r>
              <a:rPr lang="en-US" sz="2400">
                <a:latin typeface="Times New Roman" panose="02020603050405020304" pitchFamily="18" charset="0"/>
                <a:cs typeface="Times New Roman" panose="02020603050405020304" pitchFamily="18" charset="0"/>
              </a:rPr>
              <a:t>4.2</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a:t>
            </a:r>
            <a:r>
              <a:rPr lang="en-US" sz="2400" baseline="30000">
                <a:latin typeface="Times New Roman" panose="02020603050405020304" pitchFamily="18" charset="0"/>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 J/</a:t>
            </a:r>
            <a:r>
              <a:rPr lang="en-US" sz="2400">
                <a:latin typeface="Times New Roman" panose="02020603050405020304" pitchFamily="18" charset="0"/>
                <a:ea typeface="宋体" panose="02010600030101010101" pitchFamily="2" charset="-122"/>
              </a:rPr>
              <a:t>(kg·</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a:p>
        </p:txBody>
      </p:sp>
      <p:pic>
        <p:nvPicPr>
          <p:cNvPr id="2" name="图片 -2147482388" descr="C:\Documents and Settings\Administrator\桌面\物理（山西）\山西物理\XL231.TIF"/>
          <p:cNvPicPr>
            <a:picLocks noChangeAspect="1"/>
          </p:cNvPicPr>
          <p:nvPr/>
        </p:nvPicPr>
        <p:blipFill>
          <a:blip r:embed="rId1" r:link="rId2"/>
          <a:stretch>
            <a:fillRect/>
          </a:stretch>
        </p:blipFill>
        <p:spPr>
          <a:xfrm>
            <a:off x="3114675" y="4229100"/>
            <a:ext cx="5490845" cy="1593850"/>
          </a:xfrm>
          <a:prstGeom prst="rect">
            <a:avLst/>
          </a:prstGeom>
          <a:noFill/>
          <a:ln w="9525">
            <a:noFill/>
          </a:ln>
        </p:spPr>
      </p:pic>
      <p:sp>
        <p:nvSpPr>
          <p:cNvPr id="3" name="文本框 2"/>
          <p:cNvSpPr txBox="1"/>
          <p:nvPr/>
        </p:nvSpPr>
        <p:spPr>
          <a:xfrm>
            <a:off x="5476240" y="5915660"/>
            <a:ext cx="131318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18185" y="1892935"/>
            <a:ext cx="10839450" cy="3415030"/>
          </a:xfrm>
          <a:prstGeom prst="rect">
            <a:avLst/>
          </a:prstGeom>
          <a:noFill/>
        </p:spPr>
        <p:txBody>
          <a:bodyPr wrap="square" rtlCol="0" anchor="t">
            <a:spAutoFit/>
          </a:bodyPr>
          <a:p>
            <a:pPr>
              <a:lnSpc>
                <a:spcPct val="150000"/>
              </a:lnSpc>
            </a:pPr>
            <a:r>
              <a:rPr lang="zh-CN" sz="2400">
                <a:sym typeface="+mn-ea"/>
              </a:rPr>
              <a:t>问题一：铭牌上标有</a:t>
            </a:r>
            <a:r>
              <a:rPr lang="en-US" sz="2400">
                <a:latin typeface="宋体" panose="02010600030101010101" pitchFamily="2" charset="-122"/>
                <a:cs typeface="Times New Roman" panose="02020603050405020304" pitchFamily="18" charset="0"/>
                <a:sym typeface="+mn-ea"/>
              </a:rPr>
              <a:t>“</a:t>
            </a:r>
            <a:r>
              <a:rPr lang="zh-CN" sz="2400">
                <a:sym typeface="+mn-ea"/>
              </a:rPr>
              <a:t>堆码层数极限</a:t>
            </a:r>
            <a:r>
              <a:rPr lang="en-US" sz="2400">
                <a:latin typeface="Times New Roman" panose="02020603050405020304" pitchFamily="18" charset="0"/>
                <a:sym typeface="+mn-ea"/>
              </a:rPr>
              <a:t>4</a:t>
            </a:r>
            <a:r>
              <a:rPr lang="en-US" sz="2400">
                <a:latin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sym typeface="+mn-ea"/>
              </a:rPr>
              <a:t>，</a:t>
            </a:r>
            <a:r>
              <a:rPr lang="zh-CN" sz="2400">
                <a:sym typeface="+mn-ea"/>
              </a:rPr>
              <a:t>指包装箱平放时最大堆放层数为</a:t>
            </a:r>
            <a:r>
              <a:rPr lang="en-US" sz="2400">
                <a:latin typeface="Times New Roman" panose="02020603050405020304" pitchFamily="18" charset="0"/>
                <a:sym typeface="+mn-ea"/>
              </a:rPr>
              <a:t>4</a:t>
            </a:r>
            <a:r>
              <a:rPr lang="zh-CN" sz="2400">
                <a:latin typeface="Times New Roman" panose="02020603050405020304" pitchFamily="18" charset="0"/>
                <a:sym typeface="+mn-ea"/>
              </a:rPr>
              <a:t>，</a:t>
            </a:r>
            <a:r>
              <a:rPr lang="zh-CN" sz="2400">
                <a:sym typeface="+mn-ea"/>
              </a:rPr>
              <a:t>超过则可能把最底层包装箱压坏．根据包装箱尺寸计算平放时底面积为</a:t>
            </a:r>
            <a:r>
              <a:rPr lang="en-US" sz="2400">
                <a:latin typeface="Times New Roman" panose="02020603050405020304" pitchFamily="18" charset="0"/>
                <a:sym typeface="+mn-ea"/>
              </a:rPr>
              <a:t>0.6 m</a:t>
            </a:r>
            <a:r>
              <a:rPr lang="en-US" sz="2400" baseline="300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sym typeface="+mn-ea"/>
              </a:rPr>
              <a:t>，</a:t>
            </a:r>
            <a:r>
              <a:rPr lang="zh-CN" sz="2400">
                <a:sym typeface="+mn-ea"/>
              </a:rPr>
              <a:t>如果在水平地面上整齐平放堆放</a:t>
            </a:r>
            <a:r>
              <a:rPr lang="en-US" sz="2400">
                <a:latin typeface="Times New Roman" panose="02020603050405020304" pitchFamily="18" charset="0"/>
                <a:sym typeface="+mn-ea"/>
              </a:rPr>
              <a:t>4</a:t>
            </a:r>
            <a:r>
              <a:rPr lang="zh-CN" sz="2400">
                <a:sym typeface="+mn-ea"/>
              </a:rPr>
              <a:t>层装有电热水器的包装箱</a:t>
            </a:r>
            <a:r>
              <a:rPr lang="zh-CN" sz="2400">
                <a:latin typeface="Times New Roman" panose="02020603050405020304" pitchFamily="18" charset="0"/>
                <a:sym typeface="+mn-ea"/>
              </a:rPr>
              <a:t>，</a:t>
            </a:r>
            <a:r>
              <a:rPr lang="zh-CN" sz="2400">
                <a:sym typeface="+mn-ea"/>
              </a:rPr>
              <a:t>求上面</a:t>
            </a:r>
            <a:r>
              <a:rPr lang="en-US" sz="2400">
                <a:latin typeface="Times New Roman" panose="02020603050405020304" pitchFamily="18" charset="0"/>
                <a:sym typeface="+mn-ea"/>
              </a:rPr>
              <a:t>3</a:t>
            </a:r>
            <a:r>
              <a:rPr lang="zh-CN" sz="2400">
                <a:sym typeface="+mn-ea"/>
              </a:rPr>
              <a:t>层包装箱对最下层包装箱的压强；</a:t>
            </a:r>
            <a:endParaRPr lang="zh-CN" altLang="en-US" sz="2400"/>
          </a:p>
          <a:p>
            <a:pPr>
              <a:lnSpc>
                <a:spcPct val="150000"/>
              </a:lnSpc>
            </a:pPr>
            <a:r>
              <a:rPr lang="zh-CN" sz="2400">
                <a:latin typeface="+mn-lt"/>
                <a:sym typeface="+mn-ea"/>
              </a:rPr>
              <a:t>问题二：工人师傅把一个装有电热水器的包装箱从地面匀速搬到</a:t>
            </a:r>
            <a:r>
              <a:rPr lang="en-US" sz="2400">
                <a:latin typeface="Times New Roman" panose="02020603050405020304" pitchFamily="18" charset="0"/>
                <a:sym typeface="+mn-ea"/>
              </a:rPr>
              <a:t>10 m</a:t>
            </a:r>
            <a:r>
              <a:rPr lang="zh-CN" sz="2400">
                <a:latin typeface="+mn-lt"/>
                <a:sym typeface="+mn-ea"/>
              </a:rPr>
              <a:t>高的小梦家</a:t>
            </a:r>
            <a:r>
              <a:rPr lang="zh-CN" sz="2400">
                <a:latin typeface="Times New Roman" panose="02020603050405020304" pitchFamily="18" charset="0"/>
                <a:sym typeface="+mn-ea"/>
              </a:rPr>
              <a:t>，</a:t>
            </a:r>
            <a:r>
              <a:rPr lang="zh-CN" sz="2400">
                <a:latin typeface="+mn-lt"/>
                <a:sym typeface="+mn-ea"/>
              </a:rPr>
              <a:t>求工人师傅对包装箱做的功．</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21080" y="1584325"/>
            <a:ext cx="7686675" cy="3969385"/>
            <a:chOff x="1494" y="3625"/>
            <a:chExt cx="12105" cy="6251"/>
          </a:xfrm>
        </p:grpSpPr>
        <p:sp>
          <p:nvSpPr>
            <p:cNvPr id="4" name="文本框 3"/>
            <p:cNvSpPr txBox="1"/>
            <p:nvPr/>
          </p:nvSpPr>
          <p:spPr>
            <a:xfrm>
              <a:off x="1494" y="3625"/>
              <a:ext cx="12105" cy="6251"/>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解：</a:t>
              </a:r>
              <a:r>
                <a:rPr lang="zh-CN" sz="2400">
                  <a:solidFill>
                    <a:srgbClr val="FF0000"/>
                  </a:solidFill>
                  <a:ea typeface="宋体" panose="02010600030101010101" pitchFamily="2" charset="-122"/>
                </a:rPr>
                <a:t>问题一：由包装箱铭牌可知</a:t>
              </a:r>
              <a:r>
                <a:rPr lang="zh-CN" sz="2400">
                  <a:solidFill>
                    <a:srgbClr val="FF0000"/>
                  </a:solidFill>
                  <a:latin typeface="Times New Roman" panose="02020603050405020304" pitchFamily="18" charset="0"/>
                  <a:ea typeface="宋体" panose="02010600030101010101" pitchFamily="2" charset="-122"/>
                </a:rPr>
                <a:t>，</a:t>
              </a:r>
              <a:endParaRPr lang="zh-CN" sz="2400">
                <a:solidFill>
                  <a:srgbClr val="FF0000"/>
                </a:solidFill>
                <a:latin typeface="Times New Roman" panose="02020603050405020304" pitchFamily="18" charset="0"/>
                <a:ea typeface="宋体" panose="02010600030101010101" pitchFamily="2" charset="-122"/>
              </a:endParaRPr>
            </a:p>
            <a:p>
              <a:pPr>
                <a:lnSpc>
                  <a:spcPct val="150000"/>
                </a:lnSpc>
              </a:pPr>
              <a:r>
                <a:rPr lang="zh-CN" sz="2400">
                  <a:solidFill>
                    <a:srgbClr val="FF0000"/>
                  </a:solidFill>
                  <a:ea typeface="宋体" panose="02010600030101010101" pitchFamily="2" charset="-122"/>
                </a:rPr>
                <a:t>一个包装箱的总质量</a:t>
              </a:r>
              <a:r>
                <a:rPr lang="en-US" sz="2400" i="1">
                  <a:solidFill>
                    <a:srgbClr val="FF0000"/>
                  </a:solidFill>
                  <a:latin typeface="Times New Roman" panose="02020603050405020304" pitchFamily="18" charset="0"/>
                  <a:cs typeface="Times New Roman" panose="02020603050405020304" pitchFamily="18" charset="0"/>
                </a:rPr>
                <a:t>m</a:t>
              </a:r>
              <a:r>
                <a:rPr lang="en-US" sz="2400" baseline="-25000">
                  <a:solidFill>
                    <a:srgbClr val="FF0000"/>
                  </a:solidFill>
                  <a:latin typeface="Times New Roman" panose="02020603050405020304" pitchFamily="18" charset="0"/>
                  <a:cs typeface="Times New Roman" panose="02020603050405020304" pitchFamily="18" charset="0"/>
                </a:rPr>
                <a:t>1</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20 kg</a:t>
              </a:r>
              <a:r>
                <a:rPr lang="zh-CN" sz="2400">
                  <a:solidFill>
                    <a:srgbClr val="FF0000"/>
                  </a:solidFill>
                  <a:latin typeface="Times New Roman" panose="02020603050405020304" pitchFamily="18" charset="0"/>
                  <a:ea typeface="宋体" panose="02010600030101010101" pitchFamily="2" charset="-122"/>
                </a:rPr>
                <a:t>，</a:t>
              </a:r>
              <a:endParaRPr lang="zh-CN" sz="2400">
                <a:solidFill>
                  <a:srgbClr val="FF0000"/>
                </a:solidFill>
                <a:latin typeface="Times New Roman" panose="02020603050405020304" pitchFamily="18" charset="0"/>
                <a:ea typeface="宋体" panose="02010600030101010101" pitchFamily="2" charset="-122"/>
              </a:endParaRPr>
            </a:p>
            <a:p>
              <a:pPr>
                <a:lnSpc>
                  <a:spcPct val="150000"/>
                </a:lnSpc>
              </a:pPr>
              <a:r>
                <a:rPr lang="zh-CN" sz="2400">
                  <a:solidFill>
                    <a:srgbClr val="FF0000"/>
                  </a:solidFill>
                  <a:ea typeface="宋体" panose="02010600030101010101" pitchFamily="2" charset="-122"/>
                </a:rPr>
                <a:t>上面</a:t>
              </a:r>
              <a:r>
                <a:rPr lang="en-US" sz="24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层包装箱对最下层包装箱</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的压力</a:t>
              </a:r>
              <a:r>
                <a:rPr lang="en-US" sz="2400" i="1">
                  <a:solidFill>
                    <a:srgbClr val="FF0000"/>
                  </a:solidFill>
                  <a:latin typeface="Times New Roman" panose="02020603050405020304" pitchFamily="18" charset="0"/>
                  <a:cs typeface="Times New Roman" panose="02020603050405020304" pitchFamily="18" charset="0"/>
                </a:rPr>
                <a:t>F</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3</a:t>
              </a:r>
              <a:r>
                <a:rPr lang="en-US" sz="2400" i="1">
                  <a:solidFill>
                    <a:srgbClr val="FF0000"/>
                  </a:solidFill>
                  <a:latin typeface="Times New Roman" panose="02020603050405020304" pitchFamily="18" charset="0"/>
                  <a:ea typeface="宋体" panose="02010600030101010101" pitchFamily="2" charset="-122"/>
                </a:rPr>
                <a:t>G</a:t>
              </a:r>
              <a:r>
                <a:rPr lang="en-US" sz="2400" baseline="-25000">
                  <a:solidFill>
                    <a:srgbClr val="FF0000"/>
                  </a:solidFill>
                  <a:latin typeface="Times New Roman" panose="02020603050405020304" pitchFamily="18" charset="0"/>
                  <a:cs typeface="Times New Roman" panose="02020603050405020304" pitchFamily="18" charset="0"/>
                </a:rPr>
                <a:t>1</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3</a:t>
              </a:r>
              <a:r>
                <a:rPr lang="en-US" sz="2400" i="1">
                  <a:solidFill>
                    <a:srgbClr val="FF0000"/>
                  </a:solidFill>
                  <a:latin typeface="Times New Roman" panose="02020603050405020304" pitchFamily="18" charset="0"/>
                  <a:cs typeface="Times New Roman" panose="02020603050405020304" pitchFamily="18" charset="0"/>
                </a:rPr>
                <a:t>m</a:t>
              </a:r>
              <a:r>
                <a:rPr lang="en-US" sz="2400" baseline="-25000">
                  <a:solidFill>
                    <a:srgbClr val="FF0000"/>
                  </a:solidFill>
                  <a:latin typeface="Times New Roman" panose="02020603050405020304" pitchFamily="18" charset="0"/>
                  <a:cs typeface="Times New Roman" panose="02020603050405020304" pitchFamily="18" charset="0"/>
                </a:rPr>
                <a:t>1</a:t>
              </a:r>
              <a:r>
                <a:rPr lang="en-US" sz="2400" i="1">
                  <a:solidFill>
                    <a:srgbClr val="FF0000"/>
                  </a:solidFill>
                  <a:latin typeface="Times New Roman" panose="02020603050405020304" pitchFamily="18" charset="0"/>
                  <a:cs typeface="Times New Roman" panose="02020603050405020304" pitchFamily="18" charset="0"/>
                </a:rPr>
                <a:t>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3</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20 kg</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cs typeface="Times New Roman" panose="02020603050405020304" pitchFamily="18" charset="0"/>
                </a:rPr>
                <a:t>10 N/kg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600 N</a:t>
              </a:r>
              <a:r>
                <a:rPr lang="zh-CN" sz="2400">
                  <a:solidFill>
                    <a:srgbClr val="FF0000"/>
                  </a:solidFill>
                  <a:ea typeface="宋体" panose="02010600030101010101" pitchFamily="2" charset="-122"/>
                </a:rPr>
                <a:t>对最下层包装箱的压强</a:t>
              </a:r>
              <a:r>
                <a:rPr lang="en-US" sz="2400" i="1">
                  <a:solidFill>
                    <a:srgbClr val="FF0000"/>
                  </a:solidFill>
                  <a:latin typeface="Times New Roman" panose="02020603050405020304" pitchFamily="18" charset="0"/>
                  <a:cs typeface="Times New Roman" panose="02020603050405020304" pitchFamily="18" charset="0"/>
                </a:rPr>
                <a:t>p</a:t>
              </a:r>
              <a:r>
                <a:rPr lang="zh-CN" sz="2400">
                  <a:solidFill>
                    <a:srgbClr val="FF0000"/>
                  </a:solidFill>
                  <a:ea typeface="宋体" panose="02010600030101010101" pitchFamily="2" charset="-122"/>
                </a:rPr>
                <a:t>＝      ＝            ＝</a:t>
              </a:r>
              <a:r>
                <a:rPr lang="en-US" sz="2400">
                  <a:solidFill>
                    <a:srgbClr val="FF0000"/>
                  </a:solidFill>
                  <a:latin typeface="Times New Roman" panose="02020603050405020304" pitchFamily="18" charset="0"/>
                  <a:ea typeface="宋体" panose="02010600030101010101" pitchFamily="2" charset="-122"/>
                </a:rPr>
                <a:t>1 000 Pa</a:t>
              </a:r>
              <a:endParaRPr lang="en-US" sz="2400">
                <a:solidFill>
                  <a:srgbClr val="FF0000"/>
                </a:solidFill>
                <a:latin typeface="Times New Roman" panose="02020603050405020304" pitchFamily="18" charset="0"/>
                <a:ea typeface="宋体" panose="02010600030101010101" pitchFamily="2" charset="-122"/>
              </a:endParaRPr>
            </a:p>
            <a:p>
              <a:pPr>
                <a:lnSpc>
                  <a:spcPct val="150000"/>
                </a:lnSpc>
              </a:pPr>
              <a:r>
                <a:rPr lang="zh-CN" sz="2400">
                  <a:solidFill>
                    <a:srgbClr val="FF0000"/>
                  </a:solidFill>
                  <a:latin typeface="+mn-lt"/>
                  <a:sym typeface="+mn-ea"/>
                </a:rPr>
                <a:t>问题二：工人师傅对包装箱做的功</a:t>
              </a:r>
              <a:r>
                <a:rPr lang="en-US" sz="2400" i="1">
                  <a:solidFill>
                    <a:srgbClr val="FF0000"/>
                  </a:solidFill>
                  <a:latin typeface="Times New Roman" panose="02020603050405020304" pitchFamily="18" charset="0"/>
                  <a:cs typeface="Times New Roman" panose="02020603050405020304" pitchFamily="18" charset="0"/>
                  <a:sym typeface="+mn-ea"/>
                </a:rPr>
                <a:t>W</a:t>
              </a:r>
              <a:r>
                <a:rPr lang="zh-CN" sz="2400">
                  <a:solidFill>
                    <a:srgbClr val="FF0000"/>
                  </a:solidFill>
                  <a:latin typeface="+mn-lt"/>
                  <a:sym typeface="+mn-ea"/>
                </a:rPr>
                <a:t>＝</a:t>
              </a:r>
              <a:r>
                <a:rPr lang="en-US" sz="2400" i="1">
                  <a:solidFill>
                    <a:srgbClr val="FF0000"/>
                  </a:solidFill>
                  <a:latin typeface="Times New Roman" panose="02020603050405020304" pitchFamily="18" charset="0"/>
                  <a:sym typeface="+mn-ea"/>
                </a:rPr>
                <a:t>F</a:t>
              </a:r>
              <a:r>
                <a:rPr lang="en-US" sz="2400" baseline="-25000">
                  <a:solidFill>
                    <a:srgbClr val="FF0000"/>
                  </a:solidFill>
                  <a:latin typeface="Times New Roman" panose="02020603050405020304" pitchFamily="18" charset="0"/>
                  <a:cs typeface="Times New Roman" panose="02020603050405020304" pitchFamily="18" charset="0"/>
                  <a:sym typeface="+mn-ea"/>
                </a:rPr>
                <a:t>1</a:t>
              </a:r>
              <a:r>
                <a:rPr lang="en-US" sz="2400" i="1">
                  <a:solidFill>
                    <a:srgbClr val="FF0000"/>
                  </a:solidFill>
                  <a:latin typeface="Times New Roman" panose="02020603050405020304" pitchFamily="18" charset="0"/>
                  <a:cs typeface="Times New Roman" panose="02020603050405020304" pitchFamily="18" charset="0"/>
                  <a:sym typeface="+mn-ea"/>
                </a:rPr>
                <a:t>s</a:t>
              </a:r>
              <a:r>
                <a:rPr lang="zh-CN" sz="2400">
                  <a:solidFill>
                    <a:srgbClr val="FF0000"/>
                  </a:solidFill>
                  <a:latin typeface="+mn-lt"/>
                  <a:sym typeface="+mn-ea"/>
                </a:rPr>
                <a:t>＝</a:t>
              </a:r>
              <a:r>
                <a:rPr lang="en-US" sz="2400" i="1">
                  <a:solidFill>
                    <a:srgbClr val="FF0000"/>
                  </a:solidFill>
                  <a:latin typeface="Times New Roman" panose="02020603050405020304" pitchFamily="18" charset="0"/>
                  <a:sym typeface="+mn-ea"/>
                </a:rPr>
                <a:t>G</a:t>
              </a:r>
              <a:r>
                <a:rPr lang="en-US" sz="2400" baseline="-25000">
                  <a:solidFill>
                    <a:srgbClr val="FF0000"/>
                  </a:solidFill>
                  <a:latin typeface="Times New Roman" panose="02020603050405020304" pitchFamily="18" charset="0"/>
                  <a:cs typeface="Times New Roman" panose="02020603050405020304" pitchFamily="18" charset="0"/>
                  <a:sym typeface="+mn-ea"/>
                </a:rPr>
                <a:t>1</a:t>
              </a:r>
              <a:r>
                <a:rPr lang="en-US" sz="2400" i="1">
                  <a:solidFill>
                    <a:srgbClr val="FF0000"/>
                  </a:solidFill>
                  <a:latin typeface="Times New Roman" panose="02020603050405020304" pitchFamily="18" charset="0"/>
                  <a:cs typeface="Times New Roman" panose="02020603050405020304" pitchFamily="18" charset="0"/>
                  <a:sym typeface="+mn-ea"/>
                </a:rPr>
                <a:t>h</a:t>
              </a:r>
              <a:r>
                <a:rPr lang="zh-CN" sz="2400">
                  <a:solidFill>
                    <a:srgbClr val="FF0000"/>
                  </a:solidFill>
                  <a:latin typeface="+mn-lt"/>
                  <a:sym typeface="+mn-ea"/>
                </a:rPr>
                <a:t>＝</a:t>
              </a:r>
              <a:r>
                <a:rPr lang="en-US" sz="2400" i="1">
                  <a:solidFill>
                    <a:srgbClr val="FF0000"/>
                  </a:solidFill>
                  <a:latin typeface="Times New Roman" panose="02020603050405020304" pitchFamily="18" charset="0"/>
                  <a:sym typeface="+mn-ea"/>
                </a:rPr>
                <a:t>m</a:t>
              </a:r>
              <a:r>
                <a:rPr lang="en-US" sz="2400" baseline="-25000">
                  <a:solidFill>
                    <a:srgbClr val="FF0000"/>
                  </a:solidFill>
                  <a:latin typeface="Times New Roman" panose="02020603050405020304" pitchFamily="18" charset="0"/>
                  <a:cs typeface="Times New Roman" panose="02020603050405020304" pitchFamily="18" charset="0"/>
                  <a:sym typeface="+mn-ea"/>
                </a:rPr>
                <a:t>1</a:t>
              </a:r>
              <a:r>
                <a:rPr lang="en-US" sz="2400" i="1">
                  <a:solidFill>
                    <a:srgbClr val="FF0000"/>
                  </a:solidFill>
                  <a:latin typeface="Times New Roman" panose="02020603050405020304" pitchFamily="18" charset="0"/>
                  <a:cs typeface="Times New Roman" panose="02020603050405020304" pitchFamily="18" charset="0"/>
                  <a:sym typeface="+mn-ea"/>
                </a:rPr>
                <a:t>gh</a:t>
              </a:r>
              <a:r>
                <a:rPr lang="zh-CN" sz="2400">
                  <a:solidFill>
                    <a:srgbClr val="FF0000"/>
                  </a:solidFill>
                  <a:latin typeface="+mn-lt"/>
                  <a:sym typeface="+mn-ea"/>
                </a:rPr>
                <a:t>＝</a:t>
              </a:r>
              <a:r>
                <a:rPr lang="en-US" sz="2400">
                  <a:solidFill>
                    <a:srgbClr val="FF0000"/>
                  </a:solidFill>
                  <a:latin typeface="Times New Roman" panose="02020603050405020304" pitchFamily="18" charset="0"/>
                  <a:sym typeface="+mn-ea"/>
                </a:rPr>
                <a:t>20 kg×10 N/kg×10 m</a:t>
              </a:r>
              <a:r>
                <a:rPr lang="zh-CN" sz="2400">
                  <a:solidFill>
                    <a:srgbClr val="FF0000"/>
                  </a:solidFill>
                  <a:latin typeface="+mn-lt"/>
                  <a:sym typeface="+mn-ea"/>
                </a:rPr>
                <a:t>＝</a:t>
              </a:r>
              <a:r>
                <a:rPr lang="en-US" sz="2400">
                  <a:solidFill>
                    <a:srgbClr val="FF0000"/>
                  </a:solidFill>
                  <a:latin typeface="Times New Roman" panose="02020603050405020304" pitchFamily="18" charset="0"/>
                  <a:cs typeface="Times New Roman" panose="02020603050405020304" pitchFamily="18" charset="0"/>
                  <a:sym typeface="+mn-ea"/>
                </a:rPr>
                <a:t>2 000 J</a:t>
              </a:r>
              <a:endParaRPr lang="zh-CN" altLang="en-US" sz="2400"/>
            </a:p>
          </p:txBody>
        </p:sp>
        <p:pic>
          <p:nvPicPr>
            <p:cNvPr id="5" name="图片 4"/>
            <p:cNvPicPr>
              <a:picLocks noChangeAspect="1"/>
            </p:cNvPicPr>
            <p:nvPr/>
          </p:nvPicPr>
          <p:blipFill>
            <a:blip r:embed="rId1"/>
            <a:srcRect r="94320" b="-6190"/>
            <a:stretch>
              <a:fillRect/>
            </a:stretch>
          </p:blipFill>
          <p:spPr>
            <a:xfrm>
              <a:off x="7312" y="7123"/>
              <a:ext cx="473" cy="1338"/>
            </a:xfrm>
            <a:prstGeom prst="rect">
              <a:avLst/>
            </a:prstGeom>
          </p:spPr>
        </p:pic>
        <p:pic>
          <p:nvPicPr>
            <p:cNvPr id="6" name="图片 5"/>
            <p:cNvPicPr>
              <a:picLocks noChangeAspect="1"/>
            </p:cNvPicPr>
            <p:nvPr/>
          </p:nvPicPr>
          <p:blipFill>
            <a:blip r:embed="rId2"/>
            <a:srcRect r="58393" b="-6190"/>
            <a:stretch>
              <a:fillRect/>
            </a:stretch>
          </p:blipFill>
          <p:spPr>
            <a:xfrm>
              <a:off x="8402" y="7010"/>
              <a:ext cx="3465" cy="133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5315" y="558800"/>
            <a:ext cx="10884535" cy="319214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(2015</a:t>
            </a:r>
            <a:r>
              <a:rPr lang="zh-CN" sz="2400">
                <a:cs typeface="楷体_GB2312" charset="0"/>
              </a:rPr>
              <a:t>山西</a:t>
            </a:r>
            <a:r>
              <a:rPr lang="en-US" sz="2400">
                <a:latin typeface="Times New Roman" panose="02020603050405020304" pitchFamily="18" charset="0"/>
                <a:cs typeface="楷体_GB2312" charset="0"/>
              </a:rPr>
              <a:t>41</a:t>
            </a:r>
            <a:r>
              <a:rPr lang="zh-CN" sz="2400">
                <a:cs typeface="楷体_GB2312" charset="0"/>
              </a:rPr>
              <a:t>题</a:t>
            </a:r>
            <a:r>
              <a:rPr lang="en-US" sz="2400">
                <a:latin typeface="Times New Roman" panose="02020603050405020304" pitchFamily="18" charset="0"/>
                <a:cs typeface="楷体_GB2312" charset="0"/>
              </a:rPr>
              <a:t>5</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空气污染已成为全世界城市居民生活中一个无法逃避的问题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治理污染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人人有责</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节能减排</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从我做起．如图是小明家购置的新型能源轿车．假期全家驾车从太原到西安游玩</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爱钻研的小明不仅收集了如下表所示的相关数据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并且还记录了轿车在高速公路上匀速行驶</a:t>
            </a:r>
            <a:r>
              <a:rPr lang="en-US" sz="2400">
                <a:latin typeface="Times New Roman" panose="02020603050405020304" pitchFamily="18" charset="0"/>
                <a:ea typeface="宋体" panose="02010600030101010101" pitchFamily="2" charset="-122"/>
              </a:rPr>
              <a:t>90 km</a:t>
            </a:r>
            <a:r>
              <a:rPr lang="zh-CN" sz="2400">
                <a:ea typeface="宋体" panose="02010600030101010101" pitchFamily="2" charset="-122"/>
              </a:rPr>
              <a:t>所用时间为</a:t>
            </a:r>
            <a:r>
              <a:rPr lang="en-US" sz="2400">
                <a:latin typeface="Times New Roman" panose="02020603050405020304" pitchFamily="18" charset="0"/>
                <a:cs typeface="Times New Roman" panose="02020603050405020304" pitchFamily="18" charset="0"/>
              </a:rPr>
              <a:t>1 h</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求：</a:t>
            </a:r>
            <a:endParaRPr lang="zh-CN" sz="2400">
              <a:ea typeface="宋体" panose="02010600030101010101" pitchFamily="2" charset="-122"/>
            </a:endParaRPr>
          </a:p>
          <a:p>
            <a:pPr>
              <a:lnSpc>
                <a:spcPct val="140000"/>
              </a:lnSpc>
            </a:pPr>
            <a:r>
              <a:rPr lang="en-US" sz="2400">
                <a:latin typeface="Times New Roman" panose="02020603050405020304" pitchFamily="18" charset="0"/>
                <a:sym typeface="+mn-ea"/>
              </a:rPr>
              <a:t>(1)</a:t>
            </a:r>
            <a:r>
              <a:rPr lang="zh-CN" sz="2400">
                <a:sym typeface="+mn-ea"/>
              </a:rPr>
              <a:t>轿车</a:t>
            </a:r>
            <a:r>
              <a:rPr lang="en-US" sz="2400">
                <a:latin typeface="Times New Roman" panose="02020603050405020304" pitchFamily="18" charset="0"/>
                <a:sym typeface="+mn-ea"/>
              </a:rPr>
              <a:t>(</a:t>
            </a:r>
            <a:r>
              <a:rPr lang="zh-CN" sz="2400">
                <a:sym typeface="+mn-ea"/>
              </a:rPr>
              <a:t>空载</a:t>
            </a:r>
            <a:r>
              <a:rPr lang="en-US" sz="2400">
                <a:latin typeface="Times New Roman" panose="02020603050405020304" pitchFamily="18" charset="0"/>
                <a:sym typeface="+mn-ea"/>
              </a:rPr>
              <a:t>)</a:t>
            </a:r>
            <a:r>
              <a:rPr lang="zh-CN" sz="2400">
                <a:sym typeface="+mn-ea"/>
              </a:rPr>
              <a:t>停放在水平地面时对地面的压强</a:t>
            </a:r>
            <a:r>
              <a:rPr lang="en-US" sz="2400">
                <a:latin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g</a:t>
            </a:r>
            <a:r>
              <a:rPr lang="zh-CN" sz="2400">
                <a:sym typeface="+mn-ea"/>
              </a:rPr>
              <a:t>取</a:t>
            </a:r>
            <a:r>
              <a:rPr lang="en-US" sz="2400">
                <a:latin typeface="Times New Roman" panose="02020603050405020304" pitchFamily="18" charset="0"/>
                <a:sym typeface="+mn-ea"/>
              </a:rPr>
              <a:t>10 N/kg)</a:t>
            </a:r>
            <a:r>
              <a:rPr lang="zh-CN" sz="2400">
                <a:sym typeface="+mn-ea"/>
              </a:rPr>
              <a:t>；</a:t>
            </a:r>
            <a:r>
              <a:rPr lang="en-US" sz="2400">
                <a:latin typeface="Times New Roman" panose="02020603050405020304" pitchFamily="18" charset="0"/>
                <a:sym typeface="+mn-ea"/>
              </a:rPr>
              <a:t>(2)</a:t>
            </a:r>
            <a:r>
              <a:rPr lang="zh-CN" sz="2400">
                <a:sym typeface="+mn-ea"/>
              </a:rPr>
              <a:t>轿车在</a:t>
            </a:r>
            <a:r>
              <a:rPr lang="en-US" sz="2400">
                <a:latin typeface="Times New Roman" panose="02020603050405020304" pitchFamily="18" charset="0"/>
                <a:sym typeface="+mn-ea"/>
              </a:rPr>
              <a:t>1 h</a:t>
            </a:r>
            <a:r>
              <a:rPr lang="zh-CN" sz="2400">
                <a:sym typeface="+mn-ea"/>
              </a:rPr>
              <a:t>内牵引力做功的功率</a:t>
            </a:r>
            <a:endParaRPr lang="zh-CN" altLang="en-US"/>
          </a:p>
        </p:txBody>
      </p:sp>
      <p:graphicFrame>
        <p:nvGraphicFramePr>
          <p:cNvPr id="2" name="表格 1"/>
          <p:cNvGraphicFramePr/>
          <p:nvPr>
            <p:custDataLst>
              <p:tags r:id="rId1"/>
            </p:custDataLst>
          </p:nvPr>
        </p:nvGraphicFramePr>
        <p:xfrm>
          <a:off x="760730" y="3746500"/>
          <a:ext cx="6962775" cy="2743200"/>
        </p:xfrm>
        <a:graphic>
          <a:graphicData uri="http://schemas.openxmlformats.org/drawingml/2006/table">
            <a:tbl>
              <a:tblPr firstRow="1" bandRow="1">
                <a:tableStyleId>{5940675A-B579-460E-94D1-54222C63F5DA}</a:tableStyleId>
              </a:tblPr>
              <a:tblGrid>
                <a:gridCol w="4173220"/>
                <a:gridCol w="2789555"/>
              </a:tblGrid>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轿车质量(kg)</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1 050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车轮与地面接触总面积(m</a:t>
                      </a:r>
                      <a:r>
                        <a:rPr lang="en-US" sz="2400" b="0" baseline="30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太原到西安距离(km)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600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行车15 km耗天然气量(m</a:t>
                      </a:r>
                      <a:r>
                        <a:rPr lang="en-US" sz="2400" b="0" baseline="30000">
                          <a:latin typeface="Times New Roman" panose="02020603050405020304" pitchFamily="18" charset="0"/>
                          <a:ea typeface="黑体" panose="02010609060101010101" pitchFamily="49" charset="-122"/>
                          <a:cs typeface="Times New Roman" panose="02020603050405020304" pitchFamily="18" charset="0"/>
                        </a:rPr>
                        <a:t>3</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匀速行驶时牵引力(N)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2 000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2387" descr="C:\Documents and Settings\Administrator\桌面\物理（山西）\山西物理\XL232.TIF"/>
          <p:cNvPicPr>
            <a:picLocks noChangeAspect="1"/>
          </p:cNvPicPr>
          <p:nvPr/>
        </p:nvPicPr>
        <p:blipFill>
          <a:blip r:embed="rId2" r:link="rId3"/>
          <a:stretch>
            <a:fillRect/>
          </a:stretch>
        </p:blipFill>
        <p:spPr>
          <a:xfrm>
            <a:off x="8514080" y="4305300"/>
            <a:ext cx="2697480" cy="1163955"/>
          </a:xfrm>
          <a:prstGeom prst="rect">
            <a:avLst/>
          </a:prstGeom>
          <a:noFill/>
          <a:ln w="9525">
            <a:noFill/>
          </a:ln>
        </p:spPr>
      </p:pic>
      <p:sp>
        <p:nvSpPr>
          <p:cNvPr id="4" name="文本框 3"/>
          <p:cNvSpPr txBox="1"/>
          <p:nvPr/>
        </p:nvSpPr>
        <p:spPr>
          <a:xfrm>
            <a:off x="9564370" y="5896610"/>
            <a:ext cx="102806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latin typeface="Times New Roman" panose="02020603050405020304" pitchFamily="18" charset="0"/>
                <a:ea typeface="宋体" panose="02010600030101010101" pitchFamily="2" charset="-122"/>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340485" y="1849120"/>
            <a:ext cx="7510780" cy="3470275"/>
            <a:chOff x="1997" y="2686"/>
            <a:chExt cx="11828" cy="5465"/>
          </a:xfrm>
        </p:grpSpPr>
        <p:grpSp>
          <p:nvGrpSpPr>
            <p:cNvPr id="11" name="组合 10"/>
            <p:cNvGrpSpPr/>
            <p:nvPr/>
          </p:nvGrpSpPr>
          <p:grpSpPr>
            <a:xfrm>
              <a:off x="1997" y="2686"/>
              <a:ext cx="11828" cy="5378"/>
              <a:chOff x="1771" y="2686"/>
              <a:chExt cx="11828" cy="5378"/>
            </a:xfrm>
          </p:grpSpPr>
          <p:sp>
            <p:nvSpPr>
              <p:cNvPr id="5" name="文本框 4"/>
              <p:cNvSpPr txBox="1"/>
              <p:nvPr/>
            </p:nvSpPr>
            <p:spPr>
              <a:xfrm>
                <a:off x="1771" y="2686"/>
                <a:ext cx="11828" cy="5378"/>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解：</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轿车对水平地面的压力</a:t>
                </a:r>
                <a:r>
                  <a:rPr lang="en-US" sz="2400" i="1">
                    <a:solidFill>
                      <a:srgbClr val="FF0000"/>
                    </a:solidFill>
                    <a:latin typeface="Times New Roman" panose="02020603050405020304" pitchFamily="18" charset="0"/>
                    <a:cs typeface="Times New Roman" panose="02020603050405020304" pitchFamily="18" charset="0"/>
                  </a:rPr>
                  <a:t>F</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mg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1 050 kg</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 N/kg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1.05</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cs typeface="Times New Roman" panose="02020603050405020304" pitchFamily="18" charset="0"/>
                  </a:rPr>
                  <a:t>4</a:t>
                </a:r>
                <a:r>
                  <a:rPr lang="en-US" sz="2400">
                    <a:solidFill>
                      <a:srgbClr val="FF0000"/>
                    </a:solidFill>
                    <a:latin typeface="Times New Roman" panose="02020603050405020304" pitchFamily="18" charset="0"/>
                    <a:cs typeface="Times New Roman" panose="02020603050405020304" pitchFamily="18" charset="0"/>
                  </a:rPr>
                  <a:t> N</a:t>
                </a:r>
                <a:r>
                  <a:rPr lang="en-US" sz="2400">
                    <a:solidFill>
                      <a:srgbClr val="FF0000"/>
                    </a:solidFill>
                    <a:latin typeface="Times New Roman" panose="02020603050405020304" pitchFamily="18" charset="0"/>
                    <a:cs typeface="楷体_GB2312" charset="0"/>
                  </a:rPr>
                  <a:t>(1</a:t>
                </a:r>
                <a:r>
                  <a:rPr lang="zh-CN" sz="2400">
                    <a:solidFill>
                      <a:srgbClr val="FF0000"/>
                    </a:solidFill>
                    <a:cs typeface="楷体_GB2312" charset="0"/>
                  </a:rPr>
                  <a:t>分</a:t>
                </a:r>
                <a:r>
                  <a:rPr lang="en-US" sz="2400">
                    <a:solidFill>
                      <a:srgbClr val="FF0000"/>
                    </a:solidFill>
                    <a:latin typeface="Times New Roman" panose="02020603050405020304" pitchFamily="18" charset="0"/>
                    <a:cs typeface="楷体_GB2312" charset="0"/>
                  </a:rPr>
                  <a:t>)</a:t>
                </a:r>
                <a:r>
                  <a:rPr lang="zh-CN" sz="2400">
                    <a:solidFill>
                      <a:srgbClr val="FF0000"/>
                    </a:solidFill>
                    <a:ea typeface="宋体" panose="02010600030101010101" pitchFamily="2" charset="-122"/>
                  </a:rPr>
                  <a:t>轿车对水平地面的压强</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p</a:t>
                </a:r>
                <a:r>
                  <a:rPr lang="zh-CN" sz="2400">
                    <a:solidFill>
                      <a:srgbClr val="FF0000"/>
                    </a:solidFill>
                    <a:ea typeface="宋体" panose="02010600030101010101" pitchFamily="2" charset="-122"/>
                  </a:rPr>
                  <a:t>＝        ＝                         ＝</a:t>
                </a:r>
                <a:r>
                  <a:rPr lang="en-US" sz="2400">
                    <a:solidFill>
                      <a:srgbClr val="FF0000"/>
                    </a:solidFill>
                    <a:latin typeface="Times New Roman" panose="02020603050405020304" pitchFamily="18" charset="0"/>
                    <a:ea typeface="宋体" panose="02010600030101010101" pitchFamily="2" charset="-122"/>
                  </a:rPr>
                  <a:t>7×10</a:t>
                </a:r>
                <a:r>
                  <a:rPr lang="en-US" sz="2400" baseline="30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Pa</a:t>
                </a:r>
                <a:endPar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solidFill>
                      <a:srgbClr val="FF0000"/>
                    </a:solidFill>
                    <a:latin typeface="Times New Roman" panose="02020603050405020304" pitchFamily="18" charset="0"/>
                    <a:sym typeface="+mn-ea"/>
                  </a:rPr>
                  <a:t>(2)</a:t>
                </a:r>
                <a:r>
                  <a:rPr lang="zh-CN" sz="2400">
                    <a:solidFill>
                      <a:srgbClr val="FF0000"/>
                    </a:solidFill>
                    <a:sym typeface="+mn-ea"/>
                  </a:rPr>
                  <a:t>牵引力做功的功率</a:t>
                </a:r>
                <a:endParaRPr lang="zh-CN" sz="2400">
                  <a:solidFill>
                    <a:srgbClr val="FF0000"/>
                  </a:solidFill>
                  <a:sym typeface="+mn-ea"/>
                </a:endParaRPr>
              </a:p>
              <a:p>
                <a:pPr>
                  <a:lnSpc>
                    <a:spcPct val="150000"/>
                  </a:lnSpc>
                </a:pPr>
                <a:endParaRPr lang="zh-CN" altLang="en-US" sz="2400"/>
              </a:p>
            </p:txBody>
          </p:sp>
          <p:pic>
            <p:nvPicPr>
              <p:cNvPr id="6" name="图片 5"/>
              <p:cNvPicPr>
                <a:picLocks noChangeAspect="1"/>
              </p:cNvPicPr>
              <p:nvPr/>
            </p:nvPicPr>
            <p:blipFill>
              <a:blip r:embed="rId1"/>
              <a:srcRect r="93768" b="12143"/>
              <a:stretch>
                <a:fillRect/>
              </a:stretch>
            </p:blipFill>
            <p:spPr>
              <a:xfrm>
                <a:off x="2957" y="5314"/>
                <a:ext cx="519" cy="1107"/>
              </a:xfrm>
              <a:prstGeom prst="rect">
                <a:avLst/>
              </a:prstGeom>
            </p:spPr>
          </p:pic>
          <p:pic>
            <p:nvPicPr>
              <p:cNvPr id="7" name="图片 6"/>
              <p:cNvPicPr>
                <a:picLocks noChangeAspect="1"/>
              </p:cNvPicPr>
              <p:nvPr/>
            </p:nvPicPr>
            <p:blipFill>
              <a:blip r:embed="rId2"/>
              <a:srcRect r="68864" b="3175"/>
              <a:stretch>
                <a:fillRect/>
              </a:stretch>
            </p:blipFill>
            <p:spPr>
              <a:xfrm>
                <a:off x="4058" y="5314"/>
                <a:ext cx="2593" cy="1220"/>
              </a:xfrm>
              <a:prstGeom prst="rect">
                <a:avLst/>
              </a:prstGeom>
            </p:spPr>
          </p:pic>
        </p:grpSp>
        <p:graphicFrame>
          <p:nvGraphicFramePr>
            <p:cNvPr id="12" name="对象 11"/>
            <p:cNvGraphicFramePr/>
            <p:nvPr/>
          </p:nvGraphicFramePr>
          <p:xfrm>
            <a:off x="2142" y="7037"/>
            <a:ext cx="6566" cy="1114"/>
          </p:xfrm>
          <a:graphic>
            <a:graphicData uri="http://schemas.openxmlformats.org/presentationml/2006/ole">
              <mc:AlternateContent xmlns:mc="http://schemas.openxmlformats.org/markup-compatibility/2006">
                <mc:Choice xmlns:v="urn:schemas-microsoft-com:vml" Requires="v">
                  <p:oleObj spid="_x0000_s13" name="" r:id="rId3" imgW="3217545" imgH="709295" progId="Equation.DSMT4">
                    <p:embed/>
                  </p:oleObj>
                </mc:Choice>
                <mc:Fallback>
                  <p:oleObj name="" r:id="rId3" imgW="3217545" imgH="709295" progId="Equation.DSMT4">
                    <p:embed/>
                    <p:pic>
                      <p:nvPicPr>
                        <p:cNvPr id="0" name="图片 12"/>
                        <p:cNvPicPr/>
                        <p:nvPr/>
                      </p:nvPicPr>
                      <p:blipFill>
                        <a:blip r:embed="rId4"/>
                        <a:stretch>
                          <a:fillRect/>
                        </a:stretch>
                      </p:blipFill>
                      <p:spPr>
                        <a:xfrm>
                          <a:off x="2142" y="7037"/>
                          <a:ext cx="6566" cy="1114"/>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2330" y="962025"/>
            <a:ext cx="1032383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(2014</a:t>
            </a:r>
            <a:r>
              <a:rPr lang="zh-CN" sz="2400">
                <a:cs typeface="楷体_GB2312" charset="0"/>
              </a:rPr>
              <a:t>山西</a:t>
            </a:r>
            <a:r>
              <a:rPr lang="en-US" sz="2400">
                <a:latin typeface="Times New Roman" panose="02020603050405020304" pitchFamily="18" charset="0"/>
                <a:cs typeface="楷体_GB2312" charset="0"/>
              </a:rPr>
              <a:t>41</a:t>
            </a:r>
            <a:r>
              <a:rPr lang="zh-CN" sz="2400">
                <a:cs typeface="楷体_GB2312" charset="0"/>
              </a:rPr>
              <a:t>题</a:t>
            </a:r>
            <a:r>
              <a:rPr lang="en-US" sz="2400">
                <a:latin typeface="Times New Roman" panose="02020603050405020304" pitchFamily="18" charset="0"/>
                <a:cs typeface="楷体_GB2312" charset="0"/>
              </a:rPr>
              <a:t>5</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如图是我国自主研发的战略重型运输机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运</a:t>
            </a:r>
            <a:r>
              <a:rPr lang="en-US" sz="2400">
                <a:latin typeface="Times New Roman" panose="02020603050405020304" pitchFamily="18" charset="0"/>
                <a:ea typeface="宋体" panose="02010600030101010101" pitchFamily="2" charset="-122"/>
              </a:rPr>
              <a:t>20</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能跻身全球十大运力最强运输机之列</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它对于推进我国经济和国防现代化建设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应对抢险救灾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人道主义援助等紧急情况</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具有重要意义．求：</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该机的最大速度约为</a:t>
            </a:r>
            <a:r>
              <a:rPr lang="en-US" sz="2400">
                <a:latin typeface="Times New Roman" panose="02020603050405020304" pitchFamily="18" charset="0"/>
                <a:ea typeface="宋体" panose="02010600030101010101" pitchFamily="2" charset="-122"/>
              </a:rPr>
              <a:t>700 km/h</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从我国广州到澳大利亚珀斯的距离大约为</a:t>
            </a:r>
            <a:r>
              <a:rPr lang="en-US" sz="2400">
                <a:latin typeface="Times New Roman" panose="02020603050405020304" pitchFamily="18" charset="0"/>
                <a:ea typeface="宋体" panose="02010600030101010101" pitchFamily="2" charset="-122"/>
              </a:rPr>
              <a:t>6 160 km</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该机从广州飞到珀斯至少需要多长时间？</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该机共有</a:t>
            </a:r>
            <a:r>
              <a:rPr lang="en-US" sz="2400">
                <a:latin typeface="Times New Roman" panose="02020603050405020304" pitchFamily="18" charset="0"/>
                <a:ea typeface="宋体" panose="02010600030101010101" pitchFamily="2" charset="-122"/>
              </a:rPr>
              <a:t>14</a:t>
            </a:r>
            <a:r>
              <a:rPr lang="zh-CN" sz="2400">
                <a:ea typeface="宋体" panose="02010600030101010101" pitchFamily="2" charset="-122"/>
              </a:rPr>
              <a:t>个轮子</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每个轮子与</a:t>
            </a:r>
            <a:r>
              <a:rPr lang="zh-CN" sz="2400">
                <a:latin typeface="Times New Roman" panose="02020603050405020304" pitchFamily="18" charset="0"/>
                <a:ea typeface="宋体" panose="02010600030101010101" pitchFamily="2" charset="-122"/>
              </a:rPr>
              <a:t>地面的接触面积约为</a:t>
            </a:r>
            <a:r>
              <a:rPr lang="en-US" sz="2400">
                <a:latin typeface="Times New Roman" panose="02020603050405020304" pitchFamily="18" charset="0"/>
                <a:ea typeface="宋体" panose="02010600030101010101" pitchFamily="2" charset="-122"/>
              </a:rPr>
              <a:t>0.3 m</a:t>
            </a:r>
            <a:r>
              <a:rPr lang="en-US" sz="2400" baseline="30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某次试飞时的总质量约为</a:t>
            </a:r>
            <a:r>
              <a:rPr lang="en-US" sz="2400">
                <a:latin typeface="Times New Roman" panose="02020603050405020304" pitchFamily="18" charset="0"/>
                <a:ea typeface="宋体" panose="02010600030101010101" pitchFamily="2" charset="-122"/>
              </a:rPr>
              <a:t>2.1</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a:t>
            </a:r>
            <a:r>
              <a:rPr lang="en-US" sz="2400" baseline="30000">
                <a:latin typeface="Times New Roman" panose="02020603050405020304" pitchFamily="18" charset="0"/>
                <a:cs typeface="Times New Roman" panose="02020603050405020304" pitchFamily="18" charset="0"/>
              </a:rPr>
              <a:t>5</a:t>
            </a:r>
            <a:r>
              <a:rPr lang="en-US" sz="2400">
                <a:latin typeface="Times New Roman" panose="02020603050405020304" pitchFamily="18" charset="0"/>
                <a:cs typeface="Times New Roman" panose="02020603050405020304" pitchFamily="18" charset="0"/>
              </a:rPr>
              <a:t> kg</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该机静止在水平跑道上时</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对地面的压强约为多少？该机从地面飞到</a:t>
            </a:r>
            <a:r>
              <a:rPr lang="en-US" sz="2400">
                <a:latin typeface="Times New Roman" panose="02020603050405020304" pitchFamily="18" charset="0"/>
                <a:ea typeface="宋体" panose="02010600030101010101" pitchFamily="2" charset="-122"/>
              </a:rPr>
              <a:t>10 000</a:t>
            </a:r>
            <a:r>
              <a:rPr lang="zh-CN" sz="2400">
                <a:ea typeface="宋体" panose="02010600030101010101" pitchFamily="2" charset="-122"/>
              </a:rPr>
              <a:t>米高</a:t>
            </a:r>
            <a:endParaRPr lang="zh-CN" sz="2400">
              <a:ea typeface="宋体" panose="02010600030101010101" pitchFamily="2" charset="-122"/>
            </a:endParaRPr>
          </a:p>
          <a:p>
            <a:pPr>
              <a:lnSpc>
                <a:spcPct val="150000"/>
              </a:lnSpc>
            </a:pPr>
            <a:r>
              <a:rPr lang="zh-CN" sz="2400">
                <a:ea typeface="宋体" panose="02010600030101010101" pitchFamily="2" charset="-122"/>
              </a:rPr>
              <a:t>空时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克服重力所做的功约为多少？</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g</a:t>
            </a:r>
            <a:r>
              <a:rPr lang="zh-CN" sz="2400">
                <a:ea typeface="宋体" panose="02010600030101010101" pitchFamily="2" charset="-122"/>
              </a:rPr>
              <a:t>取</a:t>
            </a:r>
            <a:r>
              <a:rPr lang="en-US" sz="2400">
                <a:latin typeface="Times New Roman" panose="02020603050405020304" pitchFamily="18" charset="0"/>
                <a:ea typeface="宋体" panose="02010600030101010101" pitchFamily="2" charset="-122"/>
              </a:rPr>
              <a:t>10 N/kg)</a:t>
            </a:r>
            <a:endParaRPr lang="zh-CN" altLang="en-US"/>
          </a:p>
        </p:txBody>
      </p:sp>
      <p:pic>
        <p:nvPicPr>
          <p:cNvPr id="2" name="图片 -2147482386" descr="C:\Documents and Settings\Administrator\桌面\物理（山西）\山西物理\XL233.TIF"/>
          <p:cNvPicPr>
            <a:picLocks noChangeAspect="1"/>
          </p:cNvPicPr>
          <p:nvPr/>
        </p:nvPicPr>
        <p:blipFill>
          <a:blip r:embed="rId1" r:link="rId2"/>
          <a:stretch>
            <a:fillRect/>
          </a:stretch>
        </p:blipFill>
        <p:spPr>
          <a:xfrm>
            <a:off x="8466455" y="4347845"/>
            <a:ext cx="2268220" cy="1463675"/>
          </a:xfrm>
          <a:prstGeom prst="rect">
            <a:avLst/>
          </a:prstGeom>
          <a:noFill/>
          <a:ln w="9525">
            <a:noFill/>
          </a:ln>
        </p:spPr>
      </p:pic>
      <p:sp>
        <p:nvSpPr>
          <p:cNvPr id="3" name="文本框 2"/>
          <p:cNvSpPr txBox="1"/>
          <p:nvPr/>
        </p:nvSpPr>
        <p:spPr>
          <a:xfrm>
            <a:off x="9095105" y="5811520"/>
            <a:ext cx="129794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296035" y="1303020"/>
            <a:ext cx="8863965" cy="4528185"/>
            <a:chOff x="1544" y="1647"/>
            <a:chExt cx="13959" cy="7131"/>
          </a:xfrm>
        </p:grpSpPr>
        <p:sp>
          <p:nvSpPr>
            <p:cNvPr id="100" name="文本框 99"/>
            <p:cNvSpPr txBox="1"/>
            <p:nvPr/>
          </p:nvSpPr>
          <p:spPr>
            <a:xfrm>
              <a:off x="1544" y="1743"/>
              <a:ext cx="13959" cy="1016"/>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解：</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根据</a:t>
              </a:r>
              <a:r>
                <a:rPr lang="en-US" sz="2400" i="1">
                  <a:solidFill>
                    <a:srgbClr val="FF0000"/>
                  </a:solidFill>
                  <a:latin typeface="Times New Roman" panose="02020603050405020304" pitchFamily="18" charset="0"/>
                  <a:ea typeface="宋体" panose="02010600030101010101" pitchFamily="2" charset="-122"/>
                </a:rPr>
                <a:t>v</a:t>
              </a:r>
              <a:r>
                <a:rPr lang="zh-CN" sz="2400">
                  <a:solidFill>
                    <a:srgbClr val="FF0000"/>
                  </a:solidFill>
                  <a:ea typeface="宋体" panose="02010600030101010101" pitchFamily="2" charset="-122"/>
                </a:rPr>
                <a:t>＝    可得，该机从广州飞到珀斯至少需要的时间：</a:t>
              </a:r>
              <a:endParaRPr lang="zh-CN" altLang="en-US"/>
            </a:p>
          </p:txBody>
        </p:sp>
        <p:pic>
          <p:nvPicPr>
            <p:cNvPr id="2" name="图片 1"/>
            <p:cNvPicPr>
              <a:picLocks noChangeAspect="1"/>
            </p:cNvPicPr>
            <p:nvPr/>
          </p:nvPicPr>
          <p:blipFill>
            <a:blip r:embed="rId1"/>
            <a:srcRect r="95550" b="-3484"/>
            <a:stretch>
              <a:fillRect/>
            </a:stretch>
          </p:blipFill>
          <p:spPr>
            <a:xfrm>
              <a:off x="4870" y="1647"/>
              <a:ext cx="422" cy="1485"/>
            </a:xfrm>
            <a:prstGeom prst="rect">
              <a:avLst/>
            </a:prstGeom>
          </p:spPr>
        </p:pic>
        <p:pic>
          <p:nvPicPr>
            <p:cNvPr id="3" name="图片 2"/>
            <p:cNvPicPr>
              <a:picLocks noChangeAspect="1"/>
            </p:cNvPicPr>
            <p:nvPr/>
          </p:nvPicPr>
          <p:blipFill>
            <a:blip r:embed="rId2"/>
            <a:srcRect r="42399" b="6032"/>
            <a:stretch>
              <a:fillRect/>
            </a:stretch>
          </p:blipFill>
          <p:spPr>
            <a:xfrm>
              <a:off x="1748" y="2969"/>
              <a:ext cx="4797" cy="1184"/>
            </a:xfrm>
            <a:prstGeom prst="rect">
              <a:avLst/>
            </a:prstGeom>
          </p:spPr>
        </p:pic>
        <p:sp>
          <p:nvSpPr>
            <p:cNvPr id="5" name="文本框 4"/>
            <p:cNvSpPr txBox="1"/>
            <p:nvPr/>
          </p:nvSpPr>
          <p:spPr>
            <a:xfrm>
              <a:off x="1695" y="4272"/>
              <a:ext cx="12699" cy="4506"/>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飞机受到的重力：</a:t>
              </a:r>
              <a:r>
                <a:rPr lang="en-US" sz="2400" i="1">
                  <a:solidFill>
                    <a:srgbClr val="FF0000"/>
                  </a:solidFill>
                  <a:latin typeface="Times New Roman" panose="02020603050405020304" pitchFamily="18" charset="0"/>
                  <a:ea typeface="宋体" panose="02010600030101010101" pitchFamily="2" charset="-122"/>
                </a:rPr>
                <a:t>G</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mg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2.1×10</a:t>
              </a:r>
              <a:r>
                <a:rPr lang="en-US" sz="2400" baseline="30000">
                  <a:solidFill>
                    <a:srgbClr val="FF0000"/>
                  </a:solidFill>
                  <a:latin typeface="Times New Roman" panose="02020603050405020304" pitchFamily="18" charset="0"/>
                  <a:ea typeface="宋体" panose="02010600030101010101" pitchFamily="2" charset="-122"/>
                </a:rPr>
                <a:t>5</a:t>
              </a:r>
              <a:r>
                <a:rPr lang="en-US" sz="2400">
                  <a:solidFill>
                    <a:srgbClr val="FF0000"/>
                  </a:solidFill>
                  <a:latin typeface="Times New Roman" panose="02020603050405020304" pitchFamily="18" charset="0"/>
                  <a:ea typeface="宋体" panose="02010600030101010101" pitchFamily="2" charset="-122"/>
                </a:rPr>
                <a:t> kg×10 N/kg</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2.1×10</a:t>
              </a:r>
              <a:r>
                <a:rPr lang="en-US" sz="2400" baseline="30000">
                  <a:solidFill>
                    <a:srgbClr val="FF0000"/>
                  </a:solidFill>
                  <a:latin typeface="Times New Roman" panose="02020603050405020304" pitchFamily="18" charset="0"/>
                  <a:ea typeface="宋体" panose="02010600030101010101" pitchFamily="2" charset="-122"/>
                </a:rPr>
                <a:t>6</a:t>
              </a:r>
              <a:r>
                <a:rPr lang="en-US" sz="2400">
                  <a:solidFill>
                    <a:srgbClr val="FF0000"/>
                  </a:solidFill>
                  <a:latin typeface="Times New Roman" panose="02020603050405020304" pitchFamily="18" charset="0"/>
                  <a:ea typeface="宋体" panose="02010600030101010101" pitchFamily="2" charset="-122"/>
                </a:rPr>
                <a:t> N</a:t>
              </a:r>
              <a:r>
                <a:rPr lang="zh-CN" sz="2400">
                  <a:solidFill>
                    <a:srgbClr val="FF0000"/>
                  </a:solidFill>
                  <a:ea typeface="宋体" panose="02010600030101010101" pitchFamily="2" charset="-122"/>
                </a:rPr>
                <a:t>飞机静止时对地面的压强：</a:t>
              </a:r>
              <a:r>
                <a:rPr lang="en-US" sz="2400" i="1">
                  <a:solidFill>
                    <a:srgbClr val="FF0000"/>
                  </a:solidFill>
                  <a:latin typeface="Times New Roman" panose="02020603050405020304" pitchFamily="18" charset="0"/>
                  <a:ea typeface="宋体" panose="02010600030101010101" pitchFamily="2" charset="-122"/>
                </a:rPr>
                <a:t>p</a:t>
              </a:r>
              <a:r>
                <a:rPr lang="zh-CN" sz="2400">
                  <a:solidFill>
                    <a:srgbClr val="FF0000"/>
                  </a:solidFill>
                  <a:ea typeface="宋体" panose="02010600030101010101" pitchFamily="2" charset="-122"/>
                </a:rPr>
                <a:t>＝     ＝    ＝                    ＝</a:t>
              </a:r>
              <a:r>
                <a:rPr lang="en-US" sz="2400">
                  <a:solidFill>
                    <a:srgbClr val="FF0000"/>
                  </a:solidFill>
                  <a:latin typeface="Times New Roman" panose="02020603050405020304" pitchFamily="18" charset="0"/>
                  <a:ea typeface="宋体" panose="02010600030101010101" pitchFamily="2" charset="-122"/>
                </a:rPr>
                <a:t>5×10</a:t>
              </a:r>
              <a:r>
                <a:rPr lang="en-US" sz="2400" baseline="30000">
                  <a:solidFill>
                    <a:srgbClr val="FF0000"/>
                  </a:solidFill>
                  <a:latin typeface="Times New Roman" panose="02020603050405020304" pitchFamily="18" charset="0"/>
                  <a:ea typeface="宋体" panose="02010600030101010101" pitchFamily="2" charset="-122"/>
                </a:rPr>
                <a:t>5</a:t>
              </a:r>
              <a:r>
                <a:rPr lang="en-US" sz="2400">
                  <a:solidFill>
                    <a:srgbClr val="FF0000"/>
                  </a:solidFill>
                  <a:latin typeface="Times New Roman" panose="02020603050405020304" pitchFamily="18" charset="0"/>
                  <a:ea typeface="宋体" panose="02010600030101010101" pitchFamily="2" charset="-122"/>
                </a:rPr>
                <a:t> Pa</a:t>
              </a:r>
              <a:r>
                <a:rPr lang="zh-CN" sz="2400">
                  <a:solidFill>
                    <a:srgbClr val="FF0000"/>
                  </a:solidFill>
                  <a:ea typeface="宋体" panose="02010600030101010101" pitchFamily="2" charset="-122"/>
                </a:rPr>
                <a:t>飞机克服重力所做的功：</a:t>
              </a:r>
              <a:r>
                <a:rPr lang="en-US" sz="2400" i="1">
                  <a:solidFill>
                    <a:srgbClr val="FF0000"/>
                  </a:solidFill>
                  <a:latin typeface="Times New Roman" panose="02020603050405020304" pitchFamily="18" charset="0"/>
                  <a:ea typeface="宋体" panose="02010600030101010101" pitchFamily="2" charset="-122"/>
                </a:rPr>
                <a:t>W</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Gh</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2.1×10</a:t>
              </a:r>
              <a:r>
                <a:rPr lang="en-US" sz="2400" baseline="30000">
                  <a:solidFill>
                    <a:srgbClr val="FF0000"/>
                  </a:solidFill>
                  <a:latin typeface="Times New Roman" panose="02020603050405020304" pitchFamily="18" charset="0"/>
                  <a:ea typeface="宋体" panose="02010600030101010101" pitchFamily="2" charset="-122"/>
                </a:rPr>
                <a:t>6</a:t>
              </a:r>
              <a:r>
                <a:rPr lang="en-US" sz="2400">
                  <a:solidFill>
                    <a:srgbClr val="FF0000"/>
                  </a:solidFill>
                  <a:latin typeface="Times New Roman" panose="02020603050405020304" pitchFamily="18" charset="0"/>
                  <a:ea typeface="宋体" panose="02010600030101010101" pitchFamily="2" charset="-122"/>
                </a:rPr>
                <a:t> N×10 000 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2.1×10</a:t>
              </a:r>
              <a:r>
                <a:rPr lang="en-US" sz="2400" baseline="30000">
                  <a:solidFill>
                    <a:srgbClr val="FF0000"/>
                  </a:solidFill>
                  <a:latin typeface="Times New Roman" panose="02020603050405020304" pitchFamily="18" charset="0"/>
                  <a:ea typeface="宋体" panose="02010600030101010101" pitchFamily="2" charset="-122"/>
                </a:rPr>
                <a:t>10</a:t>
              </a:r>
              <a:r>
                <a:rPr lang="en-US" sz="2400">
                  <a:solidFill>
                    <a:srgbClr val="FF0000"/>
                  </a:solidFill>
                  <a:latin typeface="Times New Roman" panose="02020603050405020304" pitchFamily="18" charset="0"/>
                  <a:ea typeface="宋体" panose="02010600030101010101" pitchFamily="2" charset="-122"/>
                </a:rPr>
                <a:t> J</a:t>
              </a:r>
              <a:endParaRPr lang="zh-CN" altLang="en-US"/>
            </a:p>
          </p:txBody>
        </p:sp>
        <p:pic>
          <p:nvPicPr>
            <p:cNvPr id="6" name="图片 5"/>
            <p:cNvPicPr>
              <a:picLocks noChangeAspect="1"/>
            </p:cNvPicPr>
            <p:nvPr/>
          </p:nvPicPr>
          <p:blipFill>
            <a:blip r:embed="rId3"/>
            <a:srcRect r="93648" b="8889"/>
            <a:stretch>
              <a:fillRect/>
            </a:stretch>
          </p:blipFill>
          <p:spPr>
            <a:xfrm>
              <a:off x="2607" y="6860"/>
              <a:ext cx="529" cy="1148"/>
            </a:xfrm>
            <a:prstGeom prst="rect">
              <a:avLst/>
            </a:prstGeom>
          </p:spPr>
        </p:pic>
        <p:pic>
          <p:nvPicPr>
            <p:cNvPr id="8" name="图片 7"/>
            <p:cNvPicPr>
              <a:picLocks noChangeAspect="1"/>
            </p:cNvPicPr>
            <p:nvPr/>
          </p:nvPicPr>
          <p:blipFill>
            <a:blip r:embed="rId4"/>
            <a:srcRect r="92351" b="-79"/>
            <a:stretch>
              <a:fillRect/>
            </a:stretch>
          </p:blipFill>
          <p:spPr>
            <a:xfrm>
              <a:off x="3633" y="6860"/>
              <a:ext cx="637" cy="1261"/>
            </a:xfrm>
            <a:prstGeom prst="rect">
              <a:avLst/>
            </a:prstGeom>
          </p:spPr>
        </p:pic>
        <p:pic>
          <p:nvPicPr>
            <p:cNvPr id="10" name="图片 9"/>
            <p:cNvPicPr>
              <a:picLocks noChangeAspect="1"/>
            </p:cNvPicPr>
            <p:nvPr/>
          </p:nvPicPr>
          <p:blipFill>
            <a:blip r:embed="rId5"/>
            <a:srcRect r="73523" b="-79"/>
            <a:stretch>
              <a:fillRect/>
            </a:stretch>
          </p:blipFill>
          <p:spPr>
            <a:xfrm>
              <a:off x="4559" y="6860"/>
              <a:ext cx="2205" cy="126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61060" y="1607185"/>
            <a:ext cx="10753725" cy="474281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cs typeface="楷体_GB2312" charset="0"/>
              </a:rPr>
              <a:t>山西</a:t>
            </a:r>
            <a:r>
              <a:rPr lang="en-US" sz="2400">
                <a:latin typeface="Times New Roman" panose="02020603050405020304" pitchFamily="18" charset="0"/>
                <a:cs typeface="楷体_GB2312" charset="0"/>
              </a:rPr>
              <a:t>14</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2019</a:t>
            </a:r>
            <a:r>
              <a:rPr lang="zh-CN" sz="2400">
                <a:ea typeface="宋体" panose="02010600030101010101" pitchFamily="2" charset="-122"/>
              </a:rPr>
              <a:t>年</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全国第二届青年运动会滑雪比赛在我省大同进行．如图是赛场上滑雪运动员正在加速下滑时的情景．此过程中运动员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重力势能增加 </a:t>
            </a:r>
            <a:endParaRPr lang="zh-CN" sz="240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动能保持不变</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相对地面是运动的</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运动状态保持不变</a:t>
            </a:r>
            <a:endParaRPr lang="zh-CN" sz="2400">
              <a:ea typeface="宋体" panose="02010600030101010101" pitchFamily="2" charset="-122"/>
            </a:endParaRPr>
          </a:p>
          <a:p>
            <a:pPr>
              <a:lnSpc>
                <a:spcPct val="140000"/>
              </a:lnSpc>
            </a:pPr>
            <a:r>
              <a:rPr lang="en-US" sz="2400">
                <a:latin typeface="Times New Roman" panose="02020603050405020304" pitchFamily="18" charset="0"/>
                <a:sym typeface="+mn-ea"/>
              </a:rPr>
              <a:t>8. </a:t>
            </a:r>
            <a:r>
              <a:rPr lang="en-US" sz="2400">
                <a:latin typeface="Times New Roman" panose="02020603050405020304" pitchFamily="18" charset="0"/>
                <a:cs typeface="楷体_GB2312" charset="0"/>
                <a:sym typeface="+mn-ea"/>
              </a:rPr>
              <a:t>(2015</a:t>
            </a:r>
            <a:r>
              <a:rPr lang="zh-CN" sz="2400">
                <a:cs typeface="楷体_GB2312" charset="0"/>
                <a:sym typeface="+mn-ea"/>
              </a:rPr>
              <a:t>山西</a:t>
            </a:r>
            <a:r>
              <a:rPr lang="en-US" sz="2400">
                <a:latin typeface="Times New Roman" panose="02020603050405020304" pitchFamily="18" charset="0"/>
                <a:cs typeface="楷体_GB2312" charset="0"/>
                <a:sym typeface="+mn-ea"/>
              </a:rPr>
              <a:t>32</a:t>
            </a:r>
            <a:r>
              <a:rPr lang="zh-CN" sz="2400">
                <a:cs typeface="楷体_GB2312" charset="0"/>
                <a:sym typeface="+mn-ea"/>
              </a:rPr>
              <a:t>题节选</a:t>
            </a:r>
            <a:r>
              <a:rPr lang="en-US" sz="2400">
                <a:latin typeface="Times New Roman" panose="02020603050405020304" pitchFamily="18" charset="0"/>
                <a:cs typeface="楷体_GB2312" charset="0"/>
                <a:sym typeface="+mn-ea"/>
              </a:rPr>
              <a:t>1</a:t>
            </a:r>
            <a:r>
              <a:rPr lang="zh-CN" sz="2400">
                <a:cs typeface="楷体_GB2312" charset="0"/>
                <a:sym typeface="+mn-ea"/>
              </a:rPr>
              <a:t>分</a:t>
            </a:r>
            <a:r>
              <a:rPr lang="en-US" sz="2400">
                <a:latin typeface="Times New Roman" panose="02020603050405020304" pitchFamily="18" charset="0"/>
                <a:cs typeface="楷体_GB2312" charset="0"/>
                <a:sym typeface="+mn-ea"/>
              </a:rPr>
              <a:t>)</a:t>
            </a:r>
            <a:r>
              <a:rPr lang="zh-CN" sz="2400">
                <a:sym typeface="+mn-ea"/>
              </a:rPr>
              <a:t>小明观看了中国运动员在索契冬奥会自由式滑雪比赛中获得银牌的全过程．比赛中运动员从雪山顶峰风驰电掣般下滑</a:t>
            </a:r>
            <a:r>
              <a:rPr lang="zh-CN" sz="2400">
                <a:latin typeface="Times New Roman" panose="02020603050405020304" pitchFamily="18" charset="0"/>
                <a:sym typeface="+mn-ea"/>
              </a:rPr>
              <a:t>，</a:t>
            </a:r>
            <a:r>
              <a:rPr lang="zh-CN" sz="2400">
                <a:sym typeface="+mn-ea"/>
              </a:rPr>
              <a:t>她的</a:t>
            </a:r>
            <a:r>
              <a:rPr lang="en-US" sz="2400">
                <a:latin typeface="Times New Roman" panose="02020603050405020304" pitchFamily="18" charset="0"/>
                <a:sym typeface="+mn-ea"/>
              </a:rPr>
              <a:t>________</a:t>
            </a:r>
            <a:r>
              <a:rPr lang="en-US" sz="2400">
                <a:latin typeface="Times New Roman" panose="02020603050405020304" pitchFamily="18" charset="0"/>
                <a:cs typeface="Times New Roman" panose="02020603050405020304" pitchFamily="18" charset="0"/>
                <a:sym typeface="+mn-ea"/>
              </a:rPr>
              <a:t>__</a:t>
            </a:r>
            <a:r>
              <a:rPr lang="zh-CN" sz="2400">
                <a:sym typeface="+mn-ea"/>
              </a:rPr>
              <a:t>能转化为动能．</a:t>
            </a:r>
            <a:endParaRPr lang="zh-CN" altLang="en-US"/>
          </a:p>
        </p:txBody>
      </p:sp>
      <p:grpSp>
        <p:nvGrpSpPr>
          <p:cNvPr id="7" name="组合 6"/>
          <p:cNvGrpSpPr/>
          <p:nvPr/>
        </p:nvGrpSpPr>
        <p:grpSpPr>
          <a:xfrm>
            <a:off x="932815" y="735330"/>
            <a:ext cx="6073775" cy="737235"/>
            <a:chOff x="87" y="2949"/>
            <a:chExt cx="9565"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49"/>
              <a:ext cx="9492" cy="1161"/>
              <a:chOff x="273" y="2949"/>
              <a:chExt cx="9492" cy="1161"/>
            </a:xfrm>
          </p:grpSpPr>
          <p:sp>
            <p:nvSpPr>
              <p:cNvPr id="20481" name="文本框 4"/>
              <p:cNvSpPr txBox="1"/>
              <p:nvPr/>
            </p:nvSpPr>
            <p:spPr>
              <a:xfrm>
                <a:off x="3894" y="2949"/>
                <a:ext cx="5871"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机械能及其转化</a:t>
                </a:r>
                <a:r>
                  <a:rPr sz="2400" dirty="0">
                    <a:latin typeface="Times New Roman" panose="02020603050405020304" pitchFamily="18" charset="0"/>
                    <a:ea typeface="宋体" panose="02010600030101010101" pitchFamily="2" charset="-122"/>
                    <a:cs typeface="Times New Roman" panose="02020603050405020304" pitchFamily="18" charset="0"/>
                  </a:rPr>
                  <a:t>(必考)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2" name="图片 -2147482384" descr="C:\Documents and Settings\Administrator\桌面\物理（山西）\山西物理\XL234.TIF"/>
          <p:cNvPicPr>
            <a:picLocks noChangeAspect="1"/>
          </p:cNvPicPr>
          <p:nvPr/>
        </p:nvPicPr>
        <p:blipFill>
          <a:blip r:embed="rId2" r:link="rId3"/>
          <a:stretch>
            <a:fillRect/>
          </a:stretch>
        </p:blipFill>
        <p:spPr>
          <a:xfrm>
            <a:off x="8696325" y="2672080"/>
            <a:ext cx="2174240" cy="1652270"/>
          </a:xfrm>
          <a:prstGeom prst="rect">
            <a:avLst/>
          </a:prstGeom>
          <a:noFill/>
          <a:ln w="9525">
            <a:noFill/>
          </a:ln>
        </p:spPr>
      </p:pic>
      <p:sp>
        <p:nvSpPr>
          <p:cNvPr id="100" name="文本框 99"/>
          <p:cNvSpPr txBox="1"/>
          <p:nvPr/>
        </p:nvSpPr>
        <p:spPr>
          <a:xfrm>
            <a:off x="9111615" y="4476750"/>
            <a:ext cx="148780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5" name="文本框 4"/>
          <p:cNvSpPr txBox="1"/>
          <p:nvPr/>
        </p:nvSpPr>
        <p:spPr>
          <a:xfrm>
            <a:off x="10506075" y="2211705"/>
            <a:ext cx="7239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C</a:t>
            </a:r>
            <a:endParaRPr lang="zh-CN" altLang="en-US"/>
          </a:p>
        </p:txBody>
      </p:sp>
      <p:sp>
        <p:nvSpPr>
          <p:cNvPr id="9" name="文本框 8"/>
          <p:cNvSpPr txBox="1"/>
          <p:nvPr/>
        </p:nvSpPr>
        <p:spPr>
          <a:xfrm>
            <a:off x="1163955" y="5786120"/>
            <a:ext cx="1191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重力势</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6315" y="2428875"/>
            <a:ext cx="1024445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9. </a:t>
            </a:r>
            <a:r>
              <a:rPr lang="en-US" sz="2400">
                <a:latin typeface="Times New Roman" panose="02020603050405020304" pitchFamily="18" charset="0"/>
                <a:cs typeface="楷体_GB2312" charset="0"/>
                <a:sym typeface="+mn-ea"/>
              </a:rPr>
              <a:t>(</a:t>
            </a:r>
            <a:r>
              <a:rPr lang="en-US" sz="2400">
                <a:latin typeface="Times New Roman" panose="02020603050405020304" pitchFamily="18" charset="0"/>
                <a:cs typeface="楷体_GB2312" charset="0"/>
                <a:sym typeface="+mn-ea"/>
              </a:rPr>
              <a:t>2019</a:t>
            </a:r>
            <a:r>
              <a:rPr lang="zh-CN" sz="2400">
                <a:cs typeface="楷体_GB2312" charset="0"/>
                <a:sym typeface="+mn-ea"/>
              </a:rPr>
              <a:t>泰州</a:t>
            </a:r>
            <a:r>
              <a:rPr lang="en-US" sz="2400">
                <a:latin typeface="Times New Roman" panose="02020603050405020304" pitchFamily="18" charset="0"/>
                <a:cs typeface="楷体_GB2312" charset="0"/>
                <a:sym typeface="+mn-ea"/>
              </a:rPr>
              <a:t>)</a:t>
            </a:r>
            <a:r>
              <a:rPr lang="zh-CN" sz="2400">
                <a:sym typeface="+mn-ea"/>
              </a:rPr>
              <a:t>如图</a:t>
            </a:r>
            <a:r>
              <a:rPr lang="zh-CN" sz="2400">
                <a:latin typeface="Times New Roman" panose="02020603050405020304" pitchFamily="18" charset="0"/>
                <a:sym typeface="+mn-ea"/>
              </a:rPr>
              <a:t>，</a:t>
            </a:r>
            <a:r>
              <a:rPr lang="zh-CN" sz="2400">
                <a:sym typeface="+mn-ea"/>
              </a:rPr>
              <a:t>一个小球在地面上弹跳</a:t>
            </a:r>
            <a:r>
              <a:rPr lang="zh-CN" sz="2400">
                <a:latin typeface="Times New Roman" panose="02020603050405020304" pitchFamily="18" charset="0"/>
                <a:sym typeface="+mn-ea"/>
              </a:rPr>
              <a:t>，</a:t>
            </a:r>
            <a:r>
              <a:rPr lang="zh-CN" sz="2400">
                <a:sym typeface="+mn-ea"/>
              </a:rPr>
              <a:t>下列分析错误是</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A. </a:t>
            </a:r>
            <a:r>
              <a:rPr lang="zh-CN" sz="2400">
                <a:sym typeface="+mn-ea"/>
              </a:rPr>
              <a:t>小球从</a:t>
            </a:r>
            <a:r>
              <a:rPr lang="en-US" sz="2400" i="1">
                <a:latin typeface="Times New Roman" panose="02020603050405020304" pitchFamily="18" charset="0"/>
                <a:cs typeface="Times New Roman" panose="02020603050405020304" pitchFamily="18" charset="0"/>
                <a:sym typeface="+mn-ea"/>
              </a:rPr>
              <a:t>A</a:t>
            </a:r>
            <a:r>
              <a:rPr lang="zh-CN" sz="2400">
                <a:sym typeface="+mn-ea"/>
              </a:rPr>
              <a:t>处到</a:t>
            </a:r>
            <a:r>
              <a:rPr lang="en-US" sz="2400" i="1">
                <a:latin typeface="Times New Roman" panose="02020603050405020304" pitchFamily="18" charset="0"/>
                <a:sym typeface="+mn-ea"/>
              </a:rPr>
              <a:t>B</a:t>
            </a:r>
            <a:r>
              <a:rPr lang="zh-CN" sz="2400">
                <a:sym typeface="+mn-ea"/>
              </a:rPr>
              <a:t>处重</a:t>
            </a:r>
            <a:r>
              <a:rPr lang="zh-CN" sz="2400">
                <a:latin typeface="Times New Roman" panose="02020603050405020304" pitchFamily="18" charset="0"/>
                <a:sym typeface="+mn-ea"/>
              </a:rPr>
              <a:t>力势能增大</a:t>
            </a:r>
            <a:r>
              <a:rPr lang="en-US" sz="2400">
                <a:latin typeface="Times New Roman" panose="02020603050405020304" pitchFamily="18" charset="0"/>
                <a:sym typeface="+mn-ea"/>
              </a:rPr>
              <a:t>B. </a:t>
            </a:r>
            <a:r>
              <a:rPr lang="zh-CN" sz="2400">
                <a:sym typeface="+mn-ea"/>
              </a:rPr>
              <a:t>小球从</a:t>
            </a:r>
            <a:r>
              <a:rPr lang="en-US" sz="2400" i="1">
                <a:latin typeface="Times New Roman" panose="02020603050405020304" pitchFamily="18" charset="0"/>
                <a:cs typeface="Times New Roman" panose="02020603050405020304" pitchFamily="18" charset="0"/>
                <a:sym typeface="+mn-ea"/>
              </a:rPr>
              <a:t>B</a:t>
            </a:r>
            <a:r>
              <a:rPr lang="zh-CN" sz="2400">
                <a:sym typeface="+mn-ea"/>
              </a:rPr>
              <a:t>处到</a:t>
            </a:r>
            <a:r>
              <a:rPr lang="en-US" sz="2400" i="1">
                <a:latin typeface="Times New Roman" panose="02020603050405020304" pitchFamily="18" charset="0"/>
                <a:sym typeface="+mn-ea"/>
              </a:rPr>
              <a:t>C</a:t>
            </a:r>
            <a:r>
              <a:rPr lang="zh-CN" sz="2400">
                <a:sym typeface="+mn-ea"/>
              </a:rPr>
              <a:t>处动能增大</a:t>
            </a:r>
            <a:r>
              <a:rPr lang="en-US" sz="2400">
                <a:latin typeface="Times New Roman" panose="02020603050405020304" pitchFamily="18" charset="0"/>
                <a:cs typeface="Times New Roman" panose="02020603050405020304" pitchFamily="18" charset="0"/>
                <a:sym typeface="+mn-ea"/>
              </a:rPr>
              <a:t>C. </a:t>
            </a:r>
            <a:r>
              <a:rPr lang="zh-CN" sz="2400">
                <a:sym typeface="+mn-ea"/>
              </a:rPr>
              <a:t>小球在</a:t>
            </a:r>
            <a:r>
              <a:rPr lang="en-US" sz="2400" i="1">
                <a:latin typeface="Times New Roman" panose="02020603050405020304" pitchFamily="18" charset="0"/>
                <a:cs typeface="Times New Roman" panose="02020603050405020304" pitchFamily="18" charset="0"/>
                <a:sym typeface="+mn-ea"/>
              </a:rPr>
              <a:t>B</a:t>
            </a:r>
            <a:r>
              <a:rPr lang="zh-CN" sz="2400">
                <a:sym typeface="+mn-ea"/>
              </a:rPr>
              <a:t>处比</a:t>
            </a:r>
            <a:r>
              <a:rPr lang="en-US" sz="2400" i="1">
                <a:latin typeface="Times New Roman" panose="02020603050405020304" pitchFamily="18" charset="0"/>
                <a:sym typeface="+mn-ea"/>
              </a:rPr>
              <a:t>D</a:t>
            </a:r>
            <a:r>
              <a:rPr lang="zh-CN" sz="2400">
                <a:sym typeface="+mn-ea"/>
              </a:rPr>
              <a:t>处重力势能大</a:t>
            </a:r>
            <a:r>
              <a:rPr lang="en-US" sz="2400">
                <a:latin typeface="Times New Roman" panose="02020603050405020304" pitchFamily="18" charset="0"/>
                <a:cs typeface="Times New Roman" panose="02020603050405020304" pitchFamily="18" charset="0"/>
                <a:sym typeface="+mn-ea"/>
              </a:rPr>
              <a:t>D. </a:t>
            </a:r>
            <a:r>
              <a:rPr lang="zh-CN" sz="2400">
                <a:sym typeface="+mn-ea"/>
              </a:rPr>
              <a:t>小球在</a:t>
            </a:r>
            <a:r>
              <a:rPr lang="en-US" sz="2400" i="1">
                <a:latin typeface="Times New Roman" panose="02020603050405020304" pitchFamily="18" charset="0"/>
                <a:cs typeface="Times New Roman" panose="02020603050405020304" pitchFamily="18" charset="0"/>
                <a:sym typeface="+mn-ea"/>
              </a:rPr>
              <a:t>A</a:t>
            </a:r>
            <a:r>
              <a:rPr lang="zh-CN" sz="2400">
                <a:sym typeface="+mn-ea"/>
              </a:rPr>
              <a:t>、</a:t>
            </a:r>
            <a:r>
              <a:rPr lang="en-US" sz="2400" i="1">
                <a:latin typeface="Times New Roman" panose="02020603050405020304" pitchFamily="18" charset="0"/>
                <a:sym typeface="+mn-ea"/>
              </a:rPr>
              <a:t>C</a:t>
            </a:r>
            <a:r>
              <a:rPr lang="zh-CN" sz="2400">
                <a:sym typeface="+mn-ea"/>
              </a:rPr>
              <a:t>、</a:t>
            </a:r>
            <a:r>
              <a:rPr lang="en-US" sz="2400" i="1">
                <a:latin typeface="Times New Roman" panose="02020603050405020304" pitchFamily="18" charset="0"/>
                <a:sym typeface="+mn-ea"/>
              </a:rPr>
              <a:t>E</a:t>
            </a:r>
            <a:r>
              <a:rPr lang="zh-CN" sz="2400">
                <a:sym typeface="+mn-ea"/>
              </a:rPr>
              <a:t>三处机械能总量相等</a:t>
            </a:r>
            <a:endParaRPr lang="zh-CN" altLang="en-US" sz="2400"/>
          </a:p>
        </p:txBody>
      </p:sp>
      <p:grpSp>
        <p:nvGrpSpPr>
          <p:cNvPr id="5" name="组合 4"/>
          <p:cNvGrpSpPr/>
          <p:nvPr/>
        </p:nvGrpSpPr>
        <p:grpSpPr>
          <a:xfrm>
            <a:off x="1068070" y="192849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3" name="图片 -2147482382" descr="C:\Documents and Settings\Administrator\桌面\物理（山西）\山西物理\XL235.TIF"/>
          <p:cNvPicPr>
            <a:picLocks noChangeAspect="1"/>
          </p:cNvPicPr>
          <p:nvPr/>
        </p:nvPicPr>
        <p:blipFill>
          <a:blip r:embed="rId2" r:link="rId3"/>
          <a:stretch>
            <a:fillRect/>
          </a:stretch>
        </p:blipFill>
        <p:spPr>
          <a:xfrm>
            <a:off x="7630795" y="3329940"/>
            <a:ext cx="3294380" cy="1440180"/>
          </a:xfrm>
          <a:prstGeom prst="rect">
            <a:avLst/>
          </a:prstGeom>
          <a:noFill/>
          <a:ln w="9525">
            <a:noFill/>
          </a:ln>
        </p:spPr>
      </p:pic>
      <p:sp>
        <p:nvSpPr>
          <p:cNvPr id="6" name="文本框 5"/>
          <p:cNvSpPr txBox="1"/>
          <p:nvPr/>
        </p:nvSpPr>
        <p:spPr>
          <a:xfrm>
            <a:off x="8859520" y="4882515"/>
            <a:ext cx="127825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9" name="文本框 8"/>
          <p:cNvSpPr txBox="1"/>
          <p:nvPr/>
        </p:nvSpPr>
        <p:spPr>
          <a:xfrm>
            <a:off x="9402445" y="2552700"/>
            <a:ext cx="4337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81685" y="1182370"/>
            <a:ext cx="107283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(2019</a:t>
            </a:r>
            <a:r>
              <a:rPr lang="zh-CN" sz="2400">
                <a:cs typeface="楷体_GB2312" charset="0"/>
              </a:rPr>
              <a:t>昆明</a:t>
            </a:r>
            <a:r>
              <a:rPr lang="en-US" sz="2400">
                <a:latin typeface="Times New Roman" panose="02020603050405020304" pitchFamily="18" charset="0"/>
                <a:cs typeface="楷体_GB2312" charset="0"/>
              </a:rPr>
              <a:t>)</a:t>
            </a:r>
            <a:r>
              <a:rPr lang="zh-CN" sz="2400">
                <a:ea typeface="宋体" panose="02010600030101010101" pitchFamily="2" charset="-122"/>
              </a:rPr>
              <a:t>如图所示的军用飞机从上空高速飞过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观察者抬头看到飞机的同时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感觉到飞机发出的隆隆声是从飞机的</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方发出的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．飞机在减速下降过程中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机械能将</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势能将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增大</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endParaRPr lang="zh-CN" altLang="en-US"/>
          </a:p>
        </p:txBody>
      </p:sp>
      <p:pic>
        <p:nvPicPr>
          <p:cNvPr id="9" name="图片 8"/>
          <p:cNvPicPr>
            <a:picLocks noChangeAspect="1"/>
          </p:cNvPicPr>
          <p:nvPr/>
        </p:nvPicPr>
        <p:blipFill>
          <a:blip r:embed="rId1"/>
          <a:stretch>
            <a:fillRect/>
          </a:stretch>
        </p:blipFill>
        <p:spPr>
          <a:xfrm>
            <a:off x="3793490" y="3642360"/>
            <a:ext cx="3815715" cy="1638935"/>
          </a:xfrm>
          <a:prstGeom prst="rect">
            <a:avLst/>
          </a:prstGeom>
        </p:spPr>
      </p:pic>
      <p:sp>
        <p:nvSpPr>
          <p:cNvPr id="10" name="文本框 9"/>
          <p:cNvSpPr txBox="1"/>
          <p:nvPr/>
        </p:nvSpPr>
        <p:spPr>
          <a:xfrm>
            <a:off x="5527040" y="5589905"/>
            <a:ext cx="142113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11" name="文本框 10"/>
          <p:cNvSpPr txBox="1"/>
          <p:nvPr/>
        </p:nvSpPr>
        <p:spPr>
          <a:xfrm>
            <a:off x="6508115" y="1871345"/>
            <a:ext cx="5257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后</a:t>
            </a:r>
            <a:endParaRPr lang="zh-CN" altLang="en-US"/>
          </a:p>
        </p:txBody>
      </p:sp>
      <p:sp>
        <p:nvSpPr>
          <p:cNvPr id="12" name="文本框 11"/>
          <p:cNvSpPr txBox="1"/>
          <p:nvPr/>
        </p:nvSpPr>
        <p:spPr>
          <a:xfrm>
            <a:off x="6979285" y="2403475"/>
            <a:ext cx="9251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13" name="文本框 12"/>
          <p:cNvSpPr txBox="1"/>
          <p:nvPr/>
        </p:nvSpPr>
        <p:spPr>
          <a:xfrm>
            <a:off x="9431020" y="2413000"/>
            <a:ext cx="8858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92594" y="101854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679450" y="1788160"/>
            <a:ext cx="2638425" cy="596900"/>
            <a:chOff x="1456" y="3131"/>
            <a:chExt cx="4155" cy="940"/>
          </a:xfrm>
        </p:grpSpPr>
        <p:sp>
          <p:nvSpPr>
            <p:cNvPr id="4" name="文本框 3"/>
            <p:cNvSpPr txBox="1"/>
            <p:nvPr/>
          </p:nvSpPr>
          <p:spPr>
            <a:xfrm>
              <a:off x="2824" y="3180"/>
              <a:ext cx="2787"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131"/>
              <a:ext cx="1144" cy="940"/>
            </a:xfrm>
            <a:prstGeom prst="rect">
              <a:avLst/>
            </a:prstGeom>
          </p:spPr>
        </p:pic>
      </p:grpSp>
      <p:grpSp>
        <p:nvGrpSpPr>
          <p:cNvPr id="2" name="组合 1"/>
          <p:cNvGrpSpPr/>
          <p:nvPr/>
        </p:nvGrpSpPr>
        <p:grpSpPr>
          <a:xfrm>
            <a:off x="702945" y="2634615"/>
            <a:ext cx="2544445" cy="537845"/>
            <a:chOff x="993" y="4262"/>
            <a:chExt cx="4007" cy="847"/>
          </a:xfrm>
        </p:grpSpPr>
        <p:sp>
          <p:nvSpPr>
            <p:cNvPr id="10" name="文本框 4"/>
            <p:cNvSpPr txBox="1"/>
            <p:nvPr/>
          </p:nvSpPr>
          <p:spPr>
            <a:xfrm>
              <a:off x="3910" y="4262"/>
              <a:ext cx="109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功</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9964" name="组合 13"/>
            <p:cNvGrpSpPr/>
            <p:nvPr/>
          </p:nvGrpSpPr>
          <p:grpSpPr>
            <a:xfrm>
              <a:off x="993" y="4287"/>
              <a:ext cx="2658" cy="822"/>
              <a:chOff x="6686" y="8865"/>
              <a:chExt cx="2470" cy="875"/>
            </a:xfrm>
          </p:grpSpPr>
          <p:pic>
            <p:nvPicPr>
              <p:cNvPr id="39965" name="图片 9" descr="考点2字"/>
              <p:cNvPicPr>
                <a:picLocks noChangeAspect="1"/>
              </p:cNvPicPr>
              <p:nvPr/>
            </p:nvPicPr>
            <p:blipFill>
              <a:blip r:embed="rId3"/>
              <a:stretch>
                <a:fillRect/>
              </a:stretch>
            </p:blipFill>
            <p:spPr>
              <a:xfrm>
                <a:off x="6741" y="8865"/>
                <a:ext cx="2415" cy="821"/>
              </a:xfrm>
              <a:prstGeom prst="rect">
                <a:avLst/>
              </a:prstGeom>
              <a:noFill/>
              <a:ln w="9525">
                <a:noFill/>
              </a:ln>
            </p:spPr>
          </p:pic>
          <p:sp>
            <p:nvSpPr>
              <p:cNvPr id="39966"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39967" name="文本框 11"/>
              <p:cNvSpPr txBox="1"/>
              <p:nvPr/>
            </p:nvSpPr>
            <p:spPr>
              <a:xfrm rot="-10800000" flipV="1">
                <a:off x="845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66750" y="3244215"/>
            <a:ext cx="107683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力学中的功</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定义：</a:t>
            </a:r>
            <a:r>
              <a:rPr lang="zh-CN" sz="2400">
                <a:ea typeface="宋体" panose="02010600030101010101" pitchFamily="2" charset="-122"/>
              </a:rPr>
              <a:t>如果一个力作用在物体上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物体在这</a:t>
            </a:r>
            <a:r>
              <a:rPr lang="zh-CN" sz="2400">
                <a:latin typeface="Times New Roman" panose="02020603050405020304" pitchFamily="18" charset="0"/>
                <a:ea typeface="宋体" panose="02010600030101010101" pitchFamily="2" charset="-122"/>
              </a:rPr>
              <a:t>个力的方向上移动了距离，就说这个力对物体做了功．</a:t>
            </a:r>
            <a:endParaRPr lang="zh-CN"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黑体" panose="02010609060101010101" pitchFamily="49" charset="-122"/>
                <a:sym typeface="+mn-ea"/>
              </a:rPr>
              <a:t>(2)</a:t>
            </a:r>
            <a:r>
              <a:rPr lang="zh-CN" sz="2400">
                <a:ea typeface="黑体" panose="02010609060101010101" pitchFamily="49" charset="-122"/>
                <a:sym typeface="+mn-ea"/>
              </a:rPr>
              <a:t>功包含的两个必要因素</a:t>
            </a:r>
            <a:r>
              <a:rPr lang="en-US" sz="2400">
                <a:latin typeface="Times New Roman" panose="02020603050405020304" pitchFamily="18" charset="0"/>
                <a:ea typeface="黑体" panose="02010609060101010101" pitchFamily="49" charset="-122"/>
                <a:sym typeface="+mn-ea"/>
              </a:rPr>
              <a:t>(</a:t>
            </a:r>
            <a:r>
              <a:rPr lang="zh-CN" sz="2400">
                <a:ea typeface="黑体" panose="02010609060101010101" pitchFamily="49" charset="-122"/>
                <a:sym typeface="+mn-ea"/>
              </a:rPr>
              <a:t>缺一不可</a:t>
            </a:r>
            <a:r>
              <a:rPr lang="en-US" sz="2400">
                <a:latin typeface="Times New Roman" panose="02020603050405020304" pitchFamily="18" charset="0"/>
                <a:ea typeface="黑体" panose="02010609060101010101" pitchFamily="49" charset="-122"/>
                <a:sym typeface="+mn-ea"/>
              </a:rPr>
              <a:t>)</a:t>
            </a:r>
            <a:r>
              <a:rPr lang="zh-CN" sz="2400">
                <a:ea typeface="黑体" panose="02010609060101010101" pitchFamily="49" charset="-122"/>
                <a:sym typeface="+mn-ea"/>
              </a:rPr>
              <a:t>：</a:t>
            </a:r>
            <a:r>
              <a:rPr lang="zh-CN" sz="2400">
                <a:sym typeface="+mn-ea"/>
              </a:rPr>
              <a:t>一个是</a:t>
            </a:r>
            <a:r>
              <a:rPr lang="en-US" sz="2400">
                <a:latin typeface="Times New Roman" panose="02020603050405020304" pitchFamily="18" charset="0"/>
                <a:sym typeface="+mn-ea"/>
              </a:rPr>
              <a:t>______________________</a:t>
            </a:r>
            <a:r>
              <a:rPr lang="zh-CN" sz="2400">
                <a:sym typeface="+mn-ea"/>
              </a:rPr>
              <a:t>；另一个是</a:t>
            </a:r>
            <a:r>
              <a:rPr lang="en-US" sz="2400">
                <a:latin typeface="Times New Roman" panose="02020603050405020304" pitchFamily="18" charset="0"/>
                <a:sym typeface="+mn-ea"/>
              </a:rPr>
              <a:t>_________________________________.</a:t>
            </a:r>
            <a:endParaRPr lang="zh-CN" altLang="en-US" sz="2400"/>
          </a:p>
        </p:txBody>
      </p:sp>
      <p:sp>
        <p:nvSpPr>
          <p:cNvPr id="5" name="文本框 4"/>
          <p:cNvSpPr txBox="1"/>
          <p:nvPr/>
        </p:nvSpPr>
        <p:spPr>
          <a:xfrm>
            <a:off x="7053580" y="5038090"/>
            <a:ext cx="27000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作用在物体上的力</a:t>
            </a:r>
            <a:endParaRPr lang="zh-CN" altLang="en-US"/>
          </a:p>
        </p:txBody>
      </p:sp>
      <p:sp>
        <p:nvSpPr>
          <p:cNvPr id="8" name="文本框 7"/>
          <p:cNvSpPr txBox="1"/>
          <p:nvPr/>
        </p:nvSpPr>
        <p:spPr>
          <a:xfrm>
            <a:off x="1475105" y="556672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物体在这个力的方向上移动了距离</a:t>
            </a:r>
            <a:endParaRPr lang="zh-CN" altLang="en-US"/>
          </a:p>
        </p:txBody>
      </p:sp>
      <p:sp>
        <p:nvSpPr>
          <p:cNvPr id="43" name="流程图: 终止 42">
            <a:hlinkClick r:id="rId4" action="ppaction://hlinksldjump"/>
          </p:cNvPr>
          <p:cNvSpPr/>
          <p:nvPr/>
        </p:nvSpPr>
        <p:spPr>
          <a:xfrm>
            <a:off x="9248775" y="56280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16330" y="1069975"/>
            <a:ext cx="99587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(2018</a:t>
            </a:r>
            <a:r>
              <a:rPr lang="zh-CN" sz="2400">
                <a:cs typeface="楷体_GB2312" charset="0"/>
              </a:rPr>
              <a:t>无锡</a:t>
            </a:r>
            <a:r>
              <a:rPr lang="en-US" sz="2400">
                <a:latin typeface="Times New Roman" panose="02020603050405020304" pitchFamily="18" charset="0"/>
                <a:cs typeface="楷体_GB2312" charset="0"/>
              </a:rPr>
              <a:t>)</a:t>
            </a:r>
            <a:r>
              <a:rPr lang="zh-CN" sz="2400">
                <a:ea typeface="宋体" panose="02010600030101010101" pitchFamily="2" charset="-122"/>
              </a:rPr>
              <a:t>如图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弹簧的左端固定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右端连接一个小球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把它们套在光滑的水平杆上</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zh-CN" sz="2400">
                <a:ea typeface="宋体" panose="02010600030101010101" pitchFamily="2" charset="-122"/>
              </a:rPr>
              <a:t>是压缩弹簧后小球静止释放的位置</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zh-CN" sz="2400">
                <a:ea typeface="宋体" panose="02010600030101010101" pitchFamily="2" charset="-122"/>
              </a:rPr>
              <a:t>是弹簧原长时小球的位置</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c</a:t>
            </a:r>
            <a:r>
              <a:rPr lang="zh-CN" sz="2400">
                <a:latin typeface="Times New Roman" panose="02020603050405020304" pitchFamily="18" charset="0"/>
                <a:ea typeface="宋体" panose="02010600030101010101" pitchFamily="2" charset="-122"/>
              </a:rPr>
              <a:t>是小球到达最右端的位置，则小球从</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运动到</a:t>
            </a:r>
            <a:r>
              <a:rPr lang="en-US" sz="2400" i="1">
                <a:latin typeface="Times New Roman" panose="02020603050405020304" pitchFamily="18" charset="0"/>
                <a:cs typeface="Times New Roman" panose="02020603050405020304" pitchFamily="18" charset="0"/>
              </a:rPr>
              <a:t>c</a:t>
            </a:r>
            <a:r>
              <a:rPr lang="zh-CN" sz="2400">
                <a:ea typeface="宋体" panose="02010600030101010101" pitchFamily="2" charset="-122"/>
              </a:rPr>
              <a:t>的过程中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位置机械能最大；从</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到</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的过程中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小球的动能转化为弹簧的</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zh-CN" altLang="en-US"/>
          </a:p>
        </p:txBody>
      </p:sp>
      <p:pic>
        <p:nvPicPr>
          <p:cNvPr id="2" name="图片 -2147482380" descr="C:\Documents and Settings\Administrator\桌面\物理（山西）\山西物理\XL237.TIF"/>
          <p:cNvPicPr>
            <a:picLocks noChangeAspect="1"/>
          </p:cNvPicPr>
          <p:nvPr/>
        </p:nvPicPr>
        <p:blipFill>
          <a:blip r:embed="rId1" r:link="rId2"/>
          <a:stretch>
            <a:fillRect/>
          </a:stretch>
        </p:blipFill>
        <p:spPr>
          <a:xfrm>
            <a:off x="4102735" y="4133850"/>
            <a:ext cx="3921760" cy="1308735"/>
          </a:xfrm>
          <a:prstGeom prst="rect">
            <a:avLst/>
          </a:prstGeom>
          <a:noFill/>
          <a:ln w="9525">
            <a:noFill/>
          </a:ln>
        </p:spPr>
      </p:pic>
      <p:sp>
        <p:nvSpPr>
          <p:cNvPr id="10" name="文本框 9"/>
          <p:cNvSpPr txBox="1"/>
          <p:nvPr/>
        </p:nvSpPr>
        <p:spPr>
          <a:xfrm>
            <a:off x="5383530" y="5733415"/>
            <a:ext cx="148780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3" name="文本框 2"/>
          <p:cNvSpPr txBox="1"/>
          <p:nvPr/>
        </p:nvSpPr>
        <p:spPr>
          <a:xfrm>
            <a:off x="1647825" y="2841625"/>
            <a:ext cx="49022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4" name="文本框 3"/>
          <p:cNvSpPr txBox="1"/>
          <p:nvPr/>
        </p:nvSpPr>
        <p:spPr>
          <a:xfrm>
            <a:off x="3556000" y="3414395"/>
            <a:ext cx="15252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弹性势能</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5311775" y="5733415"/>
            <a:ext cx="148780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12</a:t>
            </a:r>
            <a:r>
              <a:rPr lang="zh-CN" sz="1800">
                <a:cs typeface="楷体_GB2312" charset="0"/>
              </a:rPr>
              <a:t>题图</a:t>
            </a:r>
            <a:endParaRPr lang="zh-CN" altLang="en-US" sz="1800"/>
          </a:p>
        </p:txBody>
      </p:sp>
      <p:sp>
        <p:nvSpPr>
          <p:cNvPr id="3" name="文本框 2"/>
          <p:cNvSpPr txBox="1"/>
          <p:nvPr/>
        </p:nvSpPr>
        <p:spPr>
          <a:xfrm>
            <a:off x="1005205" y="921385"/>
            <a:ext cx="100222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咸宁</a:t>
            </a:r>
            <a:r>
              <a:rPr lang="en-US" sz="2400">
                <a:latin typeface="Times New Roman" panose="02020603050405020304" pitchFamily="18" charset="0"/>
                <a:cs typeface="楷体_GB2312" charset="0"/>
              </a:rPr>
              <a:t>)</a:t>
            </a:r>
            <a:r>
              <a:rPr lang="zh-CN" sz="2400">
                <a:ea typeface="宋体" panose="02010600030101010101" pitchFamily="2" charset="-122"/>
              </a:rPr>
              <a:t>甲、乙是两个完全相同的网球．如图所示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在同一高度同时以大小相等的速度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将甲球竖直向下抛出、乙球竖直向上抛出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不计空气阻力．抛出时两球机械能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相等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不相等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；落地前的运动过程中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甲球的动能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增大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乙球的机械能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增大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先增大后减小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pic>
        <p:nvPicPr>
          <p:cNvPr id="2" name="图片 -2147482379" descr="C:\Documents and Settings\Administrator\桌面\物理（山西）\山西物理\XL238.TIF"/>
          <p:cNvPicPr>
            <a:picLocks noChangeAspect="1"/>
          </p:cNvPicPr>
          <p:nvPr/>
        </p:nvPicPr>
        <p:blipFill>
          <a:blip r:embed="rId1" r:link="rId2"/>
          <a:stretch>
            <a:fillRect/>
          </a:stretch>
        </p:blipFill>
        <p:spPr>
          <a:xfrm>
            <a:off x="5455285" y="3850005"/>
            <a:ext cx="1144905" cy="1739900"/>
          </a:xfrm>
          <a:prstGeom prst="rect">
            <a:avLst/>
          </a:prstGeom>
          <a:noFill/>
          <a:ln w="9525">
            <a:noFill/>
          </a:ln>
        </p:spPr>
      </p:pic>
      <p:sp>
        <p:nvSpPr>
          <p:cNvPr id="4" name="文本框 3"/>
          <p:cNvSpPr txBox="1"/>
          <p:nvPr/>
        </p:nvSpPr>
        <p:spPr>
          <a:xfrm>
            <a:off x="4596765" y="2122170"/>
            <a:ext cx="795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a:p>
        </p:txBody>
      </p:sp>
      <p:sp>
        <p:nvSpPr>
          <p:cNvPr id="5" name="文本框 4"/>
          <p:cNvSpPr txBox="1"/>
          <p:nvPr/>
        </p:nvSpPr>
        <p:spPr>
          <a:xfrm>
            <a:off x="4345305" y="2696845"/>
            <a:ext cx="795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6" name="文本框 5"/>
          <p:cNvSpPr txBox="1"/>
          <p:nvPr/>
        </p:nvSpPr>
        <p:spPr>
          <a:xfrm>
            <a:off x="1910715" y="3250565"/>
            <a:ext cx="795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90297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056370" y="168592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1083945" y="1556385"/>
            <a:ext cx="6842125" cy="737235"/>
            <a:chOff x="1254" y="3694"/>
            <a:chExt cx="10775"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83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探究物体的动能与哪些因素有关</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5" name="文本框 4"/>
          <p:cNvSpPr txBox="1"/>
          <p:nvPr/>
        </p:nvSpPr>
        <p:spPr>
          <a:xfrm>
            <a:off x="1009015" y="2404110"/>
            <a:ext cx="988885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a:t>
            </a:r>
            <a:r>
              <a:rPr lang="zh-CN" sz="2400">
                <a:latin typeface="Times New Roman" panose="02020603050405020304" pitchFamily="18" charset="0"/>
                <a:ea typeface="黑体" panose="02010609060101010101" pitchFamily="49" charset="-122"/>
              </a:rPr>
              <a:t>与进行实验】</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实验器材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质量不同的钢球、木块</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选择钢球从斜面由静止滑下而不选择木块的原因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对实验的影响</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斜面</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控制钢球速度的大小</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实验中使钢球从同一位置释放的目的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使钢球到达水平面的初速度相同</a:t>
            </a:r>
            <a:r>
              <a:rPr lang="en-US" sz="2400">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8600440" y="4158615"/>
            <a:ext cx="1199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摩擦力</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2955" y="1499870"/>
            <a:ext cx="1051623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转换法的应用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a:t>
            </a: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反映钢球动能的大小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探究动能大小与质量的关系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质量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的两钢球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从斜面同一位置由静止释放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使钢球在撞击水平面上的木块时速度</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观察木块被推动的距离</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探究动能大小与速度的关系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同一钢球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高度由静止释放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使钢球在撞击水平面上的木块时速度</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观察木块被推动的距离</a:t>
            </a:r>
            <a:r>
              <a:rPr lang="en-US" sz="2400">
                <a:latin typeface="Times New Roman" panose="02020603050405020304" pitchFamily="18" charset="0"/>
                <a:ea typeface="宋体" panose="02010600030101010101" pitchFamily="2" charset="-122"/>
              </a:rPr>
              <a:t>)</a:t>
            </a:r>
            <a:endParaRPr lang="zh-CN" altLang="en-US"/>
          </a:p>
        </p:txBody>
      </p:sp>
      <p:sp>
        <p:nvSpPr>
          <p:cNvPr id="2" name="文本框 1"/>
          <p:cNvSpPr txBox="1"/>
          <p:nvPr/>
        </p:nvSpPr>
        <p:spPr>
          <a:xfrm>
            <a:off x="3754120" y="1643380"/>
            <a:ext cx="39395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木块在水平面上移动的距离</a:t>
            </a:r>
            <a:endParaRPr lang="zh-CN" altLang="en-US"/>
          </a:p>
        </p:txBody>
      </p:sp>
      <p:sp>
        <p:nvSpPr>
          <p:cNvPr id="3" name="文本框 2"/>
          <p:cNvSpPr txBox="1"/>
          <p:nvPr/>
        </p:nvSpPr>
        <p:spPr>
          <a:xfrm>
            <a:off x="5780405" y="2768600"/>
            <a:ext cx="9017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zh-CN" altLang="en-US"/>
          </a:p>
        </p:txBody>
      </p:sp>
      <p:sp>
        <p:nvSpPr>
          <p:cNvPr id="4" name="文本框 3"/>
          <p:cNvSpPr txBox="1"/>
          <p:nvPr/>
        </p:nvSpPr>
        <p:spPr>
          <a:xfrm>
            <a:off x="7164070" y="3306445"/>
            <a:ext cx="796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相同</a:t>
            </a:r>
            <a:endParaRPr lang="zh-CN" altLang="en-US"/>
          </a:p>
        </p:txBody>
      </p:sp>
      <p:sp>
        <p:nvSpPr>
          <p:cNvPr id="5" name="文本框 4"/>
          <p:cNvSpPr txBox="1"/>
          <p:nvPr/>
        </p:nvSpPr>
        <p:spPr>
          <a:xfrm>
            <a:off x="6973570" y="4358640"/>
            <a:ext cx="8629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zh-CN" altLang="en-US"/>
          </a:p>
        </p:txBody>
      </p:sp>
      <p:sp>
        <p:nvSpPr>
          <p:cNvPr id="6" name="文本框 5"/>
          <p:cNvSpPr txBox="1"/>
          <p:nvPr/>
        </p:nvSpPr>
        <p:spPr>
          <a:xfrm>
            <a:off x="5314950" y="4890770"/>
            <a:ext cx="914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9320" y="1270635"/>
            <a:ext cx="10516235" cy="4523105"/>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【分析数据和现象，总结结论】</a:t>
            </a:r>
            <a:endParaRPr lang="en-US" sz="2400" b="1">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5. </a:t>
            </a:r>
            <a:r>
              <a:rPr lang="zh-CN" sz="2400">
                <a:sym typeface="+mn-ea"/>
              </a:rPr>
              <a:t>根据实验现象</a:t>
            </a:r>
            <a:r>
              <a:rPr lang="zh-CN" sz="2400">
                <a:latin typeface="Times New Roman" panose="02020603050405020304" pitchFamily="18" charset="0"/>
                <a:sym typeface="+mn-ea"/>
              </a:rPr>
              <a:t>，</a:t>
            </a:r>
            <a:r>
              <a:rPr lang="zh-CN" sz="2400">
                <a:sym typeface="+mn-ea"/>
              </a:rPr>
              <a:t>总结实验结论</a:t>
            </a:r>
            <a:endParaRPr lang="zh-CN" sz="2400">
              <a:sym typeface="+mn-ea"/>
            </a:endParaRPr>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分析表格数据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总结实验结论</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实验操作的错</a:t>
            </a:r>
            <a:r>
              <a:rPr lang="zh-CN" sz="2400">
                <a:latin typeface="Times New Roman" panose="02020603050405020304" pitchFamily="18" charset="0"/>
                <a:ea typeface="宋体" panose="02010600030101010101" pitchFamily="2" charset="-122"/>
              </a:rPr>
              <a:t>误之处</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没有控制变量</a:t>
            </a:r>
            <a:r>
              <a:rPr lang="en-US" sz="2400">
                <a:latin typeface="Times New Roman" panose="02020603050405020304" pitchFamily="18" charset="0"/>
              </a:rPr>
              <a:t>)</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钢球从斜面释放运动到水平面机械能的转化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重力势能转化为动能</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钢球与木块碰撞后在水平面上运动一段距离停下来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此过程中能量的转化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动能转化为内能</a:t>
            </a:r>
            <a:r>
              <a:rPr lang="en-US" sz="2400">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7565" y="1721485"/>
            <a:ext cx="105162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木块在水平面上最终会停下来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受到摩擦力的作用</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实验推理与假设</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当水平面绝对光滑</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钢球将做</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运动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实验的评估与改进</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实验结论在生活中的应用</a:t>
            </a:r>
            <a:r>
              <a:rPr lang="zh-CN" sz="2400">
                <a:ea typeface="黑体" panose="02010609060101010101" pitchFamily="49" charset="-122"/>
              </a:rPr>
              <a:t>实验结论：</a:t>
            </a:r>
            <a:r>
              <a:rPr lang="zh-CN" sz="2400">
                <a:ea typeface="宋体" panose="02010600030101010101" pitchFamily="2" charset="-122"/>
              </a:rPr>
              <a:t>质量相同的物体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运动的速度越大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它的动能越大；运动速度相同的物体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质量越大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它的动能也越大．</a:t>
            </a:r>
            <a:endParaRPr lang="zh-CN" altLang="en-US"/>
          </a:p>
        </p:txBody>
      </p:sp>
      <p:sp>
        <p:nvSpPr>
          <p:cNvPr id="2" name="文本框 1"/>
          <p:cNvSpPr txBox="1"/>
          <p:nvPr/>
        </p:nvSpPr>
        <p:spPr>
          <a:xfrm>
            <a:off x="7759065" y="2372360"/>
            <a:ext cx="14979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匀速直线</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3" name="文本框 2"/>
          <p:cNvSpPr txBox="1"/>
          <p:nvPr/>
        </p:nvSpPr>
        <p:spPr>
          <a:xfrm>
            <a:off x="1067435" y="1660525"/>
            <a:ext cx="9923780" cy="2306955"/>
          </a:xfrm>
          <a:prstGeom prst="rect">
            <a:avLst/>
          </a:prstGeom>
          <a:noFill/>
          <a:ln w="9525">
            <a:noFill/>
          </a:ln>
        </p:spPr>
        <p:txBody>
          <a:bodyPr wrap="square">
            <a:spAutoFit/>
          </a:bodyPr>
          <a:p>
            <a:pPr>
              <a:lnSpc>
                <a:spcPct val="150000"/>
              </a:lnSpc>
            </a:pPr>
            <a:r>
              <a:rPr lang="zh-CN" sz="2400">
                <a:latin typeface="宋体" panose="02010600030101010101" pitchFamily="2" charset="-122"/>
              </a:rPr>
              <a:t>例</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长沙改编</a:t>
            </a:r>
            <a:r>
              <a:rPr lang="en-US" sz="2400">
                <a:latin typeface="Times New Roman" panose="02020603050405020304" pitchFamily="18" charset="0"/>
                <a:cs typeface="楷体_GB2312" charset="0"/>
              </a:rPr>
              <a:t>)</a:t>
            </a:r>
            <a:r>
              <a:rPr lang="zh-CN" sz="2400">
                <a:ea typeface="宋体" panose="02010600030101010101" pitchFamily="2" charset="-122"/>
              </a:rPr>
              <a:t>如图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小海在研究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物体的动能与哪些因素有关</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将质量为</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zh-CN" sz="2400">
                <a:ea typeface="宋体" panose="02010600030101010101" pitchFamily="2" charset="-122"/>
              </a:rPr>
              <a:t>的小钢球从斜槽的某高度</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处由静止释放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钢球运动到水平面时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将水平面上静止的木块撞出一段距离</a:t>
            </a:r>
            <a:r>
              <a:rPr lang="en-US" sz="2400" i="1">
                <a:latin typeface="Times New Roman" panose="02020603050405020304" pitchFamily="18" charset="0"/>
                <a:ea typeface="宋体" panose="02010600030101010101" pitchFamily="2" charset="-122"/>
              </a:rPr>
              <a:t>s</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小海的部分实验数据和现象记录如下：</a:t>
            </a:r>
            <a:endParaRPr lang="zh-CN" altLang="en-US"/>
          </a:p>
        </p:txBody>
      </p:sp>
      <p:graphicFrame>
        <p:nvGraphicFramePr>
          <p:cNvPr id="5" name="表格 4"/>
          <p:cNvGraphicFramePr/>
          <p:nvPr>
            <p:custDataLst>
              <p:tags r:id="rId2"/>
            </p:custDataLst>
          </p:nvPr>
        </p:nvGraphicFramePr>
        <p:xfrm>
          <a:off x="1226820" y="3943985"/>
          <a:ext cx="5001260" cy="2421255"/>
        </p:xfrm>
        <a:graphic>
          <a:graphicData uri="http://schemas.openxmlformats.org/drawingml/2006/table">
            <a:tbl>
              <a:tblPr firstRow="1" bandRow="1">
                <a:tableStyleId>{5940675A-B579-460E-94D1-54222C63F5DA}</a:tableStyleId>
              </a:tblPr>
              <a:tblGrid>
                <a:gridCol w="2587625"/>
                <a:gridCol w="795655"/>
                <a:gridCol w="858520"/>
                <a:gridCol w="759460"/>
              </a:tblGrid>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钢球质量</a:t>
                      </a:r>
                      <a:r>
                        <a:rPr lang="en-US" sz="2400" b="0" i="1">
                          <a:latin typeface="Times New Roman" panose="02020603050405020304" pitchFamily="18" charset="0"/>
                          <a:ea typeface="黑体" panose="02010609060101010101" pitchFamily="49" charset="-122"/>
                          <a:cs typeface="Times New Roman" panose="02020603050405020304" pitchFamily="18" charset="0"/>
                        </a:rPr>
                        <a:t>m</a:t>
                      </a:r>
                      <a:r>
                        <a:rPr lang="en-US" sz="2400" b="0">
                          <a:latin typeface="Times New Roman" panose="02020603050405020304" pitchFamily="18" charset="0"/>
                          <a:ea typeface="黑体" panose="02010609060101010101" pitchFamily="49" charset="-122"/>
                          <a:cs typeface="Times New Roman" panose="02020603050405020304" pitchFamily="18" charset="0"/>
                        </a:rPr>
                        <a:t>/g</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60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7533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钢球下落高度</a:t>
                      </a:r>
                      <a:r>
                        <a:rPr lang="en-US" sz="2400" b="0" i="1">
                          <a:latin typeface="Times New Roman" panose="02020603050405020304" pitchFamily="18" charset="0"/>
                          <a:ea typeface="黑体" panose="02010609060101010101" pitchFamily="49" charset="-122"/>
                          <a:cs typeface="Times New Roman" panose="02020603050405020304" pitchFamily="18" charset="0"/>
                        </a:rPr>
                        <a:t>h</a:t>
                      </a:r>
                      <a:r>
                        <a:rPr lang="en-US" sz="2400" b="0">
                          <a:latin typeface="Times New Roman" panose="02020603050405020304" pitchFamily="18" charset="0"/>
                          <a:ea typeface="黑体" panose="02010609060101010101" pitchFamily="49" charset="-122"/>
                          <a:cs typeface="Times New Roman" panose="02020603050405020304" pitchFamily="18" charset="0"/>
                        </a:rPr>
                        <a:t>/cm</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木块滑行距离</a:t>
                      </a:r>
                      <a:r>
                        <a:rPr lang="en-US" sz="2400" b="0" i="1">
                          <a:latin typeface="Times New Roman" panose="02020603050405020304" pitchFamily="18" charset="0"/>
                          <a:ea typeface="黑体" panose="02010609060101010101" pitchFamily="49" charset="-122"/>
                          <a:cs typeface="Times New Roman" panose="02020603050405020304" pitchFamily="18" charset="0"/>
                        </a:rPr>
                        <a:t>s</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较远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8559165" y="588645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a:t>
            </a:r>
            <a:endParaRPr lang="zh-CN" altLang="en-US" sz="1800">
              <a:latin typeface="Times New Roman" panose="02020603050405020304" pitchFamily="18" charset="0"/>
              <a:cs typeface="楷体_GB2312" charset="0"/>
            </a:endParaRPr>
          </a:p>
        </p:txBody>
      </p:sp>
      <p:pic>
        <p:nvPicPr>
          <p:cNvPr id="10" name="图片 -2147482374" descr="C:\Documents and Settings\Administrator\桌面\物理（山西）\山西物理\XL239.TIF"/>
          <p:cNvPicPr>
            <a:picLocks noChangeAspect="1"/>
          </p:cNvPicPr>
          <p:nvPr/>
        </p:nvPicPr>
        <p:blipFill>
          <a:blip r:embed="rId3" r:link="rId4"/>
          <a:stretch>
            <a:fillRect/>
          </a:stretch>
        </p:blipFill>
        <p:spPr>
          <a:xfrm>
            <a:off x="6844030" y="4773930"/>
            <a:ext cx="3818890" cy="762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766445" y="1868170"/>
            <a:ext cx="1054417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上述</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次实验中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第</a:t>
            </a:r>
            <a:r>
              <a:rPr lang="en-US" sz="2400">
                <a:latin typeface="Times New Roman" panose="02020603050405020304" pitchFamily="18" charset="0"/>
                <a:ea typeface="宋体" panose="02010600030101010101" pitchFamily="2" charset="-122"/>
              </a:rPr>
              <a:t>________ </a:t>
            </a:r>
            <a:r>
              <a:rPr lang="zh-CN" sz="2400">
                <a:ea typeface="宋体" panose="02010600030101010101" pitchFamily="2" charset="-122"/>
              </a:rPr>
              <a:t>次实验钢球滑到斜槽底端时动能最大．</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上述实验数据表明：当速度一定时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钢球的质量越大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动能越</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这个结论可用于解释汽车</a:t>
            </a:r>
            <a:r>
              <a:rPr lang="en-US" sz="2400">
                <a:latin typeface="Times New Roman" panose="02020603050405020304" pitchFamily="18" charset="0"/>
                <a:ea typeface="宋体" panose="02010600030101010101" pitchFamily="2" charset="-122"/>
              </a:rPr>
              <a:t>________ (</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超速</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超载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带来的危害．</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小海想要利用上述装置探究物体的动能与另一个因素的关系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于是选取质量为</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zh-CN" sz="2400">
                <a:ea typeface="宋体" panose="02010600030101010101" pitchFamily="2" charset="-122"/>
              </a:rPr>
              <a:t>的钢球进行探究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合理的做法是</a:t>
            </a:r>
            <a:r>
              <a:rPr lang="en-US" sz="2400">
                <a:latin typeface="Times New Roman" panose="02020603050405020304" pitchFamily="18" charset="0"/>
                <a:ea typeface="宋体" panose="02010600030101010101" pitchFamily="2" charset="-122"/>
              </a:rPr>
              <a:t>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a:t>
            </a:r>
            <a:endParaRPr lang="zh-CN" altLang="en-US"/>
          </a:p>
        </p:txBody>
      </p:sp>
      <p:sp>
        <p:nvSpPr>
          <p:cNvPr id="12" name="文本框 11"/>
          <p:cNvSpPr txBox="1"/>
          <p:nvPr/>
        </p:nvSpPr>
        <p:spPr>
          <a:xfrm>
            <a:off x="4175760" y="1999615"/>
            <a:ext cx="4641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zh-CN" altLang="en-US"/>
          </a:p>
        </p:txBody>
      </p:sp>
      <p:sp>
        <p:nvSpPr>
          <p:cNvPr id="13" name="文本框 12"/>
          <p:cNvSpPr txBox="1"/>
          <p:nvPr/>
        </p:nvSpPr>
        <p:spPr>
          <a:xfrm>
            <a:off x="9716770" y="2531745"/>
            <a:ext cx="550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14" name="文本框 13"/>
          <p:cNvSpPr txBox="1"/>
          <p:nvPr/>
        </p:nvSpPr>
        <p:spPr>
          <a:xfrm>
            <a:off x="4356100" y="3074035"/>
            <a:ext cx="8997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超载</a:t>
            </a:r>
            <a:endParaRPr lang="zh-CN" altLang="en-US"/>
          </a:p>
        </p:txBody>
      </p:sp>
      <p:sp>
        <p:nvSpPr>
          <p:cNvPr id="15" name="文本框 14"/>
          <p:cNvSpPr txBox="1"/>
          <p:nvPr/>
        </p:nvSpPr>
        <p:spPr>
          <a:xfrm>
            <a:off x="766445" y="3980815"/>
            <a:ext cx="1040066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改变钢球从斜面上静止释放时的高度，观察同一位置的木块被撞开的距离</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8075" y="10763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4765675" y="1642110"/>
            <a:ext cx="736600" cy="460375"/>
          </a:xfrm>
          <a:prstGeom prst="rect">
            <a:avLst/>
          </a:prstGeom>
          <a:noFill/>
          <a:ln w="9525">
            <a:noFill/>
          </a:ln>
        </p:spPr>
        <p:txBody>
          <a:bodyPr wrap="square" anchor="t">
            <a:spAutoFit/>
          </a:bodyPr>
          <a:p>
            <a:pPr>
              <a:spcBef>
                <a:spcPct val="50000"/>
              </a:spcBef>
            </a:pP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036320" y="1642110"/>
            <a:ext cx="100234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实验中小海发现钢球运动到斜面底端后会继续向前运动，是因为钢球具有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；木块最终会停下来是因为受到</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的作用．</a:t>
            </a:r>
            <a:r>
              <a:rPr lang="en-US" sz="2400">
                <a:latin typeface="Times New Roman" panose="02020603050405020304" pitchFamily="18" charset="0"/>
                <a:ea typeface="宋体" panose="02010600030101010101" pitchFamily="2" charset="-122"/>
                <a:cs typeface="Times New Roman" panose="02020603050405020304" pitchFamily="18" charset="0"/>
              </a:rPr>
              <a:t>(5)</a:t>
            </a:r>
            <a:r>
              <a:rPr lang="zh-CN" sz="2400">
                <a:latin typeface="Times New Roman" panose="02020603050405020304" pitchFamily="18" charset="0"/>
                <a:ea typeface="宋体" panose="02010600030101010101" pitchFamily="2" charset="-122"/>
                <a:cs typeface="Times New Roman" panose="02020603050405020304" pitchFamily="18" charset="0"/>
              </a:rPr>
              <a:t>如果水平面绝对光滑，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达到实验探究的目的，原因是</a:t>
            </a:r>
            <a:r>
              <a:rPr lang="en-US" altLang="zh-CN" sz="2400">
                <a:latin typeface="Times New Roman" panose="02020603050405020304" pitchFamily="18" charset="0"/>
                <a:cs typeface="Times New Roman" panose="02020603050405020304" pitchFamily="18" charset="0"/>
              </a:rPr>
              <a:t>______________</a:t>
            </a:r>
            <a:r>
              <a:rPr lang="en-US" sz="2400">
                <a:latin typeface="Times New Roman" panose="02020603050405020304" pitchFamily="18" charset="0"/>
                <a:cs typeface="Times New Roman" panose="02020603050405020304" pitchFamily="18" charset="0"/>
              </a:rPr>
              <a:t>________________________________________</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(6)</a:t>
            </a:r>
            <a:r>
              <a:rPr lang="zh-CN" sz="2400">
                <a:latin typeface="Times New Roman" panose="02020603050405020304" pitchFamily="18" charset="0"/>
                <a:ea typeface="宋体" panose="02010600030101010101" pitchFamily="2" charset="-122"/>
                <a:cs typeface="Times New Roman" panose="02020603050405020304" pitchFamily="18" charset="0"/>
              </a:rPr>
              <a:t>某次实验中木块被钢球撞出水平面，需要重新进行本次实验，小海建议换同样较长的水平面，同学小红建议换一个较大的木块，你认为应采取</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的建议．</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1649095" y="2339340"/>
            <a:ext cx="1456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惯性</a:t>
            </a:r>
            <a:endParaRPr lang="zh-CN" altLang="en-US"/>
          </a:p>
        </p:txBody>
      </p:sp>
      <p:sp>
        <p:nvSpPr>
          <p:cNvPr id="8" name="文本框 7"/>
          <p:cNvSpPr txBox="1"/>
          <p:nvPr/>
        </p:nvSpPr>
        <p:spPr>
          <a:xfrm>
            <a:off x="6830695" y="2339340"/>
            <a:ext cx="2235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阻力</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或摩擦力</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9" name="文本框 8"/>
          <p:cNvSpPr txBox="1"/>
          <p:nvPr/>
        </p:nvSpPr>
        <p:spPr>
          <a:xfrm>
            <a:off x="4693920" y="284702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不能</a:t>
            </a:r>
            <a:endParaRPr lang="zh-CN" altLang="en-US"/>
          </a:p>
        </p:txBody>
      </p:sp>
      <p:sp>
        <p:nvSpPr>
          <p:cNvPr id="10" name="文本框 9"/>
          <p:cNvSpPr txBox="1"/>
          <p:nvPr/>
        </p:nvSpPr>
        <p:spPr>
          <a:xfrm>
            <a:off x="1162685" y="3272790"/>
            <a:ext cx="940435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若水平面绝对光滑</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木块被撞后做匀速直线运动</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将无法比较木块运动的距离</a:t>
            </a:r>
            <a:endParaRPr lang="zh-CN" altLang="en-US"/>
          </a:p>
        </p:txBody>
      </p:sp>
      <p:sp>
        <p:nvSpPr>
          <p:cNvPr id="11" name="文本框 10"/>
          <p:cNvSpPr txBox="1"/>
          <p:nvPr/>
        </p:nvSpPr>
        <p:spPr>
          <a:xfrm>
            <a:off x="1243330" y="5590540"/>
            <a:ext cx="99441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小海</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93920" y="2287905"/>
            <a:ext cx="736600" cy="460375"/>
          </a:xfrm>
          <a:prstGeom prst="rect">
            <a:avLst/>
          </a:prstGeom>
          <a:noFill/>
          <a:ln w="9525">
            <a:noFill/>
          </a:ln>
        </p:spPr>
        <p:txBody>
          <a:bodyPr wrap="square" anchor="t">
            <a:spAutoFit/>
          </a:bodyPr>
          <a:p>
            <a:pPr>
              <a:spcBef>
                <a:spcPct val="50000"/>
              </a:spcBef>
            </a:pP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083945" y="1310640"/>
            <a:ext cx="100234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小海根据实验现象认为：钢球推动木块移动一段距离后都要停下来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所以木块和钢球的机械能最终都要消失</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你认为他的观点是否正确</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．理由是：</a:t>
            </a:r>
            <a:r>
              <a:rPr lang="en-US" sz="2400">
                <a:latin typeface="Times New Roman" panose="02020603050405020304" pitchFamily="18" charset="0"/>
                <a:ea typeface="宋体" panose="02010600030101010101" pitchFamily="2" charset="-122"/>
              </a:rPr>
              <a:t>____________________________________________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实验中若使用的木块滑动的距离都较小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为保证有明显的实验效果</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可以</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降低钢球下滑高度</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增加钢球质量</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在水平木板上铺毛巾</a:t>
            </a:r>
            <a:endParaRPr lang="zh-CN" altLang="en-US"/>
          </a:p>
        </p:txBody>
      </p:sp>
      <p:sp>
        <p:nvSpPr>
          <p:cNvPr id="100" name="文本框 99"/>
          <p:cNvSpPr txBox="1"/>
          <p:nvPr/>
        </p:nvSpPr>
        <p:spPr>
          <a:xfrm>
            <a:off x="1250950" y="2499995"/>
            <a:ext cx="1193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不正确</a:t>
            </a:r>
            <a:endParaRPr lang="zh-CN" altLang="en-US"/>
          </a:p>
        </p:txBody>
      </p:sp>
      <p:sp>
        <p:nvSpPr>
          <p:cNvPr id="7" name="文本框 6"/>
          <p:cNvSpPr txBox="1"/>
          <p:nvPr/>
        </p:nvSpPr>
        <p:spPr>
          <a:xfrm>
            <a:off x="4041775" y="2499995"/>
            <a:ext cx="5785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木块克服摩擦力做功</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机械能转化为内能</a:t>
            </a:r>
            <a:endParaRPr lang="zh-CN" altLang="en-US"/>
          </a:p>
        </p:txBody>
      </p:sp>
      <p:sp>
        <p:nvSpPr>
          <p:cNvPr id="8" name="文本框 7"/>
          <p:cNvSpPr txBox="1"/>
          <p:nvPr/>
        </p:nvSpPr>
        <p:spPr>
          <a:xfrm>
            <a:off x="1648460" y="3652520"/>
            <a:ext cx="504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77570" y="1904365"/>
            <a:ext cx="1653540" cy="460375"/>
            <a:chOff x="1586" y="2158"/>
            <a:chExt cx="2604" cy="725"/>
          </a:xfrm>
        </p:grpSpPr>
        <p:pic>
          <p:nvPicPr>
            <p:cNvPr id="5" name="图片 4" descr="三级标1"/>
            <p:cNvPicPr>
              <a:picLocks noChangeAspect="1"/>
            </p:cNvPicPr>
            <p:nvPr/>
          </p:nvPicPr>
          <p:blipFill>
            <a:blip r:embed="rId1"/>
            <a:stretch>
              <a:fillRect/>
            </a:stretch>
          </p:blipFill>
          <p:spPr>
            <a:xfrm>
              <a:off x="1610" y="2204"/>
              <a:ext cx="2580" cy="636"/>
            </a:xfrm>
            <a:prstGeom prst="rect">
              <a:avLst/>
            </a:prstGeom>
          </p:spPr>
        </p:pic>
        <p:sp>
          <p:nvSpPr>
            <p:cNvPr id="8" name="文本框 7"/>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适时总结</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9" name="文本框 8"/>
          <p:cNvSpPr txBox="1"/>
          <p:nvPr/>
        </p:nvSpPr>
        <p:spPr>
          <a:xfrm>
            <a:off x="821055" y="2681288"/>
            <a:ext cx="5080000" cy="460375"/>
          </a:xfrm>
          <a:prstGeom prst="rect">
            <a:avLst/>
          </a:prstGeom>
          <a:noFill/>
          <a:ln w="9525">
            <a:noFill/>
          </a:ln>
        </p:spPr>
        <p:txBody>
          <a:bodyPr>
            <a:spAutoFit/>
          </a:bodyPr>
          <a:p>
            <a:r>
              <a:rPr lang="zh-CN" sz="2400">
                <a:solidFill>
                  <a:srgbClr val="1D41D5"/>
                </a:solidFill>
                <a:ea typeface="黑体" panose="02010609060101010101" pitchFamily="49" charset="-122"/>
              </a:rPr>
              <a:t>不做功的三种情况</a:t>
            </a:r>
            <a:endParaRPr lang="zh-CN" altLang="en-US" sz="2400">
              <a:solidFill>
                <a:srgbClr val="1D41D5"/>
              </a:solidFill>
              <a:ea typeface="黑体" panose="02010609060101010101" pitchFamily="49" charset="-122"/>
            </a:endParaRPr>
          </a:p>
        </p:txBody>
      </p:sp>
      <p:graphicFrame>
        <p:nvGraphicFramePr>
          <p:cNvPr id="11" name="表格 10"/>
          <p:cNvGraphicFramePr/>
          <p:nvPr>
            <p:custDataLst>
              <p:tags r:id="rId2"/>
            </p:custDataLst>
          </p:nvPr>
        </p:nvGraphicFramePr>
        <p:xfrm>
          <a:off x="821055" y="3253740"/>
          <a:ext cx="10656570" cy="2355215"/>
        </p:xfrm>
        <a:graphic>
          <a:graphicData uri="http://schemas.openxmlformats.org/drawingml/2006/table">
            <a:tbl>
              <a:tblPr firstRow="1" bandRow="1">
                <a:tableStyleId>{5940675A-B579-460E-94D1-54222C63F5DA}</a:tableStyleId>
              </a:tblPr>
              <a:tblGrid>
                <a:gridCol w="3060700"/>
                <a:gridCol w="4045585"/>
                <a:gridCol w="3550285"/>
              </a:tblGrid>
              <a:tr h="521970">
                <a:tc>
                  <a:txBody>
                    <a:bodyPr/>
                    <a:p>
                      <a:pPr indent="0" algn="ctr" fontAlgn="auto">
                        <a:lnSpc>
                          <a:spcPct val="150000"/>
                        </a:lnSpc>
                        <a:buNone/>
                      </a:pPr>
                      <a:r>
                        <a:rPr 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示意图</a:t>
                      </a:r>
                      <a:endParaRPr lang="en-US"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1806575">
                <a:tc>
                  <a:txBody>
                    <a:bodyPr/>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有距离无力</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物体在水平方向上不受力</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因惯性而动</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踢飞出去的足球(忽</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略空气阻力)</a:t>
                      </a:r>
                      <a:endParaRPr lang="en-US" altLang="en-US" sz="2400" b="0">
                        <a:solidFill>
                          <a:srgbClr val="1D41D5"/>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bl>
          </a:graphicData>
        </a:graphic>
      </p:graphicFrame>
      <p:pic>
        <p:nvPicPr>
          <p:cNvPr id="2" name="图片 -2147482619"/>
          <p:cNvPicPr>
            <a:picLocks noChangeAspect="1"/>
          </p:cNvPicPr>
          <p:nvPr/>
        </p:nvPicPr>
        <p:blipFill>
          <a:blip r:embed="rId3"/>
          <a:stretch>
            <a:fillRect/>
          </a:stretch>
        </p:blipFill>
        <p:spPr>
          <a:xfrm>
            <a:off x="1384300" y="3910330"/>
            <a:ext cx="1975485" cy="1204595"/>
          </a:xfrm>
          <a:prstGeom prst="rect">
            <a:avLst/>
          </a:prstGeom>
          <a:noFill/>
          <a:ln w="9525">
            <a:noFill/>
          </a:ln>
        </p:spPr>
      </p:pic>
      <p:sp>
        <p:nvSpPr>
          <p:cNvPr id="43" name="流程图: 终止 42">
            <a:hlinkClick r:id="rId4" action="ppaction://hlinksldjump"/>
          </p:cNvPr>
          <p:cNvSpPr/>
          <p:nvPr/>
        </p:nvSpPr>
        <p:spPr>
          <a:xfrm>
            <a:off x="9443085" y="23647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14730" y="1477010"/>
            <a:ext cx="10098405" cy="645160"/>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557"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活动建议</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5" name="组合 4"/>
          <p:cNvGrpSpPr/>
          <p:nvPr/>
        </p:nvGrpSpPr>
        <p:grpSpPr>
          <a:xfrm>
            <a:off x="934720" y="2228215"/>
            <a:ext cx="6954051" cy="737235"/>
            <a:chOff x="1095" y="3735"/>
            <a:chExt cx="11222" cy="1161"/>
          </a:xfrm>
        </p:grpSpPr>
        <p:pic>
          <p:nvPicPr>
            <p:cNvPr id="6" name="图片 5" descr="考点·3字"/>
            <p:cNvPicPr>
              <a:picLocks noChangeAspect="1"/>
            </p:cNvPicPr>
            <p:nvPr/>
          </p:nvPicPr>
          <p:blipFill>
            <a:blip r:embed="rId2"/>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2" y="3735"/>
              <a:ext cx="8425"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设计实验测定自己跳绳时的功率</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23" name="TextBox 1"/>
          <p:cNvSpPr txBox="1"/>
          <p:nvPr/>
        </p:nvSpPr>
        <p:spPr>
          <a:xfrm>
            <a:off x="3072770" y="5150361"/>
            <a:ext cx="1440160" cy="368300"/>
          </a:xfrm>
          <a:prstGeom prst="rect">
            <a:avLst/>
          </a:prstGeom>
          <a:noFill/>
        </p:spPr>
        <p:txBody>
          <a:bodyPr wrap="square" rtlCol="0">
            <a:spAutoFit/>
          </a:bodyPr>
          <a:p>
            <a:r>
              <a:rPr lang="zh-CN" altLang="en-US" dirty="0"/>
              <a:t>　</a:t>
            </a:r>
            <a:endParaRPr lang="zh-CN" altLang="en-US" dirty="0"/>
          </a:p>
        </p:txBody>
      </p:sp>
      <p:sp>
        <p:nvSpPr>
          <p:cNvPr id="100" name="文本框 99"/>
          <p:cNvSpPr txBox="1"/>
          <p:nvPr/>
        </p:nvSpPr>
        <p:spPr>
          <a:xfrm>
            <a:off x="891540" y="3160395"/>
            <a:ext cx="1031113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跳绳是一种很好的锻炼身体</a:t>
            </a:r>
            <a:r>
              <a:rPr lang="zh-CN" sz="2400">
                <a:latin typeface="Times New Roman" panose="02020603050405020304" pitchFamily="18" charset="0"/>
                <a:ea typeface="宋体" panose="02010600030101010101" pitchFamily="2" charset="-122"/>
              </a:rPr>
              <a:t>的方式，同学们经常在课间休息时跳绳，但你知道自己跳绳时的功率是多大吗？请你设计一个方案来测定它．</a:t>
            </a:r>
            <a:r>
              <a:rPr lang="zh-CN" sz="2400">
                <a:ea typeface="宋体" panose="02010600030101010101" pitchFamily="2" charset="-122"/>
              </a:rPr>
              <a:t>要求写出需要的测量器材、实验步骤及功率的表达式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用实验所测得的物理量表示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需要的测量器材：</a:t>
            </a:r>
            <a:r>
              <a:rPr lang="en-US" sz="2400">
                <a:latin typeface="Times New Roman" panose="02020603050405020304" pitchFamily="18" charset="0"/>
                <a:ea typeface="宋体" panose="02010600030101010101" pitchFamily="2" charset="-122"/>
              </a:rPr>
              <a:t>______________________</a:t>
            </a:r>
            <a:endParaRPr lang="zh-CN" altLang="en-US"/>
          </a:p>
        </p:txBody>
      </p:sp>
      <p:sp>
        <p:nvSpPr>
          <p:cNvPr id="2" name="文本框 1"/>
          <p:cNvSpPr txBox="1"/>
          <p:nvPr/>
        </p:nvSpPr>
        <p:spPr>
          <a:xfrm>
            <a:off x="3744595" y="4890135"/>
            <a:ext cx="3315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磅秤、刻度尺以及秒表</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21765" y="2485390"/>
            <a:ext cx="967486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实验步骤：</a:t>
            </a:r>
            <a:r>
              <a:rPr lang="en-US" sz="2400">
                <a:latin typeface="Times New Roman" panose="02020603050405020304" pitchFamily="18" charset="0"/>
                <a:ea typeface="宋体" panose="02010600030101010101" pitchFamily="2" charset="-122"/>
              </a:rPr>
              <a:t>_________________________________________________</a:t>
            </a:r>
            <a:r>
              <a:rPr lang="en-US" sz="2400">
                <a:latin typeface="Times New Roman" panose="02020603050405020304" pitchFamily="18" charset="0"/>
                <a:cs typeface="Times New Roman" panose="02020603050405020304" pitchFamily="18" charset="0"/>
              </a:rPr>
              <a:t>_____________________________________</a:t>
            </a:r>
            <a:r>
              <a:rPr lang="en-US" sz="2400">
                <a:latin typeface="Times New Roman" panose="02020603050405020304" pitchFamily="18" charset="0"/>
                <a:ea typeface="宋体" panose="02010600030101010101" pitchFamily="2" charset="-122"/>
              </a:rPr>
              <a:t>__________________________________</a:t>
            </a:r>
            <a:r>
              <a:rPr lang="en-US" sz="2400">
                <a:latin typeface="Times New Roman" panose="02020603050405020304" pitchFamily="18" charset="0"/>
                <a:cs typeface="Times New Roman" panose="02020603050405020304" pitchFamily="18" charset="0"/>
              </a:rPr>
              <a:t>_____________________________________________________</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功率的表达式：</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altLang="en-US"/>
          </a:p>
        </p:txBody>
      </p:sp>
      <p:sp>
        <p:nvSpPr>
          <p:cNvPr id="2" name="文本框 1"/>
          <p:cNvSpPr txBox="1"/>
          <p:nvPr/>
        </p:nvSpPr>
        <p:spPr>
          <a:xfrm>
            <a:off x="1487170" y="2404745"/>
            <a:ext cx="9495155" cy="1753235"/>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ea typeface="宋体" panose="02010600030101010101" pitchFamily="2" charset="-122"/>
              </a:rPr>
              <a:t>用磅秤测量出自己的质量</a:t>
            </a:r>
            <a:r>
              <a:rPr lang="en-US" sz="2400" i="1">
                <a:solidFill>
                  <a:srgbClr val="FF0000"/>
                </a:solidFill>
                <a:latin typeface="Times New Roman" panose="02020603050405020304" pitchFamily="18" charset="0"/>
                <a:ea typeface="宋体" panose="02010600030101010101" pitchFamily="2" charset="-122"/>
              </a:rPr>
              <a:t>m</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ea typeface="宋体" panose="02010600030101010101" pitchFamily="2" charset="-122"/>
              </a:rPr>
              <a:t>用刻度尺测量出第一次跳绳时身体升高的高度</a:t>
            </a:r>
            <a:r>
              <a:rPr lang="en-US" sz="2400" i="1">
                <a:solidFill>
                  <a:srgbClr val="FF0000"/>
                </a:solidFill>
                <a:latin typeface="Times New Roman" panose="02020603050405020304" pitchFamily="18" charset="0"/>
                <a:ea typeface="宋体" panose="02010600030101010101" pitchFamily="2" charset="-122"/>
              </a:rPr>
              <a:t>h</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并保持每次跳绳时身体升高的高度相同；</a:t>
            </a:r>
            <a:r>
              <a:rPr lang="en-US" sz="2400">
                <a:solidFill>
                  <a:srgbClr val="FF0000"/>
                </a:solidFill>
                <a:latin typeface="Times New Roman" panose="02020603050405020304" pitchFamily="18" charset="0"/>
                <a:ea typeface="宋体" panose="02010600030101010101" pitchFamily="2" charset="-122"/>
              </a:rPr>
              <a:t>③</a:t>
            </a:r>
            <a:r>
              <a:rPr lang="zh-CN" sz="2400">
                <a:solidFill>
                  <a:srgbClr val="FF0000"/>
                </a:solidFill>
                <a:ea typeface="宋体" panose="02010600030101010101" pitchFamily="2" charset="-122"/>
              </a:rPr>
              <a:t>测量出跳绳的次数</a:t>
            </a:r>
            <a:r>
              <a:rPr lang="en-US" sz="2400" i="1">
                <a:solidFill>
                  <a:srgbClr val="FF0000"/>
                </a:solidFill>
                <a:latin typeface="Times New Roman" panose="02020603050405020304" pitchFamily="18" charset="0"/>
                <a:ea typeface="宋体" panose="02010600030101010101" pitchFamily="2" charset="-122"/>
              </a:rPr>
              <a:t>n</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并记下所用的时间</a:t>
            </a:r>
            <a:r>
              <a:rPr lang="en-US" sz="2400" i="1">
                <a:solidFill>
                  <a:srgbClr val="FF0000"/>
                </a:solidFill>
                <a:latin typeface="Times New Roman" panose="02020603050405020304" pitchFamily="18" charset="0"/>
                <a:ea typeface="宋体" panose="02010600030101010101" pitchFamily="2" charset="-122"/>
              </a:rPr>
              <a:t>t</a:t>
            </a:r>
            <a:endParaRPr lang="zh-CN" altLang="en-US"/>
          </a:p>
        </p:txBody>
      </p:sp>
      <p:pic>
        <p:nvPicPr>
          <p:cNvPr id="3" name="图片 2"/>
          <p:cNvPicPr>
            <a:picLocks noChangeAspect="1"/>
          </p:cNvPicPr>
          <p:nvPr/>
        </p:nvPicPr>
        <p:blipFill>
          <a:blip r:embed="rId1"/>
          <a:srcRect r="75887" b="1508"/>
          <a:stretch>
            <a:fillRect/>
          </a:stretch>
        </p:blipFill>
        <p:spPr>
          <a:xfrm>
            <a:off x="4154170" y="4086225"/>
            <a:ext cx="1393825" cy="7880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45235" y="939165"/>
            <a:ext cx="5852879" cy="737235"/>
            <a:chOff x="1095" y="3735"/>
            <a:chExt cx="9445" cy="1161"/>
          </a:xfrm>
        </p:grpSpPr>
        <p:pic>
          <p:nvPicPr>
            <p:cNvPr id="6" name="图片 5" descr="考点·3字"/>
            <p:cNvPicPr>
              <a:picLocks noChangeAspect="1"/>
            </p:cNvPicPr>
            <p:nvPr/>
          </p:nvPicPr>
          <p:blipFill>
            <a:blip r:embed="rId1"/>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2" y="3735"/>
              <a:ext cx="664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探究重力势能的影响因素</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 name="文本框 1"/>
          <p:cNvSpPr txBox="1"/>
          <p:nvPr/>
        </p:nvSpPr>
        <p:spPr>
          <a:xfrm>
            <a:off x="1173480" y="1712595"/>
            <a:ext cx="99650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体育课上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同学们看到操场上有大小不同的铅球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于是想利用铅球亲自探究重力势能大小是否真的与质量和被举高的高度有关．请你帮他们完成实验．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设计的实验步骤：</a:t>
            </a:r>
            <a:r>
              <a:rPr lang="en-US" sz="2400">
                <a:latin typeface="Times New Roman" panose="02020603050405020304" pitchFamily="18" charset="0"/>
                <a:ea typeface="宋体" panose="02010600030101010101" pitchFamily="2" charset="-122"/>
              </a:rPr>
              <a:t>_____________________________________________________________________________________________________________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(2)</a:t>
            </a:r>
            <a:r>
              <a:rPr lang="zh-CN" sz="2400">
                <a:sym typeface="+mn-ea"/>
              </a:rPr>
              <a:t>实验可能出现的现象和由此得出的结</a:t>
            </a:r>
            <a:r>
              <a:rPr lang="en-US" sz="2400">
                <a:latin typeface="Times New Roman" panose="02020603050405020304" pitchFamily="18" charset="0"/>
                <a:sym typeface="+mn-ea"/>
              </a:rPr>
              <a:t>_____________________________</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__________________________________________________________________________________________________</a:t>
            </a:r>
            <a:r>
              <a:rPr lang="en-US" sz="2400">
                <a:latin typeface="Times New Roman" panose="02020603050405020304" pitchFamily="18" charset="0"/>
                <a:sym typeface="+mn-ea"/>
              </a:rPr>
              <a:t>_______________.</a:t>
            </a:r>
            <a:endParaRPr lang="zh-CN" altLang="en-US" sz="2400"/>
          </a:p>
        </p:txBody>
      </p:sp>
      <p:sp>
        <p:nvSpPr>
          <p:cNvPr id="3" name="文本框 2"/>
          <p:cNvSpPr txBox="1"/>
          <p:nvPr/>
        </p:nvSpPr>
        <p:spPr>
          <a:xfrm>
            <a:off x="1172845" y="3277870"/>
            <a:ext cx="9805035" cy="1198880"/>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ea typeface="宋体" panose="02010600030101010101" pitchFamily="2" charset="-122"/>
              </a:rPr>
              <a:t>取质量相同的两个铅球</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让两球同时从不同高</a:t>
            </a:r>
            <a:r>
              <a:rPr lang="zh-CN" sz="2400">
                <a:solidFill>
                  <a:srgbClr val="FF0000"/>
                </a:solidFill>
                <a:latin typeface="Times New Roman" panose="02020603050405020304" pitchFamily="18" charset="0"/>
                <a:ea typeface="宋体" panose="02010600030101010101" pitchFamily="2" charset="-122"/>
              </a:rPr>
              <a:t>度落向沙面；</a:t>
            </a:r>
            <a:r>
              <a:rPr lang="en-US" sz="2400">
                <a:solidFill>
                  <a:srgbClr val="FF0000"/>
                </a:solidFill>
                <a:latin typeface="宋体" panose="02010600030101010101" pitchFamily="2" charset="-122"/>
                <a:ea typeface="宋体" panose="02010600030101010101" pitchFamily="2" charset="-122"/>
                <a:cs typeface="Times New Roman" panose="02020603050405020304" pitchFamily="18" charset="0"/>
              </a:rPr>
              <a:t>②</a:t>
            </a:r>
            <a:r>
              <a:rPr lang="zh-CN" sz="2400">
                <a:solidFill>
                  <a:srgbClr val="FF0000"/>
                </a:solidFill>
                <a:latin typeface="Times New Roman" panose="02020603050405020304" pitchFamily="18" charset="0"/>
                <a:ea typeface="宋体" panose="02010600030101010101" pitchFamily="2" charset="-122"/>
              </a:rPr>
              <a:t>取质量不同的两个铅球，让两球从相同高度落向沙面　</a:t>
            </a:r>
            <a:endParaRPr lang="zh-CN" altLang="en-US"/>
          </a:p>
        </p:txBody>
      </p:sp>
      <p:sp>
        <p:nvSpPr>
          <p:cNvPr id="100" name="文本框 99"/>
          <p:cNvSpPr txBox="1"/>
          <p:nvPr/>
        </p:nvSpPr>
        <p:spPr>
          <a:xfrm>
            <a:off x="1322705" y="4445000"/>
            <a:ext cx="9744710" cy="1753235"/>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ea typeface="宋体" panose="02010600030101010101" pitchFamily="2" charset="-122"/>
              </a:rPr>
              <a:t>质量相同时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位置高的球下落后下陷的程度深</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说明重力势能与高度有关；</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ea typeface="宋体" panose="02010600030101010101" pitchFamily="2" charset="-122"/>
              </a:rPr>
              <a:t>下落高度相同时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质量大的球下落后下陷的程度深</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说明重力势能与质量有关</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 name="表格 10"/>
          <p:cNvGraphicFramePr/>
          <p:nvPr>
            <p:custDataLst>
              <p:tags r:id="rId1"/>
            </p:custDataLst>
          </p:nvPr>
        </p:nvGraphicFramePr>
        <p:xfrm>
          <a:off x="908685" y="1035050"/>
          <a:ext cx="10433050" cy="4478655"/>
        </p:xfrm>
        <a:graphic>
          <a:graphicData uri="http://schemas.openxmlformats.org/drawingml/2006/table">
            <a:tbl>
              <a:tblPr firstRow="1" bandRow="1">
                <a:tableStyleId>{5940675A-B579-460E-94D1-54222C63F5DA}</a:tableStyleId>
              </a:tblPr>
              <a:tblGrid>
                <a:gridCol w="2748915"/>
                <a:gridCol w="3568700"/>
                <a:gridCol w="4115435"/>
              </a:tblGrid>
              <a:tr h="638175">
                <a:tc>
                  <a:txBody>
                    <a:bodyPr/>
                    <a:p>
                      <a:pPr indent="0" algn="ctr" fontAlgn="auto">
                        <a:lnSpc>
                          <a:spcPct val="150000"/>
                        </a:lnSpc>
                        <a:buNone/>
                      </a:pPr>
                      <a:r>
                        <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示意图</a:t>
                      </a:r>
                      <a:endPar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特点</a:t>
                      </a:r>
                      <a:endPar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rPr>
                        <a:t>举例</a:t>
                      </a:r>
                      <a:endParaRPr lang="zh-CN" altLang="en-US" sz="2400" b="0">
                        <a:solidFill>
                          <a:srgbClr val="1D41D5"/>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1473200">
                <a:tc>
                  <a:txBody>
                    <a:bodyPr/>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有力无距离</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物体受力</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但静止</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推而未动</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搬而未起</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2062480">
                <a:tc>
                  <a:txBody>
                    <a:bodyPr/>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endParaRPr lang="en-US" sz="2400" b="0">
                        <a:solidFill>
                          <a:srgbClr val="1D41D5"/>
                        </a:solidFill>
                        <a:latin typeface="Times New Roman" panose="02020603050405020304" pitchFamily="18" charset="0"/>
                        <a:cs typeface="Times New Roman" panose="02020603050405020304" pitchFamily="18" charset="0"/>
                      </a:endParaRPr>
                    </a:p>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力与运动方向垂直</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有力有距离</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力的方向与运动的方向垂直</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人提水桶水平前进</a:t>
                      </a:r>
                      <a:r>
                        <a:rPr lang="en-US" sz="2400" b="0">
                          <a:solidFill>
                            <a:srgbClr val="1D41D5"/>
                          </a:solidFill>
                          <a:latin typeface="宋体" panose="02010600030101010101" pitchFamily="2" charset="-122"/>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提水桶的力和水桶的重力不做功</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bl>
          </a:graphicData>
        </a:graphic>
      </p:graphicFrame>
      <p:pic>
        <p:nvPicPr>
          <p:cNvPr id="2" name="图片 -2147482618"/>
          <p:cNvPicPr>
            <a:picLocks noChangeAspect="1"/>
          </p:cNvPicPr>
          <p:nvPr/>
        </p:nvPicPr>
        <p:blipFill>
          <a:blip r:embed="rId2"/>
          <a:stretch>
            <a:fillRect/>
          </a:stretch>
        </p:blipFill>
        <p:spPr>
          <a:xfrm>
            <a:off x="1089025" y="1965325"/>
            <a:ext cx="2355215" cy="889635"/>
          </a:xfrm>
          <a:prstGeom prst="rect">
            <a:avLst/>
          </a:prstGeom>
          <a:noFill/>
          <a:ln w="9525">
            <a:noFill/>
          </a:ln>
        </p:spPr>
      </p:pic>
      <p:pic>
        <p:nvPicPr>
          <p:cNvPr id="3" name="图片 -2147482617"/>
          <p:cNvPicPr>
            <a:picLocks noChangeAspect="1"/>
          </p:cNvPicPr>
          <p:nvPr/>
        </p:nvPicPr>
        <p:blipFill>
          <a:blip r:embed="rId3"/>
          <a:stretch>
            <a:fillRect/>
          </a:stretch>
        </p:blipFill>
        <p:spPr>
          <a:xfrm>
            <a:off x="1373505" y="3693795"/>
            <a:ext cx="1816735" cy="1400175"/>
          </a:xfrm>
          <a:prstGeom prst="rect">
            <a:avLst/>
          </a:prstGeom>
          <a:noFill/>
          <a:ln w="9525">
            <a:noFill/>
          </a:ln>
        </p:spPr>
      </p:pic>
      <p:sp>
        <p:nvSpPr>
          <p:cNvPr id="43" name="流程图: 终止 42">
            <a:hlinkClick r:id="rId4" action="ppaction://hlinksldjump"/>
          </p:cNvPr>
          <p:cNvSpPr/>
          <p:nvPr/>
        </p:nvSpPr>
        <p:spPr>
          <a:xfrm>
            <a:off x="9307195" y="57638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0560" y="794385"/>
            <a:ext cx="1131570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功的计算</a:t>
            </a:r>
            <a:r>
              <a:rPr lang="en-US" sz="2400">
                <a:latin typeface="Times New Roman" panose="02020603050405020304" pitchFamily="18" charset="0"/>
                <a:cs typeface="仿宋_GB2312" charset="0"/>
              </a:rPr>
              <a:t>(</a:t>
            </a:r>
            <a:r>
              <a:rPr lang="zh-CN" sz="2400">
                <a:cs typeface="仿宋_GB2312" charset="0"/>
              </a:rPr>
              <a:t>必考，</a:t>
            </a:r>
            <a:r>
              <a:rPr lang="en-US" sz="2400">
                <a:latin typeface="Times New Roman" panose="02020603050405020304" pitchFamily="18" charset="0"/>
                <a:cs typeface="Times New Roman" panose="02020603050405020304" pitchFamily="18" charset="0"/>
              </a:rPr>
              <a:t>2019</a:t>
            </a:r>
            <a:r>
              <a:rPr lang="zh-CN" sz="2400">
                <a:cs typeface="仿宋_GB2312" charset="0"/>
              </a:rPr>
              <a:t>年在填空题考查，其余年份在综合计算题中考查</a:t>
            </a:r>
            <a:r>
              <a:rPr lang="en-US" sz="2400">
                <a:latin typeface="Times New Roman" panose="02020603050405020304" pitchFamily="18" charset="0"/>
                <a:cs typeface="仿宋_GB2312" charset="0"/>
              </a:rPr>
              <a:t>)</a:t>
            </a:r>
            <a:r>
              <a:rPr lang="en-US" sz="2400">
                <a:latin typeface="Times New Roman" panose="02020603050405020304" pitchFamily="18" charset="0"/>
                <a:ea typeface="黑体" panose="02010609060101010101" pitchFamily="49" charset="-122"/>
              </a:rPr>
              <a:t>(1)</a:t>
            </a:r>
            <a:r>
              <a:rPr lang="zh-CN" sz="2400">
                <a:ea typeface="宋体" panose="02010600030101010101" pitchFamily="2" charset="-122"/>
              </a:rPr>
              <a:t>力学中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功等于力与物体在力的方向上移动的距离的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．用符号</a:t>
            </a:r>
            <a:r>
              <a:rPr lang="en-US" sz="2400" i="1">
                <a:latin typeface="Times New Roman" panose="02020603050405020304" pitchFamily="18" charset="0"/>
                <a:cs typeface="Times New Roman" panose="02020603050405020304" pitchFamily="18" charset="0"/>
              </a:rPr>
              <a:t>W</a:t>
            </a:r>
            <a:r>
              <a:rPr lang="zh-CN" sz="2400">
                <a:ea typeface="宋体" panose="02010600030101010101" pitchFamily="2" charset="-122"/>
              </a:rPr>
              <a:t>表示．</a:t>
            </a:r>
            <a:r>
              <a:rPr lang="en-US" sz="2400">
                <a:latin typeface="Times New Roman" panose="02020603050405020304" pitchFamily="18" charset="0"/>
                <a:ea typeface="黑体" panose="02010609060101010101" pitchFamily="49" charset="-122"/>
              </a:rPr>
              <a:t>(2)</a:t>
            </a:r>
            <a:r>
              <a:rPr lang="zh-CN" altLang="en-US" sz="2400">
                <a:latin typeface="Times New Roman" panose="02020603050405020304" pitchFamily="18" charset="0"/>
                <a:ea typeface="黑体" panose="02010609060101010101" pitchFamily="49" charset="-122"/>
              </a:rPr>
              <a:t>公式：</a:t>
            </a:r>
            <a:r>
              <a:rPr lang="en-US" sz="2400" i="1">
                <a:latin typeface="Times New Roman" panose="02020603050405020304" pitchFamily="18" charset="0"/>
                <a:cs typeface="Times New Roman" panose="02020603050405020304" pitchFamily="18" charset="0"/>
              </a:rPr>
              <a:t>W</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a:t>
            </a:r>
            <a:endParaRPr lang="en-US"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ea typeface="黑体" panose="02010609060101010101" pitchFamily="49" charset="-122"/>
              </a:rPr>
              <a:t>注：</a:t>
            </a:r>
            <a:r>
              <a:rPr lang="en-US" sz="2400">
                <a:latin typeface="Times New Roman" panose="02020603050405020304" pitchFamily="18" charset="0"/>
                <a:cs typeface="仿宋_GB2312" charset="0"/>
              </a:rPr>
              <a:t>a.</a:t>
            </a:r>
            <a:r>
              <a:rPr lang="zh-CN" sz="2400">
                <a:cs typeface="仿宋_GB2312" charset="0"/>
              </a:rPr>
              <a:t>根据公式，功的单位为</a:t>
            </a:r>
            <a:r>
              <a:rPr lang="en-US" sz="2400">
                <a:latin typeface="Times New Roman" panose="02020603050405020304" pitchFamily="18" charset="0"/>
                <a:cs typeface="仿宋_GB2312" charset="0"/>
              </a:rPr>
              <a:t>N·m</a:t>
            </a:r>
            <a:r>
              <a:rPr lang="zh-CN" sz="2400">
                <a:cs typeface="仿宋_GB2312" charset="0"/>
              </a:rPr>
              <a:t>，</a:t>
            </a:r>
            <a:r>
              <a:rPr lang="en-US" sz="2400">
                <a:latin typeface="Times New Roman" panose="02020603050405020304" pitchFamily="18" charset="0"/>
                <a:cs typeface="Times New Roman" panose="02020603050405020304" pitchFamily="18" charset="0"/>
              </a:rPr>
              <a:t>1 J</a:t>
            </a:r>
            <a:r>
              <a:rPr lang="zh-CN" sz="2400">
                <a:cs typeface="仿宋_GB2312" charset="0"/>
              </a:rPr>
              <a:t>＝</a:t>
            </a:r>
            <a:r>
              <a:rPr lang="en-US" sz="2400">
                <a:latin typeface="Times New Roman" panose="02020603050405020304" pitchFamily="18" charset="0"/>
                <a:cs typeface="仿宋_GB2312" charset="0"/>
              </a:rPr>
              <a:t>1 N·m</a:t>
            </a:r>
            <a:r>
              <a:rPr lang="zh-CN" sz="2400">
                <a:cs typeface="仿宋_GB2312" charset="0"/>
              </a:rPr>
              <a:t>，计算时单位一定要对应；</a:t>
            </a:r>
            <a:r>
              <a:rPr lang="en-US" sz="2400">
                <a:latin typeface="Times New Roman" panose="02020603050405020304" pitchFamily="18" charset="0"/>
                <a:ea typeface="宋体" panose="02010600030101010101" pitchFamily="2" charset="-122"/>
                <a:cs typeface="Times New Roman" panose="02020603050405020304" pitchFamily="18" charset="0"/>
              </a:rPr>
              <a:t>        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cs typeface="Times New Roman" panose="02020603050405020304" pitchFamily="18" charset="0"/>
              </a:rPr>
              <a:t>s</a:t>
            </a:r>
            <a:r>
              <a:rPr lang="zh-CN" sz="2400">
                <a:cs typeface="仿宋_GB2312" charset="0"/>
              </a:rPr>
              <a:t>一定是在力的方向上通过的距离．</a:t>
            </a:r>
            <a:endParaRPr lang="zh-CN" sz="2400">
              <a:cs typeface="仿宋_GB2312" charset="0"/>
            </a:endParaRPr>
          </a:p>
          <a:p>
            <a:pPr>
              <a:lnSpc>
                <a:spcPct val="150000"/>
              </a:lnSpc>
            </a:pPr>
            <a:r>
              <a:rPr lang="en-US" sz="2400">
                <a:latin typeface="Times New Roman" panose="02020603050405020304" pitchFamily="18" charset="0"/>
                <a:ea typeface="黑体" panose="02010609060101010101" pitchFamily="49" charset="-122"/>
                <a:sym typeface="+mn-ea"/>
              </a:rPr>
              <a:t>(3)</a:t>
            </a:r>
            <a:r>
              <a:rPr lang="zh-CN" sz="2400">
                <a:ea typeface="黑体" panose="02010609060101010101" pitchFamily="49" charset="-122"/>
                <a:sym typeface="+mn-ea"/>
              </a:rPr>
              <a:t>常考功的估算</a:t>
            </a:r>
            <a:r>
              <a:rPr lang="en-US" sz="2400">
                <a:latin typeface="Times New Roman" panose="02020603050405020304" pitchFamily="18" charset="0"/>
                <a:cs typeface="Times New Roman" panose="02020603050405020304" pitchFamily="18" charset="0"/>
                <a:sym typeface="+mn-ea"/>
              </a:rPr>
              <a:t>a</a:t>
            </a:r>
            <a:r>
              <a:rPr lang="zh-CN" sz="2400">
                <a:latin typeface="Times New Roman" panose="02020603050405020304" pitchFamily="18" charset="0"/>
                <a:sym typeface="+mn-ea"/>
              </a:rPr>
              <a:t>．</a:t>
            </a:r>
            <a:r>
              <a:rPr lang="zh-CN" sz="2400">
                <a:sym typeface="+mn-ea"/>
              </a:rPr>
              <a:t>中学生从一楼匀速上到三楼做的功约为</a:t>
            </a:r>
            <a:r>
              <a:rPr lang="en-US" sz="2400">
                <a:latin typeface="Times New Roman" panose="02020603050405020304" pitchFamily="18" charset="0"/>
                <a:sym typeface="+mn-ea"/>
              </a:rPr>
              <a:t>3</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10</a:t>
            </a:r>
            <a:r>
              <a:rPr lang="en-US" sz="2400" baseline="30000">
                <a:latin typeface="Times New Roman" panose="02020603050405020304" pitchFamily="18" charset="0"/>
                <a:cs typeface="Times New Roman" panose="02020603050405020304" pitchFamily="18" charset="0"/>
                <a:sym typeface="+mn-ea"/>
              </a:rPr>
              <a:t>3</a:t>
            </a:r>
            <a:r>
              <a:rPr lang="en-US" sz="2400">
                <a:latin typeface="Times New Roman" panose="02020603050405020304" pitchFamily="18" charset="0"/>
                <a:cs typeface="Times New Roman" panose="02020603050405020304" pitchFamily="18" charset="0"/>
                <a:sym typeface="+mn-ea"/>
              </a:rPr>
              <a:t> J</a:t>
            </a:r>
            <a:r>
              <a:rPr lang="zh-CN" sz="2400">
                <a:sym typeface="+mn-ea"/>
              </a:rPr>
              <a:t>；</a:t>
            </a:r>
            <a:r>
              <a:rPr lang="en-US" sz="2400">
                <a:latin typeface="Times New Roman" panose="02020603050405020304" pitchFamily="18" charset="0"/>
                <a:cs typeface="Times New Roman" panose="02020603050405020304" pitchFamily="18" charset="0"/>
                <a:sym typeface="+mn-ea"/>
              </a:rPr>
              <a:t>b</a:t>
            </a:r>
            <a:r>
              <a:rPr lang="zh-CN" sz="2400">
                <a:latin typeface="Times New Roman" panose="02020603050405020304" pitchFamily="18" charset="0"/>
                <a:sym typeface="+mn-ea"/>
              </a:rPr>
              <a:t>．</a:t>
            </a:r>
            <a:r>
              <a:rPr lang="zh-CN" sz="2400">
                <a:sym typeface="+mn-ea"/>
              </a:rPr>
              <a:t>将地面上的一本物理课本捡起放到桌子上</a:t>
            </a:r>
            <a:r>
              <a:rPr lang="zh-CN" sz="2400">
                <a:latin typeface="Times New Roman" panose="02020603050405020304" pitchFamily="18" charset="0"/>
                <a:sym typeface="+mn-ea"/>
              </a:rPr>
              <a:t>，</a:t>
            </a:r>
            <a:r>
              <a:rPr lang="zh-CN" sz="2400">
                <a:sym typeface="+mn-ea"/>
              </a:rPr>
              <a:t>人对课本做的功约为</a:t>
            </a:r>
            <a:r>
              <a:rPr lang="en-US" sz="2400">
                <a:latin typeface="Times New Roman" panose="02020603050405020304" pitchFamily="18" charset="0"/>
                <a:sym typeface="+mn-ea"/>
              </a:rPr>
              <a:t>2 J.</a:t>
            </a:r>
            <a:endParaRPr lang="zh-CN" altLang="en-US" sz="2400"/>
          </a:p>
        </p:txBody>
      </p:sp>
      <p:sp>
        <p:nvSpPr>
          <p:cNvPr id="2" name="文本框 1"/>
          <p:cNvSpPr txBox="1"/>
          <p:nvPr/>
        </p:nvSpPr>
        <p:spPr>
          <a:xfrm>
            <a:off x="8363585" y="1477010"/>
            <a:ext cx="1043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乘积</a:t>
            </a:r>
            <a:endParaRPr lang="zh-CN" altLang="en-US"/>
          </a:p>
        </p:txBody>
      </p:sp>
      <p:sp>
        <p:nvSpPr>
          <p:cNvPr id="3" name="文本框 2"/>
          <p:cNvSpPr txBox="1"/>
          <p:nvPr/>
        </p:nvSpPr>
        <p:spPr>
          <a:xfrm>
            <a:off x="1544955" y="2569845"/>
            <a:ext cx="66484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Fs</a:t>
            </a:r>
            <a:endParaRPr lang="zh-CN" altLang="en-US"/>
          </a:p>
        </p:txBody>
      </p:sp>
      <p:sp>
        <p:nvSpPr>
          <p:cNvPr id="6" name="文本框 5"/>
          <p:cNvSpPr txBox="1"/>
          <p:nvPr/>
        </p:nvSpPr>
        <p:spPr>
          <a:xfrm>
            <a:off x="5062855" y="2122805"/>
            <a:ext cx="1218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焦耳</a:t>
            </a:r>
            <a:endParaRPr lang="zh-CN" altLang="en-US"/>
          </a:p>
        </p:txBody>
      </p:sp>
      <p:sp>
        <p:nvSpPr>
          <p:cNvPr id="7" name="文本框 6"/>
          <p:cNvSpPr txBox="1"/>
          <p:nvPr/>
        </p:nvSpPr>
        <p:spPr>
          <a:xfrm>
            <a:off x="7089140" y="2122805"/>
            <a:ext cx="6057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焦</a:t>
            </a:r>
            <a:endParaRPr lang="zh-CN" altLang="en-US"/>
          </a:p>
        </p:txBody>
      </p:sp>
      <p:sp>
        <p:nvSpPr>
          <p:cNvPr id="8" name="文本框 7"/>
          <p:cNvSpPr txBox="1"/>
          <p:nvPr/>
        </p:nvSpPr>
        <p:spPr>
          <a:xfrm>
            <a:off x="9161780" y="2122805"/>
            <a:ext cx="5594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J</a:t>
            </a:r>
            <a:endParaRPr lang="zh-CN" altLang="en-US"/>
          </a:p>
        </p:txBody>
      </p:sp>
      <p:sp>
        <p:nvSpPr>
          <p:cNvPr id="4" name="文本框 3"/>
          <p:cNvSpPr txBox="1"/>
          <p:nvPr/>
        </p:nvSpPr>
        <p:spPr>
          <a:xfrm>
            <a:off x="2357755" y="1984375"/>
            <a:ext cx="7650480" cy="1753235"/>
          </a:xfrm>
          <a:prstGeom prst="rect">
            <a:avLst/>
          </a:prstGeom>
          <a:noFill/>
        </p:spPr>
        <p:txBody>
          <a:bodyPr wrap="none" rtlCol="0">
            <a:spAutoFit/>
          </a:bodyPr>
          <a:p>
            <a:pPr algn="l">
              <a:lnSpc>
                <a:spcPct val="150000"/>
              </a:lnSpc>
            </a:pPr>
            <a:r>
              <a:rPr lang="en-US" altLang="zh-CN" sz="2400" i="1">
                <a:latin typeface="Times New Roman" panose="02020603050405020304" pitchFamily="18" charset="0"/>
                <a:cs typeface="Times New Roman" panose="02020603050405020304" pitchFamily="18" charset="0"/>
                <a:sym typeface="+mn-ea"/>
              </a:rPr>
              <a:t>W</a:t>
            </a:r>
            <a:r>
              <a:rPr lang="zh-CN" altLang="en-US" sz="2400">
                <a:latin typeface="Times New Roman" panose="02020603050405020304" pitchFamily="18" charset="0"/>
                <a:cs typeface="Times New Roman" panose="02020603050405020304" pitchFamily="18" charset="0"/>
                <a:sym typeface="+mn-ea"/>
              </a:rPr>
              <a:t>表示功，单位是</a:t>
            </a:r>
            <a:r>
              <a:rPr lang="en-US" altLang="zh-CN" sz="2400">
                <a:latin typeface="Times New Roman" panose="02020603050405020304" pitchFamily="18" charset="0"/>
                <a:cs typeface="Times New Roman" panose="02020603050405020304" pitchFamily="18" charset="0"/>
                <a:sym typeface="+mn-ea"/>
              </a:rPr>
              <a:t>________(</a:t>
            </a:r>
            <a:r>
              <a:rPr lang="zh-CN" altLang="en-US" sz="2400">
                <a:latin typeface="Times New Roman" panose="02020603050405020304" pitchFamily="18" charset="0"/>
                <a:cs typeface="Times New Roman" panose="02020603050405020304" pitchFamily="18" charset="0"/>
                <a:sym typeface="+mn-ea"/>
              </a:rPr>
              <a:t>简称</a:t>
            </a:r>
            <a:r>
              <a:rPr lang="en-US" altLang="zh-CN" sz="2400">
                <a:latin typeface="Times New Roman" panose="02020603050405020304" pitchFamily="18" charset="0"/>
                <a:cs typeface="Times New Roman" panose="02020603050405020304" pitchFamily="18" charset="0"/>
                <a:sym typeface="+mn-ea"/>
              </a:rPr>
              <a:t>_______)</a:t>
            </a:r>
            <a:r>
              <a:rPr lang="zh-CN" altLang="en-US" sz="2400">
                <a:latin typeface="Times New Roman" panose="02020603050405020304" pitchFamily="18" charset="0"/>
                <a:cs typeface="Times New Roman" panose="02020603050405020304" pitchFamily="18" charset="0"/>
                <a:sym typeface="+mn-ea"/>
              </a:rPr>
              <a:t>符号是</a:t>
            </a:r>
            <a:r>
              <a:rPr lang="en-US" altLang="zh-CN" sz="2400">
                <a:latin typeface="Times New Roman" panose="02020603050405020304" pitchFamily="18" charset="0"/>
                <a:cs typeface="Times New Roman" panose="02020603050405020304" pitchFamily="18" charset="0"/>
                <a:sym typeface="+mn-ea"/>
              </a:rPr>
              <a:t>_______</a:t>
            </a:r>
            <a:endParaRPr lang="en-US" altLang="zh-CN" sz="2400">
              <a:latin typeface="Times New Roman" panose="02020603050405020304" pitchFamily="18" charset="0"/>
              <a:cs typeface="Times New Roman" panose="02020603050405020304" pitchFamily="18" charset="0"/>
              <a:sym typeface="+mn-ea"/>
            </a:endParaRPr>
          </a:p>
          <a:p>
            <a:pPr algn="l">
              <a:lnSpc>
                <a:spcPct val="150000"/>
              </a:lnSpc>
            </a:pPr>
            <a:r>
              <a:rPr lang="zh-CN" sz="2400" i="1">
                <a:latin typeface="Times New Roman" panose="02020603050405020304" pitchFamily="18" charset="0"/>
                <a:cs typeface="Times New Roman" panose="02020603050405020304" pitchFamily="18" charset="0"/>
                <a:sym typeface="+mn-ea"/>
              </a:rPr>
              <a:t>F</a:t>
            </a:r>
            <a:r>
              <a:rPr lang="zh-CN" sz="2400">
                <a:latin typeface="Times New Roman" panose="02020603050405020304" pitchFamily="18" charset="0"/>
                <a:cs typeface="Times New Roman" panose="02020603050405020304" pitchFamily="18" charset="0"/>
                <a:sym typeface="+mn-ea"/>
              </a:rPr>
              <a:t>表示力，单位是N</a:t>
            </a:r>
            <a:endParaRPr lang="zh-CN" sz="2400">
              <a:latin typeface="Times New Roman" panose="02020603050405020304" pitchFamily="18" charset="0"/>
              <a:ea typeface="黑体" panose="02010609060101010101" pitchFamily="49" charset="-122"/>
              <a:cs typeface="Times New Roman" panose="02020603050405020304" pitchFamily="18" charset="0"/>
              <a:sym typeface="+mn-ea"/>
            </a:endParaRPr>
          </a:p>
          <a:p>
            <a:pPr algn="l">
              <a:lnSpc>
                <a:spcPct val="150000"/>
              </a:lnSpc>
            </a:pPr>
            <a:r>
              <a:rPr lang="zh-CN" sz="2400" i="1">
                <a:latin typeface="Times New Roman" panose="02020603050405020304" pitchFamily="18" charset="0"/>
                <a:cs typeface="Times New Roman" panose="02020603050405020304" pitchFamily="18" charset="0"/>
                <a:sym typeface="+mn-ea"/>
              </a:rPr>
              <a:t>s</a:t>
            </a:r>
            <a:r>
              <a:rPr lang="zh-CN" sz="2400">
                <a:latin typeface="Times New Roman" panose="02020603050405020304" pitchFamily="18" charset="0"/>
                <a:cs typeface="Times New Roman" panose="02020603050405020304" pitchFamily="18" charset="0"/>
                <a:sym typeface="+mn-ea"/>
              </a:rPr>
              <a:t>表示沿力的方向移动的距离，单位是m</a:t>
            </a:r>
            <a:endParaRPr lang="zh-CN" altLang="zh-CN" sz="240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4" name="左大括号 43"/>
          <p:cNvSpPr/>
          <p:nvPr/>
        </p:nvSpPr>
        <p:spPr>
          <a:xfrm>
            <a:off x="2216150" y="2212975"/>
            <a:ext cx="285115" cy="1487805"/>
          </a:xfrm>
          <a:prstGeom prst="leftBrace">
            <a:avLst>
              <a:gd name="adj1" fmla="val 8333"/>
              <a:gd name="adj2" fmla="val 48377"/>
            </a:avLst>
          </a:prstGeom>
          <a:ln w="22225">
            <a:tailEnd type="none" w="med" len="med"/>
          </a:ln>
        </p:spPr>
        <p:style>
          <a:lnRef idx="1">
            <a:schemeClr val="dk1"/>
          </a:lnRef>
          <a:fillRef idx="0">
            <a:schemeClr val="dk1"/>
          </a:fillRef>
          <a:effectRef idx="0">
            <a:schemeClr val="dk1"/>
          </a:effectRef>
          <a:fontRef idx="minor">
            <a:schemeClr val="tx1"/>
          </a:fontRef>
        </p:style>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
        <p:nvSpPr>
          <p:cNvPr id="43" name="流程图: 终止 42">
            <a:hlinkClick r:id="rId1" action="ppaction://hlinksldjump"/>
          </p:cNvPr>
          <p:cNvSpPr/>
          <p:nvPr/>
        </p:nvSpPr>
        <p:spPr>
          <a:xfrm>
            <a:off x="9311005" y="49091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07490" y="3319780"/>
            <a:ext cx="8806180" cy="645160"/>
          </a:xfrm>
          <a:prstGeom prst="rect">
            <a:avLst/>
          </a:prstGeom>
          <a:noFill/>
          <a:ln w="9525">
            <a:noFill/>
          </a:ln>
        </p:spPr>
        <p:txBody>
          <a:bodyPr wrap="square">
            <a:spAutoFit/>
          </a:bodyPr>
          <a:p>
            <a:pPr>
              <a:lnSpc>
                <a:spcPct val="150000"/>
              </a:lnSpc>
            </a:pPr>
            <a:r>
              <a:rPr lang="zh-CN" sz="2400">
                <a:solidFill>
                  <a:srgbClr val="1D41D5"/>
                </a:solidFill>
                <a:cs typeface="楷体_GB2312" charset="0"/>
              </a:rPr>
              <a:t>估算时，先估测质量</a:t>
            </a:r>
            <a:r>
              <a:rPr lang="en-US" sz="2400" i="1">
                <a:solidFill>
                  <a:srgbClr val="1D41D5"/>
                </a:solidFill>
                <a:latin typeface="Times New Roman" panose="02020603050405020304" pitchFamily="18" charset="0"/>
                <a:cs typeface="楷体_GB2312" charset="0"/>
              </a:rPr>
              <a:t>m</a:t>
            </a:r>
            <a:r>
              <a:rPr lang="zh-CN" sz="2400">
                <a:solidFill>
                  <a:srgbClr val="1D41D5"/>
                </a:solidFill>
                <a:cs typeface="楷体_GB2312" charset="0"/>
              </a:rPr>
              <a:t>及高</a:t>
            </a:r>
            <a:r>
              <a:rPr lang="en-US" sz="2400" i="1">
                <a:solidFill>
                  <a:srgbClr val="1D41D5"/>
                </a:solidFill>
                <a:latin typeface="Times New Roman" panose="02020603050405020304" pitchFamily="18" charset="0"/>
                <a:cs typeface="楷体_GB2312" charset="0"/>
              </a:rPr>
              <a:t>h</a:t>
            </a:r>
            <a:r>
              <a:rPr lang="zh-CN" sz="2400">
                <a:solidFill>
                  <a:srgbClr val="1D41D5"/>
                </a:solidFill>
                <a:cs typeface="楷体_GB2312" charset="0"/>
              </a:rPr>
              <a:t>的值，再由</a:t>
            </a:r>
            <a:r>
              <a:rPr lang="en-US" sz="2400" i="1">
                <a:solidFill>
                  <a:srgbClr val="1D41D5"/>
                </a:solidFill>
                <a:latin typeface="Times New Roman" panose="02020603050405020304" pitchFamily="18" charset="0"/>
                <a:cs typeface="楷体_GB2312" charset="0"/>
              </a:rPr>
              <a:t>W</a:t>
            </a:r>
            <a:r>
              <a:rPr lang="zh-CN" sz="2400">
                <a:solidFill>
                  <a:srgbClr val="1D41D5"/>
                </a:solidFill>
                <a:cs typeface="楷体_GB2312" charset="0"/>
              </a:rPr>
              <a:t>＝</a:t>
            </a:r>
            <a:r>
              <a:rPr lang="en-US" sz="2400" i="1">
                <a:solidFill>
                  <a:srgbClr val="1D41D5"/>
                </a:solidFill>
                <a:latin typeface="Times New Roman" panose="02020603050405020304" pitchFamily="18" charset="0"/>
                <a:cs typeface="楷体_GB2312" charset="0"/>
              </a:rPr>
              <a:t>Fs</a:t>
            </a:r>
            <a:r>
              <a:rPr lang="zh-CN" sz="2400">
                <a:solidFill>
                  <a:srgbClr val="1D41D5"/>
                </a:solidFill>
                <a:cs typeface="楷体_GB2312" charset="0"/>
              </a:rPr>
              <a:t>＝</a:t>
            </a:r>
            <a:r>
              <a:rPr lang="en-US" sz="2400" i="1">
                <a:solidFill>
                  <a:srgbClr val="1D41D5"/>
                </a:solidFill>
                <a:latin typeface="Times New Roman" panose="02020603050405020304" pitchFamily="18" charset="0"/>
                <a:cs typeface="楷体_GB2312" charset="0"/>
              </a:rPr>
              <a:t>mgh</a:t>
            </a:r>
            <a:r>
              <a:rPr lang="zh-CN" sz="2400">
                <a:solidFill>
                  <a:srgbClr val="1D41D5"/>
                </a:solidFill>
                <a:cs typeface="楷体_GB2312" charset="0"/>
              </a:rPr>
              <a:t>计算得出．</a:t>
            </a:r>
            <a:endParaRPr lang="zh-CN" altLang="en-US" sz="2400">
              <a:solidFill>
                <a:srgbClr val="1D41D5"/>
              </a:solidFill>
              <a:cs typeface="楷体_GB2312" charset="0"/>
            </a:endParaRPr>
          </a:p>
        </p:txBody>
      </p:sp>
      <p:grpSp>
        <p:nvGrpSpPr>
          <p:cNvPr id="3" name="组合 2"/>
          <p:cNvGrpSpPr/>
          <p:nvPr/>
        </p:nvGrpSpPr>
        <p:grpSpPr>
          <a:xfrm>
            <a:off x="1595120" y="2550160"/>
            <a:ext cx="1653540" cy="460375"/>
            <a:chOff x="1586" y="2158"/>
            <a:chExt cx="2604" cy="725"/>
          </a:xfrm>
        </p:grpSpPr>
        <p:pic>
          <p:nvPicPr>
            <p:cNvPr id="4" name="图片 3" descr="三级标1"/>
            <p:cNvPicPr>
              <a:picLocks noChangeAspect="1"/>
            </p:cNvPicPr>
            <p:nvPr/>
          </p:nvPicPr>
          <p:blipFill>
            <a:blip r:embed="rId1"/>
            <a:stretch>
              <a:fillRect/>
            </a:stretch>
          </p:blipFill>
          <p:spPr>
            <a:xfrm>
              <a:off x="1610" y="2204"/>
              <a:ext cx="2580" cy="636"/>
            </a:xfrm>
            <a:prstGeom prst="rect">
              <a:avLst/>
            </a:prstGeom>
          </p:spPr>
        </p:pic>
        <p:sp>
          <p:nvSpPr>
            <p:cNvPr id="6" name="文本框 5"/>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43" name="流程图: 终止 42">
            <a:hlinkClick r:id="rId2" action="ppaction://hlinksldjump"/>
          </p:cNvPr>
          <p:cNvSpPr/>
          <p:nvPr/>
        </p:nvSpPr>
        <p:spPr>
          <a:xfrm>
            <a:off x="8712200" y="45637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74700" y="984250"/>
            <a:ext cx="4923155" cy="537845"/>
            <a:chOff x="1106" y="1889"/>
            <a:chExt cx="7753" cy="847"/>
          </a:xfrm>
        </p:grpSpPr>
        <p:sp>
          <p:nvSpPr>
            <p:cNvPr id="10" name="文本框 4"/>
            <p:cNvSpPr txBox="1"/>
            <p:nvPr/>
          </p:nvSpPr>
          <p:spPr>
            <a:xfrm>
              <a:off x="4023" y="1889"/>
              <a:ext cx="4836"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功率</a:t>
              </a:r>
              <a:r>
                <a:rPr lang="zh-CN" altLang="en-US" sz="2800" dirty="0">
                  <a:latin typeface="Times New Roman" panose="02020603050405020304" pitchFamily="18" charset="0"/>
                  <a:cs typeface="Times New Roman" panose="02020603050405020304" pitchFamily="18" charset="0"/>
                </a:rPr>
                <a:t>[2015.41(2)]</a:t>
              </a:r>
              <a:endParaRPr lang="zh-CN" altLang="en-US" sz="2800" dirty="0">
                <a:latin typeface="Times New Roman" panose="02020603050405020304" pitchFamily="18" charset="0"/>
                <a:cs typeface="Times New Roman" panose="02020603050405020304" pitchFamily="18" charset="0"/>
              </a:endParaRPr>
            </a:p>
          </p:txBody>
        </p:sp>
        <p:grpSp>
          <p:nvGrpSpPr>
            <p:cNvPr id="39964" name="组合 13"/>
            <p:cNvGrpSpPr/>
            <p:nvPr/>
          </p:nvGrpSpPr>
          <p:grpSpPr>
            <a:xfrm>
              <a:off x="1106" y="1914"/>
              <a:ext cx="2658" cy="822"/>
              <a:chOff x="6686" y="8865"/>
              <a:chExt cx="2470" cy="875"/>
            </a:xfrm>
          </p:grpSpPr>
          <p:pic>
            <p:nvPicPr>
              <p:cNvPr id="39965" name="图片 9" descr="考点2字"/>
              <p:cNvPicPr>
                <a:picLocks noChangeAspect="1"/>
              </p:cNvPicPr>
              <p:nvPr/>
            </p:nvPicPr>
            <p:blipFill>
              <a:blip r:embed="rId1"/>
              <a:stretch>
                <a:fillRect/>
              </a:stretch>
            </p:blipFill>
            <p:spPr>
              <a:xfrm>
                <a:off x="6741" y="8865"/>
                <a:ext cx="2415" cy="821"/>
              </a:xfrm>
              <a:prstGeom prst="rect">
                <a:avLst/>
              </a:prstGeom>
              <a:noFill/>
              <a:ln w="9525">
                <a:noFill/>
              </a:ln>
            </p:spPr>
          </p:pic>
          <p:sp>
            <p:nvSpPr>
              <p:cNvPr id="39966"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39967" name="文本框 11"/>
              <p:cNvSpPr txBox="1"/>
              <p:nvPr/>
            </p:nvSpPr>
            <p:spPr>
              <a:xfrm rot="-10800000" flipV="1">
                <a:off x="845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74700" y="1633855"/>
            <a:ext cx="1062926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定义：</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之比叫做功率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它在数值上等于</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所做的功</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用字母</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表示．</a:t>
            </a:r>
            <a:r>
              <a:rPr lang="en-US" sz="2400">
                <a:latin typeface="Times New Roman" panose="02020603050405020304" pitchFamily="18" charset="0"/>
                <a:ea typeface="黑体" panose="02010609060101010101" pitchFamily="49" charset="-122"/>
              </a:rPr>
              <a:t>2</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物理意义：</a:t>
            </a:r>
            <a:r>
              <a:rPr lang="zh-CN" sz="2400">
                <a:ea typeface="宋体" panose="02010600030101010101" pitchFamily="2" charset="-122"/>
              </a:rPr>
              <a:t>表示做功的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　</a:t>
            </a:r>
            <a:r>
              <a:rPr lang="en-US" sz="2400">
                <a:latin typeface="Times New Roman" panose="02020603050405020304" pitchFamily="18" charset="0"/>
                <a:ea typeface="黑体" panose="02010609060101010101" pitchFamily="49" charset="-122"/>
              </a:rPr>
              <a:t>3</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公式：</a:t>
            </a:r>
            <a:r>
              <a:rPr lang="en-US" sz="2400" i="1">
                <a:latin typeface="Times New Roman" panose="02020603050405020304" pitchFamily="18" charset="0"/>
                <a:ea typeface="宋体" panose="02010600030101010101" pitchFamily="2" charset="-122"/>
                <a:cs typeface="Times New Roman" panose="02020603050405020304" pitchFamily="18" charset="0"/>
              </a:rPr>
              <a:t>P</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____________</a:t>
            </a:r>
            <a:endParaRPr lang="en-US" sz="2400">
              <a:latin typeface="Times New Roman" panose="02020603050405020304" pitchFamily="18" charset="0"/>
              <a:ea typeface="宋体" panose="02010600030101010101" pitchFamily="2" charset="-122"/>
            </a:endParaRPr>
          </a:p>
          <a:p>
            <a:pPr>
              <a:lnSpc>
                <a:spcPct val="150000"/>
              </a:lnSpc>
            </a:pPr>
            <a:endParaRPr lang="en-US" altLang="zh-CN"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2483485" y="1727835"/>
            <a:ext cx="714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功</a:t>
            </a:r>
            <a:endParaRPr lang="zh-CN" altLang="en-US"/>
          </a:p>
        </p:txBody>
      </p:sp>
      <p:sp>
        <p:nvSpPr>
          <p:cNvPr id="8" name="文本框 7"/>
          <p:cNvSpPr txBox="1"/>
          <p:nvPr/>
        </p:nvSpPr>
        <p:spPr>
          <a:xfrm>
            <a:off x="3542030" y="1727835"/>
            <a:ext cx="1594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做功时间</a:t>
            </a:r>
            <a:endParaRPr lang="zh-CN" altLang="en-US"/>
          </a:p>
        </p:txBody>
      </p:sp>
      <p:sp>
        <p:nvSpPr>
          <p:cNvPr id="9" name="文本框 8"/>
          <p:cNvSpPr txBox="1"/>
          <p:nvPr/>
        </p:nvSpPr>
        <p:spPr>
          <a:xfrm>
            <a:off x="9191625" y="1727835"/>
            <a:ext cx="1741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单位时间内</a:t>
            </a:r>
            <a:endParaRPr lang="zh-CN" altLang="en-US"/>
          </a:p>
        </p:txBody>
      </p:sp>
      <p:sp>
        <p:nvSpPr>
          <p:cNvPr id="11" name="文本框 10"/>
          <p:cNvSpPr txBox="1"/>
          <p:nvPr/>
        </p:nvSpPr>
        <p:spPr>
          <a:xfrm>
            <a:off x="3197225" y="2338070"/>
            <a:ext cx="59372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endParaRPr lang="zh-CN" altLang="en-US"/>
          </a:p>
        </p:txBody>
      </p:sp>
      <p:sp>
        <p:nvSpPr>
          <p:cNvPr id="12" name="文本框 11"/>
          <p:cNvSpPr txBox="1"/>
          <p:nvPr/>
        </p:nvSpPr>
        <p:spPr>
          <a:xfrm>
            <a:off x="4488815" y="2840355"/>
            <a:ext cx="1007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快慢　</a:t>
            </a:r>
            <a:endParaRPr lang="zh-CN" altLang="en-US"/>
          </a:p>
        </p:txBody>
      </p:sp>
      <p:pic>
        <p:nvPicPr>
          <p:cNvPr id="13" name="图片 12"/>
          <p:cNvPicPr>
            <a:picLocks noChangeAspect="1"/>
          </p:cNvPicPr>
          <p:nvPr/>
        </p:nvPicPr>
        <p:blipFill>
          <a:blip r:embed="rId2"/>
          <a:srcRect r="90874" b="13254"/>
          <a:stretch>
            <a:fillRect/>
          </a:stretch>
        </p:blipFill>
        <p:spPr>
          <a:xfrm>
            <a:off x="2013585" y="3671570"/>
            <a:ext cx="482600" cy="694055"/>
          </a:xfrm>
          <a:prstGeom prst="rect">
            <a:avLst/>
          </a:prstGeom>
        </p:spPr>
      </p:pic>
      <p:sp>
        <p:nvSpPr>
          <p:cNvPr id="14" name="文本框 13"/>
          <p:cNvSpPr txBox="1"/>
          <p:nvPr/>
        </p:nvSpPr>
        <p:spPr>
          <a:xfrm>
            <a:off x="6264275" y="3538855"/>
            <a:ext cx="5892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功</a:t>
            </a:r>
            <a:endParaRPr lang="zh-CN" altLang="en-US"/>
          </a:p>
        </p:txBody>
      </p:sp>
      <p:sp>
        <p:nvSpPr>
          <p:cNvPr id="15" name="文本框 14"/>
          <p:cNvSpPr txBox="1"/>
          <p:nvPr/>
        </p:nvSpPr>
        <p:spPr>
          <a:xfrm>
            <a:off x="6264275" y="4132580"/>
            <a:ext cx="841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功率</a:t>
            </a:r>
            <a:endParaRPr lang="zh-CN" altLang="en-US"/>
          </a:p>
        </p:txBody>
      </p:sp>
      <p:sp>
        <p:nvSpPr>
          <p:cNvPr id="16" name="文本框 15"/>
          <p:cNvSpPr txBox="1"/>
          <p:nvPr/>
        </p:nvSpPr>
        <p:spPr>
          <a:xfrm>
            <a:off x="7967980" y="4132580"/>
            <a:ext cx="1068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瓦特</a:t>
            </a:r>
            <a:endParaRPr lang="zh-CN" altLang="en-US"/>
          </a:p>
        </p:txBody>
      </p:sp>
      <p:sp>
        <p:nvSpPr>
          <p:cNvPr id="17" name="文本框 16"/>
          <p:cNvSpPr txBox="1"/>
          <p:nvPr/>
        </p:nvSpPr>
        <p:spPr>
          <a:xfrm>
            <a:off x="9457055" y="4142740"/>
            <a:ext cx="9734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瓦</a:t>
            </a:r>
            <a:endParaRPr lang="zh-CN" altLang="en-US"/>
          </a:p>
        </p:txBody>
      </p:sp>
      <p:sp>
        <p:nvSpPr>
          <p:cNvPr id="18" name="文本框 17"/>
          <p:cNvSpPr txBox="1"/>
          <p:nvPr/>
        </p:nvSpPr>
        <p:spPr>
          <a:xfrm>
            <a:off x="11010900" y="4132580"/>
            <a:ext cx="6394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W</a:t>
            </a:r>
            <a:endParaRPr lang="zh-CN" altLang="en-US"/>
          </a:p>
        </p:txBody>
      </p:sp>
      <p:sp>
        <p:nvSpPr>
          <p:cNvPr id="44" name="左大括号 43"/>
          <p:cNvSpPr/>
          <p:nvPr/>
        </p:nvSpPr>
        <p:spPr>
          <a:xfrm>
            <a:off x="3220720" y="3538855"/>
            <a:ext cx="414655" cy="1553210"/>
          </a:xfrm>
          <a:prstGeom prst="leftBrace">
            <a:avLst>
              <a:gd name="adj1" fmla="val 8333"/>
              <a:gd name="adj2" fmla="val 48377"/>
            </a:avLst>
          </a:prstGeom>
          <a:ln w="22225">
            <a:tailEnd type="none" w="med" len="med"/>
          </a:ln>
        </p:spPr>
        <p:style>
          <a:lnRef idx="1">
            <a:schemeClr val="dk1"/>
          </a:lnRef>
          <a:fillRef idx="0">
            <a:schemeClr val="dk1"/>
          </a:fillRef>
          <a:effectRef idx="0">
            <a:schemeClr val="dk1"/>
          </a:effectRef>
          <a:fontRef idx="minor">
            <a:schemeClr val="tx1"/>
          </a:fontRef>
        </p:style>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
        <p:nvSpPr>
          <p:cNvPr id="4" name="文本框 3"/>
          <p:cNvSpPr txBox="1"/>
          <p:nvPr/>
        </p:nvSpPr>
        <p:spPr>
          <a:xfrm>
            <a:off x="3554095" y="3450590"/>
            <a:ext cx="8115935" cy="1753235"/>
          </a:xfrm>
          <a:prstGeom prst="rect">
            <a:avLst/>
          </a:prstGeom>
          <a:noFill/>
        </p:spPr>
        <p:txBody>
          <a:bodyPr wrap="none" rtlCol="0">
            <a:spAutoFit/>
          </a:bodyPr>
          <a:p>
            <a:pPr algn="l">
              <a:lnSpc>
                <a:spcPct val="150000"/>
              </a:lnSpc>
            </a:pPr>
            <a:r>
              <a:rPr lang="en-US" altLang="zh-CN" sz="2400" i="1">
                <a:latin typeface="Times New Roman" panose="02020603050405020304" pitchFamily="18" charset="0"/>
                <a:cs typeface="Times New Roman" panose="02020603050405020304" pitchFamily="18" charset="0"/>
                <a:sym typeface="+mn-ea"/>
              </a:rPr>
              <a:t>W</a:t>
            </a:r>
            <a:r>
              <a:rPr lang="zh-CN" altLang="en-US" sz="2400">
                <a:latin typeface="Times New Roman" panose="02020603050405020304" pitchFamily="18" charset="0"/>
                <a:cs typeface="Times New Roman" panose="02020603050405020304" pitchFamily="18" charset="0"/>
                <a:sym typeface="+mn-ea"/>
              </a:rPr>
              <a:t>表示某个力做的</a:t>
            </a:r>
            <a:r>
              <a:rPr lang="en-US" altLang="zh-CN" sz="2400">
                <a:latin typeface="Times New Roman" panose="02020603050405020304" pitchFamily="18" charset="0"/>
                <a:cs typeface="Times New Roman" panose="02020603050405020304" pitchFamily="18" charset="0"/>
                <a:sym typeface="+mn-ea"/>
              </a:rPr>
              <a:t>______,</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J</a:t>
            </a:r>
            <a:endParaRPr lang="en-US" altLang="zh-CN" sz="2400">
              <a:latin typeface="Times New Roman" panose="02020603050405020304" pitchFamily="18" charset="0"/>
              <a:cs typeface="Times New Roman" panose="02020603050405020304" pitchFamily="18" charset="0"/>
            </a:endParaRPr>
          </a:p>
          <a:p>
            <a:pPr algn="l">
              <a:lnSpc>
                <a:spcPct val="150000"/>
              </a:lnSpc>
            </a:pPr>
            <a:r>
              <a:rPr lang="en-US" altLang="zh-CN" sz="2400" i="1">
                <a:latin typeface="Times New Roman" panose="02020603050405020304" pitchFamily="18" charset="0"/>
                <a:cs typeface="Times New Roman" panose="02020603050405020304" pitchFamily="18" charset="0"/>
                <a:sym typeface="+mn-ea"/>
              </a:rPr>
              <a:t>P</a:t>
            </a:r>
            <a:r>
              <a:rPr lang="zh-CN" altLang="en-US" sz="2400">
                <a:latin typeface="Times New Roman" panose="02020603050405020304" pitchFamily="18" charset="0"/>
                <a:cs typeface="Times New Roman" panose="02020603050405020304" pitchFamily="18" charset="0"/>
                <a:sym typeface="+mn-ea"/>
              </a:rPr>
              <a:t>表示这个力做功的</a:t>
            </a:r>
            <a:r>
              <a:rPr lang="en-US" altLang="zh-CN" sz="2400">
                <a:latin typeface="Times New Roman" panose="02020603050405020304" pitchFamily="18" charset="0"/>
                <a:cs typeface="Times New Roman" panose="02020603050405020304" pitchFamily="18" charset="0"/>
                <a:sym typeface="+mn-ea"/>
              </a:rPr>
              <a:t>_____,</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_____(</a:t>
            </a:r>
            <a:r>
              <a:rPr lang="zh-CN" altLang="en-US" sz="2400">
                <a:latin typeface="Times New Roman" panose="02020603050405020304" pitchFamily="18" charset="0"/>
                <a:cs typeface="Times New Roman" panose="02020603050405020304" pitchFamily="18" charset="0"/>
                <a:sym typeface="+mn-ea"/>
              </a:rPr>
              <a:t>简称</a:t>
            </a:r>
            <a:r>
              <a:rPr lang="en-US" altLang="zh-CN" sz="2400">
                <a:latin typeface="Times New Roman" panose="02020603050405020304" pitchFamily="18" charset="0"/>
                <a:cs typeface="Times New Roman" panose="02020603050405020304" pitchFamily="18" charset="0"/>
                <a:sym typeface="+mn-ea"/>
              </a:rPr>
              <a:t>___)</a:t>
            </a:r>
            <a:r>
              <a:rPr lang="zh-CN" altLang="en-US" sz="2400">
                <a:latin typeface="Times New Roman" panose="02020603050405020304" pitchFamily="18" charset="0"/>
                <a:cs typeface="Times New Roman" panose="02020603050405020304" pitchFamily="18" charset="0"/>
                <a:sym typeface="+mn-ea"/>
              </a:rPr>
              <a:t>符号是</a:t>
            </a:r>
            <a:r>
              <a:rPr lang="en-US" altLang="zh-CN" sz="2400">
                <a:latin typeface="Times New Roman" panose="02020603050405020304" pitchFamily="18" charset="0"/>
                <a:cs typeface="Times New Roman" panose="02020603050405020304" pitchFamily="18" charset="0"/>
                <a:sym typeface="+mn-ea"/>
              </a:rPr>
              <a:t>____</a:t>
            </a:r>
            <a:endParaRPr lang="en-US" altLang="zh-CN" sz="2400">
              <a:latin typeface="Times New Roman" panose="02020603050405020304" pitchFamily="18" charset="0"/>
              <a:cs typeface="Times New Roman" panose="02020603050405020304" pitchFamily="18" charset="0"/>
              <a:sym typeface="+mn-ea"/>
            </a:endParaRPr>
          </a:p>
          <a:p>
            <a:pPr algn="l">
              <a:lnSpc>
                <a:spcPct val="150000"/>
              </a:lnSpc>
            </a:pPr>
            <a:r>
              <a:rPr lang="en-US" altLang="zh-CN" sz="2400" i="1">
                <a:latin typeface="Times New Roman" panose="02020603050405020304" pitchFamily="18" charset="0"/>
                <a:cs typeface="Times New Roman" panose="02020603050405020304" pitchFamily="18" charset="0"/>
                <a:sym typeface="+mn-ea"/>
              </a:rPr>
              <a:t>t</a:t>
            </a:r>
            <a:r>
              <a:rPr lang="zh-CN" altLang="en-US" sz="2400">
                <a:latin typeface="Times New Roman" panose="02020603050405020304" pitchFamily="18" charset="0"/>
                <a:cs typeface="Times New Roman" panose="02020603050405020304" pitchFamily="18" charset="0"/>
                <a:sym typeface="+mn-ea"/>
              </a:rPr>
              <a:t>表示</a:t>
            </a:r>
            <a:r>
              <a:rPr lang="zh-CN" sz="2400">
                <a:latin typeface="Times New Roman" panose="02020603050405020304" pitchFamily="18" charset="0"/>
                <a:cs typeface="Times New Roman" panose="02020603050405020304" pitchFamily="18" charset="0"/>
                <a:sym typeface="+mn-ea"/>
              </a:rPr>
              <a:t>做这些功所用的时间</a:t>
            </a:r>
            <a:r>
              <a:rPr lang="en-US" altLang="zh-CN" sz="2400">
                <a:latin typeface="Times New Roman" panose="02020603050405020304" pitchFamily="18" charset="0"/>
                <a:cs typeface="Times New Roman" panose="02020603050405020304" pitchFamily="18" charset="0"/>
                <a:sym typeface="+mn-ea"/>
              </a:rPr>
              <a:t>,</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s</a:t>
            </a:r>
            <a:endParaRPr lang="en-US" altLang="zh-CN" sz="2400">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82320" y="4982210"/>
            <a:ext cx="10770235" cy="1198880"/>
          </a:xfrm>
          <a:prstGeom prst="rect">
            <a:avLst/>
          </a:prstGeom>
          <a:noFill/>
          <a:ln w="9525">
            <a:noFill/>
          </a:ln>
        </p:spPr>
        <p:txBody>
          <a:bodyPr wrap="square">
            <a:spAutoFit/>
          </a:bodyPr>
          <a:p>
            <a:pPr>
              <a:lnSpc>
                <a:spcPct val="150000"/>
              </a:lnSpc>
            </a:pPr>
            <a:r>
              <a:rPr lang="zh-CN" sz="2400">
                <a:ea typeface="黑体" panose="02010609060101010101" pitchFamily="49" charset="-122"/>
              </a:rPr>
              <a:t>注：</a:t>
            </a:r>
            <a:r>
              <a:rPr lang="en-US" sz="2400">
                <a:latin typeface="Times New Roman" panose="02020603050405020304" pitchFamily="18" charset="0"/>
                <a:cs typeface="仿宋_GB2312" charset="0"/>
              </a:rPr>
              <a:t>a.</a:t>
            </a:r>
            <a:r>
              <a:rPr lang="zh-CN" sz="2400">
                <a:cs typeface="仿宋_GB2312" charset="0"/>
              </a:rPr>
              <a:t>根据公式，功率</a:t>
            </a:r>
            <a:r>
              <a:rPr lang="en-US" sz="2400" i="1">
                <a:latin typeface="Times New Roman" panose="02020603050405020304" pitchFamily="18" charset="0"/>
                <a:cs typeface="Times New Roman" panose="02020603050405020304" pitchFamily="18" charset="0"/>
              </a:rPr>
              <a:t>P</a:t>
            </a:r>
            <a:r>
              <a:rPr lang="zh-CN" sz="2400">
                <a:cs typeface="仿宋_GB2312" charset="0"/>
              </a:rPr>
              <a:t>的单位为</a:t>
            </a:r>
            <a:r>
              <a:rPr lang="en-US" sz="2400">
                <a:latin typeface="Times New Roman" panose="02020603050405020304" pitchFamily="18" charset="0"/>
                <a:cs typeface="仿宋_GB2312" charset="0"/>
              </a:rPr>
              <a:t>J/s</a:t>
            </a:r>
            <a:r>
              <a:rPr lang="zh-CN" sz="2400">
                <a:cs typeface="仿宋_GB2312" charset="0"/>
              </a:rPr>
              <a:t>，</a:t>
            </a:r>
            <a:r>
              <a:rPr lang="en-US" sz="2400">
                <a:latin typeface="Times New Roman" panose="02020603050405020304" pitchFamily="18" charset="0"/>
                <a:cs typeface="Times New Roman" panose="02020603050405020304" pitchFamily="18" charset="0"/>
              </a:rPr>
              <a:t>1 W</a:t>
            </a:r>
            <a:r>
              <a:rPr lang="zh-CN" sz="2400">
                <a:cs typeface="仿宋_GB2312" charset="0"/>
              </a:rPr>
              <a:t>＝</a:t>
            </a:r>
            <a:r>
              <a:rPr lang="en-US" sz="2400">
                <a:latin typeface="Times New Roman" panose="02020603050405020304" pitchFamily="18" charset="0"/>
                <a:cs typeface="仿宋_GB2312" charset="0"/>
              </a:rPr>
              <a:t>1 J/s</a:t>
            </a:r>
            <a:r>
              <a:rPr lang="zh-CN" sz="2400">
                <a:cs typeface="仿宋_GB2312" charset="0"/>
              </a:rPr>
              <a:t>，计算时单位一定要对应；</a:t>
            </a:r>
            <a:r>
              <a:rPr lang="en-US" sz="2400">
                <a:latin typeface="Times New Roman" panose="02020603050405020304" pitchFamily="18" charset="0"/>
                <a:cs typeface="Times New Roman" panose="02020603050405020304" pitchFamily="18" charset="0"/>
              </a:rPr>
              <a:t>        b</a:t>
            </a:r>
            <a:r>
              <a:rPr lang="zh-CN" sz="2400">
                <a:cs typeface="仿宋_GB2312" charset="0"/>
              </a:rPr>
              <a:t>．功率的其他常用单位：</a:t>
            </a:r>
            <a:r>
              <a:rPr lang="en-US" sz="2400">
                <a:latin typeface="Times New Roman" panose="02020603050405020304" pitchFamily="18" charset="0"/>
                <a:cs typeface="仿宋_GB2312" charset="0"/>
              </a:rPr>
              <a:t>kW</a:t>
            </a:r>
            <a:r>
              <a:rPr lang="zh-CN" sz="2400">
                <a:cs typeface="仿宋_GB2312" charset="0"/>
              </a:rPr>
              <a:t>，</a:t>
            </a:r>
            <a:r>
              <a:rPr lang="en-US" sz="2400">
                <a:latin typeface="Times New Roman" panose="02020603050405020304" pitchFamily="18" charset="0"/>
                <a:cs typeface="Times New Roman" panose="02020603050405020304" pitchFamily="18" charset="0"/>
              </a:rPr>
              <a:t>1 kW</a:t>
            </a:r>
            <a:r>
              <a:rPr lang="zh-CN" sz="2400">
                <a:cs typeface="仿宋_GB2312" charset="0"/>
              </a:rPr>
              <a:t>＝</a:t>
            </a:r>
            <a:r>
              <a:rPr lang="en-US" sz="2400">
                <a:latin typeface="Times New Roman" panose="02020603050405020304" pitchFamily="18" charset="0"/>
                <a:cs typeface="仿宋_GB2312" charset="0"/>
              </a:rPr>
              <a:t> ________.</a:t>
            </a:r>
            <a:endParaRPr lang="en-US" altLang="zh-CN">
              <a:latin typeface="Times New Roman" panose="02020603050405020304" pitchFamily="18" charset="0"/>
              <a:cs typeface="Times New Roman" panose="02020603050405020304" pitchFamily="18" charset="0"/>
            </a:endParaRPr>
          </a:p>
        </p:txBody>
      </p:sp>
      <p:sp>
        <p:nvSpPr>
          <p:cNvPr id="7" name="文本框 6"/>
          <p:cNvSpPr txBox="1"/>
          <p:nvPr/>
        </p:nvSpPr>
        <p:spPr>
          <a:xfrm>
            <a:off x="6925945" y="5683885"/>
            <a:ext cx="10744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43" name="流程图: 终止 42">
            <a:hlinkClick r:id="rId3" action="ppaction://hlinksldjump"/>
          </p:cNvPr>
          <p:cNvSpPr/>
          <p:nvPr/>
        </p:nvSpPr>
        <p:spPr>
          <a:xfrm>
            <a:off x="9239250" y="56267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2" grpId="0"/>
      <p:bldP spid="14" grpId="0"/>
      <p:bldP spid="15" grpId="0"/>
      <p:bldP spid="16" grpId="0"/>
      <p:bldP spid="17" grpId="0"/>
      <p:bldP spid="18" grpId="0"/>
      <p:bldP spid="7"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UNIT_TABLE_BEAUTIFY" val="smartTable{71fd1cc5-85fe-48fe-b64f-3bd279e2e2ed}"/>
</p:tagLst>
</file>

<file path=ppt/tags/tag16.xml><?xml version="1.0" encoding="utf-8"?>
<p:tagLst xmlns:p="http://schemas.openxmlformats.org/presentationml/2006/main">
  <p:tag name="KSO_WM_UNIT_TABLE_BEAUTIFY" val="smartTable{913be2f7-54c3-4a54-8213-f25e96179592}"/>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UNIT_TABLE_BEAUTIFY" val="smartTable{c49442ce-c481-435d-84bf-17335e1b5ac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UNIT_TABLE_BEAUTIFY" val="smartTable{2f537040-d84a-4b4b-9e4f-703620afdf2f}"/>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UNIT_TABLE_BEAUTIFY" val="smartTable{66695e19-17b0-4236-93e2-bad90900f4ba}"/>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37.xml><?xml version="1.0" encoding="utf-8"?>
<p:tagLst xmlns:p="http://schemas.openxmlformats.org/presentationml/2006/main">
  <p:tag name="KSO_WM_SLIDE_ITEM_CNT" val="1"/>
  <p:tag name="KSO_WM_SLIDE_MODEL_TYPE" val="timeline"/>
</p:tagLst>
</file>

<file path=ppt/tags/tag38.xml><?xml version="1.0" encoding="utf-8"?>
<p:tagLst xmlns:p="http://schemas.openxmlformats.org/presentationml/2006/main">
  <p:tag name="KSO_WM_SLIDE_ITEM_CNT" val="1"/>
  <p:tag name="KSO_WM_SLIDE_MODEL_TYPE" val="timeline"/>
</p:tagLst>
</file>

<file path=ppt/tags/tag39.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6.xml><?xml version="1.0" encoding="utf-8"?>
<p:tagLst xmlns:p="http://schemas.openxmlformats.org/presentationml/2006/main">
  <p:tag name="KSO_WM_SLIDE_ITEM_CNT" val="4"/>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1d6158b9-c4cb-4d5c-b2fe-c2660b17480e}"/>
</p:tagLst>
</file>

<file path=ppt/tags/tag9.xml><?xml version="1.0" encoding="utf-8"?>
<p:tagLst xmlns:p="http://schemas.openxmlformats.org/presentationml/2006/main">
  <p:tag name="KSO_WM_UNIT_TABLE_BEAUTIFY" val="smartTable{0cafb18b-72e3-45d2-b0e3-6d3c024d71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9715</Words>
  <Application>WPS 演示</Application>
  <PresentationFormat>宽屏</PresentationFormat>
  <Paragraphs>791</Paragraphs>
  <Slides>52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65" baseType="lpstr">
      <vt:lpstr>Arial</vt:lpstr>
      <vt:lpstr>宋体</vt:lpstr>
      <vt:lpstr>Wingdings</vt:lpstr>
      <vt:lpstr>黑体</vt:lpstr>
      <vt:lpstr>Times New Roman</vt:lpstr>
      <vt:lpstr>微软雅黑</vt:lpstr>
      <vt:lpstr>方正粗黑宋简体</vt:lpstr>
      <vt:lpstr>仿宋_GB2312</vt:lpstr>
      <vt:lpstr>仿宋</vt:lpstr>
      <vt:lpstr>楷体_GB2312</vt:lpstr>
      <vt:lpstr>新宋体</vt: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