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1" r:id="rId1"/>
  </p:sldMasterIdLst>
  <p:notesMasterIdLst>
    <p:notesMasterId r:id="rId27"/>
  </p:notesMasterIdLst>
  <p:handoutMasterIdLst>
    <p:handoutMasterId r:id="rId28"/>
  </p:handoutMasterIdLst>
  <p:sldIdLst>
    <p:sldId id="409" r:id="rId2"/>
    <p:sldId id="456" r:id="rId3"/>
    <p:sldId id="458" r:id="rId4"/>
    <p:sldId id="459" r:id="rId5"/>
    <p:sldId id="460" r:id="rId6"/>
    <p:sldId id="461" r:id="rId7"/>
    <p:sldId id="462" r:id="rId8"/>
    <p:sldId id="463" r:id="rId9"/>
    <p:sldId id="464" r:id="rId10"/>
    <p:sldId id="465" r:id="rId11"/>
    <p:sldId id="466" r:id="rId12"/>
    <p:sldId id="467" r:id="rId13"/>
    <p:sldId id="468" r:id="rId14"/>
    <p:sldId id="469" r:id="rId15"/>
    <p:sldId id="470" r:id="rId16"/>
    <p:sldId id="471" r:id="rId17"/>
    <p:sldId id="472" r:id="rId18"/>
    <p:sldId id="473" r:id="rId19"/>
    <p:sldId id="474" r:id="rId20"/>
    <p:sldId id="475" r:id="rId21"/>
    <p:sldId id="476" r:id="rId22"/>
    <p:sldId id="477" r:id="rId23"/>
    <p:sldId id="478" r:id="rId24"/>
    <p:sldId id="479" r:id="rId25"/>
    <p:sldId id="480" r:id="rId26"/>
  </p:sldIdLst>
  <p:sldSz cx="9144000" cy="6858000" type="screen4x3"/>
  <p:notesSz cx="6858000" cy="9144000"/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1632" y="-108"/>
      </p:cViewPr>
      <p:guideLst>
        <p:guide orient="horz" pos="2172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l">
              <a:defRPr sz="1200"/>
            </a:lvl1pPr>
          </a:lstStyle>
          <a:p>
            <a:endParaRPr lang="zh-CN" altLang="en-US">
              <a:latin typeface="微软雅黑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itchFamily="34" charset="-122"/>
                <a:ea typeface="微软雅黑" panose="020B0503020204020204" pitchFamily="34" charset="-122"/>
              </a:rPr>
              <a:pPr/>
              <a:t>2020/12/30</a:t>
            </a:fld>
            <a:endParaRPr lang="zh-CN" altLang="en-US">
              <a:latin typeface="微软雅黑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l">
              <a:defRPr sz="1200"/>
            </a:lvl1pPr>
          </a:lstStyle>
          <a:p>
            <a:endParaRPr lang="zh-CN" altLang="en-US">
              <a:latin typeface="微软雅黑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itchFamily="34" charset="-122"/>
                <a:ea typeface="微软雅黑" panose="020B0503020204020204" pitchFamily="34" charset="-122"/>
              </a:rPr>
              <a:pPr/>
              <a:t>‹#›</a:t>
            </a:fld>
            <a:endParaRPr lang="zh-CN" altLang="en-US">
              <a:latin typeface="微软雅黑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7942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l">
              <a:defRPr sz="1200">
                <a:latin typeface="微软雅黑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r">
              <a:defRPr sz="1200">
                <a:latin typeface="微软雅黑" pitchFamily="34" charset="-122"/>
                <a:ea typeface="微软雅黑" panose="020B0503020204020204" pitchFamily="3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pPr/>
              <a:t>2020/12/30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l">
              <a:defRPr sz="1200">
                <a:latin typeface="微软雅黑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r">
              <a:defRPr sz="1200">
                <a:latin typeface="微软雅黑" pitchFamily="34" charset="-122"/>
                <a:ea typeface="微软雅黑" panose="020B0503020204020204" pitchFamily="34" charset="-122"/>
              </a:defRPr>
            </a:lvl1pPr>
          </a:lstStyle>
          <a:p>
            <a:fld id="{5849F42C-2DAE-424C-A4B8-3140182C3E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0546309"/>
      </p:ext>
    </p:extLst>
  </p:cSld>
  <p:clrMap bg1="lt1" tx1="dk1" bg2="lt2" tx2="dk2" accent1="accent1" accent2="accent2" accent3="accent3" accent4="accent4" accent5="accent5" accent6="accent6" hlink="hlink" folHlink="folHlink"/>
  <p:notesStyle>
    <a:defPPr/>
    <a:lvl1pPr marL="0" algn="l" defTabSz="914400" rtl="0" eaLnBrk="1" latinLnBrk="0" hangingPunct="1">
      <a:defRPr sz="1600" kern="1200">
        <a:solidFill>
          <a:schemeClr val="tx1"/>
        </a:solidFill>
        <a:latin typeface="微软雅黑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SO_TEMPLATE" hidden="1"/>
          <p:cNvSpPr/>
          <p:nvPr userDrawn="1">
            <p:custDataLst>
              <p:tags r:id="rId4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zh-CN" altLang="en-US" sz="1350"/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450215" y="686435"/>
            <a:ext cx="7674610" cy="0"/>
          </a:xfrm>
          <a:prstGeom prst="line">
            <a:avLst/>
          </a:prstGeom>
          <a:ln w="28575" cmpd="sng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 userDrawn="1"/>
        </p:nvCxnSpPr>
        <p:spPr>
          <a:xfrm>
            <a:off x="1134110" y="90170"/>
            <a:ext cx="7569835" cy="0"/>
          </a:xfrm>
          <a:prstGeom prst="line">
            <a:avLst/>
          </a:prstGeom>
          <a:ln w="28575" cmpd="sng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半闭框 5"/>
          <p:cNvSpPr/>
          <p:nvPr userDrawn="1"/>
        </p:nvSpPr>
        <p:spPr>
          <a:xfrm rot="5400000" flipH="1">
            <a:off x="8573770" y="255905"/>
            <a:ext cx="430530" cy="430530"/>
          </a:xfrm>
          <a:prstGeom prst="halfFrame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" name="半闭框 2"/>
          <p:cNvSpPr/>
          <p:nvPr userDrawn="1"/>
        </p:nvSpPr>
        <p:spPr>
          <a:xfrm>
            <a:off x="248285" y="90170"/>
            <a:ext cx="430530" cy="430530"/>
          </a:xfrm>
          <a:prstGeom prst="halfFrame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-6985" y="6725920"/>
            <a:ext cx="9215755" cy="0"/>
          </a:xfrm>
          <a:prstGeom prst="line">
            <a:avLst/>
          </a:prstGeom>
          <a:ln w="28575" cmpd="sng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72" r:id="rId2"/>
  </p:sldLayoutIdLst>
  <p:transition/>
  <p:txStyles>
    <p:titleStyle>
      <a:defPPr/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itchFamily="34" charset="0"/>
          <a:ea typeface="微软雅黑" panose="020B0503020204020204" pitchFamily="34" charset="-122"/>
          <a:cs typeface="+mj-cs"/>
        </a:defRPr>
      </a:lvl1pPr>
    </p:titleStyle>
    <p:bodyStyle>
      <a:defPPr/>
      <a:lvl1pPr marL="171450" indent="-171450" algn="l" defTabSz="6858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itchFamily="34" charset="0"/>
          <a:ea typeface="微软雅黑" panose="020B0503020204020204" pitchFamily="3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itchFamily="34" charset="0"/>
        <a:buChar char="•"/>
        <a:tabLst>
          <a:tab pos="1207135" algn="l"/>
        </a:tabLst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itchFamily="34" charset="0"/>
          <a:ea typeface="微软雅黑" panose="020B0503020204020204" pitchFamily="3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itchFamily="34" charset="0"/>
          <a:ea typeface="微软雅黑" panose="020B0503020204020204" pitchFamily="3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itchFamily="34" charset="0"/>
          <a:ea typeface="微软雅黑" panose="020B0503020204020204" pitchFamily="3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itchFamily="34" charset="0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64755" y="1928719"/>
            <a:ext cx="711124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</a:rPr>
              <a:t>2021</a:t>
            </a:r>
            <a:r>
              <a:rPr lang="zh-CN" altLang="en-US" sz="4000" dirty="0" smtClean="0">
                <a:solidFill>
                  <a:srgbClr val="FF0000"/>
                </a:solidFill>
              </a:rPr>
              <a:t>年中考物理复习实验专题 </a:t>
            </a:r>
            <a:endParaRPr lang="en-US" altLang="zh-CN" sz="4000" dirty="0" smtClean="0">
              <a:solidFill>
                <a:srgbClr val="FF0000"/>
              </a:solidFill>
            </a:endParaRPr>
          </a:p>
          <a:p>
            <a:r>
              <a:rPr lang="en-US" altLang="zh-CN" sz="4000" dirty="0" smtClean="0">
                <a:solidFill>
                  <a:srgbClr val="FF0000"/>
                </a:solidFill>
              </a:rPr>
              <a:t>               </a:t>
            </a:r>
          </a:p>
          <a:p>
            <a:r>
              <a:rPr lang="en-US" altLang="zh-CN" sz="4000" dirty="0" smtClean="0">
                <a:solidFill>
                  <a:srgbClr val="FF0000"/>
                </a:solidFill>
              </a:rPr>
              <a:t>              </a:t>
            </a:r>
            <a:r>
              <a:rPr lang="zh-CN" altLang="en-US" sz="4000" dirty="0" smtClean="0">
                <a:solidFill>
                  <a:srgbClr val="FF0000"/>
                </a:solidFill>
              </a:rPr>
              <a:t>电</a:t>
            </a:r>
            <a:r>
              <a:rPr lang="zh-CN" altLang="en-US" sz="4000" dirty="0">
                <a:solidFill>
                  <a:srgbClr val="FF0000"/>
                </a:solidFill>
              </a:rPr>
              <a:t>学</a:t>
            </a:r>
            <a:r>
              <a:rPr lang="zh-CN" altLang="en-US" sz="4000" dirty="0" smtClean="0">
                <a:solidFill>
                  <a:srgbClr val="FF0000"/>
                </a:solidFill>
              </a:rPr>
              <a:t>实</a:t>
            </a:r>
            <a:r>
              <a:rPr lang="zh-CN" altLang="en-US" sz="4000" dirty="0" smtClean="0">
                <a:solidFill>
                  <a:srgbClr val="FF0000"/>
                </a:solidFill>
              </a:rPr>
              <a:t>验专题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73050" y="939165"/>
            <a:ext cx="8648700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4．在探究“影响电磁铁磁性强弱的因素”实验中，实验室准备的器材有：电源、开关、滑动变阻器、两根完全相同的铁钉、表面绝缘的铜线、大头针若干。小明利用上述器材，制成简易电磁铁甲、乙，并设计了如下图所示的电路。</a:t>
            </a:r>
          </a:p>
        </p:txBody>
      </p:sp>
      <p:pic>
        <p:nvPicPr>
          <p:cNvPr id="71" name="图片 70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5465" y="4354195"/>
            <a:ext cx="3024505" cy="215773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47650" y="734060"/>
            <a:ext cx="8648700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(1)实验中通过观察电磁铁 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_____________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的不同，可以判断电磁铁的磁性强弱不同。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(2)当滑动变阻器滑片向左移动时，电磁铁甲、乙吸引大头针的个数____(选填“增加”或“减少”)，说明电流越____，电磁铁磁性越强。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(3)根据图示的情景可知，____(选填“甲”或“乙”)的磁性强，说明电流一定时，____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越多，电磁铁磁性越强。</a:t>
            </a:r>
          </a:p>
          <a:p>
            <a:pPr indent="0" fontAlgn="auto"/>
            <a:endParaRPr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604510" y="734060"/>
            <a:ext cx="3383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吸引大头针个数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321300" y="2392680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增加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778500" y="2917190"/>
            <a:ext cx="640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大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713095" y="3991610"/>
            <a:ext cx="640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甲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47650" y="5100320"/>
            <a:ext cx="2011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线圈匝数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47650" y="734060"/>
            <a:ext cx="8648700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(4)实验中用到的一种重要科学研究方法是____。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A．类比法  　　　　B．转换法  　　　　C．等效替代法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5．小华在探究电磁现象的实验中，设计了如图所示的实验装置。</a:t>
            </a:r>
          </a:p>
        </p:txBody>
      </p:sp>
      <p:pic>
        <p:nvPicPr>
          <p:cNvPr id="73" name="图片 70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345" y="4580890"/>
            <a:ext cx="3021965" cy="1839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图片 -21474820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4305" y="4150360"/>
            <a:ext cx="3405505" cy="2270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567690" y="1292860"/>
            <a:ext cx="411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B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47650" y="734060"/>
            <a:ext cx="8648700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endParaRPr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(1)①在图甲中将磁体向右插入螺线管中时，观察到灵敏电流计的指针向右偏转，由此可知：电路中有____产生。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②将磁体从螺线管中向左拔出时，会观察到灵敏电流计的指针向____(选填“左”或“右”)偏转。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③通过前两步实验，可得出感应电流的方向与____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方向有关。</a:t>
            </a:r>
          </a:p>
          <a:p>
            <a:pPr indent="0" fontAlgn="auto"/>
            <a:endParaRPr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30905" y="2341880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电流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017135" y="3475990"/>
            <a:ext cx="640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左</a:t>
            </a:r>
            <a:endParaRPr lang="zh-CN" altLang="en-US" sz="3600">
              <a:solidFill>
                <a:srgbClr val="FF0000"/>
              </a:solidFill>
              <a:latin typeface="宋体" pitchFamily="2" charset="-122"/>
              <a:ea typeface="宋体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45870" y="5083175"/>
            <a:ext cx="4297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导体切割磁感线运动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47650" y="734060"/>
            <a:ext cx="8648700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(2)图乙装置实验结果表明磁场对通电导体____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；为了使实验效果更明显，图中悬挂在细线下的金属棒最好选用____(填字母代号)。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A．铁棒　　　　　　　　B．玻璃棒　　　　　　　　C．铝棒　　　　　　　　　D．铜棒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47650" y="1267460"/>
            <a:ext cx="24688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有力的作用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7477125" y="1843405"/>
            <a:ext cx="411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C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47650" y="734060"/>
            <a:ext cx="864870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6．关于电动机和发电机的研究中的有关问题，请根据要求解答。</a:t>
            </a:r>
          </a:p>
        </p:txBody>
      </p:sp>
      <p:pic>
        <p:nvPicPr>
          <p:cNvPr id="55" name="图片 78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810" y="1880235"/>
            <a:ext cx="5913755" cy="173545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247650" y="3582670"/>
            <a:ext cx="872807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266700"/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(1)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如图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1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所示，使线圈位于两磁极间：</a:t>
            </a:r>
            <a:endParaRPr lang="en-US"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  <a:p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①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通电后，图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1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中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ab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段导线的电流方向是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____</a:t>
            </a:r>
            <a:r>
              <a:rPr lang="en-US"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选填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“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由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a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到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b”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或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“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由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b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到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a”)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，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ab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段导线所受磁场力的方向向上，则图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2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中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ab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段所受磁场力的方向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____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。</a:t>
            </a:r>
            <a:endParaRPr lang="en-US"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  <a:p>
            <a:endParaRPr lang="zh-CN" altLang="en-US" sz="360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0375" y="4670425"/>
            <a:ext cx="1554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由</a:t>
            </a:r>
            <a:r>
              <a:rPr lang="en-US"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到</a:t>
            </a:r>
            <a:r>
              <a:rPr lang="en-US"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b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822190" y="5770880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向上</a:t>
            </a:r>
            <a:endParaRPr lang="zh-CN" altLang="en-US" sz="3600">
              <a:solidFill>
                <a:srgbClr val="FF0000"/>
              </a:solidFill>
              <a:latin typeface="宋体" pitchFamily="2" charset="-122"/>
              <a:ea typeface="宋体" pitchFamily="2" charset="-122"/>
              <a:cs typeface="宋体" panose="02010600030101010101" pitchFamily="2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7010" y="803910"/>
            <a:ext cx="8728075" cy="5077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②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线圈转过图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3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所示的位置时，用</a:t>
            </a:r>
            <a:r>
              <a:rPr lang="en-US" alt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_______</a:t>
            </a:r>
          </a:p>
          <a:p>
            <a:pPr indent="0" fontAlgn="auto"/>
            <a:r>
              <a:rPr lang="zh-CN"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的办法可使线圈靠磁场力继续顺时针转动至少半圈。</a:t>
            </a:r>
            <a:endParaRPr lang="en-US"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  <a:p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③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若把图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1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中的电源换为电阻，快速转动线圈，则电阻发热，此过程中机械能先转化为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____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能再转化为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____</a:t>
            </a:r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能。</a:t>
            </a:r>
          </a:p>
          <a:p>
            <a:pPr indent="0" fontAlgn="auto"/>
            <a:r>
              <a:rPr lang="zh-CN" altLang="en-US" sz="360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(2)图4是探究“怎样产生感应电流”的实验装置，ab是一根导体，通过导线、开关连接在灵敏电流计的两接线柱上。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888480" y="803910"/>
            <a:ext cx="1554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改变电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71145" y="1327785"/>
            <a:ext cx="1554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流方向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925830" y="3535680"/>
            <a:ext cx="640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电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4157980" y="3535680"/>
            <a:ext cx="640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内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7010" y="944245"/>
            <a:ext cx="8728075" cy="5077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①本实验中，如果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   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，我们就认为有感应电流产生。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②闭合开关后，若导体不动，磁铁左右水平运动，电路____(选填“有”或“无”)感应电流。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③小李所在实验小组想进一步探究“感应电流的大小跟哪些因素有关”，小李猜想：“可能跟导体切割磁感线运动的快慢有关。”请你根据如图4所示的实验装置，帮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999230" y="889000"/>
            <a:ext cx="47548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灵敏电流计的指针偏转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3220720" y="2565400"/>
            <a:ext cx="640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有</a:t>
            </a:r>
            <a:endParaRPr lang="zh-CN" altLang="en-US" sz="3600">
              <a:solidFill>
                <a:srgbClr val="FF0000"/>
              </a:solidFill>
              <a:latin typeface="宋体" pitchFamily="2" charset="-122"/>
              <a:ea typeface="宋体" pitchFamily="2" charset="-122"/>
              <a:cs typeface="宋体" panose="02010600030101010101" pitchFamily="2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7010" y="803910"/>
            <a:ext cx="8728075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助小李设计实验来验证她的猜想，你设计的实验做法是：</a:t>
            </a:r>
          </a:p>
          <a:p>
            <a:pPr indent="0" fontAlgn="auto"/>
            <a:endParaRPr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  <a:p>
            <a:pPr indent="0" fontAlgn="auto"/>
            <a:endParaRPr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____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               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7010" y="1858010"/>
            <a:ext cx="8412480" cy="17532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闭合开关，保持其他条件不变，只改变导</a:t>
            </a:r>
          </a:p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体切割磁感线运动的速度，观察灵敏电流</a:t>
            </a:r>
          </a:p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计的指针偏转程度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7010" y="803910"/>
            <a:ext cx="8728075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7．如图甲，将玩具电动机、电池、小电灯、开关用导线连接起来。</a:t>
            </a:r>
          </a:p>
          <a:p>
            <a:pPr indent="0" fontAlgn="auto"/>
            <a:endParaRPr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  <a:p>
            <a:pPr indent="0" fontAlgn="auto"/>
            <a:endParaRPr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  <a:p>
            <a:pPr indent="0" fontAlgn="auto"/>
            <a:endParaRPr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  <a:p>
            <a:pPr indent="0" fontAlgn="auto"/>
            <a:endParaRPr sz="3600" b="0">
              <a:latin typeface="宋体" pitchFamily="2" charset="-122"/>
              <a:ea typeface="宋体" pitchFamily="2" charset="-122"/>
              <a:cs typeface="宋体" panose="02010600030101010101" pitchFamily="2" charset="-122"/>
            </a:endParaRP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(1)闭合开关，电动机转动，这是利用通电线圈在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里受力转动的原理工作的；如果想改变电动机的转动方向，我们可以采取的措施是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。</a:t>
            </a:r>
          </a:p>
        </p:txBody>
      </p:sp>
      <p:pic>
        <p:nvPicPr>
          <p:cNvPr id="2" name="图片 -21474820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3425" y="2002790"/>
            <a:ext cx="2120900" cy="18618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7" name="图片 78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7295" y="2318385"/>
            <a:ext cx="2323465" cy="14579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2141220" y="4627880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磁场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966720" y="5718810"/>
            <a:ext cx="3383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改变电流的方向</a:t>
            </a:r>
            <a:endParaRPr lang="zh-CN" altLang="en-US" sz="3600">
              <a:solidFill>
                <a:srgbClr val="FF0000"/>
              </a:solidFill>
              <a:latin typeface="宋体" pitchFamily="2" charset="-122"/>
              <a:ea typeface="宋体" pitchFamily="2" charset="-122"/>
              <a:cs typeface="宋体" panose="02010600030101010101" pitchFamily="2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00355" y="814705"/>
            <a:ext cx="864997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/>
            <a:r>
              <a:rPr lang="zh-CN" sz="3600" b="0">
                <a:ea typeface="宋体" pitchFamily="2" charset="-122"/>
              </a:rPr>
              <a:t>1．(1)图甲中在条形磁铁与回形针之间插入____(选填“铁片”或“铝片”)，条形磁铁对悬在空中的回形针没有力的作用。</a:t>
            </a:r>
          </a:p>
        </p:txBody>
      </p:sp>
      <p:pic>
        <p:nvPicPr>
          <p:cNvPr id="52" name="图片 77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5" y="3567430"/>
            <a:ext cx="8728710" cy="202755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765810" y="1369060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铁片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7010" y="803910"/>
            <a:ext cx="8728075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(2)刚闭合开关时，小电灯发出明亮的光，但随着电动机转得越来越快，小电灯的亮度逐渐减弱；当转速正常时，小电灯的亮度稳定不变，此时用手指轻轻捏住电动机的转轴，使电动机的转速减慢，你猜想这时小电灯的亮度将____(选填“变亮”“变暗”或“不变”)，理由是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886200" y="3493135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变亮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542915" y="4069080"/>
            <a:ext cx="2011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电流变大</a:t>
            </a:r>
            <a:endParaRPr lang="zh-CN" altLang="en-US" sz="3600">
              <a:solidFill>
                <a:srgbClr val="FF0000"/>
              </a:solidFill>
              <a:latin typeface="宋体" pitchFamily="2" charset="-122"/>
              <a:ea typeface="宋体" pitchFamily="2" charset="-122"/>
              <a:cs typeface="宋体" panose="02010600030101010101" pitchFamily="2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7010" y="734060"/>
            <a:ext cx="8728075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(3)如果将小电灯换成灵敏电流表，电路连接如图乙，当用手快速转动电动机转轴时，发现灵敏电流表指针偏转，这是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________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现象，它在生活中的应用有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(举出一例即可)。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8．探究产生感应电流条件的实验步骤如图中的(a)(b)(c)所示：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005" y="4703445"/>
            <a:ext cx="7286625" cy="160972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720205" y="1783080"/>
            <a:ext cx="2011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电磁感应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132830" y="2396490"/>
            <a:ext cx="1554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发电机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7010" y="734060"/>
            <a:ext cx="8728075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(1)本实验中，我们通过观察</a:t>
            </a:r>
            <a:r>
              <a:rPr lang="en-US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____________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__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来判断电路是否有感应电流的。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(2)比较图中的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两图可知，产生感应电流的一个条件是电路要闭合；比较图中的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两图可知，产生感应电流的另一个条件是导体要在磁场中做切割磁感线运动。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(3)若图(a)中AB棒不动，磁铁左右水平运动，电路中____(选填“有”或“无”)感应电流。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156325" y="666115"/>
            <a:ext cx="24688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电流表指针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92100" y="1258570"/>
            <a:ext cx="2011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是否偏转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304540" y="1783080"/>
            <a:ext cx="1554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(a)(c)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397000" y="2891790"/>
            <a:ext cx="13258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(a)b)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756535" y="5116830"/>
            <a:ext cx="640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有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7010" y="734060"/>
            <a:ext cx="872807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(4)实验过程中，某些同学按图(a)方法进行操作时，实验现象不太明显，请你分别从实验装置和操作过程两方面各提出一条改进的措施。实验装置方面：</a:t>
            </a:r>
          </a:p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____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  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；操作过程方面：</a:t>
            </a:r>
            <a:r>
              <a:rPr sz="3600" b="0" u="sng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                    </a:t>
            </a:r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10590" y="2882900"/>
            <a:ext cx="4297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换用磁性更强的磁体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125220" y="3432810"/>
            <a:ext cx="4297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加快导体移动的速度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7010" y="682625"/>
            <a:ext cx="872807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9．在“探究感应电流产生”的实验中，小颖同学的四次实验情况分别如图所示。</a:t>
            </a:r>
          </a:p>
        </p:txBody>
      </p:sp>
      <p:pic>
        <p:nvPicPr>
          <p:cNvPr id="58" name="图片 78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90" y="1795145"/>
            <a:ext cx="7422515" cy="17843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207010" y="3662680"/>
            <a:ext cx="872807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lang="en-US" sz="3600" b="0">
                <a:latin typeface="Times New Roman" charset="0"/>
                <a:ea typeface="宋体" pitchFamily="2" charset="-122"/>
              </a:rPr>
              <a:t>(1)</a:t>
            </a:r>
            <a:r>
              <a:rPr lang="zh-CN" sz="3600" b="0">
                <a:ea typeface="宋体" pitchFamily="2" charset="-122"/>
              </a:rPr>
              <a:t>有同学说：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“</a:t>
            </a:r>
            <a:r>
              <a:rPr lang="zh-CN" sz="3600" b="0">
                <a:ea typeface="宋体" pitchFamily="2" charset="-122"/>
              </a:rPr>
              <a:t>只要闭合电路中的一部分导体在磁场中运动，就会产生感应电流。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”</a:t>
            </a:r>
            <a:r>
              <a:rPr lang="zh-CN" sz="3600" b="0">
                <a:ea typeface="宋体" pitchFamily="2" charset="-122"/>
              </a:rPr>
              <a:t>你认为他的说法对吗？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____(</a:t>
            </a:r>
            <a:r>
              <a:rPr lang="zh-CN" sz="3600" b="0">
                <a:ea typeface="宋体" pitchFamily="2" charset="-122"/>
              </a:rPr>
              <a:t>选填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“</a:t>
            </a:r>
            <a:r>
              <a:rPr lang="zh-CN" sz="3600" b="0">
                <a:ea typeface="宋体" pitchFamily="2" charset="-122"/>
              </a:rPr>
              <a:t>对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”</a:t>
            </a:r>
            <a:r>
              <a:rPr lang="zh-CN" sz="3600" b="0">
                <a:ea typeface="宋体" pitchFamily="2" charset="-122"/>
              </a:rPr>
              <a:t>或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“</a:t>
            </a:r>
            <a:r>
              <a:rPr lang="zh-CN" sz="3600" b="0">
                <a:ea typeface="宋体" pitchFamily="2" charset="-122"/>
              </a:rPr>
              <a:t>不对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”</a:t>
            </a:r>
            <a:r>
              <a:rPr lang="en-US" sz="3600" b="0">
                <a:latin typeface="Times New Roman" charset="0"/>
                <a:ea typeface="宋体" pitchFamily="2" charset="-122"/>
              </a:rPr>
              <a:t>)</a:t>
            </a:r>
            <a:r>
              <a:rPr lang="zh-CN" sz="3600" b="0">
                <a:ea typeface="宋体" pitchFamily="2" charset="-122"/>
              </a:rPr>
              <a:t>。图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____(</a:t>
            </a:r>
            <a:r>
              <a:rPr lang="zh-CN" sz="3600" b="0">
                <a:ea typeface="宋体" pitchFamily="2" charset="-122"/>
              </a:rPr>
              <a:t>选填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“</a:t>
            </a:r>
            <a:r>
              <a:rPr lang="zh-CN" sz="3600" b="0">
                <a:ea typeface="宋体" pitchFamily="2" charset="-122"/>
              </a:rPr>
              <a:t>甲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”“</a:t>
            </a:r>
            <a:r>
              <a:rPr lang="zh-CN" sz="3600" b="0">
                <a:ea typeface="宋体" pitchFamily="2" charset="-122"/>
              </a:rPr>
              <a:t>乙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”“</a:t>
            </a:r>
            <a:r>
              <a:rPr lang="zh-CN" sz="3600" b="0">
                <a:ea typeface="宋体" pitchFamily="2" charset="-122"/>
              </a:rPr>
              <a:t>丙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”</a:t>
            </a:r>
            <a:r>
              <a:rPr lang="zh-CN" sz="3600" b="0">
                <a:ea typeface="宋体" pitchFamily="2" charset="-122"/>
              </a:rPr>
              <a:t>或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“</a:t>
            </a:r>
            <a:r>
              <a:rPr lang="zh-CN" sz="3600" b="0">
                <a:ea typeface="宋体" pitchFamily="2" charset="-122"/>
              </a:rPr>
              <a:t>丁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”</a:t>
            </a:r>
            <a:r>
              <a:rPr lang="en-US" sz="3600" b="0">
                <a:latin typeface="Times New Roman" charset="0"/>
                <a:ea typeface="宋体" pitchFamily="2" charset="-122"/>
              </a:rPr>
              <a:t>)</a:t>
            </a:r>
            <a:r>
              <a:rPr lang="zh-CN" sz="3600" b="0">
                <a:ea typeface="宋体" pitchFamily="2" charset="-122"/>
              </a:rPr>
              <a:t>可支持你的结论。</a:t>
            </a:r>
            <a:endParaRPr lang="en-US" sz="3600" b="0">
              <a:latin typeface="Times New Roman" charset="0"/>
              <a:ea typeface="宋体" pitchFamily="2" charset="-122"/>
            </a:endParaRPr>
          </a:p>
          <a:p>
            <a:endParaRPr lang="zh-CN" altLang="en-US" sz="3600"/>
          </a:p>
        </p:txBody>
      </p:sp>
      <p:sp>
        <p:nvSpPr>
          <p:cNvPr id="4" name="文本框 3"/>
          <p:cNvSpPr txBox="1"/>
          <p:nvPr/>
        </p:nvSpPr>
        <p:spPr>
          <a:xfrm>
            <a:off x="4753610" y="4756785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不对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331845" y="5298440"/>
            <a:ext cx="640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丙</a:t>
            </a:r>
            <a:endParaRPr lang="zh-CN" altLang="en-US" sz="3600">
              <a:solidFill>
                <a:srgbClr val="FF0000"/>
              </a:solidFill>
              <a:ea typeface="宋体" pitchFamily="2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8280" y="820420"/>
            <a:ext cx="872807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lang="en-US" sz="3600" b="0">
                <a:latin typeface="Times New Roman" charset="0"/>
                <a:ea typeface="宋体" pitchFamily="2" charset="-122"/>
              </a:rPr>
              <a:t>(2)</a:t>
            </a:r>
            <a:r>
              <a:rPr lang="zh-CN" sz="3600" b="0">
                <a:ea typeface="宋体" pitchFamily="2" charset="-122"/>
              </a:rPr>
              <a:t>根据图甲和图乙的实验现象可知：在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</a:t>
            </a:r>
            <a:r>
              <a:rPr lang="en-US" sz="3600" b="0" u="sng">
                <a:latin typeface="Times New Roman" charset="0"/>
                <a:ea typeface="宋体" pitchFamily="2" charset="-122"/>
              </a:rPr>
              <a:t>        </a:t>
            </a:r>
            <a:r>
              <a:rPr lang="zh-CN" sz="3600" b="0">
                <a:ea typeface="宋体" pitchFamily="2" charset="-122"/>
              </a:rPr>
              <a:t>相同的情况下，感应电流的方向与</a:t>
            </a:r>
            <a:r>
              <a:rPr lang="zh-CN" sz="3600" b="0" u="sng">
                <a:ea typeface="宋体" pitchFamily="2" charset="-122"/>
              </a:rPr>
              <a:t>                      </a:t>
            </a:r>
            <a:r>
              <a:rPr lang="zh-CN" sz="3600" b="0">
                <a:ea typeface="宋体" pitchFamily="2" charset="-122"/>
              </a:rPr>
              <a:t>有关。</a:t>
            </a:r>
            <a:endParaRPr lang="en-US" sz="3600" b="0">
              <a:latin typeface="Times New Roman" charset="0"/>
              <a:ea typeface="宋体" pitchFamily="2" charset="-122"/>
            </a:endParaRPr>
          </a:p>
          <a:p>
            <a:r>
              <a:rPr lang="en-US" sz="3600" b="0">
                <a:latin typeface="Times New Roman" charset="0"/>
                <a:ea typeface="宋体" pitchFamily="2" charset="-122"/>
              </a:rPr>
              <a:t>(3)</a:t>
            </a:r>
            <a:r>
              <a:rPr lang="zh-CN" sz="3600" b="0">
                <a:ea typeface="宋体" pitchFamily="2" charset="-122"/>
              </a:rPr>
              <a:t>根据图乙和图丁的实验现象可知：在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</a:t>
            </a:r>
            <a:r>
              <a:rPr lang="en-US" sz="3600" b="0" u="sng">
                <a:latin typeface="Times New Roman" charset="0"/>
                <a:ea typeface="宋体" pitchFamily="2" charset="-122"/>
              </a:rPr>
              <a:t>                 </a:t>
            </a:r>
            <a:r>
              <a:rPr lang="zh-CN" sz="3600" b="0">
                <a:ea typeface="宋体" pitchFamily="2" charset="-122"/>
              </a:rPr>
              <a:t>相同的情况下，感应电流的方向与 </a:t>
            </a:r>
            <a:r>
              <a:rPr lang="zh-CN" sz="3600" b="0" u="sng">
                <a:ea typeface="宋体" pitchFamily="2" charset="-122"/>
              </a:rPr>
              <a:t>                       </a:t>
            </a:r>
            <a:r>
              <a:rPr lang="zh-CN" sz="3600" b="0">
                <a:ea typeface="宋体" pitchFamily="2" charset="-122"/>
              </a:rPr>
              <a:t>有关。</a:t>
            </a:r>
            <a:endParaRPr lang="en-US" sz="3600" b="0">
              <a:latin typeface="Times New Roman" charset="0"/>
              <a:ea typeface="宋体" pitchFamily="2" charset="-122"/>
            </a:endParaRPr>
          </a:p>
          <a:p>
            <a:r>
              <a:rPr lang="en-US" sz="3600" b="0">
                <a:latin typeface="Times New Roman" charset="0"/>
                <a:ea typeface="宋体" pitchFamily="2" charset="-122"/>
              </a:rPr>
              <a:t>(4)</a:t>
            </a:r>
            <a:r>
              <a:rPr lang="zh-CN" sz="3600" b="0">
                <a:ea typeface="宋体" pitchFamily="2" charset="-122"/>
              </a:rPr>
              <a:t>从能量的角度来分析，感应电流的产生过程是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</a:t>
            </a:r>
            <a:r>
              <a:rPr lang="zh-CN" sz="3600" b="0">
                <a:ea typeface="宋体" pitchFamily="2" charset="-122"/>
              </a:rPr>
              <a:t>能转化为电能。</a:t>
            </a:r>
            <a:endParaRPr lang="zh-CN" altLang="en-US" sz="3600"/>
          </a:p>
        </p:txBody>
      </p:sp>
      <p:sp>
        <p:nvSpPr>
          <p:cNvPr id="3" name="文本框 2"/>
          <p:cNvSpPr txBox="1"/>
          <p:nvPr/>
        </p:nvSpPr>
        <p:spPr>
          <a:xfrm>
            <a:off x="208280" y="1353185"/>
            <a:ext cx="2011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磁场方向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94055" y="1903095"/>
            <a:ext cx="2926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导体运动方向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08280" y="3011805"/>
            <a:ext cx="2926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导体运动方向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768475" y="3544570"/>
            <a:ext cx="2926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磁感线的方向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608455" y="4646930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机械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00355" y="814705"/>
            <a:ext cx="864997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/>
            <a:r>
              <a:rPr lang="zh-CN" sz="3600" b="0">
                <a:ea typeface="宋体" pitchFamily="2" charset="-122"/>
              </a:rPr>
              <a:t>(2)乙图是研究短路引起熔丝熔断的实验，则应该将导线接在____两点间造成短路，引起熔丝熔断。</a:t>
            </a:r>
          </a:p>
          <a:p>
            <a:pPr indent="0"/>
            <a:r>
              <a:rPr lang="zh-CN" sz="3600" b="0">
                <a:ea typeface="宋体" pitchFamily="2" charset="-122"/>
              </a:rPr>
              <a:t>(3)丙图是为了研究温度对导体电阻的影响，设计实验：用酒精灯对电路中的一段灯丝(阻值约30 Ω)加热，观察导体电阻的变化。该实验方案存在的缺陷是</a:t>
            </a:r>
            <a:r>
              <a:rPr lang="zh-CN" sz="3600" b="0" u="sng">
                <a:ea typeface="宋体" pitchFamily="2" charset="-122"/>
              </a:rPr>
              <a:t>                          </a:t>
            </a:r>
            <a:r>
              <a:rPr lang="zh-CN" sz="3600" b="0">
                <a:ea typeface="宋体" pitchFamily="2" charset="-122"/>
              </a:rPr>
              <a:t>。改进方案：</a:t>
            </a:r>
            <a:r>
              <a:rPr lang="zh-CN" sz="3600" b="0" u="sng">
                <a:ea typeface="宋体" pitchFamily="2" charset="-122"/>
              </a:rPr>
              <a:t>                                                </a:t>
            </a:r>
            <a:r>
              <a:rPr lang="zh-CN" sz="3600" b="0">
                <a:ea typeface="宋体" pitchFamily="2" charset="-122"/>
              </a:rPr>
              <a:t>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022725" y="1405255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  <a:sym typeface="+mn-ea"/>
              </a:rPr>
              <a:t>B、D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303520" y="4094480"/>
            <a:ext cx="3840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无法看出电阻变化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665730" y="4636135"/>
            <a:ext cx="5669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在电路中添加电流表或灯泡</a:t>
            </a:r>
            <a:endParaRPr lang="zh-CN" altLang="en-US" sz="3600">
              <a:solidFill>
                <a:srgbClr val="FF0000"/>
              </a:solidFill>
              <a:ea typeface="宋体" pitchFamily="2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00355" y="814705"/>
            <a:ext cx="8649970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/>
            <a:r>
              <a:rPr lang="zh-CN" sz="3600" b="0">
                <a:ea typeface="宋体" pitchFamily="2" charset="-122"/>
              </a:rPr>
              <a:t>(4)如图丁所示，在“探究通电螺线管外部磁场”的实验中，在螺旋管的两端各放一个小磁针，并在有机玻璃板上均匀地撒满铁屑，放小磁针的目的是</a:t>
            </a:r>
            <a:r>
              <a:rPr lang="zh-CN" sz="3600" b="0" u="sng">
                <a:ea typeface="宋体" pitchFamily="2" charset="-122"/>
              </a:rPr>
              <a:t>                           </a:t>
            </a:r>
            <a:r>
              <a:rPr lang="zh-CN" sz="3600" b="0">
                <a:ea typeface="宋体" pitchFamily="2" charset="-122"/>
              </a:rPr>
              <a:t>；闭合开关后，为了更好地通过铁屑客观地描述磁场分布情况，接下来的操作是</a:t>
            </a:r>
            <a:r>
              <a:rPr lang="en-US" altLang="zh-CN" sz="3600" b="0">
                <a:ea typeface="宋体" pitchFamily="2" charset="-122"/>
              </a:rPr>
              <a:t>_________</a:t>
            </a:r>
            <a:r>
              <a:rPr lang="zh-CN" sz="3600" b="0">
                <a:ea typeface="宋体" pitchFamily="2" charset="-122"/>
              </a:rPr>
              <a:t>，这样做的主要目的是减小铁屑与玻璃板之间的摩擦，使铁屑在磁场力的作用下动起来，表明通电螺线管周围有磁场。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441315" y="2461895"/>
            <a:ext cx="3383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显示磁场的方向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03860" y="4103370"/>
            <a:ext cx="2011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轻敲纸板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47015" y="734060"/>
            <a:ext cx="864997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/>
            <a:r>
              <a:rPr lang="zh-CN"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2．磁感应强度B用来描述磁场的强弱，其国际单位是特斯拉，符号是“T”。为了探究磁铁外轴线上磁感应强度的大小与哪些因素有关，小鹭设计了如图1所示的电路，电路由甲、乙两个电路组合而成，图中电源电压为6 V，R为磁感电阻，其阻值随磁感应强度变化的关系图线如图2所示。</a:t>
            </a:r>
          </a:p>
        </p:txBody>
      </p:sp>
      <p:pic>
        <p:nvPicPr>
          <p:cNvPr id="53" name="图片 77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223" y="4786313"/>
            <a:ext cx="5329555" cy="1751965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64795" y="867410"/>
            <a:ext cx="8667115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lang="en-US" sz="3600" b="0">
                <a:latin typeface="Times New Roman" charset="0"/>
                <a:ea typeface="宋体" pitchFamily="2" charset="-122"/>
              </a:rPr>
              <a:t>(1)</a:t>
            </a:r>
            <a:r>
              <a:rPr lang="zh-CN" sz="3600" b="0">
                <a:ea typeface="宋体" pitchFamily="2" charset="-122"/>
              </a:rPr>
              <a:t>当乙图中</a:t>
            </a:r>
            <a:r>
              <a:rPr lang="en-US" sz="3600" b="0">
                <a:latin typeface="Times New Roman" charset="0"/>
                <a:ea typeface="宋体" pitchFamily="2" charset="-122"/>
              </a:rPr>
              <a:t>S</a:t>
            </a:r>
            <a:r>
              <a:rPr lang="en-US" sz="3600" b="0" baseline="-25000">
                <a:latin typeface="Times New Roman" charset="0"/>
                <a:ea typeface="宋体" pitchFamily="2" charset="-122"/>
              </a:rPr>
              <a:t>2</a:t>
            </a:r>
            <a:r>
              <a:rPr lang="zh-CN" sz="3600" b="0">
                <a:ea typeface="宋体" pitchFamily="2" charset="-122"/>
              </a:rPr>
              <a:t>断开、甲图中</a:t>
            </a:r>
            <a:r>
              <a:rPr lang="en-US" sz="3600" b="0">
                <a:latin typeface="Times New Roman" charset="0"/>
                <a:ea typeface="宋体" pitchFamily="2" charset="-122"/>
              </a:rPr>
              <a:t>S</a:t>
            </a:r>
            <a:r>
              <a:rPr lang="en-US" sz="3600" b="0" baseline="-25000">
                <a:latin typeface="Times New Roman" charset="0"/>
                <a:ea typeface="宋体" pitchFamily="2" charset="-122"/>
              </a:rPr>
              <a:t>1</a:t>
            </a:r>
            <a:r>
              <a:rPr lang="zh-CN" sz="3600" b="0">
                <a:ea typeface="宋体" pitchFamily="2" charset="-122"/>
              </a:rPr>
              <a:t>闭合时，电流表的示数为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____mA</a:t>
            </a:r>
            <a:r>
              <a:rPr lang="zh-CN" sz="3600" b="0">
                <a:ea typeface="宋体" pitchFamily="2" charset="-122"/>
              </a:rPr>
              <a:t>。闭合</a:t>
            </a:r>
            <a:r>
              <a:rPr lang="en-US" sz="3600" b="0">
                <a:latin typeface="Times New Roman" charset="0"/>
                <a:ea typeface="宋体" pitchFamily="2" charset="-122"/>
              </a:rPr>
              <a:t>S</a:t>
            </a:r>
            <a:r>
              <a:rPr lang="en-US" sz="3600" b="0" baseline="-25000">
                <a:latin typeface="Times New Roman" charset="0"/>
                <a:ea typeface="宋体" pitchFamily="2" charset="-122"/>
              </a:rPr>
              <a:t>1</a:t>
            </a:r>
            <a:r>
              <a:rPr lang="zh-CN" sz="3600" b="0">
                <a:ea typeface="宋体" pitchFamily="2" charset="-122"/>
              </a:rPr>
              <a:t>和</a:t>
            </a:r>
            <a:r>
              <a:rPr lang="en-US" sz="3600" b="0">
                <a:latin typeface="Times New Roman" charset="0"/>
                <a:ea typeface="宋体" pitchFamily="2" charset="-122"/>
              </a:rPr>
              <a:t>S</a:t>
            </a:r>
            <a:r>
              <a:rPr lang="en-US" sz="3600" b="0" baseline="-25000">
                <a:latin typeface="Times New Roman" charset="0"/>
                <a:ea typeface="宋体" pitchFamily="2" charset="-122"/>
              </a:rPr>
              <a:t>2</a:t>
            </a:r>
            <a:r>
              <a:rPr lang="zh-CN" sz="3600" b="0">
                <a:ea typeface="宋体" pitchFamily="2" charset="-122"/>
              </a:rPr>
              <a:t>，乙图中滑动变阻器的滑片</a:t>
            </a:r>
            <a:r>
              <a:rPr lang="en-US" sz="3600" b="0">
                <a:latin typeface="Times New Roman" charset="0"/>
                <a:ea typeface="宋体" pitchFamily="2" charset="-122"/>
              </a:rPr>
              <a:t>P</a:t>
            </a:r>
            <a:r>
              <a:rPr lang="zh-CN" sz="3600" b="0">
                <a:ea typeface="宋体" pitchFamily="2" charset="-122"/>
              </a:rPr>
              <a:t>向右移动，甲图中电流表的示数逐渐减小，说明磁感电阻</a:t>
            </a:r>
            <a:r>
              <a:rPr lang="en-US" sz="3600" b="0" i="1">
                <a:latin typeface="Times New Roman" charset="0"/>
                <a:ea typeface="宋体" pitchFamily="2" charset="-122"/>
              </a:rPr>
              <a:t>R</a:t>
            </a:r>
            <a:r>
              <a:rPr lang="zh-CN" sz="3600" b="0">
                <a:ea typeface="宋体" pitchFamily="2" charset="-122"/>
              </a:rPr>
              <a:t>处的磁感应强度</a:t>
            </a:r>
            <a:r>
              <a:rPr lang="en-US" sz="3600" b="0" i="1">
                <a:latin typeface="Times New Roman" charset="0"/>
                <a:ea typeface="宋体" pitchFamily="2" charset="-122"/>
              </a:rPr>
              <a:t>B</a:t>
            </a:r>
            <a:r>
              <a:rPr lang="zh-CN" sz="3600" b="0">
                <a:ea typeface="宋体" pitchFamily="2" charset="-122"/>
              </a:rPr>
              <a:t>逐渐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</a:t>
            </a:r>
            <a:r>
              <a:rPr lang="zh-CN" sz="3600" b="0">
                <a:ea typeface="宋体" pitchFamily="2" charset="-122"/>
              </a:rPr>
              <a:t>。</a:t>
            </a:r>
            <a:endParaRPr lang="en-US" sz="3600" b="0">
              <a:latin typeface="Times New Roman" charset="0"/>
              <a:ea typeface="宋体" pitchFamily="2" charset="-122"/>
            </a:endParaRPr>
          </a:p>
          <a:p>
            <a:r>
              <a:rPr lang="en-US" sz="3600" b="0">
                <a:latin typeface="Times New Roman" charset="0"/>
                <a:ea typeface="宋体" pitchFamily="2" charset="-122"/>
              </a:rPr>
              <a:t>(2)</a:t>
            </a:r>
            <a:r>
              <a:rPr lang="zh-CN" sz="3600" b="0">
                <a:ea typeface="宋体" pitchFamily="2" charset="-122"/>
              </a:rPr>
              <a:t>闭合</a:t>
            </a:r>
            <a:r>
              <a:rPr lang="en-US" sz="3600" b="0">
                <a:latin typeface="Times New Roman" charset="0"/>
                <a:ea typeface="宋体" pitchFamily="2" charset="-122"/>
              </a:rPr>
              <a:t>S</a:t>
            </a:r>
            <a:r>
              <a:rPr lang="en-US" sz="3600" b="0" baseline="-25000">
                <a:latin typeface="Times New Roman" charset="0"/>
                <a:ea typeface="宋体" pitchFamily="2" charset="-122"/>
              </a:rPr>
              <a:t>1</a:t>
            </a:r>
            <a:r>
              <a:rPr lang="zh-CN" sz="3600" b="0">
                <a:ea typeface="宋体" pitchFamily="2" charset="-122"/>
              </a:rPr>
              <a:t>和</a:t>
            </a:r>
            <a:r>
              <a:rPr lang="en-US" sz="3600" b="0">
                <a:latin typeface="Times New Roman" charset="0"/>
                <a:ea typeface="宋体" pitchFamily="2" charset="-122"/>
              </a:rPr>
              <a:t>S</a:t>
            </a:r>
            <a:r>
              <a:rPr lang="en-US" sz="3600" b="0" baseline="-25000">
                <a:latin typeface="Times New Roman" charset="0"/>
                <a:ea typeface="宋体" pitchFamily="2" charset="-122"/>
              </a:rPr>
              <a:t>2</a:t>
            </a:r>
            <a:r>
              <a:rPr lang="zh-CN" sz="3600" b="0">
                <a:ea typeface="宋体" pitchFamily="2" charset="-122"/>
              </a:rPr>
              <a:t>，滑片</a:t>
            </a:r>
            <a:r>
              <a:rPr lang="en-US" sz="3600" b="0">
                <a:latin typeface="Times New Roman" charset="0"/>
                <a:ea typeface="宋体" pitchFamily="2" charset="-122"/>
              </a:rPr>
              <a:t>P</a:t>
            </a:r>
            <a:r>
              <a:rPr lang="zh-CN" sz="3600" b="0">
                <a:ea typeface="宋体" pitchFamily="2" charset="-122"/>
              </a:rPr>
              <a:t>不动，沿电磁铁轴线向左移动磁感电阻</a:t>
            </a:r>
            <a:r>
              <a:rPr lang="en-US" sz="3600" b="0" i="1">
                <a:latin typeface="Times New Roman" charset="0"/>
                <a:ea typeface="宋体" pitchFamily="2" charset="-122"/>
              </a:rPr>
              <a:t>R</a:t>
            </a:r>
            <a:r>
              <a:rPr lang="zh-CN" sz="3600" b="0">
                <a:ea typeface="宋体" pitchFamily="2" charset="-122"/>
              </a:rPr>
              <a:t>，测出</a:t>
            </a:r>
            <a:r>
              <a:rPr lang="en-US" sz="3600" b="0" i="1">
                <a:latin typeface="Times New Roman" charset="0"/>
                <a:ea typeface="宋体" pitchFamily="2" charset="-122"/>
              </a:rPr>
              <a:t>R</a:t>
            </a:r>
            <a:r>
              <a:rPr lang="zh-CN" sz="3600" b="0">
                <a:ea typeface="宋体" pitchFamily="2" charset="-122"/>
              </a:rPr>
              <a:t>离电磁铁左端的距离</a:t>
            </a:r>
            <a:r>
              <a:rPr lang="en-US" sz="3600" b="0" i="1">
                <a:latin typeface="Times New Roman" charset="0"/>
                <a:ea typeface="宋体" pitchFamily="2" charset="-122"/>
              </a:rPr>
              <a:t>x</a:t>
            </a:r>
            <a:r>
              <a:rPr lang="zh-CN" sz="3600" b="0">
                <a:ea typeface="宋体" pitchFamily="2" charset="-122"/>
              </a:rPr>
              <a:t>与对应的电流表示数</a:t>
            </a:r>
            <a:r>
              <a:rPr lang="en-US" sz="3600" b="0" i="1">
                <a:latin typeface="Times New Roman" charset="0"/>
                <a:ea typeface="宋体" pitchFamily="2" charset="-122"/>
              </a:rPr>
              <a:t>I</a:t>
            </a:r>
            <a:r>
              <a:rPr lang="zh-CN" sz="3600" b="0">
                <a:ea typeface="宋体" pitchFamily="2" charset="-122"/>
              </a:rPr>
              <a:t>，算出</a:t>
            </a:r>
            <a:r>
              <a:rPr lang="en-US" sz="3600" b="0" i="1">
                <a:latin typeface="Times New Roman" charset="0"/>
                <a:ea typeface="宋体" pitchFamily="2" charset="-122"/>
              </a:rPr>
              <a:t>R</a:t>
            </a:r>
            <a:r>
              <a:rPr lang="zh-CN" sz="3600" b="0">
                <a:ea typeface="宋体" pitchFamily="2" charset="-122"/>
              </a:rPr>
              <a:t>处磁感应强度</a:t>
            </a:r>
            <a:r>
              <a:rPr lang="en-US" sz="3600" b="0" i="1">
                <a:latin typeface="Times New Roman" charset="0"/>
                <a:ea typeface="宋体" pitchFamily="2" charset="-122"/>
              </a:rPr>
              <a:t>B</a:t>
            </a:r>
            <a:r>
              <a:rPr lang="zh-CN" sz="3600" b="0">
                <a:ea typeface="宋体" pitchFamily="2" charset="-122"/>
              </a:rPr>
              <a:t>的数值</a:t>
            </a:r>
            <a:r>
              <a:rPr lang="zh-CN" sz="3600" b="0">
                <a:latin typeface="Times New Roman" charset="0"/>
                <a:ea typeface="宋体" pitchFamily="2" charset="-122"/>
              </a:rPr>
              <a:t>如下表。请计算：</a:t>
            </a:r>
            <a:r>
              <a:rPr lang="en-US" sz="3600" b="0" i="1">
                <a:latin typeface="Times New Roman" charset="0"/>
                <a:ea typeface="宋体" pitchFamily="2" charset="-122"/>
              </a:rPr>
              <a:t>x</a:t>
            </a:r>
            <a:r>
              <a:rPr lang="zh-CN" sz="3600" b="0">
                <a:ea typeface="宋体" pitchFamily="2" charset="-122"/>
              </a:rPr>
              <a:t>＝</a:t>
            </a:r>
            <a:r>
              <a:rPr lang="en-US" sz="3600" b="0">
                <a:latin typeface="Times New Roman" charset="0"/>
                <a:ea typeface="宋体" pitchFamily="2" charset="-122"/>
              </a:rPr>
              <a:t>5 cm</a:t>
            </a:r>
            <a:r>
              <a:rPr lang="zh-CN" sz="3600" b="0">
                <a:ea typeface="宋体" pitchFamily="2" charset="-122"/>
              </a:rPr>
              <a:t>时，</a:t>
            </a:r>
            <a:r>
              <a:rPr lang="en-US" sz="3600" b="0" i="1">
                <a:latin typeface="Times New Roman" charset="0"/>
                <a:ea typeface="宋体" pitchFamily="2" charset="-122"/>
              </a:rPr>
              <a:t>B</a:t>
            </a:r>
            <a:r>
              <a:rPr lang="zh-CN" sz="3600" b="0">
                <a:ea typeface="宋体" pitchFamily="2" charset="-122"/>
              </a:rPr>
              <a:t>＝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____T</a:t>
            </a:r>
            <a:r>
              <a:rPr lang="zh-CN" sz="3600" b="0">
                <a:ea typeface="宋体" pitchFamily="2" charset="-122"/>
              </a:rPr>
              <a:t>。</a:t>
            </a:r>
            <a:endParaRPr lang="zh-CN" altLang="en-US" sz="3600"/>
          </a:p>
        </p:txBody>
      </p:sp>
      <p:sp>
        <p:nvSpPr>
          <p:cNvPr id="2" name="文本框 1"/>
          <p:cNvSpPr txBox="1"/>
          <p:nvPr/>
        </p:nvSpPr>
        <p:spPr>
          <a:xfrm>
            <a:off x="3246755" y="1447800"/>
            <a:ext cx="640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en-US" sz="3600">
                <a:solidFill>
                  <a:srgbClr val="FF0000"/>
                </a:solidFill>
                <a:latin typeface="Times New Roman" charset="0"/>
                <a:ea typeface="宋体" pitchFamily="2" charset="-122"/>
                <a:sym typeface="+mn-ea"/>
              </a:rPr>
              <a:t>60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212590" y="3106420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增大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516505" y="5853430"/>
            <a:ext cx="9829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en-US" sz="3600">
                <a:solidFill>
                  <a:srgbClr val="FF0000"/>
                </a:solidFill>
                <a:latin typeface="Times New Roman" charset="0"/>
                <a:ea typeface="宋体" pitchFamily="2" charset="-122"/>
                <a:sym typeface="+mn-ea"/>
              </a:rPr>
              <a:t>0.40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50190" y="835660"/>
          <a:ext cx="8644255" cy="20764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4355"/>
                <a:gridCol w="1136015"/>
                <a:gridCol w="1139190"/>
                <a:gridCol w="1134745"/>
                <a:gridCol w="1139190"/>
                <a:gridCol w="901065"/>
                <a:gridCol w="1369695"/>
              </a:tblGrid>
              <a:tr h="692150"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 i="1">
                          <a:latin typeface="Times New Roman" charset="0"/>
                          <a:cs typeface="Times New Roman" panose="02020603050405020304"/>
                        </a:rPr>
                        <a:t>x</a:t>
                      </a: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/cm</a:t>
                      </a:r>
                      <a:endParaRPr lang="en-US" altLang="en-US" sz="2800" b="0" i="1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1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2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3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4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5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6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150"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 i="1">
                          <a:latin typeface="Times New Roman" charset="0"/>
                          <a:cs typeface="Times New Roman" panose="02020603050405020304"/>
                        </a:rPr>
                        <a:t>I</a:t>
                      </a: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/mA</a:t>
                      </a:r>
                      <a:endParaRPr lang="en-US" altLang="en-US" sz="2800" b="0" i="1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10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12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15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20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30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46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150"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 i="1">
                          <a:latin typeface="Times New Roman" charset="0"/>
                          <a:cs typeface="Times New Roman" panose="02020603050405020304"/>
                        </a:rPr>
                        <a:t>B</a:t>
                      </a: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/T</a:t>
                      </a:r>
                      <a:endParaRPr lang="en-US" altLang="en-US" sz="2800" b="0" i="1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0.68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0.65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0.60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0.51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 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</a:lstStyle>
                    <a:p>
                      <a:pPr indent="0" algn="ctr">
                        <a:buNone/>
                      </a:pPr>
                      <a:r>
                        <a:rPr lang="en-US" sz="2800" b="0">
                          <a:latin typeface="Times New Roman" charset="0"/>
                          <a:cs typeface="Times New Roman" panose="02020603050405020304"/>
                        </a:rPr>
                        <a:t>0.20</a:t>
                      </a:r>
                      <a:endParaRPr lang="en-US" altLang="en-US" sz="2800" b="0">
                        <a:latin typeface="Times New Roman" charset="0"/>
                        <a:ea typeface="Times New Roman" charset="0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50190" y="3221990"/>
            <a:ext cx="864362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lang="en-US" sz="3600" b="0">
                <a:latin typeface="Times New Roman" charset="0"/>
                <a:ea typeface="宋体" pitchFamily="2" charset="-122"/>
              </a:rPr>
              <a:t>(3)</a:t>
            </a:r>
            <a:r>
              <a:rPr lang="zh-CN" sz="3600" b="0">
                <a:ea typeface="宋体" pitchFamily="2" charset="-122"/>
              </a:rPr>
              <a:t>综合以上实验可以得出：电磁铁外轴线上磁感应强度随电磁铁电流增大而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</a:t>
            </a:r>
            <a:r>
              <a:rPr lang="en-US" sz="3600" b="0" u="sng">
                <a:latin typeface="Times New Roman" charset="0"/>
                <a:ea typeface="宋体" pitchFamily="2" charset="-122"/>
              </a:rPr>
              <a:t>    </a:t>
            </a:r>
            <a:r>
              <a:rPr lang="zh-CN" sz="3600" b="0">
                <a:ea typeface="宋体" pitchFamily="2" charset="-122"/>
              </a:rPr>
              <a:t>；离电磁铁越远，磁感应强度越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</a:t>
            </a:r>
            <a:r>
              <a:rPr lang="zh-CN" sz="3600" b="0">
                <a:ea typeface="宋体" pitchFamily="2" charset="-122"/>
              </a:rPr>
              <a:t>。</a:t>
            </a:r>
            <a:endParaRPr lang="zh-CN" altLang="en-US" sz="3600"/>
          </a:p>
        </p:txBody>
      </p:sp>
      <p:sp>
        <p:nvSpPr>
          <p:cNvPr id="3" name="文本框 2"/>
          <p:cNvSpPr txBox="1"/>
          <p:nvPr/>
        </p:nvSpPr>
        <p:spPr>
          <a:xfrm>
            <a:off x="7280275" y="3776345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增大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391910" y="4330065"/>
            <a:ext cx="640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小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02895" y="803910"/>
            <a:ext cx="8643620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sz="3600" b="0">
                <a:latin typeface="宋体" pitchFamily="2" charset="-122"/>
                <a:ea typeface="宋体" pitchFamily="2" charset="-122"/>
                <a:cs typeface="宋体" panose="02010600030101010101" pitchFamily="2" charset="-122"/>
              </a:rPr>
              <a:t>3．法国科学家阿尔贝·费尔和德国科学家彼得·格林贝尔由于发现巨磁电阻(GMR)效应，荣获了2007年诺贝尔物理学奖。这一发现大大提高了磁、电之间信号转换的灵敏度。如图是说明巨磁电阻特性原理的示意图。</a:t>
            </a:r>
          </a:p>
        </p:txBody>
      </p:sp>
      <p:pic>
        <p:nvPicPr>
          <p:cNvPr id="54" name="图片 77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4683" y="4218940"/>
            <a:ext cx="5332095" cy="235204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455420" y="88900"/>
            <a:ext cx="62318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>
            <a:defPPr/>
          </a:lstStyle>
          <a:p>
            <a:pPr indent="0" algn="ctr"/>
            <a:r>
              <a:rPr lang="zh-CN" altLang="en-US" sz="3600" b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charset="0"/>
                <a:ea typeface="宋体" pitchFamily="2" charset="-122"/>
              </a:rPr>
              <a:t>实验专题特训(四)：电与磁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73050" y="939165"/>
            <a:ext cx="864870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/>
          </a:lstStyle>
          <a:p>
            <a:pPr indent="0" fontAlgn="auto"/>
            <a:r>
              <a:rPr lang="en-US" sz="3600" b="0">
                <a:latin typeface="Times New Roman" charset="0"/>
                <a:ea typeface="宋体" pitchFamily="2" charset="-122"/>
              </a:rPr>
              <a:t>(1)</a:t>
            </a:r>
            <a:r>
              <a:rPr lang="zh-CN" sz="3600" b="0">
                <a:ea typeface="宋体" pitchFamily="2" charset="-122"/>
              </a:rPr>
              <a:t>通电螺线管的右端是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</a:t>
            </a:r>
            <a:r>
              <a:rPr lang="zh-CN" sz="3600" b="0">
                <a:ea typeface="宋体" pitchFamily="2" charset="-122"/>
              </a:rPr>
              <a:t>极。</a:t>
            </a:r>
            <a:endParaRPr lang="en-US" sz="3600" b="0">
              <a:latin typeface="Times New Roman" charset="0"/>
              <a:ea typeface="宋体" pitchFamily="2" charset="-122"/>
            </a:endParaRPr>
          </a:p>
          <a:p>
            <a:r>
              <a:rPr lang="en-US" sz="3600" b="0">
                <a:latin typeface="Times New Roman" charset="0"/>
                <a:ea typeface="宋体" pitchFamily="2" charset="-122"/>
              </a:rPr>
              <a:t>(2)</a:t>
            </a:r>
            <a:r>
              <a:rPr lang="zh-CN" sz="3600" b="0">
                <a:ea typeface="宋体" pitchFamily="2" charset="-122"/>
              </a:rPr>
              <a:t>闭合开关</a:t>
            </a:r>
            <a:r>
              <a:rPr lang="en-US" sz="3600" b="0">
                <a:latin typeface="Times New Roman" charset="0"/>
                <a:ea typeface="宋体" pitchFamily="2" charset="-122"/>
              </a:rPr>
              <a:t>S</a:t>
            </a:r>
            <a:r>
              <a:rPr lang="en-US" sz="3600" b="0" baseline="-25000">
                <a:latin typeface="Times New Roman" charset="0"/>
                <a:ea typeface="宋体" pitchFamily="2" charset="-122"/>
              </a:rPr>
              <a:t>2</a:t>
            </a:r>
            <a:r>
              <a:rPr lang="zh-CN" sz="3600" b="0">
                <a:ea typeface="宋体" pitchFamily="2" charset="-122"/>
              </a:rPr>
              <a:t>，指示灯不亮，再闭</a:t>
            </a:r>
            <a:r>
              <a:rPr lang="zh-CN" sz="3600" b="0">
                <a:latin typeface="Times New Roman" charset="0"/>
                <a:ea typeface="宋体" pitchFamily="2" charset="-122"/>
              </a:rPr>
              <a:t>合开关</a:t>
            </a:r>
            <a:r>
              <a:rPr lang="en-US" sz="3600" b="0">
                <a:latin typeface="Times New Roman" charset="0"/>
                <a:ea typeface="宋体" pitchFamily="2" charset="-122"/>
              </a:rPr>
              <a:t>S</a:t>
            </a:r>
            <a:r>
              <a:rPr lang="en-US" sz="3600" b="0" baseline="-25000">
                <a:latin typeface="Times New Roman" charset="0"/>
                <a:ea typeface="宋体" pitchFamily="2" charset="-122"/>
              </a:rPr>
              <a:t>1</a:t>
            </a:r>
            <a:r>
              <a:rPr lang="zh-CN" sz="3600" b="0">
                <a:ea typeface="宋体" pitchFamily="2" charset="-122"/>
              </a:rPr>
              <a:t>，指示灯发光，由此可知：巨磁电阻的大小与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</a:t>
            </a:r>
            <a:r>
              <a:rPr lang="zh-CN" sz="3600" b="0">
                <a:ea typeface="宋体" pitchFamily="2" charset="-122"/>
              </a:rPr>
              <a:t>有关。</a:t>
            </a:r>
            <a:endParaRPr lang="en-US" sz="3600" b="0">
              <a:latin typeface="Times New Roman" charset="0"/>
              <a:ea typeface="宋体" pitchFamily="2" charset="-122"/>
            </a:endParaRPr>
          </a:p>
          <a:p>
            <a:r>
              <a:rPr lang="en-US" sz="3600" b="0">
                <a:latin typeface="Times New Roman" charset="0"/>
                <a:ea typeface="宋体" pitchFamily="2" charset="-122"/>
              </a:rPr>
              <a:t>(3)</a:t>
            </a:r>
            <a:r>
              <a:rPr lang="zh-CN" sz="3600" b="0">
                <a:ea typeface="宋体" pitchFamily="2" charset="-122"/>
              </a:rPr>
              <a:t>若滑片</a:t>
            </a:r>
            <a:r>
              <a:rPr lang="en-US" sz="3600" b="0">
                <a:latin typeface="Times New Roman" charset="0"/>
                <a:ea typeface="宋体" pitchFamily="2" charset="-122"/>
              </a:rPr>
              <a:t>P</a:t>
            </a:r>
            <a:r>
              <a:rPr lang="zh-CN" sz="3600" b="0">
                <a:ea typeface="宋体" pitchFamily="2" charset="-122"/>
              </a:rPr>
              <a:t>向左移动，电磁铁的磁场</a:t>
            </a:r>
            <a:r>
              <a:rPr lang="en-US" sz="3600" b="0">
                <a:latin typeface="Times New Roman" charset="0"/>
                <a:ea typeface="宋体" pitchFamily="2" charset="-122"/>
              </a:rPr>
              <a:t>____(</a:t>
            </a:r>
            <a:r>
              <a:rPr lang="zh-CN" sz="3600" b="0">
                <a:ea typeface="宋体" pitchFamily="2" charset="-122"/>
              </a:rPr>
              <a:t>选填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“</a:t>
            </a:r>
            <a:r>
              <a:rPr lang="zh-CN" sz="3600" b="0">
                <a:ea typeface="宋体" pitchFamily="2" charset="-122"/>
              </a:rPr>
              <a:t>增强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”</a:t>
            </a:r>
            <a:r>
              <a:rPr lang="zh-CN" sz="3600" b="0">
                <a:ea typeface="宋体" pitchFamily="2" charset="-122"/>
              </a:rPr>
              <a:t>或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“</a:t>
            </a:r>
            <a:r>
              <a:rPr lang="zh-CN" sz="3600" b="0">
                <a:ea typeface="宋体" pitchFamily="2" charset="-122"/>
              </a:rPr>
              <a:t>减弱</a:t>
            </a:r>
            <a:r>
              <a:rPr lang="en-US" sz="3600" b="0">
                <a:latin typeface="宋体" pitchFamily="2" charset="-122"/>
                <a:cs typeface="Times New Roman" panose="02020603050405020304"/>
              </a:rPr>
              <a:t>”</a:t>
            </a:r>
            <a:r>
              <a:rPr lang="en-US" sz="3600" b="0">
                <a:latin typeface="Times New Roman" charset="0"/>
                <a:ea typeface="宋体" pitchFamily="2" charset="-122"/>
              </a:rPr>
              <a:t>)</a:t>
            </a:r>
            <a:r>
              <a:rPr lang="zh-CN" sz="3600" b="0">
                <a:ea typeface="宋体" pitchFamily="2" charset="-122"/>
              </a:rPr>
              <a:t>，观察到指示灯变得更亮，由此实验可得出结论：</a:t>
            </a:r>
            <a:r>
              <a:rPr lang="en-US" sz="3600" b="0">
                <a:latin typeface="Times New Roman" charset="0"/>
                <a:ea typeface="宋体" pitchFamily="2" charset="-122"/>
              </a:rPr>
              <a:t>__</a:t>
            </a:r>
            <a:r>
              <a:rPr lang="en-US" sz="3600" b="0" u="sng">
                <a:latin typeface="Times New Roman" charset="0"/>
                <a:ea typeface="宋体" pitchFamily="2" charset="-122"/>
              </a:rPr>
              <a:t>                                                            </a:t>
            </a:r>
            <a:r>
              <a:rPr lang="en-US" sz="3600" b="0">
                <a:latin typeface="Times New Roman" charset="0"/>
                <a:ea typeface="宋体" pitchFamily="2" charset="-122"/>
              </a:rPr>
              <a:t>__</a:t>
            </a:r>
            <a:r>
              <a:rPr lang="zh-CN" sz="3600" b="0">
                <a:ea typeface="宋体" pitchFamily="2" charset="-122"/>
              </a:rPr>
              <a:t>。</a:t>
            </a:r>
            <a:endParaRPr lang="zh-CN" altLang="en-US" sz="3600"/>
          </a:p>
        </p:txBody>
      </p:sp>
      <p:sp>
        <p:nvSpPr>
          <p:cNvPr id="3" name="文本框 2"/>
          <p:cNvSpPr txBox="1"/>
          <p:nvPr/>
        </p:nvSpPr>
        <p:spPr>
          <a:xfrm>
            <a:off x="5178425" y="939165"/>
            <a:ext cx="4368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en-US" sz="3600">
                <a:solidFill>
                  <a:srgbClr val="FF0000"/>
                </a:solidFill>
                <a:latin typeface="Times New Roman" charset="0"/>
                <a:ea typeface="宋体" pitchFamily="2" charset="-122"/>
                <a:sym typeface="+mn-ea"/>
              </a:rPr>
              <a:t>S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659890" y="2616835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磁场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73050" y="3725545"/>
            <a:ext cx="10972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增强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273050" y="4765040"/>
            <a:ext cx="6126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>
            <a:defPPr/>
          </a:lstStyle>
          <a:p>
            <a:r>
              <a:rPr lang="zh-CN" sz="3600">
                <a:solidFill>
                  <a:srgbClr val="FF0000"/>
                </a:solidFill>
                <a:ea typeface="宋体" pitchFamily="2" charset="-122"/>
                <a:sym typeface="+mn-ea"/>
              </a:rPr>
              <a:t>磁场越强，巨磁电阻阻值越小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18.10.10"/>
  <p:tag name="AS_TITLE" val="Aspose.Slides for .NET 4.0 Client Profile"/>
  <p:tag name="AS_VERSION" val="18.1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833bef59-51da-4015-aa22-dcd959f691fd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r="http://schemas.openxmlformats.org/officeDocument/2006/relationships"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r="http://schemas.openxmlformats.org/officeDocument/2006/relationships"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r="http://schemas.openxmlformats.org/officeDocument/2006/relationships"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2064</Words>
  <Application>Microsoft Office PowerPoint</Application>
  <PresentationFormat>全屏显示(4:3)</PresentationFormat>
  <Paragraphs>164</Paragraphs>
  <Slides>25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26" baseType="lpstr"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dcterms:created xsi:type="dcterms:W3CDTF">2019-06-19T02:08:00Z</dcterms:created>
  <dcterms:modified xsi:type="dcterms:W3CDTF">2020-12-30T11:16:07Z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2052-11.1.0.9440</vt:lpwstr>
  </property>
</Properties>
</file>