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7" r:id="rId2"/>
    <p:sldId id="256" r:id="rId3"/>
    <p:sldId id="270" r:id="rId4"/>
    <p:sldId id="272" r:id="rId5"/>
    <p:sldId id="273" r:id="rId6"/>
    <p:sldId id="274" r:id="rId7"/>
    <p:sldId id="299" r:id="rId8"/>
    <p:sldId id="278" r:id="rId9"/>
    <p:sldId id="279" r:id="rId10"/>
    <p:sldId id="276" r:id="rId11"/>
    <p:sldId id="275" r:id="rId12"/>
    <p:sldId id="281" r:id="rId13"/>
    <p:sldId id="289" r:id="rId14"/>
    <p:sldId id="290" r:id="rId15"/>
    <p:sldId id="282" r:id="rId16"/>
    <p:sldId id="284" r:id="rId17"/>
    <p:sldId id="283" r:id="rId18"/>
    <p:sldId id="296" r:id="rId19"/>
    <p:sldId id="286" r:id="rId20"/>
    <p:sldId id="291" r:id="rId21"/>
    <p:sldId id="287" r:id="rId22"/>
    <p:sldId id="295" r:id="rId23"/>
    <p:sldId id="308" r:id="rId24"/>
    <p:sldId id="294" r:id="rId25"/>
    <p:sldId id="293" r:id="rId26"/>
    <p:sldId id="302" r:id="rId27"/>
    <p:sldId id="305" r:id="rId28"/>
    <p:sldId id="307" r:id="rId29"/>
    <p:sldId id="292" r:id="rId30"/>
    <p:sldId id="303" r:id="rId31"/>
    <p:sldId id="304" r:id="rId32"/>
    <p:sldId id="306" r:id="rId33"/>
    <p:sldId id="300" r:id="rId34"/>
  </p:sldIdLst>
  <p:sldSz cx="9144000" cy="6858000" type="screen4x3"/>
  <p:notesSz cx="6858000" cy="9144000"/>
  <p:custDataLst>
    <p:tags r:id="rId36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0000"/>
    <a:srgbClr val="02AA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5" autoAdjust="0"/>
    <p:restoredTop sz="94660"/>
  </p:normalViewPr>
  <p:slideViewPr>
    <p:cSldViewPr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25F1BD2-00AC-4CC6-A717-85394D586CD1}" type="datetimeFigureOut">
              <a:rPr lang="zh-CN" altLang="en-US"/>
              <a:pPr>
                <a:defRPr/>
              </a:pPr>
              <a:t>2020/11/2</a:t>
            </a:fld>
            <a:endParaRPr lang="en-US" altLang="zh-CN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5A511F2-CD27-4199-B21F-6957B67D598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173253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3A1B9-FC79-4905-A8DF-8CC2CA85C1A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DE6D7-8F0D-45B7-B83D-6519987784A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F4398-A8C0-4033-BF70-F62FA160D42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9AE26-46B7-461B-8A3B-049A716EA86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6DC3F-DA8A-4551-B8FF-D2399D3C504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0B738-9F42-4BFD-ADBE-3716D3DE2BD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ED3EE-EC27-4E19-895C-EFB8344235E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EDEE6-D909-4094-ACED-098E628338D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7207-B9B6-4CA6-BAED-FA90B1EC3DA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82F78-80F9-4981-B757-53FDEB722AB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20989-3452-4428-988E-71614DD3CB9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0D1C4-C1F2-4A87-8CEC-25AF9B5787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4F5CFB2F-297D-4383-AF69-882C9CF0552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imgsa.baidu.com/timg?image&amp;quality=80&amp;size=b9999_10000&amp;sec=1535628250904&amp;di=224a6bf58a84dccc14d52aad7f9f8c2b&amp;imgtype=0&amp;src=http%3A%2F%2Fi3.bbs.fd.zol-img.com.cn%2Ft_s1200x5000%2Fg5%2FM00%2F05%2F01%2FChMkJlXU-nOIFqG-ACqh1PwHfCwAAAUPAKZYbgAKqHs07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7005638" cy="41910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3075" name="Picture 6" descr="https://timgsa.baidu.com/timg?image&amp;quality=80&amp;size=b9999_10000&amp;sec=1535628347182&amp;di=2c952be7773daf0102a9465ca6c8e18f&amp;imgtype=0&amp;src=http%3A%2F%2Fa1.att.hudong.com%2F43%2F88%2F19300396326094133060888091560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408488" y="3543300"/>
            <a:ext cx="4735512" cy="33147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3076" name="Picture 6" descr="https://timgsa.baidu.com/timg?image&amp;quality=80&amp;size=b9999_10000&amp;sec=1535630011683&amp;di=bd23dc9e99170670b1ba60ffa6f859e0&amp;imgtype=0&amp;src=http%3A%2F%2Fa.hiphotos.baidu.com%2Fbaike%2Fs%253D290%2Fsign%3D58c6aab28418367aa98978d41e728b68%2F4e4a20a4462309f778c5ca89700e0cf3d6cad687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010400" y="1295400"/>
            <a:ext cx="1905000" cy="18288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3077" name="Picture 11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447800" y="3962400"/>
            <a:ext cx="2743200" cy="2743200"/>
          </a:xfrm>
          <a:prstGeom prst="rect">
            <a:avLst/>
          </a:prstGeom>
          <a:noFill/>
          <a:ln w="28575">
            <a:noFill/>
            <a:miter lim="800000"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 preferRelativeResize="0"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4463" y="1268413"/>
            <a:ext cx="2779712" cy="208597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1267" name="Picture 3" descr="http://images.quanjing.com/agent/sps009/4251r-889.jpg"/>
          <p:cNvPicPr preferRelativeResize="0"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663825" y="1520825"/>
            <a:ext cx="2309813" cy="150018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1268" name="Picture 5" descr="http://image.cn.made-in-china.com/2f0j01UCOtnkSRbLzW/%E9%92%A5%E5%8C%99%E6%89%A3%E5%8D%A1.jpg"/>
          <p:cNvPicPr preferRelativeResize="0"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040313" y="1412875"/>
            <a:ext cx="1927225" cy="17145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1269" name="Picture 7" descr="http://img2.keaku.com/img/product/2011/10/24/30/product_header_80059572168_634550670222387264_std.jpg"/>
          <p:cNvPicPr preferRelativeResize="0"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52400" y="3581400"/>
            <a:ext cx="3000375" cy="235743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1270" name="Picture 9" descr="http://a1.att.hudong.com/61/02/01300000210281121904021501522.jpg"/>
          <p:cNvPicPr preferRelativeResize="0"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200900" y="1052513"/>
            <a:ext cx="1643063" cy="2233612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1271" name="图片 9" descr="磁贴.bmp"/>
          <p:cNvPicPr preferRelativeResize="0"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971800" y="3657600"/>
            <a:ext cx="1905000" cy="25146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1272" name="图片 10" descr="SA500413.JPG"/>
          <p:cNvPicPr preferRelativeResize="0"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105400" y="3581400"/>
            <a:ext cx="3627438" cy="293528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1273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8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．磁现象的应用：</a:t>
            </a:r>
            <a:endParaRPr lang="zh-CN" alt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二、磁场</a:t>
            </a:r>
            <a:endParaRPr lang="zh-CN" alt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1267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1"/>
              </a:buClr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．定义：</a:t>
            </a:r>
            <a:endParaRPr lang="en-US" altLang="zh-CN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Clr>
                <a:schemeClr val="bg1"/>
              </a:buClr>
            </a:pP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磁体周围存在一种</a:t>
            </a:r>
            <a:r>
              <a:rPr 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物质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，能使磁针偏转，这种看不见、摸不到的物质叫做磁场。</a:t>
            </a:r>
            <a:endParaRPr lang="en-US" altLang="zh-CN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Clr>
                <a:schemeClr val="bg1"/>
              </a:buClr>
            </a:pPr>
            <a:endParaRPr lang="en-US" altLang="zh-CN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Clr>
                <a:schemeClr val="bg1"/>
              </a:buClr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．基本性质：</a:t>
            </a:r>
            <a:endParaRPr lang="en-US" altLang="zh-CN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Clr>
                <a:schemeClr val="bg1"/>
              </a:buClr>
            </a:pPr>
            <a:r>
              <a:rPr 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磁场对放入其中的磁体产生力的作用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，磁极间的相互作用就是通过磁场而发生的。</a:t>
            </a:r>
          </a:p>
          <a:p>
            <a:pPr>
              <a:buClr>
                <a:schemeClr val="bg1"/>
              </a:buClr>
            </a:pPr>
            <a:endParaRPr lang="zh-CN" alt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．磁场方向：</a:t>
            </a:r>
            <a:endParaRPr lang="zh-CN" alt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2291" name="内容占位符 7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3429000" cy="4525963"/>
          </a:xfrm>
        </p:spPr>
        <p:txBody>
          <a:bodyPr/>
          <a:lstStyle/>
          <a:p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在磁场中的某一点，</a:t>
            </a:r>
            <a:r>
              <a:rPr 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小磁针静止时北极所指的方向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就是该点磁场方向。</a:t>
            </a:r>
          </a:p>
          <a:p>
            <a:pPr>
              <a:buFontTx/>
              <a:buNone/>
            </a:pPr>
            <a:endParaRPr lang="en-US" altLang="zh-CN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转换法</a:t>
            </a:r>
          </a:p>
          <a:p>
            <a:endParaRPr lang="zh-CN" alt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9" name="图片 2" descr="98931a528b469e30a41e46660dc73c3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35400" y="1676400"/>
            <a:ext cx="4978400" cy="37338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20.1-5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20188" cy="685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 descr="20.1-6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．磁感线：</a:t>
            </a:r>
            <a:endParaRPr lang="zh-CN" alt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5363" name="内容占位符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800600"/>
          </a:xfrm>
        </p:spPr>
        <p:txBody>
          <a:bodyPr/>
          <a:lstStyle/>
          <a:p>
            <a:pPr>
              <a:buClr>
                <a:schemeClr val="bg1"/>
              </a:buClr>
              <a:buFontTx/>
              <a:buNone/>
            </a:pPr>
            <a:r>
              <a:rPr 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）定义：</a:t>
            </a:r>
            <a:endParaRPr lang="en-US" altLang="zh-CN" sz="28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Clr>
                <a:schemeClr val="bg1"/>
              </a:buClr>
            </a:pPr>
            <a:r>
              <a:rPr 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在磁场中画一些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带箭头</a:t>
            </a:r>
            <a:r>
              <a:rPr lang="zh-CN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的曲线</a:t>
            </a:r>
            <a:r>
              <a:rPr 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，可以方便、形象地描述磁场，这就是磁感线。</a:t>
            </a:r>
          </a:p>
          <a:p>
            <a:pPr>
              <a:buClr>
                <a:schemeClr val="bg1"/>
              </a:buClr>
              <a:buFontTx/>
              <a:buNone/>
            </a:pPr>
            <a:r>
              <a:rPr 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）方向：</a:t>
            </a:r>
            <a:endParaRPr lang="en-US" altLang="zh-CN" sz="28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Clr>
                <a:schemeClr val="bg1"/>
              </a:buClr>
            </a:pPr>
            <a:r>
              <a:rPr 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具有方向性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三个方向一致。</a:t>
            </a:r>
            <a:endParaRPr lang="en-US" altLang="zh-CN" sz="28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Clr>
                <a:schemeClr val="bg1"/>
              </a:buClr>
            </a:pPr>
            <a:r>
              <a:rPr lang="zh-CN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小磁针静止时北极所指的方向</a:t>
            </a:r>
            <a:r>
              <a:rPr 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endParaRPr lang="en-US" altLang="zh-CN" sz="28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Clr>
                <a:schemeClr val="bg1"/>
              </a:buClr>
            </a:pPr>
            <a:r>
              <a:rPr lang="zh-CN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小磁针静止时北极所受作用的方向</a:t>
            </a:r>
            <a:r>
              <a:rPr 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endParaRPr lang="en-US" altLang="zh-CN" sz="28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Clr>
                <a:schemeClr val="bg1"/>
              </a:buClr>
            </a:pPr>
            <a:r>
              <a:rPr lang="zh-CN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磁感线上任何一点的切线方向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  <a:endParaRPr lang="en-US" altLang="zh-CN" sz="28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l"/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）表示方法：</a:t>
            </a:r>
            <a:endParaRPr lang="zh-CN" alt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16387" name="Picture 2" descr="调整大小 12104009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4800" y="1066800"/>
            <a:ext cx="4419600" cy="279558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6388" name="Picture 3" descr="调整大小 12104008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00600" y="1143000"/>
            <a:ext cx="3733800" cy="247808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6389" name="Picture 4" descr="调整大小 123040155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6050" y="3881438"/>
            <a:ext cx="4237038" cy="28321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6390" name="Picture 5" descr="调整大小 1230401666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471988" y="3810000"/>
            <a:ext cx="4214812" cy="27432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39000" cy="792162"/>
          </a:xfrm>
        </p:spPr>
        <p:txBody>
          <a:bodyPr/>
          <a:lstStyle/>
          <a:p>
            <a:pPr algn="l"/>
            <a:r>
              <a:rPr lang="zh-CN" sz="4800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4800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sz="4800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r>
              <a:rPr lang="zh-CN" altLang="en-US" sz="4800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特点：</a:t>
            </a:r>
            <a:endParaRPr lang="zh-CN" altLang="en-US" sz="48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7411" name="内容占位符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5334000"/>
          </a:xfrm>
        </p:spPr>
        <p:txBody>
          <a:bodyPr/>
          <a:lstStyle/>
          <a:p>
            <a:pPr>
              <a:buFontTx/>
              <a:buNone/>
            </a:pPr>
            <a:r>
              <a:rPr lang="zh-CN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①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分布：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磁感线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分布在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周围的所有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立体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空间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并且</a:t>
            </a:r>
            <a:r>
              <a:rPr 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磁感线不相交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</a:p>
          <a:p>
            <a:pPr>
              <a:buFontTx/>
              <a:buNone/>
            </a:pP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②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形状：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磁感线形状</a:t>
            </a:r>
            <a:r>
              <a:rPr 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可直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，也</a:t>
            </a:r>
            <a:r>
              <a:rPr 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可弯曲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  <a:endParaRPr lang="en-US" altLang="zh-CN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③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走向：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在磁体外部，</a:t>
            </a:r>
            <a:r>
              <a:rPr 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磁感线从磁体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N</a:t>
            </a:r>
            <a:r>
              <a:rPr 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极指向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</a:t>
            </a:r>
            <a:r>
              <a:rPr 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极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，其</a:t>
            </a:r>
            <a:r>
              <a:rPr 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内部则相反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，形成闭合的曲线。</a:t>
            </a:r>
            <a:endParaRPr lang="en-US" altLang="zh-CN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④疏密：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磁感线可以表示</a:t>
            </a:r>
            <a:r>
              <a:rPr 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磁场的强弱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，其</a:t>
            </a:r>
            <a:r>
              <a:rPr 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密集处磁场较强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，其稀疏处磁场较弱。</a:t>
            </a:r>
            <a:endParaRPr lang="en-US" altLang="zh-CN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⑤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方法：</a:t>
            </a:r>
            <a:r>
              <a:rPr 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磁感线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是描述磁场的方法，并</a:t>
            </a:r>
            <a:r>
              <a:rPr 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不存在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。（</a:t>
            </a:r>
            <a:r>
              <a:rPr 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物理模型法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zh-CN" alt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8" descr="0130000025145212587940579967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228600"/>
            <a:ext cx="4876800" cy="4076700"/>
          </a:xfrm>
          <a:prstGeom prst="rect">
            <a:avLst/>
          </a:prstGeom>
          <a:noFill/>
          <a:ln w="2857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l"/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三、地磁场：</a:t>
            </a:r>
          </a:p>
        </p:txBody>
      </p:sp>
      <p:pic>
        <p:nvPicPr>
          <p:cNvPr id="20483" name="Picture 7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124200" y="1185863"/>
            <a:ext cx="6019800" cy="5203825"/>
          </a:xfrm>
          <a:prstGeom prst="rect">
            <a:avLst/>
          </a:prstGeom>
          <a:noFill/>
          <a:ln w="28575">
            <a:noFill/>
            <a:miter lim="800000"/>
          </a:ln>
        </p:spPr>
      </p:pic>
      <p:sp>
        <p:nvSpPr>
          <p:cNvPr id="21515" name="Rectangle 8"/>
          <p:cNvSpPr>
            <a:spLocks noChangeArrowheads="1"/>
          </p:cNvSpPr>
          <p:nvPr/>
        </p:nvSpPr>
        <p:spPr bwMode="auto">
          <a:xfrm>
            <a:off x="3962400" y="5581650"/>
            <a:ext cx="2343150" cy="58420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chemeClr val="accent2"/>
                </a:solidFill>
                <a:ea typeface="楷体" pitchFamily="49" charset="-122"/>
                <a:cs typeface="Times New Roman" pitchFamily="18" charset="0"/>
              </a:rPr>
              <a:t>地磁北极</a:t>
            </a:r>
          </a:p>
        </p:txBody>
      </p:sp>
      <p:sp>
        <p:nvSpPr>
          <p:cNvPr id="20485" name="Rectangle 9"/>
          <p:cNvSpPr>
            <a:spLocks noChangeArrowheads="1"/>
          </p:cNvSpPr>
          <p:nvPr/>
        </p:nvSpPr>
        <p:spPr bwMode="auto">
          <a:xfrm>
            <a:off x="6207125" y="5959475"/>
            <a:ext cx="1909763" cy="4572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 b="1">
                <a:ea typeface="楷体" pitchFamily="49" charset="-122"/>
                <a:cs typeface="Times New Roman" pitchFamily="18" charset="0"/>
              </a:rPr>
              <a:t>地理南极</a:t>
            </a:r>
          </a:p>
        </p:txBody>
      </p:sp>
      <p:sp>
        <p:nvSpPr>
          <p:cNvPr id="20486" name="Rectangle 10"/>
          <p:cNvSpPr>
            <a:spLocks noChangeArrowheads="1"/>
          </p:cNvSpPr>
          <p:nvPr/>
        </p:nvSpPr>
        <p:spPr bwMode="auto">
          <a:xfrm>
            <a:off x="5619750" y="1333500"/>
            <a:ext cx="1646238" cy="4572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 b="1">
                <a:ea typeface="楷体" pitchFamily="49" charset="-122"/>
                <a:cs typeface="Times New Roman" pitchFamily="18" charset="0"/>
              </a:rPr>
              <a:t>地理北极</a:t>
            </a:r>
          </a:p>
        </p:txBody>
      </p:sp>
      <p:sp>
        <p:nvSpPr>
          <p:cNvPr id="20487" name="Rectangle 11"/>
          <p:cNvSpPr>
            <a:spLocks noChangeArrowheads="1"/>
          </p:cNvSpPr>
          <p:nvPr/>
        </p:nvSpPr>
        <p:spPr bwMode="auto">
          <a:xfrm>
            <a:off x="6942138" y="4857750"/>
            <a:ext cx="660400" cy="398463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2000" b="1" i="1">
                <a:solidFill>
                  <a:srgbClr val="FF0000"/>
                </a:solidFill>
                <a:ea typeface="楷体" pitchFamily="49" charset="-122"/>
                <a:cs typeface="Times New Roman" pitchFamily="18" charset="0"/>
              </a:rPr>
              <a:t>S</a:t>
            </a:r>
          </a:p>
        </p:txBody>
      </p:sp>
      <p:sp>
        <p:nvSpPr>
          <p:cNvPr id="20488" name="Rectangle 12"/>
          <p:cNvSpPr>
            <a:spLocks noChangeArrowheads="1"/>
          </p:cNvSpPr>
          <p:nvPr/>
        </p:nvSpPr>
        <p:spPr bwMode="auto">
          <a:xfrm>
            <a:off x="7454900" y="4416425"/>
            <a:ext cx="661988" cy="396875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2000" b="1" i="1">
                <a:solidFill>
                  <a:schemeClr val="accent2"/>
                </a:solidFill>
                <a:ea typeface="楷体" pitchFamily="49" charset="-122"/>
                <a:cs typeface="Times New Roman" pitchFamily="18" charset="0"/>
              </a:rPr>
              <a:t>N</a:t>
            </a:r>
          </a:p>
        </p:txBody>
      </p:sp>
      <p:grpSp>
        <p:nvGrpSpPr>
          <p:cNvPr id="20489" name="Group 13"/>
          <p:cNvGrpSpPr/>
          <p:nvPr/>
        </p:nvGrpSpPr>
        <p:grpSpPr>
          <a:xfrm rot="7865787">
            <a:off x="6837363" y="4551362"/>
            <a:ext cx="1543050" cy="600075"/>
            <a:chOff x="1776" y="3696"/>
            <a:chExt cx="864" cy="336"/>
          </a:xfrm>
        </p:grpSpPr>
        <p:sp>
          <p:nvSpPr>
            <p:cNvPr id="20502" name="AutoShape 14"/>
            <p:cNvSpPr>
              <a:spLocks noChangeArrowheads="1"/>
            </p:cNvSpPr>
            <p:nvPr/>
          </p:nvSpPr>
          <p:spPr bwMode="auto">
            <a:xfrm rot="-5400000">
              <a:off x="1824" y="3648"/>
              <a:ext cx="336" cy="432"/>
            </a:xfrm>
            <a:prstGeom prst="triangle">
              <a:avLst>
                <a:gd name="adj" fmla="val 50000"/>
              </a:avLst>
            </a:prstGeom>
            <a:solidFill>
              <a:srgbClr val="3366FF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0503" name="AutoShape 15"/>
            <p:cNvSpPr>
              <a:spLocks noChangeArrowheads="1"/>
            </p:cNvSpPr>
            <p:nvPr/>
          </p:nvSpPr>
          <p:spPr bwMode="auto">
            <a:xfrm rot="5400000">
              <a:off x="2256" y="3648"/>
              <a:ext cx="336" cy="43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</a:ln>
          </p:spPr>
          <p:txBody>
            <a:bodyPr rot="10800000" wrap="none" anchor="ctr"/>
            <a:lstStyle/>
            <a:p>
              <a:pPr algn="ctr"/>
              <a:endParaRPr lang="zh-CN" altLang="en-US"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0504" name="Text Box 16"/>
            <p:cNvSpPr txBox="1">
              <a:spLocks noChangeArrowheads="1"/>
            </p:cNvSpPr>
            <p:nvPr/>
          </p:nvSpPr>
          <p:spPr bwMode="auto">
            <a:xfrm>
              <a:off x="1933" y="3734"/>
              <a:ext cx="257" cy="222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sz="2000" b="1" i="1">
                  <a:ea typeface="楷体" pitchFamily="49" charset="-122"/>
                  <a:cs typeface="Times New Roman" pitchFamily="18" charset="0"/>
                </a:rPr>
                <a:t>N</a:t>
              </a:r>
            </a:p>
          </p:txBody>
        </p:sp>
        <p:sp>
          <p:nvSpPr>
            <p:cNvPr id="20505" name="Text Box 17"/>
            <p:cNvSpPr txBox="1">
              <a:spLocks noChangeArrowheads="1"/>
            </p:cNvSpPr>
            <p:nvPr/>
          </p:nvSpPr>
          <p:spPr bwMode="auto">
            <a:xfrm>
              <a:off x="2255" y="3738"/>
              <a:ext cx="182" cy="222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2000" b="1" i="1">
                  <a:ea typeface="楷体" pitchFamily="49" charset="-122"/>
                  <a:cs typeface="Times New Roman" pitchFamily="18" charset="0"/>
                </a:rPr>
                <a:t>S</a:t>
              </a:r>
            </a:p>
          </p:txBody>
        </p:sp>
      </p:grpSp>
      <p:grpSp>
        <p:nvGrpSpPr>
          <p:cNvPr id="20490" name="Group 18"/>
          <p:cNvGrpSpPr/>
          <p:nvPr/>
        </p:nvGrpSpPr>
        <p:grpSpPr>
          <a:xfrm rot="7641157">
            <a:off x="3668712" y="2465388"/>
            <a:ext cx="1541463" cy="598488"/>
            <a:chOff x="1776" y="3696"/>
            <a:chExt cx="864" cy="336"/>
          </a:xfrm>
        </p:grpSpPr>
        <p:sp>
          <p:nvSpPr>
            <p:cNvPr id="20498" name="AutoShape 19"/>
            <p:cNvSpPr>
              <a:spLocks noChangeArrowheads="1"/>
            </p:cNvSpPr>
            <p:nvPr/>
          </p:nvSpPr>
          <p:spPr bwMode="auto">
            <a:xfrm rot="-5400000">
              <a:off x="1824" y="3648"/>
              <a:ext cx="336" cy="432"/>
            </a:xfrm>
            <a:prstGeom prst="triangle">
              <a:avLst>
                <a:gd name="adj" fmla="val 50000"/>
              </a:avLst>
            </a:prstGeom>
            <a:solidFill>
              <a:srgbClr val="3366FF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0499" name="AutoShape 20"/>
            <p:cNvSpPr>
              <a:spLocks noChangeArrowheads="1"/>
            </p:cNvSpPr>
            <p:nvPr/>
          </p:nvSpPr>
          <p:spPr bwMode="auto">
            <a:xfrm rot="5400000">
              <a:off x="2256" y="3648"/>
              <a:ext cx="336" cy="43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</a:ln>
          </p:spPr>
          <p:txBody>
            <a:bodyPr rot="10800000" wrap="none" anchor="ctr"/>
            <a:lstStyle/>
            <a:p>
              <a:pPr algn="ctr"/>
              <a:endParaRPr lang="zh-CN" altLang="en-US"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0500" name="Text Box 21"/>
            <p:cNvSpPr txBox="1">
              <a:spLocks noChangeArrowheads="1"/>
            </p:cNvSpPr>
            <p:nvPr/>
          </p:nvSpPr>
          <p:spPr bwMode="auto">
            <a:xfrm>
              <a:off x="1930" y="3733"/>
              <a:ext cx="256" cy="223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sz="2000" b="1" i="1">
                  <a:ea typeface="楷体" pitchFamily="49" charset="-122"/>
                  <a:cs typeface="Times New Roman" pitchFamily="18" charset="0"/>
                </a:rPr>
                <a:t>N</a:t>
              </a:r>
            </a:p>
          </p:txBody>
        </p:sp>
        <p:sp>
          <p:nvSpPr>
            <p:cNvPr id="20501" name="Text Box 22"/>
            <p:cNvSpPr txBox="1">
              <a:spLocks noChangeArrowheads="1"/>
            </p:cNvSpPr>
            <p:nvPr/>
          </p:nvSpPr>
          <p:spPr bwMode="auto">
            <a:xfrm>
              <a:off x="2253" y="3738"/>
              <a:ext cx="182" cy="223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2000" b="1" i="1">
                  <a:ea typeface="楷体" pitchFamily="49" charset="-122"/>
                  <a:cs typeface="Times New Roman" pitchFamily="18" charset="0"/>
                </a:rPr>
                <a:t>S</a:t>
              </a:r>
            </a:p>
          </p:txBody>
        </p:sp>
      </p:grpSp>
      <p:sp>
        <p:nvSpPr>
          <p:cNvPr id="21522" name="Rectangle 23"/>
          <p:cNvSpPr>
            <a:spLocks noChangeArrowheads="1"/>
          </p:cNvSpPr>
          <p:nvPr/>
        </p:nvSpPr>
        <p:spPr bwMode="auto">
          <a:xfrm>
            <a:off x="6656388" y="1600200"/>
            <a:ext cx="2487612" cy="58420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ea typeface="楷体" pitchFamily="49" charset="-122"/>
                <a:cs typeface="Times New Roman" pitchFamily="18" charset="0"/>
              </a:rPr>
              <a:t>地磁南极</a:t>
            </a:r>
          </a:p>
        </p:txBody>
      </p:sp>
      <p:grpSp>
        <p:nvGrpSpPr>
          <p:cNvPr id="4" name="Group 24"/>
          <p:cNvGrpSpPr/>
          <p:nvPr/>
        </p:nvGrpSpPr>
        <p:grpSpPr>
          <a:xfrm rot="-4727737">
            <a:off x="5087937" y="3522663"/>
            <a:ext cx="2170113" cy="458788"/>
            <a:chOff x="1536" y="3883"/>
            <a:chExt cx="1152" cy="245"/>
          </a:xfrm>
        </p:grpSpPr>
        <p:sp>
          <p:nvSpPr>
            <p:cNvPr id="20494" name="Rectangle 25"/>
            <p:cNvSpPr>
              <a:spLocks noChangeArrowheads="1"/>
            </p:cNvSpPr>
            <p:nvPr/>
          </p:nvSpPr>
          <p:spPr bwMode="auto">
            <a:xfrm>
              <a:off x="1536" y="3888"/>
              <a:ext cx="576" cy="240"/>
            </a:xfrm>
            <a:prstGeom prst="rect">
              <a:avLst/>
            </a:prstGeom>
            <a:solidFill>
              <a:srgbClr val="3366FF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0495" name="Text Box 26"/>
            <p:cNvSpPr txBox="1">
              <a:spLocks noChangeArrowheads="1"/>
            </p:cNvSpPr>
            <p:nvPr/>
          </p:nvSpPr>
          <p:spPr bwMode="auto">
            <a:xfrm>
              <a:off x="1539" y="3883"/>
              <a:ext cx="193" cy="212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sz="2000" b="1" i="1">
                  <a:ea typeface="楷体" pitchFamily="49" charset="-122"/>
                  <a:cs typeface="Times New Roman" pitchFamily="18" charset="0"/>
                </a:rPr>
                <a:t>N</a:t>
              </a:r>
            </a:p>
          </p:txBody>
        </p:sp>
        <p:sp>
          <p:nvSpPr>
            <p:cNvPr id="20496" name="Rectangle 27"/>
            <p:cNvSpPr>
              <a:spLocks noChangeArrowheads="1"/>
            </p:cNvSpPr>
            <p:nvPr/>
          </p:nvSpPr>
          <p:spPr bwMode="auto">
            <a:xfrm>
              <a:off x="2112" y="3888"/>
              <a:ext cx="576" cy="24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0497" name="Text Box 28"/>
            <p:cNvSpPr txBox="1">
              <a:spLocks noChangeArrowheads="1"/>
            </p:cNvSpPr>
            <p:nvPr/>
          </p:nvSpPr>
          <p:spPr bwMode="auto">
            <a:xfrm>
              <a:off x="2486" y="3886"/>
              <a:ext cx="174" cy="214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2000" b="1" i="1">
                  <a:ea typeface="楷体" pitchFamily="49" charset="-122"/>
                  <a:cs typeface="Times New Roman" pitchFamily="18" charset="0"/>
                </a:rPr>
                <a:t>S</a:t>
              </a:r>
            </a:p>
          </p:txBody>
        </p:sp>
      </p:grpSp>
      <p:sp>
        <p:nvSpPr>
          <p:cNvPr id="18435" name="内容占位符 2"/>
          <p:cNvSpPr>
            <a:spLocks noGrp="1"/>
          </p:cNvSpPr>
          <p:nvPr>
            <p:ph idx="1"/>
          </p:nvPr>
        </p:nvSpPr>
        <p:spPr>
          <a:xfrm>
            <a:off x="304800" y="1143000"/>
            <a:ext cx="3048000" cy="5105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．定义：</a:t>
            </a:r>
            <a:endParaRPr lang="en-US" altLang="zh-CN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Clr>
                <a:schemeClr val="bg1"/>
              </a:buClr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地球本身是巨大磁体，周围存在磁场。</a:t>
            </a:r>
          </a:p>
          <a:p>
            <a:pPr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．形状：</a:t>
            </a:r>
            <a:endParaRPr lang="en-US" altLang="zh-CN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Clr>
                <a:schemeClr val="bg1"/>
              </a:buClr>
            </a:pP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地磁场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与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条形磁体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的磁场（或磁感线分布）很相似。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5" grpId="0"/>
      <p:bldP spid="215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990600"/>
            <a:ext cx="8610600" cy="1470025"/>
          </a:xfrm>
        </p:spPr>
        <p:txBody>
          <a:bodyPr/>
          <a:lstStyle/>
          <a:p>
            <a:pPr eaLnBrk="1" hangingPunct="1"/>
            <a:r>
              <a:rPr lang="zh-CN" altLang="en-US" sz="3200" b="1" dirty="0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第二十章 电与磁</a:t>
            </a:r>
            <a:br>
              <a:rPr lang="zh-CN" altLang="en-US" sz="3200" b="1" dirty="0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zh-CN" altLang="en-US" b="1" dirty="0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第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b="1" dirty="0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节 磁现象 磁场</a:t>
            </a:r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内容占位符 2"/>
          <p:cNvSpPr>
            <a:spLocks noGrp="1"/>
          </p:cNvSpPr>
          <p:nvPr>
            <p:ph idx="1"/>
          </p:nvPr>
        </p:nvSpPr>
        <p:spPr>
          <a:xfrm>
            <a:off x="304800" y="1600200"/>
            <a:ext cx="2667000" cy="472440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地磁北极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在地理的南极附近，</a:t>
            </a:r>
            <a:endParaRPr lang="en-US" altLang="zh-CN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Clr>
                <a:schemeClr val="bg1"/>
              </a:buClr>
            </a:pP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地磁南极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在地理的北极附近。</a:t>
            </a:r>
            <a:endParaRPr lang="en-US" altLang="zh-CN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Clr>
                <a:schemeClr val="bg1"/>
              </a:buClr>
            </a:pP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（地理两极与地磁两极相反）</a:t>
            </a:r>
            <a:endParaRPr lang="zh-CN" alt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21507" name="Group 39"/>
          <p:cNvGrpSpPr/>
          <p:nvPr/>
        </p:nvGrpSpPr>
        <p:grpSpPr>
          <a:xfrm>
            <a:off x="2895600" y="990600"/>
            <a:ext cx="6248400" cy="5410200"/>
            <a:chOff x="1824" y="624"/>
            <a:chExt cx="3936" cy="3408"/>
          </a:xfrm>
        </p:grpSpPr>
        <p:pic>
          <p:nvPicPr>
            <p:cNvPr id="21509" name="Picture 12"/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1824" y="624"/>
              <a:ext cx="3936" cy="3401"/>
            </a:xfrm>
            <a:prstGeom prst="rect">
              <a:avLst/>
            </a:prstGeom>
            <a:noFill/>
            <a:ln w="28575">
              <a:noFill/>
              <a:miter lim="800000"/>
            </a:ln>
          </p:spPr>
        </p:pic>
        <p:sp>
          <p:nvSpPr>
            <p:cNvPr id="21510" name="Rectangle 6"/>
            <p:cNvSpPr>
              <a:spLocks noChangeArrowheads="1"/>
            </p:cNvSpPr>
            <p:nvPr/>
          </p:nvSpPr>
          <p:spPr bwMode="auto">
            <a:xfrm>
              <a:off x="2304" y="3456"/>
              <a:ext cx="1460" cy="407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3600" b="1">
                  <a:solidFill>
                    <a:schemeClr val="accent2"/>
                  </a:solidFill>
                  <a:ea typeface="楷体" pitchFamily="49" charset="-122"/>
                  <a:cs typeface="Times New Roman" pitchFamily="18" charset="0"/>
                </a:rPr>
                <a:t>地磁北极</a:t>
              </a:r>
            </a:p>
          </p:txBody>
        </p:sp>
        <p:sp>
          <p:nvSpPr>
            <p:cNvPr id="21511" name="Rectangle 8"/>
            <p:cNvSpPr>
              <a:spLocks noChangeArrowheads="1"/>
            </p:cNvSpPr>
            <p:nvPr/>
          </p:nvSpPr>
          <p:spPr bwMode="auto">
            <a:xfrm>
              <a:off x="3840" y="3744"/>
              <a:ext cx="1248" cy="288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400" b="1">
                  <a:ea typeface="楷体" pitchFamily="49" charset="-122"/>
                  <a:cs typeface="Times New Roman" pitchFamily="18" charset="0"/>
                </a:rPr>
                <a:t>地理南极</a:t>
              </a:r>
            </a:p>
          </p:txBody>
        </p:sp>
        <p:sp>
          <p:nvSpPr>
            <p:cNvPr id="21512" name="Rectangle 9"/>
            <p:cNvSpPr>
              <a:spLocks noChangeArrowheads="1"/>
            </p:cNvSpPr>
            <p:nvPr/>
          </p:nvSpPr>
          <p:spPr bwMode="auto">
            <a:xfrm>
              <a:off x="3456" y="720"/>
              <a:ext cx="1076" cy="288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400" b="1">
                  <a:ea typeface="楷体" pitchFamily="49" charset="-122"/>
                  <a:cs typeface="Times New Roman" pitchFamily="18" charset="0"/>
                </a:rPr>
                <a:t>地理北极</a:t>
              </a:r>
            </a:p>
          </p:txBody>
        </p:sp>
        <p:sp>
          <p:nvSpPr>
            <p:cNvPr id="21513" name="Rectangle 10"/>
            <p:cNvSpPr>
              <a:spLocks noChangeArrowheads="1"/>
            </p:cNvSpPr>
            <p:nvPr/>
          </p:nvSpPr>
          <p:spPr bwMode="auto">
            <a:xfrm>
              <a:off x="4320" y="3024"/>
              <a:ext cx="432" cy="250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2000" b="1" i="1">
                  <a:solidFill>
                    <a:srgbClr val="FF0000"/>
                  </a:solidFill>
                  <a:ea typeface="楷体" pitchFamily="49" charset="-122"/>
                  <a:cs typeface="Times New Roman" pitchFamily="18" charset="0"/>
                </a:rPr>
                <a:t>S</a:t>
              </a:r>
            </a:p>
          </p:txBody>
        </p:sp>
        <p:sp>
          <p:nvSpPr>
            <p:cNvPr id="21514" name="Rectangle 11"/>
            <p:cNvSpPr>
              <a:spLocks noChangeArrowheads="1"/>
            </p:cNvSpPr>
            <p:nvPr/>
          </p:nvSpPr>
          <p:spPr bwMode="auto">
            <a:xfrm>
              <a:off x="4656" y="2736"/>
              <a:ext cx="432" cy="250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2000" b="1" i="1">
                  <a:solidFill>
                    <a:schemeClr val="accent2"/>
                  </a:solidFill>
                  <a:ea typeface="楷体" pitchFamily="49" charset="-122"/>
                  <a:cs typeface="Times New Roman" pitchFamily="18" charset="0"/>
                </a:rPr>
                <a:t>N</a:t>
              </a:r>
            </a:p>
          </p:txBody>
        </p:sp>
        <p:grpSp>
          <p:nvGrpSpPr>
            <p:cNvPr id="21515" name="Group 32"/>
            <p:cNvGrpSpPr/>
            <p:nvPr/>
          </p:nvGrpSpPr>
          <p:grpSpPr>
            <a:xfrm rot="7865787">
              <a:off x="4252" y="2824"/>
              <a:ext cx="1008" cy="392"/>
              <a:chOff x="1776" y="3696"/>
              <a:chExt cx="864" cy="336"/>
            </a:xfrm>
          </p:grpSpPr>
          <p:sp>
            <p:nvSpPr>
              <p:cNvPr id="21522" name="AutoShape 29"/>
              <p:cNvSpPr>
                <a:spLocks noChangeArrowheads="1"/>
              </p:cNvSpPr>
              <p:nvPr/>
            </p:nvSpPr>
            <p:spPr bwMode="auto">
              <a:xfrm rot="-5400000">
                <a:off x="1824" y="3648"/>
                <a:ext cx="336" cy="432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2857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/>
              <a:p>
                <a:endParaRPr lang="zh-CN" altLang="en-US"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1523" name="AutoShape 31"/>
              <p:cNvSpPr>
                <a:spLocks noChangeArrowheads="1"/>
              </p:cNvSpPr>
              <p:nvPr/>
            </p:nvSpPr>
            <p:spPr bwMode="auto">
              <a:xfrm rot="5400000">
                <a:off x="2256" y="3648"/>
                <a:ext cx="336" cy="43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</a:ln>
            </p:spPr>
            <p:txBody>
              <a:bodyPr rot="10800000" wrap="none" anchor="ctr"/>
              <a:lstStyle/>
              <a:p>
                <a:pPr algn="ctr"/>
                <a:endParaRPr lang="zh-CN" altLang="en-US"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1524" name="Text Box 26"/>
              <p:cNvSpPr txBox="1">
                <a:spLocks noChangeArrowheads="1"/>
              </p:cNvSpPr>
              <p:nvPr/>
            </p:nvSpPr>
            <p:spPr bwMode="auto">
              <a:xfrm>
                <a:off x="1932" y="3732"/>
                <a:ext cx="256" cy="214"/>
              </a:xfrm>
              <a:prstGeom prst="rect">
                <a:avLst/>
              </a:prstGeom>
              <a:noFill/>
              <a:ln w="2857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2000" b="1" i="1">
                    <a:ea typeface="楷体" pitchFamily="49" charset="-122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21525" name="Text Box 28"/>
              <p:cNvSpPr txBox="1">
                <a:spLocks noChangeArrowheads="1"/>
              </p:cNvSpPr>
              <p:nvPr/>
            </p:nvSpPr>
            <p:spPr bwMode="auto">
              <a:xfrm>
                <a:off x="2255" y="3737"/>
                <a:ext cx="176" cy="214"/>
              </a:xfrm>
              <a:prstGeom prst="rect">
                <a:avLst/>
              </a:prstGeom>
              <a:noFill/>
              <a:ln w="2857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i="1">
                    <a:ea typeface="楷体" pitchFamily="49" charset="-122"/>
                    <a:cs typeface="Times New Roman" pitchFamily="18" charset="0"/>
                  </a:rPr>
                  <a:t>S</a:t>
                </a:r>
              </a:p>
            </p:txBody>
          </p:sp>
        </p:grpSp>
        <p:grpSp>
          <p:nvGrpSpPr>
            <p:cNvPr id="21516" name="Group 33"/>
            <p:cNvGrpSpPr/>
            <p:nvPr/>
          </p:nvGrpSpPr>
          <p:grpSpPr>
            <a:xfrm rot="7641157">
              <a:off x="2180" y="1460"/>
              <a:ext cx="1008" cy="392"/>
              <a:chOff x="1776" y="3696"/>
              <a:chExt cx="864" cy="336"/>
            </a:xfrm>
          </p:grpSpPr>
          <p:sp>
            <p:nvSpPr>
              <p:cNvPr id="21518" name="AutoShape 34"/>
              <p:cNvSpPr>
                <a:spLocks noChangeArrowheads="1"/>
              </p:cNvSpPr>
              <p:nvPr/>
            </p:nvSpPr>
            <p:spPr bwMode="auto">
              <a:xfrm rot="-5400000">
                <a:off x="1824" y="3648"/>
                <a:ext cx="336" cy="432"/>
              </a:xfrm>
              <a:prstGeom prst="triangle">
                <a:avLst>
                  <a:gd name="adj" fmla="val 50000"/>
                </a:avLst>
              </a:prstGeom>
              <a:solidFill>
                <a:srgbClr val="3366FF"/>
              </a:solidFill>
              <a:ln w="2857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/>
              <a:p>
                <a:endParaRPr lang="zh-CN" altLang="en-US"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1519" name="AutoShape 35"/>
              <p:cNvSpPr>
                <a:spLocks noChangeArrowheads="1"/>
              </p:cNvSpPr>
              <p:nvPr/>
            </p:nvSpPr>
            <p:spPr bwMode="auto">
              <a:xfrm rot="5400000">
                <a:off x="2256" y="3648"/>
                <a:ext cx="336" cy="43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</a:ln>
            </p:spPr>
            <p:txBody>
              <a:bodyPr rot="10800000" wrap="none" anchor="ctr"/>
              <a:lstStyle/>
              <a:p>
                <a:pPr algn="ctr"/>
                <a:endParaRPr lang="zh-CN" altLang="en-US"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1520" name="Text Box 36"/>
              <p:cNvSpPr txBox="1">
                <a:spLocks noChangeArrowheads="1"/>
              </p:cNvSpPr>
              <p:nvPr/>
            </p:nvSpPr>
            <p:spPr bwMode="auto">
              <a:xfrm>
                <a:off x="1932" y="3732"/>
                <a:ext cx="256" cy="214"/>
              </a:xfrm>
              <a:prstGeom prst="rect">
                <a:avLst/>
              </a:prstGeom>
              <a:noFill/>
              <a:ln w="2857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2000" b="1" i="1">
                    <a:ea typeface="楷体" pitchFamily="49" charset="-122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21521" name="Text Box 37"/>
              <p:cNvSpPr txBox="1">
                <a:spLocks noChangeArrowheads="1"/>
              </p:cNvSpPr>
              <p:nvPr/>
            </p:nvSpPr>
            <p:spPr bwMode="auto">
              <a:xfrm>
                <a:off x="2255" y="3737"/>
                <a:ext cx="176" cy="214"/>
              </a:xfrm>
              <a:prstGeom prst="rect">
                <a:avLst/>
              </a:prstGeom>
              <a:noFill/>
              <a:ln w="2857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i="1">
                    <a:ea typeface="楷体" pitchFamily="49" charset="-122"/>
                    <a:cs typeface="Times New Roman" pitchFamily="18" charset="0"/>
                  </a:rPr>
                  <a:t>S</a:t>
                </a:r>
              </a:p>
            </p:txBody>
          </p:sp>
        </p:grpSp>
        <p:sp>
          <p:nvSpPr>
            <p:cNvPr id="21517" name="Rectangle 7"/>
            <p:cNvSpPr>
              <a:spLocks noChangeArrowheads="1"/>
            </p:cNvSpPr>
            <p:nvPr/>
          </p:nvSpPr>
          <p:spPr bwMode="auto">
            <a:xfrm>
              <a:off x="4080" y="864"/>
              <a:ext cx="1248" cy="368"/>
            </a:xfrm>
            <a:prstGeom prst="rect">
              <a:avLst/>
            </a:prstGeom>
            <a:noFill/>
            <a:ln w="2857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3200" b="1">
                  <a:solidFill>
                    <a:srgbClr val="FF0000"/>
                  </a:solidFill>
                  <a:ea typeface="楷体" pitchFamily="49" charset="-122"/>
                  <a:cs typeface="Times New Roman" pitchFamily="18" charset="0"/>
                </a:rPr>
                <a:t>地磁南极</a:t>
              </a:r>
            </a:p>
          </p:txBody>
        </p:sp>
      </p:grpSp>
      <p:sp>
        <p:nvSpPr>
          <p:cNvPr id="21508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l"/>
            <a:r>
              <a:rPr lang="en-US" altLang="zh-CN" sz="5400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5400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．特点：</a:t>
            </a:r>
            <a:endParaRPr lang="zh-CN" altLang="en-US" sz="54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67400" cy="868362"/>
          </a:xfrm>
        </p:spPr>
        <p:txBody>
          <a:bodyPr/>
          <a:lstStyle/>
          <a:p>
            <a:pPr algn="l"/>
            <a:r>
              <a:rPr lang="en-US" altLang="zh-CN" sz="4800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sz="4800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．磁偏角：</a:t>
            </a:r>
            <a:endParaRPr lang="zh-CN" altLang="en-US" sz="48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048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3200400" cy="4953000"/>
          </a:xfrm>
        </p:spPr>
        <p:txBody>
          <a:bodyPr/>
          <a:lstStyle/>
          <a:p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地理两极与地磁两极相反，</a:t>
            </a:r>
            <a:endParaRPr lang="en-US" altLang="zh-CN" sz="28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且并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不完全重合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  <a:endParaRPr lang="en-US" altLang="zh-CN" sz="28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endParaRPr lang="zh-CN" altLang="en-US" sz="28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最早由我国宋代学者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沈括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发现，比西方早四百多年。</a:t>
            </a:r>
          </a:p>
        </p:txBody>
      </p:sp>
      <p:sp>
        <p:nvSpPr>
          <p:cNvPr id="22532" name="AutoShape 2" descr="http://img1.imgtn.bdimg.com/it/u=2359728091,2947208920&amp;fm=27&amp;gp=0.jpg"/>
          <p:cNvSpPr>
            <a:spLocks noChangeAspect="1" noChangeArrowheads="1"/>
          </p:cNvSpPr>
          <p:nvPr/>
        </p:nvSpPr>
        <p:spPr bwMode="auto">
          <a:xfrm>
            <a:off x="263525" y="-411163"/>
            <a:ext cx="304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2533" name="AutoShape 4" descr="http://img1.imgtn.bdimg.com/it/u=2359728091,2947208920&amp;fm=27&amp;gp=0.jpg"/>
          <p:cNvSpPr>
            <a:spLocks noChangeAspect="1" noChangeArrowheads="1"/>
          </p:cNvSpPr>
          <p:nvPr/>
        </p:nvSpPr>
        <p:spPr bwMode="auto">
          <a:xfrm>
            <a:off x="263525" y="-411163"/>
            <a:ext cx="304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2534" name="AutoShape 6" descr="http://img1.imgtn.bdimg.com/it/u=2359728091,2947208920&amp;fm=27&amp;gp=0.jpg"/>
          <p:cNvSpPr>
            <a:spLocks noChangeAspect="1" noChangeArrowheads="1"/>
          </p:cNvSpPr>
          <p:nvPr/>
        </p:nvSpPr>
        <p:spPr bwMode="auto">
          <a:xfrm>
            <a:off x="263525" y="-411163"/>
            <a:ext cx="304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20488" name="Picture 8" descr="http://a3.att.hudong.com/65/46/20300542519536139971460340387_02_250_250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05200" y="3657600"/>
            <a:ext cx="2667000" cy="26670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22536" name="AutoShape 12" descr="http://img5.imgtn.bdimg.com/it/u=564733003,1367010100&amp;fm=27&amp;gp=0.jpg"/>
          <p:cNvSpPr>
            <a:spLocks noChangeAspect="1" noChangeArrowheads="1"/>
          </p:cNvSpPr>
          <p:nvPr/>
        </p:nvSpPr>
        <p:spPr bwMode="auto">
          <a:xfrm>
            <a:off x="263525" y="-411163"/>
            <a:ext cx="3048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20490" name="Picture 1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324600" y="3657600"/>
            <a:ext cx="2228850" cy="2971800"/>
          </a:xfrm>
          <a:prstGeom prst="rect">
            <a:avLst/>
          </a:prstGeom>
          <a:noFill/>
          <a:ln w="28575">
            <a:noFill/>
            <a:miter lim="800000"/>
          </a:ln>
        </p:spPr>
      </p:pic>
      <p:pic>
        <p:nvPicPr>
          <p:cNvPr id="22538" name="Picture 1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343400" y="228600"/>
            <a:ext cx="3962400" cy="3379788"/>
          </a:xfrm>
          <a:prstGeom prst="rect">
            <a:avLst/>
          </a:prstGeom>
          <a:noFill/>
          <a:ln w="2857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</a:t>
            </a:r>
            <a:r>
              <a:rPr lang="zh-CN" altLang="en-US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．小磁针的工作原理：</a:t>
            </a:r>
            <a:endParaRPr lang="zh-CN" alt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1507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3048000" cy="4648200"/>
          </a:xfrm>
        </p:spPr>
        <p:txBody>
          <a:bodyPr/>
          <a:lstStyle/>
          <a:p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由于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地磁场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的作用，小磁针静止时，</a:t>
            </a:r>
            <a:endParaRPr lang="en-US" altLang="zh-CN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南极总是指向南方（地磁北极），</a:t>
            </a:r>
            <a:endParaRPr lang="en-US" altLang="zh-CN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北极总是指向北方（地磁南极）。</a:t>
            </a:r>
          </a:p>
          <a:p>
            <a:pPr>
              <a:buFontTx/>
              <a:buNone/>
            </a:pPr>
            <a:endParaRPr lang="zh-CN" alt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05200" y="1600200"/>
            <a:ext cx="5105400" cy="4352925"/>
          </a:xfrm>
          <a:prstGeom prst="rect">
            <a:avLst/>
          </a:prstGeom>
          <a:noFill/>
          <a:ln w="2857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本课小结</a:t>
            </a:r>
            <a:endParaRPr lang="zh-CN" altLang="en-US"/>
          </a:p>
        </p:txBody>
      </p:sp>
      <p:pic>
        <p:nvPicPr>
          <p:cNvPr id="1027" name="Picture 3" descr="G:\我的物理\2020秋物理九上课件\2020秋物理九上课件20-01磁现象 磁场\思维导图20-01磁现象 磁场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09600" y="2209800"/>
            <a:ext cx="7920104" cy="38862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课堂练习</a:t>
            </a:r>
            <a:endParaRPr lang="zh-CN" altLang="en-US" sz="3600"/>
          </a:p>
        </p:txBody>
      </p:sp>
      <p:sp>
        <p:nvSpPr>
          <p:cNvPr id="23" name="内容占位符 2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>
              <a:buNone/>
            </a:pP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 （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2020•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长沙二模）下列现象中能用磁极间的相互作用力来解释的是（　　）</a:t>
            </a:r>
          </a:p>
          <a:p>
            <a:pPr>
              <a:buNone/>
            </a:pP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．地毯中夹有钢丝</a:t>
            </a:r>
            <a:endParaRPr lang="en-US" altLang="zh-CN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None/>
            </a:pP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．油罐车尾部常拖有一条铁链</a:t>
            </a:r>
            <a:endParaRPr lang="en-US" altLang="zh-CN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None/>
            </a:pP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．电视里讲解棋类比赛时，棋子可以粘在竖直悬挂的棋盘上</a:t>
            </a:r>
            <a:endParaRPr lang="en-US" altLang="zh-CN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None/>
            </a:pP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．电脑屏幕上会吸附灰尘</a:t>
            </a:r>
            <a:endParaRPr lang="en-US" altLang="zh-CN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None/>
            </a:pP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答案：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endParaRPr lang="zh-CN" altLang="en-US" b="1" smtClean="0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None/>
            </a:pPr>
            <a:endParaRPr lang="zh-CN" altLang="en-US" b="1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课堂练习</a:t>
            </a:r>
            <a:endParaRPr lang="zh-CN" altLang="en-US" sz="3600"/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>
              <a:lnSpc>
                <a:spcPct val="120000"/>
              </a:lnSpc>
              <a:buNone/>
            </a:pP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．关于磁感线的说法正确的是 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            )   </a:t>
            </a:r>
          </a:p>
          <a:p>
            <a:pPr>
              <a:lnSpc>
                <a:spcPct val="120000"/>
              </a:lnSpc>
              <a:buNone/>
            </a:pP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．磁感线是由小铁屑形成的   </a:t>
            </a:r>
          </a:p>
          <a:p>
            <a:pPr>
              <a:lnSpc>
                <a:spcPct val="120000"/>
              </a:lnSpc>
              <a:buNone/>
            </a:pP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．磁场中有许多曲线，这些曲线叫磁感线   </a:t>
            </a:r>
          </a:p>
          <a:p>
            <a:pPr>
              <a:lnSpc>
                <a:spcPct val="120000"/>
              </a:lnSpc>
              <a:buNone/>
            </a:pP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．小磁针在磁感线上才受力，在两条磁感线之间不受力  </a:t>
            </a:r>
          </a:p>
          <a:p>
            <a:pPr>
              <a:lnSpc>
                <a:spcPct val="120000"/>
              </a:lnSpc>
              <a:buNone/>
            </a:pP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．磁感线是人们为了形象地描述磁场的分布而假想出来的，实际并不存在</a:t>
            </a:r>
            <a:endParaRPr lang="en-US" altLang="zh-CN" sz="2800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答案：</a:t>
            </a:r>
            <a:r>
              <a:rPr lang="en-US" altLang="zh-CN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endParaRPr lang="zh-CN" altLang="en-US" sz="2800" b="1" smtClean="0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endParaRPr lang="zh-CN" altLang="en-US" sz="280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课堂练习</a:t>
            </a:r>
            <a:endParaRPr lang="zh-CN" altLang="en-US" sz="360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57200" y="1143000"/>
            <a:ext cx="5410200" cy="5410200"/>
          </a:xfrm>
        </p:spPr>
        <p:txBody>
          <a:bodyPr/>
          <a:lstStyle/>
          <a:p>
            <a:pPr>
              <a:buNone/>
            </a:pPr>
            <a:r>
              <a:rPr lang="en-US" altLang="zh-CN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 （</a:t>
            </a:r>
            <a:r>
              <a:rPr lang="en-US" altLang="zh-CN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2020•</a:t>
            </a:r>
            <a:r>
              <a:rPr lang="zh-CN" altLang="en-US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西城区二模）如图所示，是一个自制的小指南针。用硬纸板和大头针制作指南针的底座，使缝衣针磁化后，穿过按扣的两孔，放在底座的针尖上，当小指南针静止后，针尖指向北方。则下列说法中正确的是（　　）</a:t>
            </a:r>
          </a:p>
          <a:p>
            <a:pPr>
              <a:buNone/>
            </a:pPr>
            <a:r>
              <a:rPr lang="en-US" altLang="zh-CN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．针尖是指南针的</a:t>
            </a:r>
            <a:r>
              <a:rPr lang="en-US" altLang="zh-CN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</a:t>
            </a:r>
            <a:r>
              <a:rPr lang="zh-CN" altLang="en-US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极</a:t>
            </a:r>
            <a:endParaRPr lang="en-US" altLang="zh-CN" sz="2400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None/>
            </a:pPr>
            <a:r>
              <a:rPr lang="en-US" altLang="zh-CN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．针尖指的是地磁场的北极</a:t>
            </a:r>
            <a:endParaRPr lang="en-US" altLang="zh-CN" sz="2400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None/>
            </a:pPr>
            <a:r>
              <a:rPr lang="en-US" altLang="zh-CN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．针尖能指北，是受到磁感线的作用</a:t>
            </a:r>
            <a:endParaRPr lang="en-US" altLang="zh-CN" sz="2400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None/>
            </a:pPr>
            <a:r>
              <a:rPr lang="en-US" altLang="zh-CN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．针尖所指方向，是该点地磁场的磁场方向</a:t>
            </a:r>
            <a:endParaRPr lang="en-US" altLang="zh-CN" sz="2400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None/>
            </a:pPr>
            <a:r>
              <a:rPr lang="zh-CN" altLang="en-US" sz="24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答案：</a:t>
            </a:r>
            <a:r>
              <a:rPr lang="en-US" altLang="zh-CN" sz="24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endParaRPr lang="zh-CN" altLang="en-US" sz="24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26628" name="Picture 4" descr="èä¼ç½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15000" y="1295400"/>
            <a:ext cx="3048000" cy="2590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课堂练习</a:t>
            </a:r>
            <a:endParaRPr lang="zh-CN" altLang="en-US" sz="360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>
              <a:buNone/>
            </a:pPr>
            <a:r>
              <a:rPr lang="en-US" altLang="zh-CN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 （</a:t>
            </a:r>
            <a:r>
              <a:rPr lang="en-US" altLang="zh-CN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2020•</a:t>
            </a:r>
            <a:r>
              <a:rPr lang="zh-CN" altLang="en-US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秭归县模拟）指南针是我国古代的四大发明之一，下列关于指南针的说法正确的是（　　）</a:t>
            </a:r>
          </a:p>
          <a:p>
            <a:pPr>
              <a:buNone/>
            </a:pPr>
            <a:r>
              <a:rPr lang="en-US" altLang="zh-CN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．指南针能指示南北方向是因为受到重力的作用</a:t>
            </a:r>
            <a:endParaRPr lang="en-US" altLang="zh-CN" sz="2400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None/>
            </a:pPr>
            <a:r>
              <a:rPr lang="en-US" altLang="zh-CN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．指南针的指向不会受到附近钢铁物质的影响</a:t>
            </a:r>
            <a:endParaRPr lang="en-US" altLang="zh-CN" sz="2400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None/>
            </a:pPr>
            <a:r>
              <a:rPr lang="en-US" altLang="zh-CN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．在指南针正上方放置一直导线，导线通电时指南针一定会偏转</a:t>
            </a:r>
            <a:endParaRPr lang="en-US" altLang="zh-CN" sz="2400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None/>
            </a:pPr>
            <a:r>
              <a:rPr lang="en-US" altLang="zh-CN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．我国宋代学者沈括发现，指南针所指的南北方向与地理的南北方向略有偏离</a:t>
            </a:r>
            <a:endParaRPr lang="en-US" altLang="zh-CN" sz="2400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None/>
            </a:pPr>
            <a:r>
              <a:rPr lang="zh-CN" altLang="en-US" sz="24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答案：</a:t>
            </a:r>
            <a:r>
              <a:rPr lang="en-US" altLang="zh-CN" sz="24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endParaRPr lang="zh-CN" altLang="en-US" sz="2400" b="1" smtClean="0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None/>
            </a:pPr>
            <a:endParaRPr lang="zh-CN" altLang="en-US" sz="2400" b="1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课堂练习</a:t>
            </a:r>
            <a:endParaRPr lang="zh-CN" altLang="en-US" sz="360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latinLnBrk="1">
              <a:buNone/>
            </a:pP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．（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2019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秋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•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平定县期末）对于磁针的装置方法，我国宋代学者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______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做了四种实验：将磁针横贯灯芯浮在水上，将磁针架在碗沿或指甲上，用丝线将磁针悬挂起来。他指出悬丝法最优。小磁针静止时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N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极总是指向地理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（选填“北”或“南”）方，这说明地球周围存在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，同时他还发现了地磁偏角。</a:t>
            </a:r>
            <a:endParaRPr lang="en-US" altLang="zh-CN" sz="2800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atinLnBrk="1">
              <a:buNone/>
            </a:pP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答案：沈括；北；磁场</a:t>
            </a:r>
            <a:endParaRPr lang="zh-CN" altLang="en-US" sz="2800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 preferRelativeResize="0"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9750" y="2241550"/>
            <a:ext cx="7885113" cy="2486025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24583" name="Line 4"/>
          <p:cNvSpPr>
            <a:spLocks noChangeShapeType="1"/>
          </p:cNvSpPr>
          <p:nvPr/>
        </p:nvSpPr>
        <p:spPr bwMode="auto">
          <a:xfrm>
            <a:off x="2230438" y="4252913"/>
            <a:ext cx="555625" cy="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584" name="Line 5"/>
          <p:cNvSpPr>
            <a:spLocks noChangeShapeType="1"/>
          </p:cNvSpPr>
          <p:nvPr/>
        </p:nvSpPr>
        <p:spPr bwMode="auto">
          <a:xfrm flipH="1">
            <a:off x="6623050" y="4114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585" name="Text Box 6"/>
          <p:cNvSpPr txBox="1">
            <a:spLocks noChangeArrowheads="1"/>
          </p:cNvSpPr>
          <p:nvPr/>
        </p:nvSpPr>
        <p:spPr bwMode="auto">
          <a:xfrm>
            <a:off x="1079500" y="3175000"/>
            <a:ext cx="36036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/>
              <a:t>N</a:t>
            </a:r>
          </a:p>
        </p:txBody>
      </p:sp>
      <p:sp>
        <p:nvSpPr>
          <p:cNvPr id="24586" name="Text Box 7"/>
          <p:cNvSpPr txBox="1">
            <a:spLocks noChangeArrowheads="1"/>
          </p:cNvSpPr>
          <p:nvPr/>
        </p:nvSpPr>
        <p:spPr bwMode="auto">
          <a:xfrm>
            <a:off x="3167063" y="3178175"/>
            <a:ext cx="360362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/>
              <a:t>S</a:t>
            </a:r>
          </a:p>
        </p:txBody>
      </p:sp>
      <p:sp>
        <p:nvSpPr>
          <p:cNvPr id="24587" name="Text Box 8"/>
          <p:cNvSpPr txBox="1">
            <a:spLocks noChangeArrowheads="1"/>
          </p:cNvSpPr>
          <p:nvPr/>
        </p:nvSpPr>
        <p:spPr bwMode="auto">
          <a:xfrm>
            <a:off x="5357813" y="3217863"/>
            <a:ext cx="360362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/>
              <a:t>N</a:t>
            </a:r>
          </a:p>
        </p:txBody>
      </p:sp>
      <p:sp>
        <p:nvSpPr>
          <p:cNvPr id="24588" name="Text Box 9"/>
          <p:cNvSpPr txBox="1">
            <a:spLocks noChangeArrowheads="1"/>
          </p:cNvSpPr>
          <p:nvPr/>
        </p:nvSpPr>
        <p:spPr bwMode="auto">
          <a:xfrm>
            <a:off x="7451725" y="3214688"/>
            <a:ext cx="36036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/>
              <a:t>N</a:t>
            </a:r>
          </a:p>
        </p:txBody>
      </p:sp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课堂练习</a:t>
            </a:r>
            <a:endParaRPr lang="zh-CN" altLang="en-US" sz="36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5" name="内容占位符 14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838200"/>
          </a:xfrm>
        </p:spPr>
        <p:txBody>
          <a:bodyPr/>
          <a:lstStyle/>
          <a:p>
            <a:pPr>
              <a:buNone/>
            </a:pP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．标出磁极的名称和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两点的磁场方向。</a:t>
            </a:r>
          </a:p>
          <a:p>
            <a:endParaRPr lang="zh-CN" altLang="en-US" sz="280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 animBg="1"/>
      <p:bldP spid="24584" grpId="1" animBg="1"/>
      <p:bldP spid="24585" grpId="2"/>
      <p:bldP spid="24586" grpId="3"/>
      <p:bldP spid="24587" grpId="4"/>
      <p:bldP spid="24588" grpId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152400" y="1676400"/>
            <a:ext cx="4221163" cy="4914900"/>
            <a:chOff x="0" y="0"/>
            <a:chExt cx="2659" cy="3096"/>
          </a:xfrm>
        </p:grpSpPr>
        <p:sp>
          <p:nvSpPr>
            <p:cNvPr id="4102" name="TextBox 5"/>
            <p:cNvSpPr txBox="1">
              <a:spLocks noChangeArrowheads="1"/>
            </p:cNvSpPr>
            <p:nvPr/>
          </p:nvSpPr>
          <p:spPr bwMode="auto">
            <a:xfrm>
              <a:off x="45" y="0"/>
              <a:ext cx="2610" cy="1366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C0504D"/>
              </a:solidFill>
              <a:miter lim="800000"/>
            </a:ln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b="1">
                  <a:solidFill>
                    <a:srgbClr val="000000"/>
                  </a:solidFill>
                  <a:ea typeface="楷体" pitchFamily="49" charset="-122"/>
                  <a:cs typeface="Times New Roman" pitchFamily="18" charset="0"/>
                </a:rPr>
                <a:t>　　公元</a:t>
              </a:r>
              <a:r>
                <a:rPr lang="en-US" altLang="zh-CN" sz="2800" b="1">
                  <a:solidFill>
                    <a:srgbClr val="000000"/>
                  </a:solidFill>
                  <a:ea typeface="楷体" pitchFamily="49" charset="-122"/>
                  <a:cs typeface="Times New Roman" pitchFamily="18" charset="0"/>
                </a:rPr>
                <a:t>1</a:t>
              </a:r>
              <a:r>
                <a:rPr lang="zh-CN" altLang="en-US" sz="2800" b="1">
                  <a:solidFill>
                    <a:srgbClr val="000000"/>
                  </a:solidFill>
                  <a:ea typeface="楷体" pitchFamily="49" charset="-122"/>
                  <a:cs typeface="Times New Roman" pitchFamily="18" charset="0"/>
                </a:rPr>
                <a:t>世纪初，东汉学者王充在</a:t>
              </a:r>
              <a:r>
                <a:rPr lang="en-US" altLang="zh-CN" sz="2800" b="1">
                  <a:solidFill>
                    <a:srgbClr val="000000"/>
                  </a:solidFill>
                  <a:ea typeface="楷体" pitchFamily="49" charset="-122"/>
                  <a:cs typeface="Times New Roman" pitchFamily="18" charset="0"/>
                </a:rPr>
                <a:t>《</a:t>
              </a:r>
              <a:r>
                <a:rPr lang="zh-CN" altLang="en-US" sz="2800" b="1">
                  <a:solidFill>
                    <a:srgbClr val="000000"/>
                  </a:solidFill>
                  <a:ea typeface="楷体" pitchFamily="49" charset="-122"/>
                  <a:cs typeface="Times New Roman" pitchFamily="18" charset="0"/>
                </a:rPr>
                <a:t>论衡</a:t>
              </a:r>
              <a:r>
                <a:rPr lang="en-US" altLang="zh-CN" sz="2800" b="1">
                  <a:solidFill>
                    <a:srgbClr val="000000"/>
                  </a:solidFill>
                  <a:ea typeface="楷体" pitchFamily="49" charset="-122"/>
                  <a:cs typeface="Times New Roman" pitchFamily="18" charset="0"/>
                </a:rPr>
                <a:t>》</a:t>
              </a:r>
              <a:r>
                <a:rPr lang="zh-CN" altLang="en-US" sz="2800" b="1">
                  <a:solidFill>
                    <a:srgbClr val="000000"/>
                  </a:solidFill>
                  <a:ea typeface="楷体" pitchFamily="49" charset="-122"/>
                  <a:cs typeface="Times New Roman" pitchFamily="18" charset="0"/>
                </a:rPr>
                <a:t>中记载“</a:t>
              </a:r>
              <a:r>
                <a:rPr lang="zh-CN" altLang="en-US" sz="2800" b="1">
                  <a:solidFill>
                    <a:srgbClr val="FF0000"/>
                  </a:solidFill>
                  <a:ea typeface="楷体" pitchFamily="49" charset="-122"/>
                  <a:cs typeface="Times New Roman" pitchFamily="18" charset="0"/>
                </a:rPr>
                <a:t>司南</a:t>
              </a:r>
              <a:r>
                <a:rPr lang="zh-CN" altLang="en-US" sz="2800" b="1">
                  <a:solidFill>
                    <a:srgbClr val="000000"/>
                  </a:solidFill>
                  <a:ea typeface="楷体" pitchFamily="49" charset="-122"/>
                  <a:cs typeface="Times New Roman" pitchFamily="18" charset="0"/>
                </a:rPr>
                <a:t>之杓，投之于地，其柢指南。”</a:t>
              </a:r>
            </a:p>
          </p:txBody>
        </p:sp>
        <p:pic>
          <p:nvPicPr>
            <p:cNvPr id="4103" name="图片 6" descr="司南：由青铜地盘和磁勺组成。地盘内圆外方，中心圆而下凹，圆外盘面分层次铸有八天干、十二地支、四卦，三者穿插排列，标示着二十四个方位。磁勺置于中心圆面上，勺头为北、勺尾为南。司南是磁性指南工具的早期阶段，后世发展为指南针。.bmp"/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0" y="1701"/>
              <a:ext cx="2659" cy="13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</p:grpSp>
      <p:grpSp>
        <p:nvGrpSpPr>
          <p:cNvPr id="3" name="Group 12"/>
          <p:cNvGrpSpPr/>
          <p:nvPr/>
        </p:nvGrpSpPr>
        <p:grpSpPr>
          <a:xfrm>
            <a:off x="4724400" y="228600"/>
            <a:ext cx="4044950" cy="5116513"/>
            <a:chOff x="3076" y="808"/>
            <a:chExt cx="2548" cy="3223"/>
          </a:xfrm>
        </p:grpSpPr>
        <p:sp>
          <p:nvSpPr>
            <p:cNvPr id="4100" name="TextBox 3"/>
            <p:cNvSpPr txBox="1">
              <a:spLocks noChangeArrowheads="1"/>
            </p:cNvSpPr>
            <p:nvPr/>
          </p:nvSpPr>
          <p:spPr bwMode="auto">
            <a:xfrm>
              <a:off x="3104" y="3027"/>
              <a:ext cx="2520" cy="1004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4BACC6"/>
              </a:solidFill>
              <a:miter lim="800000"/>
            </a:ln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b="1">
                  <a:solidFill>
                    <a:srgbClr val="002060"/>
                  </a:solidFill>
                  <a:ea typeface="楷体" pitchFamily="49" charset="-122"/>
                  <a:cs typeface="Times New Roman" pitchFamily="18" charset="0"/>
                </a:rPr>
                <a:t>　　中国人很早就利用</a:t>
              </a:r>
              <a:r>
                <a:rPr lang="zh-CN" altLang="en-US" sz="2800" b="1">
                  <a:solidFill>
                    <a:srgbClr val="FF0000"/>
                  </a:solidFill>
                  <a:ea typeface="楷体" pitchFamily="49" charset="-122"/>
                  <a:cs typeface="Times New Roman" pitchFamily="18" charset="0"/>
                </a:rPr>
                <a:t>罗盘（指南针）</a:t>
              </a:r>
              <a:r>
                <a:rPr lang="zh-CN" altLang="en-US" sz="2800" b="1">
                  <a:solidFill>
                    <a:srgbClr val="002060"/>
                  </a:solidFill>
                  <a:ea typeface="楷体" pitchFamily="49" charset="-122"/>
                  <a:cs typeface="Times New Roman" pitchFamily="18" charset="0"/>
                </a:rPr>
                <a:t>在航海中指示方向。</a:t>
              </a:r>
            </a:p>
          </p:txBody>
        </p:sp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076" y="808"/>
              <a:ext cx="2480" cy="1896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outerShdw dist="89803" dir="2700000" algn="ctr" rotWithShape="0">
                <a:srgbClr val="848484"/>
              </a:out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课堂练习</a:t>
            </a:r>
            <a:endParaRPr lang="zh-CN" altLang="en-US" sz="360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>
              <a:buNone/>
            </a:pP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7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．（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2019•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昆明）请在图中将小磁针的北极涂黑，并以“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N”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表示。</a:t>
            </a:r>
            <a:endParaRPr lang="zh-CN" altLang="en-US" b="1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59394" name="Picture 2" descr="èä¼ç½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38199" y="2514600"/>
            <a:ext cx="3409507" cy="2819400"/>
          </a:xfrm>
          <a:prstGeom prst="rect">
            <a:avLst/>
          </a:prstGeom>
          <a:noFill/>
        </p:spPr>
      </p:pic>
      <p:pic>
        <p:nvPicPr>
          <p:cNvPr id="59396" name="Picture 4" descr="èä¼ç½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029200" y="3276600"/>
            <a:ext cx="3776133" cy="304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课堂练习</a:t>
            </a:r>
            <a:endParaRPr lang="zh-CN" altLang="en-US" sz="360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>
              <a:buNone/>
            </a:pPr>
            <a:r>
              <a:rPr lang="en-US" altLang="zh-CN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8</a:t>
            </a:r>
            <a:r>
              <a:rPr lang="zh-CN" altLang="en-US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 （</a:t>
            </a:r>
            <a:r>
              <a:rPr lang="en-US" altLang="zh-CN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2020•</a:t>
            </a:r>
            <a:r>
              <a:rPr lang="zh-CN" altLang="en-US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泰州）如图丙所示，小磁针在条形磁体作用下处于静止状态，标出条形磁体的</a:t>
            </a:r>
            <a:r>
              <a:rPr lang="en-US" altLang="zh-CN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N</a:t>
            </a:r>
            <a:r>
              <a:rPr lang="zh-CN" altLang="en-US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极和</a:t>
            </a:r>
            <a:r>
              <a:rPr lang="en-US" altLang="zh-CN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点处的磁场方向（用箭头表示）。</a:t>
            </a:r>
            <a:endParaRPr lang="en-US" altLang="zh-CN" sz="2400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None/>
            </a:pPr>
            <a:endParaRPr lang="zh-CN" altLang="en-US" sz="2400" b="1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58370" name="Picture 2" descr="èä¼ç½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62000" y="2209800"/>
            <a:ext cx="4466612" cy="2209800"/>
          </a:xfrm>
          <a:prstGeom prst="rect">
            <a:avLst/>
          </a:prstGeom>
          <a:noFill/>
        </p:spPr>
      </p:pic>
      <p:pic>
        <p:nvPicPr>
          <p:cNvPr id="58372" name="Picture 4" descr="èä¼ç½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038600" y="4267200"/>
            <a:ext cx="4866256" cy="2209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课堂练习</a:t>
            </a:r>
            <a:endParaRPr lang="zh-CN" altLang="en-US" sz="360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>
              <a:buNone/>
            </a:pP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2019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秋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•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长白县期末）有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两根钢棒，用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棒接触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棒的中间部分，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间几乎没有吸引和排斥现象，如果因此而判断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棒均无磁性，对吗？为什么？</a:t>
            </a:r>
            <a:endParaRPr lang="en-US" altLang="zh-CN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None/>
            </a:pP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答：不对；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棒接触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棒的中间部分，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间几乎没有吸引和排斥现象；则只能说明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一定没有磁性；因为棒的中间磁性很弱，所以无法判定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有没有磁性。</a:t>
            </a:r>
            <a:endParaRPr lang="zh-CN" altLang="en-US" b="1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物理素材 GIF动画\GIF20电与磁\电与磁_异名磁极相互吸引.gif"/>
          <p:cNvPicPr>
            <a:picLocks noChangeAspect="1" noChangeArrowheads="1" noCrop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14400" y="381000"/>
            <a:ext cx="3136900" cy="60960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40963" name="Picture 3" descr="D:\物理素材 GIF动画\GIF20电与磁\电与磁_同名磁极相互排斥02.gif"/>
          <p:cNvPicPr>
            <a:picLocks noChangeAspect="1" noChangeArrowheads="1" noCrop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724400" y="381000"/>
            <a:ext cx="3429000" cy="6096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一、磁现象</a:t>
            </a:r>
          </a:p>
        </p:txBody>
      </p:sp>
      <p:sp>
        <p:nvSpPr>
          <p:cNvPr id="6147" name="内容占位符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46783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．磁性：</a:t>
            </a:r>
          </a:p>
          <a:p>
            <a:pPr>
              <a:buFontTx/>
              <a:buNone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能够吸引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铁钴镍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等物质的性质。</a:t>
            </a:r>
          </a:p>
          <a:p>
            <a:pPr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．磁体：</a:t>
            </a:r>
          </a:p>
          <a:p>
            <a:pPr>
              <a:buFontTx/>
              <a:buNone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具有磁性的物体叫做磁体。</a:t>
            </a:r>
            <a:r>
              <a:rPr lang="zh-CN" altLang="en-US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096000" y="2362200"/>
            <a:ext cx="2687638" cy="4191000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096000" y="228600"/>
            <a:ext cx="2667000" cy="1998663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" name="Picture 7" descr="DSC_0826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4800" y="3657600"/>
            <a:ext cx="2898775" cy="2736850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" name="Picture 9" descr="DSC_0833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352800" y="3657600"/>
            <a:ext cx="2478088" cy="2727325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l"/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．磁极：</a:t>
            </a:r>
          </a:p>
        </p:txBody>
      </p:sp>
      <p:sp>
        <p:nvSpPr>
          <p:cNvPr id="7171" name="内容占位符 2"/>
          <p:cNvSpPr>
            <a:spLocks noGrp="1"/>
          </p:cNvSpPr>
          <p:nvPr>
            <p:ph idx="1"/>
          </p:nvPr>
        </p:nvSpPr>
        <p:spPr>
          <a:xfrm>
            <a:off x="685800" y="990600"/>
            <a:ext cx="8229600" cy="3276600"/>
          </a:xfrm>
        </p:spPr>
        <p:txBody>
          <a:bodyPr/>
          <a:lstStyle/>
          <a:p>
            <a:pPr>
              <a:buFontTx/>
              <a:buNone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磁体上吸引能力最强的两个部位。</a:t>
            </a:r>
            <a:endParaRPr lang="en-US" altLang="zh-CN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（每个磁体都有两个磁极）</a:t>
            </a:r>
          </a:p>
          <a:p>
            <a:pPr>
              <a:buFontTx/>
              <a:buNone/>
            </a:pPr>
            <a:r>
              <a:rPr lang="zh-CN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南极</a:t>
            </a:r>
            <a:r>
              <a:rPr lang="en-US" altLang="zh-CN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</a:t>
            </a:r>
            <a:r>
              <a:rPr 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：自由转动的磁体，静止时指南的磁极；</a:t>
            </a:r>
          </a:p>
          <a:p>
            <a:pPr>
              <a:buFontTx/>
              <a:buNone/>
            </a:pPr>
            <a:r>
              <a:rPr lang="zh-CN" sz="2800" b="1" smtClean="0">
                <a:solidFill>
                  <a:srgbClr val="0070C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北极</a:t>
            </a:r>
            <a:r>
              <a:rPr lang="en-US" altLang="zh-CN" sz="2800" b="1" smtClean="0">
                <a:solidFill>
                  <a:srgbClr val="0070C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N</a:t>
            </a:r>
            <a:r>
              <a:rPr 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：自由转动的磁体，静止时指北的磁极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3400" y="3276600"/>
            <a:ext cx="7488238" cy="3352800"/>
          </a:xfrm>
          <a:prstGeom prst="rect">
            <a:avLst/>
          </a:prstGeom>
          <a:noFill/>
          <a:ln w="2857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．磁极间的相互作用：</a:t>
            </a:r>
          </a:p>
        </p:txBody>
      </p:sp>
      <p:sp>
        <p:nvSpPr>
          <p:cNvPr id="1028" name="内容占位符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4495800"/>
          </a:xfrm>
        </p:spPr>
        <p:txBody>
          <a:bodyPr/>
          <a:lstStyle/>
          <a:p>
            <a:pPr>
              <a:buFontTx/>
              <a:buNone/>
            </a:pP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同名磁极相互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排斥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endParaRPr lang="en-US" altLang="zh-CN" sz="28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异名磁极相互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吸引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  <a:endParaRPr lang="en-US" altLang="zh-CN" sz="28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US" altLang="zh-CN" sz="3600" b="1" smtClean="0">
                <a:solidFill>
                  <a:schemeClr val="tx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</a:t>
            </a:r>
            <a:r>
              <a:rPr lang="zh-CN" altLang="en-US" sz="3600" b="1" smtClean="0">
                <a:solidFill>
                  <a:schemeClr val="tx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．磁体的性质：</a:t>
            </a:r>
            <a:endParaRPr lang="en-US" altLang="zh-CN" sz="3600" b="1" smtClean="0">
              <a:solidFill>
                <a:schemeClr val="tx2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zh-CN" altLang="en-US" sz="2800" b="1" smtClean="0">
                <a:solidFill>
                  <a:schemeClr val="tx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800" b="1" smtClean="0">
                <a:solidFill>
                  <a:schemeClr val="tx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800" b="1" smtClean="0">
                <a:solidFill>
                  <a:schemeClr val="tx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）吸铁性；</a:t>
            </a:r>
            <a:endParaRPr lang="en-US" altLang="zh-CN" sz="2800" b="1" smtClean="0">
              <a:solidFill>
                <a:schemeClr val="tx2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zh-CN" altLang="en-US" sz="2800" b="1" smtClean="0">
                <a:solidFill>
                  <a:schemeClr val="tx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800" b="1" smtClean="0">
                <a:solidFill>
                  <a:schemeClr val="tx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smtClean="0">
                <a:solidFill>
                  <a:schemeClr val="tx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）指向性。</a:t>
            </a:r>
            <a:endParaRPr lang="zh-CN" altLang="en-US" sz="28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343400" y="1219200"/>
            <a:ext cx="4492625" cy="2590800"/>
          </a:xfrm>
          <a:prstGeom prst="rect">
            <a:avLst/>
          </a:prstGeom>
          <a:noFill/>
          <a:ln w="28575">
            <a:noFill/>
            <a:miter lim="800000"/>
          </a:ln>
        </p:spPr>
      </p:pic>
      <p:pic>
        <p:nvPicPr>
          <p:cNvPr id="5" name="Picture 2" descr="D:\物理素材 GIF动画\GIF20电与磁\电与磁_同名磁极相互排斥_模拟磁悬浮.gif"/>
          <p:cNvPicPr>
            <a:picLocks noChangeAspect="1" noChangeArrowheads="1" noCrop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057400" y="4114800"/>
            <a:ext cx="6781800" cy="24384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物理素材 GIF动画\GIF20电与磁\电与磁_磁化_电视显像管磁化.gif"/>
          <p:cNvPicPr>
            <a:picLocks noChangeAspect="1" noChangeArrowheads="1" noCrop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8736" y="609600"/>
            <a:ext cx="8572039" cy="48006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algn="l"/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．磁化：</a:t>
            </a:r>
            <a:endParaRPr lang="zh-CN" alt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195" name="内容占位符 2"/>
          <p:cNvSpPr>
            <a:spLocks noGrp="1"/>
          </p:cNvSpPr>
          <p:nvPr>
            <p:ph sz="half" idx="1"/>
          </p:nvPr>
        </p:nvSpPr>
        <p:spPr>
          <a:xfrm>
            <a:off x="685800" y="838200"/>
            <a:ext cx="8001000" cy="1524000"/>
          </a:xfrm>
        </p:spPr>
        <p:txBody>
          <a:bodyPr/>
          <a:lstStyle/>
          <a:p>
            <a:pPr>
              <a:buFontTx/>
              <a:buNone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）定义：</a:t>
            </a:r>
            <a:endParaRPr lang="en-US" altLang="zh-CN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Clr>
                <a:schemeClr val="bg1"/>
              </a:buClr>
            </a:pP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一些物体在</a:t>
            </a:r>
            <a:r>
              <a:rPr 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磁体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或</a:t>
            </a:r>
            <a:r>
              <a:rPr 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电流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的作用下会获得磁性，这种现象叫做磁化。</a:t>
            </a:r>
            <a:endParaRPr lang="zh-CN" alt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196" name="内容占位符 4"/>
          <p:cNvSpPr>
            <a:spLocks noGrp="1"/>
          </p:cNvSpPr>
          <p:nvPr>
            <p:ph sz="half" idx="2"/>
          </p:nvPr>
        </p:nvSpPr>
        <p:spPr>
          <a:xfrm>
            <a:off x="533400" y="4191000"/>
            <a:ext cx="7620000" cy="2103438"/>
          </a:xfrm>
        </p:spPr>
        <p:txBody>
          <a:bodyPr/>
          <a:lstStyle/>
          <a:p>
            <a:pPr>
              <a:buClr>
                <a:schemeClr val="bg1"/>
              </a:buClr>
              <a:buFontTx/>
              <a:buNone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）磁化方法：</a:t>
            </a:r>
            <a:endParaRPr lang="en-US" altLang="zh-CN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Clr>
                <a:schemeClr val="bg1"/>
              </a:buClr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靠近磁体、通电等。</a:t>
            </a:r>
          </a:p>
          <a:p>
            <a:pPr>
              <a:buClr>
                <a:schemeClr val="bg1"/>
              </a:buClr>
              <a:buFontTx/>
              <a:buNone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）消磁方法：</a:t>
            </a:r>
            <a:endParaRPr lang="en-US" altLang="zh-CN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Clr>
                <a:schemeClr val="bg1"/>
              </a:buClr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敲打振动、加热等。</a:t>
            </a:r>
          </a:p>
        </p:txBody>
      </p:sp>
      <p:pic>
        <p:nvPicPr>
          <p:cNvPr id="9222" name="Picture 6" descr="D:\我的文档\Pictures\112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85800" y="2438400"/>
            <a:ext cx="7924800" cy="1781920"/>
          </a:xfrm>
          <a:prstGeom prst="rect">
            <a:avLst/>
          </a:prstGeom>
          <a:noFill/>
        </p:spPr>
      </p:pic>
      <p:pic>
        <p:nvPicPr>
          <p:cNvPr id="922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1226800" y="12204700"/>
            <a:ext cx="355600" cy="266700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6000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7</a:t>
            </a:r>
            <a:r>
              <a:rPr lang="zh-CN" sz="6000" b="1" smtClean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．磁体分类：</a:t>
            </a:r>
            <a:endParaRPr lang="zh-CN" alt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219" name="内容占位符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软磁体和永磁体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（或硬磁体）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</a:p>
          <a:p>
            <a:pPr>
              <a:buFontTx/>
              <a:buNone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软磁体：磁性易消失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，如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软铁；</a:t>
            </a:r>
          </a:p>
          <a:p>
            <a:pPr>
              <a:buFontTx/>
              <a:buNone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永磁体：磁化后磁性长期保持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，如</a:t>
            </a:r>
            <a:r>
              <a:rPr 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钢。</a:t>
            </a:r>
          </a:p>
          <a:p>
            <a:endParaRPr lang="zh-CN" alt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17.06.20"/>
  <p:tag name="AS_TITLE" val="Aspose.Slides for Java"/>
  <p:tag name="AS_VERSION" val="17.6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1576</Words>
  <Application>Microsoft Office PowerPoint</Application>
  <PresentationFormat>全屏显示(4:3)</PresentationFormat>
  <Paragraphs>141</Paragraphs>
  <Slides>33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默认设计模板</vt:lpstr>
      <vt:lpstr>PowerPoint 演示文稿</vt:lpstr>
      <vt:lpstr>第二十章 电与磁 第1节 磁现象 磁场</vt:lpstr>
      <vt:lpstr>PowerPoint 演示文稿</vt:lpstr>
      <vt:lpstr>一、磁现象</vt:lpstr>
      <vt:lpstr>3．磁极：</vt:lpstr>
      <vt:lpstr>4．磁极间的相互作用：</vt:lpstr>
      <vt:lpstr>PowerPoint 演示文稿</vt:lpstr>
      <vt:lpstr>6．磁化：</vt:lpstr>
      <vt:lpstr>7．磁体分类：</vt:lpstr>
      <vt:lpstr>8．磁现象的应用：</vt:lpstr>
      <vt:lpstr>二、磁场</vt:lpstr>
      <vt:lpstr>3．磁场方向：</vt:lpstr>
      <vt:lpstr>PowerPoint 演示文稿</vt:lpstr>
      <vt:lpstr>PowerPoint 演示文稿</vt:lpstr>
      <vt:lpstr>4．磁感线：</vt:lpstr>
      <vt:lpstr>（3）表示方法：</vt:lpstr>
      <vt:lpstr>（4）特点：</vt:lpstr>
      <vt:lpstr>PowerPoint 演示文稿</vt:lpstr>
      <vt:lpstr>三、地磁场：</vt:lpstr>
      <vt:lpstr>3．特点：</vt:lpstr>
      <vt:lpstr>4．磁偏角：</vt:lpstr>
      <vt:lpstr>5．小磁针的工作原理：</vt:lpstr>
      <vt:lpstr>本课小结</vt:lpstr>
      <vt:lpstr>课堂练习</vt:lpstr>
      <vt:lpstr>课堂练习</vt:lpstr>
      <vt:lpstr>课堂练习</vt:lpstr>
      <vt:lpstr>课堂练习</vt:lpstr>
      <vt:lpstr>课堂练习</vt:lpstr>
      <vt:lpstr>课堂练习</vt:lpstr>
      <vt:lpstr>课堂练习</vt:lpstr>
      <vt:lpstr>课堂练习</vt:lpstr>
      <vt:lpstr>课堂练习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User</cp:lastModifiedBy>
  <cp:revision>1</cp:revision>
  <cp:lastPrinted>2020-10-09T17:00:41Z</cp:lastPrinted>
  <dcterms:created xsi:type="dcterms:W3CDTF">2020-10-09T17:00:41Z</dcterms:created>
  <dcterms:modified xsi:type="dcterms:W3CDTF">2020-11-02T14:39:11Z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