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69" r:id="rId3"/>
    <p:sldId id="281" r:id="rId4"/>
    <p:sldId id="282" r:id="rId5"/>
    <p:sldId id="283" r:id="rId6"/>
    <p:sldId id="284" r:id="rId7"/>
    <p:sldId id="301" r:id="rId8"/>
    <p:sldId id="302" r:id="rId9"/>
    <p:sldId id="289" r:id="rId10"/>
    <p:sldId id="295" r:id="rId11"/>
    <p:sldId id="294" r:id="rId12"/>
    <p:sldId id="309" r:id="rId13"/>
    <p:sldId id="304" r:id="rId14"/>
    <p:sldId id="305" r:id="rId15"/>
    <p:sldId id="306" r:id="rId16"/>
    <p:sldId id="307" r:id="rId17"/>
    <p:sldId id="303" r:id="rId18"/>
    <p:sldId id="308" r:id="rId19"/>
  </p:sldIdLst>
  <p:sldSz cx="9144000" cy="6858000" type="screen4x3"/>
  <p:notesSz cx="6858000" cy="9144000"/>
  <p:custDataLst>
    <p:tags r:id="rId21"/>
  </p:custDataLst>
  <p:defaultTextStyle>
    <a:defPPr>
      <a:defRPr lang="zh-CN"/>
    </a:defPPr>
    <a:lvl1pPr algn="l" rtl="0" fontAlgn="base">
      <a:spcBef>
        <a:spcPct val="0"/>
      </a:spcBef>
      <a:spcAft>
        <a:spcPct val="0"/>
      </a:spcAft>
      <a:defRPr sz="5400" kern="1200">
        <a:solidFill>
          <a:schemeClr val="tx1"/>
        </a:solidFill>
        <a:latin typeface="Times New Roman" pitchFamily="18" charset="0"/>
        <a:ea typeface="楷体_GB2312" pitchFamily="49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5400" kern="1200">
        <a:solidFill>
          <a:schemeClr val="tx1"/>
        </a:solidFill>
        <a:latin typeface="Times New Roman" pitchFamily="18" charset="0"/>
        <a:ea typeface="楷体_GB2312" pitchFamily="49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5400" kern="1200">
        <a:solidFill>
          <a:schemeClr val="tx1"/>
        </a:solidFill>
        <a:latin typeface="Times New Roman" pitchFamily="18" charset="0"/>
        <a:ea typeface="楷体_GB2312" pitchFamily="49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5400" kern="1200">
        <a:solidFill>
          <a:schemeClr val="tx1"/>
        </a:solidFill>
        <a:latin typeface="Times New Roman" pitchFamily="18" charset="0"/>
        <a:ea typeface="楷体_GB2312" pitchFamily="49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5400" kern="1200">
        <a:solidFill>
          <a:schemeClr val="tx1"/>
        </a:solidFill>
        <a:latin typeface="Times New Roman" pitchFamily="18" charset="0"/>
        <a:ea typeface="楷体_GB2312" pitchFamily="49" charset="-122"/>
        <a:cs typeface="+mn-cs"/>
      </a:defRPr>
    </a:lvl5pPr>
    <a:lvl6pPr marL="2286000" algn="l" defTabSz="914400" rtl="0" eaLnBrk="1" latinLnBrk="0" hangingPunct="1">
      <a:defRPr sz="5400" kern="1200">
        <a:solidFill>
          <a:schemeClr val="tx1"/>
        </a:solidFill>
        <a:latin typeface="Times New Roman" pitchFamily="18" charset="0"/>
        <a:ea typeface="楷体_GB2312" pitchFamily="49" charset="-122"/>
        <a:cs typeface="+mn-cs"/>
      </a:defRPr>
    </a:lvl6pPr>
    <a:lvl7pPr marL="2743200" algn="l" defTabSz="914400" rtl="0" eaLnBrk="1" latinLnBrk="0" hangingPunct="1">
      <a:defRPr sz="5400" kern="1200">
        <a:solidFill>
          <a:schemeClr val="tx1"/>
        </a:solidFill>
        <a:latin typeface="Times New Roman" pitchFamily="18" charset="0"/>
        <a:ea typeface="楷体_GB2312" pitchFamily="49" charset="-122"/>
        <a:cs typeface="+mn-cs"/>
      </a:defRPr>
    </a:lvl7pPr>
    <a:lvl8pPr marL="3200400" algn="l" defTabSz="914400" rtl="0" eaLnBrk="1" latinLnBrk="0" hangingPunct="1">
      <a:defRPr sz="5400" kern="1200">
        <a:solidFill>
          <a:schemeClr val="tx1"/>
        </a:solidFill>
        <a:latin typeface="Times New Roman" pitchFamily="18" charset="0"/>
        <a:ea typeface="楷体_GB2312" pitchFamily="49" charset="-122"/>
        <a:cs typeface="+mn-cs"/>
      </a:defRPr>
    </a:lvl8pPr>
    <a:lvl9pPr marL="3657600" algn="l" defTabSz="914400" rtl="0" eaLnBrk="1" latinLnBrk="0" hangingPunct="1">
      <a:defRPr sz="5400" kern="1200">
        <a:solidFill>
          <a:schemeClr val="tx1"/>
        </a:solidFill>
        <a:latin typeface="Times New Roman" pitchFamily="18" charset="0"/>
        <a:ea typeface="楷体_GB2312" pitchFamily="49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  <p:ext uri="{1BD7E111-0CB8-44D6-8891-C1BB2F81B7CC}">
      <p1710:readonlyRecommended xmlns:p1710="http://schemas.microsoft.com/office/powerpoint/2017/10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35" autoAdjust="0"/>
    <p:restoredTop sz="94660"/>
  </p:normalViewPr>
  <p:slideViewPr>
    <p:cSldViewPr>
      <p:cViewPr varScale="1">
        <p:scale>
          <a:sx n="108" d="100"/>
          <a:sy n="108" d="100"/>
        </p:scale>
        <p:origin x="-17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24.wmf"/><Relationship Id="rId1" Type="http://schemas.openxmlformats.org/officeDocument/2006/relationships/image" Target="../media/image2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32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4079F9B5-6A89-4306-B33C-1DF5DA44BACF}" type="datetimeFigureOut">
              <a:rPr lang="zh-CN" altLang="en-US"/>
              <a:pPr>
                <a:defRPr/>
              </a:pPr>
              <a:t>2020/11/2</a:t>
            </a:fld>
            <a:endParaRPr lang="en-US" altLang="zh-CN"/>
          </a:p>
        </p:txBody>
      </p:sp>
      <p:sp>
        <p:nvSpPr>
          <p:cNvPr id="317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</a:ln>
        </p:spPr>
      </p:sp>
      <p:sp>
        <p:nvSpPr>
          <p:cNvPr id="132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第二级</a:t>
            </a:r>
          </a:p>
          <a:p>
            <a:pPr lvl="2"/>
            <a:r>
              <a:rPr lang="zh-CN" altLang="en-US" noProof="0" smtClean="0"/>
              <a:t>第三级</a:t>
            </a:r>
          </a:p>
          <a:p>
            <a:pPr lvl="3"/>
            <a:r>
              <a:rPr lang="zh-CN" altLang="en-US" noProof="0" smtClean="0"/>
              <a:t>第四级</a:t>
            </a:r>
          </a:p>
          <a:p>
            <a:pPr lvl="4"/>
            <a:r>
              <a:rPr lang="zh-CN" altLang="en-US" noProof="0" smtClean="0"/>
              <a:t>第五级</a:t>
            </a:r>
          </a:p>
        </p:txBody>
      </p:sp>
      <p:sp>
        <p:nvSpPr>
          <p:cNvPr id="132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32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3707B4B0-D7C1-4F46-BD49-F0A735230F9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6340550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B90771-AD93-4ACB-A3E5-0BFB1BDC744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E54A64-A01D-452A-8388-69AF68E8F7D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D9E008-225C-49E2-99B4-0D56C976929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标题和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表格占位符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zh-CN" alt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CDA552-F3BE-438F-B3C0-0D177A72CC5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标题，文本与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B367DF-CBB1-4B77-94C7-AB90C80B724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0775DA-1696-4B65-9681-CDB5B589976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01D0BE-BE4E-48B2-BFA9-2B4B56C56C1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307DE6-0177-43C2-8A1D-C867DA4F383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415E5F-27E2-4C89-A42E-EBE5640C3B3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D5B721-1D4A-4344-8D0A-F354BE9EF2D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9E033D-79A0-42E9-9B07-149E580569F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DF2D1D-454D-4288-A893-B06B390739F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43B085-8C19-4113-908C-8E9F59290D4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  <a:ea typeface="+mn-ea"/>
              </a:defRPr>
            </a:lvl1pPr>
          </a:lstStyle>
          <a:p>
            <a:pPr>
              <a:defRPr/>
            </a:pPr>
            <a:fld id="{C88F4BA6-D12B-4792-BA89-54422F15A5E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  <a:ea typeface="宋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  <a:ea typeface="宋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  <a:ea typeface="宋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4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9.bin"/><Relationship Id="rId5" Type="http://schemas.openxmlformats.org/officeDocument/2006/relationships/image" Target="../media/image23.wmf"/><Relationship Id="rId4" Type="http://schemas.openxmlformats.org/officeDocument/2006/relationships/oleObject" Target="../embeddings/oleObject8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9.wmf"/><Relationship Id="rId4" Type="http://schemas.openxmlformats.org/officeDocument/2006/relationships/oleObject" Target="../embeddings/oleObject1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3.wmf"/><Relationship Id="rId5" Type="http://schemas.openxmlformats.org/officeDocument/2006/relationships/image" Target="../media/image11.wmf"/><Relationship Id="rId4" Type="http://schemas.openxmlformats.org/officeDocument/2006/relationships/oleObject" Target="../embeddings/oleObject2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4.wmf"/><Relationship Id="rId4" Type="http://schemas.openxmlformats.org/officeDocument/2006/relationships/oleObject" Target="../embeddings/oleObject3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14.wmf"/><Relationship Id="rId4" Type="http://schemas.openxmlformats.org/officeDocument/2006/relationships/oleObject" Target="../embeddings/oleObject4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17.wmf"/><Relationship Id="rId4" Type="http://schemas.openxmlformats.org/officeDocument/2006/relationships/oleObject" Target="../embeddings/oleObject5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19.wmf"/><Relationship Id="rId4" Type="http://schemas.openxmlformats.org/officeDocument/2006/relationships/oleObject" Target="../embeddings/oleObject6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22.png"/><Relationship Id="rId4" Type="http://schemas.openxmlformats.org/officeDocument/2006/relationships/image" Target="../media/image21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4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11267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990600"/>
            <a:ext cx="8077200" cy="1470025"/>
          </a:xfrm>
        </p:spPr>
        <p:txBody>
          <a:bodyPr/>
          <a:lstStyle/>
          <a:p>
            <a:pPr eaLnBrk="1" hangingPunct="1"/>
            <a:r>
              <a:rPr lang="zh-CN" altLang="en-US" sz="2800" b="1" dirty="0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第十七章 欧姆定律</a:t>
            </a:r>
            <a:br>
              <a:rPr lang="zh-CN" altLang="en-US" sz="2800" b="1" dirty="0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</a:br>
            <a:r>
              <a:rPr lang="zh-CN" altLang="en-US" b="1" dirty="0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第</a:t>
            </a:r>
            <a:r>
              <a:rPr lang="en-US" altLang="zh-CN" b="1" dirty="0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4</a:t>
            </a:r>
            <a:r>
              <a:rPr lang="zh-CN" altLang="en-US" b="1" dirty="0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节 电阻的测量</a:t>
            </a:r>
            <a:r>
              <a:rPr lang="en-US" altLang="zh-CN" sz="4000" b="1" dirty="0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/>
            </a:r>
            <a:br>
              <a:rPr lang="en-US" altLang="zh-CN" sz="4000" b="1" dirty="0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</a:br>
            <a:r>
              <a:rPr lang="zh-CN" altLang="en-US" sz="3600" b="1" dirty="0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（第</a:t>
            </a:r>
            <a:r>
              <a:rPr lang="en-US" altLang="zh-CN" sz="3600" b="1" dirty="0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3600" b="1" dirty="0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课时）</a:t>
            </a:r>
          </a:p>
        </p:txBody>
      </p:sp>
      <p:sp>
        <p:nvSpPr>
          <p:cNvPr id="2" name="副标题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标题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7543800" cy="792163"/>
          </a:xfrm>
        </p:spPr>
        <p:txBody>
          <a:bodyPr/>
          <a:lstStyle/>
          <a:p>
            <a:r>
              <a:rPr lang="en-US" altLang="zh-CN" sz="4000" b="1" smtClean="0">
                <a:solidFill>
                  <a:srgbClr val="FF0000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4</a:t>
            </a:r>
            <a:r>
              <a:rPr lang="zh-CN" altLang="en-US" sz="4000" b="1" smtClean="0">
                <a:solidFill>
                  <a:srgbClr val="FF0000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．伏滑法</a:t>
            </a:r>
            <a:r>
              <a:rPr lang="zh-CN" altLang="zh-CN" sz="4000" b="1" smtClean="0">
                <a:solidFill>
                  <a:srgbClr val="FF0000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测电阻</a:t>
            </a:r>
            <a:r>
              <a:rPr lang="zh-CN" altLang="en-US" sz="4000" b="1" smtClean="0">
                <a:solidFill>
                  <a:srgbClr val="FF0000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（缺电流表）</a:t>
            </a:r>
          </a:p>
        </p:txBody>
      </p:sp>
      <p:sp>
        <p:nvSpPr>
          <p:cNvPr id="9221" name="内容占位符 2"/>
          <p:cNvSpPr>
            <a:spLocks noGrp="1"/>
          </p:cNvSpPr>
          <p:nvPr>
            <p:ph idx="1"/>
          </p:nvPr>
        </p:nvSpPr>
        <p:spPr>
          <a:xfrm>
            <a:off x="304800" y="2895600"/>
            <a:ext cx="8610600" cy="1600200"/>
          </a:xfrm>
        </p:spPr>
        <p:txBody>
          <a:bodyPr/>
          <a:lstStyle/>
          <a:p>
            <a:pPr>
              <a:buFontTx/>
              <a:buNone/>
            </a:pPr>
            <a:r>
              <a:rPr lang="zh-CN" altLang="en-US" sz="2400" b="1" smtClean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①当滑片</a:t>
            </a:r>
            <a:r>
              <a:rPr lang="en-US" altLang="zh-CN" sz="2400" b="1" smtClean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P</a:t>
            </a:r>
            <a:r>
              <a:rPr lang="zh-CN" altLang="en-US" sz="2400" b="1" smtClean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滑到最左端时，电压表示数为</a:t>
            </a:r>
            <a:r>
              <a:rPr lang="en-US" altLang="zh-CN" sz="2400" b="1" smtClean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U</a:t>
            </a:r>
            <a:r>
              <a:rPr lang="en-US" altLang="zh-CN" sz="2400" b="1" baseline="-25000" smtClean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1</a:t>
            </a:r>
            <a:r>
              <a:rPr lang="zh-CN" altLang="en-US" sz="2400" b="1" smtClean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，测得电源电压．</a:t>
            </a:r>
            <a:endParaRPr lang="en-US" altLang="zh-CN" sz="2400" b="1" smtClean="0">
              <a:latin typeface="Times New Roman" pitchFamily="18" charset="0"/>
              <a:ea typeface="楷体_GB2312" pitchFamily="49" charset="-122"/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zh-CN" altLang="en-US" sz="2400" b="1" smtClean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②当滑片</a:t>
            </a:r>
            <a:r>
              <a:rPr lang="en-US" altLang="zh-CN" sz="2400" b="1" smtClean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P</a:t>
            </a:r>
            <a:r>
              <a:rPr lang="zh-CN" altLang="en-US" sz="2400" b="1" smtClean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滑到最右端时，电压表示数为</a:t>
            </a:r>
            <a:r>
              <a:rPr lang="en-US" altLang="zh-CN" sz="2400" b="1" smtClean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U</a:t>
            </a:r>
            <a:r>
              <a:rPr lang="en-US" altLang="zh-CN" sz="2400" b="1" baseline="-25000" smtClean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2</a:t>
            </a:r>
            <a:r>
              <a:rPr lang="zh-CN" altLang="en-US" sz="2400" b="1" smtClean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，测得待测电阻电压．此时变阻器最大阻值分压</a:t>
            </a:r>
            <a:r>
              <a:rPr lang="en-US" altLang="zh-CN" sz="2400" b="1" smtClean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U</a:t>
            </a:r>
            <a:r>
              <a:rPr lang="en-US" altLang="zh-CN" sz="2400" b="1" baseline="-25000" smtClean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0</a:t>
            </a:r>
            <a:r>
              <a:rPr lang="en-US" altLang="zh-CN" sz="2400" b="1" smtClean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=U</a:t>
            </a:r>
            <a:r>
              <a:rPr lang="en-US" altLang="zh-CN" sz="2400" b="1" baseline="-25000" smtClean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1</a:t>
            </a:r>
            <a:r>
              <a:rPr lang="en-US" altLang="zh-CN" sz="2400" b="1" smtClean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-U</a:t>
            </a:r>
            <a:r>
              <a:rPr lang="en-US" altLang="zh-CN" sz="2400" b="1" baseline="-25000" smtClean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2</a:t>
            </a:r>
            <a:r>
              <a:rPr lang="en-US" altLang="zh-CN" sz="2400" b="1" smtClean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 </a:t>
            </a:r>
            <a:r>
              <a:rPr lang="zh-CN" altLang="en-US" sz="2400" b="1" smtClean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/>
            </a:r>
            <a:br>
              <a:rPr lang="zh-CN" altLang="en-US" sz="2400" b="1" smtClean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</a:br>
            <a:endParaRPr lang="zh-CN" altLang="en-US" sz="2400" b="1" smtClean="0">
              <a:latin typeface="Times New Roman" pitchFamily="18" charset="0"/>
              <a:ea typeface="楷体_GB2312" pitchFamily="49" charset="-122"/>
              <a:cs typeface="Times New Roman" pitchFamily="18" charset="0"/>
            </a:endParaRPr>
          </a:p>
        </p:txBody>
      </p:sp>
      <p:pic>
        <p:nvPicPr>
          <p:cNvPr id="9222" name="Picture 1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914400" y="838200"/>
            <a:ext cx="2506663" cy="2057400"/>
          </a:xfrm>
          <a:prstGeom prst="rect">
            <a:avLst/>
          </a:prstGeom>
          <a:noFill/>
          <a:ln w="28575">
            <a:noFill/>
            <a:miter lim="800000"/>
          </a:ln>
        </p:spPr>
      </p:pic>
      <p:graphicFrame>
        <p:nvGraphicFramePr>
          <p:cNvPr id="9218" name="Object 2"/>
          <p:cNvGraphicFramePr>
            <a:graphicFrameLocks noChangeAspect="1"/>
          </p:cNvGraphicFramePr>
          <p:nvPr/>
        </p:nvGraphicFramePr>
        <p:xfrm>
          <a:off x="914400" y="4191000"/>
          <a:ext cx="1981200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5" name="Equation" r:id="rId4" imgW="863280" imgH="431640" progId="Equation.DSMT4">
                  <p:embed/>
                </p:oleObj>
              </mc:Choice>
              <mc:Fallback>
                <p:oleObj name="Equation" r:id="rId4" imgW="863280" imgH="43164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14400" y="4191000"/>
                        <a:ext cx="1981200" cy="9906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19" name="Object 3"/>
          <p:cNvGraphicFramePr>
            <a:graphicFrameLocks noChangeAspect="1"/>
          </p:cNvGraphicFramePr>
          <p:nvPr/>
        </p:nvGraphicFramePr>
        <p:xfrm>
          <a:off x="3124200" y="4419600"/>
          <a:ext cx="4371975" cy="190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6" name="Equation" r:id="rId6" imgW="990360" imgH="431640" progId="Equation.DSMT4">
                  <p:embed/>
                </p:oleObj>
              </mc:Choice>
              <mc:Fallback>
                <p:oleObj name="Equation" r:id="rId6" imgW="990360" imgH="43164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124200" y="4419600"/>
                        <a:ext cx="4371975" cy="19050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标题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7543800" cy="792163"/>
          </a:xfrm>
        </p:spPr>
        <p:txBody>
          <a:bodyPr/>
          <a:lstStyle/>
          <a:p>
            <a:r>
              <a:rPr lang="en-US" altLang="zh-CN" sz="4000" b="1" smtClean="0">
                <a:solidFill>
                  <a:srgbClr val="FF0000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5</a:t>
            </a:r>
            <a:r>
              <a:rPr lang="zh-CN" altLang="en-US" sz="4000" b="1" smtClean="0">
                <a:solidFill>
                  <a:srgbClr val="FF0000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．</a:t>
            </a:r>
            <a:r>
              <a:rPr lang="zh-CN" altLang="zh-CN" sz="4000" b="1" smtClean="0">
                <a:solidFill>
                  <a:srgbClr val="FF0000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等效替代法测电阻</a:t>
            </a:r>
            <a:endParaRPr lang="zh-CN" altLang="en-US" sz="4000" b="1" smtClean="0">
              <a:solidFill>
                <a:srgbClr val="FF0000"/>
              </a:solidFill>
              <a:latin typeface="Times New Roman" pitchFamily="18" charset="0"/>
              <a:ea typeface="楷体_GB2312" pitchFamily="49" charset="-122"/>
              <a:cs typeface="Times New Roman" pitchFamily="18" charset="0"/>
            </a:endParaRPr>
          </a:p>
        </p:txBody>
      </p:sp>
      <p:sp>
        <p:nvSpPr>
          <p:cNvPr id="27651" name="内容占位符 2"/>
          <p:cNvSpPr>
            <a:spLocks noGrp="1"/>
          </p:cNvSpPr>
          <p:nvPr>
            <p:ph idx="1"/>
          </p:nvPr>
        </p:nvSpPr>
        <p:spPr>
          <a:xfrm>
            <a:off x="304800" y="914400"/>
            <a:ext cx="8229600" cy="1066800"/>
          </a:xfrm>
        </p:spPr>
        <p:txBody>
          <a:bodyPr/>
          <a:lstStyle/>
          <a:p>
            <a:r>
              <a:rPr lang="zh-CN" altLang="zh-CN" sz="2800" b="1" smtClean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保证电流或电压相同</a:t>
            </a:r>
            <a:r>
              <a:rPr lang="zh-CN" altLang="en-US" sz="2800" b="1" smtClean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时</a:t>
            </a:r>
            <a:r>
              <a:rPr lang="zh-CN" altLang="zh-CN" sz="2800" b="1" smtClean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，</a:t>
            </a:r>
            <a:r>
              <a:rPr lang="zh-CN" altLang="en-US" sz="2800" b="1" smtClean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调节</a:t>
            </a:r>
            <a:r>
              <a:rPr lang="zh-CN" altLang="zh-CN" sz="2800" b="1" smtClean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电阻箱</a:t>
            </a:r>
            <a:r>
              <a:rPr lang="zh-CN" altLang="en-US" sz="2800" b="1" smtClean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，使电阻箱连入电路电阻等于</a:t>
            </a:r>
            <a:r>
              <a:rPr lang="zh-CN" altLang="zh-CN" sz="2800" b="1" smtClean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待测</a:t>
            </a:r>
            <a:r>
              <a:rPr lang="zh-CN" altLang="en-US" sz="2800" b="1" smtClean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定值</a:t>
            </a:r>
            <a:r>
              <a:rPr lang="zh-CN" altLang="zh-CN" sz="2800" b="1" smtClean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电阻的阻值。</a:t>
            </a:r>
            <a:endParaRPr lang="zh-CN" altLang="en-US" sz="2800" b="1" smtClean="0">
              <a:latin typeface="Times New Roman" panose="02020603050405020304" pitchFamily="18" charset="0"/>
              <a:ea typeface="楷体_GB2312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27652" name="Picture 5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533400" y="1905000"/>
            <a:ext cx="2673350" cy="2133600"/>
          </a:xfrm>
          <a:prstGeom prst="rect">
            <a:avLst/>
          </a:prstGeom>
          <a:noFill/>
          <a:ln w="28575">
            <a:noFill/>
            <a:miter lim="800000"/>
          </a:ln>
        </p:spPr>
      </p:pic>
      <p:pic>
        <p:nvPicPr>
          <p:cNvPr id="17414" name="Picture 6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4114800" y="2057400"/>
            <a:ext cx="3683000" cy="1905000"/>
          </a:xfrm>
          <a:prstGeom prst="rect">
            <a:avLst/>
          </a:prstGeom>
          <a:noFill/>
          <a:ln w="28575">
            <a:noFill/>
            <a:miter lim="800000"/>
          </a:ln>
        </p:spPr>
      </p:pic>
      <p:pic>
        <p:nvPicPr>
          <p:cNvPr id="17415" name="Picture 7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609600" y="4343400"/>
            <a:ext cx="3379788" cy="2133600"/>
          </a:xfrm>
          <a:prstGeom prst="rect">
            <a:avLst/>
          </a:prstGeom>
          <a:noFill/>
          <a:ln w="28575">
            <a:noFill/>
            <a:miter lim="800000"/>
          </a:ln>
        </p:spPr>
      </p:pic>
      <p:pic>
        <p:nvPicPr>
          <p:cNvPr id="17416" name="Picture 8"/>
          <p:cNvPicPr>
            <a:picLocks noChangeAspect="1"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4267200" y="4410075"/>
            <a:ext cx="3886200" cy="1990725"/>
          </a:xfrm>
          <a:prstGeom prst="rect">
            <a:avLst/>
          </a:prstGeom>
          <a:noFill/>
          <a:ln w="28575">
            <a:noFill/>
            <a:miter lim="800000"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7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7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zh-CN" altLang="en-US" sz="360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本课小结</a:t>
            </a:r>
            <a:endParaRPr lang="zh-CN" altLang="en-US" sz="360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27650" name="Picture 2" descr="D:\我的文档\Pictures\113 - 副本.pn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85800" y="914400"/>
            <a:ext cx="7772400" cy="5791200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zh-CN" altLang="en-US" sz="360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课堂练习</a:t>
            </a:r>
            <a:endParaRPr lang="zh-CN" altLang="en-US" sz="360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059363"/>
          </a:xfrm>
        </p:spPr>
        <p:txBody>
          <a:bodyPr/>
          <a:lstStyle/>
          <a:p>
            <a:pPr>
              <a:buNone/>
            </a:pP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2015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•</a:t>
            </a: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鹿城区一模）在用伏安法测未知电阻</a:t>
            </a:r>
            <a:r>
              <a:rPr lang="en-US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R</a:t>
            </a:r>
            <a:r>
              <a:rPr lang="en-US" sz="2400" b="1" baseline="-25000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x</a:t>
            </a: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时（电源电压未知），如果缺少电流表或电压表，可以通过增加一个已知阻值的定值电阻</a:t>
            </a:r>
            <a:r>
              <a:rPr lang="en-US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R</a:t>
            </a:r>
            <a:r>
              <a:rPr lang="en-US" sz="2400" b="1" baseline="-25000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和开关来解决，下面的四种方案中不可行的是（　　）</a:t>
            </a:r>
          </a:p>
          <a:p>
            <a:endParaRPr lang="zh-CN" altLang="en-US" sz="2400" b="1">
              <a:solidFill>
                <a:srgbClr val="000099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43010" name="Picture 2" descr="D:\我的文档\Pictures\113.pn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09600" y="2667000"/>
            <a:ext cx="5349950" cy="35814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477000" y="5562600"/>
            <a:ext cx="15007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mtClean="0">
                <a:solidFill>
                  <a:srgbClr val="FF0000"/>
                </a:solidFill>
              </a:rPr>
              <a:t>答案：</a:t>
            </a:r>
            <a:r>
              <a:rPr lang="en-US" altLang="zh-CN" sz="2800" b="1" smtClean="0">
                <a:solidFill>
                  <a:srgbClr val="FF0000"/>
                </a:solidFill>
              </a:rPr>
              <a:t>B</a:t>
            </a:r>
            <a:endParaRPr lang="zh-CN" altLang="en-US" sz="28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标题 1"/>
          <p:cNvSpPr>
            <a:spLocks noGrp="1"/>
          </p:cNvSpPr>
          <p:nvPr>
            <p:ph type="title"/>
          </p:nvPr>
        </p:nvSpPr>
        <p:spPr>
          <a:xfrm>
            <a:off x="533400" y="152400"/>
            <a:ext cx="8229600" cy="533400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zh-CN" altLang="en-US" sz="360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课堂练习</a:t>
            </a:r>
            <a:endParaRPr lang="zh-CN" altLang="en-US" sz="3600" b="1" smtClean="0">
              <a:latin typeface="Times New Roman" panose="02020603050405020304" pitchFamily="18" charset="0"/>
              <a:ea typeface="楷体_GB2312" pitchFamily="49" charset="-122"/>
              <a:cs typeface="Times New Roman" panose="02020603050405020304" pitchFamily="18" charset="0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2590800"/>
            <a:ext cx="8153400" cy="4114800"/>
          </a:xfrm>
        </p:spPr>
        <p:txBody>
          <a:bodyPr/>
          <a:lstStyle/>
          <a:p>
            <a:pPr>
              <a:buFontTx/>
              <a:buNone/>
            </a:pPr>
            <a:r>
              <a:rPr lang="zh-CN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（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2015</a:t>
            </a:r>
            <a:r>
              <a:rPr lang="zh-CN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•海南）在测未知电阻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R</a:t>
            </a:r>
            <a:r>
              <a:rPr lang="en-US" altLang="zh-CN" sz="2400" b="1" baseline="-25000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x</a:t>
            </a:r>
            <a:r>
              <a:rPr lang="zh-CN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的实验中，若只有一个电压表和一个已知电阻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R</a:t>
            </a:r>
            <a:r>
              <a:rPr lang="en-US" altLang="zh-CN" sz="2400" b="1" baseline="-25000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0</a:t>
            </a:r>
            <a:r>
              <a:rPr lang="zh-CN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，小明设计了如图所示的电路，同样可以测量未知电阻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R</a:t>
            </a:r>
            <a:r>
              <a:rPr lang="en-US" altLang="zh-CN" sz="2400" b="1" baseline="-25000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x</a:t>
            </a:r>
            <a:r>
              <a:rPr lang="zh-CN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，请在空格内将实验步骤补充完整。（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1</a:t>
            </a:r>
            <a:r>
              <a:rPr lang="zh-CN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）闭合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S</a:t>
            </a:r>
            <a:r>
              <a:rPr lang="zh-CN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、断开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S</a:t>
            </a:r>
            <a:r>
              <a:rPr lang="en-US" altLang="zh-CN" sz="2400" b="1" baseline="-25000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1</a:t>
            </a:r>
            <a:r>
              <a:rPr lang="zh-CN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，用电压表测出待测电阻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R</a:t>
            </a:r>
            <a:r>
              <a:rPr lang="zh-CN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，两端的电压为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U</a:t>
            </a:r>
            <a:r>
              <a:rPr lang="en-US" altLang="zh-CN" sz="2400" b="1" baseline="-25000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1</a:t>
            </a:r>
            <a:r>
              <a:rPr lang="zh-CN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。（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2</a:t>
            </a:r>
            <a:r>
              <a:rPr lang="zh-CN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）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___________</a:t>
            </a:r>
            <a:r>
              <a:rPr lang="zh-CN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，用电压表测出电源的电压。（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3</a:t>
            </a:r>
            <a:r>
              <a:rPr lang="zh-CN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）请写出用测量值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U</a:t>
            </a:r>
            <a:r>
              <a:rPr lang="zh-CN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、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U</a:t>
            </a:r>
            <a:r>
              <a:rPr lang="en-US" altLang="zh-CN" sz="2400" b="1" baseline="-25000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1</a:t>
            </a:r>
            <a:r>
              <a:rPr lang="zh-CN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及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R</a:t>
            </a:r>
            <a:r>
              <a:rPr lang="en-US" altLang="zh-CN" sz="2400" b="1" baseline="-25000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0</a:t>
            </a:r>
            <a:r>
              <a:rPr lang="zh-CN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来表示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R</a:t>
            </a:r>
            <a:r>
              <a:rPr lang="zh-CN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，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 R</a:t>
            </a:r>
            <a:r>
              <a:rPr lang="zh-CN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的表达式：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R=_______</a:t>
            </a:r>
            <a:r>
              <a:rPr lang="zh-CN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。</a:t>
            </a:r>
          </a:p>
          <a:p>
            <a:pPr>
              <a:buFontTx/>
              <a:buNone/>
            </a:pPr>
            <a:r>
              <a:rPr lang="zh-CN" altLang="zh-CN" sz="2400" b="1" smtClean="0">
                <a:solidFill>
                  <a:srgbClr val="FF0000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答案：（</a:t>
            </a:r>
            <a:r>
              <a:rPr lang="en-US" altLang="zh-CN" sz="2400" b="1" smtClean="0">
                <a:solidFill>
                  <a:srgbClr val="FF0000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2</a:t>
            </a:r>
            <a:r>
              <a:rPr lang="zh-CN" altLang="zh-CN" sz="2400" b="1" smtClean="0">
                <a:solidFill>
                  <a:srgbClr val="FF0000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）闭合开关</a:t>
            </a:r>
            <a:r>
              <a:rPr lang="en-US" altLang="zh-CN" sz="2400" b="1" smtClean="0">
                <a:solidFill>
                  <a:srgbClr val="FF0000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S</a:t>
            </a:r>
            <a:r>
              <a:rPr lang="zh-CN" altLang="zh-CN" sz="2400" b="1" smtClean="0">
                <a:solidFill>
                  <a:srgbClr val="FF0000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和</a:t>
            </a:r>
            <a:r>
              <a:rPr lang="en-US" altLang="zh-CN" sz="2400" b="1" smtClean="0">
                <a:solidFill>
                  <a:srgbClr val="FF0000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S</a:t>
            </a:r>
            <a:r>
              <a:rPr lang="en-US" altLang="zh-CN" sz="2400" b="1" baseline="-25000" smtClean="0">
                <a:solidFill>
                  <a:srgbClr val="FF0000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1</a:t>
            </a:r>
            <a:r>
              <a:rPr lang="zh-CN" altLang="zh-CN" sz="2400" b="1" smtClean="0">
                <a:solidFill>
                  <a:srgbClr val="FF0000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；</a:t>
            </a:r>
            <a:r>
              <a:rPr lang="en-US" altLang="zh-CN" sz="2400" b="1" smtClean="0">
                <a:solidFill>
                  <a:srgbClr val="FF0000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U</a:t>
            </a:r>
            <a:r>
              <a:rPr lang="en-US" altLang="zh-CN" sz="2400" b="1" baseline="-25000" smtClean="0">
                <a:solidFill>
                  <a:srgbClr val="FF0000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1</a:t>
            </a:r>
            <a:r>
              <a:rPr lang="en-US" altLang="zh-CN" sz="2400" b="1" smtClean="0">
                <a:solidFill>
                  <a:srgbClr val="FF0000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R</a:t>
            </a:r>
            <a:r>
              <a:rPr lang="en-US" altLang="zh-CN" sz="2400" b="1" baseline="-25000" smtClean="0">
                <a:solidFill>
                  <a:srgbClr val="FF0000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0</a:t>
            </a:r>
            <a:r>
              <a:rPr lang="en-US" altLang="zh-CN" sz="2400" b="1" smtClean="0">
                <a:solidFill>
                  <a:srgbClr val="FF0000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/</a:t>
            </a:r>
            <a:r>
              <a:rPr lang="zh-CN" altLang="zh-CN" sz="2400" b="1" smtClean="0">
                <a:solidFill>
                  <a:srgbClr val="FF0000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（</a:t>
            </a:r>
            <a:r>
              <a:rPr lang="en-US" altLang="zh-CN" sz="2400" b="1" smtClean="0">
                <a:solidFill>
                  <a:srgbClr val="FF0000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U-U</a:t>
            </a:r>
            <a:r>
              <a:rPr lang="en-US" altLang="zh-CN" sz="2400" b="1" baseline="-25000" smtClean="0">
                <a:solidFill>
                  <a:srgbClr val="FF0000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1</a:t>
            </a:r>
            <a:r>
              <a:rPr lang="zh-CN" altLang="zh-CN" sz="2400" b="1" smtClean="0">
                <a:solidFill>
                  <a:srgbClr val="FF0000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）</a:t>
            </a:r>
          </a:p>
          <a:p>
            <a:endParaRPr lang="zh-CN" altLang="en-US" sz="2400" b="1" smtClean="0">
              <a:latin typeface="Times New Roman" pitchFamily="18" charset="0"/>
              <a:ea typeface="楷体_GB2312" pitchFamily="49" charset="-122"/>
              <a:cs typeface="Times New Roman" pitchFamily="18" charset="0"/>
            </a:endParaRPr>
          </a:p>
        </p:txBody>
      </p:sp>
      <p:pic>
        <p:nvPicPr>
          <p:cNvPr id="28676" name="Picture 3" descr="菁优网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85800" y="914400"/>
            <a:ext cx="6584950" cy="1752600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7362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zh-CN" altLang="en-US" sz="360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课堂练习</a:t>
            </a:r>
            <a:endParaRPr lang="zh-CN" altLang="en-US" sz="3600" b="1" smtClean="0">
              <a:latin typeface="Times New Roman" pitchFamily="18" charset="0"/>
              <a:ea typeface="楷体_GB2312" pitchFamily="49" charset="-122"/>
              <a:cs typeface="Times New Roman" pitchFamily="18" charset="0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2667000"/>
            <a:ext cx="8229600" cy="3886200"/>
          </a:xfrm>
        </p:spPr>
        <p:txBody>
          <a:bodyPr/>
          <a:lstStyle/>
          <a:p>
            <a:pPr>
              <a:buFontTx/>
              <a:buNone/>
            </a:pPr>
            <a:r>
              <a:rPr lang="zh-CN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晓亮利用阻值为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R</a:t>
            </a:r>
            <a:r>
              <a:rPr lang="en-US" altLang="zh-CN" sz="2400" b="1" baseline="-25000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0</a:t>
            </a:r>
            <a:r>
              <a:rPr lang="zh-CN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的定值电阻和一块电流表测量未知电阻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R</a:t>
            </a:r>
            <a:r>
              <a:rPr lang="en-US" altLang="zh-CN" sz="2400" b="1" baseline="-25000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x</a:t>
            </a:r>
            <a:r>
              <a:rPr lang="zh-CN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的阻值。他选择了满足这个实验要求的器材，并连接了部分实验电路，如图所示。</a:t>
            </a:r>
          </a:p>
          <a:p>
            <a:pPr>
              <a:buFontTx/>
              <a:buNone/>
            </a:pPr>
            <a:r>
              <a:rPr lang="zh-CN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（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1</a:t>
            </a:r>
            <a:r>
              <a:rPr lang="zh-CN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）为了测出电阻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R</a:t>
            </a:r>
            <a:r>
              <a:rPr lang="en-US" altLang="zh-CN" sz="2400" b="1" baseline="-25000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x</a:t>
            </a:r>
            <a:r>
              <a:rPr lang="zh-CN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的阻值，请添加一根导线完成如图所示的实验电路的连接。</a:t>
            </a:r>
          </a:p>
          <a:p>
            <a:pPr>
              <a:buFontTx/>
              <a:buNone/>
            </a:pPr>
            <a:r>
              <a:rPr lang="zh-CN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（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2</a:t>
            </a:r>
            <a:r>
              <a:rPr lang="zh-CN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）开关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S</a:t>
            </a:r>
            <a:r>
              <a:rPr lang="en-US" altLang="zh-CN" sz="2400" b="1" baseline="-25000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1</a:t>
            </a:r>
            <a:r>
              <a:rPr lang="zh-CN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、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S</a:t>
            </a:r>
            <a:r>
              <a:rPr lang="en-US" altLang="zh-CN" sz="2400" b="1" baseline="-25000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2</a:t>
            </a:r>
            <a:r>
              <a:rPr lang="zh-CN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都闭合时，电流表的示数为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I</a:t>
            </a:r>
            <a:r>
              <a:rPr lang="en-US" altLang="zh-CN" sz="2400" b="1" baseline="-25000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1</a:t>
            </a:r>
            <a:r>
              <a:rPr lang="zh-CN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；只闭合开关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S</a:t>
            </a:r>
            <a:r>
              <a:rPr lang="en-US" altLang="zh-CN" sz="2400" b="1" baseline="-25000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2</a:t>
            </a:r>
            <a:r>
              <a:rPr lang="zh-CN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时，电流表的示数为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I</a:t>
            </a:r>
            <a:r>
              <a:rPr lang="en-US" altLang="zh-CN" sz="2400" b="1" baseline="-25000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2</a:t>
            </a:r>
            <a:r>
              <a:rPr lang="zh-CN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。请用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I</a:t>
            </a:r>
            <a:r>
              <a:rPr lang="en-US" altLang="zh-CN" sz="2400" b="1" baseline="-25000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1</a:t>
            </a:r>
            <a:r>
              <a:rPr lang="zh-CN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、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I</a:t>
            </a:r>
            <a:r>
              <a:rPr lang="en-US" altLang="zh-CN" sz="2400" b="1" baseline="-25000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2</a:t>
            </a:r>
            <a:r>
              <a:rPr lang="zh-CN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和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R</a:t>
            </a:r>
            <a:r>
              <a:rPr lang="en-US" altLang="zh-CN" sz="2400" b="1" baseline="-25000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0</a:t>
            </a:r>
            <a:r>
              <a:rPr lang="zh-CN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表示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R</a:t>
            </a:r>
            <a:r>
              <a:rPr lang="en-US" altLang="zh-CN" sz="2400" b="1" baseline="-25000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x</a:t>
            </a:r>
            <a:r>
              <a:rPr lang="zh-CN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。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R</a:t>
            </a:r>
            <a:r>
              <a:rPr lang="en-US" altLang="zh-CN" sz="2400" b="1" baseline="-25000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x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=_______</a:t>
            </a:r>
            <a:r>
              <a:rPr lang="zh-CN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。</a:t>
            </a:r>
          </a:p>
          <a:p>
            <a:pPr>
              <a:buFontTx/>
              <a:buNone/>
            </a:pPr>
            <a:r>
              <a:rPr lang="zh-CN" altLang="zh-CN" sz="2400" b="1" smtClean="0">
                <a:solidFill>
                  <a:srgbClr val="FF0000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答案：（</a:t>
            </a:r>
            <a:r>
              <a:rPr lang="en-US" altLang="zh-CN" sz="2400" b="1" smtClean="0">
                <a:solidFill>
                  <a:srgbClr val="FF0000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1</a:t>
            </a:r>
            <a:r>
              <a:rPr lang="zh-CN" altLang="zh-CN" sz="2400" b="1" smtClean="0">
                <a:solidFill>
                  <a:srgbClr val="FF0000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）</a:t>
            </a:r>
            <a:r>
              <a:rPr lang="zh-CN" altLang="en-US" sz="2400" b="1" smtClean="0">
                <a:solidFill>
                  <a:srgbClr val="FF0000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略</a:t>
            </a:r>
            <a:r>
              <a:rPr lang="zh-CN" altLang="zh-CN" sz="2400" b="1" smtClean="0">
                <a:solidFill>
                  <a:srgbClr val="FF0000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；（</a:t>
            </a:r>
            <a:r>
              <a:rPr lang="en-US" altLang="zh-CN" sz="2400" b="1" smtClean="0">
                <a:solidFill>
                  <a:srgbClr val="FF0000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2</a:t>
            </a:r>
            <a:r>
              <a:rPr lang="zh-CN" altLang="zh-CN" sz="2400" b="1" smtClean="0">
                <a:solidFill>
                  <a:srgbClr val="FF0000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）</a:t>
            </a:r>
            <a:r>
              <a:rPr lang="en-US" altLang="zh-CN" sz="2400" b="1" smtClean="0">
                <a:solidFill>
                  <a:srgbClr val="FF0000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I</a:t>
            </a:r>
            <a:r>
              <a:rPr lang="en-US" altLang="zh-CN" sz="2400" b="1" baseline="-25000" smtClean="0">
                <a:solidFill>
                  <a:srgbClr val="FF0000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2</a:t>
            </a:r>
            <a:r>
              <a:rPr lang="en-US" altLang="zh-CN" sz="2400" b="1" smtClean="0">
                <a:solidFill>
                  <a:srgbClr val="FF0000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R</a:t>
            </a:r>
            <a:r>
              <a:rPr lang="en-US" altLang="zh-CN" sz="2400" b="1" baseline="-25000" smtClean="0">
                <a:solidFill>
                  <a:srgbClr val="FF0000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0</a:t>
            </a:r>
            <a:r>
              <a:rPr lang="en-US" altLang="zh-CN" sz="2400" b="1" smtClean="0">
                <a:solidFill>
                  <a:srgbClr val="FF0000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/</a:t>
            </a:r>
            <a:r>
              <a:rPr lang="zh-CN" altLang="zh-CN" sz="2400" b="1" smtClean="0">
                <a:solidFill>
                  <a:srgbClr val="FF0000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（</a:t>
            </a:r>
            <a:r>
              <a:rPr lang="en-US" altLang="zh-CN" sz="2400" b="1" smtClean="0">
                <a:solidFill>
                  <a:srgbClr val="FF0000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I</a:t>
            </a:r>
            <a:r>
              <a:rPr lang="en-US" altLang="zh-CN" sz="2400" b="1" baseline="-25000" smtClean="0">
                <a:solidFill>
                  <a:srgbClr val="FF0000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1</a:t>
            </a:r>
            <a:r>
              <a:rPr lang="en-US" altLang="zh-CN" sz="2400" b="1" smtClean="0">
                <a:solidFill>
                  <a:srgbClr val="FF0000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-I</a:t>
            </a:r>
            <a:r>
              <a:rPr lang="en-US" altLang="zh-CN" sz="2400" b="1" baseline="-25000" smtClean="0">
                <a:solidFill>
                  <a:srgbClr val="FF0000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2</a:t>
            </a:r>
            <a:r>
              <a:rPr lang="zh-CN" altLang="zh-CN" sz="2400" b="1" smtClean="0">
                <a:solidFill>
                  <a:srgbClr val="FF0000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）</a:t>
            </a:r>
          </a:p>
          <a:p>
            <a:endParaRPr lang="zh-CN" altLang="en-US" sz="2400" b="1" smtClean="0">
              <a:latin typeface="Times New Roman" pitchFamily="18" charset="0"/>
              <a:ea typeface="楷体_GB2312" pitchFamily="49" charset="-122"/>
              <a:cs typeface="Times New Roman" pitchFamily="18" charset="0"/>
            </a:endParaRPr>
          </a:p>
        </p:txBody>
      </p:sp>
      <p:pic>
        <p:nvPicPr>
          <p:cNvPr id="29700" name="Picture 2" descr="菁优网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838200" y="838200"/>
            <a:ext cx="2641600" cy="1752600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zh-CN" altLang="en-US" sz="360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课堂练习</a:t>
            </a:r>
            <a:endParaRPr lang="zh-CN" altLang="en-US" sz="3600" smtClean="0">
              <a:ea typeface="楷体_GB2312" pitchFamily="49" charset="-122"/>
              <a:cs typeface="Times New Roman" panose="02020603050405020304" pitchFamily="18" charset="0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33400" y="990600"/>
            <a:ext cx="5181600" cy="5562600"/>
          </a:xfrm>
        </p:spPr>
        <p:txBody>
          <a:bodyPr/>
          <a:lstStyle/>
          <a:p>
            <a:pPr>
              <a:buFontTx/>
              <a:buNone/>
            </a:pPr>
            <a:r>
              <a:rPr lang="zh-CN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（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2015</a:t>
            </a:r>
            <a:r>
              <a:rPr lang="zh-CN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•恩施州）在测量电阻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R</a:t>
            </a:r>
            <a:r>
              <a:rPr lang="en-US" altLang="zh-CN" sz="2400" b="1" baseline="-25000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x</a:t>
            </a:r>
            <a:r>
              <a:rPr lang="zh-CN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的实验中，连接了如图所示的电路，测量步骤如下：</a:t>
            </a:r>
          </a:p>
          <a:p>
            <a:pPr>
              <a:buFontTx/>
              <a:buNone/>
            </a:pPr>
            <a:r>
              <a:rPr lang="zh-CN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（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1</a:t>
            </a:r>
            <a:r>
              <a:rPr lang="zh-CN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）闭合开关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S</a:t>
            </a:r>
            <a:r>
              <a:rPr lang="en-US" altLang="zh-CN" sz="2400" b="1" baseline="-25000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1</a:t>
            </a:r>
            <a:r>
              <a:rPr lang="zh-CN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，适当调节滑动变阻器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R</a:t>
            </a:r>
            <a:r>
              <a:rPr lang="en-US" altLang="zh-CN" sz="2400" b="1" baseline="-25000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0</a:t>
            </a:r>
            <a:r>
              <a:rPr lang="zh-CN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，读出电压表示数，测量出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______</a:t>
            </a:r>
            <a:r>
              <a:rPr lang="zh-CN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两端的电压，记录为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U</a:t>
            </a:r>
            <a:r>
              <a:rPr lang="en-US" altLang="zh-CN" sz="2400" b="1" baseline="-25000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1</a:t>
            </a:r>
            <a:r>
              <a:rPr lang="zh-CN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。</a:t>
            </a:r>
          </a:p>
          <a:p>
            <a:pPr>
              <a:buFontTx/>
              <a:buNone/>
            </a:pPr>
            <a:r>
              <a:rPr lang="zh-CN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（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2</a:t>
            </a:r>
            <a:r>
              <a:rPr lang="zh-CN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）断开开关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S</a:t>
            </a:r>
            <a:r>
              <a:rPr lang="en-US" altLang="zh-CN" sz="2400" b="1" baseline="-25000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1</a:t>
            </a:r>
            <a:r>
              <a:rPr lang="zh-CN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，闭合开关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S</a:t>
            </a:r>
            <a:r>
              <a:rPr lang="en-US" altLang="zh-CN" sz="2400" b="1" baseline="-25000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2</a:t>
            </a:r>
            <a:r>
              <a:rPr lang="zh-CN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，调节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______</a:t>
            </a:r>
            <a:r>
              <a:rPr lang="zh-CN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的阻值，使电压表示数达到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U</a:t>
            </a:r>
            <a:r>
              <a:rPr lang="en-US" altLang="zh-CN" sz="2400" b="1" baseline="-25000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1</a:t>
            </a:r>
            <a:r>
              <a:rPr lang="zh-CN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。</a:t>
            </a:r>
          </a:p>
          <a:p>
            <a:pPr>
              <a:buFontTx/>
              <a:buNone/>
            </a:pPr>
            <a:r>
              <a:rPr lang="zh-CN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（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3</a:t>
            </a:r>
            <a:r>
              <a:rPr lang="zh-CN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）读出电阻箱的阻值，记录为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R</a:t>
            </a:r>
            <a:r>
              <a:rPr lang="en-US" altLang="zh-CN" sz="2400" b="1" baseline="-25000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2</a:t>
            </a:r>
            <a:r>
              <a:rPr lang="zh-CN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，则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R</a:t>
            </a:r>
            <a:r>
              <a:rPr lang="en-US" altLang="zh-CN" sz="2400" b="1" baseline="-25000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X</a:t>
            </a:r>
            <a:r>
              <a:rPr lang="zh-CN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＝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_________</a:t>
            </a:r>
            <a:r>
              <a:rPr lang="zh-CN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。</a:t>
            </a:r>
          </a:p>
          <a:p>
            <a:pPr>
              <a:buFontTx/>
              <a:buNone/>
            </a:pPr>
            <a:r>
              <a:rPr lang="zh-CN" altLang="zh-CN" sz="2400" b="1" smtClean="0">
                <a:solidFill>
                  <a:srgbClr val="FF0000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答案：（</a:t>
            </a:r>
            <a:r>
              <a:rPr lang="en-US" altLang="zh-CN" sz="2400" b="1" smtClean="0">
                <a:solidFill>
                  <a:srgbClr val="FF0000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1</a:t>
            </a:r>
            <a:r>
              <a:rPr lang="zh-CN" altLang="zh-CN" sz="2400" b="1" smtClean="0">
                <a:solidFill>
                  <a:srgbClr val="FF0000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）</a:t>
            </a:r>
            <a:r>
              <a:rPr lang="en-US" altLang="zh-CN" sz="2400" b="1" smtClean="0">
                <a:solidFill>
                  <a:srgbClr val="FF0000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R</a:t>
            </a:r>
            <a:r>
              <a:rPr lang="en-US" altLang="zh-CN" sz="2400" b="1" baseline="-25000" smtClean="0">
                <a:solidFill>
                  <a:srgbClr val="FF0000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x</a:t>
            </a:r>
            <a:r>
              <a:rPr lang="zh-CN" altLang="zh-CN" sz="2400" b="1" smtClean="0">
                <a:solidFill>
                  <a:srgbClr val="FF0000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；（</a:t>
            </a:r>
            <a:r>
              <a:rPr lang="en-US" altLang="zh-CN" sz="2400" b="1" smtClean="0">
                <a:solidFill>
                  <a:srgbClr val="FF0000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2</a:t>
            </a:r>
            <a:r>
              <a:rPr lang="zh-CN" altLang="zh-CN" sz="2400" b="1" smtClean="0">
                <a:solidFill>
                  <a:srgbClr val="FF0000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）电阻箱；（</a:t>
            </a:r>
            <a:r>
              <a:rPr lang="en-US" altLang="zh-CN" sz="2400" b="1" smtClean="0">
                <a:solidFill>
                  <a:srgbClr val="FF0000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3</a:t>
            </a:r>
            <a:r>
              <a:rPr lang="zh-CN" altLang="zh-CN" sz="2400" b="1" smtClean="0">
                <a:solidFill>
                  <a:srgbClr val="FF0000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）</a:t>
            </a:r>
            <a:r>
              <a:rPr lang="en-US" altLang="zh-CN" sz="2400" b="1" smtClean="0">
                <a:solidFill>
                  <a:srgbClr val="FF0000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R</a:t>
            </a:r>
            <a:r>
              <a:rPr lang="en-US" altLang="zh-CN" sz="2400" b="1" baseline="-25000" smtClean="0">
                <a:solidFill>
                  <a:srgbClr val="FF0000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2</a:t>
            </a:r>
            <a:r>
              <a:rPr lang="zh-CN" altLang="zh-CN" sz="2400" b="1" smtClean="0">
                <a:solidFill>
                  <a:srgbClr val="FF0000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。</a:t>
            </a:r>
          </a:p>
          <a:p>
            <a:endParaRPr lang="zh-CN" altLang="en-US" sz="2400" b="1" smtClean="0">
              <a:latin typeface="Times New Roman" pitchFamily="18" charset="0"/>
              <a:ea typeface="楷体_GB2312" pitchFamily="49" charset="-122"/>
              <a:cs typeface="Times New Roman" pitchFamily="18" charset="0"/>
            </a:endParaRPr>
          </a:p>
        </p:txBody>
      </p:sp>
      <p:pic>
        <p:nvPicPr>
          <p:cNvPr id="30724" name="Picture 2" descr="A01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5867400" y="1524000"/>
            <a:ext cx="2603500" cy="2667000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zh-CN" altLang="en-US" sz="360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课堂练习</a:t>
            </a:r>
            <a:endParaRPr lang="zh-CN" altLang="en-US" sz="360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04800" y="914400"/>
            <a:ext cx="5562600" cy="5562600"/>
          </a:xfrm>
        </p:spPr>
        <p:txBody>
          <a:bodyPr/>
          <a:lstStyle/>
          <a:p>
            <a:pPr>
              <a:buNone/>
            </a:pPr>
            <a:r>
              <a:rPr lang="zh-CN" altLang="en-US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在测量未知电阻</a:t>
            </a:r>
            <a:r>
              <a:rPr lang="en-US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R</a:t>
            </a:r>
            <a:r>
              <a:rPr lang="en-US" sz="1800" b="1" baseline="-25000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x</a:t>
            </a:r>
            <a:r>
              <a:rPr lang="zh-CN" altLang="en-US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（阻值约为</a:t>
            </a:r>
            <a:r>
              <a:rPr lang="en-US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150Ω</a:t>
            </a:r>
            <a:r>
              <a:rPr lang="zh-CN" altLang="en-US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）实验中，提供实验器材有：电源（电压</a:t>
            </a:r>
            <a:r>
              <a:rPr lang="en-US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3V</a:t>
            </a:r>
            <a:r>
              <a:rPr lang="zh-CN" altLang="en-US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）、滑动变阻器</a:t>
            </a:r>
            <a:r>
              <a:rPr lang="en-US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R</a:t>
            </a:r>
            <a:r>
              <a:rPr lang="zh-CN" altLang="en-US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0</a:t>
            </a:r>
            <a:r>
              <a:rPr lang="zh-CN" altLang="en-US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～</a:t>
            </a:r>
            <a:r>
              <a:rPr lang="en-US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50Ω</a:t>
            </a:r>
            <a:r>
              <a:rPr lang="zh-CN" altLang="en-US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）、电阻箱</a:t>
            </a:r>
            <a:r>
              <a:rPr lang="en-US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R</a:t>
            </a:r>
            <a:r>
              <a:rPr lang="en-US" sz="1800" b="1" baseline="-25000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0</a:t>
            </a:r>
            <a:r>
              <a:rPr lang="zh-CN" altLang="en-US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0</a:t>
            </a:r>
            <a:r>
              <a:rPr lang="zh-CN" altLang="en-US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～</a:t>
            </a:r>
            <a:r>
              <a:rPr lang="en-US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9999Ω</a:t>
            </a:r>
            <a:r>
              <a:rPr lang="zh-CN" altLang="en-US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）、电流表（</a:t>
            </a:r>
            <a:r>
              <a:rPr lang="en-US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0</a:t>
            </a:r>
            <a:r>
              <a:rPr lang="zh-CN" altLang="en-US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～</a:t>
            </a:r>
            <a:r>
              <a:rPr lang="en-US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0.6A</a:t>
            </a:r>
            <a:r>
              <a:rPr lang="zh-CN" altLang="en-US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）、电压表（</a:t>
            </a:r>
            <a:r>
              <a:rPr lang="en-US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0</a:t>
            </a:r>
            <a:r>
              <a:rPr lang="zh-CN" altLang="en-US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～</a:t>
            </a:r>
            <a:r>
              <a:rPr lang="en-US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3V</a:t>
            </a:r>
            <a:r>
              <a:rPr lang="zh-CN" altLang="en-US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）、开关及导线若干。</a:t>
            </a:r>
          </a:p>
          <a:p>
            <a:pPr>
              <a:buNone/>
            </a:pPr>
            <a:r>
              <a:rPr lang="zh-CN" altLang="en-US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）小宝同学设计了图甲所示的电路，不能较准确测出</a:t>
            </a:r>
            <a:r>
              <a:rPr lang="en-US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R</a:t>
            </a:r>
            <a:r>
              <a:rPr lang="en-US" sz="1800" b="1" baseline="-25000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x</a:t>
            </a:r>
            <a:r>
              <a:rPr lang="zh-CN" altLang="en-US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的阻值，理由是</a:t>
            </a:r>
            <a:r>
              <a:rPr lang="en-US" altLang="zh-CN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_____</a:t>
            </a:r>
            <a:r>
              <a:rPr lang="zh-CN" altLang="en-US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</a:t>
            </a:r>
          </a:p>
          <a:p>
            <a:pPr>
              <a:buNone/>
            </a:pPr>
            <a:r>
              <a:rPr lang="zh-CN" altLang="en-US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）大宝同学设计了图乙所示的电路进行测量，正确连接电路后，小明先将开关</a:t>
            </a:r>
            <a:r>
              <a:rPr lang="en-US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S</a:t>
            </a:r>
            <a:r>
              <a:rPr lang="zh-CN" altLang="en-US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拨至</a:t>
            </a:r>
            <a:r>
              <a:rPr lang="en-US" altLang="zh-CN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</a:t>
            </a:r>
            <a:r>
              <a:rPr lang="zh-CN" altLang="en-US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，调节变阻器的滑片至某一位置记下此时电压表的示数</a:t>
            </a:r>
            <a:r>
              <a:rPr lang="en-US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U</a:t>
            </a:r>
            <a:r>
              <a:rPr lang="en-US" sz="1800" b="1" baseline="-25000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；再将开关</a:t>
            </a:r>
            <a:r>
              <a:rPr lang="en-US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S</a:t>
            </a:r>
            <a:r>
              <a:rPr lang="zh-CN" altLang="en-US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拨至另一位置，调节</a:t>
            </a:r>
            <a:r>
              <a:rPr lang="en-US" altLang="zh-CN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</a:t>
            </a:r>
            <a:r>
              <a:rPr lang="zh-CN" altLang="en-US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，使电压表的示数恰为</a:t>
            </a:r>
            <a:r>
              <a:rPr lang="en-US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U</a:t>
            </a:r>
            <a:r>
              <a:rPr lang="en-US" sz="1800" b="1" baseline="-25000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，记下电阻箱的示数为</a:t>
            </a:r>
            <a:r>
              <a:rPr lang="en-US" altLang="zh-CN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</a:t>
            </a:r>
            <a:r>
              <a:rPr lang="zh-CN" altLang="en-US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</a:t>
            </a:r>
          </a:p>
          <a:p>
            <a:pPr>
              <a:buNone/>
            </a:pPr>
            <a:r>
              <a:rPr lang="zh-CN" altLang="en-US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lang="zh-CN" altLang="en-US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）该同学又设计了如图丙所示的测量电路，同样可以测量未知电阻，其中</a:t>
            </a:r>
            <a:r>
              <a:rPr lang="en-US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R</a:t>
            </a:r>
            <a:r>
              <a:rPr lang="en-US" sz="1800" b="1" baseline="-25000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0</a:t>
            </a:r>
            <a:r>
              <a:rPr lang="zh-CN" altLang="en-US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是定值电阻，请在空格内把实验步骤补充完整。</a:t>
            </a:r>
          </a:p>
          <a:p>
            <a:pPr>
              <a:buNone/>
            </a:pPr>
            <a:r>
              <a:rPr lang="en-US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①</a:t>
            </a:r>
            <a:r>
              <a:rPr lang="zh-CN" altLang="en-US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闭合</a:t>
            </a:r>
            <a:r>
              <a:rPr lang="en-US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S</a:t>
            </a:r>
            <a:r>
              <a:rPr lang="zh-CN" altLang="en-US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</a:t>
            </a:r>
            <a:r>
              <a:rPr lang="en-US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S</a:t>
            </a:r>
            <a:r>
              <a:rPr lang="en-US" sz="1800" b="1" baseline="-25000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，用电压表测出电源的电压为</a:t>
            </a:r>
            <a:r>
              <a:rPr lang="en-US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U</a:t>
            </a:r>
            <a:r>
              <a:rPr lang="zh-CN" altLang="en-US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；</a:t>
            </a:r>
          </a:p>
          <a:p>
            <a:pPr>
              <a:buNone/>
            </a:pPr>
            <a:r>
              <a:rPr lang="en-US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②</a:t>
            </a:r>
            <a:r>
              <a:rPr lang="en-US" altLang="zh-CN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</a:t>
            </a:r>
            <a:r>
              <a:rPr lang="zh-CN" altLang="en-US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，用电压表测出待测电阻</a:t>
            </a:r>
            <a:r>
              <a:rPr lang="en-US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R</a:t>
            </a:r>
            <a:r>
              <a:rPr lang="en-US" sz="1800" b="1" baseline="-25000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x</a:t>
            </a:r>
            <a:r>
              <a:rPr lang="zh-CN" altLang="en-US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两端的电压为</a:t>
            </a:r>
            <a:r>
              <a:rPr lang="en-US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U</a:t>
            </a:r>
            <a:r>
              <a:rPr lang="en-US" sz="1800" b="1" baseline="-25000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；</a:t>
            </a:r>
          </a:p>
          <a:p>
            <a:pPr>
              <a:buNone/>
            </a:pPr>
            <a:r>
              <a:rPr lang="en-US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③</a:t>
            </a:r>
            <a:r>
              <a:rPr lang="zh-CN" altLang="en-US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请用测量值</a:t>
            </a:r>
            <a:r>
              <a:rPr lang="en-US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U</a:t>
            </a:r>
            <a:r>
              <a:rPr lang="zh-CN" altLang="en-US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和</a:t>
            </a:r>
            <a:r>
              <a:rPr lang="en-US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U</a:t>
            </a:r>
            <a:r>
              <a:rPr lang="en-US" sz="1800" b="1" baseline="-25000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，已知量</a:t>
            </a:r>
            <a:r>
              <a:rPr lang="en-US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R</a:t>
            </a:r>
            <a:r>
              <a:rPr lang="en-US" sz="1800" b="1" baseline="-25000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0</a:t>
            </a:r>
            <a:r>
              <a:rPr lang="zh-CN" altLang="en-US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来表示</a:t>
            </a:r>
            <a:r>
              <a:rPr lang="en-US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R</a:t>
            </a:r>
            <a:r>
              <a:rPr lang="en-US" sz="1800" b="1" baseline="-25000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x</a:t>
            </a:r>
            <a:r>
              <a:rPr lang="zh-CN" altLang="en-US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＝</a:t>
            </a:r>
            <a:r>
              <a:rPr lang="en-US" altLang="zh-CN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</a:t>
            </a:r>
            <a:r>
              <a:rPr lang="zh-CN" altLang="en-US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</a:t>
            </a:r>
            <a:endParaRPr lang="zh-CN" altLang="en-US" sz="1800" b="1">
              <a:solidFill>
                <a:srgbClr val="000099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43600" y="3962400"/>
            <a:ext cx="28956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smtClean="0">
                <a:solidFill>
                  <a:srgbClr val="FF0000"/>
                </a:solidFill>
              </a:rPr>
              <a:t>答案：</a:t>
            </a:r>
          </a:p>
          <a:p>
            <a:r>
              <a:rPr lang="zh-CN" altLang="en-US" sz="2000" b="1" smtClean="0">
                <a:solidFill>
                  <a:srgbClr val="FF0000"/>
                </a:solidFill>
              </a:rPr>
              <a:t>（</a:t>
            </a:r>
            <a:r>
              <a:rPr lang="en-US" sz="2000" b="1" smtClean="0">
                <a:solidFill>
                  <a:srgbClr val="FF0000"/>
                </a:solidFill>
              </a:rPr>
              <a:t>1</a:t>
            </a:r>
            <a:r>
              <a:rPr lang="zh-CN" altLang="en-US" sz="2000" b="1" smtClean="0">
                <a:solidFill>
                  <a:srgbClr val="FF0000"/>
                </a:solidFill>
              </a:rPr>
              <a:t>）电路中电流小于电流表的分度值无法精确测量；</a:t>
            </a:r>
          </a:p>
          <a:p>
            <a:r>
              <a:rPr lang="zh-CN" altLang="en-US" sz="2000" b="1" smtClean="0">
                <a:solidFill>
                  <a:srgbClr val="FF0000"/>
                </a:solidFill>
              </a:rPr>
              <a:t>（</a:t>
            </a:r>
            <a:r>
              <a:rPr lang="en-US" sz="2000" b="1" smtClean="0">
                <a:solidFill>
                  <a:srgbClr val="FF0000"/>
                </a:solidFill>
              </a:rPr>
              <a:t>2</a:t>
            </a:r>
            <a:r>
              <a:rPr lang="zh-CN" altLang="en-US" sz="2000" b="1" smtClean="0">
                <a:solidFill>
                  <a:srgbClr val="FF0000"/>
                </a:solidFill>
              </a:rPr>
              <a:t>）</a:t>
            </a:r>
            <a:r>
              <a:rPr lang="en-US" sz="2000" b="1" smtClean="0">
                <a:solidFill>
                  <a:srgbClr val="FF0000"/>
                </a:solidFill>
              </a:rPr>
              <a:t>1</a:t>
            </a:r>
            <a:r>
              <a:rPr lang="zh-CN" altLang="en-US" sz="2000" b="1" smtClean="0">
                <a:solidFill>
                  <a:srgbClr val="FF0000"/>
                </a:solidFill>
              </a:rPr>
              <a:t>；电阻箱；</a:t>
            </a:r>
            <a:r>
              <a:rPr lang="en-US" sz="2000" b="1" smtClean="0">
                <a:solidFill>
                  <a:srgbClr val="FF0000"/>
                </a:solidFill>
              </a:rPr>
              <a:t>R</a:t>
            </a:r>
            <a:r>
              <a:rPr lang="en-US" sz="2000" b="1" baseline="-25000" smtClean="0">
                <a:solidFill>
                  <a:srgbClr val="FF0000"/>
                </a:solidFill>
              </a:rPr>
              <a:t>0</a:t>
            </a:r>
            <a:r>
              <a:rPr lang="zh-CN" altLang="en-US" sz="2000" b="1" smtClean="0">
                <a:solidFill>
                  <a:srgbClr val="FF0000"/>
                </a:solidFill>
              </a:rPr>
              <a:t>；</a:t>
            </a:r>
          </a:p>
          <a:p>
            <a:r>
              <a:rPr lang="zh-CN" altLang="en-US" sz="2000" b="1" smtClean="0">
                <a:solidFill>
                  <a:srgbClr val="FF0000"/>
                </a:solidFill>
              </a:rPr>
              <a:t>（</a:t>
            </a:r>
            <a:r>
              <a:rPr lang="en-US" sz="2000" b="1" smtClean="0">
                <a:solidFill>
                  <a:srgbClr val="FF0000"/>
                </a:solidFill>
              </a:rPr>
              <a:t>3</a:t>
            </a:r>
            <a:r>
              <a:rPr lang="zh-CN" altLang="en-US" sz="2000" b="1" smtClean="0">
                <a:solidFill>
                  <a:srgbClr val="FF0000"/>
                </a:solidFill>
              </a:rPr>
              <a:t>）断开</a:t>
            </a:r>
            <a:r>
              <a:rPr lang="en-US" sz="2000" b="1" smtClean="0">
                <a:solidFill>
                  <a:srgbClr val="FF0000"/>
                </a:solidFill>
              </a:rPr>
              <a:t>S</a:t>
            </a:r>
            <a:r>
              <a:rPr lang="en-US" sz="2000" b="1" baseline="-25000" smtClean="0">
                <a:solidFill>
                  <a:srgbClr val="FF0000"/>
                </a:solidFill>
              </a:rPr>
              <a:t>1</a:t>
            </a:r>
            <a:r>
              <a:rPr lang="zh-CN" altLang="en-US" sz="2000" b="1" smtClean="0">
                <a:solidFill>
                  <a:srgbClr val="FF0000"/>
                </a:solidFill>
              </a:rPr>
              <a:t>；</a:t>
            </a:r>
            <a:r>
              <a:rPr lang="en-US" sz="2000" b="1" smtClean="0">
                <a:solidFill>
                  <a:srgbClr val="FF0000"/>
                </a:solidFill>
              </a:rPr>
              <a:t> R</a:t>
            </a:r>
            <a:r>
              <a:rPr lang="en-US" sz="2000" b="1" baseline="-25000" smtClean="0">
                <a:solidFill>
                  <a:srgbClr val="FF0000"/>
                </a:solidFill>
              </a:rPr>
              <a:t>0</a:t>
            </a:r>
            <a:r>
              <a:rPr lang="zh-CN" altLang="en-US" sz="2000" b="1" smtClean="0">
                <a:solidFill>
                  <a:srgbClr val="FF0000"/>
                </a:solidFill>
              </a:rPr>
              <a:t>。</a:t>
            </a:r>
          </a:p>
          <a:p>
            <a:endParaRPr lang="zh-CN" altLang="en-US" sz="2000" b="1">
              <a:solidFill>
                <a:srgbClr val="FF0000"/>
              </a:solidFill>
            </a:endParaRPr>
          </a:p>
        </p:txBody>
      </p:sp>
      <p:pic>
        <p:nvPicPr>
          <p:cNvPr id="43011" name="Picture 3" descr="D:\我的文档\Pictures\113.pn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5867400" y="1219200"/>
            <a:ext cx="3093367" cy="22098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zh-CN" altLang="en-US" sz="360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课堂练习</a:t>
            </a:r>
            <a:endParaRPr lang="zh-CN" altLang="en-US" sz="360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52400" y="914400"/>
            <a:ext cx="5943600" cy="5562600"/>
          </a:xfrm>
        </p:spPr>
        <p:txBody>
          <a:bodyPr/>
          <a:lstStyle/>
          <a:p>
            <a:pPr>
              <a:buNone/>
            </a:pPr>
            <a:r>
              <a:rPr lang="zh-CN" altLang="en-US" sz="16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在伏安法“测量定值电阻阻值”的实验中：小李设计了如图甲的电路，图乙是连接不完整的实物图。</a:t>
            </a:r>
          </a:p>
          <a:p>
            <a:pPr>
              <a:buNone/>
            </a:pPr>
            <a:r>
              <a:rPr lang="zh-CN" altLang="en-US" sz="16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sz="16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16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）请你用笔画线代替导线，根据图甲将图乙所示的实物电路连接完整。（要求：滑动变阻器的滑片</a:t>
            </a:r>
            <a:r>
              <a:rPr lang="en-US" sz="16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P</a:t>
            </a:r>
            <a:r>
              <a:rPr lang="zh-CN" altLang="en-US" sz="16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向左端移动时，电流表示数变大）。</a:t>
            </a:r>
          </a:p>
          <a:p>
            <a:pPr>
              <a:buNone/>
            </a:pPr>
            <a:r>
              <a:rPr lang="zh-CN" altLang="en-US" sz="16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sz="16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16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）闭合开关后，发现电流表示数较大，电压表指针不动，故障的原因可能是</a:t>
            </a:r>
            <a:r>
              <a:rPr lang="en-US" altLang="zh-CN" sz="16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______</a:t>
            </a:r>
            <a:r>
              <a:rPr lang="zh-CN" altLang="en-US" sz="16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</a:t>
            </a:r>
          </a:p>
          <a:p>
            <a:pPr>
              <a:buNone/>
            </a:pPr>
            <a:r>
              <a:rPr lang="zh-CN" altLang="en-US" sz="16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sz="16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lang="zh-CN" altLang="en-US" sz="16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）排除故障后，正确连接电路，小李闭合开关</a:t>
            </a:r>
            <a:r>
              <a:rPr lang="en-US" sz="16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S</a:t>
            </a:r>
            <a:r>
              <a:rPr lang="zh-CN" altLang="en-US" sz="16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，移动滑动变阻器的滑片</a:t>
            </a:r>
            <a:r>
              <a:rPr lang="en-US" sz="16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P</a:t>
            </a:r>
            <a:r>
              <a:rPr lang="zh-CN" altLang="en-US" sz="16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，当电压表的示数为</a:t>
            </a:r>
            <a:r>
              <a:rPr lang="en-US" sz="16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3.6V</a:t>
            </a:r>
            <a:r>
              <a:rPr lang="zh-CN" altLang="en-US" sz="16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时，电流表的示数如图</a:t>
            </a:r>
            <a:r>
              <a:rPr lang="en-US" sz="16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16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所示，则所测电阻</a:t>
            </a:r>
            <a:r>
              <a:rPr lang="en-US" sz="16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R</a:t>
            </a:r>
            <a:r>
              <a:rPr lang="en-US" sz="1600" b="1" baseline="-25000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x</a:t>
            </a:r>
            <a:r>
              <a:rPr lang="zh-CN" altLang="en-US" sz="16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的值是</a:t>
            </a:r>
            <a:r>
              <a:rPr lang="en-US" altLang="zh-CN" sz="16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</a:t>
            </a:r>
            <a:r>
              <a:rPr lang="en-US" sz="16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Ω</a:t>
            </a:r>
            <a:r>
              <a:rPr lang="zh-CN" altLang="en-US" sz="16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</a:t>
            </a:r>
          </a:p>
          <a:p>
            <a:pPr>
              <a:buNone/>
            </a:pPr>
            <a:r>
              <a:rPr lang="zh-CN" altLang="en-US" sz="16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sz="16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4</a:t>
            </a:r>
            <a:r>
              <a:rPr lang="zh-CN" altLang="en-US" sz="16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）如果在图甲中将电阻</a:t>
            </a:r>
            <a:r>
              <a:rPr lang="en-US" sz="16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R</a:t>
            </a:r>
            <a:r>
              <a:rPr lang="en-US" sz="1600" b="1" baseline="-25000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x</a:t>
            </a:r>
            <a:r>
              <a:rPr lang="zh-CN" altLang="en-US" sz="16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换成小灯泡，实验过程中将滑片向右滑动到某一位置后，继续向右滑动，发现电压表、电流表均有示数，但小灯泡始终不发光，这是由于</a:t>
            </a:r>
            <a:r>
              <a:rPr lang="en-US" altLang="zh-CN" sz="16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______</a:t>
            </a:r>
            <a:r>
              <a:rPr lang="zh-CN" altLang="en-US" sz="16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的缘故。</a:t>
            </a:r>
          </a:p>
          <a:p>
            <a:pPr>
              <a:buNone/>
            </a:pPr>
            <a:r>
              <a:rPr lang="zh-CN" altLang="en-US" sz="16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sz="16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5</a:t>
            </a:r>
            <a:r>
              <a:rPr lang="zh-CN" altLang="en-US" sz="16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）若在实验中，电压表不能使用。小李灵机一动，想到一个不用电压表也能测出未知电阻</a:t>
            </a:r>
            <a:r>
              <a:rPr lang="en-US" sz="16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R</a:t>
            </a:r>
            <a:r>
              <a:rPr lang="en-US" sz="1600" b="1" baseline="-25000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x</a:t>
            </a:r>
            <a:r>
              <a:rPr lang="zh-CN" altLang="en-US" sz="16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的好办法，他看了一下滑动变阻器的最大阻值为</a:t>
            </a:r>
            <a:r>
              <a:rPr lang="en-US" sz="16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R</a:t>
            </a:r>
            <a:r>
              <a:rPr lang="en-US" sz="1600" b="1" baseline="-25000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0</a:t>
            </a:r>
            <a:r>
              <a:rPr lang="zh-CN" altLang="en-US" sz="16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．去掉电压表，其他电路不变，他设计了如下步骤，但不够完整，请你将步骤补充完整。</a:t>
            </a:r>
          </a:p>
          <a:p>
            <a:pPr>
              <a:buNone/>
            </a:pPr>
            <a:r>
              <a:rPr lang="zh-CN" altLang="en-US" sz="16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步骤：</a:t>
            </a:r>
            <a:r>
              <a:rPr lang="en-US" sz="16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16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、将滑片</a:t>
            </a:r>
            <a:r>
              <a:rPr lang="en-US" sz="16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P</a:t>
            </a:r>
            <a:r>
              <a:rPr lang="zh-CN" altLang="en-US" sz="16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移至最左端时，测出电流表示数为</a:t>
            </a:r>
            <a:r>
              <a:rPr lang="en-US" sz="16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I</a:t>
            </a:r>
            <a:r>
              <a:rPr lang="en-US" sz="1600" b="1" baseline="-25000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16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；</a:t>
            </a:r>
            <a:r>
              <a:rPr lang="en-US" sz="16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16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、将滑片</a:t>
            </a:r>
            <a:r>
              <a:rPr lang="en-US" sz="16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P</a:t>
            </a:r>
            <a:r>
              <a:rPr lang="zh-CN" altLang="en-US" sz="16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移至最右端时，测出电流表示数为</a:t>
            </a:r>
            <a:r>
              <a:rPr lang="en-US" sz="16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I</a:t>
            </a:r>
            <a:r>
              <a:rPr lang="en-US" sz="1600" b="1" baseline="-25000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16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；</a:t>
            </a:r>
            <a:r>
              <a:rPr lang="en-US" sz="16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</a:t>
            </a:r>
            <a:r>
              <a:rPr lang="zh-CN" altLang="en-US" sz="16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、则未知电阻的表达式：</a:t>
            </a:r>
            <a:r>
              <a:rPr lang="en-US" sz="16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R</a:t>
            </a:r>
            <a:r>
              <a:rPr lang="en-US" sz="1600" b="1" baseline="-25000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x</a:t>
            </a:r>
            <a:r>
              <a:rPr lang="zh-CN" altLang="en-US" sz="16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＝</a:t>
            </a:r>
            <a:r>
              <a:rPr lang="en-US" altLang="zh-CN" sz="16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_____________</a:t>
            </a:r>
            <a:r>
              <a:rPr lang="zh-CN" altLang="en-US" sz="16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</a:t>
            </a:r>
            <a:endParaRPr lang="zh-CN" altLang="en-US" sz="1600" b="1">
              <a:solidFill>
                <a:srgbClr val="000099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6096000" y="4876800"/>
            <a:ext cx="2895600" cy="1910591"/>
            <a:chOff x="6096000" y="4876800"/>
            <a:chExt cx="2895600" cy="1910591"/>
          </a:xfrm>
        </p:grpSpPr>
        <p:sp>
          <p:nvSpPr>
            <p:cNvPr id="5" name="TextBox 4"/>
            <p:cNvSpPr txBox="1"/>
            <p:nvPr/>
          </p:nvSpPr>
          <p:spPr>
            <a:xfrm>
              <a:off x="6096000" y="4876800"/>
              <a:ext cx="28956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800" b="1" smtClean="0">
                  <a:solidFill>
                    <a:srgbClr val="FF0000"/>
                  </a:solidFill>
                </a:rPr>
                <a:t>答案：（</a:t>
              </a:r>
              <a:r>
                <a:rPr lang="en-US" sz="1800" b="1" smtClean="0">
                  <a:solidFill>
                    <a:srgbClr val="FF0000"/>
                  </a:solidFill>
                </a:rPr>
                <a:t>1</a:t>
              </a:r>
              <a:r>
                <a:rPr lang="zh-CN" altLang="en-US" sz="1800" b="1" smtClean="0">
                  <a:solidFill>
                    <a:srgbClr val="FF0000"/>
                  </a:solidFill>
                </a:rPr>
                <a:t>）见图；（</a:t>
              </a:r>
              <a:r>
                <a:rPr lang="en-US" sz="1800" b="1" smtClean="0">
                  <a:solidFill>
                    <a:srgbClr val="FF0000"/>
                  </a:solidFill>
                </a:rPr>
                <a:t>2</a:t>
              </a:r>
              <a:r>
                <a:rPr lang="zh-CN" altLang="en-US" sz="1800" b="1" smtClean="0">
                  <a:solidFill>
                    <a:srgbClr val="FF0000"/>
                  </a:solidFill>
                </a:rPr>
                <a:t>）电阻短路；（</a:t>
              </a:r>
              <a:r>
                <a:rPr lang="en-US" sz="1800" b="1" smtClean="0">
                  <a:solidFill>
                    <a:srgbClr val="FF0000"/>
                  </a:solidFill>
                </a:rPr>
                <a:t>3</a:t>
              </a:r>
              <a:r>
                <a:rPr lang="zh-CN" altLang="en-US" sz="1800" b="1" smtClean="0">
                  <a:solidFill>
                    <a:srgbClr val="FF0000"/>
                  </a:solidFill>
                </a:rPr>
                <a:t>）</a:t>
              </a:r>
              <a:r>
                <a:rPr lang="en-US" sz="1800" b="1" smtClean="0">
                  <a:solidFill>
                    <a:srgbClr val="FF0000"/>
                  </a:solidFill>
                </a:rPr>
                <a:t>15</a:t>
              </a:r>
              <a:r>
                <a:rPr lang="zh-CN" altLang="en-US" sz="1800" b="1" smtClean="0">
                  <a:solidFill>
                    <a:srgbClr val="FF0000"/>
                  </a:solidFill>
                </a:rPr>
                <a:t>；（</a:t>
              </a:r>
              <a:r>
                <a:rPr lang="en-US" sz="1800" b="1" smtClean="0">
                  <a:solidFill>
                    <a:srgbClr val="FF0000"/>
                  </a:solidFill>
                </a:rPr>
                <a:t>4</a:t>
              </a:r>
              <a:r>
                <a:rPr lang="zh-CN" altLang="en-US" sz="1800" b="1" smtClean="0">
                  <a:solidFill>
                    <a:srgbClr val="FF0000"/>
                  </a:solidFill>
                </a:rPr>
                <a:t>）小灯泡两端的电压太小；（</a:t>
              </a:r>
              <a:r>
                <a:rPr lang="en-US" sz="1800" b="1" smtClean="0">
                  <a:solidFill>
                    <a:srgbClr val="FF0000"/>
                  </a:solidFill>
                </a:rPr>
                <a:t>5</a:t>
              </a:r>
              <a:r>
                <a:rPr lang="zh-CN" altLang="en-US" sz="1800" b="1" smtClean="0">
                  <a:solidFill>
                    <a:srgbClr val="FF0000"/>
                  </a:solidFill>
                </a:rPr>
                <a:t>）</a:t>
              </a:r>
              <a:r>
                <a:rPr lang="en-US" sz="1800" b="1" smtClean="0">
                  <a:solidFill>
                    <a:srgbClr val="FF0000"/>
                  </a:solidFill>
                </a:rPr>
                <a:t> R</a:t>
              </a:r>
              <a:r>
                <a:rPr lang="en-US" sz="1800" b="1" baseline="-25000" smtClean="0">
                  <a:solidFill>
                    <a:srgbClr val="FF0000"/>
                  </a:solidFill>
                </a:rPr>
                <a:t>0</a:t>
              </a:r>
              <a:endParaRPr lang="zh-CN" altLang="en-US" sz="1800" b="1" smtClean="0">
                <a:solidFill>
                  <a:srgbClr val="FF0000"/>
                </a:solidFill>
              </a:endParaRPr>
            </a:p>
          </p:txBody>
        </p:sp>
        <p:pic>
          <p:nvPicPr>
            <p:cNvPr id="44035" name="图片24" descr="菁优网：http://www.jyeoo.com"/>
            <p:cNvPicPr>
              <a:picLocks noChangeAspect="1" noChangeArrowheads="1"/>
            </p:cNvPicPr>
            <p:nvPr/>
          </p:nvPicPr>
          <p:blipFill>
            <a:blip r:embed="rId2"/>
            <a:stretch>
              <a:fillRect/>
            </a:stretch>
          </p:blipFill>
          <p:spPr bwMode="auto">
            <a:xfrm>
              <a:off x="7162800" y="5854780"/>
              <a:ext cx="1600200" cy="932611"/>
            </a:xfrm>
            <a:prstGeom prst="rect">
              <a:avLst/>
            </a:prstGeom>
            <a:noFill/>
          </p:spPr>
        </p:pic>
      </p:grpSp>
      <p:pic>
        <p:nvPicPr>
          <p:cNvPr id="44036" name="Picture 4" descr="D:\我的文档\Pictures\112.pn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6172200" y="914400"/>
            <a:ext cx="2347913" cy="3894137"/>
          </a:xfrm>
          <a:prstGeom prst="rect">
            <a:avLst/>
          </a:prstGeom>
          <a:noFill/>
        </p:spPr>
      </p:pic>
      <p:pic>
        <p:nvPicPr>
          <p:cNvPr id="44037" name="New picture" hidden="1"/>
          <p:cNvPicPr/>
          <p:nvPr/>
        </p:nvPicPr>
        <p:blipFill>
          <a:blip r:embed="rId4"/>
          <a:stretch>
            <a:fillRect/>
          </a:stretch>
        </p:blipFill>
        <p:spPr>
          <a:xfrm>
            <a:off x="11633200" y="11836400"/>
            <a:ext cx="304800" cy="495300"/>
          </a:xfrm>
          <a:prstGeom prst="cube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5" name="组合 25"/>
          <p:cNvGrpSpPr/>
          <p:nvPr/>
        </p:nvGrpSpPr>
        <p:grpSpPr>
          <a:xfrm>
            <a:off x="304800" y="228600"/>
            <a:ext cx="6488113" cy="4648200"/>
            <a:chOff x="304800" y="1143000"/>
            <a:chExt cx="5105400" cy="3657600"/>
          </a:xfrm>
        </p:grpSpPr>
        <p:pic>
          <p:nvPicPr>
            <p:cNvPr id="18436" name="Picture 5" descr="H:\2\人教教参资源\九\图\小灯泡.JPG"/>
            <p:cNvPicPr preferRelativeResize="0">
              <a:picLocks noChangeAspect="1" noChangeArrowheads="1"/>
            </p:cNvPicPr>
            <p:nvPr/>
          </p:nvPicPr>
          <p:blipFill>
            <a:blip r:embed="rId2"/>
            <a:stretch>
              <a:fillRect/>
            </a:stretch>
          </p:blipFill>
          <p:spPr bwMode="auto">
            <a:xfrm>
              <a:off x="1902634" y="2514600"/>
              <a:ext cx="1450166" cy="1097388"/>
            </a:xfrm>
            <a:prstGeom prst="rect">
              <a:avLst/>
            </a:prstGeom>
            <a:noFill/>
            <a:ln w="9525">
              <a:noFill/>
              <a:miter lim="800000"/>
            </a:ln>
          </p:spPr>
        </p:pic>
        <p:grpSp>
          <p:nvGrpSpPr>
            <p:cNvPr id="18437" name="Group 22"/>
            <p:cNvGrpSpPr/>
            <p:nvPr/>
          </p:nvGrpSpPr>
          <p:grpSpPr>
            <a:xfrm>
              <a:off x="304800" y="1143000"/>
              <a:ext cx="5105400" cy="3657600"/>
              <a:chOff x="2428" y="480"/>
              <a:chExt cx="3099" cy="2256"/>
            </a:xfrm>
          </p:grpSpPr>
          <p:grpSp>
            <p:nvGrpSpPr>
              <p:cNvPr id="18438" name="Group 8"/>
              <p:cNvGrpSpPr>
                <a:grpSpLocks noChangeAspect="1"/>
              </p:cNvGrpSpPr>
              <p:nvPr/>
            </p:nvGrpSpPr>
            <p:grpSpPr>
              <a:xfrm>
                <a:off x="2496" y="480"/>
                <a:ext cx="3031" cy="2256"/>
                <a:chOff x="0" y="0"/>
                <a:chExt cx="3031" cy="2647"/>
              </a:xfrm>
            </p:grpSpPr>
            <p:pic>
              <p:nvPicPr>
                <p:cNvPr id="18447" name="Picture 9" descr="无标题"/>
                <p:cNvPicPr>
                  <a:picLocks noChangeAspect="1" noChangeArrowheads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 bwMode="auto">
                <a:xfrm>
                  <a:off x="1870" y="1204"/>
                  <a:ext cx="1161" cy="559"/>
                </a:xfrm>
                <a:prstGeom prst="rect">
                  <a:avLst/>
                </a:prstGeom>
                <a:noFill/>
                <a:ln w="9525">
                  <a:noFill/>
                  <a:miter lim="800000"/>
                </a:ln>
              </p:spPr>
            </p:pic>
            <p:pic>
              <p:nvPicPr>
                <p:cNvPr id="18448" name="Picture 3" descr="H:\2\人教教参资源\九\图\铡刀开关.JPG"/>
                <p:cNvPicPr>
                  <a:picLocks noChangeAspect="1" noChangeArrowheads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 bwMode="auto">
                <a:xfrm>
                  <a:off x="1879" y="183"/>
                  <a:ext cx="720" cy="460"/>
                </a:xfrm>
                <a:prstGeom prst="rect">
                  <a:avLst/>
                </a:prstGeom>
                <a:noFill/>
                <a:ln w="9525">
                  <a:noFill/>
                  <a:miter lim="800000"/>
                </a:ln>
              </p:spPr>
            </p:pic>
            <p:pic>
              <p:nvPicPr>
                <p:cNvPr id="18449" name="Picture 6" descr="H:\2\人教教参资源\九\图\电流表.JPG"/>
                <p:cNvPicPr>
                  <a:picLocks noChangeAspect="1" noChangeArrowheads="1"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 bwMode="auto">
                <a:xfrm>
                  <a:off x="0" y="920"/>
                  <a:ext cx="670" cy="7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</a:ln>
              </p:spPr>
            </p:pic>
            <p:pic>
              <p:nvPicPr>
                <p:cNvPr id="18450" name="Picture 7" descr="H:\2\人教教参资源\九\图\电压表.JPG"/>
                <p:cNvPicPr>
                  <a:picLocks noChangeAspect="1" noChangeArrowheads="1"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 bwMode="auto">
                <a:xfrm>
                  <a:off x="905" y="1827"/>
                  <a:ext cx="807" cy="820"/>
                </a:xfrm>
                <a:prstGeom prst="rect">
                  <a:avLst/>
                </a:prstGeom>
                <a:noFill/>
                <a:ln w="9525">
                  <a:noFill/>
                  <a:miter lim="800000"/>
                </a:ln>
              </p:spPr>
            </p:pic>
            <p:pic>
              <p:nvPicPr>
                <p:cNvPr id="18451" name="Picture 14" descr="H:\2\人教教参资源\九\图\蓄电池.jpg"/>
                <p:cNvPicPr>
                  <a:picLocks noChangeAspect="1" noChangeArrowheads="1"/>
                </p:cNvPicPr>
                <p:nvPr/>
              </p:nvPicPr>
              <p:blipFill>
                <a:blip r:embed="rId7"/>
                <a:stretch>
                  <a:fillRect/>
                </a:stretch>
              </p:blipFill>
              <p:spPr bwMode="auto">
                <a:xfrm>
                  <a:off x="730" y="0"/>
                  <a:ext cx="984" cy="920"/>
                </a:xfrm>
                <a:prstGeom prst="rect">
                  <a:avLst/>
                </a:prstGeom>
                <a:noFill/>
                <a:ln w="9525">
                  <a:noFill/>
                  <a:miter lim="800000"/>
                </a:ln>
              </p:spPr>
            </p:pic>
          </p:grpSp>
          <p:grpSp>
            <p:nvGrpSpPr>
              <p:cNvPr id="18439" name="Group 14"/>
              <p:cNvGrpSpPr/>
              <p:nvPr/>
            </p:nvGrpSpPr>
            <p:grpSpPr>
              <a:xfrm>
                <a:off x="2428" y="639"/>
                <a:ext cx="3070" cy="1988"/>
                <a:chOff x="0" y="0"/>
                <a:chExt cx="3070" cy="2332"/>
              </a:xfrm>
            </p:grpSpPr>
            <p:sp>
              <p:nvSpPr>
                <p:cNvPr id="18440" name="未知"/>
                <p:cNvSpPr/>
                <p:nvPr/>
              </p:nvSpPr>
              <p:spPr bwMode="auto">
                <a:xfrm>
                  <a:off x="1446" y="0"/>
                  <a:ext cx="684" cy="460"/>
                </a:xfrm>
                <a:custGeom>
                  <a:avLst/>
                  <a:gdLst>
                    <a:gd name="T0" fmla="*/ 0 w 684"/>
                    <a:gd name="T1" fmla="*/ 52 h 460"/>
                    <a:gd name="T2" fmla="*/ 240 w 684"/>
                    <a:gd name="T3" fmla="*/ 34 h 460"/>
                    <a:gd name="T4" fmla="*/ 404 w 684"/>
                    <a:gd name="T5" fmla="*/ 253 h 460"/>
                    <a:gd name="T6" fmla="*/ 595 w 684"/>
                    <a:gd name="T7" fmla="*/ 445 h 460"/>
                    <a:gd name="T8" fmla="*/ 684 w 684"/>
                    <a:gd name="T9" fmla="*/ 345 h 4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684"/>
                    <a:gd name="T16" fmla="*/ 0 h 460"/>
                    <a:gd name="T17" fmla="*/ 684 w 684"/>
                    <a:gd name="T18" fmla="*/ 460 h 4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684" h="460">
                      <a:moveTo>
                        <a:pt x="0" y="52"/>
                      </a:moveTo>
                      <a:cubicBezTo>
                        <a:pt x="39" y="49"/>
                        <a:pt x="173" y="0"/>
                        <a:pt x="240" y="34"/>
                      </a:cubicBezTo>
                      <a:cubicBezTo>
                        <a:pt x="308" y="68"/>
                        <a:pt x="345" y="184"/>
                        <a:pt x="404" y="253"/>
                      </a:cubicBezTo>
                      <a:cubicBezTo>
                        <a:pt x="463" y="321"/>
                        <a:pt x="548" y="430"/>
                        <a:pt x="595" y="445"/>
                      </a:cubicBezTo>
                      <a:cubicBezTo>
                        <a:pt x="642" y="460"/>
                        <a:pt x="666" y="366"/>
                        <a:pt x="684" y="345"/>
                      </a:cubicBezTo>
                    </a:path>
                  </a:pathLst>
                </a:custGeom>
                <a:noFill/>
                <a:ln w="28575">
                  <a:solidFill>
                    <a:schemeClr val="accent2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8441" name="未知"/>
                <p:cNvSpPr/>
                <p:nvPr/>
              </p:nvSpPr>
              <p:spPr bwMode="auto">
                <a:xfrm>
                  <a:off x="2541" y="339"/>
                  <a:ext cx="529" cy="860"/>
                </a:xfrm>
                <a:custGeom>
                  <a:avLst/>
                  <a:gdLst>
                    <a:gd name="T0" fmla="*/ 0 w 529"/>
                    <a:gd name="T1" fmla="*/ 26 h 860"/>
                    <a:gd name="T2" fmla="*/ 243 w 529"/>
                    <a:gd name="T3" fmla="*/ 71 h 860"/>
                    <a:gd name="T4" fmla="*/ 487 w 529"/>
                    <a:gd name="T5" fmla="*/ 454 h 860"/>
                    <a:gd name="T6" fmla="*/ 496 w 529"/>
                    <a:gd name="T7" fmla="*/ 860 h 8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529"/>
                    <a:gd name="T13" fmla="*/ 0 h 860"/>
                    <a:gd name="T14" fmla="*/ 529 w 529"/>
                    <a:gd name="T15" fmla="*/ 860 h 8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529" h="860">
                      <a:moveTo>
                        <a:pt x="0" y="26"/>
                      </a:moveTo>
                      <a:cubicBezTo>
                        <a:pt x="42" y="33"/>
                        <a:pt x="162" y="0"/>
                        <a:pt x="243" y="71"/>
                      </a:cubicBezTo>
                      <a:cubicBezTo>
                        <a:pt x="324" y="142"/>
                        <a:pt x="445" y="323"/>
                        <a:pt x="487" y="454"/>
                      </a:cubicBezTo>
                      <a:cubicBezTo>
                        <a:pt x="529" y="585"/>
                        <a:pt x="494" y="776"/>
                        <a:pt x="496" y="860"/>
                      </a:cubicBezTo>
                    </a:path>
                  </a:pathLst>
                </a:custGeom>
                <a:noFill/>
                <a:ln w="28575">
                  <a:solidFill>
                    <a:schemeClr val="accent2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8442" name="未知"/>
                <p:cNvSpPr/>
                <p:nvPr/>
              </p:nvSpPr>
              <p:spPr bwMode="auto">
                <a:xfrm>
                  <a:off x="1660" y="1299"/>
                  <a:ext cx="593" cy="403"/>
                </a:xfrm>
                <a:custGeom>
                  <a:avLst/>
                  <a:gdLst>
                    <a:gd name="T0" fmla="*/ 0 w 593"/>
                    <a:gd name="T1" fmla="*/ 0 h 403"/>
                    <a:gd name="T2" fmla="*/ 200 w 593"/>
                    <a:gd name="T3" fmla="*/ 264 h 403"/>
                    <a:gd name="T4" fmla="*/ 334 w 593"/>
                    <a:gd name="T5" fmla="*/ 354 h 403"/>
                    <a:gd name="T6" fmla="*/ 558 w 593"/>
                    <a:gd name="T7" fmla="*/ 354 h 403"/>
                    <a:gd name="T8" fmla="*/ 545 w 593"/>
                    <a:gd name="T9" fmla="*/ 58 h 40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93"/>
                    <a:gd name="T16" fmla="*/ 0 h 403"/>
                    <a:gd name="T17" fmla="*/ 593 w 593"/>
                    <a:gd name="T18" fmla="*/ 403 h 40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93" h="402">
                      <a:moveTo>
                        <a:pt x="0" y="0"/>
                      </a:moveTo>
                      <a:cubicBezTo>
                        <a:pt x="33" y="45"/>
                        <a:pt x="144" y="205"/>
                        <a:pt x="200" y="264"/>
                      </a:cubicBezTo>
                      <a:cubicBezTo>
                        <a:pt x="256" y="323"/>
                        <a:pt x="275" y="339"/>
                        <a:pt x="334" y="354"/>
                      </a:cubicBezTo>
                      <a:cubicBezTo>
                        <a:pt x="394" y="368"/>
                        <a:pt x="524" y="403"/>
                        <a:pt x="558" y="354"/>
                      </a:cubicBezTo>
                      <a:cubicBezTo>
                        <a:pt x="593" y="305"/>
                        <a:pt x="548" y="120"/>
                        <a:pt x="545" y="58"/>
                      </a:cubicBezTo>
                    </a:path>
                  </a:pathLst>
                </a:custGeom>
                <a:noFill/>
                <a:ln w="28575">
                  <a:solidFill>
                    <a:schemeClr val="accent2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8443" name="未知"/>
                <p:cNvSpPr/>
                <p:nvPr/>
              </p:nvSpPr>
              <p:spPr bwMode="auto">
                <a:xfrm>
                  <a:off x="1534" y="1275"/>
                  <a:ext cx="355" cy="1010"/>
                </a:xfrm>
                <a:custGeom>
                  <a:avLst/>
                  <a:gdLst>
                    <a:gd name="T0" fmla="*/ 0 w 355"/>
                    <a:gd name="T1" fmla="*/ 1010 h 1010"/>
                    <a:gd name="T2" fmla="*/ 213 w 355"/>
                    <a:gd name="T3" fmla="*/ 967 h 1010"/>
                    <a:gd name="T4" fmla="*/ 315 w 355"/>
                    <a:gd name="T5" fmla="*/ 777 h 1010"/>
                    <a:gd name="T6" fmla="*/ 322 w 355"/>
                    <a:gd name="T7" fmla="*/ 412 h 1010"/>
                    <a:gd name="T8" fmla="*/ 118 w 355"/>
                    <a:gd name="T9" fmla="*/ 0 h 101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55"/>
                    <a:gd name="T16" fmla="*/ 0 h 1010"/>
                    <a:gd name="T17" fmla="*/ 355 w 355"/>
                    <a:gd name="T18" fmla="*/ 1010 h 101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55" h="1010">
                      <a:moveTo>
                        <a:pt x="0" y="1010"/>
                      </a:moveTo>
                      <a:cubicBezTo>
                        <a:pt x="35" y="1004"/>
                        <a:pt x="160" y="1006"/>
                        <a:pt x="213" y="967"/>
                      </a:cubicBezTo>
                      <a:cubicBezTo>
                        <a:pt x="266" y="928"/>
                        <a:pt x="297" y="869"/>
                        <a:pt x="315" y="777"/>
                      </a:cubicBezTo>
                      <a:cubicBezTo>
                        <a:pt x="334" y="684"/>
                        <a:pt x="355" y="542"/>
                        <a:pt x="322" y="412"/>
                      </a:cubicBezTo>
                      <a:cubicBezTo>
                        <a:pt x="289" y="283"/>
                        <a:pt x="160" y="86"/>
                        <a:pt x="118" y="0"/>
                      </a:cubicBezTo>
                    </a:path>
                  </a:pathLst>
                </a:custGeom>
                <a:noFill/>
                <a:ln w="28575">
                  <a:solidFill>
                    <a:schemeClr val="accent2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8444" name="未知"/>
                <p:cNvSpPr/>
                <p:nvPr/>
              </p:nvSpPr>
              <p:spPr bwMode="auto">
                <a:xfrm>
                  <a:off x="936" y="1304"/>
                  <a:ext cx="274" cy="1028"/>
                </a:xfrm>
                <a:custGeom>
                  <a:avLst/>
                  <a:gdLst>
                    <a:gd name="T0" fmla="*/ 198 w 274"/>
                    <a:gd name="T1" fmla="*/ 0 h 1028"/>
                    <a:gd name="T2" fmla="*/ 58 w 274"/>
                    <a:gd name="T3" fmla="*/ 504 h 1028"/>
                    <a:gd name="T4" fmla="*/ 4 w 274"/>
                    <a:gd name="T5" fmla="*/ 770 h 1028"/>
                    <a:gd name="T6" fmla="*/ 80 w 274"/>
                    <a:gd name="T7" fmla="*/ 994 h 1028"/>
                    <a:gd name="T8" fmla="*/ 274 w 274"/>
                    <a:gd name="T9" fmla="*/ 974 h 102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74"/>
                    <a:gd name="T16" fmla="*/ 0 h 1028"/>
                    <a:gd name="T17" fmla="*/ 274 w 274"/>
                    <a:gd name="T18" fmla="*/ 1028 h 102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74" h="1028">
                      <a:moveTo>
                        <a:pt x="198" y="0"/>
                      </a:moveTo>
                      <a:cubicBezTo>
                        <a:pt x="175" y="84"/>
                        <a:pt x="90" y="376"/>
                        <a:pt x="58" y="504"/>
                      </a:cubicBezTo>
                      <a:cubicBezTo>
                        <a:pt x="26" y="632"/>
                        <a:pt x="0" y="688"/>
                        <a:pt x="4" y="770"/>
                      </a:cubicBezTo>
                      <a:cubicBezTo>
                        <a:pt x="8" y="852"/>
                        <a:pt x="35" y="960"/>
                        <a:pt x="80" y="994"/>
                      </a:cubicBezTo>
                      <a:cubicBezTo>
                        <a:pt x="125" y="1028"/>
                        <a:pt x="234" y="978"/>
                        <a:pt x="274" y="974"/>
                      </a:cubicBezTo>
                    </a:path>
                  </a:pathLst>
                </a:custGeom>
                <a:noFill/>
                <a:ln w="28575">
                  <a:solidFill>
                    <a:schemeClr val="accent2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8445" name="未知"/>
                <p:cNvSpPr/>
                <p:nvPr/>
              </p:nvSpPr>
              <p:spPr bwMode="auto">
                <a:xfrm>
                  <a:off x="426" y="1292"/>
                  <a:ext cx="718" cy="259"/>
                </a:xfrm>
                <a:custGeom>
                  <a:avLst/>
                  <a:gdLst>
                    <a:gd name="T0" fmla="*/ 0 w 718"/>
                    <a:gd name="T1" fmla="*/ 76 h 259"/>
                    <a:gd name="T2" fmla="*/ 109 w 718"/>
                    <a:gd name="T3" fmla="*/ 229 h 259"/>
                    <a:gd name="T4" fmla="*/ 307 w 718"/>
                    <a:gd name="T5" fmla="*/ 245 h 259"/>
                    <a:gd name="T6" fmla="*/ 467 w 718"/>
                    <a:gd name="T7" fmla="*/ 146 h 259"/>
                    <a:gd name="T8" fmla="*/ 718 w 718"/>
                    <a:gd name="T9" fmla="*/ 0 h 25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18"/>
                    <a:gd name="T16" fmla="*/ 0 h 259"/>
                    <a:gd name="T17" fmla="*/ 718 w 718"/>
                    <a:gd name="T18" fmla="*/ 259 h 25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18" h="259">
                      <a:moveTo>
                        <a:pt x="0" y="76"/>
                      </a:moveTo>
                      <a:cubicBezTo>
                        <a:pt x="19" y="102"/>
                        <a:pt x="58" y="201"/>
                        <a:pt x="109" y="229"/>
                      </a:cubicBezTo>
                      <a:cubicBezTo>
                        <a:pt x="160" y="257"/>
                        <a:pt x="247" y="259"/>
                        <a:pt x="307" y="245"/>
                      </a:cubicBezTo>
                      <a:cubicBezTo>
                        <a:pt x="367" y="232"/>
                        <a:pt x="399" y="187"/>
                        <a:pt x="467" y="146"/>
                      </a:cubicBezTo>
                      <a:cubicBezTo>
                        <a:pt x="535" y="105"/>
                        <a:pt x="666" y="30"/>
                        <a:pt x="718" y="0"/>
                      </a:cubicBezTo>
                    </a:path>
                  </a:pathLst>
                </a:custGeom>
                <a:noFill/>
                <a:ln w="28575">
                  <a:solidFill>
                    <a:schemeClr val="accent2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8446" name="未知"/>
                <p:cNvSpPr/>
                <p:nvPr/>
              </p:nvSpPr>
              <p:spPr bwMode="auto">
                <a:xfrm>
                  <a:off x="0" y="56"/>
                  <a:ext cx="994" cy="1343"/>
                </a:xfrm>
                <a:custGeom>
                  <a:avLst/>
                  <a:gdLst>
                    <a:gd name="T0" fmla="*/ 649 w 1030"/>
                    <a:gd name="T1" fmla="*/ 20 h 1394"/>
                    <a:gd name="T2" fmla="*/ 562 w 1030"/>
                    <a:gd name="T3" fmla="*/ 26 h 1394"/>
                    <a:gd name="T4" fmla="*/ 270 w 1030"/>
                    <a:gd name="T5" fmla="*/ 164 h 1394"/>
                    <a:gd name="T6" fmla="*/ 36 w 1030"/>
                    <a:gd name="T7" fmla="*/ 428 h 1394"/>
                    <a:gd name="T8" fmla="*/ 54 w 1030"/>
                    <a:gd name="T9" fmla="*/ 790 h 1394"/>
                    <a:gd name="T10" fmla="*/ 182 w 1030"/>
                    <a:gd name="T11" fmla="*/ 841 h 1394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030"/>
                    <a:gd name="T19" fmla="*/ 0 h 1394"/>
                    <a:gd name="T20" fmla="*/ 1030 w 1030"/>
                    <a:gd name="T21" fmla="*/ 1394 h 1394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030" h="1394">
                      <a:moveTo>
                        <a:pt x="1030" y="33"/>
                      </a:moveTo>
                      <a:cubicBezTo>
                        <a:pt x="1007" y="34"/>
                        <a:pt x="991" y="0"/>
                        <a:pt x="891" y="39"/>
                      </a:cubicBezTo>
                      <a:cubicBezTo>
                        <a:pt x="791" y="78"/>
                        <a:pt x="567" y="156"/>
                        <a:pt x="428" y="265"/>
                      </a:cubicBezTo>
                      <a:cubicBezTo>
                        <a:pt x="289" y="374"/>
                        <a:pt x="114" y="525"/>
                        <a:pt x="57" y="695"/>
                      </a:cubicBezTo>
                      <a:cubicBezTo>
                        <a:pt x="0" y="865"/>
                        <a:pt x="46" y="1170"/>
                        <a:pt x="85" y="1282"/>
                      </a:cubicBezTo>
                      <a:cubicBezTo>
                        <a:pt x="124" y="1394"/>
                        <a:pt x="247" y="1347"/>
                        <a:pt x="289" y="1364"/>
                      </a:cubicBezTo>
                    </a:path>
                  </a:pathLst>
                </a:custGeom>
                <a:noFill/>
                <a:ln w="28575">
                  <a:solidFill>
                    <a:schemeClr val="accent2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</p:grpSp>
      </p:grpSp>
      <p:pic>
        <p:nvPicPr>
          <p:cNvPr id="27649" name="Picture 1" descr="D:\我的文档\Pictures\112.png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343400" y="3200400"/>
            <a:ext cx="4425469" cy="3124200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152400"/>
            <a:ext cx="8229600" cy="1219200"/>
          </a:xfrm>
        </p:spPr>
        <p:txBody>
          <a:bodyPr/>
          <a:lstStyle/>
          <a:p>
            <a:pPr algn="l"/>
            <a:r>
              <a:rPr lang="zh-CN" altLang="en-US" sz="4000" b="1" smtClean="0">
                <a:latin typeface="Times New Roman" pitchFamily="18" charset="0"/>
                <a:ea typeface="楷体_GB2312" pitchFamily="49" charset="-122"/>
              </a:rPr>
              <a:t>三、其它方法测电阻</a:t>
            </a:r>
          </a:p>
        </p:txBody>
      </p:sp>
      <p:sp>
        <p:nvSpPr>
          <p:cNvPr id="20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219200"/>
            <a:ext cx="8382000" cy="5105400"/>
          </a:xfrm>
        </p:spPr>
        <p:txBody>
          <a:bodyPr/>
          <a:lstStyle/>
          <a:p>
            <a:pPr>
              <a:buFontTx/>
              <a:buNone/>
            </a:pPr>
            <a:r>
              <a:rPr lang="en-US" altLang="zh-CN" sz="3600" b="1" smtClean="0">
                <a:solidFill>
                  <a:srgbClr val="FF0000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1</a:t>
            </a:r>
            <a:r>
              <a:rPr lang="zh-CN" altLang="en-US" sz="3600" b="1" smtClean="0">
                <a:solidFill>
                  <a:srgbClr val="FF0000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．伏阻法测电阻（缺电流表）</a:t>
            </a:r>
          </a:p>
          <a:p>
            <a:pPr>
              <a:buClr>
                <a:schemeClr val="bg1"/>
              </a:buClr>
            </a:pPr>
            <a:r>
              <a:rPr lang="zh-CN" altLang="en-US" sz="2400" b="1" smtClean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缺少电流表时，利用一只电压表和一个已知电阻，间接测量导体的电阻。</a:t>
            </a:r>
          </a:p>
          <a:p>
            <a:pPr>
              <a:buFontTx/>
              <a:buNone/>
            </a:pPr>
            <a:r>
              <a:rPr lang="zh-CN" altLang="en-US" sz="2400" b="1" smtClean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方法</a:t>
            </a:r>
            <a:r>
              <a:rPr lang="en-US" altLang="zh-CN" sz="2400" b="1" smtClean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1</a:t>
            </a:r>
            <a:r>
              <a:rPr lang="zh-CN" altLang="en-US" sz="2400" b="1" smtClean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：闭合</a:t>
            </a:r>
            <a:r>
              <a:rPr lang="en-US" altLang="zh-CN" sz="2400" b="1" smtClean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S</a:t>
            </a:r>
            <a:r>
              <a:rPr lang="zh-CN" altLang="en-US" sz="2400" b="1" smtClean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，分别测出</a:t>
            </a:r>
            <a:r>
              <a:rPr lang="en-US" altLang="zh-CN" sz="2400" b="1" smtClean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R</a:t>
            </a:r>
            <a:r>
              <a:rPr lang="en-US" altLang="zh-CN" sz="2400" b="1" baseline="-25000" smtClean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0</a:t>
            </a:r>
            <a:r>
              <a:rPr lang="zh-CN" altLang="en-US" sz="2400" b="1" smtClean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和</a:t>
            </a:r>
            <a:r>
              <a:rPr lang="en-US" altLang="zh-CN" sz="2400" b="1" smtClean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R</a:t>
            </a:r>
            <a:r>
              <a:rPr lang="en-US" altLang="zh-CN" sz="2400" b="1" baseline="-25000" smtClean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x</a:t>
            </a:r>
            <a:r>
              <a:rPr lang="zh-CN" altLang="en-US" sz="2400" b="1" smtClean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两端的电压</a:t>
            </a:r>
            <a:r>
              <a:rPr lang="en-US" altLang="zh-CN" sz="2400" b="1" smtClean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U</a:t>
            </a:r>
            <a:r>
              <a:rPr lang="en-US" altLang="zh-CN" sz="2400" b="1" baseline="-25000" smtClean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0</a:t>
            </a:r>
            <a:r>
              <a:rPr lang="zh-CN" altLang="en-US" sz="2400" b="1" smtClean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和</a:t>
            </a:r>
            <a:r>
              <a:rPr lang="en-US" altLang="zh-CN" sz="2400" b="1" err="1" smtClean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U</a:t>
            </a:r>
            <a:r>
              <a:rPr lang="en-US" altLang="zh-CN" sz="2400" b="1" baseline="-25000" err="1" smtClean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x</a:t>
            </a:r>
            <a:r>
              <a:rPr lang="zh-CN" altLang="en-US" sz="2400" b="1" smtClean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；</a:t>
            </a:r>
          </a:p>
          <a:p>
            <a:pPr>
              <a:buFontTx/>
              <a:buNone/>
            </a:pPr>
            <a:r>
              <a:rPr lang="zh-CN" altLang="en-US" sz="2400" b="1" smtClean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结论：</a:t>
            </a:r>
          </a:p>
        </p:txBody>
      </p:sp>
      <p:pic>
        <p:nvPicPr>
          <p:cNvPr id="2053" name="Picture 4" descr="九年物理笔记 17-03电阻的测量04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4495800" y="3429000"/>
            <a:ext cx="3429000" cy="2374052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2054" name="Rectangle 5"/>
          <p:cNvSpPr>
            <a:spLocks noChangeArrowheads="1"/>
          </p:cNvSpPr>
          <p:nvPr/>
        </p:nvSpPr>
        <p:spPr bwMode="auto">
          <a:xfrm>
            <a:off x="0" y="3214688"/>
            <a:ext cx="9144000" cy="0"/>
          </a:xfrm>
          <a:prstGeom prst="rect">
            <a:avLst/>
          </a:prstGeom>
          <a:noFill/>
          <a:ln w="28575">
            <a:noFill/>
            <a:miter lim="800000"/>
          </a:ln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graphicFrame>
        <p:nvGraphicFramePr>
          <p:cNvPr id="2050" name="Object 6"/>
          <p:cNvGraphicFramePr>
            <a:graphicFrameLocks noChangeAspect="1"/>
          </p:cNvGraphicFramePr>
          <p:nvPr/>
        </p:nvGraphicFramePr>
        <p:xfrm>
          <a:off x="990600" y="3810000"/>
          <a:ext cx="2514600" cy="1508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1" name="Equation" r:id="rId4" imgW="711000" imgH="431640" progId="Equation.DSMT4">
                  <p:embed/>
                </p:oleObj>
              </mc:Choice>
              <mc:Fallback>
                <p:oleObj name="Equation" r:id="rId4" imgW="711000" imgH="43164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90600" y="3810000"/>
                        <a:ext cx="2514600" cy="15081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381000"/>
            <a:ext cx="8229600" cy="4525963"/>
          </a:xfrm>
        </p:spPr>
        <p:txBody>
          <a:bodyPr/>
          <a:lstStyle/>
          <a:p>
            <a:pPr>
              <a:buFontTx/>
              <a:buNone/>
            </a:pPr>
            <a:r>
              <a:rPr lang="zh-CN" altLang="en-US" b="1" smtClean="0">
                <a:latin typeface="Times New Roman" pitchFamily="18" charset="0"/>
                <a:ea typeface="楷体_GB2312" pitchFamily="49" charset="-122"/>
              </a:rPr>
              <a:t>方法</a:t>
            </a:r>
            <a:r>
              <a:rPr lang="en-US" altLang="zh-CN" b="1" smtClean="0">
                <a:latin typeface="Times New Roman" pitchFamily="18" charset="0"/>
                <a:ea typeface="楷体_GB2312" pitchFamily="49" charset="-122"/>
              </a:rPr>
              <a:t>2</a:t>
            </a:r>
            <a:r>
              <a:rPr lang="zh-CN" altLang="en-US" b="1" smtClean="0">
                <a:latin typeface="Times New Roman" pitchFamily="18" charset="0"/>
                <a:ea typeface="楷体_GB2312" pitchFamily="49" charset="-122"/>
              </a:rPr>
              <a:t>：只闭合</a:t>
            </a:r>
            <a:r>
              <a:rPr lang="en-US" altLang="zh-CN" b="1" smtClean="0">
                <a:latin typeface="Times New Roman" pitchFamily="18" charset="0"/>
                <a:ea typeface="楷体_GB2312" pitchFamily="49" charset="-122"/>
              </a:rPr>
              <a:t>S</a:t>
            </a:r>
            <a:r>
              <a:rPr lang="en-US" altLang="zh-CN" b="1" baseline="-25000" smtClean="0">
                <a:latin typeface="Times New Roman" pitchFamily="18" charset="0"/>
                <a:ea typeface="楷体_GB2312" pitchFamily="49" charset="-122"/>
              </a:rPr>
              <a:t>0</a:t>
            </a:r>
            <a:r>
              <a:rPr lang="zh-CN" altLang="en-US" b="1" smtClean="0">
                <a:latin typeface="Times New Roman" pitchFamily="18" charset="0"/>
                <a:ea typeface="楷体_GB2312" pitchFamily="49" charset="-122"/>
              </a:rPr>
              <a:t>，测出</a:t>
            </a:r>
            <a:r>
              <a:rPr lang="en-US" altLang="zh-CN" b="1" smtClean="0">
                <a:latin typeface="Times New Roman" pitchFamily="18" charset="0"/>
                <a:ea typeface="楷体_GB2312" pitchFamily="49" charset="-122"/>
              </a:rPr>
              <a:t>R</a:t>
            </a:r>
            <a:r>
              <a:rPr lang="en-US" altLang="zh-CN" b="1" baseline="-25000" smtClean="0">
                <a:latin typeface="Times New Roman" pitchFamily="18" charset="0"/>
                <a:ea typeface="楷体_GB2312" pitchFamily="49" charset="-122"/>
              </a:rPr>
              <a:t>0</a:t>
            </a:r>
            <a:r>
              <a:rPr lang="zh-CN" altLang="en-US" b="1" smtClean="0">
                <a:latin typeface="Times New Roman" pitchFamily="18" charset="0"/>
                <a:ea typeface="楷体_GB2312" pitchFamily="49" charset="-122"/>
              </a:rPr>
              <a:t>两端电压</a:t>
            </a:r>
            <a:r>
              <a:rPr lang="en-US" altLang="zh-CN" b="1" smtClean="0">
                <a:latin typeface="Times New Roman" pitchFamily="18" charset="0"/>
                <a:ea typeface="楷体_GB2312" pitchFamily="49" charset="-122"/>
              </a:rPr>
              <a:t>U</a:t>
            </a:r>
            <a:r>
              <a:rPr lang="en-US" altLang="zh-CN" b="1" baseline="-25000" smtClean="0">
                <a:latin typeface="Times New Roman" pitchFamily="18" charset="0"/>
                <a:ea typeface="楷体_GB2312" pitchFamily="49" charset="-122"/>
              </a:rPr>
              <a:t>0</a:t>
            </a:r>
            <a:r>
              <a:rPr lang="zh-CN" altLang="en-US" b="1" smtClean="0">
                <a:latin typeface="Times New Roman" pitchFamily="18" charset="0"/>
                <a:ea typeface="楷体_GB2312" pitchFamily="49" charset="-122"/>
              </a:rPr>
              <a:t>；闭合</a:t>
            </a:r>
            <a:r>
              <a:rPr lang="en-US" altLang="zh-CN" b="1" smtClean="0">
                <a:latin typeface="Times New Roman" pitchFamily="18" charset="0"/>
                <a:ea typeface="楷体_GB2312" pitchFamily="49" charset="-122"/>
              </a:rPr>
              <a:t>S</a:t>
            </a:r>
            <a:r>
              <a:rPr lang="en-US" altLang="zh-CN" b="1" baseline="-25000" smtClean="0">
                <a:latin typeface="Times New Roman" pitchFamily="18" charset="0"/>
                <a:ea typeface="楷体_GB2312" pitchFamily="49" charset="-122"/>
              </a:rPr>
              <a:t>0</a:t>
            </a:r>
            <a:r>
              <a:rPr lang="zh-CN" altLang="en-US" b="1" smtClean="0">
                <a:latin typeface="Times New Roman" pitchFamily="18" charset="0"/>
                <a:ea typeface="楷体_GB2312" pitchFamily="49" charset="-122"/>
              </a:rPr>
              <a:t>和</a:t>
            </a:r>
            <a:r>
              <a:rPr lang="en-US" altLang="zh-CN" b="1" smtClean="0">
                <a:latin typeface="Times New Roman" pitchFamily="18" charset="0"/>
                <a:ea typeface="楷体_GB2312" pitchFamily="49" charset="-122"/>
              </a:rPr>
              <a:t>S</a:t>
            </a:r>
            <a:r>
              <a:rPr lang="zh-CN" altLang="en-US" b="1" smtClean="0">
                <a:latin typeface="Times New Roman" pitchFamily="18" charset="0"/>
                <a:ea typeface="楷体_GB2312" pitchFamily="49" charset="-122"/>
              </a:rPr>
              <a:t>，测出电源电压</a:t>
            </a:r>
            <a:r>
              <a:rPr lang="en-US" altLang="zh-CN" b="1" smtClean="0">
                <a:latin typeface="Times New Roman" pitchFamily="18" charset="0"/>
                <a:ea typeface="楷体_GB2312" pitchFamily="49" charset="-122"/>
              </a:rPr>
              <a:t>U</a:t>
            </a:r>
            <a:r>
              <a:rPr lang="zh-CN" altLang="en-US" b="1" smtClean="0">
                <a:latin typeface="Times New Roman" pitchFamily="18" charset="0"/>
                <a:ea typeface="楷体_GB2312" pitchFamily="49" charset="-122"/>
              </a:rPr>
              <a:t>。</a:t>
            </a:r>
          </a:p>
          <a:p>
            <a:pPr>
              <a:buFontTx/>
              <a:buNone/>
            </a:pPr>
            <a:r>
              <a:rPr lang="zh-CN" altLang="en-US" b="1" smtClean="0">
                <a:latin typeface="Times New Roman" pitchFamily="18" charset="0"/>
                <a:ea typeface="楷体_GB2312" pitchFamily="49" charset="-122"/>
              </a:rPr>
              <a:t>结论： </a:t>
            </a:r>
          </a:p>
        </p:txBody>
      </p:sp>
      <p:pic>
        <p:nvPicPr>
          <p:cNvPr id="3076" name="Picture 3" descr="九年物理笔记 17-03电阻的测量05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457200" y="3048000"/>
            <a:ext cx="3352800" cy="2579688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3077" name="Rectangle 4"/>
          <p:cNvSpPr>
            <a:spLocks noChangeArrowheads="1"/>
          </p:cNvSpPr>
          <p:nvPr/>
        </p:nvSpPr>
        <p:spPr bwMode="auto">
          <a:xfrm>
            <a:off x="0" y="3214688"/>
            <a:ext cx="9144000" cy="0"/>
          </a:xfrm>
          <a:prstGeom prst="rect">
            <a:avLst/>
          </a:prstGeom>
          <a:noFill/>
          <a:ln w="28575">
            <a:noFill/>
            <a:miter lim="800000"/>
          </a:ln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graphicFrame>
        <p:nvGraphicFramePr>
          <p:cNvPr id="3074" name="Object 5"/>
          <p:cNvGraphicFramePr>
            <a:graphicFrameLocks noChangeAspect="1"/>
          </p:cNvGraphicFramePr>
          <p:nvPr/>
        </p:nvGraphicFramePr>
        <p:xfrm>
          <a:off x="1676400" y="1524000"/>
          <a:ext cx="2971800" cy="1338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Equation" r:id="rId4" imgW="952200" imgH="431640" progId="Equation.DSMT4">
                  <p:embed/>
                </p:oleObj>
              </mc:Choice>
              <mc:Fallback>
                <p:oleObj name="Equation" r:id="rId4" imgW="952200" imgH="43164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676400" y="1524000"/>
                        <a:ext cx="2971800" cy="133826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078" name="Picture 6" descr="九年物理笔记 17-03电阻的测量06"/>
          <p:cNvPicPr>
            <a:picLocks noChangeAspect="1" noChangeArrowheads="1"/>
          </p:cNvPicPr>
          <p:nvPr/>
        </p:nvPicPr>
        <p:blipFill>
          <a:blip r:embed="rId6"/>
          <a:stretch>
            <a:fillRect/>
          </a:stretch>
        </p:blipFill>
        <p:spPr bwMode="auto">
          <a:xfrm>
            <a:off x="4572000" y="3124200"/>
            <a:ext cx="3810000" cy="2540000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zh-CN" sz="40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40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．安阻法测电阻（缺电压表） 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19200"/>
            <a:ext cx="8077200" cy="2743200"/>
          </a:xfrm>
        </p:spPr>
        <p:txBody>
          <a:bodyPr/>
          <a:lstStyle/>
          <a:p>
            <a:pPr>
              <a:buClr>
                <a:schemeClr val="bg1"/>
              </a:buClr>
            </a:pPr>
            <a:r>
              <a:rPr lang="zh-CN" altLang="en-US" b="1" smtClean="0">
                <a:latin typeface="Times New Roman" pitchFamily="18" charset="0"/>
                <a:ea typeface="楷体_GB2312" pitchFamily="49" charset="-122"/>
              </a:rPr>
              <a:t>缺少电压表时，利用一只电流表和一个已知电阻，间接测量导体的电阻。</a:t>
            </a:r>
          </a:p>
          <a:p>
            <a:pPr>
              <a:buClr>
                <a:schemeClr val="bg1"/>
              </a:buClr>
              <a:buFontTx/>
              <a:buNone/>
            </a:pPr>
            <a:r>
              <a:rPr lang="zh-CN" altLang="en-US" b="1" smtClean="0">
                <a:latin typeface="Times New Roman" pitchFamily="18" charset="0"/>
                <a:ea typeface="楷体_GB2312" pitchFamily="49" charset="-122"/>
              </a:rPr>
              <a:t>方法</a:t>
            </a:r>
            <a:r>
              <a:rPr lang="en-US" altLang="zh-CN" b="1" smtClean="0">
                <a:latin typeface="Times New Roman" pitchFamily="18" charset="0"/>
                <a:ea typeface="楷体_GB2312" pitchFamily="49" charset="-122"/>
              </a:rPr>
              <a:t>1</a:t>
            </a:r>
            <a:r>
              <a:rPr lang="zh-CN" altLang="en-US" b="1" smtClean="0">
                <a:latin typeface="Times New Roman" pitchFamily="18" charset="0"/>
                <a:ea typeface="楷体_GB2312" pitchFamily="49" charset="-122"/>
              </a:rPr>
              <a:t>：闭合</a:t>
            </a:r>
            <a:r>
              <a:rPr lang="en-US" altLang="zh-CN" b="1" smtClean="0">
                <a:latin typeface="Times New Roman" pitchFamily="18" charset="0"/>
                <a:ea typeface="楷体_GB2312" pitchFamily="49" charset="-122"/>
              </a:rPr>
              <a:t>S</a:t>
            </a:r>
            <a:r>
              <a:rPr lang="zh-CN" altLang="en-US" b="1" smtClean="0">
                <a:latin typeface="Times New Roman" pitchFamily="18" charset="0"/>
                <a:ea typeface="楷体_GB2312" pitchFamily="49" charset="-122"/>
              </a:rPr>
              <a:t>，分别测出通过</a:t>
            </a:r>
            <a:r>
              <a:rPr lang="en-US" altLang="zh-CN" b="1" smtClean="0">
                <a:latin typeface="Times New Roman" pitchFamily="18" charset="0"/>
                <a:ea typeface="楷体_GB2312" pitchFamily="49" charset="-122"/>
              </a:rPr>
              <a:t>R</a:t>
            </a:r>
            <a:r>
              <a:rPr lang="en-US" altLang="zh-CN" b="1" baseline="-25000" smtClean="0">
                <a:latin typeface="Times New Roman" pitchFamily="18" charset="0"/>
                <a:ea typeface="楷体_GB2312" pitchFamily="49" charset="-122"/>
              </a:rPr>
              <a:t>0</a:t>
            </a:r>
            <a:r>
              <a:rPr lang="zh-CN" altLang="en-US" b="1" smtClean="0">
                <a:latin typeface="Times New Roman" pitchFamily="18" charset="0"/>
                <a:ea typeface="楷体_GB2312" pitchFamily="49" charset="-122"/>
              </a:rPr>
              <a:t>和</a:t>
            </a:r>
            <a:r>
              <a:rPr lang="en-US" altLang="zh-CN" b="1" smtClean="0">
                <a:latin typeface="Times New Roman" pitchFamily="18" charset="0"/>
                <a:ea typeface="楷体_GB2312" pitchFamily="49" charset="-122"/>
              </a:rPr>
              <a:t>R</a:t>
            </a:r>
            <a:r>
              <a:rPr lang="en-US" altLang="zh-CN" b="1" baseline="-25000" smtClean="0">
                <a:latin typeface="Times New Roman" pitchFamily="18" charset="0"/>
                <a:ea typeface="楷体_GB2312" pitchFamily="49" charset="-122"/>
              </a:rPr>
              <a:t>x</a:t>
            </a:r>
            <a:r>
              <a:rPr lang="zh-CN" altLang="en-US" b="1" smtClean="0">
                <a:latin typeface="Times New Roman" pitchFamily="18" charset="0"/>
                <a:ea typeface="楷体_GB2312" pitchFamily="49" charset="-122"/>
              </a:rPr>
              <a:t>的电流</a:t>
            </a:r>
            <a:r>
              <a:rPr lang="en-US" altLang="zh-CN" b="1" smtClean="0">
                <a:latin typeface="Times New Roman" pitchFamily="18" charset="0"/>
                <a:ea typeface="楷体_GB2312" pitchFamily="49" charset="-122"/>
              </a:rPr>
              <a:t>I</a:t>
            </a:r>
            <a:r>
              <a:rPr lang="en-US" altLang="zh-CN" b="1" baseline="-25000" smtClean="0">
                <a:latin typeface="Times New Roman" pitchFamily="18" charset="0"/>
                <a:ea typeface="楷体_GB2312" pitchFamily="49" charset="-122"/>
              </a:rPr>
              <a:t>0</a:t>
            </a:r>
            <a:r>
              <a:rPr lang="zh-CN" altLang="en-US" b="1" smtClean="0">
                <a:latin typeface="Times New Roman" pitchFamily="18" charset="0"/>
                <a:ea typeface="楷体_GB2312" pitchFamily="49" charset="-122"/>
              </a:rPr>
              <a:t>、</a:t>
            </a:r>
            <a:r>
              <a:rPr lang="en-US" altLang="zh-CN" b="1" smtClean="0">
                <a:latin typeface="Times New Roman" pitchFamily="18" charset="0"/>
                <a:ea typeface="楷体_GB2312" pitchFamily="49" charset="-122"/>
              </a:rPr>
              <a:t>I</a:t>
            </a:r>
            <a:r>
              <a:rPr lang="en-US" altLang="zh-CN" b="1" baseline="-25000" smtClean="0">
                <a:latin typeface="Times New Roman" pitchFamily="18" charset="0"/>
                <a:ea typeface="楷体_GB2312" pitchFamily="49" charset="-122"/>
              </a:rPr>
              <a:t>x</a:t>
            </a:r>
            <a:r>
              <a:rPr lang="zh-CN" altLang="en-US" b="1" smtClean="0">
                <a:latin typeface="Times New Roman" pitchFamily="18" charset="0"/>
                <a:ea typeface="楷体_GB2312" pitchFamily="49" charset="-122"/>
              </a:rPr>
              <a:t>。</a:t>
            </a:r>
          </a:p>
          <a:p>
            <a:pPr>
              <a:buClr>
                <a:schemeClr val="bg1"/>
              </a:buClr>
              <a:buFontTx/>
              <a:buNone/>
            </a:pPr>
            <a:r>
              <a:rPr lang="zh-CN" altLang="en-US" b="1" smtClean="0">
                <a:latin typeface="Times New Roman" pitchFamily="18" charset="0"/>
                <a:ea typeface="楷体_GB2312" pitchFamily="49" charset="-122"/>
              </a:rPr>
              <a:t>结论： </a:t>
            </a:r>
          </a:p>
        </p:txBody>
      </p:sp>
      <p:pic>
        <p:nvPicPr>
          <p:cNvPr id="4101" name="Picture 4" descr="九年物理笔记 17-03电阻的测量08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533400" y="4495800"/>
            <a:ext cx="3016250" cy="1941513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4102" name="Rectangle 5"/>
          <p:cNvSpPr>
            <a:spLocks noChangeArrowheads="1"/>
          </p:cNvSpPr>
          <p:nvPr/>
        </p:nvSpPr>
        <p:spPr bwMode="auto">
          <a:xfrm>
            <a:off x="0" y="3214688"/>
            <a:ext cx="9144000" cy="0"/>
          </a:xfrm>
          <a:prstGeom prst="rect">
            <a:avLst/>
          </a:prstGeom>
          <a:noFill/>
          <a:ln w="28575">
            <a:noFill/>
            <a:miter lim="800000"/>
          </a:ln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graphicFrame>
        <p:nvGraphicFramePr>
          <p:cNvPr id="4098" name="Object 6"/>
          <p:cNvGraphicFramePr>
            <a:graphicFrameLocks noChangeAspect="1"/>
          </p:cNvGraphicFramePr>
          <p:nvPr/>
        </p:nvGraphicFramePr>
        <p:xfrm>
          <a:off x="2133600" y="3276600"/>
          <a:ext cx="3352800" cy="1341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" name="Equation" r:id="rId4" imgW="660113" imgH="431613" progId="Equation.DSMT4">
                  <p:embed/>
                </p:oleObj>
              </mc:Choice>
              <mc:Fallback>
                <p:oleObj name="Equation" r:id="rId4" imgW="660113" imgH="431613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33600" y="3276600"/>
                        <a:ext cx="3352800" cy="134143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457200"/>
            <a:ext cx="8229600" cy="4525963"/>
          </a:xfrm>
        </p:spPr>
        <p:txBody>
          <a:bodyPr/>
          <a:lstStyle/>
          <a:p>
            <a:pPr>
              <a:buFontTx/>
              <a:buNone/>
            </a:pPr>
            <a:r>
              <a:rPr lang="zh-CN" altLang="en-US" b="1" smtClean="0">
                <a:latin typeface="Times New Roman" pitchFamily="18" charset="0"/>
                <a:ea typeface="楷体_GB2312" pitchFamily="49" charset="-122"/>
              </a:rPr>
              <a:t>方法</a:t>
            </a:r>
            <a:r>
              <a:rPr lang="en-US" altLang="zh-CN" b="1" smtClean="0">
                <a:latin typeface="Times New Roman" pitchFamily="18" charset="0"/>
                <a:ea typeface="楷体_GB2312" pitchFamily="49" charset="-122"/>
              </a:rPr>
              <a:t>2</a:t>
            </a:r>
            <a:r>
              <a:rPr lang="zh-CN" altLang="en-US" b="1" smtClean="0">
                <a:latin typeface="Times New Roman" pitchFamily="18" charset="0"/>
                <a:ea typeface="楷体_GB2312" pitchFamily="49" charset="-122"/>
              </a:rPr>
              <a:t>：只闭合</a:t>
            </a:r>
            <a:r>
              <a:rPr lang="en-US" altLang="zh-CN" b="1" smtClean="0">
                <a:latin typeface="Times New Roman" pitchFamily="18" charset="0"/>
                <a:ea typeface="楷体_GB2312" pitchFamily="49" charset="-122"/>
              </a:rPr>
              <a:t>S</a:t>
            </a:r>
            <a:r>
              <a:rPr lang="en-US" altLang="zh-CN" b="1" baseline="-25000" smtClean="0">
                <a:latin typeface="Times New Roman" pitchFamily="18" charset="0"/>
                <a:ea typeface="楷体_GB2312" pitchFamily="49" charset="-122"/>
              </a:rPr>
              <a:t>1</a:t>
            </a:r>
            <a:r>
              <a:rPr lang="zh-CN" altLang="en-US" b="1" smtClean="0">
                <a:latin typeface="Times New Roman" pitchFamily="18" charset="0"/>
                <a:ea typeface="楷体_GB2312" pitchFamily="49" charset="-122"/>
              </a:rPr>
              <a:t>，测出通过</a:t>
            </a:r>
            <a:r>
              <a:rPr lang="en-US" altLang="zh-CN" b="1" smtClean="0">
                <a:latin typeface="Times New Roman" pitchFamily="18" charset="0"/>
                <a:ea typeface="楷体_GB2312" pitchFamily="49" charset="-122"/>
              </a:rPr>
              <a:t>R</a:t>
            </a:r>
            <a:r>
              <a:rPr lang="en-US" altLang="zh-CN" b="1" baseline="-25000" smtClean="0">
                <a:latin typeface="Times New Roman" pitchFamily="18" charset="0"/>
                <a:ea typeface="楷体_GB2312" pitchFamily="49" charset="-122"/>
              </a:rPr>
              <a:t>x</a:t>
            </a:r>
            <a:r>
              <a:rPr lang="zh-CN" altLang="en-US" b="1" smtClean="0">
                <a:latin typeface="Times New Roman" pitchFamily="18" charset="0"/>
                <a:ea typeface="楷体_GB2312" pitchFamily="49" charset="-122"/>
              </a:rPr>
              <a:t>的电流</a:t>
            </a:r>
            <a:r>
              <a:rPr lang="en-US" altLang="zh-CN" b="1" smtClean="0">
                <a:latin typeface="Times New Roman" pitchFamily="18" charset="0"/>
                <a:ea typeface="楷体_GB2312" pitchFamily="49" charset="-122"/>
              </a:rPr>
              <a:t>I</a:t>
            </a:r>
            <a:r>
              <a:rPr lang="en-US" altLang="zh-CN" b="1" baseline="-25000" smtClean="0">
                <a:latin typeface="Times New Roman" pitchFamily="18" charset="0"/>
                <a:ea typeface="楷体_GB2312" pitchFamily="49" charset="-122"/>
              </a:rPr>
              <a:t>x</a:t>
            </a:r>
            <a:r>
              <a:rPr lang="zh-CN" altLang="en-US" b="1" smtClean="0">
                <a:latin typeface="Times New Roman" pitchFamily="18" charset="0"/>
                <a:ea typeface="楷体_GB2312" pitchFamily="49" charset="-122"/>
              </a:rPr>
              <a:t>；只闭合</a:t>
            </a:r>
            <a:r>
              <a:rPr lang="en-US" altLang="zh-CN" b="1" smtClean="0">
                <a:latin typeface="Times New Roman" pitchFamily="18" charset="0"/>
                <a:ea typeface="楷体_GB2312" pitchFamily="49" charset="-122"/>
              </a:rPr>
              <a:t>S</a:t>
            </a:r>
            <a:r>
              <a:rPr lang="en-US" altLang="zh-CN" b="1" baseline="-25000" smtClean="0">
                <a:latin typeface="Times New Roman" pitchFamily="18" charset="0"/>
                <a:ea typeface="楷体_GB2312" pitchFamily="49" charset="-122"/>
              </a:rPr>
              <a:t>2</a:t>
            </a:r>
            <a:r>
              <a:rPr lang="zh-CN" altLang="en-US" b="1" smtClean="0">
                <a:latin typeface="Times New Roman" pitchFamily="18" charset="0"/>
                <a:ea typeface="楷体_GB2312" pitchFamily="49" charset="-122"/>
              </a:rPr>
              <a:t>，测出通过</a:t>
            </a:r>
            <a:r>
              <a:rPr lang="en-US" altLang="zh-CN" b="1" smtClean="0">
                <a:latin typeface="Times New Roman" pitchFamily="18" charset="0"/>
                <a:ea typeface="楷体_GB2312" pitchFamily="49" charset="-122"/>
              </a:rPr>
              <a:t>R</a:t>
            </a:r>
            <a:r>
              <a:rPr lang="en-US" altLang="zh-CN" b="1" baseline="-25000" smtClean="0">
                <a:latin typeface="Times New Roman" pitchFamily="18" charset="0"/>
                <a:ea typeface="楷体_GB2312" pitchFamily="49" charset="-122"/>
              </a:rPr>
              <a:t>0</a:t>
            </a:r>
            <a:r>
              <a:rPr lang="zh-CN" altLang="en-US" b="1" smtClean="0">
                <a:latin typeface="Times New Roman" pitchFamily="18" charset="0"/>
                <a:ea typeface="楷体_GB2312" pitchFamily="49" charset="-122"/>
              </a:rPr>
              <a:t>的电流</a:t>
            </a:r>
            <a:r>
              <a:rPr lang="en-US" altLang="zh-CN" b="1" smtClean="0">
                <a:latin typeface="Times New Roman" pitchFamily="18" charset="0"/>
                <a:ea typeface="楷体_GB2312" pitchFamily="49" charset="-122"/>
              </a:rPr>
              <a:t>I</a:t>
            </a:r>
            <a:r>
              <a:rPr lang="en-US" altLang="zh-CN" b="1" baseline="-25000" smtClean="0">
                <a:latin typeface="Times New Roman" pitchFamily="18" charset="0"/>
                <a:ea typeface="楷体_GB2312" pitchFamily="49" charset="-122"/>
              </a:rPr>
              <a:t>0</a:t>
            </a:r>
            <a:r>
              <a:rPr lang="zh-CN" altLang="en-US" b="1" smtClean="0">
                <a:latin typeface="Times New Roman" pitchFamily="18" charset="0"/>
                <a:ea typeface="楷体_GB2312" pitchFamily="49" charset="-122"/>
              </a:rPr>
              <a:t>。</a:t>
            </a:r>
          </a:p>
          <a:p>
            <a:pPr>
              <a:buFontTx/>
              <a:buNone/>
            </a:pPr>
            <a:r>
              <a:rPr lang="zh-CN" altLang="en-US" b="1" smtClean="0">
                <a:latin typeface="Times New Roman" pitchFamily="18" charset="0"/>
                <a:ea typeface="楷体_GB2312" pitchFamily="49" charset="-122"/>
              </a:rPr>
              <a:t>结论：</a:t>
            </a:r>
          </a:p>
        </p:txBody>
      </p:sp>
      <p:pic>
        <p:nvPicPr>
          <p:cNvPr id="5124" name="Picture 3" descr="九年物理笔记 17-03电阻的测量07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609600" y="3581400"/>
            <a:ext cx="3505200" cy="2039938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5125" name="Rectangle 4"/>
          <p:cNvSpPr>
            <a:spLocks noChangeArrowheads="1"/>
          </p:cNvSpPr>
          <p:nvPr/>
        </p:nvSpPr>
        <p:spPr bwMode="auto">
          <a:xfrm>
            <a:off x="0" y="3214688"/>
            <a:ext cx="9144000" cy="0"/>
          </a:xfrm>
          <a:prstGeom prst="rect">
            <a:avLst/>
          </a:prstGeom>
          <a:noFill/>
          <a:ln w="28575">
            <a:noFill/>
            <a:miter lim="800000"/>
          </a:ln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graphicFrame>
        <p:nvGraphicFramePr>
          <p:cNvPr id="5122" name="Object 5"/>
          <p:cNvGraphicFramePr>
            <a:graphicFrameLocks noChangeAspect="1"/>
          </p:cNvGraphicFramePr>
          <p:nvPr/>
        </p:nvGraphicFramePr>
        <p:xfrm>
          <a:off x="1905000" y="1676400"/>
          <a:ext cx="3786188" cy="152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" name="Equation" r:id="rId4" imgW="660113" imgH="431613" progId="Equation.DSMT4">
                  <p:embed/>
                </p:oleObj>
              </mc:Choice>
              <mc:Fallback>
                <p:oleObj name="Equation" r:id="rId4" imgW="660113" imgH="431613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905000" y="1676400"/>
                        <a:ext cx="3786188" cy="15240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内容占位符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1676400"/>
          </a:xfrm>
        </p:spPr>
        <p:txBody>
          <a:bodyPr/>
          <a:lstStyle/>
          <a:p>
            <a:pPr>
              <a:buFontTx/>
              <a:buNone/>
            </a:pPr>
            <a:r>
              <a:rPr lang="zh-CN" b="1" smtClean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方法</a:t>
            </a:r>
            <a:r>
              <a:rPr lang="en-US" altLang="zh-CN" b="1" smtClean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3</a:t>
            </a:r>
            <a:r>
              <a:rPr lang="zh-CN" b="1" smtClean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：断开</a:t>
            </a:r>
            <a:r>
              <a:rPr lang="en-US" altLang="zh-CN" b="1" smtClean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S</a:t>
            </a:r>
            <a:r>
              <a:rPr lang="zh-CN" b="1" smtClean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，测出通过</a:t>
            </a:r>
            <a:r>
              <a:rPr lang="en-US" altLang="zh-CN" b="1" smtClean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R</a:t>
            </a:r>
            <a:r>
              <a:rPr lang="en-US" altLang="zh-CN" b="1" baseline="-25000" smtClean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0</a:t>
            </a:r>
            <a:r>
              <a:rPr lang="zh-CN" b="1" smtClean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的电流</a:t>
            </a:r>
            <a:r>
              <a:rPr lang="en-US" altLang="zh-CN" b="1" smtClean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I</a:t>
            </a:r>
            <a:r>
              <a:rPr lang="en-US" altLang="zh-CN" b="1" baseline="-25000" smtClean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0</a:t>
            </a:r>
            <a:r>
              <a:rPr lang="zh-CN" b="1" smtClean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，闭合</a:t>
            </a:r>
            <a:r>
              <a:rPr lang="en-US" altLang="zh-CN" b="1" smtClean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S</a:t>
            </a:r>
            <a:r>
              <a:rPr lang="zh-CN" b="1" smtClean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，测出总电流</a:t>
            </a:r>
            <a:r>
              <a:rPr lang="en-US" altLang="zh-CN" b="1" smtClean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I</a:t>
            </a:r>
            <a:r>
              <a:rPr lang="zh-CN" b="1" smtClean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。</a:t>
            </a:r>
          </a:p>
          <a:p>
            <a:endParaRPr lang="zh-CN" altLang="en-US" b="1" smtClean="0">
              <a:latin typeface="Times New Roman" panose="02020603050405020304" pitchFamily="18" charset="0"/>
              <a:ea typeface="楷体_GB2312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6148" name="Picture 2" descr="九年物理笔记 17-03电阻的测量09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609600" y="1752600"/>
            <a:ext cx="2633663" cy="1676400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6149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28575">
            <a:noFill/>
            <a:miter lim="800000"/>
          </a:ln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graphicFrame>
        <p:nvGraphicFramePr>
          <p:cNvPr id="44035" name="Object 3"/>
          <p:cNvGraphicFramePr>
            <a:graphicFrameLocks noChangeAspect="1"/>
          </p:cNvGraphicFramePr>
          <p:nvPr/>
        </p:nvGraphicFramePr>
        <p:xfrm>
          <a:off x="2057400" y="4038600"/>
          <a:ext cx="2927350" cy="144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2" name="Equation" r:id="rId4" imgW="863225" imgH="431613" progId="Equation.DSMT4">
                  <p:embed/>
                </p:oleObj>
              </mc:Choice>
              <mc:Fallback>
                <p:oleObj name="Equation" r:id="rId4" imgW="863225" imgH="431613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057400" y="4038600"/>
                        <a:ext cx="2927350" cy="14478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4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内容占位符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1676400"/>
          </a:xfrm>
        </p:spPr>
        <p:txBody>
          <a:bodyPr/>
          <a:lstStyle/>
          <a:p>
            <a:pPr>
              <a:buFontTx/>
              <a:buNone/>
            </a:pPr>
            <a:r>
              <a:rPr lang="zh-CN" b="1" smtClean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方法</a:t>
            </a:r>
            <a:r>
              <a:rPr lang="en-US" altLang="zh-CN" b="1" smtClean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4</a:t>
            </a:r>
            <a:r>
              <a:rPr lang="zh-CN" b="1" smtClean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：断开</a:t>
            </a:r>
            <a:r>
              <a:rPr lang="en-US" altLang="zh-CN" b="1" smtClean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S</a:t>
            </a:r>
            <a:r>
              <a:rPr lang="zh-CN" b="1" smtClean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，测出电路中的电流</a:t>
            </a:r>
            <a:r>
              <a:rPr lang="en-US" altLang="zh-CN" b="1" smtClean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I</a:t>
            </a:r>
            <a:r>
              <a:rPr lang="zh-CN" b="1" smtClean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；闭合</a:t>
            </a:r>
            <a:r>
              <a:rPr lang="en-US" altLang="zh-CN" b="1" smtClean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S</a:t>
            </a:r>
            <a:r>
              <a:rPr lang="zh-CN" b="1" smtClean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，测出通过</a:t>
            </a:r>
            <a:r>
              <a:rPr lang="en-US" altLang="zh-CN" b="1" smtClean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R</a:t>
            </a:r>
            <a:r>
              <a:rPr lang="en-US" altLang="zh-CN" b="1" baseline="-25000" smtClean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0</a:t>
            </a:r>
            <a:r>
              <a:rPr lang="zh-CN" b="1" smtClean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的电流</a:t>
            </a:r>
            <a:r>
              <a:rPr lang="en-US" altLang="zh-CN" b="1" smtClean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I</a:t>
            </a:r>
            <a:r>
              <a:rPr lang="en-US" altLang="zh-CN" b="1" baseline="-25000" smtClean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x</a:t>
            </a:r>
            <a:r>
              <a:rPr lang="zh-CN" b="1" smtClean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。</a:t>
            </a:r>
          </a:p>
          <a:p>
            <a:endParaRPr lang="zh-CN" altLang="en-US" b="1" smtClean="0">
              <a:latin typeface="Times New Roman" pitchFamily="18" charset="0"/>
              <a:ea typeface="楷体_GB2312" pitchFamily="49" charset="-122"/>
              <a:cs typeface="Times New Roman" pitchFamily="18" charset="0"/>
            </a:endParaRPr>
          </a:p>
        </p:txBody>
      </p:sp>
      <p:sp>
        <p:nvSpPr>
          <p:cNvPr id="717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28575">
            <a:noFill/>
            <a:miter lim="800000"/>
          </a:ln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pic>
        <p:nvPicPr>
          <p:cNvPr id="7173" name="Picture 3" descr="九年物理笔记 17-03电阻的测量10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685800" y="1676400"/>
            <a:ext cx="3886200" cy="2001838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7174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28575">
            <a:noFill/>
            <a:miter lim="800000"/>
          </a:ln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graphicFrame>
        <p:nvGraphicFramePr>
          <p:cNvPr id="58372" name="Object 4"/>
          <p:cNvGraphicFramePr>
            <a:graphicFrameLocks noChangeAspect="1"/>
          </p:cNvGraphicFramePr>
          <p:nvPr/>
        </p:nvGraphicFramePr>
        <p:xfrm>
          <a:off x="1905000" y="4191000"/>
          <a:ext cx="2706688" cy="121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6" name="Equation" r:id="rId4" imgW="863225" imgH="393529" progId="Equation.DSMT4">
                  <p:embed/>
                </p:oleObj>
              </mc:Choice>
              <mc:Fallback>
                <p:oleObj name="Equation" r:id="rId4" imgW="863225" imgH="393529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905000" y="4191000"/>
                        <a:ext cx="2706688" cy="12192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标题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7543800" cy="792163"/>
          </a:xfrm>
        </p:spPr>
        <p:txBody>
          <a:bodyPr/>
          <a:lstStyle/>
          <a:p>
            <a:r>
              <a:rPr lang="en-US" altLang="zh-CN" sz="4000" b="1" smtClean="0">
                <a:solidFill>
                  <a:srgbClr val="FF0000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3</a:t>
            </a:r>
            <a:r>
              <a:rPr lang="zh-CN" altLang="en-US" sz="4000" b="1" smtClean="0">
                <a:solidFill>
                  <a:srgbClr val="FF0000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．安滑法</a:t>
            </a:r>
            <a:r>
              <a:rPr lang="zh-CN" altLang="zh-CN" sz="4000" b="1" smtClean="0">
                <a:solidFill>
                  <a:srgbClr val="FF0000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测电阻</a:t>
            </a:r>
            <a:r>
              <a:rPr lang="zh-CN" altLang="en-US" sz="4000" b="1" smtClean="0">
                <a:solidFill>
                  <a:srgbClr val="FF0000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（缺电压表）</a:t>
            </a:r>
          </a:p>
        </p:txBody>
      </p:sp>
      <p:sp>
        <p:nvSpPr>
          <p:cNvPr id="8196" name="内容占位符 2"/>
          <p:cNvSpPr>
            <a:spLocks noGrp="1"/>
          </p:cNvSpPr>
          <p:nvPr>
            <p:ph idx="1"/>
          </p:nvPr>
        </p:nvSpPr>
        <p:spPr>
          <a:xfrm>
            <a:off x="381000" y="1295400"/>
            <a:ext cx="4876800" cy="5029200"/>
          </a:xfrm>
        </p:spPr>
        <p:txBody>
          <a:bodyPr/>
          <a:lstStyle/>
          <a:p>
            <a:pPr>
              <a:buFontTx/>
              <a:buNone/>
            </a:pPr>
            <a:r>
              <a:rPr lang="zh-CN" altLang="en-US" sz="2400" b="1" smtClean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①当滑片</a:t>
            </a:r>
            <a:r>
              <a:rPr lang="en-US" altLang="zh-CN" sz="2400" b="1" smtClean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P</a:t>
            </a:r>
            <a:r>
              <a:rPr lang="zh-CN" altLang="en-US" sz="2400" b="1" smtClean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滑到最右端时，电流表示数为</a:t>
            </a:r>
            <a:r>
              <a:rPr lang="en-US" altLang="zh-CN" sz="2400" b="1" smtClean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I</a:t>
            </a:r>
            <a:r>
              <a:rPr lang="en-US" altLang="zh-CN" sz="2400" b="1" baseline="-25000" smtClean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1</a:t>
            </a:r>
            <a:r>
              <a:rPr lang="en-US" altLang="zh-CN" sz="2400" b="1" smtClean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 </a:t>
            </a:r>
            <a:r>
              <a:rPr lang="zh-CN" altLang="en-US" sz="2400" b="1" smtClean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，此时电源电压</a:t>
            </a:r>
            <a:r>
              <a:rPr lang="en-US" altLang="zh-CN" sz="2400" b="1" smtClean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U=I</a:t>
            </a:r>
            <a:r>
              <a:rPr lang="en-US" altLang="zh-CN" sz="2400" b="1" baseline="-25000" smtClean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1</a:t>
            </a:r>
            <a:r>
              <a:rPr lang="en-US" altLang="zh-CN" sz="2400" b="1" smtClean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(R</a:t>
            </a:r>
            <a:r>
              <a:rPr lang="en-US" altLang="zh-CN" sz="2400" b="1" baseline="-25000" smtClean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0</a:t>
            </a:r>
            <a:r>
              <a:rPr lang="en-US" altLang="zh-CN" sz="2400" b="1" smtClean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+R</a:t>
            </a:r>
            <a:r>
              <a:rPr lang="en-US" altLang="zh-CN" sz="2400" b="1" baseline="-25000" smtClean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x</a:t>
            </a:r>
            <a:r>
              <a:rPr lang="en-US" altLang="zh-CN" sz="2400" b="1" smtClean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)</a:t>
            </a:r>
          </a:p>
          <a:p>
            <a:pPr>
              <a:buFontTx/>
              <a:buNone/>
            </a:pPr>
            <a:r>
              <a:rPr lang="en-US" altLang="zh-CN" sz="2400" b="1" smtClean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②</a:t>
            </a:r>
            <a:r>
              <a:rPr lang="zh-CN" altLang="en-US" sz="2400" b="1" smtClean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当滑片</a:t>
            </a:r>
            <a:r>
              <a:rPr lang="en-US" altLang="zh-CN" sz="2400" b="1" smtClean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P</a:t>
            </a:r>
            <a:r>
              <a:rPr lang="zh-CN" altLang="en-US" sz="2400" b="1" smtClean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滑到最左端时，电流表示数为</a:t>
            </a:r>
            <a:r>
              <a:rPr lang="en-US" altLang="zh-CN" sz="2400" b="1" smtClean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I</a:t>
            </a:r>
            <a:r>
              <a:rPr lang="en-US" altLang="zh-CN" sz="2400" b="1" baseline="-25000" smtClean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2</a:t>
            </a:r>
            <a:r>
              <a:rPr lang="en-US" altLang="zh-CN" sz="2400" b="1" smtClean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 </a:t>
            </a:r>
            <a:r>
              <a:rPr lang="zh-CN" altLang="en-US" sz="2400" b="1" smtClean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，此时电源电压</a:t>
            </a:r>
            <a:r>
              <a:rPr lang="en-US" altLang="zh-CN" sz="2400" b="1" smtClean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U=I</a:t>
            </a:r>
            <a:r>
              <a:rPr lang="en-US" altLang="zh-CN" sz="2400" b="1" baseline="-25000" smtClean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2</a:t>
            </a:r>
            <a:r>
              <a:rPr lang="en-US" altLang="zh-CN" sz="2400" b="1" smtClean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R</a:t>
            </a:r>
            <a:r>
              <a:rPr lang="en-US" altLang="zh-CN" sz="2400" b="1" baseline="-25000" smtClean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x</a:t>
            </a:r>
          </a:p>
          <a:p>
            <a:pPr>
              <a:buFontTx/>
              <a:buNone/>
            </a:pPr>
            <a:r>
              <a:rPr lang="en-US" altLang="zh-CN" sz="2400" b="1" smtClean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∵</a:t>
            </a:r>
            <a:r>
              <a:rPr lang="zh-CN" altLang="en-US" sz="2400" b="1" smtClean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电源电压不变</a:t>
            </a:r>
            <a:endParaRPr lang="en-US" altLang="zh-CN" sz="2400" b="1" smtClean="0">
              <a:latin typeface="Times New Roman" panose="02020603050405020304" pitchFamily="18" charset="0"/>
              <a:ea typeface="楷体_GB2312" pitchFamily="49" charset="-122"/>
              <a:cs typeface="Times New Roman" panose="02020603050405020304" pitchFamily="18" charset="0"/>
            </a:endParaRPr>
          </a:p>
          <a:p>
            <a:pPr>
              <a:buFontTx/>
              <a:buNone/>
            </a:pPr>
            <a:r>
              <a:rPr lang="zh-CN" altLang="en-US" sz="2400" b="1" smtClean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∴</a:t>
            </a:r>
            <a:r>
              <a:rPr lang="en-US" altLang="zh-CN" sz="2400" b="1" smtClean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I</a:t>
            </a:r>
            <a:r>
              <a:rPr lang="en-US" altLang="zh-CN" sz="2400" b="1" baseline="-25000" smtClean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1</a:t>
            </a:r>
            <a:r>
              <a:rPr lang="en-US" altLang="zh-CN" sz="2400" b="1" smtClean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(R</a:t>
            </a:r>
            <a:r>
              <a:rPr lang="en-US" altLang="zh-CN" sz="2400" b="1" baseline="-25000" smtClean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0</a:t>
            </a:r>
            <a:r>
              <a:rPr lang="en-US" altLang="zh-CN" sz="2400" b="1" smtClean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+R</a:t>
            </a:r>
            <a:r>
              <a:rPr lang="en-US" altLang="zh-CN" sz="2400" b="1" baseline="-25000" smtClean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x</a:t>
            </a:r>
            <a:r>
              <a:rPr lang="en-US" altLang="zh-CN" sz="2400" b="1" smtClean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)=I</a:t>
            </a:r>
            <a:r>
              <a:rPr lang="en-US" altLang="zh-CN" sz="2400" b="1" baseline="-25000" smtClean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2</a:t>
            </a:r>
            <a:r>
              <a:rPr lang="en-US" altLang="zh-CN" sz="2400" b="1" smtClean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R</a:t>
            </a:r>
            <a:r>
              <a:rPr lang="en-US" altLang="zh-CN" sz="2400" b="1" baseline="-25000" smtClean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x</a:t>
            </a:r>
          </a:p>
          <a:p>
            <a:pPr>
              <a:buFontTx/>
              <a:buNone/>
            </a:pPr>
            <a:endParaRPr lang="en-US" altLang="zh-CN" sz="2400" b="1" smtClean="0">
              <a:latin typeface="Times New Roman" pitchFamily="18" charset="0"/>
              <a:ea typeface="楷体_GB2312" pitchFamily="49" charset="-122"/>
              <a:cs typeface="Times New Roman" pitchFamily="18" charset="0"/>
            </a:endParaRPr>
          </a:p>
        </p:txBody>
      </p:sp>
      <p:graphicFrame>
        <p:nvGraphicFramePr>
          <p:cNvPr id="8194" name="Object 10"/>
          <p:cNvGraphicFramePr>
            <a:graphicFrameLocks noChangeAspect="1"/>
          </p:cNvGraphicFramePr>
          <p:nvPr/>
        </p:nvGraphicFramePr>
        <p:xfrm>
          <a:off x="990600" y="4343400"/>
          <a:ext cx="3227388" cy="152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0" name="Equation" r:id="rId3" imgW="914400" imgH="431640" progId="Equation.DSMT4">
                  <p:embed/>
                </p:oleObj>
              </mc:Choice>
              <mc:Fallback>
                <p:oleObj name="Equation" r:id="rId3" imgW="914400" imgH="43164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90600" y="4343400"/>
                        <a:ext cx="3227388" cy="15240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4" descr="D:\我的文档\Pictures\112.png"/>
          <p:cNvPicPr>
            <a:picLocks noChangeAspect="1"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5410200" y="1295400"/>
            <a:ext cx="3352800" cy="1820532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6.1.7601 Service Pack 1"/>
  <p:tag name="AS_RELEASE_DATE" val="2020.05.14"/>
  <p:tag name="AS_TITLE" val="Aspose.Slides for .NET 4.0 Client Profile"/>
  <p:tag name="AS_VERSION" val="20.5"/>
</p:tagLst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Arial"/>
      </a:majorFont>
      <a:minorFont>
        <a:latin typeface="Arial"/>
        <a:ea typeface="宋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3195</TotalTime>
  <Words>1978</Words>
  <Application>Microsoft Office PowerPoint</Application>
  <PresentationFormat>全屏显示(4:3)</PresentationFormat>
  <Paragraphs>65</Paragraphs>
  <Slides>18</Slides>
  <Notes>0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20" baseType="lpstr">
      <vt:lpstr>默认设计模板</vt:lpstr>
      <vt:lpstr>Equation</vt:lpstr>
      <vt:lpstr>第十七章 欧姆定律 第4节 电阻的测量 （第2课时）</vt:lpstr>
      <vt:lpstr>PowerPoint 演示文稿</vt:lpstr>
      <vt:lpstr>三、其它方法测电阻</vt:lpstr>
      <vt:lpstr>PowerPoint 演示文稿</vt:lpstr>
      <vt:lpstr>2．安阻法测电阻（缺电压表） </vt:lpstr>
      <vt:lpstr>PowerPoint 演示文稿</vt:lpstr>
      <vt:lpstr>PowerPoint 演示文稿</vt:lpstr>
      <vt:lpstr>PowerPoint 演示文稿</vt:lpstr>
      <vt:lpstr>3．安滑法测电阻（缺电压表）</vt:lpstr>
      <vt:lpstr>4．伏滑法测电阻（缺电流表）</vt:lpstr>
      <vt:lpstr>5．等效替代法测电阻</vt:lpstr>
      <vt:lpstr>本课小结</vt:lpstr>
      <vt:lpstr>课堂练习</vt:lpstr>
      <vt:lpstr>课堂练习</vt:lpstr>
      <vt:lpstr>课堂练习</vt:lpstr>
      <vt:lpstr>课堂练习</vt:lpstr>
      <vt:lpstr>课堂练习</vt:lpstr>
      <vt:lpstr>课堂练习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第十七章 欧姆定律 第4节 电阻的测量 （第2课时）</dc:title>
  <cp:lastModifiedBy>User</cp:lastModifiedBy>
  <cp:revision>1</cp:revision>
  <cp:lastPrinted>1601-01-01T00:00:00Z</cp:lastPrinted>
  <dcterms:created xsi:type="dcterms:W3CDTF">2017-08-28T12:32:26Z</dcterms:created>
  <dcterms:modified xsi:type="dcterms:W3CDTF">2020-11-02T14:38:09Z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