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5" r:id="rId3"/>
    <p:sldId id="262" r:id="rId4"/>
    <p:sldId id="263" r:id="rId5"/>
    <p:sldId id="266" r:id="rId6"/>
    <p:sldId id="269" r:id="rId7"/>
    <p:sldId id="268" r:id="rId8"/>
    <p:sldId id="270" r:id="rId9"/>
    <p:sldId id="273" r:id="rId10"/>
    <p:sldId id="290" r:id="rId11"/>
    <p:sldId id="271" r:id="rId12"/>
    <p:sldId id="286" r:id="rId13"/>
    <p:sldId id="289" r:id="rId14"/>
    <p:sldId id="287" r:id="rId15"/>
    <p:sldId id="288" r:id="rId16"/>
    <p:sldId id="282" r:id="rId17"/>
    <p:sldId id="278" r:id="rId18"/>
    <p:sldId id="280" r:id="rId19"/>
    <p:sldId id="281" r:id="rId20"/>
    <p:sldId id="283" r:id="rId21"/>
    <p:sldId id="279" r:id="rId22"/>
    <p:sldId id="285" r:id="rId23"/>
    <p:sldId id="272" r:id="rId24"/>
  </p:sldIdLst>
  <p:sldSz cx="9144000" cy="6858000" type="screen4x3"/>
  <p:notesSz cx="6858000" cy="9144000"/>
  <p:custDataLst>
    <p:tags r:id="rId26"/>
  </p:custDataLst>
  <p:defaultTextStyle>
    <a:defPPr>
      <a:defRPr lang="zh-CN"/>
    </a:defPPr>
    <a:lvl1pPr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1pPr>
    <a:lvl2pPr marL="4572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2pPr>
    <a:lvl3pPr marL="9144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3pPr>
    <a:lvl4pPr marL="13716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4pPr>
    <a:lvl5pPr marL="18288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sz="5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sz="5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sz="5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sz="5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132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A091DB9-5E03-4A56-B645-1491F15D0584}" type="datetimeFigureOut">
              <a:rPr lang="zh-CN" altLang="en-US"/>
              <a:pPr>
                <a:defRPr/>
              </a:pPr>
              <a:t>2020/11/2</a:t>
            </a:fld>
            <a:endParaRPr lang="en-US" altLang="zh-CN"/>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32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2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132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EB858E4-FEAF-4F25-8200-2D0FBFE2658A}" type="slidenum">
              <a:rPr lang="zh-CN" altLang="en-US"/>
              <a:pPr>
                <a:defRPr/>
              </a:pPr>
              <a:t>‹#›</a:t>
            </a:fld>
            <a:endParaRPr lang="en-US" altLang="zh-CN"/>
          </a:p>
        </p:txBody>
      </p:sp>
    </p:spTree>
    <p:extLst>
      <p:ext uri="{BB962C8B-B14F-4D97-AF65-F5344CB8AC3E}">
        <p14:creationId xmlns:p14="http://schemas.microsoft.com/office/powerpoint/2010/main" val="709065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ADEC42C-1D2E-4698-B496-059FA14CE5F9}"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2D2B9A3-5A1B-43F6-82CA-6AEEA37B93A7}"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9869AF9-2BE5-4571-AD83-FC352208B821}"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22B2C24-C719-483F-A2BA-850BB5524F93}"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CA56C1A-57B7-45DA-9D3F-D0F5CF114CA3}"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140065B-4C2B-44D5-97B8-901744C7CF3D}"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F00168C-7CCE-4BDE-997B-BA94F2D3BE91}"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C2B46DE5-150A-450A-8A48-C1434663B05C}"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CCAF9D8C-A578-4FAE-A3E3-411FBDA07C6D}"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30EBC8E-79FA-4DD6-871A-9307FE831E28}"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12CBADB-FC76-4440-B1A8-A0C191E38AFE}"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78E7B25A-B210-46FA-8603-ACF67C409720}"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19975C46-4A4F-42EB-8BEB-45CDB55C217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宋体" pitchFamily="2" charset="-122"/>
        </a:defRPr>
      </a:lvl2pPr>
      <a:lvl3pPr algn="ctr" rtl="0" eaLnBrk="0" fontAlgn="base" hangingPunct="0">
        <a:spcBef>
          <a:spcPct val="0"/>
        </a:spcBef>
        <a:spcAft>
          <a:spcPct val="0"/>
        </a:spcAft>
        <a:defRPr sz="4400">
          <a:solidFill>
            <a:schemeClr val="tx2"/>
          </a:solidFill>
          <a:latin typeface="Arial"/>
          <a:ea typeface="宋体" pitchFamily="2" charset="-122"/>
        </a:defRPr>
      </a:lvl3pPr>
      <a:lvl4pPr algn="ctr" rtl="0" eaLnBrk="0" fontAlgn="base" hangingPunct="0">
        <a:spcBef>
          <a:spcPct val="0"/>
        </a:spcBef>
        <a:spcAft>
          <a:spcPct val="0"/>
        </a:spcAft>
        <a:defRPr sz="4400">
          <a:solidFill>
            <a:schemeClr val="tx2"/>
          </a:solidFill>
          <a:latin typeface="Arial"/>
          <a:ea typeface="宋体" pitchFamily="2" charset="-122"/>
        </a:defRPr>
      </a:lvl4pPr>
      <a:lvl5pPr algn="ctr" rtl="0" eaLnBrk="0" fontAlgn="base" hangingPunct="0">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image" Target="../media/image10.wmf"/><Relationship Id="rId2" Type="http://schemas.openxmlformats.org/officeDocument/2006/relationships/slideLayout" Target="../slideLayouts/slideLayout4.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image" Target="../media/image18.wmf"/><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1.bin"/><Relationship Id="rId1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image" Target="../media/image19.w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17.bin"/><Relationship Id="rId4" Type="http://schemas.openxmlformats.org/officeDocument/2006/relationships/image" Target="../media/image2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
        <p:nvSpPr>
          <p:cNvPr id="7171" name="Rectangle 2"/>
          <p:cNvSpPr>
            <a:spLocks noGrp="1" noChangeArrowheads="1"/>
          </p:cNvSpPr>
          <p:nvPr>
            <p:ph type="ctrTitle"/>
          </p:nvPr>
        </p:nvSpPr>
        <p:spPr>
          <a:xfrm>
            <a:off x="304800" y="990600"/>
            <a:ext cx="8610600" cy="1470025"/>
          </a:xfrm>
        </p:spPr>
        <p:txBody>
          <a:bodyPr/>
          <a:lstStyle/>
          <a:p>
            <a:pPr eaLnBrk="1" hangingPunct="1"/>
            <a:r>
              <a:rPr lang="zh-CN" altLang="en-US" sz="2800" b="1" dirty="0" smtClean="0">
                <a:solidFill>
                  <a:srgbClr val="FF0000"/>
                </a:solidFill>
                <a:latin typeface="Times New Roman" pitchFamily="18" charset="0"/>
                <a:ea typeface="楷体" pitchFamily="49" charset="-122"/>
                <a:cs typeface="Times New Roman" pitchFamily="18" charset="0"/>
              </a:rPr>
              <a:t>第十七章 欧姆定律</a:t>
            </a:r>
            <a:br>
              <a:rPr lang="zh-CN" altLang="en-US" sz="2800" b="1" dirty="0" smtClean="0">
                <a:solidFill>
                  <a:srgbClr val="FF0000"/>
                </a:solidFill>
                <a:latin typeface="Times New Roman" pitchFamily="18" charset="0"/>
                <a:ea typeface="楷体" pitchFamily="49" charset="-122"/>
                <a:cs typeface="Times New Roman" pitchFamily="18" charset="0"/>
              </a:rPr>
            </a:br>
            <a:r>
              <a:rPr lang="zh-CN" altLang="en-US" sz="3600" b="1" dirty="0" smtClean="0">
                <a:solidFill>
                  <a:srgbClr val="FF0000"/>
                </a:solidFill>
                <a:latin typeface="Times New Roman" pitchFamily="18" charset="0"/>
                <a:ea typeface="楷体" pitchFamily="49" charset="-122"/>
                <a:cs typeface="Times New Roman" pitchFamily="18" charset="0"/>
              </a:rPr>
              <a:t>第</a:t>
            </a:r>
            <a:r>
              <a:rPr lang="en-US" altLang="zh-CN" sz="3600" b="1" dirty="0" smtClean="0">
                <a:solidFill>
                  <a:srgbClr val="FF0000"/>
                </a:solidFill>
                <a:latin typeface="Times New Roman" pitchFamily="18" charset="0"/>
                <a:ea typeface="楷体" pitchFamily="49" charset="-122"/>
                <a:cs typeface="Times New Roman" pitchFamily="18" charset="0"/>
              </a:rPr>
              <a:t>4</a:t>
            </a:r>
            <a:r>
              <a:rPr lang="zh-CN" altLang="en-US" sz="3600" b="1" dirty="0" smtClean="0">
                <a:solidFill>
                  <a:srgbClr val="FF0000"/>
                </a:solidFill>
                <a:latin typeface="Times New Roman" pitchFamily="18" charset="0"/>
                <a:ea typeface="楷体" pitchFamily="49" charset="-122"/>
                <a:cs typeface="Times New Roman" pitchFamily="18" charset="0"/>
              </a:rPr>
              <a:t>节 欧姆定律在串、并联电路中的应用</a:t>
            </a:r>
          </a:p>
        </p:txBody>
      </p:sp>
      <p:sp>
        <p:nvSpPr>
          <p:cNvPr id="2" name="副标题 1"/>
          <p:cNvSpPr>
            <a:spLocks noGrp="1"/>
          </p:cNvSpPr>
          <p:nvPr>
            <p:ph type="subTitle" idx="1"/>
          </p:nvPr>
        </p:nvSpPr>
        <p:spPr/>
        <p:txBody>
          <a:bodyPr/>
          <a:lstStyle/>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本课小结</a:t>
            </a:r>
            <a:endParaRPr lang="zh-CN" altLang="en-US" sz="3600"/>
          </a:p>
        </p:txBody>
      </p:sp>
      <p:pic>
        <p:nvPicPr>
          <p:cNvPr id="23556" name="Picture 4" descr="D:\我的文档\Pictures\113.png"/>
          <p:cNvPicPr>
            <a:picLocks noChangeAspect="1" noChangeArrowheads="1"/>
          </p:cNvPicPr>
          <p:nvPr/>
        </p:nvPicPr>
        <p:blipFill>
          <a:blip r:embed="rId2"/>
          <a:stretch>
            <a:fillRect/>
          </a:stretch>
        </p:blipFill>
        <p:spPr bwMode="auto">
          <a:xfrm>
            <a:off x="381000" y="1219200"/>
            <a:ext cx="8539739" cy="48768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715962"/>
          </a:xfrm>
        </p:spPr>
        <p:style>
          <a:lnRef idx="0">
            <a:schemeClr val="accent6"/>
          </a:lnRef>
          <a:fillRef idx="3">
            <a:schemeClr val="accent6"/>
          </a:fillRef>
          <a:effectRef idx="3">
            <a:schemeClr val="accent6"/>
          </a:effectRef>
          <a:fontRef idx="minor">
            <a:schemeClr val="lt1"/>
          </a:fontRef>
        </p:style>
        <p:txBody>
          <a:bodyPr/>
          <a:lstStyle/>
          <a:p>
            <a:pPr>
              <a:defRPr/>
            </a:pPr>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219200"/>
            <a:ext cx="8229600" cy="5181600"/>
          </a:xfrm>
        </p:spPr>
        <p:txBody>
          <a:bodyPr/>
          <a:lstStyle/>
          <a:p>
            <a:pPr>
              <a:buFontTx/>
              <a:buNone/>
              <a:defRPr/>
            </a:pPr>
            <a:r>
              <a:rPr lang="en-US" altLang="zh-CN" b="1" smtClean="0">
                <a:solidFill>
                  <a:srgbClr val="000099"/>
                </a:solidFill>
                <a:latin typeface="Times New Roman" pitchFamily="18" charset="0"/>
                <a:ea typeface="楷体" pitchFamily="49" charset="-122"/>
                <a:cs typeface="Times New Roman" pitchFamily="18" charset="0"/>
              </a:rPr>
              <a:t>1</a:t>
            </a:r>
            <a:r>
              <a:rPr lang="zh-CN" altLang="zh-CN" b="1" smtClean="0">
                <a:solidFill>
                  <a:srgbClr val="000099"/>
                </a:solidFill>
                <a:latin typeface="Times New Roman" pitchFamily="18" charset="0"/>
                <a:ea typeface="楷体" pitchFamily="49" charset="-122"/>
                <a:cs typeface="Times New Roman" pitchFamily="18" charset="0"/>
              </a:rPr>
              <a:t>．在串联电路中，当只有其中一个电阻的阻值变大时，电路的总电阻将</a:t>
            </a:r>
            <a:r>
              <a:rPr lang="en-US" altLang="zh-CN" b="1" smtClean="0">
                <a:solidFill>
                  <a:srgbClr val="000099"/>
                </a:solidFill>
                <a:latin typeface="Times New Roman" pitchFamily="18" charset="0"/>
                <a:ea typeface="楷体" pitchFamily="49" charset="-122"/>
                <a:cs typeface="Times New Roman" pitchFamily="18" charset="0"/>
              </a:rPr>
              <a:t>______</a:t>
            </a:r>
            <a:r>
              <a:rPr lang="zh-CN" altLang="zh-CN" b="1" smtClean="0">
                <a:solidFill>
                  <a:srgbClr val="000099"/>
                </a:solidFill>
                <a:latin typeface="Times New Roman" pitchFamily="18" charset="0"/>
                <a:ea typeface="楷体" pitchFamily="49" charset="-122"/>
                <a:cs typeface="Times New Roman" pitchFamily="18" charset="0"/>
              </a:rPr>
              <a:t>（填“变大”或“变小”），总电流将</a:t>
            </a:r>
            <a:r>
              <a:rPr lang="en-US" altLang="zh-CN" b="1" smtClean="0">
                <a:solidFill>
                  <a:srgbClr val="000099"/>
                </a:solidFill>
                <a:latin typeface="Times New Roman" pitchFamily="18" charset="0"/>
                <a:ea typeface="楷体" pitchFamily="49" charset="-122"/>
                <a:cs typeface="Times New Roman" pitchFamily="18" charset="0"/>
              </a:rPr>
              <a:t>______</a:t>
            </a:r>
            <a:r>
              <a:rPr lang="zh-CN" altLang="zh-CN" b="1" smtClean="0">
                <a:solidFill>
                  <a:srgbClr val="000099"/>
                </a:solidFill>
                <a:latin typeface="Times New Roman" pitchFamily="18" charset="0"/>
                <a:ea typeface="楷体" pitchFamily="49" charset="-122"/>
                <a:cs typeface="Times New Roman" pitchFamily="18" charset="0"/>
              </a:rPr>
              <a:t>（填“变大”或“变小”）；</a:t>
            </a:r>
            <a:endParaRPr lang="en-US" altLang="zh-CN"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a:p>
            <a:pPr>
              <a:buFontTx/>
              <a:buNone/>
              <a:defRPr/>
            </a:pPr>
            <a:r>
              <a:rPr lang="en-US" altLang="zh-CN"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zh-CN" b="1" smtClean="0">
                <a:solidFill>
                  <a:srgbClr val="000099"/>
                </a:solidFill>
                <a:latin typeface="Times New Roman" pitchFamily="18" charset="0"/>
                <a:ea typeface="楷体" pitchFamily="49" charset="-122"/>
                <a:cs typeface="Times New Roman" pitchFamily="18" charset="0"/>
              </a:rPr>
              <a:t>．在并联电路中，当只有其中一个电阻的阻值变大时，它的总电阻将</a:t>
            </a:r>
            <a:r>
              <a:rPr lang="en-US" altLang="zh-CN" b="1" smtClean="0">
                <a:solidFill>
                  <a:srgbClr val="000099"/>
                </a:solidFill>
                <a:latin typeface="Times New Roman" pitchFamily="18" charset="0"/>
                <a:ea typeface="楷体" pitchFamily="49" charset="-122"/>
                <a:cs typeface="Times New Roman" pitchFamily="18" charset="0"/>
              </a:rPr>
              <a:t>______</a:t>
            </a:r>
            <a:r>
              <a:rPr lang="zh-CN" altLang="zh-CN" b="1" smtClean="0">
                <a:solidFill>
                  <a:srgbClr val="000099"/>
                </a:solidFill>
                <a:latin typeface="Times New Roman" pitchFamily="18" charset="0"/>
                <a:ea typeface="楷体" pitchFamily="49" charset="-122"/>
                <a:cs typeface="Times New Roman" pitchFamily="18" charset="0"/>
              </a:rPr>
              <a:t>（填“变大”或“变小”），总电流将</a:t>
            </a:r>
            <a:r>
              <a:rPr lang="en-US" altLang="zh-CN" b="1" smtClean="0">
                <a:solidFill>
                  <a:srgbClr val="000099"/>
                </a:solidFill>
                <a:latin typeface="Times New Roman" pitchFamily="18" charset="0"/>
                <a:ea typeface="楷体" pitchFamily="49" charset="-122"/>
                <a:cs typeface="Times New Roman" pitchFamily="18" charset="0"/>
              </a:rPr>
              <a:t>______</a:t>
            </a:r>
            <a:r>
              <a:rPr lang="zh-CN" altLang="zh-CN" b="1" smtClean="0">
                <a:solidFill>
                  <a:srgbClr val="000099"/>
                </a:solidFill>
                <a:latin typeface="Times New Roman" pitchFamily="18" charset="0"/>
                <a:ea typeface="楷体" pitchFamily="49" charset="-122"/>
                <a:cs typeface="Times New Roman" pitchFamily="18" charset="0"/>
              </a:rPr>
              <a:t>（填“变大”或“变小”）。</a:t>
            </a:r>
          </a:p>
          <a:p>
            <a:pPr>
              <a:buFontTx/>
              <a:buNone/>
              <a:defRPr/>
            </a:pPr>
            <a:r>
              <a:rPr lang="zh-CN" altLang="zh-CN" b="1" smtClean="0">
                <a:solidFill>
                  <a:srgbClr val="FF0000"/>
                </a:solidFill>
                <a:latin typeface="Times New Roman" pitchFamily="18" charset="0"/>
                <a:ea typeface="楷体" pitchFamily="49" charset="-122"/>
                <a:cs typeface="Times New Roman" pitchFamily="18" charset="0"/>
              </a:rPr>
              <a:t>答案：变大，变小；变大，变小</a:t>
            </a:r>
          </a:p>
          <a:p>
            <a:pPr>
              <a:defRPr/>
            </a:pPr>
            <a:endParaRPr lang="zh-CN" altLang="en-US" b="1">
              <a:solidFill>
                <a:schemeClr val="accent2">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873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228600" y="838200"/>
            <a:ext cx="6324600" cy="5364163"/>
          </a:xfrm>
        </p:spPr>
        <p:txBody>
          <a:bodyPr/>
          <a:lstStyle/>
          <a:p>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2019</a:t>
            </a:r>
            <a:r>
              <a:rPr lang="zh-CN" altLang="en-US" sz="2000" b="1" smtClean="0">
                <a:solidFill>
                  <a:srgbClr val="000099"/>
                </a:solidFill>
                <a:latin typeface="Times New Roman" pitchFamily="18" charset="0"/>
                <a:ea typeface="楷体" pitchFamily="49" charset="-122"/>
                <a:cs typeface="Times New Roman" pitchFamily="18" charset="0"/>
              </a:rPr>
              <a:t>秋</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市南区期末）如图所示电路，电阻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为</a:t>
            </a:r>
            <a:r>
              <a:rPr lang="en-US" sz="2000" b="1" smtClean="0">
                <a:solidFill>
                  <a:srgbClr val="000099"/>
                </a:solidFill>
                <a:latin typeface="Times New Roman" pitchFamily="18" charset="0"/>
                <a:ea typeface="楷体" pitchFamily="49" charset="-122"/>
                <a:cs typeface="Times New Roman" pitchFamily="18" charset="0"/>
              </a:rPr>
              <a:t>10Ω</a:t>
            </a:r>
            <a:r>
              <a:rPr lang="zh-CN" altLang="en-US" sz="2000" b="1" smtClean="0">
                <a:solidFill>
                  <a:srgbClr val="000099"/>
                </a:solidFill>
                <a:latin typeface="Times New Roman" pitchFamily="18" charset="0"/>
                <a:ea typeface="楷体" pitchFamily="49" charset="-122"/>
                <a:cs typeface="Times New Roman" pitchFamily="18" charset="0"/>
              </a:rPr>
              <a:t>，电源两端电压为</a:t>
            </a:r>
            <a:r>
              <a:rPr lang="en-US" sz="2000" b="1" smtClean="0">
                <a:solidFill>
                  <a:srgbClr val="000099"/>
                </a:solidFill>
                <a:latin typeface="Times New Roman" pitchFamily="18" charset="0"/>
                <a:ea typeface="楷体" pitchFamily="49" charset="-122"/>
                <a:cs typeface="Times New Roman" pitchFamily="18" charset="0"/>
              </a:rPr>
              <a:t>12V</a:t>
            </a:r>
            <a:r>
              <a:rPr lang="zh-CN" altLang="en-US" sz="2000" b="1" smtClean="0">
                <a:solidFill>
                  <a:srgbClr val="000099"/>
                </a:solidFill>
                <a:latin typeface="Times New Roman" pitchFamily="18" charset="0"/>
                <a:ea typeface="楷体" pitchFamily="49" charset="-122"/>
                <a:cs typeface="Times New Roman" pitchFamily="18" charset="0"/>
              </a:rPr>
              <a:t>，开关</a:t>
            </a:r>
            <a:r>
              <a:rPr lang="en-US"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闭合后，移动滑动变阻器</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的滑片，使电流表的示数为</a:t>
            </a:r>
            <a:r>
              <a:rPr lang="en-US" sz="2000" b="1" smtClean="0">
                <a:solidFill>
                  <a:srgbClr val="000099"/>
                </a:solidFill>
                <a:latin typeface="Times New Roman" pitchFamily="18" charset="0"/>
                <a:ea typeface="楷体" pitchFamily="49" charset="-122"/>
                <a:cs typeface="Times New Roman" pitchFamily="18" charset="0"/>
              </a:rPr>
              <a:t>1.5A</a:t>
            </a:r>
            <a:r>
              <a:rPr lang="zh-CN" altLang="en-US" sz="2000" b="1" smtClean="0">
                <a:solidFill>
                  <a:srgbClr val="000099"/>
                </a:solidFill>
                <a:latin typeface="Times New Roman" pitchFamily="18" charset="0"/>
                <a:ea typeface="楷体" pitchFamily="49" charset="-122"/>
                <a:cs typeface="Times New Roman" pitchFamily="18" charset="0"/>
              </a:rPr>
              <a:t>．求：此时滑动变阻器</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接入电路的阻值是多少？</a:t>
            </a:r>
            <a:endParaRPr lang="en-US" altLang="zh-CN" sz="2000"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3556" name="图片24" descr="菁优网：http://www.jyeoo.com"/>
          <p:cNvPicPr>
            <a:picLocks noChangeAspect="1" noChangeArrowheads="1"/>
          </p:cNvPicPr>
          <p:nvPr/>
        </p:nvPicPr>
        <p:blipFill>
          <a:blip r:embed="rId2"/>
          <a:stretch>
            <a:fillRect/>
          </a:stretch>
        </p:blipFill>
        <p:spPr bwMode="auto">
          <a:xfrm>
            <a:off x="6705600" y="838200"/>
            <a:ext cx="1863458" cy="1905000"/>
          </a:xfrm>
          <a:prstGeom prst="rect">
            <a:avLst/>
          </a:prstGeom>
          <a:noFill/>
        </p:spPr>
      </p:pic>
      <p:pic>
        <p:nvPicPr>
          <p:cNvPr id="23557" name="Picture 5" descr="D:\我的文档\Pictures\112.png"/>
          <p:cNvPicPr>
            <a:picLocks noChangeAspect="1" noChangeArrowheads="1"/>
          </p:cNvPicPr>
          <p:nvPr/>
        </p:nvPicPr>
        <p:blipFill>
          <a:blip r:embed="rId3"/>
          <a:stretch>
            <a:fillRect/>
          </a:stretch>
        </p:blipFill>
        <p:spPr bwMode="auto">
          <a:xfrm>
            <a:off x="685800" y="2362200"/>
            <a:ext cx="4038600" cy="402874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down)">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873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228600" y="838200"/>
            <a:ext cx="3657600" cy="5364163"/>
          </a:xfrm>
        </p:spPr>
        <p:txBody>
          <a:bodyPr/>
          <a:lstStyle/>
          <a:p>
            <a:r>
              <a:rPr lang="zh-CN" altLang="en-US" sz="2000" b="1" smtClean="0">
                <a:solidFill>
                  <a:srgbClr val="000099"/>
                </a:solidFill>
                <a:latin typeface="Times New Roman" pitchFamily="18" charset="0"/>
                <a:ea typeface="楷体" pitchFamily="49" charset="-122"/>
                <a:cs typeface="Times New Roman" pitchFamily="18" charset="0"/>
              </a:rPr>
              <a:t>小亮利用图甲这种电位器自制了一个可调亮度的手电筒，其电路图如图乙所示。电源两端电压</a:t>
            </a:r>
            <a:r>
              <a:rPr lang="en-US" sz="2000" b="1" smtClean="0">
                <a:solidFill>
                  <a:srgbClr val="000099"/>
                </a:solidFill>
                <a:latin typeface="Times New Roman" pitchFamily="18" charset="0"/>
                <a:ea typeface="楷体" pitchFamily="49" charset="-122"/>
                <a:cs typeface="Times New Roman" pitchFamily="18" charset="0"/>
              </a:rPr>
              <a:t>U</a:t>
            </a:r>
            <a:r>
              <a:rPr lang="zh-CN" altLang="en-US" sz="2000" b="1" smtClean="0">
                <a:solidFill>
                  <a:srgbClr val="000099"/>
                </a:solidFill>
                <a:latin typeface="Times New Roman" pitchFamily="18" charset="0"/>
                <a:ea typeface="楷体" pitchFamily="49" charset="-122"/>
                <a:cs typeface="Times New Roman" pitchFamily="18" charset="0"/>
              </a:rPr>
              <a:t>为</a:t>
            </a:r>
            <a:r>
              <a:rPr lang="en-US" sz="2000" b="1" smtClean="0">
                <a:solidFill>
                  <a:srgbClr val="000099"/>
                </a:solidFill>
                <a:latin typeface="Times New Roman" pitchFamily="18" charset="0"/>
                <a:ea typeface="楷体" pitchFamily="49" charset="-122"/>
                <a:cs typeface="Times New Roman" pitchFamily="18" charset="0"/>
              </a:rPr>
              <a:t>6V</a:t>
            </a:r>
            <a:r>
              <a:rPr lang="zh-CN" altLang="en-US" sz="2000" b="1" smtClean="0">
                <a:solidFill>
                  <a:srgbClr val="000099"/>
                </a:solidFill>
                <a:latin typeface="Times New Roman" pitchFamily="18" charset="0"/>
                <a:ea typeface="楷体" pitchFamily="49" charset="-122"/>
                <a:cs typeface="Times New Roman" pitchFamily="18" charset="0"/>
              </a:rPr>
              <a:t>且保持不变，小灯泡电阻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为</a:t>
            </a:r>
            <a:r>
              <a:rPr lang="en-US" sz="2000" b="1" smtClean="0">
                <a:solidFill>
                  <a:srgbClr val="000099"/>
                </a:solidFill>
                <a:latin typeface="Times New Roman" pitchFamily="18" charset="0"/>
                <a:ea typeface="楷体" pitchFamily="49" charset="-122"/>
                <a:cs typeface="Times New Roman" pitchFamily="18" charset="0"/>
              </a:rPr>
              <a:t>10Ω</a:t>
            </a:r>
            <a:r>
              <a:rPr lang="zh-CN" altLang="en-US" sz="2000" b="1" smtClean="0">
                <a:solidFill>
                  <a:srgbClr val="000099"/>
                </a:solidFill>
                <a:latin typeface="Times New Roman" pitchFamily="18" charset="0"/>
                <a:ea typeface="楷体" pitchFamily="49" charset="-122"/>
                <a:cs typeface="Times New Roman" pitchFamily="18" charset="0"/>
              </a:rPr>
              <a:t>（不考虑温度对灯丝电阻的影响）．开关</a:t>
            </a:r>
            <a:r>
              <a:rPr lang="en-US"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闭合后，求：</a:t>
            </a:r>
            <a:endParaRPr lang="en-US" altLang="zh-CN" sz="2000" b="1" smtClean="0">
              <a:solidFill>
                <a:srgbClr val="000099"/>
              </a:solidFill>
              <a:latin typeface="Times New Roman" pitchFamily="18" charset="0"/>
              <a:ea typeface="楷体" pitchFamily="49" charset="-122"/>
              <a:cs typeface="Times New Roman" pitchFamily="18" charset="0"/>
            </a:endParaRPr>
          </a:p>
          <a:p>
            <a:pPr>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）当电位器</a:t>
            </a:r>
            <a:r>
              <a:rPr lang="en-US"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接入电路的电阻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为</a:t>
            </a:r>
            <a:r>
              <a:rPr lang="en-US" sz="2000" b="1" smtClean="0">
                <a:solidFill>
                  <a:srgbClr val="000099"/>
                </a:solidFill>
                <a:latin typeface="Times New Roman" pitchFamily="18" charset="0"/>
                <a:ea typeface="楷体" pitchFamily="49" charset="-122"/>
                <a:cs typeface="Times New Roman" pitchFamily="18" charset="0"/>
              </a:rPr>
              <a:t>20Ω</a:t>
            </a:r>
            <a:r>
              <a:rPr lang="zh-CN" altLang="en-US" sz="2000" b="1" smtClean="0">
                <a:solidFill>
                  <a:srgbClr val="000099"/>
                </a:solidFill>
                <a:latin typeface="Times New Roman" pitchFamily="18" charset="0"/>
                <a:ea typeface="楷体" pitchFamily="49" charset="-122"/>
                <a:cs typeface="Times New Roman" pitchFamily="18" charset="0"/>
              </a:rPr>
              <a:t>时，通过电阻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的电流</a:t>
            </a:r>
            <a:r>
              <a:rPr lang="en-US" sz="2000" b="1" smtClean="0">
                <a:solidFill>
                  <a:srgbClr val="000099"/>
                </a:solidFill>
                <a:latin typeface="Times New Roman" pitchFamily="18" charset="0"/>
                <a:ea typeface="楷体" pitchFamily="49" charset="-122"/>
                <a:cs typeface="Times New Roman" pitchFamily="18" charset="0"/>
              </a:rPr>
              <a:t>I</a:t>
            </a:r>
            <a:r>
              <a:rPr lang="zh-CN" altLang="en-US" sz="2000" b="1" smtClean="0">
                <a:solidFill>
                  <a:srgbClr val="000099"/>
                </a:solidFill>
                <a:latin typeface="Times New Roman" pitchFamily="18" charset="0"/>
                <a:ea typeface="楷体" pitchFamily="49" charset="-122"/>
                <a:cs typeface="Times New Roman" pitchFamily="18" charset="0"/>
              </a:rPr>
              <a:t>；</a:t>
            </a:r>
            <a:endParaRPr lang="en-US" altLang="zh-CN" sz="2000" b="1" smtClean="0">
              <a:solidFill>
                <a:srgbClr val="000099"/>
              </a:solidFill>
              <a:latin typeface="Times New Roman" pitchFamily="18" charset="0"/>
              <a:ea typeface="楷体" pitchFamily="49" charset="-122"/>
              <a:cs typeface="Times New Roman" pitchFamily="18" charset="0"/>
            </a:endParaRPr>
          </a:p>
          <a:p>
            <a:pPr>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）当电位器</a:t>
            </a:r>
            <a:r>
              <a:rPr lang="en-US"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接入电路的电阻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3</a:t>
            </a:r>
            <a:r>
              <a:rPr lang="zh-CN" altLang="en-US" sz="2000" b="1" smtClean="0">
                <a:solidFill>
                  <a:srgbClr val="000099"/>
                </a:solidFill>
                <a:latin typeface="Times New Roman" pitchFamily="18" charset="0"/>
                <a:ea typeface="楷体" pitchFamily="49" charset="-122"/>
                <a:cs typeface="Times New Roman" pitchFamily="18" charset="0"/>
              </a:rPr>
              <a:t>为</a:t>
            </a:r>
            <a:r>
              <a:rPr lang="en-US" sz="2000" b="1" smtClean="0">
                <a:solidFill>
                  <a:srgbClr val="000099"/>
                </a:solidFill>
                <a:latin typeface="Times New Roman" pitchFamily="18" charset="0"/>
                <a:ea typeface="楷体" pitchFamily="49" charset="-122"/>
                <a:cs typeface="Times New Roman" pitchFamily="18" charset="0"/>
              </a:rPr>
              <a:t>10Ω</a:t>
            </a:r>
            <a:r>
              <a:rPr lang="zh-CN" altLang="en-US" sz="2000" b="1" smtClean="0">
                <a:solidFill>
                  <a:srgbClr val="000099"/>
                </a:solidFill>
                <a:latin typeface="Times New Roman" pitchFamily="18" charset="0"/>
                <a:ea typeface="楷体" pitchFamily="49" charset="-122"/>
                <a:cs typeface="Times New Roman" pitchFamily="18" charset="0"/>
              </a:rPr>
              <a:t>时，小灯泡</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的电压</a:t>
            </a:r>
            <a:r>
              <a:rPr lang="en-US" sz="2000" b="1" smtClean="0">
                <a:solidFill>
                  <a:srgbClr val="000099"/>
                </a:solidFill>
                <a:latin typeface="Times New Roman" pitchFamily="18" charset="0"/>
                <a:ea typeface="楷体" pitchFamily="49" charset="-122"/>
                <a:cs typeface="Times New Roman" pitchFamily="18" charset="0"/>
              </a:rPr>
              <a:t>U</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a:t>
            </a:r>
          </a:p>
          <a:p>
            <a:endParaRPr lang="zh-CN" altLang="en-US" sz="2000" b="1">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3554" name="图片24" descr="菁优网：http://www.jyeoo.com"/>
          <p:cNvPicPr>
            <a:picLocks noChangeAspect="1" noChangeArrowheads="1"/>
          </p:cNvPicPr>
          <p:nvPr/>
        </p:nvPicPr>
        <p:blipFill>
          <a:blip r:embed="rId2"/>
          <a:stretch>
            <a:fillRect/>
          </a:stretch>
        </p:blipFill>
        <p:spPr bwMode="auto">
          <a:xfrm>
            <a:off x="685800" y="4953000"/>
            <a:ext cx="2818652" cy="1447800"/>
          </a:xfrm>
          <a:prstGeom prst="rect">
            <a:avLst/>
          </a:prstGeom>
          <a:noFill/>
        </p:spPr>
      </p:pic>
      <p:pic>
        <p:nvPicPr>
          <p:cNvPr id="23555" name="Picture 3" descr="D:\我的文档\Pictures\111.png"/>
          <p:cNvPicPr>
            <a:picLocks noChangeAspect="1" noChangeArrowheads="1"/>
          </p:cNvPicPr>
          <p:nvPr/>
        </p:nvPicPr>
        <p:blipFill>
          <a:blip r:embed="rId3"/>
          <a:stretch>
            <a:fillRect/>
          </a:stretch>
        </p:blipFill>
        <p:spPr bwMode="auto">
          <a:xfrm>
            <a:off x="3810000" y="1143000"/>
            <a:ext cx="4953000" cy="5181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down)">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873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228600" y="838200"/>
            <a:ext cx="4648200" cy="5364163"/>
          </a:xfrm>
        </p:spPr>
        <p:txBody>
          <a:bodyPr/>
          <a:lstStyle/>
          <a:p>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2020</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青岛一模）如图甲所示电路，电源电压不变。</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是滑动变阻器，</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是定值电阻。当开关</a:t>
            </a:r>
            <a:r>
              <a:rPr lang="en-US"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闭合后，将滑动变阻器的滑片从最右端逐步滑到最左端，根据电压表与电流表的示数，绘制的图象如图乙所示。下列判断正确的是（　　）</a:t>
            </a:r>
          </a:p>
          <a:p>
            <a:r>
              <a:rPr lang="en-US"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．电路消耗电功率的最大值为</a:t>
            </a:r>
            <a:r>
              <a:rPr lang="en-US" sz="2000" b="1" smtClean="0">
                <a:solidFill>
                  <a:srgbClr val="000099"/>
                </a:solidFill>
                <a:latin typeface="Times New Roman" pitchFamily="18" charset="0"/>
                <a:ea typeface="楷体" pitchFamily="49" charset="-122"/>
                <a:cs typeface="Times New Roman" pitchFamily="18" charset="0"/>
              </a:rPr>
              <a:t>7.2W</a:t>
            </a:r>
            <a:endParaRPr lang="zh-CN" altLang="en-US" sz="2000"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a:p>
            <a:r>
              <a:rPr lang="en-US"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．变阻器</a:t>
            </a:r>
            <a:r>
              <a:rPr lang="en-US"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接入电路的最大阻值为</a:t>
            </a:r>
            <a:r>
              <a:rPr lang="en-US" sz="2000" b="1" smtClean="0">
                <a:solidFill>
                  <a:srgbClr val="000099"/>
                </a:solidFill>
                <a:latin typeface="Times New Roman" pitchFamily="18" charset="0"/>
                <a:ea typeface="楷体" pitchFamily="49" charset="-122"/>
                <a:cs typeface="Times New Roman" pitchFamily="18" charset="0"/>
              </a:rPr>
              <a:t>120Ω</a:t>
            </a:r>
            <a:endParaRPr lang="zh-CN" altLang="en-US" sz="2000" b="1" smtClean="0">
              <a:solidFill>
                <a:srgbClr val="000099"/>
              </a:solidFill>
              <a:latin typeface="Times New Roman" pitchFamily="18" charset="0"/>
              <a:ea typeface="楷体" pitchFamily="49" charset="-122"/>
              <a:cs typeface="Times New Roman" pitchFamily="18" charset="0"/>
            </a:endParaRPr>
          </a:p>
          <a:p>
            <a:r>
              <a:rPr lang="en-US" sz="2000" b="1" smtClean="0">
                <a:solidFill>
                  <a:srgbClr val="000099"/>
                </a:solidFill>
                <a:latin typeface="Times New Roman" pitchFamily="18" charset="0"/>
                <a:ea typeface="楷体" pitchFamily="49" charset="-122"/>
                <a:cs typeface="Times New Roman" pitchFamily="18" charset="0"/>
              </a:rPr>
              <a:t>C</a:t>
            </a:r>
            <a:r>
              <a:rPr lang="zh-CN" altLang="en-US" sz="2000" b="1" smtClean="0">
                <a:solidFill>
                  <a:srgbClr val="000099"/>
                </a:solidFill>
                <a:latin typeface="Times New Roman" pitchFamily="18" charset="0"/>
                <a:ea typeface="楷体" pitchFamily="49" charset="-122"/>
                <a:cs typeface="Times New Roman" pitchFamily="18" charset="0"/>
              </a:rPr>
              <a:t>．定值电阻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的电阻值为</a:t>
            </a:r>
            <a:r>
              <a:rPr lang="en-US" sz="2000" b="1" smtClean="0">
                <a:solidFill>
                  <a:srgbClr val="000099"/>
                </a:solidFill>
                <a:latin typeface="Times New Roman" pitchFamily="18" charset="0"/>
                <a:ea typeface="楷体" pitchFamily="49" charset="-122"/>
                <a:cs typeface="Times New Roman" pitchFamily="18" charset="0"/>
              </a:rPr>
              <a:t>20Ω</a:t>
            </a:r>
            <a:endParaRPr lang="zh-CN" altLang="en-US" sz="2000" b="1" smtClean="0">
              <a:solidFill>
                <a:srgbClr val="000099"/>
              </a:solidFill>
              <a:latin typeface="Times New Roman" pitchFamily="18" charset="0"/>
              <a:ea typeface="楷体" pitchFamily="49" charset="-122"/>
              <a:cs typeface="Times New Roman" pitchFamily="18" charset="0"/>
            </a:endParaRPr>
          </a:p>
          <a:p>
            <a:r>
              <a:rPr lang="en-US" sz="2000" b="1" smtClean="0">
                <a:solidFill>
                  <a:srgbClr val="000099"/>
                </a:solidFill>
                <a:latin typeface="Times New Roman" pitchFamily="18" charset="0"/>
                <a:ea typeface="楷体" pitchFamily="49" charset="-122"/>
                <a:cs typeface="Times New Roman" pitchFamily="18" charset="0"/>
              </a:rPr>
              <a:t>D</a:t>
            </a:r>
            <a:r>
              <a:rPr lang="zh-CN" altLang="en-US" sz="2000" b="1" smtClean="0">
                <a:solidFill>
                  <a:srgbClr val="000099"/>
                </a:solidFill>
                <a:latin typeface="Times New Roman" pitchFamily="18" charset="0"/>
                <a:ea typeface="楷体" pitchFamily="49" charset="-122"/>
                <a:cs typeface="Times New Roman" pitchFamily="18" charset="0"/>
              </a:rPr>
              <a:t>．电源电压为</a:t>
            </a:r>
            <a:r>
              <a:rPr lang="en-US" sz="2000" b="1" smtClean="0">
                <a:solidFill>
                  <a:srgbClr val="000099"/>
                </a:solidFill>
                <a:latin typeface="Times New Roman" pitchFamily="18" charset="0"/>
                <a:ea typeface="楷体" pitchFamily="49" charset="-122"/>
                <a:cs typeface="Times New Roman" pitchFamily="18" charset="0"/>
              </a:rPr>
              <a:t>12V</a:t>
            </a:r>
          </a:p>
          <a:p>
            <a:r>
              <a:rPr lang="zh-CN" altLang="en-US" sz="2000" b="1" smtClean="0">
                <a:solidFill>
                  <a:srgbClr val="FF0000"/>
                </a:solidFill>
                <a:latin typeface="Times New Roman" pitchFamily="18" charset="0"/>
                <a:ea typeface="楷体" pitchFamily="49" charset="-122"/>
                <a:cs typeface="Times New Roman" pitchFamily="18" charset="0"/>
              </a:rPr>
              <a:t>答案：</a:t>
            </a:r>
            <a:r>
              <a:rPr lang="en-US" sz="2000" b="1" smtClean="0">
                <a:solidFill>
                  <a:srgbClr val="FF0000"/>
                </a:solidFill>
                <a:latin typeface="Times New Roman" pitchFamily="18" charset="0"/>
                <a:ea typeface="楷体" pitchFamily="49" charset="-122"/>
                <a:cs typeface="Times New Roman" pitchFamily="18" charset="0"/>
              </a:rPr>
              <a:t> ACD</a:t>
            </a:r>
            <a:endParaRPr lang="zh-CN" altLang="en-US" sz="20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2000" b="1">
              <a:solidFill>
                <a:srgbClr val="000099"/>
              </a:solidFill>
              <a:latin typeface="Times New Roman" pitchFamily="18" charset="0"/>
              <a:ea typeface="楷体" pitchFamily="49" charset="-122"/>
              <a:cs typeface="Times New Roman" pitchFamily="18" charset="0"/>
            </a:endParaRPr>
          </a:p>
        </p:txBody>
      </p:sp>
      <p:pic>
        <p:nvPicPr>
          <p:cNvPr id="24578" name="图片24" descr="菁优网：http://www.jyeoo.com"/>
          <p:cNvPicPr>
            <a:picLocks noChangeAspect="1" noChangeArrowheads="1"/>
          </p:cNvPicPr>
          <p:nvPr/>
        </p:nvPicPr>
        <p:blipFill>
          <a:blip r:embed="rId2"/>
          <a:stretch>
            <a:fillRect/>
          </a:stretch>
        </p:blipFill>
        <p:spPr bwMode="auto">
          <a:xfrm>
            <a:off x="4866384" y="1143000"/>
            <a:ext cx="3975557" cy="213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873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3" name="内容占位符 2"/>
          <p:cNvSpPr>
            <a:spLocks noGrp="1"/>
          </p:cNvSpPr>
          <p:nvPr>
            <p:ph idx="1"/>
          </p:nvPr>
        </p:nvSpPr>
        <p:spPr>
          <a:xfrm>
            <a:off x="228600" y="838200"/>
            <a:ext cx="5562600" cy="5364163"/>
          </a:xfrm>
        </p:spPr>
        <p:txBody>
          <a:bodyPr/>
          <a:lstStyle/>
          <a:p>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2017</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齐齐哈尔）如图所示，电源电圧恒为</a:t>
            </a:r>
            <a:r>
              <a:rPr lang="en-US" sz="2000" b="1" smtClean="0">
                <a:solidFill>
                  <a:srgbClr val="000099"/>
                </a:solidFill>
                <a:latin typeface="Times New Roman" pitchFamily="18" charset="0"/>
                <a:ea typeface="楷体" pitchFamily="49" charset="-122"/>
                <a:cs typeface="Times New Roman" pitchFamily="18" charset="0"/>
              </a:rPr>
              <a:t>6V</a:t>
            </a:r>
            <a:r>
              <a:rPr lang="zh-CN" altLang="en-US" sz="2000" b="1" smtClean="0">
                <a:solidFill>
                  <a:srgbClr val="000099"/>
                </a:solidFill>
                <a:latin typeface="Times New Roman" pitchFamily="18" charset="0"/>
                <a:ea typeface="楷体" pitchFamily="49" charset="-122"/>
                <a:cs typeface="Times New Roman" pitchFamily="18" charset="0"/>
              </a:rPr>
              <a:t>，定值电阻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10Ω</a:t>
            </a:r>
            <a:r>
              <a:rPr lang="zh-CN" altLang="en-US" sz="2000" b="1" smtClean="0">
                <a:solidFill>
                  <a:srgbClr val="000099"/>
                </a:solidFill>
                <a:latin typeface="Times New Roman" pitchFamily="18" charset="0"/>
                <a:ea typeface="楷体" pitchFamily="49" charset="-122"/>
                <a:cs typeface="Times New Roman" pitchFamily="18" charset="0"/>
              </a:rPr>
              <a:t>，滑动变阻器</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的最大阻值为</a:t>
            </a:r>
            <a:r>
              <a:rPr lang="en-US" sz="2000" b="1" smtClean="0">
                <a:solidFill>
                  <a:srgbClr val="000099"/>
                </a:solidFill>
                <a:latin typeface="Times New Roman" pitchFamily="18" charset="0"/>
                <a:ea typeface="楷体" pitchFamily="49" charset="-122"/>
                <a:cs typeface="Times New Roman" pitchFamily="18" charset="0"/>
              </a:rPr>
              <a:t>50Ω</a:t>
            </a:r>
            <a:r>
              <a:rPr lang="zh-CN" altLang="en-US" sz="2000" b="1" smtClean="0">
                <a:solidFill>
                  <a:srgbClr val="000099"/>
                </a:solidFill>
                <a:latin typeface="Times New Roman" pitchFamily="18" charset="0"/>
                <a:ea typeface="楷体" pitchFamily="49" charset="-122"/>
                <a:cs typeface="Times New Roman" pitchFamily="18" charset="0"/>
              </a:rPr>
              <a:t>，电压表接入电路的量程为</a:t>
            </a:r>
            <a:r>
              <a:rPr lang="en-US" sz="2000" b="1" smtClean="0">
                <a:solidFill>
                  <a:srgbClr val="000099"/>
                </a:solidFill>
                <a:latin typeface="Times New Roman" pitchFamily="18" charset="0"/>
                <a:ea typeface="楷体" pitchFamily="49" charset="-122"/>
                <a:cs typeface="Times New Roman" pitchFamily="18" charset="0"/>
              </a:rPr>
              <a:t>0</a:t>
            </a: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3V</a:t>
            </a:r>
            <a:r>
              <a:rPr lang="zh-CN" altLang="en-US" sz="2000" b="1" smtClean="0">
                <a:solidFill>
                  <a:srgbClr val="000099"/>
                </a:solidFill>
                <a:latin typeface="Times New Roman" pitchFamily="18" charset="0"/>
                <a:ea typeface="楷体" pitchFamily="49" charset="-122"/>
                <a:cs typeface="Times New Roman" pitchFamily="18" charset="0"/>
              </a:rPr>
              <a:t>，电流表接入电路的量程为</a:t>
            </a:r>
            <a:r>
              <a:rPr lang="en-US" sz="2000" b="1" smtClean="0">
                <a:solidFill>
                  <a:srgbClr val="000099"/>
                </a:solidFill>
                <a:latin typeface="Times New Roman" pitchFamily="18" charset="0"/>
                <a:ea typeface="楷体" pitchFamily="49" charset="-122"/>
                <a:cs typeface="Times New Roman" pitchFamily="18" charset="0"/>
              </a:rPr>
              <a:t>0</a:t>
            </a: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0.6A</a:t>
            </a:r>
            <a:r>
              <a:rPr lang="zh-CN" altLang="en-US" sz="2000" b="1" smtClean="0">
                <a:solidFill>
                  <a:srgbClr val="000099"/>
                </a:solidFill>
                <a:latin typeface="Times New Roman" pitchFamily="18" charset="0"/>
                <a:ea typeface="楷体" pitchFamily="49" charset="-122"/>
                <a:cs typeface="Times New Roman" pitchFamily="18" charset="0"/>
              </a:rPr>
              <a:t>．当开关</a:t>
            </a:r>
            <a:r>
              <a:rPr lang="en-US"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闭合，滑动变阻器的滑片</a:t>
            </a:r>
            <a:r>
              <a:rPr lang="en-US" sz="2000" b="1" smtClean="0">
                <a:solidFill>
                  <a:srgbClr val="000099"/>
                </a:solidFill>
                <a:latin typeface="Times New Roman" pitchFamily="18" charset="0"/>
                <a:ea typeface="楷体" pitchFamily="49" charset="-122"/>
                <a:cs typeface="Times New Roman" pitchFamily="18" charset="0"/>
              </a:rPr>
              <a:t>P</a:t>
            </a:r>
            <a:r>
              <a:rPr lang="zh-CN" altLang="en-US" sz="2000" b="1" smtClean="0">
                <a:solidFill>
                  <a:srgbClr val="000099"/>
                </a:solidFill>
                <a:latin typeface="Times New Roman" pitchFamily="18" charset="0"/>
                <a:ea typeface="楷体" pitchFamily="49" charset="-122"/>
                <a:cs typeface="Times New Roman" pitchFamily="18" charset="0"/>
              </a:rPr>
              <a:t>由</a:t>
            </a:r>
            <a:r>
              <a:rPr lang="en-US"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端向</a:t>
            </a:r>
            <a:r>
              <a:rPr lang="en-US"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端移动过程中，在保证电压表和电流表安全的情况下，下列说法正确的是（　　）</a:t>
            </a:r>
          </a:p>
          <a:p>
            <a:r>
              <a:rPr lang="en-US"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．当</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20Ω</a:t>
            </a:r>
            <a:r>
              <a:rPr lang="zh-CN" altLang="en-US" sz="2000" b="1" smtClean="0">
                <a:solidFill>
                  <a:srgbClr val="000099"/>
                </a:solidFill>
                <a:latin typeface="Times New Roman" pitchFamily="18" charset="0"/>
                <a:ea typeface="楷体" pitchFamily="49" charset="-122"/>
                <a:cs typeface="Times New Roman" pitchFamily="18" charset="0"/>
              </a:rPr>
              <a:t>时，</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的功率为</a:t>
            </a:r>
            <a:r>
              <a:rPr lang="en-US" sz="2000" b="1" smtClean="0">
                <a:solidFill>
                  <a:srgbClr val="000099"/>
                </a:solidFill>
                <a:latin typeface="Times New Roman" pitchFamily="18" charset="0"/>
                <a:ea typeface="楷体" pitchFamily="49" charset="-122"/>
                <a:cs typeface="Times New Roman" pitchFamily="18" charset="0"/>
              </a:rPr>
              <a:t>0.8W</a:t>
            </a:r>
            <a:endParaRPr lang="zh-CN" altLang="en-US" sz="2000" b="1" smtClean="0">
              <a:solidFill>
                <a:srgbClr val="000099"/>
              </a:solidFill>
              <a:latin typeface="Times New Roman" pitchFamily="18" charset="0"/>
              <a:ea typeface="楷体" pitchFamily="49" charset="-122"/>
              <a:cs typeface="Times New Roman" pitchFamily="18" charset="0"/>
            </a:endParaRPr>
          </a:p>
          <a:p>
            <a:r>
              <a:rPr lang="en-US"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两端的电压由</a:t>
            </a:r>
            <a:r>
              <a:rPr lang="en-US" sz="2000" b="1" smtClean="0">
                <a:solidFill>
                  <a:srgbClr val="000099"/>
                </a:solidFill>
                <a:latin typeface="Times New Roman" pitchFamily="18" charset="0"/>
                <a:ea typeface="楷体" pitchFamily="49" charset="-122"/>
                <a:cs typeface="Times New Roman" pitchFamily="18" charset="0"/>
              </a:rPr>
              <a:t>5V</a:t>
            </a:r>
            <a:r>
              <a:rPr lang="zh-CN" altLang="en-US" sz="2000" b="1" smtClean="0">
                <a:solidFill>
                  <a:srgbClr val="000099"/>
                </a:solidFill>
                <a:latin typeface="Times New Roman" pitchFamily="18" charset="0"/>
                <a:ea typeface="楷体" pitchFamily="49" charset="-122"/>
                <a:cs typeface="Times New Roman" pitchFamily="18" charset="0"/>
              </a:rPr>
              <a:t>减小到</a:t>
            </a:r>
            <a:r>
              <a:rPr lang="en-US" sz="2000" b="1" smtClean="0">
                <a:solidFill>
                  <a:srgbClr val="000099"/>
                </a:solidFill>
                <a:latin typeface="Times New Roman" pitchFamily="18" charset="0"/>
                <a:ea typeface="楷体" pitchFamily="49" charset="-122"/>
                <a:cs typeface="Times New Roman" pitchFamily="18" charset="0"/>
              </a:rPr>
              <a:t>0V</a:t>
            </a:r>
            <a:endParaRPr lang="zh-CN" altLang="en-US" sz="2000" b="1" smtClean="0">
              <a:solidFill>
                <a:srgbClr val="000099"/>
              </a:solidFill>
              <a:latin typeface="Times New Roman" pitchFamily="18" charset="0"/>
              <a:ea typeface="楷体" pitchFamily="49" charset="-122"/>
              <a:cs typeface="Times New Roman" pitchFamily="18" charset="0"/>
            </a:endParaRPr>
          </a:p>
          <a:p>
            <a:r>
              <a:rPr lang="en-US" sz="2000" b="1" smtClean="0">
                <a:solidFill>
                  <a:srgbClr val="000099"/>
                </a:solidFill>
                <a:latin typeface="Times New Roman" pitchFamily="18" charset="0"/>
                <a:ea typeface="楷体" pitchFamily="49" charset="-122"/>
                <a:cs typeface="Times New Roman" pitchFamily="18" charset="0"/>
              </a:rPr>
              <a:t>C</a:t>
            </a:r>
            <a:r>
              <a:rPr lang="zh-CN" altLang="en-US" sz="2000" b="1" smtClean="0">
                <a:solidFill>
                  <a:srgbClr val="000099"/>
                </a:solidFill>
                <a:latin typeface="Times New Roman" pitchFamily="18" charset="0"/>
                <a:ea typeface="楷体" pitchFamily="49" charset="-122"/>
                <a:cs typeface="Times New Roman" pitchFamily="18" charset="0"/>
              </a:rPr>
              <a:t>．电流表的示数变化范围为</a:t>
            </a:r>
            <a:r>
              <a:rPr lang="en-US" sz="2000" b="1" smtClean="0">
                <a:solidFill>
                  <a:srgbClr val="000099"/>
                </a:solidFill>
                <a:latin typeface="Times New Roman" pitchFamily="18" charset="0"/>
                <a:ea typeface="楷体" pitchFamily="49" charset="-122"/>
                <a:cs typeface="Times New Roman" pitchFamily="18" charset="0"/>
              </a:rPr>
              <a:t>0.1A</a:t>
            </a: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0.3A</a:t>
            </a:r>
            <a:endParaRPr lang="zh-CN" altLang="en-US" sz="2000" b="1" smtClean="0">
              <a:solidFill>
                <a:srgbClr val="000099"/>
              </a:solidFill>
              <a:latin typeface="Times New Roman" pitchFamily="18" charset="0"/>
              <a:ea typeface="楷体" pitchFamily="49" charset="-122"/>
              <a:cs typeface="Times New Roman" pitchFamily="18" charset="0"/>
            </a:endParaRPr>
          </a:p>
          <a:p>
            <a:r>
              <a:rPr lang="en-US" sz="2000" b="1" smtClean="0">
                <a:solidFill>
                  <a:srgbClr val="000099"/>
                </a:solidFill>
                <a:latin typeface="Times New Roman" pitchFamily="18" charset="0"/>
                <a:ea typeface="楷体" pitchFamily="49" charset="-122"/>
                <a:cs typeface="Times New Roman" pitchFamily="18" charset="0"/>
              </a:rPr>
              <a:t>D</a:t>
            </a:r>
            <a:r>
              <a:rPr lang="zh-CN" altLang="en-US" sz="2000" b="1" smtClean="0">
                <a:solidFill>
                  <a:srgbClr val="000099"/>
                </a:solidFill>
                <a:latin typeface="Times New Roman" pitchFamily="18" charset="0"/>
                <a:ea typeface="楷体" pitchFamily="49" charset="-122"/>
                <a:cs typeface="Times New Roman" pitchFamily="18" charset="0"/>
              </a:rPr>
              <a:t>．电阻</a:t>
            </a:r>
            <a:r>
              <a:rPr lang="en-US" sz="2000" b="1" smtClean="0">
                <a:solidFill>
                  <a:srgbClr val="000099"/>
                </a:solidFill>
                <a:latin typeface="Times New Roman" pitchFamily="18" charset="0"/>
                <a:ea typeface="楷体" pitchFamily="49" charset="-122"/>
                <a:cs typeface="Times New Roman" pitchFamily="18" charset="0"/>
              </a:rPr>
              <a:t>R</a:t>
            </a:r>
            <a:r>
              <a:rPr lang="en-US"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功率的变化范围为</a:t>
            </a:r>
            <a:r>
              <a:rPr lang="en-US" sz="2000" b="1" smtClean="0">
                <a:solidFill>
                  <a:srgbClr val="000099"/>
                </a:solidFill>
                <a:latin typeface="Times New Roman" pitchFamily="18" charset="0"/>
                <a:ea typeface="楷体" pitchFamily="49" charset="-122"/>
                <a:cs typeface="Times New Roman" pitchFamily="18" charset="0"/>
              </a:rPr>
              <a:t>0.1W</a:t>
            </a:r>
            <a:r>
              <a:rPr lang="zh-CN" altLang="en-US" sz="2000" b="1" smtClean="0">
                <a:solidFill>
                  <a:srgbClr val="000099"/>
                </a:solidFill>
                <a:latin typeface="Times New Roman" pitchFamily="18" charset="0"/>
                <a:ea typeface="楷体" pitchFamily="49" charset="-122"/>
                <a:cs typeface="Times New Roman" pitchFamily="18" charset="0"/>
              </a:rPr>
              <a:t>～</a:t>
            </a:r>
            <a:r>
              <a:rPr lang="en-US" sz="2000" b="1" smtClean="0">
                <a:solidFill>
                  <a:srgbClr val="000099"/>
                </a:solidFill>
                <a:latin typeface="Times New Roman" pitchFamily="18" charset="0"/>
                <a:ea typeface="楷体" pitchFamily="49" charset="-122"/>
                <a:cs typeface="Times New Roman" pitchFamily="18" charset="0"/>
              </a:rPr>
              <a:t>0.9W</a:t>
            </a:r>
          </a:p>
          <a:p>
            <a:r>
              <a:rPr lang="zh-CN" altLang="en-US" sz="2000" b="1" smtClean="0">
                <a:solidFill>
                  <a:srgbClr val="FF0000"/>
                </a:solidFill>
                <a:latin typeface="Times New Roman" pitchFamily="18" charset="0"/>
                <a:ea typeface="楷体" pitchFamily="49" charset="-122"/>
                <a:cs typeface="Times New Roman" pitchFamily="18" charset="0"/>
              </a:rPr>
              <a:t>答案：</a:t>
            </a:r>
            <a:r>
              <a:rPr lang="en-US" sz="2000" b="1" smtClean="0">
                <a:solidFill>
                  <a:srgbClr val="FF0000"/>
                </a:solidFill>
                <a:latin typeface="Times New Roman" pitchFamily="18" charset="0"/>
                <a:ea typeface="楷体" pitchFamily="49" charset="-122"/>
                <a:cs typeface="Times New Roman" pitchFamily="18" charset="0"/>
              </a:rPr>
              <a:t> ACD</a:t>
            </a:r>
            <a:endParaRPr lang="zh-CN" altLang="en-US" sz="2000" b="1" smtClean="0">
              <a:solidFill>
                <a:srgbClr val="FF0000"/>
              </a:solidFill>
              <a:latin typeface="Times New Roman" pitchFamily="18" charset="0"/>
              <a:ea typeface="楷体" pitchFamily="49" charset="-122"/>
              <a:cs typeface="Times New Roman" pitchFamily="18" charset="0"/>
            </a:endParaRPr>
          </a:p>
          <a:p>
            <a:endParaRPr lang="zh-CN" altLang="en-US" sz="2000" b="1">
              <a:solidFill>
                <a:srgbClr val="000099"/>
              </a:solidFill>
              <a:latin typeface="Times New Roman" pitchFamily="18" charset="0"/>
              <a:ea typeface="楷体" pitchFamily="49" charset="-122"/>
              <a:cs typeface="Times New Roman" pitchFamily="18" charset="0"/>
            </a:endParaRPr>
          </a:p>
        </p:txBody>
      </p:sp>
      <p:pic>
        <p:nvPicPr>
          <p:cNvPr id="25602" name="图片24" descr="菁优网：http://www.jyeoo.com"/>
          <p:cNvPicPr>
            <a:picLocks noChangeAspect="1" noChangeArrowheads="1"/>
          </p:cNvPicPr>
          <p:nvPr/>
        </p:nvPicPr>
        <p:blipFill>
          <a:blip r:embed="rId2"/>
          <a:stretch>
            <a:fillRect/>
          </a:stretch>
        </p:blipFill>
        <p:spPr bwMode="auto">
          <a:xfrm>
            <a:off x="5715000" y="990600"/>
            <a:ext cx="3039431" cy="1981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2" descr="èä¼ç½"/>
          <p:cNvPicPr>
            <a:picLocks noChangeAspect="1" noChangeArrowheads="1"/>
          </p:cNvPicPr>
          <p:nvPr/>
        </p:nvPicPr>
        <p:blipFill>
          <a:blip r:embed="rId2"/>
          <a:stretch>
            <a:fillRect/>
          </a:stretch>
        </p:blipFill>
        <p:spPr bwMode="auto">
          <a:xfrm>
            <a:off x="5486400" y="685800"/>
            <a:ext cx="2903538" cy="2593854"/>
          </a:xfrm>
          <a:prstGeom prst="rect">
            <a:avLst/>
          </a:prstGeom>
          <a:noFill/>
          <a:ln w="9525">
            <a:noFill/>
            <a:miter lim="800000"/>
          </a:ln>
        </p:spPr>
      </p:pic>
      <p:sp>
        <p:nvSpPr>
          <p:cNvPr id="12290" name="标题 1"/>
          <p:cNvSpPr>
            <a:spLocks noGrp="1"/>
          </p:cNvSpPr>
          <p:nvPr>
            <p:ph type="title"/>
          </p:nvPr>
        </p:nvSpPr>
        <p:spPr>
          <a:xfrm>
            <a:off x="457200" y="274638"/>
            <a:ext cx="82296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楷体" pitchFamily="49" charset="-122"/>
                <a:ea typeface="楷体" pitchFamily="49" charset="-122"/>
                <a:cs typeface="Times New Roman" pitchFamily="18" charset="0"/>
              </a:rPr>
              <a:t>汽车油量表</a:t>
            </a:r>
          </a:p>
        </p:txBody>
      </p:sp>
      <p:pic>
        <p:nvPicPr>
          <p:cNvPr id="12292" name="Picture 4" descr="èä¼ç½"/>
          <p:cNvPicPr>
            <a:picLocks noChangeAspect="1" noChangeArrowheads="1"/>
          </p:cNvPicPr>
          <p:nvPr/>
        </p:nvPicPr>
        <p:blipFill>
          <a:blip r:embed="rId3"/>
          <a:stretch>
            <a:fillRect/>
          </a:stretch>
        </p:blipFill>
        <p:spPr bwMode="auto">
          <a:xfrm>
            <a:off x="304799" y="3962400"/>
            <a:ext cx="2681873" cy="1678701"/>
          </a:xfrm>
          <a:prstGeom prst="rect">
            <a:avLst/>
          </a:prstGeom>
          <a:noFill/>
          <a:ln w="9525">
            <a:noFill/>
            <a:miter lim="800000"/>
          </a:ln>
        </p:spPr>
      </p:pic>
      <p:pic>
        <p:nvPicPr>
          <p:cNvPr id="12293" name="Picture 2" descr="èä¼ç½"/>
          <p:cNvPicPr>
            <a:picLocks noChangeAspect="1" noChangeArrowheads="1"/>
          </p:cNvPicPr>
          <p:nvPr/>
        </p:nvPicPr>
        <p:blipFill>
          <a:blip r:embed="rId4"/>
          <a:stretch>
            <a:fillRect/>
          </a:stretch>
        </p:blipFill>
        <p:spPr bwMode="auto">
          <a:xfrm>
            <a:off x="3200400" y="3886200"/>
            <a:ext cx="3048000" cy="1732873"/>
          </a:xfrm>
          <a:prstGeom prst="rect">
            <a:avLst/>
          </a:prstGeom>
          <a:noFill/>
          <a:ln w="9525">
            <a:noFill/>
            <a:miter lim="800000"/>
          </a:ln>
        </p:spPr>
      </p:pic>
      <p:pic>
        <p:nvPicPr>
          <p:cNvPr id="12294" name="Picture 2" descr="èä¼ç½"/>
          <p:cNvPicPr>
            <a:picLocks noChangeAspect="1" noChangeArrowheads="1"/>
          </p:cNvPicPr>
          <p:nvPr/>
        </p:nvPicPr>
        <p:blipFill>
          <a:blip r:embed="rId5"/>
          <a:stretch>
            <a:fillRect/>
          </a:stretch>
        </p:blipFill>
        <p:spPr bwMode="auto">
          <a:xfrm>
            <a:off x="6400800" y="3810000"/>
            <a:ext cx="2362200" cy="2286741"/>
          </a:xfrm>
          <a:prstGeom prst="rect">
            <a:avLst/>
          </a:prstGeom>
          <a:noFill/>
          <a:ln w="9525">
            <a:noFill/>
            <a:miter lim="800000"/>
          </a:ln>
        </p:spPr>
      </p:pic>
      <p:pic>
        <p:nvPicPr>
          <p:cNvPr id="8" name="Picture 2" descr="07104010"/>
          <p:cNvPicPr>
            <a:picLocks noChangeAspect="1" noChangeArrowheads="1"/>
          </p:cNvPicPr>
          <p:nvPr/>
        </p:nvPicPr>
        <p:blipFill>
          <a:blip r:embed="rId6"/>
          <a:stretch>
            <a:fillRect/>
          </a:stretch>
        </p:blipFill>
        <p:spPr bwMode="auto">
          <a:xfrm>
            <a:off x="228600" y="1066799"/>
            <a:ext cx="4191000" cy="2695881"/>
          </a:xfrm>
          <a:prstGeom prst="rect">
            <a:avLst/>
          </a:prstGeom>
          <a:noFill/>
          <a:ln w="9525">
            <a:noFill/>
            <a:miter lim="800000"/>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专题：动态电路</a:t>
            </a:r>
          </a:p>
        </p:txBody>
      </p:sp>
      <p:sp>
        <p:nvSpPr>
          <p:cNvPr id="13315" name="内容占位符 2"/>
          <p:cNvSpPr>
            <a:spLocks noGrp="1"/>
          </p:cNvSpPr>
          <p:nvPr>
            <p:ph idx="1"/>
          </p:nvPr>
        </p:nvSpPr>
        <p:spPr>
          <a:xfrm>
            <a:off x="457200" y="1143000"/>
            <a:ext cx="8229600" cy="4983163"/>
          </a:xfrm>
        </p:spPr>
        <p:txBody>
          <a:bodyPr/>
          <a:lstStyle/>
          <a:p>
            <a:pPr>
              <a:buFontTx/>
              <a:buNone/>
            </a:pPr>
            <a:r>
              <a:rPr lang="en-US" altLang="zh-CN" sz="2400" b="1" smtClean="0">
                <a:solidFill>
                  <a:srgbClr val="000099"/>
                </a:solidFill>
                <a:latin typeface="Times New Roman" pitchFamily="18" charset="0"/>
                <a:ea typeface="楷体" pitchFamily="49" charset="-122"/>
                <a:cs typeface="Times New Roman" pitchFamily="18" charset="0"/>
              </a:rPr>
              <a:t>1</a:t>
            </a:r>
            <a:r>
              <a:rPr lang="zh-CN" sz="2400" b="1" smtClean="0">
                <a:solidFill>
                  <a:srgbClr val="000099"/>
                </a:solidFill>
                <a:latin typeface="Times New Roman" pitchFamily="18" charset="0"/>
                <a:ea typeface="楷体" pitchFamily="49" charset="-122"/>
                <a:cs typeface="Times New Roman" pitchFamily="18" charset="0"/>
              </a:rPr>
              <a:t>．</a:t>
            </a:r>
            <a:r>
              <a:rPr lang="zh-CN" altLang="en-US" sz="2400" b="1" smtClean="0">
                <a:solidFill>
                  <a:srgbClr val="000099"/>
                </a:solidFill>
                <a:latin typeface="Times New Roman" pitchFamily="18" charset="0"/>
                <a:ea typeface="楷体" pitchFamily="49" charset="-122"/>
                <a:cs typeface="Times New Roman" pitchFamily="18" charset="0"/>
              </a:rPr>
              <a:t>如图所示，是一种自动测定油箱内油面高度的装置，</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是转动式变阻器，它的金属滑片</a:t>
            </a:r>
            <a:r>
              <a:rPr lang="en-US" altLang="zh-CN" sz="2400" b="1" smtClean="0">
                <a:solidFill>
                  <a:srgbClr val="000099"/>
                </a:solidFill>
                <a:latin typeface="Times New Roman" pitchFamily="18" charset="0"/>
                <a:ea typeface="楷体" pitchFamily="49" charset="-122"/>
                <a:cs typeface="Times New Roman" pitchFamily="18" charset="0"/>
              </a:rPr>
              <a:t>P</a:t>
            </a:r>
            <a:r>
              <a:rPr lang="zh-CN" altLang="en-US" sz="2400" b="1" smtClean="0">
                <a:solidFill>
                  <a:srgbClr val="000099"/>
                </a:solidFill>
                <a:latin typeface="Times New Roman" pitchFamily="18" charset="0"/>
                <a:ea typeface="楷体" pitchFamily="49" charset="-122"/>
                <a:cs typeface="Times New Roman" pitchFamily="18" charset="0"/>
              </a:rPr>
              <a:t>是杠杆的一端，下列说法正确的是（　　）</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A</a:t>
            </a:r>
            <a:r>
              <a:rPr lang="zh-CN" altLang="en-US" sz="2400" b="1" smtClean="0">
                <a:solidFill>
                  <a:srgbClr val="000099"/>
                </a:solidFill>
                <a:latin typeface="Times New Roman" pitchFamily="18" charset="0"/>
                <a:ea typeface="楷体" pitchFamily="49" charset="-122"/>
                <a:cs typeface="Times New Roman" pitchFamily="18" charset="0"/>
              </a:rPr>
              <a:t>．</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a:t>
            </a:r>
            <a:r>
              <a:rPr lang="en-US" altLang="zh-CN" sz="2400" b="1" smtClean="0">
                <a:solidFill>
                  <a:srgbClr val="000099"/>
                </a:solidFill>
                <a:latin typeface="Times New Roman" pitchFamily="18" charset="0"/>
                <a:ea typeface="楷体" pitchFamily="49" charset="-122"/>
                <a:cs typeface="Times New Roman" pitchFamily="18" charset="0"/>
              </a:rPr>
              <a:t>R</a:t>
            </a:r>
            <a:r>
              <a:rPr lang="en-US" altLang="zh-CN" sz="2400" b="1" baseline="-25000" smtClean="0">
                <a:solidFill>
                  <a:srgbClr val="000099"/>
                </a:solidFill>
                <a:latin typeface="Times New Roman" pitchFamily="18" charset="0"/>
                <a:ea typeface="楷体" pitchFamily="49" charset="-122"/>
                <a:cs typeface="Times New Roman" pitchFamily="18" charset="0"/>
              </a:rPr>
              <a:t>0</a:t>
            </a:r>
            <a:r>
              <a:rPr lang="zh-CN" altLang="en-US" sz="2400" b="1" smtClean="0">
                <a:solidFill>
                  <a:srgbClr val="000099"/>
                </a:solidFill>
                <a:latin typeface="Times New Roman" pitchFamily="18" charset="0"/>
                <a:ea typeface="楷体" pitchFamily="49" charset="-122"/>
                <a:cs typeface="Times New Roman" pitchFamily="18" charset="0"/>
              </a:rPr>
              <a:t>在电路中是串联的</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B</a:t>
            </a:r>
            <a:r>
              <a:rPr lang="zh-CN" altLang="en-US" sz="2400" b="1" smtClean="0">
                <a:solidFill>
                  <a:srgbClr val="000099"/>
                </a:solidFill>
                <a:latin typeface="Times New Roman" pitchFamily="18" charset="0"/>
                <a:ea typeface="楷体" pitchFamily="49" charset="-122"/>
                <a:cs typeface="Times New Roman" pitchFamily="18" charset="0"/>
              </a:rPr>
              <a:t>．油量表就是一个电流表</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C</a:t>
            </a:r>
            <a:r>
              <a:rPr lang="zh-CN" altLang="en-US" sz="2400" b="1" smtClean="0">
                <a:solidFill>
                  <a:srgbClr val="000099"/>
                </a:solidFill>
                <a:latin typeface="Times New Roman" pitchFamily="18" charset="0"/>
                <a:ea typeface="楷体" pitchFamily="49" charset="-122"/>
                <a:cs typeface="Times New Roman" pitchFamily="18" charset="0"/>
              </a:rPr>
              <a:t>．油位越高，流过</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的电流越大</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D</a:t>
            </a:r>
            <a:r>
              <a:rPr lang="zh-CN" altLang="en-US" sz="2400" b="1" smtClean="0">
                <a:solidFill>
                  <a:srgbClr val="000099"/>
                </a:solidFill>
                <a:latin typeface="Times New Roman" pitchFamily="18" charset="0"/>
                <a:ea typeface="楷体" pitchFamily="49" charset="-122"/>
                <a:cs typeface="Times New Roman" pitchFamily="18" charset="0"/>
              </a:rPr>
              <a:t>．油位越高，</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两端的电压越大</a:t>
            </a:r>
            <a:endParaRPr lang="en-US" altLang="zh-CN" sz="2400" b="1" smtClean="0">
              <a:solidFill>
                <a:srgbClr val="000099"/>
              </a:solidFill>
              <a:latin typeface="Times New Roman" panose="02020603050405020304" pitchFamily="18" charset="0"/>
              <a:ea typeface="楷体" panose="02010609060101010101" pitchFamily="49" charset="-122"/>
              <a:cs typeface="Times New Roman" panose="02020603050405020304" pitchFamily="18" charset="0"/>
            </a:endParaRPr>
          </a:p>
          <a:p>
            <a:pPr>
              <a:buFontTx/>
              <a:buNone/>
            </a:pP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buFontTx/>
              <a:buNone/>
            </a:pPr>
            <a:endParaRPr lang="en-US" altLang="zh-CN" sz="2400" b="1" smtClean="0">
              <a:latin typeface="Times New Roman" panose="02020603050405020304" pitchFamily="18" charset="0"/>
              <a:ea typeface="楷体" panose="02010609060101010101" pitchFamily="49" charset="-122"/>
              <a:cs typeface="Times New Roman" panose="02020603050405020304" pitchFamily="18" charset="0"/>
            </a:endParaRPr>
          </a:p>
          <a:p>
            <a:pPr>
              <a:buFontTx/>
              <a:buNone/>
            </a:pPr>
            <a:r>
              <a:rPr lang="zh-CN" altLang="en-US" sz="2400" b="1" smtClean="0">
                <a:solidFill>
                  <a:srgbClr val="FF0000"/>
                </a:solidFill>
                <a:latin typeface="Times New Roman" pitchFamily="18" charset="0"/>
                <a:ea typeface="楷体" pitchFamily="49" charset="-122"/>
                <a:cs typeface="Times New Roman" pitchFamily="18" charset="0"/>
              </a:rPr>
              <a:t>答案：</a:t>
            </a:r>
            <a:r>
              <a:rPr lang="en-US" altLang="zh-CN" sz="2400" b="1" smtClean="0">
                <a:solidFill>
                  <a:srgbClr val="FF0000"/>
                </a:solidFill>
                <a:latin typeface="Times New Roman" pitchFamily="18" charset="0"/>
                <a:ea typeface="楷体" pitchFamily="49" charset="-122"/>
                <a:cs typeface="Times New Roman" pitchFamily="18" charset="0"/>
              </a:rPr>
              <a:t>AD</a:t>
            </a:r>
            <a:endParaRPr lang="zh-CN" altLang="en-US" sz="24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316" name="Picture 4" descr="èä¼ç½"/>
          <p:cNvPicPr>
            <a:picLocks noChangeAspect="1" noChangeArrowheads="1"/>
          </p:cNvPicPr>
          <p:nvPr/>
        </p:nvPicPr>
        <p:blipFill>
          <a:blip r:embed="rId2"/>
          <a:stretch>
            <a:fillRect/>
          </a:stretch>
        </p:blipFill>
        <p:spPr bwMode="auto">
          <a:xfrm>
            <a:off x="5257800" y="2971800"/>
            <a:ext cx="3287713" cy="20574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xEl>
                                              <p:pRg st="7" end="7"/>
                                            </p:txEl>
                                          </p:spTgt>
                                        </p:tgtEl>
                                        <p:attrNameLst>
                                          <p:attrName>style.visibility</p:attrName>
                                        </p:attrNameLst>
                                      </p:cBhvr>
                                      <p:to>
                                        <p:strVal val="visible"/>
                                      </p:to>
                                    </p:set>
                                    <p:animEffect transition="in" filter="wipe(down)">
                                      <p:cBhvr>
                                        <p:cTn id="7"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专题：动态电路</a:t>
            </a:r>
            <a:endParaRPr lang="zh-CN" altLang="en-US" sz="3600" b="1"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339" name="内容占位符 2"/>
          <p:cNvSpPr>
            <a:spLocks noGrp="1"/>
          </p:cNvSpPr>
          <p:nvPr>
            <p:ph idx="1"/>
          </p:nvPr>
        </p:nvSpPr>
        <p:spPr>
          <a:xfrm>
            <a:off x="457200" y="1295400"/>
            <a:ext cx="8229600" cy="4830763"/>
          </a:xfrm>
        </p:spPr>
        <p:txBody>
          <a:bodyPr/>
          <a:lstStyle/>
          <a:p>
            <a:pPr>
              <a:buFontTx/>
              <a:buNone/>
            </a:pPr>
            <a:r>
              <a:rPr lang="en-US" altLang="zh-CN" sz="2400" b="1" smtClean="0">
                <a:solidFill>
                  <a:srgbClr val="000099"/>
                </a:solidFill>
                <a:latin typeface="Times New Roman" pitchFamily="18" charset="0"/>
                <a:ea typeface="楷体" pitchFamily="49" charset="-122"/>
                <a:cs typeface="Times New Roman" pitchFamily="18" charset="0"/>
              </a:rPr>
              <a:t>2</a:t>
            </a:r>
            <a:r>
              <a:rPr lang="zh-CN" sz="2400" b="1" smtClean="0">
                <a:solidFill>
                  <a:srgbClr val="000099"/>
                </a:solidFill>
                <a:latin typeface="Times New Roman" pitchFamily="18" charset="0"/>
                <a:ea typeface="楷体" pitchFamily="49" charset="-122"/>
                <a:cs typeface="Times New Roman" pitchFamily="18" charset="0"/>
              </a:rPr>
              <a:t>．</a:t>
            </a:r>
            <a:r>
              <a:rPr lang="zh-CN" altLang="en-US" sz="2400" b="1" smtClean="0">
                <a:solidFill>
                  <a:srgbClr val="000099"/>
                </a:solidFill>
                <a:latin typeface="Times New Roman" pitchFamily="18" charset="0"/>
                <a:ea typeface="楷体" pitchFamily="49" charset="-122"/>
                <a:cs typeface="Times New Roman" pitchFamily="18" charset="0"/>
              </a:rPr>
              <a:t>（</a:t>
            </a:r>
            <a:r>
              <a:rPr lang="en-US" altLang="zh-CN" sz="2400" b="1" smtClean="0">
                <a:solidFill>
                  <a:srgbClr val="000099"/>
                </a:solidFill>
                <a:latin typeface="Times New Roman" pitchFamily="18" charset="0"/>
                <a:ea typeface="楷体" pitchFamily="49" charset="-122"/>
                <a:cs typeface="Times New Roman" pitchFamily="18" charset="0"/>
              </a:rPr>
              <a:t>2017•</a:t>
            </a:r>
            <a:r>
              <a:rPr lang="zh-CN" altLang="en-US" sz="2400" b="1" smtClean="0">
                <a:solidFill>
                  <a:srgbClr val="000099"/>
                </a:solidFill>
                <a:latin typeface="Times New Roman" pitchFamily="18" charset="0"/>
                <a:ea typeface="楷体" pitchFamily="49" charset="-122"/>
                <a:cs typeface="Times New Roman" pitchFamily="18" charset="0"/>
              </a:rPr>
              <a:t>威海）如图是一种自动测定油箱内油面高度的装置，</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是转动式滑动变阻器，它的金属滑片</a:t>
            </a:r>
            <a:r>
              <a:rPr lang="en-US" altLang="zh-CN" sz="2400" b="1" smtClean="0">
                <a:solidFill>
                  <a:srgbClr val="000099"/>
                </a:solidFill>
                <a:latin typeface="Times New Roman" pitchFamily="18" charset="0"/>
                <a:ea typeface="楷体" pitchFamily="49" charset="-122"/>
                <a:cs typeface="Times New Roman" pitchFamily="18" charset="0"/>
              </a:rPr>
              <a:t>P</a:t>
            </a:r>
            <a:r>
              <a:rPr lang="zh-CN" altLang="en-US" sz="2400" b="1" smtClean="0">
                <a:solidFill>
                  <a:srgbClr val="000099"/>
                </a:solidFill>
                <a:latin typeface="Times New Roman" pitchFamily="18" charset="0"/>
                <a:ea typeface="楷体" pitchFamily="49" charset="-122"/>
                <a:cs typeface="Times New Roman" pitchFamily="18" charset="0"/>
              </a:rPr>
              <a:t>是杠杆的一端，下列说法正确的是（　　）</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A</a:t>
            </a:r>
            <a:r>
              <a:rPr lang="zh-CN" altLang="en-US" sz="2400" b="1" smtClean="0">
                <a:solidFill>
                  <a:srgbClr val="000099"/>
                </a:solidFill>
                <a:latin typeface="Times New Roman" pitchFamily="18" charset="0"/>
                <a:ea typeface="楷体" pitchFamily="49" charset="-122"/>
                <a:cs typeface="Times New Roman" pitchFamily="18" charset="0"/>
              </a:rPr>
              <a:t>．电路中</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和</a:t>
            </a:r>
            <a:r>
              <a:rPr lang="en-US" altLang="zh-CN" sz="2400" b="1" smtClean="0">
                <a:solidFill>
                  <a:srgbClr val="000099"/>
                </a:solidFill>
                <a:latin typeface="Times New Roman" pitchFamily="18" charset="0"/>
                <a:ea typeface="楷体" pitchFamily="49" charset="-122"/>
                <a:cs typeface="Times New Roman" pitchFamily="18" charset="0"/>
              </a:rPr>
              <a:t>R0</a:t>
            </a:r>
            <a:r>
              <a:rPr lang="zh-CN" altLang="en-US" sz="2400" b="1" smtClean="0">
                <a:solidFill>
                  <a:srgbClr val="000099"/>
                </a:solidFill>
                <a:latin typeface="Times New Roman" pitchFamily="18" charset="0"/>
                <a:ea typeface="楷体" pitchFamily="49" charset="-122"/>
                <a:cs typeface="Times New Roman" pitchFamily="18" charset="0"/>
              </a:rPr>
              <a:t>是并联的</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B</a:t>
            </a:r>
            <a:r>
              <a:rPr lang="zh-CN" altLang="en-US" sz="2400" b="1" smtClean="0">
                <a:solidFill>
                  <a:srgbClr val="000099"/>
                </a:solidFill>
                <a:latin typeface="Times New Roman" pitchFamily="18" charset="0"/>
                <a:ea typeface="楷体" pitchFamily="49" charset="-122"/>
                <a:cs typeface="Times New Roman" pitchFamily="18" charset="0"/>
              </a:rPr>
              <a:t>．油量表是由电流表改装而成的</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C</a:t>
            </a:r>
            <a:r>
              <a:rPr lang="zh-CN" altLang="en-US" sz="2400" b="1" smtClean="0">
                <a:solidFill>
                  <a:srgbClr val="000099"/>
                </a:solidFill>
                <a:latin typeface="Times New Roman" pitchFamily="18" charset="0"/>
                <a:ea typeface="楷体" pitchFamily="49" charset="-122"/>
                <a:cs typeface="Times New Roman" pitchFamily="18" charset="0"/>
              </a:rPr>
              <a:t>．油位越高，流过</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的电流越大</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D</a:t>
            </a:r>
            <a:r>
              <a:rPr lang="zh-CN" altLang="en-US" sz="2400" b="1" smtClean="0">
                <a:solidFill>
                  <a:srgbClr val="000099"/>
                </a:solidFill>
                <a:latin typeface="Times New Roman" pitchFamily="18" charset="0"/>
                <a:ea typeface="楷体" pitchFamily="49" charset="-122"/>
                <a:cs typeface="Times New Roman" pitchFamily="18" charset="0"/>
              </a:rPr>
              <a:t>．油位越低，</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两端的电压越小</a:t>
            </a:r>
            <a:endParaRPr lang="en-US" altLang="zh-CN" sz="2400" b="1" smtClean="0">
              <a:solidFill>
                <a:srgbClr val="000099"/>
              </a:solidFill>
              <a:latin typeface="Times New Roman" pitchFamily="18" charset="0"/>
              <a:ea typeface="楷体" pitchFamily="49" charset="-122"/>
              <a:cs typeface="Times New Roman" pitchFamily="18" charset="0"/>
            </a:endParaRPr>
          </a:p>
          <a:p>
            <a:pPr>
              <a:buFontTx/>
              <a:buNone/>
            </a:pPr>
            <a:r>
              <a:rPr lang="zh-CN" altLang="en-US" sz="2400" b="1" smtClean="0">
                <a:solidFill>
                  <a:srgbClr val="FF0000"/>
                </a:solidFill>
                <a:latin typeface="Times New Roman" pitchFamily="18" charset="0"/>
                <a:ea typeface="楷体" pitchFamily="49" charset="-122"/>
                <a:cs typeface="Times New Roman" pitchFamily="18" charset="0"/>
              </a:rPr>
              <a:t>答案：</a:t>
            </a:r>
            <a:r>
              <a:rPr lang="en-US" altLang="zh-CN" sz="2400" b="1" smtClean="0">
                <a:solidFill>
                  <a:srgbClr val="FF0000"/>
                </a:solidFill>
                <a:latin typeface="Times New Roman" pitchFamily="18" charset="0"/>
                <a:ea typeface="楷体" pitchFamily="49" charset="-122"/>
                <a:cs typeface="Times New Roman" pitchFamily="18" charset="0"/>
              </a:rPr>
              <a:t>C</a:t>
            </a:r>
            <a:endParaRPr lang="zh-CN" altLang="en-US" sz="2400" b="1" smtClean="0">
              <a:solidFill>
                <a:srgbClr val="FF0000"/>
              </a:solidFill>
              <a:latin typeface="Times New Roman" pitchFamily="18" charset="0"/>
              <a:ea typeface="楷体" pitchFamily="49" charset="-122"/>
              <a:cs typeface="Times New Roman" pitchFamily="18" charset="0"/>
            </a:endParaRPr>
          </a:p>
        </p:txBody>
      </p:sp>
      <p:pic>
        <p:nvPicPr>
          <p:cNvPr id="14340" name="Picture 2" descr="èä¼ç½"/>
          <p:cNvPicPr>
            <a:picLocks noChangeAspect="1" noChangeArrowheads="1"/>
          </p:cNvPicPr>
          <p:nvPr/>
        </p:nvPicPr>
        <p:blipFill>
          <a:blip r:embed="rId2"/>
          <a:stretch>
            <a:fillRect/>
          </a:stretch>
        </p:blipFill>
        <p:spPr bwMode="auto">
          <a:xfrm>
            <a:off x="5410200" y="2743200"/>
            <a:ext cx="3216275" cy="18288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animEffect transition="in" filter="wipe(down)">
                                      <p:cBhvr>
                                        <p:cTn id="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专题：动态电路</a:t>
            </a:r>
            <a:endParaRPr lang="zh-CN" altLang="en-US" sz="3200" b="1"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363" name="内容占位符 2"/>
          <p:cNvSpPr>
            <a:spLocks noGrp="1"/>
          </p:cNvSpPr>
          <p:nvPr>
            <p:ph idx="1"/>
          </p:nvPr>
        </p:nvSpPr>
        <p:spPr>
          <a:xfrm>
            <a:off x="457200" y="914400"/>
            <a:ext cx="5410200" cy="5638800"/>
          </a:xfrm>
        </p:spPr>
        <p:txBody>
          <a:bodyPr/>
          <a:lstStyle/>
          <a:p>
            <a:pPr>
              <a:buFontTx/>
              <a:buNone/>
            </a:pPr>
            <a:r>
              <a:rPr lang="en-US" altLang="zh-CN" sz="2400" b="1" smtClean="0">
                <a:solidFill>
                  <a:srgbClr val="000099"/>
                </a:solidFill>
                <a:latin typeface="Times New Roman" pitchFamily="18" charset="0"/>
                <a:ea typeface="楷体" pitchFamily="49" charset="-122"/>
                <a:cs typeface="Times New Roman" pitchFamily="18" charset="0"/>
              </a:rPr>
              <a:t>3</a:t>
            </a:r>
            <a:r>
              <a:rPr lang="zh-CN" sz="2400" b="1" smtClean="0">
                <a:solidFill>
                  <a:srgbClr val="000099"/>
                </a:solidFill>
                <a:latin typeface="Times New Roman" pitchFamily="18" charset="0"/>
                <a:ea typeface="楷体" pitchFamily="49" charset="-122"/>
                <a:cs typeface="Times New Roman" pitchFamily="18" charset="0"/>
              </a:rPr>
              <a:t>．</a:t>
            </a:r>
            <a:r>
              <a:rPr lang="zh-CN" altLang="en-US" sz="2400" b="1" smtClean="0">
                <a:solidFill>
                  <a:srgbClr val="000099"/>
                </a:solidFill>
                <a:latin typeface="Times New Roman" pitchFamily="18" charset="0"/>
                <a:ea typeface="楷体" pitchFamily="49" charset="-122"/>
                <a:cs typeface="Times New Roman" pitchFamily="18" charset="0"/>
              </a:rPr>
              <a:t>如图所示是一种自动测定油箱内油量的装置，滑动变阻器</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的金属片跟滑杆（杠杆）相连，从电流表示数大小就可知道油箱内油量的多少。观察分析图示可知，下列说法正确的是（　　）</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A</a:t>
            </a:r>
            <a:r>
              <a:rPr lang="zh-CN" altLang="en-US" sz="2400" b="1" smtClean="0">
                <a:solidFill>
                  <a:srgbClr val="000099"/>
                </a:solidFill>
                <a:latin typeface="Times New Roman" pitchFamily="18" charset="0"/>
                <a:ea typeface="楷体" pitchFamily="49" charset="-122"/>
                <a:cs typeface="Times New Roman" pitchFamily="18" charset="0"/>
              </a:rPr>
              <a:t>．电流表可以改装成油量表</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B</a:t>
            </a:r>
            <a:r>
              <a:rPr lang="zh-CN" altLang="en-US" sz="2400" b="1" smtClean="0">
                <a:solidFill>
                  <a:srgbClr val="000099"/>
                </a:solidFill>
                <a:latin typeface="Times New Roman" pitchFamily="18" charset="0"/>
                <a:ea typeface="楷体" pitchFamily="49" charset="-122"/>
                <a:cs typeface="Times New Roman" pitchFamily="18" charset="0"/>
              </a:rPr>
              <a:t>．油量表的刻度值从左往右是逐渐增大的</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C</a:t>
            </a:r>
            <a:r>
              <a:rPr lang="zh-CN" altLang="en-US" sz="2400" b="1" smtClean="0">
                <a:solidFill>
                  <a:srgbClr val="000099"/>
                </a:solidFill>
                <a:latin typeface="Times New Roman" pitchFamily="18" charset="0"/>
                <a:ea typeface="楷体" pitchFamily="49" charset="-122"/>
                <a:cs typeface="Times New Roman" pitchFamily="18" charset="0"/>
              </a:rPr>
              <a:t>．油量表的零刻度线一定与电流表零刻度线相重合</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D</a:t>
            </a:r>
            <a:r>
              <a:rPr lang="zh-CN" altLang="en-US" sz="2400" b="1" smtClean="0">
                <a:solidFill>
                  <a:srgbClr val="000099"/>
                </a:solidFill>
                <a:latin typeface="Times New Roman" pitchFamily="18" charset="0"/>
                <a:ea typeface="楷体" pitchFamily="49" charset="-122"/>
                <a:cs typeface="Times New Roman" pitchFamily="18" charset="0"/>
              </a:rPr>
              <a:t>．油量减少，</a:t>
            </a:r>
            <a:r>
              <a:rPr lang="en-US" altLang="zh-CN" sz="2400" b="1" smtClean="0">
                <a:solidFill>
                  <a:srgbClr val="000099"/>
                </a:solidFill>
                <a:latin typeface="Times New Roman" pitchFamily="18" charset="0"/>
                <a:ea typeface="楷体" pitchFamily="49" charset="-122"/>
                <a:cs typeface="Times New Roman" pitchFamily="18" charset="0"/>
              </a:rPr>
              <a:t>R</a:t>
            </a:r>
            <a:r>
              <a:rPr lang="zh-CN" altLang="en-US" sz="2400" b="1" smtClean="0">
                <a:solidFill>
                  <a:srgbClr val="000099"/>
                </a:solidFill>
                <a:latin typeface="Times New Roman" pitchFamily="18" charset="0"/>
                <a:ea typeface="楷体" pitchFamily="49" charset="-122"/>
                <a:cs typeface="Times New Roman" pitchFamily="18" charset="0"/>
              </a:rPr>
              <a:t>的阻值增大，电流表示数变大</a:t>
            </a:r>
            <a:endParaRPr lang="en-US" altLang="zh-CN" sz="2400" b="1" smtClean="0">
              <a:solidFill>
                <a:srgbClr val="000099"/>
              </a:solidFill>
              <a:latin typeface="Times New Roman" pitchFamily="18" charset="0"/>
              <a:ea typeface="楷体" pitchFamily="49" charset="-122"/>
              <a:cs typeface="Times New Roman" pitchFamily="18" charset="0"/>
            </a:endParaRPr>
          </a:p>
          <a:p>
            <a:pPr>
              <a:buFontTx/>
              <a:buNone/>
            </a:pPr>
            <a:r>
              <a:rPr lang="zh-CN" altLang="en-US" sz="2400" b="1" smtClean="0">
                <a:solidFill>
                  <a:srgbClr val="FF0000"/>
                </a:solidFill>
                <a:latin typeface="Times New Roman" pitchFamily="18" charset="0"/>
                <a:ea typeface="楷体" pitchFamily="49" charset="-122"/>
                <a:cs typeface="Times New Roman" pitchFamily="18" charset="0"/>
              </a:rPr>
              <a:t>答案：</a:t>
            </a:r>
            <a:r>
              <a:rPr lang="en-US" altLang="zh-CN" sz="2400" b="1" smtClean="0">
                <a:solidFill>
                  <a:srgbClr val="FF0000"/>
                </a:solidFill>
                <a:latin typeface="Times New Roman" pitchFamily="18" charset="0"/>
                <a:ea typeface="楷体" pitchFamily="49" charset="-122"/>
                <a:cs typeface="Times New Roman" pitchFamily="18" charset="0"/>
              </a:rPr>
              <a:t>AB</a:t>
            </a:r>
            <a:endParaRPr lang="zh-CN" altLang="en-US" sz="2400" b="1" smtClean="0">
              <a:solidFill>
                <a:srgbClr val="FF0000"/>
              </a:solidFill>
              <a:latin typeface="Times New Roman" pitchFamily="18" charset="0"/>
              <a:ea typeface="楷体" pitchFamily="49" charset="-122"/>
              <a:cs typeface="Times New Roman" pitchFamily="18" charset="0"/>
            </a:endParaRPr>
          </a:p>
        </p:txBody>
      </p:sp>
      <p:pic>
        <p:nvPicPr>
          <p:cNvPr id="15364" name="Picture 2" descr="èä¼ç½"/>
          <p:cNvPicPr>
            <a:picLocks noChangeAspect="1" noChangeArrowheads="1"/>
          </p:cNvPicPr>
          <p:nvPr/>
        </p:nvPicPr>
        <p:blipFill>
          <a:blip r:embed="rId2"/>
          <a:stretch>
            <a:fillRect/>
          </a:stretch>
        </p:blipFill>
        <p:spPr bwMode="auto">
          <a:xfrm>
            <a:off x="6019800" y="1143000"/>
            <a:ext cx="2590800" cy="1862138"/>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5" end="5"/>
                                            </p:txEl>
                                          </p:spTgt>
                                        </p:tgtEl>
                                        <p:attrNameLst>
                                          <p:attrName>style.visibility</p:attrName>
                                        </p:attrNameLst>
                                      </p:cBhvr>
                                      <p:to>
                                        <p:strVal val="visible"/>
                                      </p:to>
                                    </p:set>
                                    <p:animEffect transition="in" filter="wipe(down)">
                                      <p:cBhvr>
                                        <p:cTn id="7"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stretch>
            <a:fillRect/>
          </a:stretch>
        </p:blipFill>
        <p:spPr bwMode="auto">
          <a:xfrm>
            <a:off x="0" y="457200"/>
            <a:ext cx="9144000" cy="5715000"/>
          </a:xfrm>
          <a:prstGeom prst="rect">
            <a:avLst/>
          </a:prstGeom>
          <a:noFill/>
          <a:ln w="63500">
            <a:noFill/>
            <a:miter lim="800000"/>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57200" y="274638"/>
            <a:ext cx="8229600" cy="7159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专题：动态电路</a:t>
            </a:r>
            <a:endParaRPr lang="zh-CN" altLang="en-US" sz="3600" b="1" smtClean="0">
              <a:latin typeface="Times New Roman" pitchFamily="18" charset="0"/>
              <a:ea typeface="楷体" pitchFamily="49" charset="-122"/>
              <a:cs typeface="Times New Roman" pitchFamily="18" charset="0"/>
            </a:endParaRPr>
          </a:p>
        </p:txBody>
      </p:sp>
      <p:sp>
        <p:nvSpPr>
          <p:cNvPr id="20483" name="内容占位符 2"/>
          <p:cNvSpPr>
            <a:spLocks noGrp="1"/>
          </p:cNvSpPr>
          <p:nvPr>
            <p:ph idx="1"/>
          </p:nvPr>
        </p:nvSpPr>
        <p:spPr>
          <a:xfrm>
            <a:off x="457200" y="1066800"/>
            <a:ext cx="8229600" cy="5059363"/>
          </a:xfrm>
        </p:spPr>
        <p:txBody>
          <a:bodyPr/>
          <a:lstStyle/>
          <a:p>
            <a:pPr>
              <a:buFontTx/>
              <a:buNone/>
            </a:pPr>
            <a:r>
              <a:rPr lang="en-US" altLang="zh-CN" sz="2400" b="1" smtClean="0">
                <a:solidFill>
                  <a:srgbClr val="000099"/>
                </a:solidFill>
                <a:latin typeface="Times New Roman" pitchFamily="18" charset="0"/>
                <a:ea typeface="楷体" pitchFamily="49" charset="-122"/>
                <a:cs typeface="Times New Roman" pitchFamily="18" charset="0"/>
              </a:rPr>
              <a:t>4</a:t>
            </a:r>
            <a:r>
              <a:rPr lang="zh-CN" sz="2400" b="1" smtClean="0">
                <a:solidFill>
                  <a:srgbClr val="000099"/>
                </a:solidFill>
                <a:latin typeface="Times New Roman" pitchFamily="18" charset="0"/>
                <a:ea typeface="楷体" pitchFamily="49" charset="-122"/>
                <a:cs typeface="Times New Roman" pitchFamily="18" charset="0"/>
              </a:rPr>
              <a:t>．</a:t>
            </a:r>
            <a:r>
              <a:rPr lang="zh-CN" altLang="en-US" sz="2400" b="1" smtClean="0">
                <a:solidFill>
                  <a:srgbClr val="000099"/>
                </a:solidFill>
                <a:latin typeface="Times New Roman" pitchFamily="18" charset="0"/>
                <a:ea typeface="楷体" pitchFamily="49" charset="-122"/>
                <a:cs typeface="Times New Roman" pitchFamily="18" charset="0"/>
              </a:rPr>
              <a:t>如图所示，是一种自动测定油箱内油面高度的装置油量表是由电压表或电流表改装而成的，</a:t>
            </a:r>
            <a:r>
              <a:rPr lang="en-US" altLang="zh-CN" sz="2400" b="1" smtClean="0">
                <a:solidFill>
                  <a:srgbClr val="000099"/>
                </a:solidFill>
                <a:latin typeface="Times New Roman" pitchFamily="18" charset="0"/>
                <a:ea typeface="楷体" pitchFamily="49" charset="-122"/>
                <a:cs typeface="Times New Roman" pitchFamily="18" charset="0"/>
              </a:rPr>
              <a:t>R</a:t>
            </a:r>
            <a:r>
              <a:rPr lang="en-US" altLang="zh-CN" sz="2400" b="1" baseline="-25000" smtClean="0">
                <a:solidFill>
                  <a:srgbClr val="000099"/>
                </a:solidFill>
                <a:latin typeface="Times New Roman" pitchFamily="18" charset="0"/>
                <a:ea typeface="楷体" pitchFamily="49" charset="-122"/>
                <a:cs typeface="Times New Roman" pitchFamily="18" charset="0"/>
              </a:rPr>
              <a:t>1</a:t>
            </a:r>
            <a:r>
              <a:rPr lang="zh-CN" altLang="en-US" sz="2400" b="1" smtClean="0">
                <a:solidFill>
                  <a:srgbClr val="000099"/>
                </a:solidFill>
                <a:latin typeface="Times New Roman" pitchFamily="18" charset="0"/>
                <a:ea typeface="楷体" pitchFamily="49" charset="-122"/>
                <a:cs typeface="Times New Roman" pitchFamily="18" charset="0"/>
              </a:rPr>
              <a:t>是定值电阻，</a:t>
            </a:r>
            <a:r>
              <a:rPr lang="en-US" altLang="zh-CN" sz="2400" b="1" smtClean="0">
                <a:solidFill>
                  <a:srgbClr val="000099"/>
                </a:solidFill>
                <a:latin typeface="Times New Roman" pitchFamily="18" charset="0"/>
                <a:ea typeface="楷体" pitchFamily="49" charset="-122"/>
                <a:cs typeface="Times New Roman" pitchFamily="18" charset="0"/>
              </a:rPr>
              <a:t>R</a:t>
            </a:r>
            <a:r>
              <a:rPr lang="en-US" altLang="zh-CN" sz="2400" b="1" baseline="-25000" smtClean="0">
                <a:solidFill>
                  <a:srgbClr val="000099"/>
                </a:solidFill>
                <a:latin typeface="Times New Roman" pitchFamily="18" charset="0"/>
                <a:ea typeface="楷体" pitchFamily="49" charset="-122"/>
                <a:cs typeface="Times New Roman" pitchFamily="18" charset="0"/>
              </a:rPr>
              <a:t>2</a:t>
            </a:r>
            <a:r>
              <a:rPr lang="zh-CN" altLang="en-US" sz="2400" b="1" smtClean="0">
                <a:solidFill>
                  <a:srgbClr val="000099"/>
                </a:solidFill>
                <a:latin typeface="Times New Roman" pitchFamily="18" charset="0"/>
                <a:ea typeface="楷体" pitchFamily="49" charset="-122"/>
                <a:cs typeface="Times New Roman" pitchFamily="18" charset="0"/>
              </a:rPr>
              <a:t>是滑动变阻器（其滑片连在杠杆上）。关于这个装置，下列说法中正确的是（　　）</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A</a:t>
            </a:r>
            <a:r>
              <a:rPr lang="zh-CN" altLang="en-US" sz="2400" b="1" smtClean="0">
                <a:solidFill>
                  <a:srgbClr val="000099"/>
                </a:solidFill>
                <a:latin typeface="Times New Roman" pitchFamily="18" charset="0"/>
                <a:ea typeface="楷体" pitchFamily="49" charset="-122"/>
                <a:cs typeface="Times New Roman" pitchFamily="18" charset="0"/>
              </a:rPr>
              <a:t>．油量表是电压表，油面上升示数变大</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B</a:t>
            </a:r>
            <a:r>
              <a:rPr lang="zh-CN" altLang="en-US" sz="2400" b="1" smtClean="0">
                <a:solidFill>
                  <a:srgbClr val="000099"/>
                </a:solidFill>
                <a:latin typeface="Times New Roman" pitchFamily="18" charset="0"/>
                <a:ea typeface="楷体" pitchFamily="49" charset="-122"/>
                <a:cs typeface="Times New Roman" pitchFamily="18" charset="0"/>
              </a:rPr>
              <a:t>．油量表是电压表，油面下降示数变大</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C</a:t>
            </a:r>
            <a:r>
              <a:rPr lang="zh-CN" altLang="en-US" sz="2400" b="1" smtClean="0">
                <a:solidFill>
                  <a:srgbClr val="000099"/>
                </a:solidFill>
                <a:latin typeface="Times New Roman" pitchFamily="18" charset="0"/>
                <a:ea typeface="楷体" pitchFamily="49" charset="-122"/>
                <a:cs typeface="Times New Roman" pitchFamily="18" charset="0"/>
              </a:rPr>
              <a:t>．油量表是电流表，油面上升示数变大</a:t>
            </a:r>
          </a:p>
          <a:p>
            <a:pPr>
              <a:buFontTx/>
              <a:buNone/>
            </a:pPr>
            <a:r>
              <a:rPr lang="en-US" altLang="zh-CN" sz="2400" b="1" smtClean="0">
                <a:solidFill>
                  <a:srgbClr val="000099"/>
                </a:solidFill>
                <a:latin typeface="Times New Roman" pitchFamily="18" charset="0"/>
                <a:ea typeface="楷体" pitchFamily="49" charset="-122"/>
                <a:cs typeface="Times New Roman" pitchFamily="18" charset="0"/>
              </a:rPr>
              <a:t>D</a:t>
            </a:r>
            <a:r>
              <a:rPr lang="zh-CN" altLang="en-US" sz="2400" b="1" smtClean="0">
                <a:solidFill>
                  <a:srgbClr val="000099"/>
                </a:solidFill>
                <a:latin typeface="Times New Roman" pitchFamily="18" charset="0"/>
                <a:ea typeface="楷体" pitchFamily="49" charset="-122"/>
                <a:cs typeface="Times New Roman" pitchFamily="18" charset="0"/>
              </a:rPr>
              <a:t>．油量表是电流表，油面下降示数变大</a:t>
            </a:r>
            <a:endParaRPr lang="en-US" altLang="zh-CN" sz="2400" b="1" smtClean="0">
              <a:solidFill>
                <a:srgbClr val="000099"/>
              </a:solidFill>
              <a:latin typeface="Times New Roman" pitchFamily="18" charset="0"/>
              <a:ea typeface="楷体" pitchFamily="49" charset="-122"/>
              <a:cs typeface="Times New Roman" pitchFamily="18" charset="0"/>
            </a:endParaRPr>
          </a:p>
          <a:p>
            <a:pPr>
              <a:buFontTx/>
              <a:buNone/>
            </a:pPr>
            <a:r>
              <a:rPr lang="zh-CN" altLang="en-US" sz="2000" b="1" smtClean="0">
                <a:solidFill>
                  <a:srgbClr val="FF0000"/>
                </a:solidFill>
                <a:latin typeface="Times New Roman" pitchFamily="18" charset="0"/>
                <a:ea typeface="楷体" pitchFamily="49" charset="-122"/>
                <a:cs typeface="Times New Roman" pitchFamily="18" charset="0"/>
              </a:rPr>
              <a:t>答案：</a:t>
            </a:r>
            <a:r>
              <a:rPr lang="en-US" altLang="zh-CN" sz="2000" b="1" smtClean="0">
                <a:solidFill>
                  <a:srgbClr val="FF0000"/>
                </a:solidFill>
                <a:latin typeface="Times New Roman" pitchFamily="18" charset="0"/>
                <a:ea typeface="楷体" pitchFamily="49" charset="-122"/>
                <a:cs typeface="Times New Roman" pitchFamily="18" charset="0"/>
              </a:rPr>
              <a:t>A</a:t>
            </a:r>
            <a:endParaRPr lang="zh-CN" altLang="en-US" sz="2000" b="1" smtClean="0">
              <a:solidFill>
                <a:srgbClr val="FF0000"/>
              </a:solidFill>
              <a:latin typeface="Times New Roman" pitchFamily="18" charset="0"/>
              <a:ea typeface="楷体" pitchFamily="49" charset="-122"/>
              <a:cs typeface="Times New Roman" pitchFamily="18" charset="0"/>
            </a:endParaRPr>
          </a:p>
        </p:txBody>
      </p:sp>
      <p:pic>
        <p:nvPicPr>
          <p:cNvPr id="16388" name="Picture 2" descr="èä¼ç½"/>
          <p:cNvPicPr>
            <a:picLocks noChangeAspect="1" noChangeArrowheads="1"/>
          </p:cNvPicPr>
          <p:nvPr/>
        </p:nvPicPr>
        <p:blipFill>
          <a:blip r:embed="rId2"/>
          <a:stretch>
            <a:fillRect/>
          </a:stretch>
        </p:blipFill>
        <p:spPr bwMode="auto">
          <a:xfrm>
            <a:off x="6123314" y="3962400"/>
            <a:ext cx="2644449" cy="23622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3">
                                            <p:txEl>
                                              <p:pRg st="5" end="5"/>
                                            </p:txEl>
                                          </p:spTgt>
                                        </p:tgtEl>
                                        <p:attrNameLst>
                                          <p:attrName>style.visibility</p:attrName>
                                        </p:attrNameLst>
                                      </p:cBhvr>
                                      <p:to>
                                        <p:strVal val="visible"/>
                                      </p:to>
                                    </p:set>
                                    <p:animEffect transition="in" filter="wipe(down)">
                                      <p:cBhvr>
                                        <p:cTn id="7"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57200" y="274638"/>
            <a:ext cx="8229600" cy="7921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专题：动态电路</a:t>
            </a:r>
            <a:endParaRPr lang="zh-CN" altLang="en-US" sz="3600" b="1" smtClean="0">
              <a:latin typeface="Times New Roman" pitchFamily="18" charset="0"/>
              <a:ea typeface="楷体" pitchFamily="49" charset="-122"/>
              <a:cs typeface="Times New Roman" pitchFamily="18" charset="0"/>
            </a:endParaRPr>
          </a:p>
        </p:txBody>
      </p:sp>
      <p:sp>
        <p:nvSpPr>
          <p:cNvPr id="17411" name="内容占位符 2"/>
          <p:cNvSpPr>
            <a:spLocks noGrp="1"/>
          </p:cNvSpPr>
          <p:nvPr>
            <p:ph idx="1"/>
          </p:nvPr>
        </p:nvSpPr>
        <p:spPr>
          <a:xfrm>
            <a:off x="457200" y="1219200"/>
            <a:ext cx="5638800" cy="4906963"/>
          </a:xfrm>
        </p:spPr>
        <p:txBody>
          <a:bodyPr/>
          <a:lstStyle/>
          <a:p>
            <a:pPr>
              <a:buFontTx/>
              <a:buNone/>
            </a:pPr>
            <a:r>
              <a:rPr lang="en-US" altLang="zh-CN" sz="2000" b="1" smtClean="0">
                <a:solidFill>
                  <a:srgbClr val="000099"/>
                </a:solidFill>
                <a:latin typeface="Times New Roman" pitchFamily="18" charset="0"/>
                <a:ea typeface="楷体" pitchFamily="49" charset="-122"/>
                <a:cs typeface="Times New Roman" pitchFamily="18" charset="0"/>
              </a:rPr>
              <a:t>5</a:t>
            </a:r>
            <a:r>
              <a:rPr 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如图所示为某科技创新小组设计的水位计工作原理图，容器中的绝缘浮子随水位的升降带动滑动变阻器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的滑片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en-US" sz="2000" b="1" smtClean="0">
                <a:solidFill>
                  <a:srgbClr val="000099"/>
                </a:solidFill>
                <a:latin typeface="Times New Roman" pitchFamily="18" charset="0"/>
                <a:ea typeface="楷体" pitchFamily="49" charset="-122"/>
                <a:cs typeface="Times New Roman" pitchFamily="18" charset="0"/>
              </a:rPr>
              <a:t>升降，并通过电压表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zh-CN" altLang="en-US" sz="2000" b="1" smtClean="0">
                <a:solidFill>
                  <a:srgbClr val="000099"/>
                </a:solidFill>
                <a:latin typeface="Times New Roman" pitchFamily="18" charset="0"/>
                <a:ea typeface="楷体" pitchFamily="49" charset="-122"/>
                <a:cs typeface="Times New Roman" pitchFamily="18" charset="0"/>
              </a:rPr>
              <a:t>显示的数据来反映水位的升降情况，</a:t>
            </a:r>
            <a:r>
              <a:rPr lang="en-US" altLang="zh-CN" sz="2000" b="1" smtClean="0">
                <a:solidFill>
                  <a:srgbClr val="000099"/>
                </a:solidFill>
                <a:latin typeface="Times New Roman" pitchFamily="18" charset="0"/>
                <a:ea typeface="楷体" pitchFamily="49" charset="-122"/>
                <a:cs typeface="Times New Roman" pitchFamily="18" charset="0"/>
              </a:rPr>
              <a:t>L</a:t>
            </a:r>
            <a:r>
              <a:rPr lang="zh-CN" altLang="en-US" sz="2000" b="1" smtClean="0">
                <a:solidFill>
                  <a:srgbClr val="000099"/>
                </a:solidFill>
                <a:latin typeface="Times New Roman" pitchFamily="18" charset="0"/>
                <a:ea typeface="楷体" pitchFamily="49" charset="-122"/>
                <a:cs typeface="Times New Roman" pitchFamily="18" charset="0"/>
              </a:rPr>
              <a:t>是一个指示灯，电路各部分接触良好，当容器中的水位最低时，滑片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en-US" sz="2000" b="1" smtClean="0">
                <a:solidFill>
                  <a:srgbClr val="000099"/>
                </a:solidFill>
                <a:latin typeface="Times New Roman" pitchFamily="18" charset="0"/>
                <a:ea typeface="楷体" pitchFamily="49" charset="-122"/>
                <a:cs typeface="Times New Roman" pitchFamily="18" charset="0"/>
              </a:rPr>
              <a:t>位于变阻器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a:t>
            </a: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端，则（　　）</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．当水位上升时，电压表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zh-CN" altLang="en-US" sz="2000" b="1" smtClean="0">
                <a:solidFill>
                  <a:srgbClr val="000099"/>
                </a:solidFill>
                <a:latin typeface="Times New Roman" pitchFamily="18" charset="0"/>
                <a:ea typeface="楷体" pitchFamily="49" charset="-122"/>
                <a:cs typeface="Times New Roman" pitchFamily="18" charset="0"/>
              </a:rPr>
              <a:t>示数变大</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．当水位下降时，电压表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zh-CN" altLang="en-US" sz="2000" b="1" smtClean="0">
                <a:solidFill>
                  <a:srgbClr val="000099"/>
                </a:solidFill>
                <a:latin typeface="Times New Roman" pitchFamily="18" charset="0"/>
                <a:ea typeface="楷体" pitchFamily="49" charset="-122"/>
                <a:cs typeface="Times New Roman" pitchFamily="18" charset="0"/>
              </a:rPr>
              <a:t>示数变大</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C</a:t>
            </a:r>
            <a:r>
              <a:rPr lang="zh-CN" altLang="en-US" sz="2000" b="1" smtClean="0">
                <a:solidFill>
                  <a:srgbClr val="000099"/>
                </a:solidFill>
                <a:latin typeface="Times New Roman" pitchFamily="18" charset="0"/>
                <a:ea typeface="楷体" pitchFamily="49" charset="-122"/>
                <a:cs typeface="Times New Roman" pitchFamily="18" charset="0"/>
              </a:rPr>
              <a:t>．当水位上升时，电压表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zh-CN" altLang="en-US" sz="2000" b="1" smtClean="0">
                <a:solidFill>
                  <a:srgbClr val="000099"/>
                </a:solidFill>
                <a:latin typeface="Times New Roman" pitchFamily="18" charset="0"/>
                <a:ea typeface="楷体" pitchFamily="49" charset="-122"/>
                <a:cs typeface="Times New Roman" pitchFamily="18" charset="0"/>
              </a:rPr>
              <a:t>示数先变小后变大</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D</a:t>
            </a:r>
            <a:r>
              <a:rPr lang="zh-CN" altLang="en-US" sz="2000" b="1" smtClean="0">
                <a:solidFill>
                  <a:srgbClr val="000099"/>
                </a:solidFill>
                <a:latin typeface="Times New Roman" pitchFamily="18" charset="0"/>
                <a:ea typeface="楷体" pitchFamily="49" charset="-122"/>
                <a:cs typeface="Times New Roman" pitchFamily="18" charset="0"/>
              </a:rPr>
              <a:t>．当水位下降时，电压表</a:t>
            </a:r>
            <a:r>
              <a:rPr lang="en-US" altLang="zh-CN" sz="2000" b="1" smtClean="0">
                <a:solidFill>
                  <a:srgbClr val="000099"/>
                </a:solidFill>
                <a:latin typeface="Times New Roman" pitchFamily="18" charset="0"/>
                <a:ea typeface="楷体" pitchFamily="49" charset="-122"/>
                <a:cs typeface="Times New Roman" pitchFamily="18" charset="0"/>
              </a:rPr>
              <a:t>V</a:t>
            </a:r>
            <a:r>
              <a:rPr lang="zh-CN" altLang="en-US" sz="2000" b="1" smtClean="0">
                <a:solidFill>
                  <a:srgbClr val="000099"/>
                </a:solidFill>
                <a:latin typeface="Times New Roman" pitchFamily="18" charset="0"/>
                <a:ea typeface="楷体" pitchFamily="49" charset="-122"/>
                <a:cs typeface="Times New Roman" pitchFamily="18" charset="0"/>
              </a:rPr>
              <a:t>示数先变小后变大</a:t>
            </a: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latin typeface="Times New Roman" panose="02020603050405020304" pitchFamily="18" charset="0"/>
              <a:ea typeface="楷体" panose="02010609060101010101" pitchFamily="49" charset="-122"/>
              <a:cs typeface="Times New Roman" panose="02020603050405020304" pitchFamily="18" charset="0"/>
            </a:endParaRPr>
          </a:p>
          <a:p>
            <a:pPr>
              <a:buFontTx/>
              <a:buNone/>
            </a:pPr>
            <a:r>
              <a:rPr lang="zh-CN" altLang="en-US" sz="2000" b="1" smtClean="0">
                <a:solidFill>
                  <a:srgbClr val="FF0000"/>
                </a:solidFill>
                <a:latin typeface="Times New Roman" pitchFamily="18" charset="0"/>
                <a:ea typeface="楷体" pitchFamily="49" charset="-122"/>
                <a:cs typeface="Times New Roman" pitchFamily="18" charset="0"/>
              </a:rPr>
              <a:t>答案：</a:t>
            </a:r>
            <a:r>
              <a:rPr lang="en-US" altLang="zh-CN" sz="2000" b="1" smtClean="0">
                <a:solidFill>
                  <a:srgbClr val="FF0000"/>
                </a:solidFill>
                <a:latin typeface="Times New Roman" pitchFamily="18" charset="0"/>
                <a:ea typeface="楷体" pitchFamily="49" charset="-122"/>
                <a:cs typeface="Times New Roman" pitchFamily="18" charset="0"/>
              </a:rPr>
              <a:t>A</a:t>
            </a:r>
            <a:endParaRPr lang="zh-CN" altLang="en-US" sz="2000" b="1"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7412" name="Picture 2" descr="èä¼ç½"/>
          <p:cNvPicPr>
            <a:picLocks noChangeAspect="1" noChangeArrowheads="1"/>
          </p:cNvPicPr>
          <p:nvPr/>
        </p:nvPicPr>
        <p:blipFill>
          <a:blip r:embed="rId2"/>
          <a:stretch>
            <a:fillRect/>
          </a:stretch>
        </p:blipFill>
        <p:spPr bwMode="auto">
          <a:xfrm>
            <a:off x="6096000" y="1447800"/>
            <a:ext cx="2286000" cy="2212975"/>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11">
                                            <p:txEl>
                                              <p:pRg st="6" end="6"/>
                                            </p:txEl>
                                          </p:spTgt>
                                        </p:tgtEl>
                                        <p:attrNameLst>
                                          <p:attrName>style.visibility</p:attrName>
                                        </p:attrNameLst>
                                      </p:cBhvr>
                                      <p:to>
                                        <p:strVal val="visible"/>
                                      </p:to>
                                    </p:set>
                                    <p:animEffect transition="in" filter="wipe(down)">
                                      <p:cBhvr>
                                        <p:cTn id="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57200" y="274638"/>
            <a:ext cx="8229600" cy="5635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专题：动态电路</a:t>
            </a:r>
            <a:endParaRPr lang="zh-CN" altLang="en-US" sz="3600" b="1" smtClean="0">
              <a:latin typeface="Times New Roman" pitchFamily="18" charset="0"/>
              <a:ea typeface="楷体" pitchFamily="49" charset="-122"/>
              <a:cs typeface="Times New Roman" pitchFamily="18" charset="0"/>
            </a:endParaRPr>
          </a:p>
        </p:txBody>
      </p:sp>
      <p:sp>
        <p:nvSpPr>
          <p:cNvPr id="20483" name="内容占位符 2"/>
          <p:cNvSpPr>
            <a:spLocks noGrp="1"/>
          </p:cNvSpPr>
          <p:nvPr>
            <p:ph idx="1"/>
          </p:nvPr>
        </p:nvSpPr>
        <p:spPr>
          <a:xfrm>
            <a:off x="457200" y="990600"/>
            <a:ext cx="8229600" cy="5486400"/>
          </a:xfrm>
        </p:spPr>
        <p:txBody>
          <a:bodyPr/>
          <a:lstStyle/>
          <a:p>
            <a:pPr>
              <a:buFontTx/>
              <a:buNone/>
            </a:pPr>
            <a:r>
              <a:rPr lang="en-US" altLang="zh-CN" sz="2000" b="1" smtClean="0">
                <a:solidFill>
                  <a:srgbClr val="000099"/>
                </a:solidFill>
                <a:latin typeface="Times New Roman" pitchFamily="18" charset="0"/>
                <a:ea typeface="楷体" pitchFamily="49" charset="-122"/>
                <a:cs typeface="Times New Roman" pitchFamily="18" charset="0"/>
              </a:rPr>
              <a:t>6</a:t>
            </a:r>
            <a:r>
              <a:rPr 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汽车内有一种自动测定油箱内油面高度的装置，小明设计了以下四个电路，其中油量表是由常用电表（电压表或电流表）改装而成的，</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是定值电阻，</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是滑动变阻器，它的金属滑片连在金属杆子的一端，金属杆可绕</a:t>
            </a:r>
            <a:r>
              <a:rPr lang="en-US" altLang="zh-CN" sz="2000" b="1" smtClean="0">
                <a:solidFill>
                  <a:srgbClr val="000099"/>
                </a:solidFill>
                <a:latin typeface="Times New Roman" pitchFamily="18" charset="0"/>
                <a:ea typeface="楷体" pitchFamily="49" charset="-122"/>
                <a:cs typeface="Times New Roman" pitchFamily="18" charset="0"/>
              </a:rPr>
              <a:t>O</a:t>
            </a:r>
            <a:r>
              <a:rPr lang="zh-CN" altLang="en-US" sz="2000" b="1" smtClean="0">
                <a:solidFill>
                  <a:srgbClr val="000099"/>
                </a:solidFill>
                <a:latin typeface="Times New Roman" pitchFamily="18" charset="0"/>
                <a:ea typeface="楷体" pitchFamily="49" charset="-122"/>
                <a:cs typeface="Times New Roman" pitchFamily="18" charset="0"/>
              </a:rPr>
              <a:t>点转动，浮标用细塑料杆与金属杆链接，其中能实现随着油量均匀消耗，油量表读数也随之均匀减小的电路是（　　）</a:t>
            </a: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000099"/>
              </a:solidFill>
              <a:latin typeface="Times New Roman" pitchFamily="18" charset="0"/>
              <a:ea typeface="楷体" pitchFamily="49" charset="-122"/>
              <a:cs typeface="Times New Roman" pitchFamily="18" charset="0"/>
            </a:endParaRPr>
          </a:p>
          <a:p>
            <a:pPr>
              <a:buFontTx/>
              <a:buNone/>
            </a:pPr>
            <a:endParaRPr lang="en-US" altLang="zh-CN" sz="20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buFontTx/>
              <a:buNone/>
            </a:pPr>
            <a:endParaRPr lang="en-US" altLang="zh-CN" sz="20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buFontTx/>
              <a:buNone/>
            </a:pPr>
            <a:r>
              <a:rPr lang="zh-CN" altLang="en-US" sz="2000" b="1" smtClean="0">
                <a:solidFill>
                  <a:srgbClr val="FF0000"/>
                </a:solidFill>
                <a:latin typeface="Times New Roman" pitchFamily="18" charset="0"/>
                <a:ea typeface="楷体" pitchFamily="49" charset="-122"/>
                <a:cs typeface="Times New Roman" pitchFamily="18" charset="0"/>
              </a:rPr>
              <a:t>答案：</a:t>
            </a:r>
            <a:r>
              <a:rPr lang="en-US" altLang="zh-CN" sz="2000" b="1" smtClean="0">
                <a:solidFill>
                  <a:srgbClr val="FF0000"/>
                </a:solidFill>
                <a:latin typeface="Times New Roman" pitchFamily="18" charset="0"/>
                <a:ea typeface="楷体" pitchFamily="49" charset="-122"/>
                <a:cs typeface="Times New Roman" pitchFamily="18" charset="0"/>
              </a:rPr>
              <a:t>C</a:t>
            </a:r>
            <a:endParaRPr lang="zh-CN" altLang="en-US" sz="2000" b="1" smtClean="0">
              <a:latin typeface="Times New Roman" pitchFamily="18" charset="0"/>
              <a:ea typeface="楷体" pitchFamily="49" charset="-122"/>
              <a:cs typeface="Times New Roman" pitchFamily="18" charset="0"/>
            </a:endParaRPr>
          </a:p>
        </p:txBody>
      </p:sp>
      <p:pic>
        <p:nvPicPr>
          <p:cNvPr id="18436" name="Picture 9" descr="C:\Users\Administrator\Pictures\111.png"/>
          <p:cNvPicPr>
            <a:picLocks noChangeAspect="1" noChangeArrowheads="1"/>
          </p:cNvPicPr>
          <p:nvPr/>
        </p:nvPicPr>
        <p:blipFill>
          <a:blip r:embed="rId2"/>
          <a:stretch>
            <a:fillRect/>
          </a:stretch>
        </p:blipFill>
        <p:spPr bwMode="auto">
          <a:xfrm>
            <a:off x="914400" y="2630311"/>
            <a:ext cx="2743200" cy="1636889"/>
          </a:xfrm>
          <a:prstGeom prst="rect">
            <a:avLst/>
          </a:prstGeom>
          <a:noFill/>
          <a:ln w="9525">
            <a:noFill/>
            <a:miter lim="800000"/>
          </a:ln>
        </p:spPr>
      </p:pic>
      <p:pic>
        <p:nvPicPr>
          <p:cNvPr id="18437" name="Picture 10" descr="C:\Users\Administrator\Pictures\111.png"/>
          <p:cNvPicPr>
            <a:picLocks noChangeAspect="1" noChangeArrowheads="1"/>
          </p:cNvPicPr>
          <p:nvPr/>
        </p:nvPicPr>
        <p:blipFill>
          <a:blip r:embed="rId3"/>
          <a:stretch>
            <a:fillRect/>
          </a:stretch>
        </p:blipFill>
        <p:spPr bwMode="auto">
          <a:xfrm>
            <a:off x="4343400" y="2630311"/>
            <a:ext cx="2743200" cy="1636889"/>
          </a:xfrm>
          <a:prstGeom prst="rect">
            <a:avLst/>
          </a:prstGeom>
          <a:noFill/>
          <a:ln w="9525">
            <a:noFill/>
            <a:miter lim="800000"/>
          </a:ln>
        </p:spPr>
      </p:pic>
      <p:pic>
        <p:nvPicPr>
          <p:cNvPr id="18438" name="Picture 11" descr="C:\Users\Administrator\Pictures\111.png"/>
          <p:cNvPicPr>
            <a:picLocks noChangeAspect="1" noChangeArrowheads="1"/>
          </p:cNvPicPr>
          <p:nvPr/>
        </p:nvPicPr>
        <p:blipFill>
          <a:blip r:embed="rId4"/>
          <a:stretch>
            <a:fillRect/>
          </a:stretch>
        </p:blipFill>
        <p:spPr bwMode="auto">
          <a:xfrm>
            <a:off x="914400" y="4267199"/>
            <a:ext cx="2743200" cy="1693333"/>
          </a:xfrm>
          <a:prstGeom prst="rect">
            <a:avLst/>
          </a:prstGeom>
          <a:noFill/>
          <a:ln w="9525">
            <a:noFill/>
            <a:miter lim="800000"/>
          </a:ln>
        </p:spPr>
      </p:pic>
      <p:pic>
        <p:nvPicPr>
          <p:cNvPr id="18439" name="Picture 12" descr="C:\Users\Administrator\Pictures\111.png"/>
          <p:cNvPicPr>
            <a:picLocks noChangeAspect="1" noChangeArrowheads="1"/>
          </p:cNvPicPr>
          <p:nvPr/>
        </p:nvPicPr>
        <p:blipFill>
          <a:blip r:embed="rId5"/>
          <a:stretch>
            <a:fillRect/>
          </a:stretch>
        </p:blipFill>
        <p:spPr bwMode="auto">
          <a:xfrm>
            <a:off x="4267200" y="4343399"/>
            <a:ext cx="2743200" cy="1693333"/>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3">
                                            <p:txEl>
                                              <p:pRg st="10" end="10"/>
                                            </p:txEl>
                                          </p:spTgt>
                                        </p:tgtEl>
                                        <p:attrNameLst>
                                          <p:attrName>style.visibility</p:attrName>
                                        </p:attrNameLst>
                                      </p:cBhvr>
                                      <p:to>
                                        <p:strVal val="visible"/>
                                      </p:to>
                                    </p:set>
                                    <p:animEffect transition="in" filter="wipe(down)">
                                      <p:cBhvr>
                                        <p:cTn id="7" dur="5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tretch>
            <a:fillRect/>
          </a:stretch>
        </p:blipFill>
        <p:spPr bwMode="auto">
          <a:xfrm>
            <a:off x="381000" y="381000"/>
            <a:ext cx="8229600" cy="6248400"/>
          </a:xfrm>
          <a:prstGeom prst="rect">
            <a:avLst/>
          </a:prstGeom>
          <a:noFill/>
          <a:ln w="28575">
            <a:noFill/>
            <a:miter lim="800000"/>
          </a:ln>
        </p:spPr>
      </p:pic>
      <p:sp>
        <p:nvSpPr>
          <p:cNvPr id="5" name="矩形 4"/>
          <p:cNvSpPr/>
          <p:nvPr/>
        </p:nvSpPr>
        <p:spPr>
          <a:xfrm>
            <a:off x="2286000" y="990600"/>
            <a:ext cx="2971800" cy="16002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5486400" y="990600"/>
            <a:ext cx="2971800" cy="16002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7" name="矩形 6"/>
          <p:cNvSpPr/>
          <p:nvPr/>
        </p:nvSpPr>
        <p:spPr>
          <a:xfrm>
            <a:off x="2209800" y="2767264"/>
            <a:ext cx="2971800" cy="6858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8" name="矩形 7"/>
          <p:cNvSpPr/>
          <p:nvPr/>
        </p:nvSpPr>
        <p:spPr>
          <a:xfrm>
            <a:off x="5486400" y="2771272"/>
            <a:ext cx="2971800" cy="6858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9" name="矩形 8"/>
          <p:cNvSpPr/>
          <p:nvPr/>
        </p:nvSpPr>
        <p:spPr>
          <a:xfrm>
            <a:off x="2209800" y="3581400"/>
            <a:ext cx="2971800" cy="6096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10" name="矩形 9"/>
          <p:cNvSpPr/>
          <p:nvPr/>
        </p:nvSpPr>
        <p:spPr>
          <a:xfrm>
            <a:off x="5486400" y="3585408"/>
            <a:ext cx="2971800" cy="6096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11" name="矩形 10"/>
          <p:cNvSpPr/>
          <p:nvPr/>
        </p:nvSpPr>
        <p:spPr>
          <a:xfrm>
            <a:off x="2209800" y="4267200"/>
            <a:ext cx="2971800" cy="9906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12" name="矩形 11"/>
          <p:cNvSpPr/>
          <p:nvPr/>
        </p:nvSpPr>
        <p:spPr>
          <a:xfrm>
            <a:off x="5486400" y="4271208"/>
            <a:ext cx="2971800" cy="9906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13" name="矩形 12"/>
          <p:cNvSpPr/>
          <p:nvPr/>
        </p:nvSpPr>
        <p:spPr>
          <a:xfrm>
            <a:off x="2209800" y="5486400"/>
            <a:ext cx="2971800" cy="9906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sp>
        <p:nvSpPr>
          <p:cNvPr id="14" name="矩形 13"/>
          <p:cNvSpPr/>
          <p:nvPr/>
        </p:nvSpPr>
        <p:spPr>
          <a:xfrm>
            <a:off x="5486400" y="5490408"/>
            <a:ext cx="2971800" cy="990600"/>
          </a:xfrm>
          <a:prstGeom prst="rect">
            <a:avLst/>
          </a:prstGeom>
          <a:solidFill>
            <a:schemeClr val="bg1"/>
          </a:solid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ea typeface="楷体" pitchFamily="49" charset="-122"/>
              <a:cs typeface="Times New Roman" pitchFamily="18" charset="0"/>
            </a:endParaRPr>
          </a:p>
        </p:txBody>
      </p:sp>
      <p:pic>
        <p:nvPicPr>
          <p:cNvPr id="19459" name="New picture" hidden="1"/>
          <p:cNvPicPr/>
          <p:nvPr/>
        </p:nvPicPr>
        <p:blipFill>
          <a:blip r:embed="rId3"/>
          <a:stretch>
            <a:fillRect/>
          </a:stretch>
        </p:blipFill>
        <p:spPr>
          <a:xfrm>
            <a:off x="10629900" y="12293600"/>
            <a:ext cx="330200" cy="355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xit" presetSubtype="10" fill="hold"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xit" presetSubtype="10" fill="hold"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xit" presetSubtype="10" fill="hold"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xit" presetSubtype="10" fill="hold" nodeType="clickEffect">
                                  <p:stCondLst>
                                    <p:cond delay="0"/>
                                  </p:stCondLst>
                                  <p:childTnLst>
                                    <p:animEffect transition="out" filter="blinds(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xit" presetSubtype="10" fill="hold" nodeType="clickEffect">
                                  <p:stCondLst>
                                    <p:cond delay="0"/>
                                  </p:stCondLst>
                                  <p:childTnLst>
                                    <p:animEffect transition="out" filter="blinds(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xit" presetSubtype="10" fill="hold" nodeType="clickEffect">
                                  <p:stCondLst>
                                    <p:cond delay="0"/>
                                  </p:stCondLst>
                                  <p:childTnLst>
                                    <p:animEffect transition="out" filter="blinds(horizont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xit" presetSubtype="10" fill="hold" nodeType="clickEffect">
                                  <p:stCondLst>
                                    <p:cond delay="0"/>
                                  </p:stCondLst>
                                  <p:childTnLst>
                                    <p:animEffect transition="out" filter="blinds(horizont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a:xfrm>
            <a:off x="304800" y="228600"/>
            <a:ext cx="8229600" cy="715963"/>
          </a:xfrm>
        </p:spPr>
        <p:txBody>
          <a:bodyPr/>
          <a:lstStyle/>
          <a:p>
            <a:pPr algn="l"/>
            <a:r>
              <a:rPr lang="zh-CN" altLang="en-US" b="1" smtClean="0">
                <a:latin typeface="Times New Roman" pitchFamily="18" charset="0"/>
                <a:ea typeface="楷体" pitchFamily="49" charset="-122"/>
                <a:cs typeface="Times New Roman" pitchFamily="18" charset="0"/>
              </a:rPr>
              <a:t>一、串、并联电路电阻规律</a:t>
            </a:r>
          </a:p>
        </p:txBody>
      </p:sp>
      <p:sp>
        <p:nvSpPr>
          <p:cNvPr id="1034" name="Rectangle 3"/>
          <p:cNvSpPr>
            <a:spLocks noGrp="1" noChangeArrowheads="1"/>
          </p:cNvSpPr>
          <p:nvPr>
            <p:ph sz="half" idx="1"/>
          </p:nvPr>
        </p:nvSpPr>
        <p:spPr>
          <a:xfrm>
            <a:off x="304800" y="1066800"/>
            <a:ext cx="5181600" cy="1066800"/>
          </a:xfrm>
        </p:spPr>
        <p:txBody>
          <a:bodyPr/>
          <a:lstStyle/>
          <a:p>
            <a:pPr algn="just">
              <a:buFontTx/>
              <a:buNone/>
            </a:pPr>
            <a:r>
              <a:rPr lang="en-US" altLang="zh-CN" sz="3200" b="1" smtClean="0">
                <a:latin typeface="Times New Roman" pitchFamily="18" charset="0"/>
                <a:ea typeface="楷体" pitchFamily="49" charset="-122"/>
                <a:cs typeface="Times New Roman" pitchFamily="18" charset="0"/>
              </a:rPr>
              <a:t>1</a:t>
            </a:r>
            <a:r>
              <a:rPr lang="zh-CN" altLang="en-US" sz="3200" b="1" smtClean="0">
                <a:latin typeface="Times New Roman" pitchFamily="18" charset="0"/>
                <a:ea typeface="楷体" pitchFamily="49" charset="-122"/>
                <a:cs typeface="Times New Roman" pitchFamily="18" charset="0"/>
              </a:rPr>
              <a:t>．串联电路电阻的规律</a:t>
            </a:r>
            <a:endParaRPr lang="en-US" altLang="zh-CN" sz="3200" b="1" smtClean="0">
              <a:latin typeface="Times New Roman" panose="02020603050405020304" pitchFamily="18" charset="0"/>
              <a:ea typeface="楷体" panose="02010609060101010101" pitchFamily="49" charset="-122"/>
              <a:cs typeface="Times New Roman" panose="02020603050405020304" pitchFamily="18" charset="0"/>
            </a:endParaRPr>
          </a:p>
          <a:p>
            <a:pPr algn="just">
              <a:buFontTx/>
              <a:buNone/>
            </a:pPr>
            <a:r>
              <a:rPr lang="zh-CN" altLang="zh-CN" sz="3200" b="1" smtClean="0">
                <a:latin typeface="Times New Roman" pitchFamily="18" charset="0"/>
                <a:ea typeface="楷体" pitchFamily="49" charset="-122"/>
                <a:cs typeface="Times New Roman" pitchFamily="18" charset="0"/>
              </a:rPr>
              <a:t>（</a:t>
            </a:r>
            <a:r>
              <a:rPr lang="en-US" altLang="zh-CN" sz="3200" b="1" smtClean="0">
                <a:latin typeface="Times New Roman" pitchFamily="18" charset="0"/>
                <a:ea typeface="楷体" pitchFamily="49" charset="-122"/>
                <a:cs typeface="Times New Roman" pitchFamily="18" charset="0"/>
              </a:rPr>
              <a:t>1</a:t>
            </a:r>
            <a:r>
              <a:rPr lang="zh-CN" altLang="zh-CN" sz="3200" b="1" smtClean="0">
                <a:latin typeface="Times New Roman" pitchFamily="18" charset="0"/>
                <a:ea typeface="楷体" pitchFamily="49" charset="-122"/>
                <a:cs typeface="Times New Roman" pitchFamily="18" charset="0"/>
              </a:rPr>
              <a:t>）推导</a:t>
            </a:r>
          </a:p>
          <a:p>
            <a:pPr algn="just">
              <a:buFontTx/>
              <a:buNone/>
            </a:pPr>
            <a:endParaRPr lang="en-US" altLang="zh-CN" sz="3200" b="1" smtClean="0">
              <a:latin typeface="Times New Roman" pitchFamily="18" charset="0"/>
              <a:ea typeface="楷体" pitchFamily="49" charset="-122"/>
              <a:cs typeface="Times New Roman" pitchFamily="18" charset="0"/>
            </a:endParaRPr>
          </a:p>
          <a:p>
            <a:pPr algn="just">
              <a:buFontTx/>
              <a:buNone/>
            </a:pPr>
            <a:endParaRPr lang="en-US" altLang="zh-CN" b="1" smtClean="0">
              <a:latin typeface="Times New Roman" pitchFamily="18" charset="0"/>
              <a:ea typeface="楷体" pitchFamily="49" charset="-122"/>
              <a:cs typeface="Times New Roman" pitchFamily="18" charset="0"/>
            </a:endParaRPr>
          </a:p>
          <a:p>
            <a:pPr algn="just">
              <a:buFontTx/>
              <a:buNone/>
            </a:pPr>
            <a:endParaRPr lang="zh-CN" altLang="en-US" b="1"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内容占位符 4"/>
          <p:cNvSpPr>
            <a:spLocks noGrp="1"/>
          </p:cNvSpPr>
          <p:nvPr>
            <p:ph sz="half" idx="2"/>
          </p:nvPr>
        </p:nvSpPr>
        <p:spPr>
          <a:xfrm>
            <a:off x="3886200" y="3886200"/>
            <a:ext cx="4495800" cy="1600200"/>
          </a:xfrm>
        </p:spPr>
        <p:txBody>
          <a:bodyPr/>
          <a:lstStyle/>
          <a:p>
            <a:pPr>
              <a:buFontTx/>
              <a:buNone/>
            </a:pPr>
            <a:r>
              <a:rPr lang="zh-CN" altLang="en-US" sz="3200" b="1" smtClean="0">
                <a:latin typeface="Times New Roman" pitchFamily="18" charset="0"/>
                <a:ea typeface="楷体" pitchFamily="49" charset="-122"/>
                <a:cs typeface="Times New Roman" pitchFamily="18" charset="0"/>
              </a:rPr>
              <a:t>（</a:t>
            </a:r>
            <a:r>
              <a:rPr lang="en-US" altLang="zh-CN" sz="3200" b="1" smtClean="0">
                <a:latin typeface="Times New Roman" pitchFamily="18" charset="0"/>
                <a:ea typeface="楷体" pitchFamily="49" charset="-122"/>
                <a:cs typeface="Times New Roman" pitchFamily="18" charset="0"/>
              </a:rPr>
              <a:t>2</a:t>
            </a:r>
            <a:r>
              <a:rPr lang="zh-CN" altLang="en-US" sz="3200" b="1" smtClean="0">
                <a:latin typeface="Times New Roman" pitchFamily="18" charset="0"/>
                <a:ea typeface="楷体" pitchFamily="49" charset="-122"/>
                <a:cs typeface="Times New Roman" pitchFamily="18" charset="0"/>
              </a:rPr>
              <a:t>）规律：</a:t>
            </a:r>
          </a:p>
          <a:p>
            <a:pPr>
              <a:buClr>
                <a:schemeClr val="bg1"/>
              </a:buClr>
            </a:pPr>
            <a:r>
              <a:rPr lang="zh-CN" altLang="en-US" sz="3200" b="1" smtClean="0">
                <a:latin typeface="Times New Roman" pitchFamily="18" charset="0"/>
                <a:ea typeface="楷体" pitchFamily="49" charset="-122"/>
                <a:cs typeface="Times New Roman" pitchFamily="18" charset="0"/>
              </a:rPr>
              <a:t>串联电路总电阻等于各串联电阻</a:t>
            </a:r>
            <a:r>
              <a:rPr lang="zh-CN" altLang="en-US" sz="3200" b="1" smtClean="0">
                <a:solidFill>
                  <a:srgbClr val="FF0000"/>
                </a:solidFill>
                <a:latin typeface="Times New Roman" pitchFamily="18" charset="0"/>
                <a:ea typeface="楷体" pitchFamily="49" charset="-122"/>
                <a:cs typeface="Times New Roman" pitchFamily="18" charset="0"/>
              </a:rPr>
              <a:t>之和</a:t>
            </a:r>
            <a:r>
              <a:rPr lang="zh-CN" altLang="en-US" sz="3200" b="1" smtClean="0">
                <a:latin typeface="Times New Roman" pitchFamily="18" charset="0"/>
                <a:ea typeface="楷体" pitchFamily="49" charset="-122"/>
                <a:cs typeface="Times New Roman" pitchFamily="18" charset="0"/>
              </a:rPr>
              <a:t>。</a:t>
            </a:r>
            <a:endParaRPr lang="zh-CN" altLang="en-US" sz="32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 name="组合 31"/>
          <p:cNvGrpSpPr/>
          <p:nvPr/>
        </p:nvGrpSpPr>
        <p:grpSpPr>
          <a:xfrm>
            <a:off x="533400" y="2286000"/>
            <a:ext cx="3030538" cy="4191000"/>
            <a:chOff x="533400" y="2286000"/>
            <a:chExt cx="3030624" cy="4191000"/>
          </a:xfrm>
        </p:grpSpPr>
        <p:graphicFrame>
          <p:nvGraphicFramePr>
            <p:cNvPr id="1027" name="Object 5"/>
            <p:cNvGraphicFramePr>
              <a:graphicFrameLocks noChangeAspect="1"/>
            </p:cNvGraphicFramePr>
            <p:nvPr/>
          </p:nvGraphicFramePr>
          <p:xfrm>
            <a:off x="533400" y="2286000"/>
            <a:ext cx="1778000" cy="457200"/>
          </p:xfrm>
          <a:graphic>
            <a:graphicData uri="http://schemas.openxmlformats.org/presentationml/2006/ole">
              <mc:AlternateContent xmlns:mc="http://schemas.openxmlformats.org/markup-compatibility/2006">
                <mc:Choice xmlns:v="urn:schemas-microsoft-com:vml" Requires="v">
                  <p:oleObj spid="_x0000_s1047" name="Equation" r:id="rId3" imgW="888840" imgH="228600" progId="Equation.DSMT4">
                    <p:embed/>
                  </p:oleObj>
                </mc:Choice>
                <mc:Fallback>
                  <p:oleObj name="Equation" r:id="rId3" imgW="888840" imgH="228600" progId="Equation.DSMT4">
                    <p:embed/>
                    <p:pic>
                      <p:nvPicPr>
                        <p:cNvPr id="0" name="OLE substitute image"/>
                        <p:cNvPicPr/>
                        <p:nvPr/>
                      </p:nvPicPr>
                      <p:blipFill>
                        <a:blip r:embed="rId4"/>
                        <a:stretch>
                          <a:fillRect/>
                        </a:stretch>
                      </p:blipFill>
                      <p:spPr>
                        <a:xfrm>
                          <a:off x="533400" y="2286000"/>
                          <a:ext cx="1778000" cy="457200"/>
                        </a:xfrm>
                        <a:prstGeom prst="rect">
                          <a:avLst/>
                        </a:prstGeom>
                        <a:noFill/>
                      </p:spPr>
                    </p:pic>
                  </p:oleObj>
                </mc:Fallback>
              </mc:AlternateContent>
            </a:graphicData>
          </a:graphic>
        </p:graphicFrame>
        <p:graphicFrame>
          <p:nvGraphicFramePr>
            <p:cNvPr id="1028" name="Object 4"/>
            <p:cNvGraphicFramePr>
              <a:graphicFrameLocks noChangeAspect="1"/>
            </p:cNvGraphicFramePr>
            <p:nvPr/>
          </p:nvGraphicFramePr>
          <p:xfrm>
            <a:off x="541424" y="2819400"/>
            <a:ext cx="3022600" cy="457200"/>
          </p:xfrm>
          <a:graphic>
            <a:graphicData uri="http://schemas.openxmlformats.org/presentationml/2006/ole">
              <mc:AlternateContent xmlns:mc="http://schemas.openxmlformats.org/markup-compatibility/2006">
                <mc:Choice xmlns:v="urn:schemas-microsoft-com:vml" Requires="v">
                  <p:oleObj spid="_x0000_s1048" name="Equation" r:id="rId5" imgW="1511280" imgH="228600" progId="Equation.DSMT4">
                    <p:embed/>
                  </p:oleObj>
                </mc:Choice>
                <mc:Fallback>
                  <p:oleObj name="Equation" r:id="rId5" imgW="1511280" imgH="228600" progId="Equation.DSMT4">
                    <p:embed/>
                    <p:pic>
                      <p:nvPicPr>
                        <p:cNvPr id="0" name="OLE substitute image"/>
                        <p:cNvPicPr/>
                        <p:nvPr/>
                      </p:nvPicPr>
                      <p:blipFill>
                        <a:blip r:embed="rId6"/>
                        <a:stretch>
                          <a:fillRect/>
                        </a:stretch>
                      </p:blipFill>
                      <p:spPr>
                        <a:xfrm>
                          <a:off x="541424" y="2819400"/>
                          <a:ext cx="3022600" cy="457200"/>
                        </a:xfrm>
                        <a:prstGeom prst="rect">
                          <a:avLst/>
                        </a:prstGeom>
                        <a:noFill/>
                      </p:spPr>
                    </p:pic>
                  </p:oleObj>
                </mc:Fallback>
              </mc:AlternateContent>
            </a:graphicData>
          </a:graphic>
        </p:graphicFrame>
        <p:graphicFrame>
          <p:nvGraphicFramePr>
            <p:cNvPr id="1029" name="Object 7"/>
            <p:cNvGraphicFramePr>
              <a:graphicFrameLocks noChangeAspect="1"/>
            </p:cNvGraphicFramePr>
            <p:nvPr/>
          </p:nvGraphicFramePr>
          <p:xfrm>
            <a:off x="533400" y="3175000"/>
            <a:ext cx="1219200" cy="787400"/>
          </p:xfrm>
          <a:graphic>
            <a:graphicData uri="http://schemas.openxmlformats.org/presentationml/2006/ole">
              <mc:AlternateContent xmlns:mc="http://schemas.openxmlformats.org/markup-compatibility/2006">
                <mc:Choice xmlns:v="urn:schemas-microsoft-com:vml" Requires="v">
                  <p:oleObj spid="_x0000_s1049" name="Equation" r:id="rId7" imgW="609480" imgH="393480" progId="Equation.DSMT4">
                    <p:embed/>
                  </p:oleObj>
                </mc:Choice>
                <mc:Fallback>
                  <p:oleObj name="Equation" r:id="rId7" imgW="609480" imgH="393480" progId="Equation.DSMT4">
                    <p:embed/>
                    <p:pic>
                      <p:nvPicPr>
                        <p:cNvPr id="0" name="OLE substitute image"/>
                        <p:cNvPicPr/>
                        <p:nvPr/>
                      </p:nvPicPr>
                      <p:blipFill>
                        <a:blip r:embed="rId8"/>
                        <a:stretch>
                          <a:fillRect/>
                        </a:stretch>
                      </p:blipFill>
                      <p:spPr>
                        <a:xfrm>
                          <a:off x="533400" y="3175000"/>
                          <a:ext cx="1219200" cy="787400"/>
                        </a:xfrm>
                        <a:prstGeom prst="rect">
                          <a:avLst/>
                        </a:prstGeom>
                        <a:noFill/>
                      </p:spPr>
                    </p:pic>
                  </p:oleObj>
                </mc:Fallback>
              </mc:AlternateContent>
            </a:graphicData>
          </a:graphic>
        </p:graphicFrame>
        <p:graphicFrame>
          <p:nvGraphicFramePr>
            <p:cNvPr id="1030" name="Object 8"/>
            <p:cNvGraphicFramePr>
              <a:graphicFrameLocks noChangeAspect="1"/>
            </p:cNvGraphicFramePr>
            <p:nvPr/>
          </p:nvGraphicFramePr>
          <p:xfrm>
            <a:off x="609600" y="3962400"/>
            <a:ext cx="2057400" cy="1320800"/>
          </p:xfrm>
          <a:graphic>
            <a:graphicData uri="http://schemas.openxmlformats.org/presentationml/2006/ole">
              <mc:AlternateContent xmlns:mc="http://schemas.openxmlformats.org/markup-compatibility/2006">
                <mc:Choice xmlns:v="urn:schemas-microsoft-com:vml" Requires="v">
                  <p:oleObj spid="_x0000_s1050" name="Equation" r:id="rId9" imgW="1028520" imgH="660240" progId="Equation.DSMT4">
                    <p:embed/>
                  </p:oleObj>
                </mc:Choice>
                <mc:Fallback>
                  <p:oleObj name="Equation" r:id="rId9" imgW="1028520" imgH="660240" progId="Equation.DSMT4">
                    <p:embed/>
                    <p:pic>
                      <p:nvPicPr>
                        <p:cNvPr id="0" name="OLE substitute image"/>
                        <p:cNvPicPr/>
                        <p:nvPr/>
                      </p:nvPicPr>
                      <p:blipFill>
                        <a:blip r:embed="rId10"/>
                        <a:stretch>
                          <a:fillRect/>
                        </a:stretch>
                      </p:blipFill>
                      <p:spPr>
                        <a:xfrm>
                          <a:off x="609600" y="3962400"/>
                          <a:ext cx="2057400" cy="1320800"/>
                        </a:xfrm>
                        <a:prstGeom prst="rect">
                          <a:avLst/>
                        </a:prstGeom>
                        <a:noFill/>
                      </p:spPr>
                    </p:pic>
                  </p:oleObj>
                </mc:Fallback>
              </mc:AlternateContent>
            </a:graphicData>
          </a:graphic>
        </p:graphicFrame>
        <p:graphicFrame>
          <p:nvGraphicFramePr>
            <p:cNvPr id="1031" name="Object 7"/>
            <p:cNvGraphicFramePr>
              <a:graphicFrameLocks noChangeAspect="1"/>
            </p:cNvGraphicFramePr>
            <p:nvPr/>
          </p:nvGraphicFramePr>
          <p:xfrm>
            <a:off x="609600" y="5486400"/>
            <a:ext cx="2108200" cy="457200"/>
          </p:xfrm>
          <a:graphic>
            <a:graphicData uri="http://schemas.openxmlformats.org/presentationml/2006/ole">
              <mc:AlternateContent xmlns:mc="http://schemas.openxmlformats.org/markup-compatibility/2006">
                <mc:Choice xmlns:v="urn:schemas-microsoft-com:vml" Requires="v">
                  <p:oleObj spid="_x0000_s1051" name="Equation" r:id="rId11" imgW="1054080" imgH="228600" progId="Equation.DSMT4">
                    <p:embed/>
                  </p:oleObj>
                </mc:Choice>
                <mc:Fallback>
                  <p:oleObj name="Equation" r:id="rId11" imgW="1054080" imgH="228600" progId="Equation.DSMT4">
                    <p:embed/>
                    <p:pic>
                      <p:nvPicPr>
                        <p:cNvPr id="0" name="OLE substitute image"/>
                        <p:cNvPicPr/>
                        <p:nvPr/>
                      </p:nvPicPr>
                      <p:blipFill>
                        <a:blip r:embed="rId12"/>
                        <a:stretch>
                          <a:fillRect/>
                        </a:stretch>
                      </p:blipFill>
                      <p:spPr>
                        <a:xfrm>
                          <a:off x="609600" y="5486400"/>
                          <a:ext cx="2108200" cy="457200"/>
                        </a:xfrm>
                        <a:prstGeom prst="rect">
                          <a:avLst/>
                        </a:prstGeom>
                        <a:noFill/>
                      </p:spPr>
                    </p:pic>
                  </p:oleObj>
                </mc:Fallback>
              </mc:AlternateContent>
            </a:graphicData>
          </a:graphic>
        </p:graphicFrame>
        <p:graphicFrame>
          <p:nvGraphicFramePr>
            <p:cNvPr id="1032" name="Object 10"/>
            <p:cNvGraphicFramePr>
              <a:graphicFrameLocks noChangeAspect="1"/>
            </p:cNvGraphicFramePr>
            <p:nvPr/>
          </p:nvGraphicFramePr>
          <p:xfrm>
            <a:off x="609600" y="6019800"/>
            <a:ext cx="1701800" cy="457200"/>
          </p:xfrm>
          <a:graphic>
            <a:graphicData uri="http://schemas.openxmlformats.org/presentationml/2006/ole">
              <mc:AlternateContent xmlns:mc="http://schemas.openxmlformats.org/markup-compatibility/2006">
                <mc:Choice xmlns:v="urn:schemas-microsoft-com:vml" Requires="v">
                  <p:oleObj spid="_x0000_s1052" name="Equation" r:id="rId13" imgW="850680" imgH="228600" progId="Equation.DSMT4">
                    <p:embed/>
                  </p:oleObj>
                </mc:Choice>
                <mc:Fallback>
                  <p:oleObj name="Equation" r:id="rId13" imgW="850680" imgH="228600" progId="Equation.DSMT4">
                    <p:embed/>
                    <p:pic>
                      <p:nvPicPr>
                        <p:cNvPr id="0" name="OLE substitute image"/>
                        <p:cNvPicPr/>
                        <p:nvPr/>
                      </p:nvPicPr>
                      <p:blipFill>
                        <a:blip r:embed="rId14"/>
                        <a:stretch>
                          <a:fillRect/>
                        </a:stretch>
                      </p:blipFill>
                      <p:spPr>
                        <a:xfrm>
                          <a:off x="609600" y="6019800"/>
                          <a:ext cx="1701800" cy="457200"/>
                        </a:xfrm>
                        <a:prstGeom prst="rect">
                          <a:avLst/>
                        </a:prstGeom>
                        <a:noFill/>
                      </p:spPr>
                    </p:pic>
                  </p:oleObj>
                </mc:Fallback>
              </mc:AlternateContent>
            </a:graphicData>
          </a:graphic>
        </p:graphicFrame>
      </p:grpSp>
      <p:graphicFrame>
        <p:nvGraphicFramePr>
          <p:cNvPr id="6155" name="Object 9"/>
          <p:cNvGraphicFramePr>
            <a:graphicFrameLocks noChangeAspect="1"/>
          </p:cNvGraphicFramePr>
          <p:nvPr/>
        </p:nvGraphicFramePr>
        <p:xfrm>
          <a:off x="4495800" y="5638800"/>
          <a:ext cx="4251325" cy="685800"/>
        </p:xfrm>
        <a:graphic>
          <a:graphicData uri="http://schemas.openxmlformats.org/presentationml/2006/ole">
            <mc:AlternateContent xmlns:mc="http://schemas.openxmlformats.org/markup-compatibility/2006">
              <mc:Choice xmlns:v="urn:schemas-microsoft-com:vml" Requires="v">
                <p:oleObj spid="_x0000_s1053" name="Equation" r:id="rId15" imgW="1422360" imgH="228600" progId="Equation.DSMT4">
                  <p:embed/>
                </p:oleObj>
              </mc:Choice>
              <mc:Fallback>
                <p:oleObj name="Equation" r:id="rId15" imgW="1422360" imgH="228600" progId="Equation.DSMT4">
                  <p:embed/>
                  <p:pic>
                    <p:nvPicPr>
                      <p:cNvPr id="0" name="OLE substitute image"/>
                      <p:cNvPicPr/>
                      <p:nvPr/>
                    </p:nvPicPr>
                    <p:blipFill>
                      <a:blip r:embed="rId16"/>
                      <a:stretch>
                        <a:fillRect/>
                      </a:stretch>
                    </p:blipFill>
                    <p:spPr>
                      <a:xfrm>
                        <a:off x="4495800" y="5638800"/>
                        <a:ext cx="4251325" cy="685800"/>
                      </a:xfrm>
                      <a:prstGeom prst="rect">
                        <a:avLst/>
                      </a:prstGeom>
                      <a:noFill/>
                    </p:spPr>
                  </p:pic>
                </p:oleObj>
              </mc:Fallback>
            </mc:AlternateContent>
          </a:graphicData>
        </a:graphic>
      </p:graphicFrame>
      <p:pic>
        <p:nvPicPr>
          <p:cNvPr id="1037" name="Picture 13" descr="九年物理笔记 17-04欧姆定律在串、并联电路中的应用09"/>
          <p:cNvPicPr>
            <a:picLocks noChangeAspect="1" noChangeArrowheads="1"/>
          </p:cNvPicPr>
          <p:nvPr/>
        </p:nvPicPr>
        <p:blipFill>
          <a:blip r:embed="rId17"/>
          <a:stretch>
            <a:fillRect/>
          </a:stretch>
        </p:blipFill>
        <p:spPr bwMode="auto">
          <a:xfrm>
            <a:off x="4267200" y="1752600"/>
            <a:ext cx="3505200" cy="200025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500" fill="hold"/>
                                        <p:tgtEl>
                                          <p:spTgt spid="6155"/>
                                        </p:tgtEl>
                                        <p:attrNameLst>
                                          <p:attrName>ppt_x</p:attrName>
                                        </p:attrNameLst>
                                      </p:cBhvr>
                                      <p:tavLst>
                                        <p:tav tm="0">
                                          <p:val>
                                            <p:strVal val="#ppt_x"/>
                                          </p:val>
                                        </p:tav>
                                        <p:tav tm="100000">
                                          <p:val>
                                            <p:strVal val="#ppt_x"/>
                                          </p:val>
                                        </p:tav>
                                      </p:tavLst>
                                    </p:anim>
                                    <p:anim calcmode="lin" valueType="num">
                                      <p:cBhvr additive="base">
                                        <p:cTn id="2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381000" y="381000"/>
            <a:ext cx="3505200" cy="1020763"/>
          </a:xfrm>
        </p:spPr>
        <p:txBody>
          <a:bodyPr/>
          <a:lstStyle/>
          <a:p>
            <a:pPr algn="l"/>
            <a:r>
              <a:rPr lang="zh-CN" altLang="en-US" sz="4000" b="1" smtClean="0">
                <a:latin typeface="Times New Roman" pitchFamily="18" charset="0"/>
                <a:ea typeface="楷体" pitchFamily="49" charset="-122"/>
                <a:cs typeface="Times New Roman" pitchFamily="18" charset="0"/>
              </a:rPr>
              <a:t>（</a:t>
            </a:r>
            <a:r>
              <a:rPr lang="en-US" altLang="zh-CN" sz="4000" b="1" smtClean="0">
                <a:latin typeface="Times New Roman" pitchFamily="18" charset="0"/>
                <a:ea typeface="楷体" pitchFamily="49" charset="-122"/>
                <a:cs typeface="Times New Roman" pitchFamily="18" charset="0"/>
              </a:rPr>
              <a:t>3</a:t>
            </a:r>
            <a:r>
              <a:rPr lang="zh-CN" altLang="en-US" sz="4000" b="1" smtClean="0">
                <a:latin typeface="Times New Roman" pitchFamily="18" charset="0"/>
                <a:ea typeface="楷体" pitchFamily="49" charset="-122"/>
                <a:cs typeface="Times New Roman" pitchFamily="18" charset="0"/>
              </a:rPr>
              <a:t>）特点：</a:t>
            </a:r>
          </a:p>
        </p:txBody>
      </p:sp>
      <p:pic>
        <p:nvPicPr>
          <p:cNvPr id="9219" name="Picture 8" descr="九年物理笔记 17-04欧姆定律在串、并联电路中的应用02"/>
          <p:cNvPicPr>
            <a:picLocks noChangeAspect="1" noChangeArrowheads="1"/>
          </p:cNvPicPr>
          <p:nvPr/>
        </p:nvPicPr>
        <p:blipFill>
          <a:blip r:embed="rId2"/>
          <a:stretch>
            <a:fillRect/>
          </a:stretch>
        </p:blipFill>
        <p:spPr bwMode="auto">
          <a:xfrm>
            <a:off x="1219200" y="1447800"/>
            <a:ext cx="7018338" cy="1828800"/>
          </a:xfrm>
          <a:prstGeom prst="rect">
            <a:avLst/>
          </a:prstGeom>
          <a:noFill/>
          <a:ln w="9525">
            <a:noFill/>
            <a:miter lim="800000"/>
          </a:ln>
        </p:spPr>
      </p:pic>
      <p:sp>
        <p:nvSpPr>
          <p:cNvPr id="1030" name="Rectangle 6"/>
          <p:cNvSpPr>
            <a:spLocks noGrp="1" noChangeArrowheads="1"/>
          </p:cNvSpPr>
          <p:nvPr>
            <p:ph type="body" idx="1"/>
          </p:nvPr>
        </p:nvSpPr>
        <p:spPr>
          <a:xfrm>
            <a:off x="381000" y="3733800"/>
            <a:ext cx="8534400" cy="2362200"/>
          </a:xfrm>
        </p:spPr>
        <p:txBody>
          <a:bodyPr/>
          <a:lstStyle/>
          <a:p>
            <a:pPr>
              <a:lnSpc>
                <a:spcPct val="150000"/>
              </a:lnSpc>
              <a:buFontTx/>
              <a:buNone/>
            </a:pPr>
            <a:r>
              <a:rPr lang="zh-CN" altLang="en-US" b="1" smtClean="0">
                <a:latin typeface="Times New Roman" pitchFamily="18" charset="0"/>
                <a:ea typeface="楷体" pitchFamily="49" charset="-122"/>
                <a:cs typeface="Times New Roman" pitchFamily="18" charset="0"/>
              </a:rPr>
              <a:t>①串联时总电阻</a:t>
            </a:r>
            <a:r>
              <a:rPr lang="zh-CN" altLang="en-US" b="1" smtClean="0">
                <a:solidFill>
                  <a:srgbClr val="FF0000"/>
                </a:solidFill>
                <a:latin typeface="Times New Roman" pitchFamily="18" charset="0"/>
                <a:ea typeface="楷体" pitchFamily="49" charset="-122"/>
                <a:cs typeface="Times New Roman" pitchFamily="18" charset="0"/>
              </a:rPr>
              <a:t>越串越大</a:t>
            </a:r>
            <a:r>
              <a:rPr lang="zh-CN" altLang="en-US" b="1" smtClean="0">
                <a:latin typeface="Times New Roman" pitchFamily="18" charset="0"/>
                <a:ea typeface="楷体" pitchFamily="49" charset="-122"/>
                <a:cs typeface="Times New Roman" pitchFamily="18" charset="0"/>
              </a:rPr>
              <a:t>，</a:t>
            </a:r>
            <a:r>
              <a:rPr lang="zh-CN" altLang="en-US" b="1" smtClean="0">
                <a:solidFill>
                  <a:srgbClr val="FF0000"/>
                </a:solidFill>
                <a:latin typeface="Times New Roman" pitchFamily="18" charset="0"/>
                <a:ea typeface="楷体" pitchFamily="49" charset="-122"/>
                <a:cs typeface="Times New Roman" pitchFamily="18" charset="0"/>
              </a:rPr>
              <a:t>大于最大</a:t>
            </a:r>
            <a:r>
              <a:rPr lang="zh-CN" altLang="en-US" b="1" smtClean="0">
                <a:latin typeface="Times New Roman" pitchFamily="18" charset="0"/>
                <a:ea typeface="楷体" pitchFamily="49" charset="-122"/>
                <a:cs typeface="Times New Roman" pitchFamily="18" charset="0"/>
              </a:rPr>
              <a:t>的。</a:t>
            </a:r>
            <a:endParaRPr lang="en-US" altLang="zh-CN" b="1" smtClean="0">
              <a:latin typeface="Times New Roman" pitchFamily="18" charset="0"/>
              <a:ea typeface="楷体" pitchFamily="49" charset="-122"/>
              <a:cs typeface="Times New Roman" pitchFamily="18" charset="0"/>
            </a:endParaRPr>
          </a:p>
          <a:p>
            <a:pPr>
              <a:lnSpc>
                <a:spcPct val="150000"/>
              </a:lnSpc>
              <a:buFontTx/>
              <a:buNone/>
            </a:pPr>
            <a:r>
              <a:rPr lang="zh-CN" altLang="en-US" b="1" smtClean="0">
                <a:latin typeface="Times New Roman" pitchFamily="18" charset="0"/>
                <a:ea typeface="楷体" pitchFamily="49" charset="-122"/>
                <a:cs typeface="Times New Roman" pitchFamily="18" charset="0"/>
              </a:rPr>
              <a:t>②电阻串联相当于</a:t>
            </a:r>
            <a:r>
              <a:rPr lang="zh-CN" altLang="en-US" b="1" smtClean="0">
                <a:solidFill>
                  <a:srgbClr val="FF0000"/>
                </a:solidFill>
                <a:latin typeface="Times New Roman" pitchFamily="18" charset="0"/>
                <a:ea typeface="楷体" pitchFamily="49" charset="-122"/>
                <a:cs typeface="Times New Roman" pitchFamily="18" charset="0"/>
              </a:rPr>
              <a:t>增加电阻长度</a:t>
            </a:r>
            <a:r>
              <a:rPr lang="zh-CN" altLang="en-US" b="1" smtClean="0">
                <a:latin typeface="Times New Roman" pitchFamily="18" charset="0"/>
                <a:ea typeface="楷体" pitchFamily="49" charset="-122"/>
                <a:cs typeface="Times New Roman" pitchFamily="18" charset="0"/>
              </a:rPr>
              <a:t>。</a:t>
            </a:r>
          </a:p>
          <a:p>
            <a:pPr>
              <a:lnSpc>
                <a:spcPct val="150000"/>
              </a:lnSpc>
              <a:buFontTx/>
              <a:buNone/>
            </a:pPr>
            <a:r>
              <a:rPr lang="zh-CN" altLang="en-US" b="1" smtClean="0">
                <a:latin typeface="Times New Roman" pitchFamily="18" charset="0"/>
                <a:ea typeface="楷体" pitchFamily="49" charset="-122"/>
                <a:cs typeface="Times New Roman" pitchFamily="18" charset="0"/>
              </a:rPr>
              <a:t>③</a:t>
            </a:r>
            <a:r>
              <a:rPr lang="en-US" altLang="zh-CN" b="1" smtClean="0">
                <a:latin typeface="Times New Roman" pitchFamily="18" charset="0"/>
                <a:ea typeface="楷体" pitchFamily="49" charset="-122"/>
                <a:cs typeface="Times New Roman" pitchFamily="18" charset="0"/>
              </a:rPr>
              <a:t>n</a:t>
            </a:r>
            <a:r>
              <a:rPr lang="zh-CN" altLang="en-US" b="1" smtClean="0">
                <a:latin typeface="Times New Roman" pitchFamily="18" charset="0"/>
                <a:ea typeface="楷体" pitchFamily="49" charset="-122"/>
                <a:cs typeface="Times New Roman" pitchFamily="18" charset="0"/>
              </a:rPr>
              <a:t>个阻值为</a:t>
            </a:r>
            <a:r>
              <a:rPr lang="en-US" altLang="zh-CN" b="1" smtClean="0">
                <a:latin typeface="Times New Roman" pitchFamily="18" charset="0"/>
                <a:ea typeface="楷体" pitchFamily="49" charset="-122"/>
                <a:cs typeface="Times New Roman" pitchFamily="18" charset="0"/>
              </a:rPr>
              <a:t>R</a:t>
            </a:r>
            <a:r>
              <a:rPr lang="en-US" altLang="zh-CN" b="1" baseline="-25000" smtClean="0">
                <a:latin typeface="Times New Roman" pitchFamily="18" charset="0"/>
                <a:ea typeface="楷体" pitchFamily="49" charset="-122"/>
                <a:cs typeface="Times New Roman" pitchFamily="18" charset="0"/>
              </a:rPr>
              <a:t>0</a:t>
            </a:r>
            <a:r>
              <a:rPr lang="zh-CN" altLang="en-US" b="1" smtClean="0">
                <a:latin typeface="Times New Roman" pitchFamily="18" charset="0"/>
                <a:ea typeface="楷体" pitchFamily="49" charset="-122"/>
                <a:cs typeface="Times New Roman" pitchFamily="18" charset="0"/>
              </a:rPr>
              <a:t>的电阻串联时总电阻 </a:t>
            </a:r>
            <a:r>
              <a:rPr lang="en-US" altLang="zh-CN" b="1" smtClean="0">
                <a:solidFill>
                  <a:srgbClr val="FF0000"/>
                </a:solidFill>
                <a:latin typeface="Times New Roman" pitchFamily="18" charset="0"/>
                <a:ea typeface="楷体" pitchFamily="49" charset="-122"/>
                <a:cs typeface="Times New Roman" pitchFamily="18" charset="0"/>
              </a:rPr>
              <a:t>R</a:t>
            </a:r>
            <a:r>
              <a:rPr lang="zh-CN" altLang="en-US" b="1" baseline="-25000" smtClean="0">
                <a:solidFill>
                  <a:srgbClr val="FF0000"/>
                </a:solidFill>
                <a:latin typeface="Times New Roman" pitchFamily="18" charset="0"/>
                <a:ea typeface="楷体" pitchFamily="49" charset="-122"/>
                <a:cs typeface="Times New Roman" pitchFamily="18" charset="0"/>
              </a:rPr>
              <a:t>总</a:t>
            </a:r>
            <a:r>
              <a:rPr lang="en-US" altLang="zh-CN" b="1" smtClean="0">
                <a:solidFill>
                  <a:srgbClr val="FF0000"/>
                </a:solidFill>
                <a:latin typeface="Times New Roman" pitchFamily="18" charset="0"/>
                <a:ea typeface="楷体" pitchFamily="49" charset="-122"/>
                <a:cs typeface="Times New Roman" pitchFamily="18" charset="0"/>
              </a:rPr>
              <a:t>=nR</a:t>
            </a:r>
            <a:r>
              <a:rPr lang="en-US" altLang="zh-CN" b="1" baseline="-25000" smtClean="0">
                <a:solidFill>
                  <a:srgbClr val="FF0000"/>
                </a:solidFill>
                <a:latin typeface="Times New Roman" pitchFamily="18" charset="0"/>
                <a:ea typeface="楷体" pitchFamily="49" charset="-122"/>
                <a:cs typeface="Times New Roman" pitchFamily="18" charset="0"/>
              </a:rPr>
              <a:t>0</a:t>
            </a:r>
            <a:r>
              <a:rPr lang="zh-CN" altLang="en-US" b="1" smtClean="0">
                <a:latin typeface="Times New Roman" pitchFamily="18" charset="0"/>
                <a:ea typeface="楷体" pitchFamily="49" charset="-122"/>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 calcmode="lin" valueType="num">
                                      <p:cBhvr additive="base">
                                        <p:cTn id="7" dur="500" fill="hold"/>
                                        <p:tgtEl>
                                          <p:spTgt spid="10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xEl>
                                              <p:pRg st="1" end="1"/>
                                            </p:txEl>
                                          </p:spTgt>
                                        </p:tgtEl>
                                        <p:attrNameLst>
                                          <p:attrName>style.visibility</p:attrName>
                                        </p:attrNameLst>
                                      </p:cBhvr>
                                      <p:to>
                                        <p:strVal val="visible"/>
                                      </p:to>
                                    </p:set>
                                    <p:anim calcmode="lin" valueType="num">
                                      <p:cBhvr additive="base">
                                        <p:cTn id="13" dur="500" fill="hold"/>
                                        <p:tgtEl>
                                          <p:spTgt spid="10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p:cNvSpPr>
            <a:spLocks noGrp="1" noChangeArrowheads="1"/>
          </p:cNvSpPr>
          <p:nvPr>
            <p:ph type="title"/>
          </p:nvPr>
        </p:nvSpPr>
        <p:spPr/>
        <p:txBody>
          <a:bodyPr/>
          <a:lstStyle/>
          <a:p>
            <a:pPr algn="l"/>
            <a:r>
              <a:rPr lang="en-US" altLang="zh-CN" sz="3600" b="1" smtClean="0">
                <a:latin typeface="Times New Roman" pitchFamily="18" charset="0"/>
                <a:ea typeface="楷体" pitchFamily="49" charset="-122"/>
                <a:cs typeface="Times New Roman" pitchFamily="18" charset="0"/>
              </a:rPr>
              <a:t>2</a:t>
            </a:r>
            <a:r>
              <a:rPr lang="zh-CN" altLang="en-US" sz="3600" b="1" smtClean="0">
                <a:latin typeface="Times New Roman" pitchFamily="18" charset="0"/>
                <a:ea typeface="楷体" pitchFamily="49" charset="-122"/>
                <a:cs typeface="Times New Roman" pitchFamily="18" charset="0"/>
              </a:rPr>
              <a:t>．并联电路电阻的规律</a:t>
            </a:r>
          </a:p>
        </p:txBody>
      </p:sp>
      <p:sp>
        <p:nvSpPr>
          <p:cNvPr id="2057" name="Rectangle 3"/>
          <p:cNvSpPr>
            <a:spLocks noGrp="1" noChangeArrowheads="1"/>
          </p:cNvSpPr>
          <p:nvPr>
            <p:ph sz="half" idx="1"/>
          </p:nvPr>
        </p:nvSpPr>
        <p:spPr>
          <a:xfrm>
            <a:off x="457200" y="1143000"/>
            <a:ext cx="4038600" cy="685800"/>
          </a:xfrm>
        </p:spPr>
        <p:txBody>
          <a:bodyPr/>
          <a:lstStyle/>
          <a:p>
            <a:pPr>
              <a:buFontTx/>
              <a:buNone/>
            </a:pPr>
            <a:r>
              <a:rPr lang="zh-CN" altLang="zh-CN"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zh-CN" b="1" smtClean="0">
                <a:latin typeface="Times New Roman" pitchFamily="18" charset="0"/>
                <a:ea typeface="楷体" pitchFamily="49" charset="-122"/>
                <a:cs typeface="Times New Roman" pitchFamily="18" charset="0"/>
              </a:rPr>
              <a:t>）推导</a:t>
            </a:r>
            <a:endParaRPr lang="zh-CN" altLang="en-US" b="1" smtClean="0">
              <a:latin typeface="Times New Roman" pitchFamily="18" charset="0"/>
              <a:ea typeface="楷体" pitchFamily="49" charset="-122"/>
              <a:cs typeface="Times New Roman" pitchFamily="18" charset="0"/>
            </a:endParaRPr>
          </a:p>
        </p:txBody>
      </p:sp>
      <p:sp>
        <p:nvSpPr>
          <p:cNvPr id="30" name="内容占位符 29"/>
          <p:cNvSpPr>
            <a:spLocks noGrp="1"/>
          </p:cNvSpPr>
          <p:nvPr>
            <p:ph sz="half" idx="2"/>
          </p:nvPr>
        </p:nvSpPr>
        <p:spPr>
          <a:xfrm>
            <a:off x="3962400" y="3124200"/>
            <a:ext cx="4800600" cy="2925763"/>
          </a:xfrm>
        </p:spPr>
        <p:txBody>
          <a:bodyPr/>
          <a:lstStyle/>
          <a:p>
            <a:pPr>
              <a:buFontTx/>
              <a:buNone/>
            </a:pPr>
            <a:r>
              <a:rPr lang="zh-CN" altLang="zh-CN" sz="3200" b="1" smtClean="0">
                <a:latin typeface="Times New Roman" pitchFamily="18" charset="0"/>
                <a:ea typeface="楷体" pitchFamily="49" charset="-122"/>
                <a:cs typeface="Times New Roman" pitchFamily="18" charset="0"/>
              </a:rPr>
              <a:t>（</a:t>
            </a:r>
            <a:r>
              <a:rPr lang="en-US" altLang="zh-CN" sz="3200" b="1" smtClean="0">
                <a:latin typeface="Times New Roman" pitchFamily="18" charset="0"/>
                <a:ea typeface="楷体" pitchFamily="49" charset="-122"/>
                <a:cs typeface="Times New Roman" pitchFamily="18" charset="0"/>
              </a:rPr>
              <a:t>2</a:t>
            </a:r>
            <a:r>
              <a:rPr lang="zh-CN" altLang="zh-CN" sz="3200" b="1" smtClean="0">
                <a:latin typeface="Times New Roman" pitchFamily="18" charset="0"/>
                <a:ea typeface="楷体" pitchFamily="49" charset="-122"/>
                <a:cs typeface="Times New Roman" pitchFamily="18" charset="0"/>
              </a:rPr>
              <a:t>）</a:t>
            </a:r>
            <a:r>
              <a:rPr lang="zh-CN" altLang="en-US" sz="3200" b="1" smtClean="0">
                <a:latin typeface="Times New Roman" pitchFamily="18" charset="0"/>
                <a:ea typeface="楷体" pitchFamily="49" charset="-122"/>
                <a:cs typeface="Times New Roman" pitchFamily="18" charset="0"/>
              </a:rPr>
              <a:t>规律：</a:t>
            </a:r>
          </a:p>
          <a:p>
            <a:pPr>
              <a:buClr>
                <a:schemeClr val="bg1"/>
              </a:buClr>
            </a:pPr>
            <a:r>
              <a:rPr lang="zh-CN" altLang="en-US" sz="3200" b="1" smtClean="0">
                <a:latin typeface="Times New Roman" pitchFamily="18" charset="0"/>
                <a:ea typeface="楷体" pitchFamily="49" charset="-122"/>
                <a:cs typeface="Times New Roman" pitchFamily="18" charset="0"/>
              </a:rPr>
              <a:t>并联电路总电阻的</a:t>
            </a:r>
            <a:r>
              <a:rPr lang="zh-CN" altLang="en-US" sz="3200" b="1" smtClean="0">
                <a:solidFill>
                  <a:srgbClr val="FF0000"/>
                </a:solidFill>
                <a:latin typeface="Times New Roman" pitchFamily="18" charset="0"/>
                <a:ea typeface="楷体" pitchFamily="49" charset="-122"/>
                <a:cs typeface="Times New Roman" pitchFamily="18" charset="0"/>
              </a:rPr>
              <a:t>倒数等</a:t>
            </a:r>
            <a:r>
              <a:rPr lang="zh-CN" altLang="en-US" sz="3200" b="1" smtClean="0">
                <a:latin typeface="Times New Roman" pitchFamily="18" charset="0"/>
                <a:ea typeface="楷体" pitchFamily="49" charset="-122"/>
                <a:cs typeface="Times New Roman" pitchFamily="18" charset="0"/>
              </a:rPr>
              <a:t>于各并联电阻的</a:t>
            </a:r>
            <a:r>
              <a:rPr lang="zh-CN" altLang="en-US" sz="3200" b="1" smtClean="0">
                <a:solidFill>
                  <a:srgbClr val="FF0000"/>
                </a:solidFill>
                <a:latin typeface="Times New Roman" pitchFamily="18" charset="0"/>
                <a:ea typeface="楷体" pitchFamily="49" charset="-122"/>
                <a:cs typeface="Times New Roman" pitchFamily="18" charset="0"/>
              </a:rPr>
              <a:t>倒数之和</a:t>
            </a:r>
            <a:r>
              <a:rPr lang="zh-CN" altLang="en-US" sz="3200" b="1" smtClean="0">
                <a:latin typeface="Times New Roman" pitchFamily="18" charset="0"/>
                <a:ea typeface="楷体" pitchFamily="49" charset="-122"/>
                <a:cs typeface="Times New Roman" pitchFamily="18" charset="0"/>
              </a:rPr>
              <a:t>。</a:t>
            </a:r>
          </a:p>
          <a:p>
            <a:endParaRPr lang="zh-CN" altLang="en-US" sz="3200" smtClean="0">
              <a:latin typeface="Times New Roman" pitchFamily="18" charset="0"/>
              <a:ea typeface="楷体" pitchFamily="49" charset="-122"/>
              <a:cs typeface="Times New Roman" pitchFamily="18" charset="0"/>
            </a:endParaRPr>
          </a:p>
        </p:txBody>
      </p:sp>
      <p:graphicFrame>
        <p:nvGraphicFramePr>
          <p:cNvPr id="7173" name="Object 6"/>
          <p:cNvGraphicFramePr>
            <a:graphicFrameLocks noChangeAspect="1"/>
          </p:cNvGraphicFramePr>
          <p:nvPr/>
        </p:nvGraphicFramePr>
        <p:xfrm>
          <a:off x="4324350" y="5181600"/>
          <a:ext cx="4110038" cy="1371600"/>
        </p:xfrm>
        <a:graphic>
          <a:graphicData uri="http://schemas.openxmlformats.org/presentationml/2006/ole">
            <mc:AlternateContent xmlns:mc="http://schemas.openxmlformats.org/markup-compatibility/2006">
              <mc:Choice xmlns:v="urn:schemas-microsoft-com:vml" Requires="v">
                <p:oleObj spid="_x0000_s2055" name="Equation" r:id="rId3" imgW="1396800" imgH="431640" progId="Equation.DSMT4">
                  <p:embed/>
                </p:oleObj>
              </mc:Choice>
              <mc:Fallback>
                <p:oleObj name="Equation" r:id="rId3" imgW="1396800" imgH="431640" progId="Equation.DSMT4">
                  <p:embed/>
                  <p:pic>
                    <p:nvPicPr>
                      <p:cNvPr id="0" name="OLE substitute image"/>
                      <p:cNvPicPr/>
                      <p:nvPr/>
                    </p:nvPicPr>
                    <p:blipFill>
                      <a:blip r:embed="rId4"/>
                      <a:stretch>
                        <a:fillRect/>
                      </a:stretch>
                    </p:blipFill>
                    <p:spPr>
                      <a:xfrm>
                        <a:off x="4324350" y="5181600"/>
                        <a:ext cx="4110038" cy="1371600"/>
                      </a:xfrm>
                      <a:prstGeom prst="rect">
                        <a:avLst/>
                      </a:prstGeom>
                      <a:noFill/>
                    </p:spPr>
                  </p:pic>
                </p:oleObj>
              </mc:Fallback>
            </mc:AlternateContent>
          </a:graphicData>
        </a:graphic>
      </p:graphicFrame>
      <p:grpSp>
        <p:nvGrpSpPr>
          <p:cNvPr id="2" name="组合 30"/>
          <p:cNvGrpSpPr/>
          <p:nvPr/>
        </p:nvGrpSpPr>
        <p:grpSpPr>
          <a:xfrm>
            <a:off x="355600" y="1828800"/>
            <a:ext cx="3454400" cy="4368800"/>
            <a:chOff x="355600" y="1828800"/>
            <a:chExt cx="3454400" cy="4368800"/>
          </a:xfrm>
        </p:grpSpPr>
        <p:graphicFrame>
          <p:nvGraphicFramePr>
            <p:cNvPr id="2051" name="Object 3"/>
            <p:cNvGraphicFramePr>
              <a:graphicFrameLocks noChangeAspect="1"/>
            </p:cNvGraphicFramePr>
            <p:nvPr/>
          </p:nvGraphicFramePr>
          <p:xfrm>
            <a:off x="381000" y="1828800"/>
            <a:ext cx="1778000" cy="457200"/>
          </p:xfrm>
          <a:graphic>
            <a:graphicData uri="http://schemas.openxmlformats.org/presentationml/2006/ole">
              <mc:AlternateContent xmlns:mc="http://schemas.openxmlformats.org/markup-compatibility/2006">
                <mc:Choice xmlns:v="urn:schemas-microsoft-com:vml" Requires="v">
                  <p:oleObj spid="_x0000_s2056" name="Equation" r:id="rId5" imgW="888840" imgH="228600" progId="Equation.DSMT4">
                    <p:embed/>
                  </p:oleObj>
                </mc:Choice>
                <mc:Fallback>
                  <p:oleObj name="Equation" r:id="rId5" imgW="888840" imgH="228600" progId="Equation.DSMT4">
                    <p:embed/>
                    <p:pic>
                      <p:nvPicPr>
                        <p:cNvPr id="0" name="OLE substitute image"/>
                        <p:cNvPicPr/>
                        <p:nvPr/>
                      </p:nvPicPr>
                      <p:blipFill>
                        <a:blip r:embed="rId6"/>
                        <a:stretch>
                          <a:fillRect/>
                        </a:stretch>
                      </p:blipFill>
                      <p:spPr>
                        <a:xfrm>
                          <a:off x="381000" y="1828800"/>
                          <a:ext cx="1778000" cy="457200"/>
                        </a:xfrm>
                        <a:prstGeom prst="rect">
                          <a:avLst/>
                        </a:prstGeom>
                        <a:noFill/>
                      </p:spPr>
                    </p:pic>
                  </p:oleObj>
                </mc:Fallback>
              </mc:AlternateContent>
            </a:graphicData>
          </a:graphic>
        </p:graphicFrame>
        <p:graphicFrame>
          <p:nvGraphicFramePr>
            <p:cNvPr id="2052" name="Object 5"/>
            <p:cNvGraphicFramePr>
              <a:graphicFrameLocks noChangeAspect="1"/>
            </p:cNvGraphicFramePr>
            <p:nvPr/>
          </p:nvGraphicFramePr>
          <p:xfrm>
            <a:off x="381000" y="2362200"/>
            <a:ext cx="3048000" cy="457200"/>
          </p:xfrm>
          <a:graphic>
            <a:graphicData uri="http://schemas.openxmlformats.org/presentationml/2006/ole">
              <mc:AlternateContent xmlns:mc="http://schemas.openxmlformats.org/markup-compatibility/2006">
                <mc:Choice xmlns:v="urn:schemas-microsoft-com:vml" Requires="v">
                  <p:oleObj spid="_x0000_s2057" name="Equation" r:id="rId7" imgW="1523880" imgH="228600" progId="Equation.DSMT4">
                    <p:embed/>
                  </p:oleObj>
                </mc:Choice>
                <mc:Fallback>
                  <p:oleObj name="Equation" r:id="rId7" imgW="1523880" imgH="228600" progId="Equation.DSMT4">
                    <p:embed/>
                    <p:pic>
                      <p:nvPicPr>
                        <p:cNvPr id="0" name="OLE substitute image"/>
                        <p:cNvPicPr/>
                        <p:nvPr/>
                      </p:nvPicPr>
                      <p:blipFill>
                        <a:blip r:embed="rId8"/>
                        <a:stretch>
                          <a:fillRect/>
                        </a:stretch>
                      </p:blipFill>
                      <p:spPr>
                        <a:xfrm>
                          <a:off x="381000" y="2362200"/>
                          <a:ext cx="3048000" cy="457200"/>
                        </a:xfrm>
                        <a:prstGeom prst="rect">
                          <a:avLst/>
                        </a:prstGeom>
                        <a:noFill/>
                      </p:spPr>
                    </p:pic>
                  </p:oleObj>
                </mc:Fallback>
              </mc:AlternateContent>
            </a:graphicData>
          </a:graphic>
        </p:graphicFrame>
        <p:graphicFrame>
          <p:nvGraphicFramePr>
            <p:cNvPr id="2053" name="Object 8"/>
            <p:cNvGraphicFramePr>
              <a:graphicFrameLocks noChangeAspect="1"/>
            </p:cNvGraphicFramePr>
            <p:nvPr/>
          </p:nvGraphicFramePr>
          <p:xfrm>
            <a:off x="355600" y="2743200"/>
            <a:ext cx="3454400" cy="1676400"/>
          </p:xfrm>
          <a:graphic>
            <a:graphicData uri="http://schemas.openxmlformats.org/presentationml/2006/ole">
              <mc:AlternateContent xmlns:mc="http://schemas.openxmlformats.org/markup-compatibility/2006">
                <mc:Choice xmlns:v="urn:schemas-microsoft-com:vml" Requires="v">
                  <p:oleObj spid="_x0000_s2058" name="Equation" r:id="rId9" imgW="1726920" imgH="838080" progId="Equation.DSMT4">
                    <p:embed/>
                  </p:oleObj>
                </mc:Choice>
                <mc:Fallback>
                  <p:oleObj name="Equation" r:id="rId9" imgW="1726920" imgH="838080" progId="Equation.DSMT4">
                    <p:embed/>
                    <p:pic>
                      <p:nvPicPr>
                        <p:cNvPr id="0" name="OLE substitute image"/>
                        <p:cNvPicPr/>
                        <p:nvPr/>
                      </p:nvPicPr>
                      <p:blipFill>
                        <a:blip r:embed="rId10"/>
                        <a:stretch>
                          <a:fillRect/>
                        </a:stretch>
                      </p:blipFill>
                      <p:spPr>
                        <a:xfrm>
                          <a:off x="355600" y="2743200"/>
                          <a:ext cx="3454400" cy="1676400"/>
                        </a:xfrm>
                        <a:prstGeom prst="rect">
                          <a:avLst/>
                        </a:prstGeom>
                        <a:noFill/>
                      </p:spPr>
                    </p:pic>
                  </p:oleObj>
                </mc:Fallback>
              </mc:AlternateContent>
            </a:graphicData>
          </a:graphic>
        </p:graphicFrame>
        <p:graphicFrame>
          <p:nvGraphicFramePr>
            <p:cNvPr id="2054" name="Object 9"/>
            <p:cNvGraphicFramePr>
              <a:graphicFrameLocks noChangeAspect="1"/>
            </p:cNvGraphicFramePr>
            <p:nvPr/>
          </p:nvGraphicFramePr>
          <p:xfrm>
            <a:off x="457200" y="4495800"/>
            <a:ext cx="1981200" cy="863600"/>
          </p:xfrm>
          <a:graphic>
            <a:graphicData uri="http://schemas.openxmlformats.org/presentationml/2006/ole">
              <mc:AlternateContent xmlns:mc="http://schemas.openxmlformats.org/markup-compatibility/2006">
                <mc:Choice xmlns:v="urn:schemas-microsoft-com:vml" Requires="v">
                  <p:oleObj spid="_x0000_s2059" name="Equation" r:id="rId11" imgW="990360" imgH="431640" progId="Equation.DSMT4">
                    <p:embed/>
                  </p:oleObj>
                </mc:Choice>
                <mc:Fallback>
                  <p:oleObj name="Equation" r:id="rId11" imgW="990360" imgH="431640" progId="Equation.DSMT4">
                    <p:embed/>
                    <p:pic>
                      <p:nvPicPr>
                        <p:cNvPr id="0" name="OLE substitute image"/>
                        <p:cNvPicPr/>
                        <p:nvPr/>
                      </p:nvPicPr>
                      <p:blipFill>
                        <a:blip r:embed="rId12"/>
                        <a:stretch>
                          <a:fillRect/>
                        </a:stretch>
                      </p:blipFill>
                      <p:spPr>
                        <a:xfrm>
                          <a:off x="457200" y="4495800"/>
                          <a:ext cx="1981200" cy="863600"/>
                        </a:xfrm>
                        <a:prstGeom prst="rect">
                          <a:avLst/>
                        </a:prstGeom>
                        <a:noFill/>
                      </p:spPr>
                    </p:pic>
                  </p:oleObj>
                </mc:Fallback>
              </mc:AlternateContent>
            </a:graphicData>
          </a:graphic>
        </p:graphicFrame>
        <p:graphicFrame>
          <p:nvGraphicFramePr>
            <p:cNvPr id="2055" name="Object 10"/>
            <p:cNvGraphicFramePr>
              <a:graphicFrameLocks noChangeAspect="1"/>
            </p:cNvGraphicFramePr>
            <p:nvPr/>
          </p:nvGraphicFramePr>
          <p:xfrm>
            <a:off x="457200" y="5334000"/>
            <a:ext cx="1955800" cy="863600"/>
          </p:xfrm>
          <a:graphic>
            <a:graphicData uri="http://schemas.openxmlformats.org/presentationml/2006/ole">
              <mc:AlternateContent xmlns:mc="http://schemas.openxmlformats.org/markup-compatibility/2006">
                <mc:Choice xmlns:v="urn:schemas-microsoft-com:vml" Requires="v">
                  <p:oleObj spid="_x0000_s2060" name="Equation" r:id="rId13" imgW="977760" imgH="431640" progId="Equation.DSMT4">
                    <p:embed/>
                  </p:oleObj>
                </mc:Choice>
                <mc:Fallback>
                  <p:oleObj name="Equation" r:id="rId13" imgW="977760" imgH="431640" progId="Equation.DSMT4">
                    <p:embed/>
                    <p:pic>
                      <p:nvPicPr>
                        <p:cNvPr id="0" name="OLE substitute image"/>
                        <p:cNvPicPr/>
                        <p:nvPr/>
                      </p:nvPicPr>
                      <p:blipFill>
                        <a:blip r:embed="rId14"/>
                        <a:stretch>
                          <a:fillRect/>
                        </a:stretch>
                      </p:blipFill>
                      <p:spPr>
                        <a:xfrm>
                          <a:off x="457200" y="5334000"/>
                          <a:ext cx="1955800" cy="863600"/>
                        </a:xfrm>
                        <a:prstGeom prst="rect">
                          <a:avLst/>
                        </a:prstGeom>
                        <a:noFill/>
                      </p:spPr>
                    </p:pic>
                  </p:oleObj>
                </mc:Fallback>
              </mc:AlternateContent>
            </a:graphicData>
          </a:graphic>
        </p:graphicFrame>
      </p:grpSp>
      <p:pic>
        <p:nvPicPr>
          <p:cNvPr id="2060" name="Picture 11" descr="九年物理笔记 17-04欧姆定律在串、并联电路中的应用10"/>
          <p:cNvPicPr>
            <a:picLocks noChangeAspect="1" noChangeArrowheads="1"/>
          </p:cNvPicPr>
          <p:nvPr/>
        </p:nvPicPr>
        <p:blipFill>
          <a:blip r:embed="rId15"/>
          <a:stretch>
            <a:fillRect/>
          </a:stretch>
        </p:blipFill>
        <p:spPr bwMode="auto">
          <a:xfrm>
            <a:off x="4191000" y="1143000"/>
            <a:ext cx="3254375" cy="17526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 calcmode="lin" valueType="num">
                                      <p:cBhvr additive="base">
                                        <p:cTn id="1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ppt_x"/>
                                          </p:val>
                                        </p:tav>
                                        <p:tav tm="100000">
                                          <p:val>
                                            <p:strVal val="#ppt_x"/>
                                          </p:val>
                                        </p:tav>
                                      </p:tavLst>
                                    </p:anim>
                                    <p:anim calcmode="lin" valueType="num">
                                      <p:cBhvr additive="base">
                                        <p:cTn id="2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标题 1"/>
          <p:cNvSpPr>
            <a:spLocks noGrp="1"/>
          </p:cNvSpPr>
          <p:nvPr>
            <p:ph type="title"/>
          </p:nvPr>
        </p:nvSpPr>
        <p:spPr>
          <a:xfrm>
            <a:off x="457200" y="274638"/>
            <a:ext cx="6019800" cy="868362"/>
          </a:xfrm>
        </p:spPr>
        <p:txBody>
          <a:bodyPr/>
          <a:lstStyle/>
          <a:p>
            <a:pPr algn="l"/>
            <a:r>
              <a:rPr lang="zh-CN" altLang="en-US" sz="3600" b="1" smtClean="0">
                <a:latin typeface="Times New Roman" pitchFamily="18" charset="0"/>
                <a:ea typeface="楷体" pitchFamily="49" charset="-122"/>
                <a:cs typeface="Times New Roman" pitchFamily="18" charset="0"/>
              </a:rPr>
              <a:t>（</a:t>
            </a:r>
            <a:r>
              <a:rPr lang="en-US" altLang="zh-CN" sz="3600" b="1" smtClean="0">
                <a:latin typeface="Times New Roman" pitchFamily="18" charset="0"/>
                <a:ea typeface="楷体" pitchFamily="49" charset="-122"/>
                <a:cs typeface="Times New Roman" pitchFamily="18" charset="0"/>
              </a:rPr>
              <a:t>3</a:t>
            </a:r>
            <a:r>
              <a:rPr lang="zh-CN" altLang="en-US" sz="3600" b="1" smtClean="0">
                <a:latin typeface="Times New Roman" pitchFamily="18" charset="0"/>
                <a:ea typeface="楷体" pitchFamily="49" charset="-122"/>
                <a:cs typeface="Times New Roman" pitchFamily="18" charset="0"/>
              </a:rPr>
              <a:t>）特点：</a:t>
            </a:r>
            <a:endParaRPr lang="zh-CN" altLang="en-US" sz="360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304800" y="3276600"/>
            <a:ext cx="8229600" cy="2239963"/>
          </a:xfrm>
        </p:spPr>
        <p:txBody>
          <a:bodyPr/>
          <a:lstStyle/>
          <a:p>
            <a:pPr>
              <a:buFontTx/>
              <a:buNone/>
            </a:pPr>
            <a:r>
              <a:rPr lang="zh-CN" altLang="en-US" sz="2800" b="1" smtClean="0">
                <a:latin typeface="Times New Roman" pitchFamily="18" charset="0"/>
                <a:ea typeface="楷体" pitchFamily="49" charset="-122"/>
                <a:cs typeface="Times New Roman" pitchFamily="18" charset="0"/>
              </a:rPr>
              <a:t>①并联时总电阻</a:t>
            </a:r>
            <a:r>
              <a:rPr lang="zh-CN" altLang="en-US" sz="2800" b="1" smtClean="0">
                <a:solidFill>
                  <a:srgbClr val="FF0000"/>
                </a:solidFill>
                <a:latin typeface="Times New Roman" pitchFamily="18" charset="0"/>
                <a:ea typeface="楷体" pitchFamily="49" charset="-122"/>
                <a:cs typeface="Times New Roman" pitchFamily="18" charset="0"/>
              </a:rPr>
              <a:t>越并越小</a:t>
            </a:r>
            <a:r>
              <a:rPr lang="zh-CN" altLang="en-US" sz="2800" b="1" smtClean="0">
                <a:latin typeface="Times New Roman" pitchFamily="18" charset="0"/>
                <a:ea typeface="楷体" pitchFamily="49" charset="-122"/>
                <a:cs typeface="Times New Roman" pitchFamily="18" charset="0"/>
              </a:rPr>
              <a:t>，</a:t>
            </a:r>
            <a:r>
              <a:rPr lang="zh-CN" altLang="en-US" sz="2800" b="1" smtClean="0">
                <a:solidFill>
                  <a:srgbClr val="FF0000"/>
                </a:solidFill>
                <a:latin typeface="Times New Roman" pitchFamily="18" charset="0"/>
                <a:ea typeface="楷体" pitchFamily="49" charset="-122"/>
                <a:cs typeface="Times New Roman" pitchFamily="18" charset="0"/>
              </a:rPr>
              <a:t>小于最小</a:t>
            </a:r>
            <a:r>
              <a:rPr lang="zh-CN" altLang="en-US" sz="2800" b="1" smtClean="0">
                <a:latin typeface="Times New Roman" pitchFamily="18" charset="0"/>
                <a:ea typeface="楷体" pitchFamily="49" charset="-122"/>
                <a:cs typeface="Times New Roman" pitchFamily="18" charset="0"/>
              </a:rPr>
              <a:t>的。</a:t>
            </a:r>
            <a:endParaRPr lang="en-US" altLang="zh-CN" sz="2800" b="1" smtClean="0">
              <a:latin typeface="Times New Roman" panose="02020603050405020304" pitchFamily="18" charset="0"/>
              <a:ea typeface="楷体" panose="02010609060101010101" pitchFamily="49" charset="-122"/>
              <a:cs typeface="Times New Roman" panose="02020603050405020304" pitchFamily="18" charset="0"/>
            </a:endParaRPr>
          </a:p>
          <a:p>
            <a:pPr>
              <a:buFontTx/>
              <a:buNone/>
            </a:pPr>
            <a:r>
              <a:rPr lang="zh-CN" altLang="en-US" sz="2800" b="1" smtClean="0">
                <a:latin typeface="Times New Roman" pitchFamily="18" charset="0"/>
                <a:ea typeface="楷体" pitchFamily="49" charset="-122"/>
                <a:cs typeface="Times New Roman" pitchFamily="18" charset="0"/>
              </a:rPr>
              <a:t>②电阻并联相当于</a:t>
            </a:r>
            <a:r>
              <a:rPr lang="zh-CN" altLang="en-US" sz="2800" b="1" smtClean="0">
                <a:solidFill>
                  <a:srgbClr val="FF0000"/>
                </a:solidFill>
                <a:latin typeface="Times New Roman" pitchFamily="18" charset="0"/>
                <a:ea typeface="楷体" pitchFamily="49" charset="-122"/>
                <a:cs typeface="Times New Roman" pitchFamily="18" charset="0"/>
              </a:rPr>
              <a:t>增加电阻横截面积</a:t>
            </a:r>
            <a:r>
              <a:rPr lang="zh-CN" altLang="en-US" sz="2800" b="1" smtClean="0">
                <a:latin typeface="Times New Roman" pitchFamily="18" charset="0"/>
                <a:ea typeface="楷体" pitchFamily="49" charset="-122"/>
                <a:cs typeface="Times New Roman" pitchFamily="18" charset="0"/>
              </a:rPr>
              <a:t>。</a:t>
            </a:r>
            <a:endParaRPr lang="en-US" altLang="zh-CN" sz="2800" b="1" smtClean="0">
              <a:latin typeface="Times New Roman" pitchFamily="18" charset="0"/>
              <a:ea typeface="楷体" pitchFamily="49" charset="-122"/>
              <a:cs typeface="Times New Roman" pitchFamily="18" charset="0"/>
            </a:endParaRPr>
          </a:p>
          <a:p>
            <a:pPr>
              <a:buFontTx/>
              <a:buNone/>
            </a:pPr>
            <a:r>
              <a:rPr lang="zh-CN" altLang="en-US" sz="2800" b="1" smtClean="0">
                <a:latin typeface="Times New Roman" pitchFamily="18" charset="0"/>
                <a:ea typeface="楷体" pitchFamily="49" charset="-122"/>
                <a:cs typeface="Times New Roman" pitchFamily="18" charset="0"/>
              </a:rPr>
              <a:t>③</a:t>
            </a:r>
            <a:r>
              <a:rPr lang="en-US" altLang="zh-CN" sz="2800" b="1" smtClean="0">
                <a:latin typeface="Times New Roman" pitchFamily="18" charset="0"/>
                <a:ea typeface="楷体" pitchFamily="49" charset="-122"/>
                <a:cs typeface="Times New Roman" pitchFamily="18" charset="0"/>
              </a:rPr>
              <a:t>n</a:t>
            </a:r>
            <a:r>
              <a:rPr lang="zh-CN" altLang="en-US" sz="2800" b="1" smtClean="0">
                <a:latin typeface="Times New Roman" pitchFamily="18" charset="0"/>
                <a:ea typeface="楷体" pitchFamily="49" charset="-122"/>
                <a:cs typeface="Times New Roman" pitchFamily="18" charset="0"/>
              </a:rPr>
              <a:t>个阻值为</a:t>
            </a:r>
            <a:r>
              <a:rPr lang="en-US" altLang="zh-CN" sz="2800" b="1" smtClean="0">
                <a:latin typeface="Times New Roman" pitchFamily="18" charset="0"/>
                <a:ea typeface="楷体" pitchFamily="49" charset="-122"/>
                <a:cs typeface="Times New Roman" pitchFamily="18" charset="0"/>
              </a:rPr>
              <a:t>R</a:t>
            </a:r>
            <a:r>
              <a:rPr lang="en-US" altLang="zh-CN" sz="2800" b="1" baseline="-25000" smtClean="0">
                <a:latin typeface="Times New Roman" pitchFamily="18" charset="0"/>
                <a:ea typeface="楷体" pitchFamily="49" charset="-122"/>
                <a:cs typeface="Times New Roman" pitchFamily="18" charset="0"/>
              </a:rPr>
              <a:t>0</a:t>
            </a:r>
            <a:r>
              <a:rPr lang="zh-CN" altLang="en-US" sz="2800" b="1" smtClean="0">
                <a:latin typeface="Times New Roman" pitchFamily="18" charset="0"/>
                <a:ea typeface="楷体" pitchFamily="49" charset="-122"/>
                <a:cs typeface="Times New Roman" pitchFamily="18" charset="0"/>
              </a:rPr>
              <a:t>的电阻并联时总电阻</a:t>
            </a:r>
            <a:endParaRPr lang="en-US" altLang="zh-CN" sz="2800" b="1" smtClean="0">
              <a:latin typeface="Times New Roman" pitchFamily="18" charset="0"/>
              <a:ea typeface="楷体" pitchFamily="49" charset="-122"/>
              <a:cs typeface="Times New Roman" pitchFamily="18" charset="0"/>
            </a:endParaRPr>
          </a:p>
          <a:p>
            <a:pPr>
              <a:buFontTx/>
              <a:buNone/>
            </a:pPr>
            <a:r>
              <a:rPr lang="zh-CN" altLang="en-US" sz="2800" b="1" smtClean="0">
                <a:latin typeface="Times New Roman" pitchFamily="18" charset="0"/>
                <a:ea typeface="楷体" pitchFamily="49" charset="-122"/>
                <a:cs typeface="Times New Roman" pitchFamily="18" charset="0"/>
              </a:rPr>
              <a:t>④</a:t>
            </a:r>
            <a:r>
              <a:rPr lang="zh-CN" altLang="zh-CN" sz="2800" b="1" smtClean="0">
                <a:latin typeface="Times New Roman" pitchFamily="18" charset="0"/>
                <a:ea typeface="楷体" pitchFamily="49" charset="-122"/>
                <a:cs typeface="Times New Roman" pitchFamily="18" charset="0"/>
              </a:rPr>
              <a:t>两个电阻并联总电阻：</a:t>
            </a:r>
          </a:p>
          <a:p>
            <a:pPr>
              <a:buFontTx/>
              <a:buNone/>
            </a:pPr>
            <a:endParaRPr lang="zh-CN" altLang="en-US" sz="2800" b="1"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078" name="Picture 5" descr="九年物理笔记 17-04欧姆定律在串、并联电路中的应用04"/>
          <p:cNvPicPr>
            <a:picLocks noChangeAspect="1" noChangeArrowheads="1"/>
          </p:cNvPicPr>
          <p:nvPr/>
        </p:nvPicPr>
        <p:blipFill>
          <a:blip r:embed="rId3"/>
          <a:stretch>
            <a:fillRect/>
          </a:stretch>
        </p:blipFill>
        <p:spPr bwMode="auto">
          <a:xfrm>
            <a:off x="1752600" y="990600"/>
            <a:ext cx="6983413" cy="1905000"/>
          </a:xfrm>
          <a:prstGeom prst="rect">
            <a:avLst/>
          </a:prstGeom>
          <a:noFill/>
          <a:ln w="9525">
            <a:noFill/>
            <a:miter lim="800000"/>
          </a:ln>
        </p:spPr>
      </p:pic>
      <p:graphicFrame>
        <p:nvGraphicFramePr>
          <p:cNvPr id="22530" name="Object 2"/>
          <p:cNvGraphicFramePr>
            <a:graphicFrameLocks noChangeAspect="1"/>
          </p:cNvGraphicFramePr>
          <p:nvPr/>
        </p:nvGraphicFramePr>
        <p:xfrm>
          <a:off x="6400800" y="4114800"/>
          <a:ext cx="1630363" cy="990600"/>
        </p:xfrm>
        <a:graphic>
          <a:graphicData uri="http://schemas.openxmlformats.org/presentationml/2006/ole">
            <mc:AlternateContent xmlns:mc="http://schemas.openxmlformats.org/markup-compatibility/2006">
              <mc:Choice xmlns:v="urn:schemas-microsoft-com:vml" Requires="v">
                <p:oleObj spid="_x0000_s3075" name="Equation" r:id="rId4" imgW="647640" imgH="393480" progId="Equation.DSMT4">
                  <p:embed/>
                </p:oleObj>
              </mc:Choice>
              <mc:Fallback>
                <p:oleObj name="Equation" r:id="rId4" imgW="647640" imgH="393480" progId="Equation.DSMT4">
                  <p:embed/>
                  <p:pic>
                    <p:nvPicPr>
                      <p:cNvPr id="0" name="OLE substitute image"/>
                      <p:cNvPicPr/>
                      <p:nvPr/>
                    </p:nvPicPr>
                    <p:blipFill>
                      <a:blip r:embed="rId5"/>
                      <a:stretch>
                        <a:fillRect/>
                      </a:stretch>
                    </p:blipFill>
                    <p:spPr>
                      <a:xfrm>
                        <a:off x="6400800" y="4114800"/>
                        <a:ext cx="1630363" cy="990600"/>
                      </a:xfrm>
                      <a:prstGeom prst="rect">
                        <a:avLst/>
                      </a:prstGeom>
                      <a:noFill/>
                    </p:spPr>
                  </p:pic>
                </p:oleObj>
              </mc:Fallback>
            </mc:AlternateContent>
          </a:graphicData>
        </a:graphic>
      </p:graphicFrame>
      <p:sp>
        <p:nvSpPr>
          <p:cNvPr id="3079" name="Rectangle 4"/>
          <p:cNvSpPr>
            <a:spLocks noChangeArrowheads="1"/>
          </p:cNvSpPr>
          <p:nvPr/>
        </p:nvSpPr>
        <p:spPr bwMode="auto">
          <a:xfrm>
            <a:off x="0" y="0"/>
            <a:ext cx="184731" cy="923330"/>
          </a:xfrm>
          <a:prstGeom prst="rect">
            <a:avLst/>
          </a:prstGeom>
          <a:noFill/>
          <a:ln w="28575">
            <a:noFill/>
            <a:miter lim="800000"/>
          </a:ln>
        </p:spPr>
        <p:txBody>
          <a:bodyPr wrap="none" anchor="ctr">
            <a:spAutoFit/>
          </a:bodyPr>
          <a:lstStyle/>
          <a:p>
            <a:endParaRPr lang="zh-CN" altLang="en-US">
              <a:ea typeface="楷体" panose="02010609060101010101" pitchFamily="49" charset="-122"/>
              <a:cs typeface="Times New Roman" panose="02020603050405020304" pitchFamily="18" charset="0"/>
            </a:endParaRPr>
          </a:p>
        </p:txBody>
      </p:sp>
      <p:graphicFrame>
        <p:nvGraphicFramePr>
          <p:cNvPr id="22531" name="Object 3"/>
          <p:cNvGraphicFramePr>
            <a:graphicFrameLocks noChangeAspect="1"/>
          </p:cNvGraphicFramePr>
          <p:nvPr/>
        </p:nvGraphicFramePr>
        <p:xfrm>
          <a:off x="4038600" y="5029200"/>
          <a:ext cx="2362200" cy="1143000"/>
        </p:xfrm>
        <a:graphic>
          <a:graphicData uri="http://schemas.openxmlformats.org/presentationml/2006/ole">
            <mc:AlternateContent xmlns:mc="http://schemas.openxmlformats.org/markup-compatibility/2006">
              <mc:Choice xmlns:v="urn:schemas-microsoft-com:vml" Requires="v">
                <p:oleObj spid="_x0000_s3076" name="Equation" r:id="rId6" imgW="748975" imgH="431613" progId="Equation.DSMT4">
                  <p:embed/>
                </p:oleObj>
              </mc:Choice>
              <mc:Fallback>
                <p:oleObj name="Equation" r:id="rId6" imgW="748975" imgH="431613" progId="Equation.DSMT4">
                  <p:embed/>
                  <p:pic>
                    <p:nvPicPr>
                      <p:cNvPr id="0" name="OLE substitute image"/>
                      <p:cNvPicPr/>
                      <p:nvPr/>
                    </p:nvPicPr>
                    <p:blipFill>
                      <a:blip r:embed="rId7"/>
                      <a:stretch>
                        <a:fillRect/>
                      </a:stretch>
                    </p:blipFill>
                    <p:spPr>
                      <a:xfrm>
                        <a:off x="4038600" y="5029200"/>
                        <a:ext cx="2362200" cy="1143000"/>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0"/>
                                        </p:tgtEl>
                                        <p:attrNameLst>
                                          <p:attrName>style.visibility</p:attrName>
                                        </p:attrNameLst>
                                      </p:cBhvr>
                                      <p:to>
                                        <p:strVal val="visible"/>
                                      </p:to>
                                    </p:set>
                                    <p:anim calcmode="lin" valueType="num">
                                      <p:cBhvr additive="base">
                                        <p:cTn id="25" dur="500" fill="hold"/>
                                        <p:tgtEl>
                                          <p:spTgt spid="22530"/>
                                        </p:tgtEl>
                                        <p:attrNameLst>
                                          <p:attrName>ppt_x</p:attrName>
                                        </p:attrNameLst>
                                      </p:cBhvr>
                                      <p:tavLst>
                                        <p:tav tm="0">
                                          <p:val>
                                            <p:strVal val="#ppt_x"/>
                                          </p:val>
                                        </p:tav>
                                        <p:tav tm="100000">
                                          <p:val>
                                            <p:strVal val="#ppt_x"/>
                                          </p:val>
                                        </p:tav>
                                      </p:tavLst>
                                    </p:anim>
                                    <p:anim calcmode="lin" valueType="num">
                                      <p:cBhvr additive="base">
                                        <p:cTn id="26"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gtEl>
                                        <p:attrNameLst>
                                          <p:attrName>style.visibility</p:attrName>
                                        </p:attrNameLst>
                                      </p:cBhvr>
                                      <p:to>
                                        <p:strVal val="visible"/>
                                      </p:to>
                                    </p:set>
                                    <p:anim calcmode="lin" valueType="num">
                                      <p:cBhvr additive="base">
                                        <p:cTn id="37" dur="500" fill="hold"/>
                                        <p:tgtEl>
                                          <p:spTgt spid="22531"/>
                                        </p:tgtEl>
                                        <p:attrNameLst>
                                          <p:attrName>ppt_x</p:attrName>
                                        </p:attrNameLst>
                                      </p:cBhvr>
                                      <p:tavLst>
                                        <p:tav tm="0">
                                          <p:val>
                                            <p:strVal val="#ppt_x"/>
                                          </p:val>
                                        </p:tav>
                                        <p:tav tm="100000">
                                          <p:val>
                                            <p:strVal val="#ppt_x"/>
                                          </p:val>
                                        </p:tav>
                                      </p:tavLst>
                                    </p:anim>
                                    <p:anim calcmode="lin" valueType="num">
                                      <p:cBhvr additive="base">
                                        <p:cTn id="3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944562"/>
          </a:xfrm>
        </p:spPr>
        <p:txBody>
          <a:bodyPr/>
          <a:lstStyle/>
          <a:p>
            <a:pPr algn="l"/>
            <a:r>
              <a:rPr lang="zh-CN" altLang="en-US" b="1" smtClean="0">
                <a:latin typeface="Times New Roman" pitchFamily="18" charset="0"/>
                <a:ea typeface="楷体" pitchFamily="49" charset="-122"/>
                <a:cs typeface="Times New Roman" pitchFamily="18" charset="0"/>
              </a:rPr>
              <a:t>二、电压与电流的分配</a:t>
            </a:r>
          </a:p>
        </p:txBody>
      </p:sp>
      <p:sp>
        <p:nvSpPr>
          <p:cNvPr id="4100" name="Rectangle 3"/>
          <p:cNvSpPr>
            <a:spLocks noGrp="1" noChangeArrowheads="1"/>
          </p:cNvSpPr>
          <p:nvPr>
            <p:ph sz="half" idx="1"/>
          </p:nvPr>
        </p:nvSpPr>
        <p:spPr>
          <a:xfrm>
            <a:off x="457200" y="1143000"/>
            <a:ext cx="4038600" cy="1143000"/>
          </a:xfrm>
        </p:spPr>
        <p:txBody>
          <a:bodyPr/>
          <a:lstStyle/>
          <a:p>
            <a:pPr>
              <a:buFontTx/>
              <a:buNone/>
            </a:pP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．串联分压</a:t>
            </a:r>
            <a:endParaRPr lang="en-US" altLang="zh-CN" b="1" smtClean="0">
              <a:latin typeface="Times New Roman" pitchFamily="18" charset="0"/>
              <a:ea typeface="楷体" pitchFamily="49" charset="-122"/>
              <a:cs typeface="Times New Roman" pitchFamily="18" charset="0"/>
            </a:endParaRPr>
          </a:p>
          <a:p>
            <a:pPr>
              <a:buFontTx/>
              <a:buNone/>
            </a:pPr>
            <a:r>
              <a:rPr lang="zh-CN" altLang="zh-CN"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zh-CN" b="1" smtClean="0">
                <a:latin typeface="Times New Roman" pitchFamily="18" charset="0"/>
                <a:ea typeface="楷体" pitchFamily="49" charset="-122"/>
                <a:cs typeface="Times New Roman" pitchFamily="18" charset="0"/>
              </a:rPr>
              <a:t>）推导：</a:t>
            </a:r>
          </a:p>
          <a:p>
            <a:pPr>
              <a:buFontTx/>
              <a:buNone/>
            </a:pPr>
            <a:endParaRPr lang="zh-CN" altLang="en-US" b="1" smtClean="0">
              <a:latin typeface="Times New Roman" pitchFamily="18" charset="0"/>
              <a:ea typeface="楷体" pitchFamily="49" charset="-122"/>
              <a:cs typeface="Times New Roman" pitchFamily="18" charset="0"/>
            </a:endParaRPr>
          </a:p>
          <a:p>
            <a:pPr>
              <a:buFontTx/>
              <a:buNone/>
            </a:pPr>
            <a:endParaRPr lang="zh-CN" altLang="en-US" b="1" smtClean="0">
              <a:latin typeface="Times New Roman" pitchFamily="18" charset="0"/>
              <a:ea typeface="楷体" pitchFamily="49" charset="-122"/>
              <a:cs typeface="Times New Roman" pitchFamily="18" charset="0"/>
            </a:endParaRPr>
          </a:p>
        </p:txBody>
      </p:sp>
      <p:pic>
        <p:nvPicPr>
          <p:cNvPr id="4101" name="Picture 4" descr="九年物理笔记 17-04欧姆定律在串、并联电路中的应用05"/>
          <p:cNvPicPr>
            <a:picLocks noChangeAspect="1" noChangeArrowheads="1"/>
          </p:cNvPicPr>
          <p:nvPr/>
        </p:nvPicPr>
        <p:blipFill>
          <a:blip r:embed="rId3"/>
          <a:stretch>
            <a:fillRect/>
          </a:stretch>
        </p:blipFill>
        <p:spPr bwMode="auto">
          <a:xfrm>
            <a:off x="4800600" y="1371600"/>
            <a:ext cx="3429000" cy="1787525"/>
          </a:xfrm>
          <a:prstGeom prst="rect">
            <a:avLst/>
          </a:prstGeom>
          <a:noFill/>
          <a:ln w="9525">
            <a:noFill/>
            <a:miter lim="800000"/>
          </a:ln>
        </p:spPr>
      </p:pic>
      <p:pic>
        <p:nvPicPr>
          <p:cNvPr id="8200" name="Picture 8"/>
          <p:cNvPicPr>
            <a:picLocks noChangeAspect="1" noChangeArrowheads="1"/>
          </p:cNvPicPr>
          <p:nvPr/>
        </p:nvPicPr>
        <p:blipFill>
          <a:blip r:embed="rId4"/>
          <a:stretch>
            <a:fillRect/>
          </a:stretch>
        </p:blipFill>
        <p:spPr bwMode="auto">
          <a:xfrm>
            <a:off x="381000" y="2286000"/>
            <a:ext cx="4114800" cy="4267200"/>
          </a:xfrm>
          <a:prstGeom prst="rect">
            <a:avLst/>
          </a:prstGeom>
          <a:noFill/>
          <a:ln w="28575">
            <a:noFill/>
            <a:miter lim="800000"/>
          </a:ln>
        </p:spPr>
      </p:pic>
      <p:sp>
        <p:nvSpPr>
          <p:cNvPr id="9" name="内容占位符 8"/>
          <p:cNvSpPr>
            <a:spLocks noGrp="1"/>
          </p:cNvSpPr>
          <p:nvPr>
            <p:ph sz="half" idx="2"/>
          </p:nvPr>
        </p:nvSpPr>
        <p:spPr>
          <a:xfrm>
            <a:off x="4114800" y="3124200"/>
            <a:ext cx="5029200" cy="2362200"/>
          </a:xfrm>
        </p:spPr>
        <p:txBody>
          <a:bodyPr/>
          <a:lstStyle/>
          <a:p>
            <a:pPr>
              <a:buFontTx/>
              <a:buNone/>
            </a:pPr>
            <a:r>
              <a:rPr lang="zh-CN" altLang="zh-CN"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2</a:t>
            </a:r>
            <a:r>
              <a:rPr lang="zh-CN" altLang="zh-CN" b="1" smtClean="0">
                <a:latin typeface="Times New Roman" pitchFamily="18" charset="0"/>
                <a:ea typeface="楷体" pitchFamily="49" charset="-122"/>
                <a:cs typeface="Times New Roman" pitchFamily="18" charset="0"/>
              </a:rPr>
              <a:t>）规律：</a:t>
            </a:r>
            <a:endParaRPr lang="en-US" altLang="zh-CN" b="1" smtClean="0">
              <a:latin typeface="Times New Roman" pitchFamily="18" charset="0"/>
              <a:ea typeface="楷体" pitchFamily="49" charset="-122"/>
              <a:cs typeface="Times New Roman" pitchFamily="18" charset="0"/>
            </a:endParaRPr>
          </a:p>
          <a:p>
            <a:pPr>
              <a:buClr>
                <a:schemeClr val="bg1"/>
              </a:buClr>
              <a:buFont typeface="Wingdings" pitchFamily="2" charset="2"/>
              <a:buChar char="l"/>
            </a:pPr>
            <a:r>
              <a:rPr lang="zh-CN" altLang="zh-CN" sz="2600" b="1" smtClean="0">
                <a:latin typeface="Times New Roman" pitchFamily="18" charset="0"/>
                <a:ea typeface="楷体" pitchFamily="49" charset="-122"/>
                <a:cs typeface="Times New Roman" pitchFamily="18" charset="0"/>
              </a:rPr>
              <a:t>串联电路中各电阻分得的电压与电阻阻值成</a:t>
            </a:r>
            <a:r>
              <a:rPr lang="zh-CN" altLang="zh-CN" sz="2600" b="1" smtClean="0">
                <a:solidFill>
                  <a:srgbClr val="FF0000"/>
                </a:solidFill>
                <a:latin typeface="Times New Roman" pitchFamily="18" charset="0"/>
                <a:ea typeface="楷体" pitchFamily="49" charset="-122"/>
                <a:cs typeface="Times New Roman" pitchFamily="18" charset="0"/>
              </a:rPr>
              <a:t>正比</a:t>
            </a:r>
            <a:r>
              <a:rPr lang="zh-CN" altLang="en-US" sz="2600" b="1" smtClean="0">
                <a:latin typeface="Times New Roman" pitchFamily="18" charset="0"/>
                <a:ea typeface="楷体" pitchFamily="49" charset="-122"/>
                <a:cs typeface="Times New Roman" pitchFamily="18" charset="0"/>
              </a:rPr>
              <a:t>。</a:t>
            </a:r>
            <a:endParaRPr lang="en-US" altLang="zh-CN" sz="2600" b="1" smtClean="0">
              <a:latin typeface="Times New Roman" panose="02020603050405020304" pitchFamily="18" charset="0"/>
              <a:ea typeface="楷体" panose="02010609060101010101" pitchFamily="49" charset="-122"/>
              <a:cs typeface="Times New Roman" panose="02020603050405020304" pitchFamily="18" charset="0"/>
            </a:endParaRPr>
          </a:p>
          <a:p>
            <a:pPr>
              <a:buClr>
                <a:schemeClr val="bg1"/>
              </a:buClr>
              <a:buFont typeface="Wingdings" pitchFamily="2" charset="2"/>
              <a:buChar char="l"/>
            </a:pPr>
            <a:r>
              <a:rPr lang="zh-CN" altLang="zh-CN" sz="2600" b="1" smtClean="0">
                <a:latin typeface="Times New Roman" pitchFamily="18" charset="0"/>
                <a:ea typeface="楷体" pitchFamily="49" charset="-122"/>
                <a:cs typeface="Times New Roman" pitchFamily="18" charset="0"/>
              </a:rPr>
              <a:t>电阻越大，分得电压越大。</a:t>
            </a:r>
            <a:endParaRPr lang="zh-CN" altLang="en-US" sz="2600" b="1" smtClean="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22531" name="Object 3"/>
          <p:cNvGraphicFramePr>
            <a:graphicFrameLocks noChangeAspect="1"/>
          </p:cNvGraphicFramePr>
          <p:nvPr/>
        </p:nvGraphicFramePr>
        <p:xfrm>
          <a:off x="4724400" y="4953000"/>
          <a:ext cx="2282825" cy="1447800"/>
        </p:xfrm>
        <a:graphic>
          <a:graphicData uri="http://schemas.openxmlformats.org/presentationml/2006/ole">
            <mc:AlternateContent xmlns:mc="http://schemas.openxmlformats.org/markup-compatibility/2006">
              <mc:Choice xmlns:v="urn:schemas-microsoft-com:vml" Requires="v">
                <p:oleObj spid="_x0000_s4098" name="Equation" r:id="rId5" imgW="571320" imgH="431640" progId="Equation.DSMT4">
                  <p:embed/>
                </p:oleObj>
              </mc:Choice>
              <mc:Fallback>
                <p:oleObj name="Equation" r:id="rId5" imgW="571320" imgH="431640" progId="Equation.DSMT4">
                  <p:embed/>
                  <p:pic>
                    <p:nvPicPr>
                      <p:cNvPr id="0" name="OLE substitute image"/>
                      <p:cNvPicPr/>
                      <p:nvPr/>
                    </p:nvPicPr>
                    <p:blipFill>
                      <a:blip r:embed="rId6"/>
                      <a:stretch>
                        <a:fillRect/>
                      </a:stretch>
                    </p:blipFill>
                    <p:spPr>
                      <a:xfrm>
                        <a:off x="4724400" y="4953000"/>
                        <a:ext cx="2282825" cy="1447800"/>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gtEl>
                                        <p:attrNameLst>
                                          <p:attrName>style.visibility</p:attrName>
                                        </p:attrNameLst>
                                      </p:cBhvr>
                                      <p:to>
                                        <p:strVal val="visible"/>
                                      </p:to>
                                    </p:set>
                                    <p:anim calcmode="lin" valueType="num">
                                      <p:cBhvr additive="base">
                                        <p:cTn id="25" dur="500" fill="hold"/>
                                        <p:tgtEl>
                                          <p:spTgt spid="22531"/>
                                        </p:tgtEl>
                                        <p:attrNameLst>
                                          <p:attrName>ppt_x</p:attrName>
                                        </p:attrNameLst>
                                      </p:cBhvr>
                                      <p:tavLst>
                                        <p:tav tm="0">
                                          <p:val>
                                            <p:strVal val="#ppt_x"/>
                                          </p:val>
                                        </p:tav>
                                        <p:tav tm="100000">
                                          <p:val>
                                            <p:strVal val="#ppt_x"/>
                                          </p:val>
                                        </p:tav>
                                      </p:tavLst>
                                    </p:anim>
                                    <p:anim calcmode="lin" valueType="num">
                                      <p:cBhvr additive="base">
                                        <p:cTn id="26"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p:cNvSpPr>
            <a:spLocks noGrp="1"/>
          </p:cNvSpPr>
          <p:nvPr>
            <p:ph type="title"/>
          </p:nvPr>
        </p:nvSpPr>
        <p:spPr/>
        <p:txBody>
          <a:bodyPr/>
          <a:lstStyle/>
          <a:p>
            <a:pPr algn="l"/>
            <a:r>
              <a:rPr lang="en-US" altLang="zh-CN" b="1" smtClean="0">
                <a:latin typeface="Times New Roman" pitchFamily="18" charset="0"/>
                <a:ea typeface="楷体" pitchFamily="49" charset="-122"/>
                <a:cs typeface="Times New Roman" pitchFamily="18" charset="0"/>
              </a:rPr>
              <a:t>2</a:t>
            </a:r>
            <a:r>
              <a:rPr lang="zh-CN" altLang="zh-CN" b="1" smtClean="0">
                <a:latin typeface="Times New Roman" pitchFamily="18" charset="0"/>
                <a:ea typeface="楷体" pitchFamily="49" charset="-122"/>
                <a:cs typeface="Times New Roman" pitchFamily="18" charset="0"/>
              </a:rPr>
              <a:t>．并联分流</a:t>
            </a:r>
            <a:endParaRPr lang="zh-CN" altLang="en-US" b="1" smtClean="0">
              <a:latin typeface="Times New Roman" pitchFamily="18" charset="0"/>
              <a:ea typeface="楷体" pitchFamily="49" charset="-122"/>
              <a:cs typeface="Times New Roman" pitchFamily="18" charset="0"/>
            </a:endParaRPr>
          </a:p>
        </p:txBody>
      </p:sp>
      <p:sp>
        <p:nvSpPr>
          <p:cNvPr id="5124" name="内容占位符 2"/>
          <p:cNvSpPr>
            <a:spLocks noGrp="1"/>
          </p:cNvSpPr>
          <p:nvPr>
            <p:ph sz="half" idx="1"/>
          </p:nvPr>
        </p:nvSpPr>
        <p:spPr>
          <a:xfrm>
            <a:off x="457200" y="1295400"/>
            <a:ext cx="4038600" cy="838200"/>
          </a:xfrm>
        </p:spPr>
        <p:txBody>
          <a:bodyPr/>
          <a:lstStyle/>
          <a:p>
            <a:pPr>
              <a:buFontTx/>
              <a:buNone/>
            </a:pPr>
            <a:r>
              <a:rPr lang="zh-CN" altLang="zh-CN"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zh-CN" b="1" smtClean="0">
                <a:latin typeface="Times New Roman" pitchFamily="18" charset="0"/>
                <a:ea typeface="楷体" pitchFamily="49" charset="-122"/>
                <a:cs typeface="Times New Roman" pitchFamily="18" charset="0"/>
              </a:rPr>
              <a:t>）推导：</a:t>
            </a:r>
            <a:endParaRPr lang="zh-CN" altLang="en-US" b="1" smtClean="0">
              <a:latin typeface="Times New Roman" pitchFamily="18" charset="0"/>
              <a:ea typeface="楷体" pitchFamily="49" charset="-122"/>
              <a:cs typeface="Times New Roman" pitchFamily="18" charset="0"/>
            </a:endParaRPr>
          </a:p>
        </p:txBody>
      </p:sp>
      <p:sp>
        <p:nvSpPr>
          <p:cNvPr id="4" name="内容占位符 3"/>
          <p:cNvSpPr>
            <a:spLocks noGrp="1"/>
          </p:cNvSpPr>
          <p:nvPr>
            <p:ph sz="half" idx="2"/>
          </p:nvPr>
        </p:nvSpPr>
        <p:spPr>
          <a:xfrm>
            <a:off x="4419600" y="2362200"/>
            <a:ext cx="4572000" cy="2362200"/>
          </a:xfrm>
        </p:spPr>
        <p:txBody>
          <a:bodyPr/>
          <a:lstStyle/>
          <a:p>
            <a:pPr>
              <a:buFontTx/>
              <a:buNone/>
            </a:pPr>
            <a:r>
              <a:rPr lang="zh-CN" altLang="zh-CN" sz="3200" b="1" smtClean="0">
                <a:latin typeface="Times New Roman" pitchFamily="18" charset="0"/>
                <a:ea typeface="楷体" pitchFamily="49" charset="-122"/>
                <a:cs typeface="Times New Roman" pitchFamily="18" charset="0"/>
              </a:rPr>
              <a:t>（</a:t>
            </a:r>
            <a:r>
              <a:rPr lang="en-US" altLang="zh-CN" sz="3200" b="1" smtClean="0">
                <a:latin typeface="Times New Roman" pitchFamily="18" charset="0"/>
                <a:ea typeface="楷体" pitchFamily="49" charset="-122"/>
                <a:cs typeface="Times New Roman" pitchFamily="18" charset="0"/>
              </a:rPr>
              <a:t>2</a:t>
            </a:r>
            <a:r>
              <a:rPr lang="zh-CN" altLang="zh-CN" sz="3200" b="1" smtClean="0">
                <a:latin typeface="Times New Roman" pitchFamily="18" charset="0"/>
                <a:ea typeface="楷体" pitchFamily="49" charset="-122"/>
                <a:cs typeface="Times New Roman" pitchFamily="18" charset="0"/>
              </a:rPr>
              <a:t>）规律：</a:t>
            </a:r>
            <a:endParaRPr lang="en-US" altLang="zh-CN" sz="3200" b="1" smtClean="0">
              <a:latin typeface="Times New Roman" pitchFamily="18" charset="0"/>
              <a:ea typeface="楷体" pitchFamily="49" charset="-122"/>
              <a:cs typeface="Times New Roman" pitchFamily="18" charset="0"/>
            </a:endParaRPr>
          </a:p>
          <a:p>
            <a:pPr>
              <a:buClr>
                <a:schemeClr val="bg1"/>
              </a:buClr>
            </a:pPr>
            <a:r>
              <a:rPr lang="zh-CN" altLang="zh-CN" b="1" smtClean="0">
                <a:latin typeface="Times New Roman" pitchFamily="18" charset="0"/>
                <a:ea typeface="楷体" pitchFamily="49" charset="-122"/>
                <a:cs typeface="Times New Roman" pitchFamily="18" charset="0"/>
              </a:rPr>
              <a:t>并联电路中各支路的电流与它们的电阻成</a:t>
            </a:r>
            <a:r>
              <a:rPr lang="zh-CN" altLang="zh-CN" b="1" smtClean="0">
                <a:solidFill>
                  <a:srgbClr val="FF0000"/>
                </a:solidFill>
                <a:latin typeface="Times New Roman" pitchFamily="18" charset="0"/>
                <a:ea typeface="楷体" pitchFamily="49" charset="-122"/>
                <a:cs typeface="Times New Roman" pitchFamily="18" charset="0"/>
              </a:rPr>
              <a:t>反比</a:t>
            </a:r>
            <a:r>
              <a:rPr lang="zh-CN" altLang="en-US" b="1" smtClean="0">
                <a:solidFill>
                  <a:srgbClr val="FF0000"/>
                </a:solidFill>
                <a:latin typeface="Times New Roman" pitchFamily="18" charset="0"/>
                <a:ea typeface="楷体" pitchFamily="49" charset="-122"/>
                <a:cs typeface="Times New Roman" pitchFamily="18" charset="0"/>
              </a:rPr>
              <a:t>。</a:t>
            </a:r>
            <a:endParaRPr lang="en-US" altLang="zh-CN"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buClr>
                <a:schemeClr val="bg1"/>
              </a:buClr>
            </a:pPr>
            <a:r>
              <a:rPr lang="zh-CN" altLang="zh-CN" b="1" smtClean="0">
                <a:latin typeface="Times New Roman" pitchFamily="18" charset="0"/>
                <a:ea typeface="楷体" pitchFamily="49" charset="-122"/>
                <a:cs typeface="Times New Roman" pitchFamily="18" charset="0"/>
              </a:rPr>
              <a:t>电阻越大，电流越小。</a:t>
            </a:r>
            <a:endParaRPr lang="zh-CN" altLang="en-US" b="1" smtClean="0">
              <a:latin typeface="Times New Roman" pitchFamily="18" charset="0"/>
              <a:ea typeface="楷体" pitchFamily="49" charset="-122"/>
              <a:cs typeface="Times New Roman" pitchFamily="18" charset="0"/>
            </a:endParaRPr>
          </a:p>
        </p:txBody>
      </p:sp>
      <p:pic>
        <p:nvPicPr>
          <p:cNvPr id="35842" name="Picture 2"/>
          <p:cNvPicPr>
            <a:picLocks noChangeAspect="1" noChangeArrowheads="1"/>
          </p:cNvPicPr>
          <p:nvPr/>
        </p:nvPicPr>
        <p:blipFill>
          <a:blip r:embed="rId3"/>
          <a:stretch>
            <a:fillRect/>
          </a:stretch>
        </p:blipFill>
        <p:spPr bwMode="auto">
          <a:xfrm>
            <a:off x="381000" y="2057400"/>
            <a:ext cx="4343400" cy="4343400"/>
          </a:xfrm>
          <a:prstGeom prst="rect">
            <a:avLst/>
          </a:prstGeom>
          <a:noFill/>
          <a:ln w="28575">
            <a:noFill/>
            <a:miter lim="800000"/>
          </a:ln>
        </p:spPr>
      </p:pic>
      <p:pic>
        <p:nvPicPr>
          <p:cNvPr id="5127" name="Picture 3" descr="九年物理笔记 17-04欧姆定律在串、并联电路中的应用06"/>
          <p:cNvPicPr>
            <a:picLocks noChangeAspect="1" noChangeArrowheads="1"/>
          </p:cNvPicPr>
          <p:nvPr/>
        </p:nvPicPr>
        <p:blipFill>
          <a:blip r:embed="rId4"/>
          <a:stretch>
            <a:fillRect/>
          </a:stretch>
        </p:blipFill>
        <p:spPr bwMode="auto">
          <a:xfrm>
            <a:off x="4876800" y="533400"/>
            <a:ext cx="3070225" cy="1752600"/>
          </a:xfrm>
          <a:prstGeom prst="rect">
            <a:avLst/>
          </a:prstGeom>
          <a:noFill/>
          <a:ln w="9525">
            <a:noFill/>
            <a:miter lim="800000"/>
          </a:ln>
        </p:spPr>
      </p:pic>
      <p:graphicFrame>
        <p:nvGraphicFramePr>
          <p:cNvPr id="22531" name="Object 3"/>
          <p:cNvGraphicFramePr>
            <a:graphicFrameLocks noChangeAspect="1"/>
          </p:cNvGraphicFramePr>
          <p:nvPr/>
        </p:nvGraphicFramePr>
        <p:xfrm>
          <a:off x="5340350" y="4572000"/>
          <a:ext cx="2692400" cy="1828800"/>
        </p:xfrm>
        <a:graphic>
          <a:graphicData uri="http://schemas.openxmlformats.org/presentationml/2006/ole">
            <mc:AlternateContent xmlns:mc="http://schemas.openxmlformats.org/markup-compatibility/2006">
              <mc:Choice xmlns:v="urn:schemas-microsoft-com:vml" Requires="v">
                <p:oleObj spid="_x0000_s5122" name="Equation" r:id="rId5" imgW="533160" imgH="431640" progId="Equation.DSMT4">
                  <p:embed/>
                </p:oleObj>
              </mc:Choice>
              <mc:Fallback>
                <p:oleObj name="Equation" r:id="rId5" imgW="533160" imgH="431640" progId="Equation.DSMT4">
                  <p:embed/>
                  <p:pic>
                    <p:nvPicPr>
                      <p:cNvPr id="0" name="OLE substitute image"/>
                      <p:cNvPicPr/>
                      <p:nvPr/>
                    </p:nvPicPr>
                    <p:blipFill>
                      <a:blip r:embed="rId6"/>
                      <a:stretch>
                        <a:fillRect/>
                      </a:stretch>
                    </p:blipFill>
                    <p:spPr>
                      <a:xfrm>
                        <a:off x="5340350" y="4572000"/>
                        <a:ext cx="2692400" cy="1828800"/>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gtEl>
                                        <p:attrNameLst>
                                          <p:attrName>style.visibility</p:attrName>
                                        </p:attrNameLst>
                                      </p:cBhvr>
                                      <p:to>
                                        <p:strVal val="visible"/>
                                      </p:to>
                                    </p:set>
                                    <p:anim calcmode="lin" valueType="num">
                                      <p:cBhvr additive="base">
                                        <p:cTn id="25" dur="500" fill="hold"/>
                                        <p:tgtEl>
                                          <p:spTgt spid="22531"/>
                                        </p:tgtEl>
                                        <p:attrNameLst>
                                          <p:attrName>ppt_x</p:attrName>
                                        </p:attrNameLst>
                                      </p:cBhvr>
                                      <p:tavLst>
                                        <p:tav tm="0">
                                          <p:val>
                                            <p:strVal val="#ppt_x"/>
                                          </p:val>
                                        </p:tav>
                                        <p:tav tm="100000">
                                          <p:val>
                                            <p:strVal val="#ppt_x"/>
                                          </p:val>
                                        </p:tav>
                                      </p:tavLst>
                                    </p:anim>
                                    <p:anim calcmode="lin" valueType="num">
                                      <p:cBhvr additive="base">
                                        <p:cTn id="26"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4"/>
          <p:cNvSpPr>
            <a:spLocks noGrp="1"/>
          </p:cNvSpPr>
          <p:nvPr>
            <p:ph type="title"/>
          </p:nvPr>
        </p:nvSpPr>
        <p:spPr/>
        <p:txBody>
          <a:bodyPr/>
          <a:lstStyle/>
          <a:p>
            <a:r>
              <a:rPr lang="zh-CN" altLang="zh-CN" sz="5400" b="1" smtClean="0">
                <a:latin typeface="Times New Roman" pitchFamily="18" charset="0"/>
                <a:ea typeface="楷体" pitchFamily="49" charset="-122"/>
                <a:cs typeface="Times New Roman" pitchFamily="18" charset="0"/>
              </a:rPr>
              <a:t>总结：</a:t>
            </a:r>
            <a:endParaRPr lang="zh-CN" altLang="en-US" sz="5400" smtClean="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内容占位符 5"/>
          <p:cNvSpPr>
            <a:spLocks noGrp="1"/>
          </p:cNvSpPr>
          <p:nvPr>
            <p:ph idx="1"/>
          </p:nvPr>
        </p:nvSpPr>
        <p:spPr/>
        <p:txBody>
          <a:bodyPr/>
          <a:lstStyle/>
          <a:p>
            <a:pPr>
              <a:buClr>
                <a:schemeClr val="bg1"/>
              </a:buClr>
              <a:buFontTx/>
              <a:buNone/>
            </a:pPr>
            <a:r>
              <a:rPr lang="zh-CN" altLang="zh-CN" sz="6000" b="1" smtClean="0">
                <a:solidFill>
                  <a:srgbClr val="FF0000"/>
                </a:solidFill>
                <a:latin typeface="Times New Roman" pitchFamily="18" charset="0"/>
                <a:ea typeface="楷体" pitchFamily="49" charset="-122"/>
                <a:cs typeface="Times New Roman" pitchFamily="18" charset="0"/>
              </a:rPr>
              <a:t>串联分压，</a:t>
            </a:r>
            <a:endParaRPr lang="en-US" altLang="zh-CN" sz="6000" b="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a:buClr>
                <a:schemeClr val="bg1"/>
              </a:buClr>
              <a:buFontTx/>
              <a:buNone/>
            </a:pPr>
            <a:r>
              <a:rPr lang="zh-CN" altLang="zh-CN" sz="6000" b="1" smtClean="0">
                <a:solidFill>
                  <a:srgbClr val="FF0000"/>
                </a:solidFill>
                <a:latin typeface="Times New Roman" pitchFamily="18" charset="0"/>
                <a:ea typeface="楷体" pitchFamily="49" charset="-122"/>
                <a:cs typeface="Times New Roman" pitchFamily="18" charset="0"/>
              </a:rPr>
              <a:t>并联分流</a:t>
            </a:r>
            <a:r>
              <a:rPr lang="zh-CN" altLang="en-US" sz="6000" b="1" smtClean="0">
                <a:solidFill>
                  <a:srgbClr val="FF0000"/>
                </a:solidFill>
                <a:latin typeface="Times New Roman" pitchFamily="18" charset="0"/>
                <a:ea typeface="楷体" pitchFamily="49" charset="-122"/>
                <a:cs typeface="Times New Roman" pitchFamily="18" charset="0"/>
              </a:rPr>
              <a:t>。</a:t>
            </a:r>
            <a:endParaRPr lang="en-US" altLang="zh-CN" sz="6000" b="1" smtClean="0">
              <a:solidFill>
                <a:srgbClr val="FF0000"/>
              </a:solidFill>
              <a:latin typeface="Times New Roman" pitchFamily="18" charset="0"/>
              <a:ea typeface="楷体" pitchFamily="49" charset="-122"/>
              <a:cs typeface="Times New Roman" pitchFamily="18" charset="0"/>
            </a:endParaRPr>
          </a:p>
          <a:p>
            <a:pPr>
              <a:buClr>
                <a:schemeClr val="bg1"/>
              </a:buClr>
              <a:buFontTx/>
              <a:buNone/>
            </a:pPr>
            <a:r>
              <a:rPr lang="zh-CN" altLang="zh-CN" sz="6000" b="1" smtClean="0">
                <a:latin typeface="Times New Roman" pitchFamily="18" charset="0"/>
                <a:ea typeface="楷体" pitchFamily="49" charset="-122"/>
                <a:cs typeface="Times New Roman" pitchFamily="18" charset="0"/>
              </a:rPr>
              <a:t>串联等流分压，</a:t>
            </a:r>
            <a:endParaRPr lang="en-US" altLang="zh-CN" sz="6000" b="1" smtClean="0">
              <a:latin typeface="Times New Roman" panose="02020603050405020304" pitchFamily="18" charset="0"/>
              <a:ea typeface="楷体" panose="02010609060101010101" pitchFamily="49" charset="-122"/>
              <a:cs typeface="Times New Roman" panose="02020603050405020304" pitchFamily="18" charset="0"/>
            </a:endParaRPr>
          </a:p>
          <a:p>
            <a:pPr>
              <a:buClr>
                <a:schemeClr val="bg1"/>
              </a:buClr>
              <a:buFontTx/>
              <a:buNone/>
            </a:pPr>
            <a:r>
              <a:rPr lang="zh-CN" altLang="zh-CN" sz="6000" b="1" smtClean="0">
                <a:latin typeface="Times New Roman" pitchFamily="18" charset="0"/>
                <a:ea typeface="楷体" pitchFamily="49" charset="-122"/>
                <a:cs typeface="Times New Roman" pitchFamily="18" charset="0"/>
              </a:rPr>
              <a:t>并联等压分流。</a:t>
            </a:r>
            <a:endParaRPr lang="zh-CN" altLang="en-US" sz="6000" smtClean="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1575</Words>
  <Application>Microsoft Office PowerPoint</Application>
  <PresentationFormat>全屏显示(4:3)</PresentationFormat>
  <Paragraphs>112</Paragraphs>
  <Slides>23</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默认设计模板</vt:lpstr>
      <vt:lpstr>Equation</vt:lpstr>
      <vt:lpstr>第十七章 欧姆定律 第4节 欧姆定律在串、并联电路中的应用</vt:lpstr>
      <vt:lpstr>PowerPoint 演示文稿</vt:lpstr>
      <vt:lpstr>一、串、并联电路电阻规律</vt:lpstr>
      <vt:lpstr>（3）特点：</vt:lpstr>
      <vt:lpstr>2．并联电路电阻的规律</vt:lpstr>
      <vt:lpstr>（3）特点：</vt:lpstr>
      <vt:lpstr>二、电压与电流的分配</vt:lpstr>
      <vt:lpstr>2．并联分流</vt:lpstr>
      <vt:lpstr>总结：</vt:lpstr>
      <vt:lpstr>本课小结</vt:lpstr>
      <vt:lpstr>课堂练习</vt:lpstr>
      <vt:lpstr>课堂练习</vt:lpstr>
      <vt:lpstr>课堂练习</vt:lpstr>
      <vt:lpstr>课堂练习</vt:lpstr>
      <vt:lpstr>课堂练习</vt:lpstr>
      <vt:lpstr>汽车油量表</vt:lpstr>
      <vt:lpstr>专题：动态电路</vt:lpstr>
      <vt:lpstr>专题：动态电路</vt:lpstr>
      <vt:lpstr>专题：动态电路</vt:lpstr>
      <vt:lpstr>专题：动态电路</vt:lpstr>
      <vt:lpstr>专题：动态电路</vt:lpstr>
      <vt:lpstr>专题：动态电路</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第十七章 欧姆定律 第4节 欧姆定律在串、并联电路中的应用</dc:title>
  <cp:lastModifiedBy>User</cp:lastModifiedBy>
  <cp:revision>1</cp:revision>
  <cp:lastPrinted>1601-01-01T00:00:00Z</cp:lastPrinted>
  <dcterms:created xsi:type="dcterms:W3CDTF">2017-08-28T12:32:26Z</dcterms:created>
  <dcterms:modified xsi:type="dcterms:W3CDTF">2020-11-02T14:38:02Z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