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5" r:id="rId9"/>
    <p:sldId id="266" r:id="rId10"/>
    <p:sldId id="267" r:id="rId11"/>
    <p:sldId id="268" r:id="rId12"/>
    <p:sldId id="269" r:id="rId13"/>
    <p:sldId id="276" r:id="rId14"/>
    <p:sldId id="270" r:id="rId15"/>
    <p:sldId id="271" r:id="rId16"/>
    <p:sldId id="262" r:id="rId17"/>
    <p:sldId id="272" r:id="rId18"/>
    <p:sldId id="273" r:id="rId19"/>
  </p:sldIdLst>
  <p:sldSz cx="9144000" cy="6858000" type="screen4x3"/>
  <p:notesSz cx="6858000" cy="9144000"/>
  <p:custDataLst>
    <p:tags r:id="rId20"/>
  </p:custDataLst>
  <p:defaultTextStyle>
    <a:defPPr>
      <a:defRPr lang="zh-CN"/>
    </a:defPPr>
    <a:lvl1pPr algn="l" rtl="0" fontAlgn="base">
      <a:spcBef>
        <a:spcPct val="0"/>
      </a:spcBef>
      <a:spcAft>
        <a:spcPct val="0"/>
      </a:spcAft>
      <a:defRPr sz="5400" kern="1200">
        <a:solidFill>
          <a:schemeClr val="tx1"/>
        </a:solidFill>
        <a:latin typeface="Times New Roman" pitchFamily="18" charset="0"/>
        <a:ea typeface="楷体_GB2312" pitchFamily="49" charset="-122"/>
        <a:cs typeface="+mn-cs"/>
      </a:defRPr>
    </a:lvl1pPr>
    <a:lvl2pPr marL="457200" algn="l" rtl="0" fontAlgn="base">
      <a:spcBef>
        <a:spcPct val="0"/>
      </a:spcBef>
      <a:spcAft>
        <a:spcPct val="0"/>
      </a:spcAft>
      <a:defRPr sz="5400" kern="1200">
        <a:solidFill>
          <a:schemeClr val="tx1"/>
        </a:solidFill>
        <a:latin typeface="Times New Roman" pitchFamily="18" charset="0"/>
        <a:ea typeface="楷体_GB2312" pitchFamily="49" charset="-122"/>
        <a:cs typeface="+mn-cs"/>
      </a:defRPr>
    </a:lvl2pPr>
    <a:lvl3pPr marL="914400" algn="l" rtl="0" fontAlgn="base">
      <a:spcBef>
        <a:spcPct val="0"/>
      </a:spcBef>
      <a:spcAft>
        <a:spcPct val="0"/>
      </a:spcAft>
      <a:defRPr sz="5400" kern="1200">
        <a:solidFill>
          <a:schemeClr val="tx1"/>
        </a:solidFill>
        <a:latin typeface="Times New Roman" pitchFamily="18" charset="0"/>
        <a:ea typeface="楷体_GB2312" pitchFamily="49" charset="-122"/>
        <a:cs typeface="+mn-cs"/>
      </a:defRPr>
    </a:lvl3pPr>
    <a:lvl4pPr marL="1371600" algn="l" rtl="0" fontAlgn="base">
      <a:spcBef>
        <a:spcPct val="0"/>
      </a:spcBef>
      <a:spcAft>
        <a:spcPct val="0"/>
      </a:spcAft>
      <a:defRPr sz="5400" kern="1200">
        <a:solidFill>
          <a:schemeClr val="tx1"/>
        </a:solidFill>
        <a:latin typeface="Times New Roman" pitchFamily="18" charset="0"/>
        <a:ea typeface="楷体_GB2312" pitchFamily="49" charset="-122"/>
        <a:cs typeface="+mn-cs"/>
      </a:defRPr>
    </a:lvl4pPr>
    <a:lvl5pPr marL="1828800" algn="l" rtl="0" fontAlgn="base">
      <a:spcBef>
        <a:spcPct val="0"/>
      </a:spcBef>
      <a:spcAft>
        <a:spcPct val="0"/>
      </a:spcAft>
      <a:defRPr sz="5400" kern="1200">
        <a:solidFill>
          <a:schemeClr val="tx1"/>
        </a:solidFill>
        <a:latin typeface="Times New Roman" pitchFamily="18" charset="0"/>
        <a:ea typeface="楷体_GB2312" pitchFamily="49" charset="-122"/>
        <a:cs typeface="+mn-cs"/>
      </a:defRPr>
    </a:lvl5pPr>
    <a:lvl6pPr marL="2286000" algn="l" defTabSz="914400" rtl="0" eaLnBrk="1" latinLnBrk="0" hangingPunct="1">
      <a:defRPr sz="5400" kern="1200">
        <a:solidFill>
          <a:schemeClr val="tx1"/>
        </a:solidFill>
        <a:latin typeface="Times New Roman" pitchFamily="18" charset="0"/>
        <a:ea typeface="楷体_GB2312" pitchFamily="49" charset="-122"/>
        <a:cs typeface="+mn-cs"/>
      </a:defRPr>
    </a:lvl6pPr>
    <a:lvl7pPr marL="2743200" algn="l" defTabSz="914400" rtl="0" eaLnBrk="1" latinLnBrk="0" hangingPunct="1">
      <a:defRPr sz="5400" kern="1200">
        <a:solidFill>
          <a:schemeClr val="tx1"/>
        </a:solidFill>
        <a:latin typeface="Times New Roman" pitchFamily="18" charset="0"/>
        <a:ea typeface="楷体_GB2312" pitchFamily="49" charset="-122"/>
        <a:cs typeface="+mn-cs"/>
      </a:defRPr>
    </a:lvl7pPr>
    <a:lvl8pPr marL="3200400" algn="l" defTabSz="914400" rtl="0" eaLnBrk="1" latinLnBrk="0" hangingPunct="1">
      <a:defRPr sz="5400" kern="1200">
        <a:solidFill>
          <a:schemeClr val="tx1"/>
        </a:solidFill>
        <a:latin typeface="Times New Roman" pitchFamily="18" charset="0"/>
        <a:ea typeface="楷体_GB2312" pitchFamily="49" charset="-122"/>
        <a:cs typeface="+mn-cs"/>
      </a:defRPr>
    </a:lvl8pPr>
    <a:lvl9pPr marL="3657600" algn="l" defTabSz="914400" rtl="0" eaLnBrk="1" latinLnBrk="0" hangingPunct="1">
      <a:defRPr sz="5400" kern="1200">
        <a:solidFill>
          <a:schemeClr val="tx1"/>
        </a:solidFill>
        <a:latin typeface="Times New Roman" pitchFamily="18" charset="0"/>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BCD2F738-E581-4ABC-9594-66A846C60666}" type="slidenum">
              <a:rPr lang="en-US" altLang="zh-CN"/>
              <a:pPr>
                <a:defRPr/>
              </a:pPr>
              <a:t>‹#›</a:t>
            </a:fld>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426A4C05-4E28-4769-B8EB-E0C811C33332}" type="slidenum">
              <a:rPr lang="en-US" altLang="zh-CN"/>
              <a:pPr>
                <a:defRPr/>
              </a:pPr>
              <a:t>‹#›</a:t>
            </a:fld>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487DEDDA-54E0-42C3-AA22-977F08061B22}" type="slidenum">
              <a:rPr lang="en-US" altLang="zh-CN"/>
              <a:pPr>
                <a:defRPr/>
              </a:pPr>
              <a:t>‹#›</a:t>
            </a:fld>
            <a:endParaRPr lang="en-US" altLang="zh-C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28D3413-FB87-43FD-A9FD-E310C69638DD}" type="slidenum">
              <a:rPr lang="en-US" altLang="zh-CN"/>
              <a:pPr>
                <a:defRPr/>
              </a:pPr>
              <a:t>‹#›</a:t>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2E691AD-CAD2-452B-B5F9-FDA2705C8875}" type="slidenum">
              <a:rPr lang="en-US" altLang="zh-CN"/>
              <a:pPr>
                <a:defRPr/>
              </a:pPr>
              <a:t>‹#›</a:t>
            </a:fld>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052B91F-EE51-443C-B857-8DD4C3B98C93}" type="slidenum">
              <a:rPr lang="en-US" altLang="zh-CN"/>
              <a:pPr>
                <a:defRPr/>
              </a:pPr>
              <a:t>‹#›</a:t>
            </a:fld>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4E82373B-1C21-489C-BA3C-70C7222C89F9}" type="slidenum">
              <a:rPr lang="en-US" altLang="zh-CN"/>
              <a:pPr>
                <a:defRPr/>
              </a:pPr>
              <a:t>‹#›</a:t>
            </a:fld>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78FB126E-6541-4F43-BDF3-E0B857754C62}" type="slidenum">
              <a:rPr lang="en-US" altLang="zh-CN"/>
              <a:pPr>
                <a:defRPr/>
              </a:pPr>
              <a:t>‹#›</a:t>
            </a:fld>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6E39336C-86D6-47B1-A941-DF0169E4C8E7}" type="slidenum">
              <a:rPr lang="en-US" altLang="zh-CN"/>
              <a:pPr>
                <a:defRPr/>
              </a:pPr>
              <a:t>‹#›</a:t>
            </a:fld>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663D2AAB-BA50-4840-8BBE-C8B7F8912E33}" type="slidenum">
              <a:rPr lang="en-US" altLang="zh-CN"/>
              <a:pPr>
                <a:defRPr/>
              </a:pPr>
              <a:t>‹#›</a:t>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6258A5EF-EDCC-467B-BE77-7CFAD925C97D}" type="slidenum">
              <a:rPr lang="en-US" altLang="zh-CN"/>
              <a:pPr>
                <a:defRPr/>
              </a:pPr>
              <a:t>‹#›</a:t>
            </a:fld>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B73D5DBD-9515-4607-9D7F-840D82DDDA06}" type="slidenum">
              <a:rPr lang="en-US" altLang="zh-CN"/>
              <a:pPr>
                <a:defRPr/>
              </a:pPr>
              <a:t>‹#›</a:t>
            </a:fld>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a:defRPr/>
            </a:pPr>
            <a:fld id="{8E411B6F-BDF7-4C70-9EDD-0DBBB583814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a:ea typeface="宋体" pitchFamily="2" charset="-122"/>
        </a:defRPr>
      </a:lvl2pPr>
      <a:lvl3pPr algn="ctr" rtl="0" eaLnBrk="0" fontAlgn="base" hangingPunct="0">
        <a:spcBef>
          <a:spcPct val="0"/>
        </a:spcBef>
        <a:spcAft>
          <a:spcPct val="0"/>
        </a:spcAft>
        <a:defRPr sz="4400">
          <a:solidFill>
            <a:schemeClr val="tx2"/>
          </a:solidFill>
          <a:latin typeface="Arial"/>
          <a:ea typeface="宋体" pitchFamily="2" charset="-122"/>
        </a:defRPr>
      </a:lvl3pPr>
      <a:lvl4pPr algn="ctr" rtl="0" eaLnBrk="0" fontAlgn="base" hangingPunct="0">
        <a:spcBef>
          <a:spcPct val="0"/>
        </a:spcBef>
        <a:spcAft>
          <a:spcPct val="0"/>
        </a:spcAft>
        <a:defRPr sz="4400">
          <a:solidFill>
            <a:schemeClr val="tx2"/>
          </a:solidFill>
          <a:latin typeface="Arial"/>
          <a:ea typeface="宋体" pitchFamily="2" charset="-122"/>
        </a:defRPr>
      </a:lvl4pPr>
      <a:lvl5pPr algn="ctr" rtl="0" eaLnBrk="0" fontAlgn="base" hangingPunct="0">
        <a:spcBef>
          <a:spcPct val="0"/>
        </a:spcBef>
        <a:spcAft>
          <a:spcPct val="0"/>
        </a:spcAft>
        <a:defRPr sz="4400">
          <a:solidFill>
            <a:schemeClr val="tx2"/>
          </a:solidFill>
          <a:latin typeface="Arial"/>
          <a:ea typeface="宋体" pitchFamily="2" charset="-122"/>
        </a:defRPr>
      </a:lvl5pPr>
      <a:lvl6pPr marL="457200" algn="ctr" rtl="0" fontAlgn="base">
        <a:spcBef>
          <a:spcPct val="0"/>
        </a:spcBef>
        <a:spcAft>
          <a:spcPct val="0"/>
        </a:spcAft>
        <a:defRPr sz="4400">
          <a:solidFill>
            <a:schemeClr val="tx2"/>
          </a:solidFill>
          <a:latin typeface="Arial"/>
          <a:ea typeface="宋体" pitchFamily="2" charset="-122"/>
        </a:defRPr>
      </a:lvl6pPr>
      <a:lvl7pPr marL="914400" algn="ctr" rtl="0" fontAlgn="base">
        <a:spcBef>
          <a:spcPct val="0"/>
        </a:spcBef>
        <a:spcAft>
          <a:spcPct val="0"/>
        </a:spcAft>
        <a:defRPr sz="4400">
          <a:solidFill>
            <a:schemeClr val="tx2"/>
          </a:solidFill>
          <a:latin typeface="Arial"/>
          <a:ea typeface="宋体" pitchFamily="2" charset="-122"/>
        </a:defRPr>
      </a:lvl7pPr>
      <a:lvl8pPr marL="1371600" algn="ctr" rtl="0" fontAlgn="base">
        <a:spcBef>
          <a:spcPct val="0"/>
        </a:spcBef>
        <a:spcAft>
          <a:spcPct val="0"/>
        </a:spcAft>
        <a:defRPr sz="4400">
          <a:solidFill>
            <a:schemeClr val="tx2"/>
          </a:solidFill>
          <a:latin typeface="Arial"/>
          <a:ea typeface="宋体" pitchFamily="2" charset="-122"/>
        </a:defRPr>
      </a:lvl8pPr>
      <a:lvl9pPr marL="1828800" algn="ctr" rtl="0" fontAlgn="base">
        <a:spcBef>
          <a:spcPct val="0"/>
        </a:spcBef>
        <a:spcAft>
          <a:spcPct val="0"/>
        </a:spcAft>
        <a:defRPr sz="4400">
          <a:solidFill>
            <a:schemeClr val="tx2"/>
          </a:solidFill>
          <a:latin typeface="Arial"/>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gif"/><Relationship Id="rId5" Type="http://schemas.openxmlformats.org/officeDocument/2006/relationships/image" Target="../media/image10.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stretch>
            <a:fillRect/>
          </a:stretch>
        </p:blipFill>
        <p:spPr bwMode="auto">
          <a:xfrm>
            <a:off x="0" y="0"/>
            <a:ext cx="9144000" cy="6858000"/>
          </a:xfrm>
          <a:prstGeom prst="rect">
            <a:avLst/>
          </a:prstGeom>
          <a:noFill/>
          <a:ln w="9525">
            <a:noFill/>
            <a:miter lim="800000"/>
          </a:ln>
        </p:spPr>
      </p:pic>
      <p:sp>
        <p:nvSpPr>
          <p:cNvPr id="5123" name="Rectangle 2"/>
          <p:cNvSpPr>
            <a:spLocks noGrp="1" noChangeArrowheads="1"/>
          </p:cNvSpPr>
          <p:nvPr>
            <p:ph type="ctrTitle"/>
          </p:nvPr>
        </p:nvSpPr>
        <p:spPr>
          <a:xfrm>
            <a:off x="685800" y="990600"/>
            <a:ext cx="7772400" cy="1470025"/>
          </a:xfrm>
        </p:spPr>
        <p:txBody>
          <a:bodyPr/>
          <a:lstStyle/>
          <a:p>
            <a:pPr eaLnBrk="1" hangingPunct="1"/>
            <a:r>
              <a:rPr lang="zh-CN" altLang="en-US" sz="2400" b="1" dirty="0" smtClean="0">
                <a:solidFill>
                  <a:srgbClr val="FF0000"/>
                </a:solidFill>
                <a:latin typeface="Times New Roman" pitchFamily="18" charset="0"/>
                <a:ea typeface="楷体" pitchFamily="49" charset="-122"/>
                <a:cs typeface="Times New Roman" pitchFamily="18" charset="0"/>
              </a:rPr>
              <a:t>第十五章  电流和电路</a:t>
            </a:r>
            <a:r>
              <a:rPr lang="en-US" altLang="zh-CN" b="1" dirty="0" smtClean="0">
                <a:solidFill>
                  <a:srgbClr val="FF0000"/>
                </a:solidFill>
                <a:latin typeface="Times New Roman" pitchFamily="18" charset="0"/>
                <a:ea typeface="楷体" pitchFamily="49" charset="-122"/>
                <a:cs typeface="Times New Roman" pitchFamily="18" charset="0"/>
              </a:rPr>
              <a:t/>
            </a:r>
            <a:br>
              <a:rPr lang="en-US" altLang="zh-CN" b="1" dirty="0" smtClean="0">
                <a:solidFill>
                  <a:srgbClr val="FF0000"/>
                </a:solidFill>
                <a:latin typeface="Times New Roman" pitchFamily="18" charset="0"/>
                <a:ea typeface="楷体" pitchFamily="49" charset="-122"/>
                <a:cs typeface="Times New Roman" pitchFamily="18" charset="0"/>
              </a:rPr>
            </a:br>
            <a:r>
              <a:rPr lang="zh-CN" altLang="en-US" sz="4800" b="1" dirty="0" smtClean="0">
                <a:solidFill>
                  <a:srgbClr val="FF0000"/>
                </a:solidFill>
                <a:latin typeface="Times New Roman" pitchFamily="18" charset="0"/>
                <a:ea typeface="楷体" pitchFamily="49" charset="-122"/>
                <a:cs typeface="Times New Roman" pitchFamily="18" charset="0"/>
              </a:rPr>
              <a:t>第</a:t>
            </a:r>
            <a:r>
              <a:rPr lang="en-US" altLang="zh-CN" sz="4800" b="1" dirty="0" smtClean="0">
                <a:solidFill>
                  <a:srgbClr val="FF0000"/>
                </a:solidFill>
                <a:latin typeface="Times New Roman" pitchFamily="18" charset="0"/>
                <a:ea typeface="楷体" pitchFamily="49" charset="-122"/>
                <a:cs typeface="Times New Roman" pitchFamily="18" charset="0"/>
              </a:rPr>
              <a:t>1</a:t>
            </a:r>
            <a:r>
              <a:rPr lang="zh-CN" altLang="en-US" sz="4800" b="1" dirty="0" smtClean="0">
                <a:solidFill>
                  <a:srgbClr val="FF0000"/>
                </a:solidFill>
                <a:latin typeface="Times New Roman" pitchFamily="18" charset="0"/>
                <a:ea typeface="楷体" pitchFamily="49" charset="-122"/>
                <a:cs typeface="Times New Roman" pitchFamily="18" charset="0"/>
              </a:rPr>
              <a:t>节 两种电荷</a:t>
            </a:r>
          </a:p>
        </p:txBody>
      </p:sp>
      <p:sp>
        <p:nvSpPr>
          <p:cNvPr id="2" name="副标题 1"/>
          <p:cNvSpPr>
            <a:spLocks noGrp="1"/>
          </p:cNvSpPr>
          <p:nvPr>
            <p:ph type="subTitle" idx="1"/>
          </p:nvPr>
        </p:nvSpPr>
        <p:spPr/>
        <p:txBody>
          <a:bodyPr/>
          <a:lstStyle/>
          <a:p>
            <a:endParaRPr lang="zh-CN"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slide0026_image068"/>
          <p:cNvPicPr>
            <a:picLocks noChangeAspect="1" noChangeArrowheads="1"/>
          </p:cNvPicPr>
          <p:nvPr/>
        </p:nvPicPr>
        <p:blipFill>
          <a:blip r:embed="rId2"/>
          <a:stretch>
            <a:fillRect/>
          </a:stretch>
        </p:blipFill>
        <p:spPr bwMode="auto">
          <a:xfrm>
            <a:off x="381000" y="177800"/>
            <a:ext cx="4038600" cy="3273425"/>
          </a:xfrm>
          <a:prstGeom prst="rect">
            <a:avLst/>
          </a:prstGeom>
          <a:noFill/>
          <a:ln w="9525">
            <a:noFill/>
            <a:miter lim="800000"/>
          </a:ln>
        </p:spPr>
      </p:pic>
      <p:pic>
        <p:nvPicPr>
          <p:cNvPr id="13315" name="Picture 5" descr="slide0027_image073"/>
          <p:cNvPicPr>
            <a:picLocks noChangeAspect="1" noChangeArrowheads="1"/>
          </p:cNvPicPr>
          <p:nvPr/>
        </p:nvPicPr>
        <p:blipFill>
          <a:blip r:embed="rId3"/>
          <a:stretch>
            <a:fillRect/>
          </a:stretch>
        </p:blipFill>
        <p:spPr bwMode="auto">
          <a:xfrm>
            <a:off x="4572000" y="2887663"/>
            <a:ext cx="4114800" cy="3297237"/>
          </a:xfrm>
          <a:prstGeom prst="rect">
            <a:avLst/>
          </a:prstGeom>
          <a:noFill/>
          <a:ln w="9525">
            <a:noFill/>
            <a:miter lim="800000"/>
          </a:ln>
        </p:spPr>
      </p:pic>
      <p:sp>
        <p:nvSpPr>
          <p:cNvPr id="13316" name="AutoShape 6"/>
          <p:cNvSpPr>
            <a:spLocks noChangeArrowheads="1"/>
          </p:cNvSpPr>
          <p:nvPr/>
        </p:nvSpPr>
        <p:spPr bwMode="auto">
          <a:xfrm>
            <a:off x="4876800" y="609600"/>
            <a:ext cx="2286000" cy="762000"/>
          </a:xfrm>
          <a:prstGeom prst="wedgeRectCallout">
            <a:avLst>
              <a:gd name="adj1" fmla="val -80139"/>
              <a:gd name="adj2" fmla="val -14583"/>
            </a:avLst>
          </a:prstGeom>
          <a:solidFill>
            <a:srgbClr val="FFFF00"/>
          </a:solidFill>
          <a:ln w="9525">
            <a:solidFill>
              <a:schemeClr val="tx1"/>
            </a:solidFill>
            <a:miter lim="800000"/>
          </a:ln>
        </p:spPr>
        <p:txBody>
          <a:bodyPr/>
          <a:lstStyle/>
          <a:p>
            <a:pPr algn="ctr"/>
            <a:r>
              <a:rPr lang="zh-CN" altLang="en-US" sz="3600" b="1">
                <a:ea typeface="楷体" pitchFamily="49" charset="-122"/>
                <a:cs typeface="Times New Roman" pitchFamily="18" charset="0"/>
              </a:rPr>
              <a:t>橡胶棒</a:t>
            </a:r>
          </a:p>
        </p:txBody>
      </p:sp>
      <p:sp>
        <p:nvSpPr>
          <p:cNvPr id="13317" name="AutoShape 7"/>
          <p:cNvSpPr>
            <a:spLocks noChangeArrowheads="1"/>
          </p:cNvSpPr>
          <p:nvPr/>
        </p:nvSpPr>
        <p:spPr bwMode="auto">
          <a:xfrm>
            <a:off x="1905000" y="4114800"/>
            <a:ext cx="2286000" cy="762000"/>
          </a:xfrm>
          <a:prstGeom prst="wedgeRectCallout">
            <a:avLst>
              <a:gd name="adj1" fmla="val 72292"/>
              <a:gd name="adj2" fmla="val -76042"/>
            </a:avLst>
          </a:prstGeom>
          <a:solidFill>
            <a:srgbClr val="FFFF00"/>
          </a:solidFill>
          <a:ln w="9525">
            <a:solidFill>
              <a:schemeClr val="tx1"/>
            </a:solidFill>
            <a:miter lim="800000"/>
          </a:ln>
        </p:spPr>
        <p:txBody>
          <a:bodyPr/>
          <a:lstStyle/>
          <a:p>
            <a:pPr algn="ctr"/>
            <a:r>
              <a:rPr lang="zh-CN" altLang="en-US" sz="3600" b="1">
                <a:ea typeface="楷体" pitchFamily="49" charset="-122"/>
                <a:cs typeface="Times New Roman" pitchFamily="18" charset="0"/>
              </a:rPr>
              <a:t>金属棒</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a:r>
              <a:rPr lang="zh-CN" altLang="en-US" b="1" smtClean="0">
                <a:latin typeface="Times New Roman" pitchFamily="18" charset="0"/>
                <a:ea typeface="楷体" pitchFamily="49" charset="-122"/>
                <a:cs typeface="Times New Roman" pitchFamily="18" charset="0"/>
              </a:rPr>
              <a:t>三、导体和绝缘体</a:t>
            </a:r>
          </a:p>
        </p:txBody>
      </p:sp>
      <p:sp>
        <p:nvSpPr>
          <p:cNvPr id="53251" name="Rectangle 3"/>
          <p:cNvSpPr>
            <a:spLocks noGrp="1" noChangeArrowheads="1"/>
          </p:cNvSpPr>
          <p:nvPr>
            <p:ph type="body" idx="1"/>
          </p:nvPr>
        </p:nvSpPr>
        <p:spPr>
          <a:xfrm>
            <a:off x="457200" y="1600200"/>
            <a:ext cx="8458200" cy="4876800"/>
          </a:xfrm>
        </p:spPr>
        <p:txBody>
          <a:bodyPr/>
          <a:lstStyle/>
          <a:p>
            <a:pPr>
              <a:lnSpc>
                <a:spcPct val="90000"/>
              </a:lnSpc>
              <a:buFontTx/>
              <a:buNone/>
            </a:pPr>
            <a:r>
              <a:rPr lang="en-US" altLang="zh-CN" b="1" smtClean="0">
                <a:latin typeface="Times New Roman" pitchFamily="18" charset="0"/>
                <a:ea typeface="楷体" pitchFamily="49" charset="-122"/>
                <a:cs typeface="Times New Roman" pitchFamily="18" charset="0"/>
              </a:rPr>
              <a:t>1</a:t>
            </a:r>
            <a:r>
              <a:rPr lang="zh-CN" altLang="en-US" b="1" smtClean="0">
                <a:latin typeface="Times New Roman" pitchFamily="18" charset="0"/>
                <a:ea typeface="楷体" pitchFamily="49" charset="-122"/>
                <a:cs typeface="Times New Roman" pitchFamily="18" charset="0"/>
              </a:rPr>
              <a:t>．导体：</a:t>
            </a:r>
          </a:p>
          <a:p>
            <a:pPr>
              <a:lnSpc>
                <a:spcPct val="90000"/>
              </a:lnSpc>
              <a:buFontTx/>
              <a:buNone/>
            </a:pPr>
            <a:r>
              <a:rPr lang="zh-CN" altLang="en-US" b="1" smtClean="0">
                <a:latin typeface="Times New Roman" pitchFamily="18" charset="0"/>
                <a:ea typeface="楷体" pitchFamily="49" charset="-122"/>
                <a:cs typeface="Times New Roman" pitchFamily="18" charset="0"/>
              </a:rPr>
              <a:t>（</a:t>
            </a:r>
            <a:r>
              <a:rPr lang="en-US" altLang="zh-CN" b="1" smtClean="0">
                <a:latin typeface="Times New Roman" pitchFamily="18" charset="0"/>
                <a:ea typeface="楷体" pitchFamily="49" charset="-122"/>
                <a:cs typeface="Times New Roman" pitchFamily="18" charset="0"/>
              </a:rPr>
              <a:t>1</a:t>
            </a:r>
            <a:r>
              <a:rPr lang="zh-CN" altLang="en-US" b="1" smtClean="0">
                <a:latin typeface="Times New Roman" pitchFamily="18" charset="0"/>
                <a:ea typeface="楷体" pitchFamily="49" charset="-122"/>
                <a:cs typeface="Times New Roman" pitchFamily="18" charset="0"/>
              </a:rPr>
              <a:t>）定义：</a:t>
            </a:r>
            <a:r>
              <a:rPr lang="zh-CN" altLang="en-US" b="1" smtClean="0">
                <a:solidFill>
                  <a:srgbClr val="FF0000"/>
                </a:solidFill>
                <a:latin typeface="Times New Roman" pitchFamily="18" charset="0"/>
                <a:ea typeface="楷体" pitchFamily="49" charset="-122"/>
                <a:cs typeface="Times New Roman" pitchFamily="18" charset="0"/>
              </a:rPr>
              <a:t>容易导电</a:t>
            </a:r>
            <a:r>
              <a:rPr lang="zh-CN" altLang="en-US" b="1" smtClean="0">
                <a:latin typeface="Times New Roman" pitchFamily="18" charset="0"/>
                <a:ea typeface="楷体" pitchFamily="49" charset="-122"/>
                <a:cs typeface="Times New Roman" pitchFamily="18" charset="0"/>
              </a:rPr>
              <a:t>的物体叫做导体。</a:t>
            </a:r>
          </a:p>
          <a:p>
            <a:pPr>
              <a:lnSpc>
                <a:spcPct val="90000"/>
              </a:lnSpc>
              <a:buFontTx/>
              <a:buNone/>
            </a:pPr>
            <a:r>
              <a:rPr lang="zh-CN" altLang="en-US" b="1" smtClean="0">
                <a:latin typeface="Times New Roman" pitchFamily="18" charset="0"/>
                <a:ea typeface="楷体" pitchFamily="49" charset="-122"/>
                <a:cs typeface="Times New Roman" pitchFamily="18" charset="0"/>
              </a:rPr>
              <a:t>（</a:t>
            </a:r>
            <a:r>
              <a:rPr lang="en-US" altLang="zh-CN" b="1" smtClean="0">
                <a:latin typeface="Times New Roman" pitchFamily="18" charset="0"/>
                <a:ea typeface="楷体" pitchFamily="49" charset="-122"/>
                <a:cs typeface="Times New Roman" pitchFamily="18" charset="0"/>
              </a:rPr>
              <a:t>2</a:t>
            </a:r>
            <a:r>
              <a:rPr lang="zh-CN" altLang="en-US" b="1" smtClean="0">
                <a:latin typeface="Times New Roman" pitchFamily="18" charset="0"/>
                <a:ea typeface="楷体" pitchFamily="49" charset="-122"/>
                <a:cs typeface="Times New Roman" pitchFamily="18" charset="0"/>
              </a:rPr>
              <a:t>）举例：金属、</a:t>
            </a:r>
            <a:r>
              <a:rPr lang="zh-CN" altLang="en-US" b="1" smtClean="0">
                <a:solidFill>
                  <a:srgbClr val="FF0000"/>
                </a:solidFill>
                <a:latin typeface="Times New Roman" pitchFamily="18" charset="0"/>
                <a:ea typeface="楷体" pitchFamily="49" charset="-122"/>
                <a:cs typeface="Times New Roman" pitchFamily="18" charset="0"/>
              </a:rPr>
              <a:t>酸碱盐溶液</a:t>
            </a:r>
            <a:r>
              <a:rPr lang="zh-CN" altLang="en-US" b="1" smtClean="0">
                <a:latin typeface="Times New Roman" pitchFamily="18" charset="0"/>
                <a:ea typeface="楷体" pitchFamily="49" charset="-122"/>
                <a:cs typeface="Times New Roman" pitchFamily="18" charset="0"/>
              </a:rPr>
              <a:t>、石墨、大地、人体、避雷针等。</a:t>
            </a:r>
          </a:p>
          <a:p>
            <a:pPr>
              <a:lnSpc>
                <a:spcPct val="90000"/>
              </a:lnSpc>
              <a:buFontTx/>
              <a:buNone/>
            </a:pPr>
            <a:r>
              <a:rPr lang="zh-CN" altLang="en-US" b="1" smtClean="0">
                <a:latin typeface="Times New Roman" pitchFamily="18" charset="0"/>
                <a:ea typeface="楷体" pitchFamily="49" charset="-122"/>
                <a:cs typeface="Times New Roman" pitchFamily="18" charset="0"/>
              </a:rPr>
              <a:t>（</a:t>
            </a:r>
            <a:r>
              <a:rPr lang="en-US" altLang="zh-CN" b="1" smtClean="0">
                <a:latin typeface="Times New Roman" pitchFamily="18" charset="0"/>
                <a:ea typeface="楷体" pitchFamily="49" charset="-122"/>
                <a:cs typeface="Times New Roman" pitchFamily="18" charset="0"/>
              </a:rPr>
              <a:t>3</a:t>
            </a:r>
            <a:r>
              <a:rPr lang="zh-CN" altLang="en-US" b="1" smtClean="0">
                <a:latin typeface="Times New Roman" pitchFamily="18" charset="0"/>
                <a:ea typeface="楷体" pitchFamily="49" charset="-122"/>
                <a:cs typeface="Times New Roman" pitchFamily="18" charset="0"/>
              </a:rPr>
              <a:t>）导体导电的原因：导体中有</a:t>
            </a:r>
            <a:r>
              <a:rPr lang="zh-CN" altLang="en-US" b="1" smtClean="0">
                <a:solidFill>
                  <a:srgbClr val="FF0000"/>
                </a:solidFill>
                <a:latin typeface="Times New Roman" pitchFamily="18" charset="0"/>
                <a:ea typeface="楷体" pitchFamily="49" charset="-122"/>
                <a:cs typeface="Times New Roman" pitchFamily="18" charset="0"/>
              </a:rPr>
              <a:t>自由移动的电荷</a:t>
            </a:r>
            <a:r>
              <a:rPr lang="zh-CN" altLang="en-US" b="1" smtClean="0">
                <a:latin typeface="Times New Roman" pitchFamily="18" charset="0"/>
                <a:ea typeface="楷体" pitchFamily="49" charset="-122"/>
                <a:cs typeface="Times New Roman" pitchFamily="18" charset="0"/>
              </a:rPr>
              <a:t>。</a:t>
            </a:r>
          </a:p>
          <a:p>
            <a:pPr>
              <a:lnSpc>
                <a:spcPct val="90000"/>
              </a:lnSpc>
              <a:buFontTx/>
              <a:buNone/>
            </a:pPr>
            <a:r>
              <a:rPr lang="zh-CN" altLang="en-US" b="1" smtClean="0">
                <a:latin typeface="Times New Roman" pitchFamily="18" charset="0"/>
                <a:ea typeface="楷体" pitchFamily="49" charset="-122"/>
                <a:cs typeface="Times New Roman" pitchFamily="18" charset="0"/>
              </a:rPr>
              <a:t>①金属导电的本质是</a:t>
            </a:r>
            <a:r>
              <a:rPr lang="zh-CN" altLang="en-US" b="1" smtClean="0">
                <a:solidFill>
                  <a:srgbClr val="FF0000"/>
                </a:solidFill>
                <a:latin typeface="Times New Roman" pitchFamily="18" charset="0"/>
                <a:ea typeface="楷体" pitchFamily="49" charset="-122"/>
                <a:cs typeface="Times New Roman" pitchFamily="18" charset="0"/>
              </a:rPr>
              <a:t>自由电子的定向移动</a:t>
            </a:r>
            <a:r>
              <a:rPr lang="zh-CN" altLang="en-US" b="1" smtClean="0">
                <a:latin typeface="Times New Roman" pitchFamily="18" charset="0"/>
                <a:ea typeface="楷体" pitchFamily="49" charset="-122"/>
                <a:cs typeface="Times New Roman" pitchFamily="18" charset="0"/>
              </a:rPr>
              <a:t>。</a:t>
            </a:r>
          </a:p>
          <a:p>
            <a:pPr>
              <a:lnSpc>
                <a:spcPct val="90000"/>
              </a:lnSpc>
              <a:buFontTx/>
              <a:buNone/>
            </a:pPr>
            <a:r>
              <a:rPr lang="zh-CN" altLang="en-US" b="1" smtClean="0">
                <a:latin typeface="Times New Roman" pitchFamily="18" charset="0"/>
                <a:ea typeface="楷体" pitchFamily="49" charset="-122"/>
                <a:cs typeface="Times New Roman" pitchFamily="18" charset="0"/>
              </a:rPr>
              <a:t>②酸碱盐溶液导电的本质是</a:t>
            </a:r>
            <a:r>
              <a:rPr lang="zh-CN" altLang="en-US" b="1" smtClean="0">
                <a:solidFill>
                  <a:srgbClr val="FF0000"/>
                </a:solidFill>
                <a:latin typeface="Times New Roman" pitchFamily="18" charset="0"/>
                <a:ea typeface="楷体" pitchFamily="49" charset="-122"/>
                <a:cs typeface="Times New Roman" pitchFamily="18" charset="0"/>
              </a:rPr>
              <a:t>自由的阴阳离子的定向移动</a:t>
            </a:r>
            <a:r>
              <a:rPr lang="zh-CN" altLang="en-US" b="1" smtClean="0">
                <a:latin typeface="Times New Roman" pitchFamily="18" charset="0"/>
                <a:ea typeface="楷体" pitchFamily="49" charset="-122"/>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wipe(down)">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wipe(down)">
                                      <p:cBhvr>
                                        <p:cTn id="12" dur="500"/>
                                        <p:tgtEl>
                                          <p:spTgt spid="53251">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wipe(down)">
                                      <p:cBhvr>
                                        <p:cTn id="17" dur="500"/>
                                        <p:tgtEl>
                                          <p:spTgt spid="53251">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wipe(down)">
                                      <p:cBhvr>
                                        <p:cTn id="22" dur="500"/>
                                        <p:tgtEl>
                                          <p:spTgt spid="53251">
                                            <p:txEl>
                                              <p:pRg st="3" end="3"/>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animEffect transition="in" filter="wipe(down)">
                                      <p:cBhvr>
                                        <p:cTn id="27" dur="500"/>
                                        <p:tgtEl>
                                          <p:spTgt spid="53251">
                                            <p:txEl>
                                              <p:pRg st="4" end="4"/>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53251">
                                            <p:txEl>
                                              <p:pRg st="5" end="5"/>
                                            </p:txEl>
                                          </p:spTgt>
                                        </p:tgtEl>
                                        <p:attrNameLst>
                                          <p:attrName>style.visibility</p:attrName>
                                        </p:attrNameLst>
                                      </p:cBhvr>
                                      <p:to>
                                        <p:strVal val="visible"/>
                                      </p:to>
                                    </p:set>
                                    <p:animEffect transition="in" filter="wipe(down)">
                                      <p:cBhvr>
                                        <p:cTn id="32" dur="500"/>
                                        <p:tgtEl>
                                          <p:spTgt spid="53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457200" y="1219200"/>
            <a:ext cx="8229600" cy="4906963"/>
          </a:xfrm>
        </p:spPr>
        <p:txBody>
          <a:bodyPr/>
          <a:lstStyle/>
          <a:p>
            <a:pPr>
              <a:buClr>
                <a:schemeClr val="bg1"/>
              </a:buClr>
              <a:buFontTx/>
              <a:buNone/>
            </a:pPr>
            <a:r>
              <a:rPr lang="zh-CN" altLang="en-US" sz="3600" b="1" smtClean="0">
                <a:latin typeface="Times New Roman" pitchFamily="18" charset="0"/>
                <a:ea typeface="楷体" pitchFamily="49" charset="-122"/>
                <a:cs typeface="Times New Roman" pitchFamily="18" charset="0"/>
              </a:rPr>
              <a:t>（</a:t>
            </a:r>
            <a:r>
              <a:rPr lang="en-US" altLang="zh-CN" sz="3600" b="1" smtClean="0">
                <a:latin typeface="Times New Roman" pitchFamily="18" charset="0"/>
                <a:ea typeface="楷体" pitchFamily="49" charset="-122"/>
                <a:cs typeface="Times New Roman" pitchFamily="18" charset="0"/>
              </a:rPr>
              <a:t>1</a:t>
            </a:r>
            <a:r>
              <a:rPr lang="zh-CN" altLang="en-US" sz="3600" b="1" smtClean="0">
                <a:latin typeface="Times New Roman" pitchFamily="18" charset="0"/>
                <a:ea typeface="楷体" pitchFamily="49" charset="-122"/>
                <a:cs typeface="Times New Roman" pitchFamily="18" charset="0"/>
              </a:rPr>
              <a:t>）定义：</a:t>
            </a:r>
            <a:r>
              <a:rPr lang="zh-CN" altLang="en-US" sz="3600" b="1" smtClean="0">
                <a:solidFill>
                  <a:srgbClr val="FF0000"/>
                </a:solidFill>
                <a:latin typeface="Times New Roman" pitchFamily="18" charset="0"/>
                <a:ea typeface="楷体" pitchFamily="49" charset="-122"/>
                <a:cs typeface="Times New Roman" pitchFamily="18" charset="0"/>
              </a:rPr>
              <a:t>不容易导电</a:t>
            </a:r>
            <a:r>
              <a:rPr lang="zh-CN" altLang="en-US" sz="3600" b="1" smtClean="0">
                <a:latin typeface="Times New Roman" pitchFamily="18" charset="0"/>
                <a:ea typeface="楷体" pitchFamily="49" charset="-122"/>
                <a:cs typeface="Times New Roman" pitchFamily="18" charset="0"/>
              </a:rPr>
              <a:t>的物体叫做绝缘体。</a:t>
            </a:r>
          </a:p>
          <a:p>
            <a:pPr>
              <a:buClr>
                <a:schemeClr val="bg1"/>
              </a:buClr>
              <a:buFontTx/>
              <a:buNone/>
            </a:pPr>
            <a:r>
              <a:rPr lang="zh-CN" altLang="en-US" sz="3600" b="1" smtClean="0">
                <a:latin typeface="Times New Roman" pitchFamily="18" charset="0"/>
                <a:ea typeface="楷体" pitchFamily="49" charset="-122"/>
                <a:cs typeface="Times New Roman" pitchFamily="18" charset="0"/>
              </a:rPr>
              <a:t>（</a:t>
            </a:r>
            <a:r>
              <a:rPr lang="en-US" altLang="zh-CN" sz="3600" b="1" smtClean="0">
                <a:latin typeface="Times New Roman" pitchFamily="18" charset="0"/>
                <a:ea typeface="楷体" pitchFamily="49" charset="-122"/>
                <a:cs typeface="Times New Roman" pitchFamily="18" charset="0"/>
              </a:rPr>
              <a:t>2</a:t>
            </a:r>
            <a:r>
              <a:rPr lang="zh-CN" altLang="en-US" sz="3600" b="1" smtClean="0">
                <a:latin typeface="Times New Roman" pitchFamily="18" charset="0"/>
                <a:ea typeface="楷体" pitchFamily="49" charset="-122"/>
                <a:cs typeface="Times New Roman" pitchFamily="18" charset="0"/>
              </a:rPr>
              <a:t>）举例：塑料、木头、玻璃、橡胶、</a:t>
            </a:r>
            <a:r>
              <a:rPr lang="zh-CN" altLang="en-US" sz="3600" b="1" smtClean="0">
                <a:solidFill>
                  <a:srgbClr val="FF0000"/>
                </a:solidFill>
                <a:latin typeface="Times New Roman" pitchFamily="18" charset="0"/>
                <a:ea typeface="楷体" pitchFamily="49" charset="-122"/>
                <a:cs typeface="Times New Roman" pitchFamily="18" charset="0"/>
              </a:rPr>
              <a:t>纯水</a:t>
            </a:r>
            <a:r>
              <a:rPr lang="zh-CN" altLang="en-US" sz="3600" b="1" smtClean="0">
                <a:latin typeface="Times New Roman" pitchFamily="18" charset="0"/>
                <a:ea typeface="楷体" pitchFamily="49" charset="-122"/>
                <a:cs typeface="Times New Roman" pitchFamily="18" charset="0"/>
              </a:rPr>
              <a:t>等。</a:t>
            </a:r>
          </a:p>
          <a:p>
            <a:pPr>
              <a:buClr>
                <a:schemeClr val="bg1"/>
              </a:buClr>
              <a:buFontTx/>
              <a:buNone/>
            </a:pPr>
            <a:r>
              <a:rPr lang="zh-CN" altLang="en-US" sz="3600" b="1" smtClean="0">
                <a:latin typeface="Times New Roman" pitchFamily="18" charset="0"/>
                <a:ea typeface="楷体" pitchFamily="49" charset="-122"/>
                <a:cs typeface="Times New Roman" pitchFamily="18" charset="0"/>
              </a:rPr>
              <a:t>（</a:t>
            </a:r>
            <a:r>
              <a:rPr lang="en-US" altLang="zh-CN" sz="3600" b="1" smtClean="0">
                <a:latin typeface="Times New Roman" pitchFamily="18" charset="0"/>
                <a:ea typeface="楷体" pitchFamily="49" charset="-122"/>
                <a:cs typeface="Times New Roman" pitchFamily="18" charset="0"/>
              </a:rPr>
              <a:t>3</a:t>
            </a:r>
            <a:r>
              <a:rPr lang="zh-CN" altLang="en-US" sz="3600" b="1" smtClean="0">
                <a:latin typeface="Times New Roman" pitchFamily="18" charset="0"/>
                <a:ea typeface="楷体" pitchFamily="49" charset="-122"/>
                <a:cs typeface="Times New Roman" pitchFamily="18" charset="0"/>
              </a:rPr>
              <a:t>）绝缘体不易导电的原因：</a:t>
            </a:r>
          </a:p>
          <a:p>
            <a:pPr>
              <a:buClr>
                <a:schemeClr val="bg1"/>
              </a:buClr>
            </a:pPr>
            <a:r>
              <a:rPr lang="zh-CN" altLang="en-US" sz="3600" b="1" smtClean="0">
                <a:latin typeface="Times New Roman" pitchFamily="18" charset="0"/>
                <a:ea typeface="楷体" pitchFamily="49" charset="-122"/>
                <a:cs typeface="Times New Roman" pitchFamily="18" charset="0"/>
              </a:rPr>
              <a:t>电荷</a:t>
            </a:r>
            <a:r>
              <a:rPr lang="zh-CN" altLang="en-US" sz="3600" b="1" smtClean="0">
                <a:solidFill>
                  <a:srgbClr val="FF0000"/>
                </a:solidFill>
                <a:latin typeface="Times New Roman" pitchFamily="18" charset="0"/>
                <a:ea typeface="楷体" pitchFamily="49" charset="-122"/>
                <a:cs typeface="Times New Roman" pitchFamily="18" charset="0"/>
              </a:rPr>
              <a:t>束缚</a:t>
            </a:r>
            <a:r>
              <a:rPr lang="zh-CN" altLang="en-US" sz="3600" b="1" smtClean="0">
                <a:latin typeface="Times New Roman" pitchFamily="18" charset="0"/>
                <a:ea typeface="楷体" pitchFamily="49" charset="-122"/>
                <a:cs typeface="Times New Roman" pitchFamily="18" charset="0"/>
              </a:rPr>
              <a:t>在原子、分子之中，不能自由移动。</a:t>
            </a:r>
          </a:p>
        </p:txBody>
      </p:sp>
      <p:sp>
        <p:nvSpPr>
          <p:cNvPr id="15363" name="Rectangle 4"/>
          <p:cNvSpPr>
            <a:spLocks noGrp="1" noChangeArrowheads="1"/>
          </p:cNvSpPr>
          <p:nvPr>
            <p:ph type="title"/>
          </p:nvPr>
        </p:nvSpPr>
        <p:spPr/>
        <p:txBody>
          <a:bodyPr/>
          <a:lstStyle/>
          <a:p>
            <a:pPr algn="l"/>
            <a:r>
              <a:rPr lang="en-US" altLang="zh-CN" b="1" smtClean="0">
                <a:latin typeface="Times New Roman" pitchFamily="18" charset="0"/>
                <a:ea typeface="楷体" pitchFamily="49" charset="-122"/>
                <a:cs typeface="Times New Roman" pitchFamily="18" charset="0"/>
              </a:rPr>
              <a:t>2</a:t>
            </a:r>
            <a:r>
              <a:rPr lang="zh-CN" altLang="en-US" b="1" smtClean="0">
                <a:latin typeface="Times New Roman" pitchFamily="18" charset="0"/>
                <a:ea typeface="楷体" pitchFamily="49" charset="-122"/>
                <a:cs typeface="Times New Roman" pitchFamily="18" charset="0"/>
              </a:rPr>
              <a:t>．绝缘体：</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wipe(down)">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wipe(down)">
                                      <p:cBhvr>
                                        <p:cTn id="12" dur="500"/>
                                        <p:tgtEl>
                                          <p:spTgt spid="54275">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wipe(down)">
                                      <p:cBhvr>
                                        <p:cTn id="17" dur="500"/>
                                        <p:tgtEl>
                                          <p:spTgt spid="54275">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wipe(down)">
                                      <p:cBhvr>
                                        <p:cTn id="22"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
          <p:cNvSpPr>
            <a:spLocks noChangeArrowheads="1"/>
          </p:cNvSpPr>
          <p:nvPr/>
        </p:nvSpPr>
        <p:spPr bwMode="auto">
          <a:xfrm>
            <a:off x="1905000" y="381000"/>
            <a:ext cx="4340225" cy="923925"/>
          </a:xfrm>
          <a:prstGeom prst="rect">
            <a:avLst/>
          </a:prstGeom>
          <a:noFill/>
          <a:ln w="9525">
            <a:noFill/>
            <a:miter lim="800000"/>
          </a:ln>
        </p:spPr>
        <p:txBody>
          <a:bodyPr wrap="none">
            <a:spAutoFit/>
          </a:bodyPr>
          <a:lstStyle/>
          <a:p>
            <a:r>
              <a:rPr lang="zh-CN" altLang="en-US" b="1">
                <a:ea typeface="楷体" pitchFamily="49" charset="-122"/>
                <a:cs typeface="Times New Roman" pitchFamily="18" charset="0"/>
              </a:rPr>
              <a:t>汽车防静电链</a:t>
            </a:r>
          </a:p>
        </p:txBody>
      </p:sp>
      <p:pic>
        <p:nvPicPr>
          <p:cNvPr id="16388" name="Picture 6" descr="C:\Users\Administrator\Pictures\3333.png"/>
          <p:cNvPicPr>
            <a:picLocks noChangeAspect="1" noChangeArrowheads="1"/>
          </p:cNvPicPr>
          <p:nvPr/>
        </p:nvPicPr>
        <p:blipFill>
          <a:blip r:embed="rId2"/>
          <a:stretch>
            <a:fillRect/>
          </a:stretch>
        </p:blipFill>
        <p:spPr bwMode="auto">
          <a:xfrm>
            <a:off x="533400" y="1371600"/>
            <a:ext cx="3448050" cy="2743200"/>
          </a:xfrm>
          <a:prstGeom prst="rect">
            <a:avLst/>
          </a:prstGeom>
          <a:noFill/>
          <a:ln w="9525">
            <a:noFill/>
            <a:miter lim="800000"/>
          </a:ln>
        </p:spPr>
      </p:pic>
      <p:pic>
        <p:nvPicPr>
          <p:cNvPr id="16389" name="图片 4" descr="èä¼ç½"/>
          <p:cNvPicPr>
            <a:picLocks noChangeAspect="1" noChangeArrowheads="1"/>
          </p:cNvPicPr>
          <p:nvPr/>
        </p:nvPicPr>
        <p:blipFill>
          <a:blip r:embed="rId3"/>
          <a:stretch>
            <a:fillRect/>
          </a:stretch>
        </p:blipFill>
        <p:spPr bwMode="auto">
          <a:xfrm>
            <a:off x="2667000" y="3505200"/>
            <a:ext cx="5638800" cy="3139684"/>
          </a:xfrm>
          <a:prstGeom prst="rect">
            <a:avLst/>
          </a:prstGeom>
          <a:noFill/>
          <a:ln w="9525">
            <a:noFill/>
            <a:miter lim="800000"/>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457200" y="274638"/>
            <a:ext cx="8229600" cy="868362"/>
          </a:xfrm>
        </p:spPr>
        <p:style>
          <a:lnRef idx="0">
            <a:schemeClr val="accent6"/>
          </a:lnRef>
          <a:fillRef idx="3">
            <a:schemeClr val="accent6"/>
          </a:fillRef>
          <a:effectRef idx="3">
            <a:schemeClr val="accent6"/>
          </a:effectRef>
          <a:fontRef idx="minor">
            <a:schemeClr val="lt1"/>
          </a:fontRef>
        </p:style>
        <p:txBody>
          <a:bodyPr/>
          <a:lstStyle/>
          <a:p>
            <a:r>
              <a:rPr lang="zh-CN" altLang="en-US"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ea typeface="楷体" pitchFamily="49" charset="-122"/>
                <a:cs typeface="Times New Roman" pitchFamily="18" charset="0"/>
              </a:rPr>
              <a:t>课堂练习</a:t>
            </a:r>
            <a:endParaRPr lang="zh-CN" altLang="en-US"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内容占位符 8"/>
          <p:cNvSpPr>
            <a:spLocks noGrp="1"/>
          </p:cNvSpPr>
          <p:nvPr>
            <p:ph idx="1"/>
          </p:nvPr>
        </p:nvSpPr>
        <p:spPr/>
        <p:txBody>
          <a:bodyPr/>
          <a:lstStyle/>
          <a:p>
            <a:pPr>
              <a:buFont typeface="Arial"/>
              <a:buNone/>
            </a:pPr>
            <a:r>
              <a:rPr lang="en-US" altLang="zh-CN" b="1" smtClean="0">
                <a:solidFill>
                  <a:srgbClr val="000000"/>
                </a:solidFill>
                <a:latin typeface="Times New Roman" pitchFamily="18" charset="0"/>
                <a:ea typeface="楷体" pitchFamily="49" charset="-122"/>
                <a:cs typeface="Times New Roman" pitchFamily="18" charset="0"/>
              </a:rPr>
              <a:t>1</a:t>
            </a:r>
            <a:r>
              <a:rPr lang="zh-CN" altLang="en-US" b="1" smtClean="0">
                <a:solidFill>
                  <a:srgbClr val="000000"/>
                </a:solidFill>
                <a:latin typeface="Times New Roman" pitchFamily="18" charset="0"/>
                <a:ea typeface="楷体" pitchFamily="49" charset="-122"/>
                <a:cs typeface="Times New Roman" pitchFamily="18" charset="0"/>
              </a:rPr>
              <a:t>．关于绝缘体，下列说法正确的是（  ）</a:t>
            </a:r>
            <a:endParaRPr lang="en-US" altLang="zh-CN" b="1" smtClean="0">
              <a:solidFill>
                <a:srgbClr val="000000"/>
              </a:solidFill>
              <a:latin typeface="Times New Roman" pitchFamily="18" charset="0"/>
              <a:ea typeface="楷体" pitchFamily="49" charset="-122"/>
              <a:cs typeface="Times New Roman" pitchFamily="18" charset="0"/>
            </a:endParaRPr>
          </a:p>
          <a:p>
            <a:pPr>
              <a:buFont typeface="Arial"/>
              <a:buNone/>
            </a:pPr>
            <a:r>
              <a:rPr lang="en-US" altLang="zh-CN" b="1" smtClean="0">
                <a:solidFill>
                  <a:srgbClr val="000000"/>
                </a:solidFill>
                <a:latin typeface="Times New Roman" pitchFamily="18" charset="0"/>
                <a:ea typeface="楷体" pitchFamily="49" charset="-122"/>
                <a:cs typeface="Times New Roman" pitchFamily="18" charset="0"/>
              </a:rPr>
              <a:t>A</a:t>
            </a:r>
            <a:r>
              <a:rPr lang="zh-CN" altLang="en-US" b="1" smtClean="0">
                <a:solidFill>
                  <a:srgbClr val="000000"/>
                </a:solidFill>
                <a:latin typeface="Times New Roman" pitchFamily="18" charset="0"/>
                <a:ea typeface="楷体" pitchFamily="49" charset="-122"/>
                <a:cs typeface="Times New Roman" pitchFamily="18" charset="0"/>
              </a:rPr>
              <a:t>．绝缘体在任何情况下都不能导电</a:t>
            </a:r>
          </a:p>
          <a:p>
            <a:pPr>
              <a:buFont typeface="Arial"/>
              <a:buNone/>
            </a:pPr>
            <a:r>
              <a:rPr lang="en-US" altLang="zh-CN" b="1" smtClean="0">
                <a:solidFill>
                  <a:srgbClr val="000000"/>
                </a:solidFill>
                <a:latin typeface="Times New Roman" pitchFamily="18" charset="0"/>
                <a:ea typeface="楷体" pitchFamily="49" charset="-122"/>
                <a:cs typeface="Times New Roman" pitchFamily="18" charset="0"/>
              </a:rPr>
              <a:t>B</a:t>
            </a:r>
            <a:r>
              <a:rPr lang="zh-CN" altLang="en-US" b="1" smtClean="0">
                <a:solidFill>
                  <a:srgbClr val="000000"/>
                </a:solidFill>
                <a:latin typeface="Times New Roman" pitchFamily="18" charset="0"/>
                <a:ea typeface="楷体" pitchFamily="49" charset="-122"/>
                <a:cs typeface="Times New Roman" pitchFamily="18" charset="0"/>
              </a:rPr>
              <a:t>．绝缘体不容易导电，也不能带电</a:t>
            </a:r>
          </a:p>
          <a:p>
            <a:pPr>
              <a:buFont typeface="Arial"/>
              <a:buNone/>
            </a:pPr>
            <a:r>
              <a:rPr lang="en-US" altLang="zh-CN" b="1" smtClean="0">
                <a:solidFill>
                  <a:srgbClr val="000000"/>
                </a:solidFill>
                <a:latin typeface="Times New Roman" pitchFamily="18" charset="0"/>
                <a:ea typeface="楷体" pitchFamily="49" charset="-122"/>
                <a:cs typeface="Times New Roman" pitchFamily="18" charset="0"/>
              </a:rPr>
              <a:t>C</a:t>
            </a:r>
            <a:r>
              <a:rPr lang="zh-CN" altLang="en-US" b="1" smtClean="0">
                <a:solidFill>
                  <a:srgbClr val="000000"/>
                </a:solidFill>
                <a:latin typeface="Times New Roman" pitchFamily="18" charset="0"/>
                <a:ea typeface="楷体" pitchFamily="49" charset="-122"/>
                <a:cs typeface="Times New Roman" pitchFamily="18" charset="0"/>
              </a:rPr>
              <a:t>．绝缘体不容易导电，但能够带电</a:t>
            </a:r>
          </a:p>
          <a:p>
            <a:pPr>
              <a:buFont typeface="Arial"/>
              <a:buNone/>
            </a:pPr>
            <a:r>
              <a:rPr lang="en-US" altLang="zh-CN" b="1" smtClean="0">
                <a:solidFill>
                  <a:srgbClr val="000000"/>
                </a:solidFill>
                <a:latin typeface="Times New Roman" pitchFamily="18" charset="0"/>
                <a:ea typeface="楷体" pitchFamily="49" charset="-122"/>
                <a:cs typeface="Times New Roman" pitchFamily="18" charset="0"/>
              </a:rPr>
              <a:t>D</a:t>
            </a:r>
            <a:r>
              <a:rPr lang="zh-CN" altLang="en-US" b="1" smtClean="0">
                <a:solidFill>
                  <a:srgbClr val="000000"/>
                </a:solidFill>
                <a:latin typeface="Times New Roman" pitchFamily="18" charset="0"/>
                <a:ea typeface="楷体" pitchFamily="49" charset="-122"/>
                <a:cs typeface="Times New Roman" pitchFamily="18" charset="0"/>
              </a:rPr>
              <a:t>．绝缘体内没有电子，因此它不容易导电</a:t>
            </a:r>
            <a:endParaRPr lang="en-US" altLang="zh-CN" b="1" smtClean="0">
              <a:solidFill>
                <a:srgbClr val="000000"/>
              </a:solidFill>
              <a:latin typeface="Times New Roman" pitchFamily="18" charset="0"/>
              <a:ea typeface="楷体" pitchFamily="49" charset="-122"/>
              <a:cs typeface="Times New Roman" pitchFamily="18" charset="0"/>
            </a:endParaRPr>
          </a:p>
          <a:p>
            <a:pPr>
              <a:buFont typeface="Arial"/>
              <a:buNone/>
            </a:pPr>
            <a:r>
              <a:rPr lang="zh-CN" altLang="en-US" b="1" smtClean="0">
                <a:solidFill>
                  <a:srgbClr val="FF0000"/>
                </a:solidFill>
                <a:latin typeface="Times New Roman" pitchFamily="18" charset="0"/>
                <a:ea typeface="楷体" pitchFamily="49" charset="-122"/>
                <a:cs typeface="Times New Roman" pitchFamily="18" charset="0"/>
              </a:rPr>
              <a:t>答案：</a:t>
            </a:r>
            <a:r>
              <a:rPr lang="en-US" altLang="zh-CN" b="1" smtClean="0">
                <a:solidFill>
                  <a:srgbClr val="FF0000"/>
                </a:solidFill>
                <a:latin typeface="Times New Roman" pitchFamily="18" charset="0"/>
                <a:ea typeface="楷体" pitchFamily="49" charset="-122"/>
                <a:cs typeface="Times New Roman" pitchFamily="18" charset="0"/>
              </a:rPr>
              <a:t>C</a:t>
            </a:r>
            <a:endParaRPr lang="zh-CN" altLang="en-US" b="1" smtClean="0">
              <a:solidFill>
                <a:srgbClr val="FF0000"/>
              </a:solidFill>
              <a:latin typeface="Times New Roman" pitchFamily="18" charset="0"/>
              <a:ea typeface="楷体" pitchFamily="49" charset="-122"/>
              <a:cs typeface="Times New Roman" pitchFamily="18" charset="0"/>
            </a:endParaRPr>
          </a:p>
          <a:p>
            <a:endParaRPr lang="zh-CN" altLang="en-US">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wipe(down)">
                                      <p:cBhvr>
                                        <p:cTn id="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457200" y="274638"/>
            <a:ext cx="8229600" cy="944562"/>
          </a:xfrm>
        </p:spPr>
        <p:style>
          <a:lnRef idx="0">
            <a:schemeClr val="accent2"/>
          </a:lnRef>
          <a:fillRef idx="3">
            <a:schemeClr val="accent2"/>
          </a:fillRef>
          <a:effectRef idx="3">
            <a:schemeClr val="accent2"/>
          </a:effectRef>
          <a:fontRef idx="minor">
            <a:schemeClr val="lt1"/>
          </a:fontRef>
        </p:style>
        <p:txBody>
          <a:bodyPr/>
          <a:lstStyle/>
          <a:p>
            <a:r>
              <a:rPr lang="zh-CN" alt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a:p>
        </p:txBody>
      </p:sp>
      <p:sp>
        <p:nvSpPr>
          <p:cNvPr id="9" name="内容占位符 8"/>
          <p:cNvSpPr>
            <a:spLocks noGrp="1"/>
          </p:cNvSpPr>
          <p:nvPr>
            <p:ph idx="1"/>
          </p:nvPr>
        </p:nvSpPr>
        <p:spPr/>
        <p:txBody>
          <a:bodyPr/>
          <a:lstStyle/>
          <a:p>
            <a:pPr>
              <a:buFont typeface="Arial"/>
              <a:buNone/>
            </a:pPr>
            <a:r>
              <a:rPr lang="en-US" altLang="zh-CN" b="1" smtClean="0">
                <a:latin typeface="Times New Roman" pitchFamily="18" charset="0"/>
                <a:ea typeface="楷体" pitchFamily="49" charset="-122"/>
                <a:cs typeface="Times New Roman" pitchFamily="18" charset="0"/>
              </a:rPr>
              <a:t>2</a:t>
            </a:r>
            <a:r>
              <a:rPr lang="zh-CN" altLang="en-US" b="1" smtClean="0">
                <a:latin typeface="Times New Roman" pitchFamily="18" charset="0"/>
                <a:ea typeface="楷体" pitchFamily="49" charset="-122"/>
                <a:cs typeface="Times New Roman" pitchFamily="18" charset="0"/>
              </a:rPr>
              <a:t>．通常情况下，下列物体中属于绝缘体的一组是（　　）</a:t>
            </a:r>
          </a:p>
          <a:p>
            <a:pPr>
              <a:buFont typeface="Arial"/>
              <a:buNone/>
            </a:pPr>
            <a:r>
              <a:rPr lang="en-US" altLang="zh-CN" b="1" smtClean="0">
                <a:latin typeface="Times New Roman" pitchFamily="18" charset="0"/>
                <a:ea typeface="楷体" pitchFamily="49" charset="-122"/>
                <a:cs typeface="Times New Roman" pitchFamily="18" charset="0"/>
              </a:rPr>
              <a:t>A</a:t>
            </a:r>
            <a:r>
              <a:rPr lang="zh-CN" altLang="en-US" b="1" smtClean="0">
                <a:latin typeface="Times New Roman" pitchFamily="18" charset="0"/>
                <a:ea typeface="楷体" pitchFamily="49" charset="-122"/>
                <a:cs typeface="Times New Roman" pitchFamily="18" charset="0"/>
              </a:rPr>
              <a:t>．人 体、大 地、铜钥匙</a:t>
            </a:r>
          </a:p>
          <a:p>
            <a:pPr>
              <a:buFont typeface="Arial"/>
              <a:buNone/>
            </a:pPr>
            <a:r>
              <a:rPr lang="en-US" altLang="zh-CN" b="1" smtClean="0">
                <a:latin typeface="Times New Roman" pitchFamily="18" charset="0"/>
                <a:ea typeface="楷体" pitchFamily="49" charset="-122"/>
                <a:cs typeface="Times New Roman" pitchFamily="18" charset="0"/>
              </a:rPr>
              <a:t>B</a:t>
            </a:r>
            <a:r>
              <a:rPr lang="zh-CN" altLang="en-US" b="1" smtClean="0">
                <a:latin typeface="Times New Roman" pitchFamily="18" charset="0"/>
                <a:ea typeface="楷体" pitchFamily="49" charset="-122"/>
                <a:cs typeface="Times New Roman" pitchFamily="18" charset="0"/>
              </a:rPr>
              <a:t>．橡 皮、煤 油、塑料袋</a:t>
            </a:r>
          </a:p>
          <a:p>
            <a:pPr>
              <a:buFont typeface="Arial"/>
              <a:buNone/>
            </a:pPr>
            <a:r>
              <a:rPr lang="en-US" altLang="zh-CN" b="1" smtClean="0">
                <a:latin typeface="Times New Roman" pitchFamily="18" charset="0"/>
                <a:ea typeface="楷体" pitchFamily="49" charset="-122"/>
                <a:cs typeface="Times New Roman" pitchFamily="18" charset="0"/>
              </a:rPr>
              <a:t>C</a:t>
            </a:r>
            <a:r>
              <a:rPr lang="zh-CN" altLang="en-US" b="1" smtClean="0">
                <a:latin typeface="Times New Roman" pitchFamily="18" charset="0"/>
                <a:ea typeface="楷体" pitchFamily="49" charset="-122"/>
                <a:cs typeface="Times New Roman" pitchFamily="18" charset="0"/>
              </a:rPr>
              <a:t>．铅笔芯、盐 水、玻璃杯	</a:t>
            </a:r>
          </a:p>
          <a:p>
            <a:pPr>
              <a:buFont typeface="Arial"/>
              <a:buNone/>
            </a:pPr>
            <a:r>
              <a:rPr lang="en-US" altLang="zh-CN" b="1" smtClean="0">
                <a:latin typeface="Times New Roman" pitchFamily="18" charset="0"/>
                <a:ea typeface="楷体" pitchFamily="49" charset="-122"/>
                <a:cs typeface="Times New Roman" pitchFamily="18" charset="0"/>
              </a:rPr>
              <a:t>D</a:t>
            </a:r>
            <a:r>
              <a:rPr lang="zh-CN" altLang="en-US" b="1" smtClean="0">
                <a:latin typeface="Times New Roman" pitchFamily="18" charset="0"/>
                <a:ea typeface="楷体" pitchFamily="49" charset="-122"/>
                <a:cs typeface="Times New Roman" pitchFamily="18" charset="0"/>
              </a:rPr>
              <a:t>．瓷 瓶、空 气、钢板尺</a:t>
            </a:r>
            <a:endParaRPr lang="en-US" altLang="zh-CN" b="1" smtClean="0">
              <a:latin typeface="Times New Roman" pitchFamily="18" charset="0"/>
              <a:ea typeface="楷体" pitchFamily="49" charset="-122"/>
              <a:cs typeface="Times New Roman" pitchFamily="18" charset="0"/>
            </a:endParaRPr>
          </a:p>
          <a:p>
            <a:pPr>
              <a:buFont typeface="Arial"/>
              <a:buNone/>
            </a:pPr>
            <a:r>
              <a:rPr lang="zh-CN" altLang="en-US" b="1" smtClean="0">
                <a:solidFill>
                  <a:srgbClr val="FF0000"/>
                </a:solidFill>
                <a:latin typeface="Times New Roman" pitchFamily="18" charset="0"/>
                <a:ea typeface="楷体" pitchFamily="49" charset="-122"/>
                <a:cs typeface="Times New Roman" pitchFamily="18" charset="0"/>
              </a:rPr>
              <a:t>答案：</a:t>
            </a:r>
            <a:r>
              <a:rPr lang="en-US" altLang="zh-CN" b="1" smtClean="0">
                <a:solidFill>
                  <a:srgbClr val="FF0000"/>
                </a:solidFill>
                <a:latin typeface="Times New Roman" pitchFamily="18" charset="0"/>
                <a:ea typeface="楷体" pitchFamily="49" charset="-122"/>
                <a:cs typeface="Times New Roman" pitchFamily="18" charset="0"/>
              </a:rPr>
              <a:t>B</a:t>
            </a:r>
            <a:endParaRPr lang="zh-CN" altLang="en-US" b="1" smtClean="0">
              <a:solidFill>
                <a:srgbClr val="FF0000"/>
              </a:solidFill>
              <a:latin typeface="Times New Roman" pitchFamily="18" charset="0"/>
              <a:ea typeface="楷体" pitchFamily="49" charset="-122"/>
              <a:cs typeface="Times New Roman" pitchFamily="18" charset="0"/>
            </a:endParaRPr>
          </a:p>
          <a:p>
            <a:endParaRPr lang="zh-CN" altLang="en-US">
              <a:latin typeface="Times New Roman" pitchFamily="18" charset="0"/>
              <a:ea typeface="楷体" pitchFamily="49" charset="-122"/>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wipe(down)">
                                      <p:cBhvr>
                                        <p:cTn id="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92162"/>
          </a:xfrm>
        </p:spPr>
        <p:style>
          <a:lnRef idx="0">
            <a:schemeClr val="accent6"/>
          </a:lnRef>
          <a:fillRef idx="3">
            <a:schemeClr val="accent6"/>
          </a:fillRef>
          <a:effectRef idx="3">
            <a:schemeClr val="accent6"/>
          </a:effectRef>
          <a:fontRef idx="minor">
            <a:schemeClr val="lt1"/>
          </a:fontRef>
        </p:style>
        <p:txBody>
          <a:bodyPr/>
          <a:lstStyle/>
          <a:p>
            <a:r>
              <a:rPr lang="zh-CN" alt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p>
        </p:txBody>
      </p:sp>
      <p:sp>
        <p:nvSpPr>
          <p:cNvPr id="21507" name="Rectangle 3"/>
          <p:cNvSpPr>
            <a:spLocks noGrp="1" noChangeArrowheads="1"/>
          </p:cNvSpPr>
          <p:nvPr>
            <p:ph type="body" idx="1"/>
          </p:nvPr>
        </p:nvSpPr>
        <p:spPr>
          <a:xfrm>
            <a:off x="457200" y="1143000"/>
            <a:ext cx="8229600" cy="5410200"/>
          </a:xfrm>
        </p:spPr>
        <p:txBody>
          <a:bodyPr/>
          <a:lstStyle/>
          <a:p>
            <a:pPr>
              <a:buFontTx/>
              <a:buNone/>
            </a:pPr>
            <a:r>
              <a:rPr lang="en-US" altLang="zh-CN" sz="2800" b="1" smtClean="0">
                <a:latin typeface="Times New Roman" pitchFamily="18" charset="0"/>
                <a:ea typeface="楷体" pitchFamily="49" charset="-122"/>
                <a:cs typeface="Times New Roman" pitchFamily="18" charset="0"/>
              </a:rPr>
              <a:t>3</a:t>
            </a:r>
            <a:r>
              <a:rPr lang="zh-CN" altLang="en-US" sz="2800" b="1" smtClean="0">
                <a:latin typeface="Times New Roman" pitchFamily="18" charset="0"/>
                <a:ea typeface="楷体" pitchFamily="49" charset="-122"/>
                <a:cs typeface="Times New Roman" pitchFamily="18" charset="0"/>
              </a:rPr>
              <a:t>．如果带电体与验电器金属球接触，两片金属箔带</a:t>
            </a:r>
            <a:r>
              <a:rPr lang="en-US" altLang="zh-CN" sz="2800" b="1" smtClean="0">
                <a:latin typeface="Times New Roman" pitchFamily="18" charset="0"/>
                <a:ea typeface="楷体" pitchFamily="49" charset="-122"/>
                <a:cs typeface="Times New Roman" pitchFamily="18" charset="0"/>
              </a:rPr>
              <a:t>____</a:t>
            </a:r>
            <a:r>
              <a:rPr lang="zh-CN" altLang="en-US" sz="2800" b="1" smtClean="0">
                <a:latin typeface="Times New Roman" pitchFamily="18" charset="0"/>
                <a:ea typeface="楷体" pitchFamily="49" charset="-122"/>
                <a:cs typeface="Times New Roman" pitchFamily="18" charset="0"/>
              </a:rPr>
              <a:t>种电荷，互相</a:t>
            </a:r>
            <a:r>
              <a:rPr lang="en-US" altLang="zh-CN" sz="2800" b="1" smtClean="0">
                <a:latin typeface="Times New Roman" pitchFamily="18" charset="0"/>
                <a:ea typeface="楷体" pitchFamily="49" charset="-122"/>
                <a:cs typeface="Times New Roman" pitchFamily="18" charset="0"/>
              </a:rPr>
              <a:t>______</a:t>
            </a:r>
            <a:r>
              <a:rPr lang="zh-CN" altLang="en-US" sz="2800" b="1" smtClean="0">
                <a:latin typeface="Times New Roman" pitchFamily="18" charset="0"/>
                <a:ea typeface="楷体" pitchFamily="49" charset="-122"/>
                <a:cs typeface="Times New Roman" pitchFamily="18" charset="0"/>
              </a:rPr>
              <a:t>而</a:t>
            </a:r>
            <a:r>
              <a:rPr lang="en-US" altLang="zh-CN" sz="2800" b="1" smtClean="0">
                <a:latin typeface="Times New Roman" pitchFamily="18" charset="0"/>
                <a:ea typeface="楷体" pitchFamily="49" charset="-122"/>
                <a:cs typeface="Times New Roman" pitchFamily="18" charset="0"/>
              </a:rPr>
              <a:t>______</a:t>
            </a:r>
            <a:r>
              <a:rPr lang="zh-CN" altLang="en-US" sz="2800" b="1" smtClean="0">
                <a:latin typeface="Times New Roman" pitchFamily="18" charset="0"/>
                <a:ea typeface="楷体" pitchFamily="49" charset="-122"/>
                <a:cs typeface="Times New Roman" pitchFamily="18" charset="0"/>
              </a:rPr>
              <a:t>。当金属箔所带电荷越多，金属箔张开角度越</a:t>
            </a:r>
            <a:r>
              <a:rPr lang="en-US" altLang="zh-CN" sz="2800" b="1" smtClean="0">
                <a:latin typeface="Times New Roman" pitchFamily="18" charset="0"/>
                <a:ea typeface="楷体" pitchFamily="49" charset="-122"/>
                <a:cs typeface="Times New Roman" pitchFamily="18" charset="0"/>
              </a:rPr>
              <a:t>___</a:t>
            </a:r>
            <a:r>
              <a:rPr lang="zh-CN" altLang="en-US" sz="2800" b="1" smtClean="0">
                <a:latin typeface="Times New Roman" pitchFamily="18" charset="0"/>
                <a:ea typeface="楷体" pitchFamily="49" charset="-122"/>
                <a:cs typeface="Times New Roman" pitchFamily="18" charset="0"/>
              </a:rPr>
              <a:t>。</a:t>
            </a:r>
            <a:endParaRPr lang="en-US" altLang="zh-CN" sz="2800" b="1" smtClean="0">
              <a:latin typeface="Times New Roman" pitchFamily="18" charset="0"/>
              <a:ea typeface="楷体" pitchFamily="49" charset="-122"/>
              <a:cs typeface="Times New Roman" pitchFamily="18" charset="0"/>
            </a:endParaRPr>
          </a:p>
          <a:p>
            <a:pPr>
              <a:buNone/>
            </a:pPr>
            <a:r>
              <a:rPr lang="zh-CN" altLang="en-US" sz="2800" b="1" smtClean="0">
                <a:solidFill>
                  <a:srgbClr val="FF0000"/>
                </a:solidFill>
                <a:latin typeface="Times New Roman" pitchFamily="18" charset="0"/>
                <a:ea typeface="楷体" pitchFamily="49" charset="-122"/>
                <a:cs typeface="Times New Roman" pitchFamily="18" charset="0"/>
              </a:rPr>
              <a:t>答案：同；排斥；张开；大</a:t>
            </a:r>
          </a:p>
          <a:p>
            <a:pPr>
              <a:buFontTx/>
              <a:buNone/>
            </a:pPr>
            <a:r>
              <a:rPr lang="en-US" altLang="zh-CN" sz="2800" b="1" smtClean="0">
                <a:latin typeface="Times New Roman" pitchFamily="18" charset="0"/>
                <a:ea typeface="楷体" pitchFamily="49" charset="-122"/>
                <a:cs typeface="Times New Roman" pitchFamily="18" charset="0"/>
              </a:rPr>
              <a:t>4</a:t>
            </a:r>
            <a:r>
              <a:rPr lang="zh-CN" altLang="en-US" sz="2800" b="1" smtClean="0">
                <a:latin typeface="Times New Roman" pitchFamily="18" charset="0"/>
                <a:ea typeface="楷体" pitchFamily="49" charset="-122"/>
                <a:cs typeface="Times New Roman" pitchFamily="18" charset="0"/>
              </a:rPr>
              <a:t>．某验电器金属球接触带电时金属箔就会</a:t>
            </a:r>
            <a:r>
              <a:rPr lang="en-US" altLang="zh-CN" sz="2800" b="1" smtClean="0">
                <a:latin typeface="Times New Roman" pitchFamily="18" charset="0"/>
                <a:ea typeface="楷体" pitchFamily="49" charset="-122"/>
                <a:cs typeface="Times New Roman" pitchFamily="18" charset="0"/>
              </a:rPr>
              <a:t>______</a:t>
            </a:r>
            <a:r>
              <a:rPr lang="zh-CN" altLang="en-US" sz="2800" b="1" smtClean="0">
                <a:latin typeface="Times New Roman" pitchFamily="18" charset="0"/>
                <a:ea typeface="楷体" pitchFamily="49" charset="-122"/>
                <a:cs typeface="Times New Roman" pitchFamily="18" charset="0"/>
              </a:rPr>
              <a:t>，再用一个与验电器带等量异种电荷的带电体接触这个验电器的金属球，金属箔就会</a:t>
            </a:r>
            <a:r>
              <a:rPr lang="en-US" altLang="zh-CN" sz="2800" b="1" smtClean="0">
                <a:latin typeface="Times New Roman" pitchFamily="18" charset="0"/>
                <a:ea typeface="楷体" pitchFamily="49" charset="-122"/>
                <a:cs typeface="Times New Roman" pitchFamily="18" charset="0"/>
              </a:rPr>
              <a:t>___________</a:t>
            </a:r>
            <a:r>
              <a:rPr lang="zh-CN" altLang="en-US" sz="2800" b="1" smtClean="0">
                <a:latin typeface="Times New Roman" pitchFamily="18" charset="0"/>
                <a:ea typeface="楷体" pitchFamily="49" charset="-122"/>
                <a:cs typeface="Times New Roman" pitchFamily="18" charset="0"/>
              </a:rPr>
              <a:t>。</a:t>
            </a:r>
            <a:endParaRPr lang="en-US" altLang="zh-CN" sz="2800" b="1" smtClean="0">
              <a:latin typeface="Times New Roman" pitchFamily="18" charset="0"/>
              <a:ea typeface="楷体" pitchFamily="49" charset="-122"/>
              <a:cs typeface="Times New Roman" pitchFamily="18" charset="0"/>
            </a:endParaRPr>
          </a:p>
          <a:p>
            <a:pPr>
              <a:buNone/>
            </a:pPr>
            <a:r>
              <a:rPr lang="zh-CN" altLang="en-US" sz="2800" b="1" smtClean="0">
                <a:solidFill>
                  <a:srgbClr val="FF0000"/>
                </a:solidFill>
                <a:latin typeface="Times New Roman" pitchFamily="18" charset="0"/>
                <a:ea typeface="楷体" pitchFamily="49" charset="-122"/>
                <a:cs typeface="Times New Roman" pitchFamily="18" charset="0"/>
              </a:rPr>
              <a:t>答案：张开；闭合（张角变小，或闭合后再张开）</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wipe(down)">
                                      <p:cBhvr>
                                        <p:cTn id="7" dur="500"/>
                                        <p:tgtEl>
                                          <p:spTgt spid="21507">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507">
                                            <p:txEl>
                                              <p:pRg st="3" end="3"/>
                                            </p:txEl>
                                          </p:spTgt>
                                        </p:tgtEl>
                                        <p:attrNameLst>
                                          <p:attrName>style.visibility</p:attrName>
                                        </p:attrNameLst>
                                      </p:cBhvr>
                                      <p:to>
                                        <p:strVal val="visible"/>
                                      </p:to>
                                    </p:set>
                                    <p:animEffect transition="in" filter="wipe(down)">
                                      <p:cBhvr>
                                        <p:cTn id="12"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p:cNvSpPr>
            <a:spLocks noGrp="1"/>
          </p:cNvSpPr>
          <p:nvPr>
            <p:ph idx="1"/>
          </p:nvPr>
        </p:nvSpPr>
        <p:spPr>
          <a:xfrm>
            <a:off x="457200" y="1219200"/>
            <a:ext cx="8229600" cy="4906963"/>
          </a:xfrm>
        </p:spPr>
        <p:txBody>
          <a:bodyPr/>
          <a:lstStyle/>
          <a:p>
            <a:pPr>
              <a:buFont typeface="Arial"/>
              <a:buNone/>
            </a:pPr>
            <a:r>
              <a:rPr lang="zh-CN" altLang="en-US" sz="2400" b="1" smtClean="0">
                <a:latin typeface="Times New Roman" pitchFamily="18" charset="0"/>
                <a:ea typeface="楷体" pitchFamily="49" charset="-122"/>
                <a:cs typeface="Times New Roman" pitchFamily="18" charset="0"/>
              </a:rPr>
              <a:t>如图用一段细铁丝做一个支架</a:t>
            </a:r>
          </a:p>
          <a:p>
            <a:pPr>
              <a:buFont typeface="Arial"/>
              <a:buNone/>
            </a:pPr>
            <a:r>
              <a:rPr lang="zh-CN" altLang="en-US" sz="2400" b="1" smtClean="0">
                <a:latin typeface="Times New Roman" pitchFamily="18" charset="0"/>
                <a:ea typeface="楷体" pitchFamily="49" charset="-122"/>
                <a:cs typeface="Times New Roman" pitchFamily="18" charset="0"/>
              </a:rPr>
              <a:t>和转动轴，把一根中间戳有一个孔</a:t>
            </a:r>
          </a:p>
          <a:p>
            <a:pPr>
              <a:buFont typeface="Arial"/>
              <a:buNone/>
            </a:pPr>
            <a:r>
              <a:rPr lang="zh-CN" altLang="en-US" sz="2400" b="1" smtClean="0">
                <a:latin typeface="Times New Roman" pitchFamily="18" charset="0"/>
                <a:ea typeface="楷体" pitchFamily="49" charset="-122"/>
                <a:cs typeface="Times New Roman" pitchFamily="18" charset="0"/>
              </a:rPr>
              <a:t>（没有戳穿）的饮料吸管放在转动</a:t>
            </a:r>
          </a:p>
          <a:p>
            <a:pPr>
              <a:buFont typeface="Arial"/>
              <a:buNone/>
            </a:pPr>
            <a:r>
              <a:rPr lang="zh-CN" altLang="en-US" sz="2400" b="1" smtClean="0">
                <a:latin typeface="Times New Roman" pitchFamily="18" charset="0"/>
                <a:ea typeface="楷体" pitchFamily="49" charset="-122"/>
                <a:cs typeface="Times New Roman" pitchFamily="18" charset="0"/>
              </a:rPr>
              <a:t>轴上，吸管能在水平面上自由转动，</a:t>
            </a:r>
          </a:p>
          <a:p>
            <a:pPr>
              <a:buFont typeface="Arial"/>
              <a:buNone/>
            </a:pPr>
            <a:r>
              <a:rPr lang="zh-CN" altLang="en-US" sz="2400" b="1" smtClean="0">
                <a:latin typeface="Times New Roman" pitchFamily="18" charset="0"/>
                <a:ea typeface="楷体" pitchFamily="49" charset="-122"/>
                <a:cs typeface="Times New Roman" pitchFamily="18" charset="0"/>
              </a:rPr>
              <a:t>用餐巾纸摩擦吸管使其带电。</a:t>
            </a:r>
          </a:p>
          <a:p>
            <a:pPr>
              <a:buFont typeface="Arial"/>
              <a:buNone/>
            </a:pPr>
            <a:r>
              <a:rPr lang="zh-CN" altLang="en-US" sz="2400" b="1" smtClean="0">
                <a:solidFill>
                  <a:srgbClr val="CC0000"/>
                </a:solidFill>
                <a:latin typeface="Times New Roman" pitchFamily="18" charset="0"/>
                <a:ea typeface="楷体" pitchFamily="49" charset="-122"/>
                <a:cs typeface="Times New Roman" pitchFamily="18" charset="0"/>
              </a:rPr>
              <a:t>（</a:t>
            </a:r>
            <a:r>
              <a:rPr lang="en-US" altLang="zh-CN" sz="2400" b="1" smtClean="0">
                <a:solidFill>
                  <a:srgbClr val="CC0000"/>
                </a:solidFill>
                <a:latin typeface="Times New Roman" pitchFamily="18" charset="0"/>
                <a:ea typeface="楷体" pitchFamily="49" charset="-122"/>
                <a:cs typeface="Times New Roman" pitchFamily="18" charset="0"/>
              </a:rPr>
              <a:t>1</a:t>
            </a:r>
            <a:r>
              <a:rPr lang="zh-CN" altLang="en-US" sz="2400" b="1" smtClean="0">
                <a:solidFill>
                  <a:srgbClr val="CC0000"/>
                </a:solidFill>
                <a:latin typeface="Times New Roman" pitchFamily="18" charset="0"/>
                <a:ea typeface="楷体" pitchFamily="49" charset="-122"/>
                <a:cs typeface="Times New Roman" pitchFamily="18" charset="0"/>
              </a:rPr>
              <a:t>）把某个物体放在带电吸管一端的附近，发现吸管向物体靠近，由此是否可以判断该物体带电？</a:t>
            </a:r>
          </a:p>
          <a:p>
            <a:pPr>
              <a:buFont typeface="Arial"/>
              <a:buNone/>
            </a:pPr>
            <a:r>
              <a:rPr lang="zh-CN" altLang="en-US" sz="2400" b="1" smtClean="0">
                <a:latin typeface="Times New Roman" pitchFamily="18" charset="0"/>
                <a:ea typeface="楷体" pitchFamily="49" charset="-122"/>
                <a:cs typeface="Times New Roman" pitchFamily="18" charset="0"/>
              </a:rPr>
              <a:t>（</a:t>
            </a:r>
            <a:r>
              <a:rPr lang="en-US" altLang="zh-CN" sz="2400" b="1" smtClean="0">
                <a:latin typeface="Times New Roman" pitchFamily="18" charset="0"/>
                <a:ea typeface="楷体" pitchFamily="49" charset="-122"/>
                <a:cs typeface="Times New Roman" pitchFamily="18" charset="0"/>
              </a:rPr>
              <a:t>2</a:t>
            </a:r>
            <a:r>
              <a:rPr lang="zh-CN" altLang="en-US" sz="2400" b="1" smtClean="0">
                <a:latin typeface="Times New Roman" pitchFamily="18" charset="0"/>
                <a:ea typeface="楷体" pitchFamily="49" charset="-122"/>
                <a:cs typeface="Times New Roman" pitchFamily="18" charset="0"/>
              </a:rPr>
              <a:t>）把丝绸摩擦过的玻璃棒放在带电吸管一端的附近，观察吸管运动的方向，并回答：吸管带的是哪种电？餐巾纸带哪种电？为什么？</a:t>
            </a:r>
          </a:p>
          <a:p>
            <a:endParaRPr lang="zh-CN" altLang="en-US" sz="2400">
              <a:latin typeface="Times New Roman" pitchFamily="18" charset="0"/>
              <a:cs typeface="Times New Roman" pitchFamily="18" charset="0"/>
            </a:endParaRPr>
          </a:p>
        </p:txBody>
      </p:sp>
      <p:pic>
        <p:nvPicPr>
          <p:cNvPr id="19460" name="Picture 4" descr="15-1-6"/>
          <p:cNvPicPr>
            <a:picLocks noChangeAspect="1" noChangeArrowheads="1"/>
          </p:cNvPicPr>
          <p:nvPr/>
        </p:nvPicPr>
        <p:blipFill>
          <a:blip r:embed="rId2"/>
          <a:stretch>
            <a:fillRect/>
          </a:stretch>
        </p:blipFill>
        <p:spPr bwMode="auto">
          <a:xfrm>
            <a:off x="5791200" y="1295400"/>
            <a:ext cx="2665412" cy="1922462"/>
          </a:xfrm>
          <a:prstGeom prst="rect">
            <a:avLst/>
          </a:prstGeom>
          <a:noFill/>
          <a:ln w="9525">
            <a:noFill/>
            <a:miter lim="800000"/>
          </a:ln>
        </p:spPr>
      </p:pic>
      <p:sp>
        <p:nvSpPr>
          <p:cNvPr id="8" name="标题 7"/>
          <p:cNvSpPr>
            <a:spLocks noGrp="1"/>
          </p:cNvSpPr>
          <p:nvPr>
            <p:ph type="title"/>
          </p:nvPr>
        </p:nvSpPr>
        <p:spPr>
          <a:xfrm>
            <a:off x="457200" y="274638"/>
            <a:ext cx="8229600" cy="792162"/>
          </a:xfrm>
        </p:spPr>
        <p:style>
          <a:lnRef idx="3">
            <a:schemeClr val="lt1"/>
          </a:lnRef>
          <a:fillRef idx="1">
            <a:schemeClr val="accent6"/>
          </a:fillRef>
          <a:effectRef idx="1">
            <a:schemeClr val="accent6"/>
          </a:effectRef>
          <a:fontRef idx="minor">
            <a:schemeClr val="lt1"/>
          </a:fontRef>
        </p:style>
        <p:txBody>
          <a:bodyPr/>
          <a:lstStyle/>
          <a:p>
            <a:r>
              <a:rPr lang="zh-CN" alt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9"/>
          <p:cNvSpPr>
            <a:spLocks noGrp="1"/>
          </p:cNvSpPr>
          <p:nvPr>
            <p:ph type="title"/>
          </p:nvPr>
        </p:nvSpPr>
        <p:spPr>
          <a:xfrm>
            <a:off x="457200" y="274638"/>
            <a:ext cx="8229600" cy="944562"/>
          </a:xfrm>
        </p:spPr>
        <p:style>
          <a:lnRef idx="1">
            <a:schemeClr val="accent2"/>
          </a:lnRef>
          <a:fillRef idx="3">
            <a:schemeClr val="accent2"/>
          </a:fillRef>
          <a:effectRef idx="2">
            <a:schemeClr val="accent2"/>
          </a:effectRef>
          <a:fontRef idx="minor">
            <a:schemeClr val="lt1"/>
          </a:fontRef>
        </p:style>
        <p:txBody>
          <a:bodyPr/>
          <a:lstStyle/>
          <a:p>
            <a:r>
              <a:rPr lang="zh-CN" alt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课堂小结</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endParaRPr>
          </a:p>
        </p:txBody>
      </p:sp>
      <p:pic>
        <p:nvPicPr>
          <p:cNvPr id="21506" name="Picture 2"/>
          <p:cNvPicPr>
            <a:picLocks noChangeAspect="1" noChangeArrowheads="1"/>
          </p:cNvPicPr>
          <p:nvPr/>
        </p:nvPicPr>
        <p:blipFill>
          <a:blip r:embed="rId2"/>
          <a:stretch>
            <a:fillRect/>
          </a:stretch>
        </p:blipFill>
        <p:spPr bwMode="auto">
          <a:xfrm>
            <a:off x="0" y="1371599"/>
            <a:ext cx="9144000" cy="5802923"/>
          </a:xfrm>
          <a:prstGeom prst="rect">
            <a:avLst/>
          </a:prstGeom>
          <a:noFill/>
          <a:ln w="9525">
            <a:noFill/>
            <a:miter lim="800000"/>
          </a:ln>
          <a:effectLst/>
        </p:spPr>
      </p:pic>
      <p:pic>
        <p:nvPicPr>
          <p:cNvPr id="21507" name="New picture" hidden="1"/>
          <p:cNvPicPr/>
          <p:nvPr/>
        </p:nvPicPr>
        <p:blipFill>
          <a:blip r:embed="rId3"/>
          <a:stretch>
            <a:fillRect/>
          </a:stretch>
        </p:blipFill>
        <p:spPr>
          <a:xfrm>
            <a:off x="10312400" y="11861800"/>
            <a:ext cx="317500" cy="444500"/>
          </a:xfrm>
          <a:prstGeom prst="cube">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https://timgsa.baidu.com/timg?image&amp;quality=80&amp;size=b9999_10000&amp;sec=1568866492050&amp;di=f63bce3ed2d2b461f5dcc0f83a0918f2&amp;imgtype=0&amp;src=http%3A%2F%2F5b0988e595225.cdn.sohucs.com%2Fimages%2F20171104%2F7530ba87a42441ab8a3c067d76f6d830.gif"/>
          <p:cNvPicPr>
            <a:picLocks noChangeAspect="1" noChangeArrowheads="1" noCrop="1"/>
          </p:cNvPicPr>
          <p:nvPr/>
        </p:nvPicPr>
        <p:blipFill>
          <a:blip r:embed="rId2"/>
          <a:stretch>
            <a:fillRect/>
          </a:stretch>
        </p:blipFill>
        <p:spPr bwMode="auto">
          <a:xfrm>
            <a:off x="457200" y="112864"/>
            <a:ext cx="7924800" cy="4230536"/>
          </a:xfrm>
          <a:prstGeom prst="rect">
            <a:avLst/>
          </a:prstGeom>
          <a:noFill/>
          <a:ln w="9525">
            <a:noFill/>
            <a:miter lim="800000"/>
          </a:ln>
        </p:spPr>
      </p:pic>
      <p:pic>
        <p:nvPicPr>
          <p:cNvPr id="3" name="Picture 2" descr="https://timgsa.baidu.com/timg?image&amp;quality=80&amp;size=b9999_10000&amp;sec=1568866135577&amp;di=994e5d71b5f4365fe4f790036058ae73&amp;imgtype=0&amp;src=http%3A%2F%2Fzkres1.myzaker.com%2F201812%2F5c12d15577ac646e536ddd96_raw.gif"/>
          <p:cNvPicPr>
            <a:picLocks noChangeAspect="1" noChangeArrowheads="1" noCrop="1"/>
          </p:cNvPicPr>
          <p:nvPr/>
        </p:nvPicPr>
        <p:blipFill>
          <a:blip r:embed="rId3"/>
          <a:stretch>
            <a:fillRect/>
          </a:stretch>
        </p:blipFill>
        <p:spPr bwMode="auto">
          <a:xfrm>
            <a:off x="457200" y="4419600"/>
            <a:ext cx="4114799" cy="2275304"/>
          </a:xfrm>
          <a:prstGeom prst="rect">
            <a:avLst/>
          </a:prstGeom>
          <a:noFill/>
          <a:ln w="9525">
            <a:noFill/>
            <a:miter lim="800000"/>
          </a:ln>
        </p:spPr>
      </p:pic>
      <p:pic>
        <p:nvPicPr>
          <p:cNvPr id="5" name="Picture 6" descr="https://timgsa.baidu.com/timg?image&amp;quality=80&amp;size=b9999_10000&amp;sec=1568864479164&amp;di=7ee2ccdc4917dba7368c4a3a7f831c70&amp;imgtype=0&amp;src=http%3A%2F%2Fh.hiphotos.baidu.com%2Fzhidao%2Fwh%3D450%2C600%2Fsign%3D43c56a18a3cc7cd9fa783cdd0c310d09%2F09fa513d269759eed207113eb2fb43166c22dff4.jpg"/>
          <p:cNvPicPr>
            <a:picLocks noChangeAspect="1" noChangeArrowheads="1" noCrop="1"/>
          </p:cNvPicPr>
          <p:nvPr/>
        </p:nvPicPr>
        <p:blipFill>
          <a:blip r:embed="rId4"/>
          <a:stretch>
            <a:fillRect/>
          </a:stretch>
        </p:blipFill>
        <p:spPr bwMode="auto">
          <a:xfrm>
            <a:off x="4648200" y="4419600"/>
            <a:ext cx="3741301" cy="2286000"/>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792162"/>
          </a:xfrm>
        </p:spPr>
        <p:txBody>
          <a:bodyPr/>
          <a:lstStyle/>
          <a:p>
            <a:pPr algn="l"/>
            <a:r>
              <a:rPr lang="zh-CN" altLang="en-US" b="1" smtClean="0">
                <a:latin typeface="Times New Roman" pitchFamily="18" charset="0"/>
                <a:ea typeface="楷体" pitchFamily="49" charset="-122"/>
                <a:cs typeface="Times New Roman" pitchFamily="18" charset="0"/>
              </a:rPr>
              <a:t>一、两种电荷</a:t>
            </a:r>
          </a:p>
        </p:txBody>
      </p:sp>
      <p:sp>
        <p:nvSpPr>
          <p:cNvPr id="41987" name="Rectangle 3"/>
          <p:cNvSpPr>
            <a:spLocks noGrp="1" noChangeArrowheads="1"/>
          </p:cNvSpPr>
          <p:nvPr>
            <p:ph type="body" idx="1"/>
          </p:nvPr>
        </p:nvSpPr>
        <p:spPr>
          <a:xfrm>
            <a:off x="152400" y="990600"/>
            <a:ext cx="8763000" cy="5135563"/>
          </a:xfrm>
        </p:spPr>
        <p:txBody>
          <a:bodyPr/>
          <a:lstStyle/>
          <a:p>
            <a:pPr>
              <a:buFontTx/>
              <a:buNone/>
            </a:pPr>
            <a:r>
              <a:rPr lang="en-US" altLang="zh-CN" b="1" smtClean="0">
                <a:latin typeface="Times New Roman" pitchFamily="18" charset="0"/>
                <a:ea typeface="楷体" pitchFamily="49" charset="-122"/>
                <a:cs typeface="Times New Roman" pitchFamily="18" charset="0"/>
              </a:rPr>
              <a:t>1</a:t>
            </a:r>
            <a:r>
              <a:rPr lang="zh-CN" altLang="en-US" b="1" smtClean="0">
                <a:latin typeface="Times New Roman" pitchFamily="18" charset="0"/>
                <a:ea typeface="楷体" pitchFamily="49" charset="-122"/>
                <a:cs typeface="Times New Roman" pitchFamily="18" charset="0"/>
              </a:rPr>
              <a:t>．摩擦起电：</a:t>
            </a:r>
          </a:p>
          <a:p>
            <a:pPr>
              <a:buFontTx/>
              <a:buNone/>
            </a:pPr>
            <a:r>
              <a:rPr lang="zh-CN" altLang="en-US" b="1" smtClean="0">
                <a:latin typeface="Times New Roman" pitchFamily="18" charset="0"/>
                <a:ea typeface="楷体" pitchFamily="49" charset="-122"/>
                <a:cs typeface="Times New Roman" pitchFamily="18" charset="0"/>
              </a:rPr>
              <a:t>（</a:t>
            </a:r>
            <a:r>
              <a:rPr lang="en-US" altLang="zh-CN" b="1" smtClean="0">
                <a:latin typeface="Times New Roman" pitchFamily="18" charset="0"/>
                <a:ea typeface="楷体" pitchFamily="49" charset="-122"/>
                <a:cs typeface="Times New Roman" pitchFamily="18" charset="0"/>
              </a:rPr>
              <a:t>1</a:t>
            </a:r>
            <a:r>
              <a:rPr lang="zh-CN" altLang="en-US" b="1" smtClean="0">
                <a:latin typeface="Times New Roman" pitchFamily="18" charset="0"/>
                <a:ea typeface="楷体" pitchFamily="49" charset="-122"/>
                <a:cs typeface="Times New Roman" pitchFamily="18" charset="0"/>
              </a:rPr>
              <a:t>）定义：用摩擦的方法使物体带电的方法。</a:t>
            </a:r>
          </a:p>
          <a:p>
            <a:pPr>
              <a:buFontTx/>
              <a:buNone/>
            </a:pPr>
            <a:r>
              <a:rPr lang="zh-CN" altLang="en-US" b="1" smtClean="0">
                <a:latin typeface="Times New Roman" pitchFamily="18" charset="0"/>
                <a:ea typeface="楷体" pitchFamily="49" charset="-122"/>
                <a:cs typeface="Times New Roman" pitchFamily="18" charset="0"/>
              </a:rPr>
              <a:t>（</a:t>
            </a:r>
            <a:r>
              <a:rPr lang="en-US" altLang="zh-CN" b="1" smtClean="0">
                <a:latin typeface="Times New Roman" pitchFamily="18" charset="0"/>
                <a:ea typeface="楷体" pitchFamily="49" charset="-122"/>
                <a:cs typeface="Times New Roman" pitchFamily="18" charset="0"/>
              </a:rPr>
              <a:t>2</a:t>
            </a:r>
            <a:r>
              <a:rPr lang="zh-CN" altLang="en-US" b="1" smtClean="0">
                <a:latin typeface="Times New Roman" pitchFamily="18" charset="0"/>
                <a:ea typeface="楷体" pitchFamily="49" charset="-122"/>
                <a:cs typeface="Times New Roman" pitchFamily="18" charset="0"/>
              </a:rPr>
              <a:t>）规律：摩擦起电后带电体有</a:t>
            </a:r>
            <a:r>
              <a:rPr lang="zh-CN" altLang="en-US" b="1" smtClean="0">
                <a:solidFill>
                  <a:srgbClr val="FF0000"/>
                </a:solidFill>
                <a:latin typeface="Times New Roman" pitchFamily="18" charset="0"/>
                <a:ea typeface="楷体" pitchFamily="49" charset="-122"/>
                <a:cs typeface="Times New Roman" pitchFamily="18" charset="0"/>
              </a:rPr>
              <a:t>吸引轻小物体</a:t>
            </a:r>
            <a:r>
              <a:rPr lang="zh-CN" altLang="en-US" b="1" smtClean="0">
                <a:latin typeface="Times New Roman" pitchFamily="18" charset="0"/>
                <a:ea typeface="楷体" pitchFamily="49" charset="-122"/>
                <a:cs typeface="Times New Roman" pitchFamily="18" charset="0"/>
              </a:rPr>
              <a:t>的性质。</a:t>
            </a:r>
          </a:p>
        </p:txBody>
      </p:sp>
      <p:pic>
        <p:nvPicPr>
          <p:cNvPr id="4" name="Picture 4" descr="https://timgsa.baidu.com/timg?image&amp;quality=80&amp;size=b9999_10000&amp;sec=1568866343781&amp;di=56e8fa097ef317487e9198c03b77a7a3&amp;imgtype=0&amp;src=http%3A%2F%2Fimg2.ph.126.net%2FYfs_z25vVel0DnY5x13M1w%3D%3D%2F2787165219406227263.gif"/>
          <p:cNvPicPr>
            <a:picLocks noChangeAspect="1" noChangeArrowheads="1" noCrop="1"/>
          </p:cNvPicPr>
          <p:nvPr/>
        </p:nvPicPr>
        <p:blipFill>
          <a:blip r:embed="rId2"/>
          <a:stretch>
            <a:fillRect/>
          </a:stretch>
        </p:blipFill>
        <p:spPr bwMode="auto">
          <a:xfrm>
            <a:off x="304800" y="3200400"/>
            <a:ext cx="3402013" cy="3402013"/>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wipe(down)">
                                      <p:cBhvr>
                                        <p:cTn id="7" dur="500"/>
                                        <p:tgtEl>
                                          <p:spTgt spid="41987">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1987">
                                            <p:txEl>
                                              <p:pRg st="2" end="2"/>
                                            </p:txEl>
                                          </p:spTgt>
                                        </p:tgtEl>
                                        <p:attrNameLst>
                                          <p:attrName>style.visibility</p:attrName>
                                        </p:attrNameLst>
                                      </p:cBhvr>
                                      <p:to>
                                        <p:strVal val="visible"/>
                                      </p:to>
                                    </p:set>
                                    <p:animEffect transition="in" filter="wipe(down)">
                                      <p:cBhvr>
                                        <p:cTn id="12" dur="500"/>
                                        <p:tgtEl>
                                          <p:spTgt spid="41987">
                                            <p:txEl>
                                              <p:pRg st="2" end="2"/>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6"/>
          <p:cNvSpPr>
            <a:spLocks noGrp="1" noChangeArrowheads="1"/>
          </p:cNvSpPr>
          <p:nvPr>
            <p:ph type="title"/>
          </p:nvPr>
        </p:nvSpPr>
        <p:spPr/>
        <p:txBody>
          <a:bodyPr/>
          <a:lstStyle/>
          <a:p>
            <a:r>
              <a:rPr lang="zh-CN" altLang="en-US" sz="72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楷体" pitchFamily="49" charset="-122"/>
                <a:cs typeface="Times New Roman" pitchFamily="18" charset="0"/>
              </a:rPr>
              <a:t>电荷间相互作用 </a:t>
            </a:r>
          </a:p>
        </p:txBody>
      </p:sp>
      <p:pic>
        <p:nvPicPr>
          <p:cNvPr id="4097" name="Picture 1" descr="D:\我的文档\Pictures\111.png"/>
          <p:cNvPicPr>
            <a:picLocks noChangeAspect="1" noChangeArrowheads="1"/>
          </p:cNvPicPr>
          <p:nvPr/>
        </p:nvPicPr>
        <p:blipFill>
          <a:blip r:embed="rId2"/>
          <a:stretch>
            <a:fillRect/>
          </a:stretch>
        </p:blipFill>
        <p:spPr bwMode="auto">
          <a:xfrm>
            <a:off x="228600" y="1828800"/>
            <a:ext cx="4069358" cy="3733800"/>
          </a:xfrm>
          <a:prstGeom prst="rect">
            <a:avLst/>
          </a:prstGeom>
          <a:noFill/>
        </p:spPr>
      </p:pic>
      <p:pic>
        <p:nvPicPr>
          <p:cNvPr id="4098" name="Picture 2" descr="D:\我的文档\Pictures\112.png"/>
          <p:cNvPicPr>
            <a:picLocks noChangeAspect="1" noChangeArrowheads="1"/>
          </p:cNvPicPr>
          <p:nvPr/>
        </p:nvPicPr>
        <p:blipFill>
          <a:blip r:embed="rId3"/>
          <a:stretch>
            <a:fillRect/>
          </a:stretch>
        </p:blipFill>
        <p:spPr bwMode="auto">
          <a:xfrm>
            <a:off x="4800600" y="1752600"/>
            <a:ext cx="3657600" cy="4004459"/>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457200" y="304800"/>
            <a:ext cx="8229600" cy="6172200"/>
          </a:xfrm>
        </p:spPr>
        <p:txBody>
          <a:bodyPr/>
          <a:lstStyle/>
          <a:p>
            <a:pPr>
              <a:lnSpc>
                <a:spcPct val="90000"/>
              </a:lnSpc>
              <a:buFontTx/>
              <a:buNone/>
            </a:pPr>
            <a:r>
              <a:rPr lang="en-US" altLang="zh-CN" b="1" smtClean="0">
                <a:latin typeface="Times New Roman" pitchFamily="18" charset="0"/>
                <a:ea typeface="楷体" pitchFamily="49" charset="-122"/>
                <a:cs typeface="Times New Roman" pitchFamily="18" charset="0"/>
              </a:rPr>
              <a:t>2</a:t>
            </a:r>
            <a:r>
              <a:rPr lang="zh-CN" altLang="en-US" b="1" smtClean="0">
                <a:latin typeface="Times New Roman" pitchFamily="18" charset="0"/>
                <a:ea typeface="楷体" pitchFamily="49" charset="-122"/>
                <a:cs typeface="Times New Roman" pitchFamily="18" charset="0"/>
              </a:rPr>
              <a:t>．电荷种类</a:t>
            </a:r>
          </a:p>
          <a:p>
            <a:pPr>
              <a:lnSpc>
                <a:spcPct val="90000"/>
              </a:lnSpc>
              <a:buFontTx/>
              <a:buNone/>
            </a:pPr>
            <a:r>
              <a:rPr lang="zh-CN" altLang="en-US" b="1" smtClean="0">
                <a:latin typeface="Times New Roman" pitchFamily="18" charset="0"/>
                <a:ea typeface="楷体" pitchFamily="49" charset="-122"/>
                <a:cs typeface="Times New Roman" pitchFamily="18" charset="0"/>
              </a:rPr>
              <a:t>（</a:t>
            </a:r>
            <a:r>
              <a:rPr lang="en-US" altLang="zh-CN" b="1" smtClean="0">
                <a:latin typeface="Times New Roman" pitchFamily="18" charset="0"/>
                <a:ea typeface="楷体" pitchFamily="49" charset="-122"/>
                <a:cs typeface="Times New Roman" pitchFamily="18" charset="0"/>
              </a:rPr>
              <a:t>1</a:t>
            </a:r>
            <a:r>
              <a:rPr lang="zh-CN" altLang="en-US" b="1" smtClean="0">
                <a:latin typeface="Times New Roman" pitchFamily="18" charset="0"/>
                <a:ea typeface="楷体" pitchFamily="49" charset="-122"/>
                <a:cs typeface="Times New Roman" pitchFamily="18" charset="0"/>
              </a:rPr>
              <a:t>）正电荷：把用</a:t>
            </a:r>
            <a:r>
              <a:rPr lang="zh-CN" altLang="en-US" b="1" smtClean="0">
                <a:solidFill>
                  <a:srgbClr val="FF0000"/>
                </a:solidFill>
                <a:latin typeface="Times New Roman" pitchFamily="18" charset="0"/>
                <a:ea typeface="楷体" pitchFamily="49" charset="-122"/>
                <a:cs typeface="Times New Roman" pitchFamily="18" charset="0"/>
              </a:rPr>
              <a:t>丝绸</a:t>
            </a:r>
            <a:r>
              <a:rPr lang="zh-CN" altLang="en-US" b="1" smtClean="0">
                <a:latin typeface="Times New Roman" pitchFamily="18" charset="0"/>
                <a:ea typeface="楷体" pitchFamily="49" charset="-122"/>
                <a:cs typeface="Times New Roman" pitchFamily="18" charset="0"/>
              </a:rPr>
              <a:t>摩擦过的</a:t>
            </a:r>
            <a:r>
              <a:rPr lang="zh-CN" altLang="en-US" b="1" smtClean="0">
                <a:solidFill>
                  <a:srgbClr val="FF0000"/>
                </a:solidFill>
                <a:latin typeface="Times New Roman" pitchFamily="18" charset="0"/>
                <a:ea typeface="楷体" pitchFamily="49" charset="-122"/>
                <a:cs typeface="Times New Roman" pitchFamily="18" charset="0"/>
              </a:rPr>
              <a:t>玻璃棒</a:t>
            </a:r>
            <a:r>
              <a:rPr lang="zh-CN" altLang="en-US" b="1" smtClean="0">
                <a:latin typeface="Times New Roman" pitchFamily="18" charset="0"/>
                <a:ea typeface="楷体" pitchFamily="49" charset="-122"/>
                <a:cs typeface="Times New Roman" pitchFamily="18" charset="0"/>
              </a:rPr>
              <a:t>带的电荷规定为正电荷。</a:t>
            </a:r>
          </a:p>
          <a:p>
            <a:pPr>
              <a:lnSpc>
                <a:spcPct val="90000"/>
              </a:lnSpc>
              <a:buFontTx/>
              <a:buNone/>
            </a:pPr>
            <a:r>
              <a:rPr lang="zh-CN" altLang="en-US" b="1" smtClean="0">
                <a:latin typeface="Times New Roman" pitchFamily="18" charset="0"/>
                <a:ea typeface="楷体" pitchFamily="49" charset="-122"/>
                <a:cs typeface="Times New Roman" pitchFamily="18" charset="0"/>
              </a:rPr>
              <a:t>（</a:t>
            </a:r>
            <a:r>
              <a:rPr lang="en-US" altLang="zh-CN" b="1" smtClean="0">
                <a:latin typeface="Times New Roman" pitchFamily="18" charset="0"/>
                <a:ea typeface="楷体" pitchFamily="49" charset="-122"/>
                <a:cs typeface="Times New Roman" pitchFamily="18" charset="0"/>
              </a:rPr>
              <a:t>2</a:t>
            </a:r>
            <a:r>
              <a:rPr lang="zh-CN" altLang="en-US" b="1" smtClean="0">
                <a:latin typeface="Times New Roman" pitchFamily="18" charset="0"/>
                <a:ea typeface="楷体" pitchFamily="49" charset="-122"/>
                <a:cs typeface="Times New Roman" pitchFamily="18" charset="0"/>
              </a:rPr>
              <a:t>）负电荷：把用</a:t>
            </a:r>
            <a:r>
              <a:rPr lang="zh-CN" altLang="en-US" b="1" smtClean="0">
                <a:solidFill>
                  <a:srgbClr val="FF0000"/>
                </a:solidFill>
                <a:latin typeface="Times New Roman" pitchFamily="18" charset="0"/>
                <a:ea typeface="楷体" pitchFamily="49" charset="-122"/>
                <a:cs typeface="Times New Roman" pitchFamily="18" charset="0"/>
              </a:rPr>
              <a:t>毛皮</a:t>
            </a:r>
            <a:r>
              <a:rPr lang="zh-CN" altLang="en-US" b="1" smtClean="0">
                <a:latin typeface="Times New Roman" pitchFamily="18" charset="0"/>
                <a:ea typeface="楷体" pitchFamily="49" charset="-122"/>
                <a:cs typeface="Times New Roman" pitchFamily="18" charset="0"/>
              </a:rPr>
              <a:t>摩擦过的</a:t>
            </a:r>
            <a:r>
              <a:rPr lang="zh-CN" altLang="en-US" b="1" smtClean="0">
                <a:solidFill>
                  <a:srgbClr val="FF0000"/>
                </a:solidFill>
                <a:latin typeface="Times New Roman" pitchFamily="18" charset="0"/>
                <a:ea typeface="楷体" pitchFamily="49" charset="-122"/>
                <a:cs typeface="Times New Roman" pitchFamily="18" charset="0"/>
              </a:rPr>
              <a:t>橡胶棒</a:t>
            </a:r>
            <a:r>
              <a:rPr lang="zh-CN" altLang="en-US" b="1" smtClean="0">
                <a:latin typeface="Times New Roman" pitchFamily="18" charset="0"/>
                <a:ea typeface="楷体" pitchFamily="49" charset="-122"/>
                <a:cs typeface="Times New Roman" pitchFamily="18" charset="0"/>
              </a:rPr>
              <a:t>带的电荷规定为负电荷。</a:t>
            </a:r>
          </a:p>
          <a:p>
            <a:pPr>
              <a:lnSpc>
                <a:spcPct val="90000"/>
              </a:lnSpc>
              <a:buFontTx/>
              <a:buNone/>
            </a:pPr>
            <a:r>
              <a:rPr lang="en-US" altLang="zh-CN" b="1" smtClean="0">
                <a:latin typeface="Times New Roman" pitchFamily="18" charset="0"/>
                <a:ea typeface="楷体" pitchFamily="49" charset="-122"/>
                <a:cs typeface="Times New Roman" pitchFamily="18" charset="0"/>
              </a:rPr>
              <a:t>3</a:t>
            </a:r>
            <a:r>
              <a:rPr lang="zh-CN" altLang="en-US" b="1" smtClean="0">
                <a:latin typeface="Times New Roman" pitchFamily="18" charset="0"/>
                <a:ea typeface="楷体" pitchFamily="49" charset="-122"/>
                <a:cs typeface="Times New Roman" pitchFamily="18" charset="0"/>
              </a:rPr>
              <a:t>．电荷相互作用的规律：</a:t>
            </a:r>
          </a:p>
          <a:p>
            <a:pPr>
              <a:lnSpc>
                <a:spcPct val="90000"/>
              </a:lnSpc>
              <a:buFontTx/>
              <a:buNone/>
            </a:pPr>
            <a:r>
              <a:rPr lang="zh-CN" altLang="en-US" b="1" smtClean="0">
                <a:solidFill>
                  <a:srgbClr val="FF0000"/>
                </a:solidFill>
                <a:latin typeface="Times New Roman" pitchFamily="18" charset="0"/>
                <a:ea typeface="楷体" pitchFamily="49" charset="-122"/>
                <a:cs typeface="Times New Roman" pitchFamily="18" charset="0"/>
              </a:rPr>
              <a:t>同种电荷互相排斥，异种电荷互相吸引</a:t>
            </a:r>
            <a:r>
              <a:rPr lang="zh-CN" altLang="en-US" b="1" smtClean="0">
                <a:latin typeface="Times New Roman" pitchFamily="18" charset="0"/>
                <a:ea typeface="楷体" pitchFamily="49" charset="-122"/>
                <a:cs typeface="Times New Roman" pitchFamily="18" charset="0"/>
              </a:rPr>
              <a:t>。</a:t>
            </a:r>
          </a:p>
          <a:p>
            <a:pPr>
              <a:lnSpc>
                <a:spcPct val="90000"/>
              </a:lnSpc>
              <a:buFontTx/>
              <a:buNone/>
            </a:pPr>
            <a:r>
              <a:rPr lang="en-US" altLang="zh-CN" b="1" smtClean="0">
                <a:latin typeface="Times New Roman" pitchFamily="18" charset="0"/>
                <a:ea typeface="楷体" pitchFamily="49" charset="-122"/>
                <a:cs typeface="Times New Roman" pitchFamily="18" charset="0"/>
              </a:rPr>
              <a:t>4</a:t>
            </a:r>
            <a:r>
              <a:rPr lang="zh-CN" altLang="en-US" b="1" smtClean="0">
                <a:latin typeface="Times New Roman" pitchFamily="18" charset="0"/>
                <a:ea typeface="楷体" pitchFamily="49" charset="-122"/>
                <a:cs typeface="Times New Roman" pitchFamily="18" charset="0"/>
              </a:rPr>
              <a:t>．电荷量：</a:t>
            </a:r>
          </a:p>
          <a:p>
            <a:pPr>
              <a:lnSpc>
                <a:spcPct val="90000"/>
              </a:lnSpc>
              <a:buFontTx/>
              <a:buNone/>
            </a:pPr>
            <a:r>
              <a:rPr lang="zh-CN" altLang="en-US" b="1" smtClean="0">
                <a:latin typeface="Times New Roman" pitchFamily="18" charset="0"/>
                <a:ea typeface="楷体" pitchFamily="49" charset="-122"/>
                <a:cs typeface="Times New Roman" pitchFamily="18" charset="0"/>
              </a:rPr>
              <a:t>（</a:t>
            </a:r>
            <a:r>
              <a:rPr lang="en-US" altLang="zh-CN" b="1" smtClean="0">
                <a:latin typeface="Times New Roman" pitchFamily="18" charset="0"/>
                <a:ea typeface="楷体" pitchFamily="49" charset="-122"/>
                <a:cs typeface="Times New Roman" pitchFamily="18" charset="0"/>
              </a:rPr>
              <a:t>1</a:t>
            </a:r>
            <a:r>
              <a:rPr lang="zh-CN" altLang="en-US" b="1" smtClean="0">
                <a:latin typeface="Times New Roman" pitchFamily="18" charset="0"/>
                <a:ea typeface="楷体" pitchFamily="49" charset="-122"/>
                <a:cs typeface="Times New Roman" pitchFamily="18" charset="0"/>
              </a:rPr>
              <a:t>）定义：物体所带电荷的多少</a:t>
            </a:r>
            <a:endParaRPr lang="en-US" altLang="zh-CN" b="1" smtClean="0">
              <a:latin typeface="Times New Roman" pitchFamily="18" charset="0"/>
              <a:ea typeface="楷体" pitchFamily="49" charset="-122"/>
              <a:cs typeface="Times New Roman" pitchFamily="18" charset="0"/>
            </a:endParaRPr>
          </a:p>
          <a:p>
            <a:pPr>
              <a:lnSpc>
                <a:spcPct val="90000"/>
              </a:lnSpc>
              <a:buFontTx/>
              <a:buNone/>
            </a:pPr>
            <a:r>
              <a:rPr lang="zh-CN" altLang="en-US" b="1" smtClean="0">
                <a:latin typeface="Times New Roman" pitchFamily="18" charset="0"/>
                <a:ea typeface="楷体" pitchFamily="49" charset="-122"/>
                <a:cs typeface="Times New Roman" pitchFamily="18" charset="0"/>
              </a:rPr>
              <a:t>（简称电荷）</a:t>
            </a:r>
          </a:p>
          <a:p>
            <a:pPr>
              <a:lnSpc>
                <a:spcPct val="90000"/>
              </a:lnSpc>
              <a:buFontTx/>
              <a:buNone/>
            </a:pPr>
            <a:r>
              <a:rPr lang="zh-CN" altLang="en-US" b="1" smtClean="0">
                <a:latin typeface="Times New Roman" pitchFamily="18" charset="0"/>
                <a:ea typeface="楷体" pitchFamily="49" charset="-122"/>
                <a:cs typeface="Times New Roman" pitchFamily="18" charset="0"/>
              </a:rPr>
              <a:t>（</a:t>
            </a:r>
            <a:r>
              <a:rPr lang="en-US" altLang="zh-CN" b="1" smtClean="0">
                <a:latin typeface="Times New Roman" pitchFamily="18" charset="0"/>
                <a:ea typeface="楷体" pitchFamily="49" charset="-122"/>
                <a:cs typeface="Times New Roman" pitchFamily="18" charset="0"/>
              </a:rPr>
              <a:t>2</a:t>
            </a:r>
            <a:r>
              <a:rPr lang="zh-CN" altLang="en-US" b="1" smtClean="0">
                <a:latin typeface="Times New Roman" pitchFamily="18" charset="0"/>
                <a:ea typeface="楷体" pitchFamily="49" charset="-122"/>
                <a:cs typeface="Times New Roman" pitchFamily="18" charset="0"/>
              </a:rPr>
              <a:t>）单位：库仑，库，</a:t>
            </a:r>
            <a:r>
              <a:rPr lang="en-US" altLang="zh-CN" b="1" smtClean="0">
                <a:latin typeface="Times New Roman" pitchFamily="18" charset="0"/>
                <a:ea typeface="楷体" pitchFamily="49" charset="-122"/>
                <a:cs typeface="Times New Roman" pitchFamily="18" charset="0"/>
              </a:rPr>
              <a:t>C</a:t>
            </a:r>
            <a:endParaRPr lang="zh-CN" altLang="en-US" b="1" smtClean="0">
              <a:latin typeface="Times New Roman" pitchFamily="18" charset="0"/>
              <a:ea typeface="楷体" pitchFamily="49" charset="-122"/>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down)">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wipe(down)">
                                      <p:cBhvr>
                                        <p:cTn id="12" dur="500"/>
                                        <p:tgtEl>
                                          <p:spTgt spid="45059">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wipe(down)">
                                      <p:cBhvr>
                                        <p:cTn id="17" dur="500"/>
                                        <p:tgtEl>
                                          <p:spTgt spid="45059">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wipe(down)">
                                      <p:cBhvr>
                                        <p:cTn id="22" dur="500"/>
                                        <p:tgtEl>
                                          <p:spTgt spid="45059">
                                            <p:txEl>
                                              <p:pRg st="3" end="3"/>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wipe(down)">
                                      <p:cBhvr>
                                        <p:cTn id="27" dur="500"/>
                                        <p:tgtEl>
                                          <p:spTgt spid="45059">
                                            <p:txEl>
                                              <p:pRg st="4" end="4"/>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45059">
                                            <p:txEl>
                                              <p:pRg st="5" end="5"/>
                                            </p:txEl>
                                          </p:spTgt>
                                        </p:tgtEl>
                                        <p:attrNameLst>
                                          <p:attrName>style.visibility</p:attrName>
                                        </p:attrNameLst>
                                      </p:cBhvr>
                                      <p:to>
                                        <p:strVal val="visible"/>
                                      </p:to>
                                    </p:set>
                                    <p:animEffect transition="in" filter="wipe(down)">
                                      <p:cBhvr>
                                        <p:cTn id="32" dur="500"/>
                                        <p:tgtEl>
                                          <p:spTgt spid="45059">
                                            <p:txEl>
                                              <p:pRg st="5" end="5"/>
                                            </p:txEl>
                                          </p:spTgt>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45059">
                                            <p:txEl>
                                              <p:pRg st="6" end="6"/>
                                            </p:txEl>
                                          </p:spTgt>
                                        </p:tgtEl>
                                        <p:attrNameLst>
                                          <p:attrName>style.visibility</p:attrName>
                                        </p:attrNameLst>
                                      </p:cBhvr>
                                      <p:to>
                                        <p:strVal val="visible"/>
                                      </p:to>
                                    </p:set>
                                    <p:animEffect transition="in" filter="wipe(down)">
                                      <p:cBhvr>
                                        <p:cTn id="37" dur="500"/>
                                        <p:tgtEl>
                                          <p:spTgt spid="45059">
                                            <p:txEl>
                                              <p:pRg st="6" end="6"/>
                                            </p:txEl>
                                          </p:spTgt>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45059">
                                            <p:txEl>
                                              <p:pRg st="7" end="7"/>
                                            </p:txEl>
                                          </p:spTgt>
                                        </p:tgtEl>
                                        <p:attrNameLst>
                                          <p:attrName>style.visibility</p:attrName>
                                        </p:attrNameLst>
                                      </p:cBhvr>
                                      <p:to>
                                        <p:strVal val="visible"/>
                                      </p:to>
                                    </p:set>
                                    <p:animEffect transition="in" filter="wipe(down)">
                                      <p:cBhvr>
                                        <p:cTn id="42" dur="500"/>
                                        <p:tgtEl>
                                          <p:spTgt spid="45059">
                                            <p:txEl>
                                              <p:pRg st="7" end="7"/>
                                            </p:txEl>
                                          </p:spTgt>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45059">
                                            <p:txEl>
                                              <p:pRg st="8" end="8"/>
                                            </p:txEl>
                                          </p:spTgt>
                                        </p:tgtEl>
                                        <p:attrNameLst>
                                          <p:attrName>style.visibility</p:attrName>
                                        </p:attrNameLst>
                                      </p:cBhvr>
                                      <p:to>
                                        <p:strVal val="visible"/>
                                      </p:to>
                                    </p:set>
                                    <p:animEffect transition="in" filter="wipe(down)">
                                      <p:cBhvr>
                                        <p:cTn id="47" dur="500"/>
                                        <p:tgtEl>
                                          <p:spTgt spid="450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a:r>
              <a:rPr lang="en-US" altLang="zh-CN" b="1" smtClean="0">
                <a:latin typeface="Times New Roman" pitchFamily="18" charset="0"/>
                <a:ea typeface="楷体" pitchFamily="49" charset="-122"/>
                <a:cs typeface="Times New Roman" pitchFamily="18" charset="0"/>
              </a:rPr>
              <a:t>5</a:t>
            </a:r>
            <a:r>
              <a:rPr lang="zh-CN" altLang="en-US" b="1" smtClean="0">
                <a:latin typeface="Times New Roman" pitchFamily="18" charset="0"/>
                <a:ea typeface="楷体" pitchFamily="49" charset="-122"/>
                <a:cs typeface="Times New Roman" pitchFamily="18" charset="0"/>
              </a:rPr>
              <a:t>．验电器：</a:t>
            </a:r>
          </a:p>
        </p:txBody>
      </p:sp>
      <p:sp>
        <p:nvSpPr>
          <p:cNvPr id="46083" name="Rectangle 3"/>
          <p:cNvSpPr>
            <a:spLocks noGrp="1" noChangeArrowheads="1"/>
          </p:cNvSpPr>
          <p:nvPr>
            <p:ph type="body" idx="1"/>
          </p:nvPr>
        </p:nvSpPr>
        <p:spPr>
          <a:xfrm>
            <a:off x="304800" y="1295400"/>
            <a:ext cx="3810000" cy="4525963"/>
          </a:xfrm>
        </p:spPr>
        <p:txBody>
          <a:bodyPr/>
          <a:lstStyle/>
          <a:p>
            <a:pPr>
              <a:buFontTx/>
              <a:buNone/>
            </a:pPr>
            <a:r>
              <a:rPr lang="zh-CN" altLang="en-US" sz="2800" b="1" smtClean="0">
                <a:latin typeface="Times New Roman" pitchFamily="18" charset="0"/>
                <a:ea typeface="楷体" pitchFamily="49" charset="-122"/>
                <a:cs typeface="Times New Roman" pitchFamily="18" charset="0"/>
              </a:rPr>
              <a:t>（</a:t>
            </a:r>
            <a:r>
              <a:rPr lang="en-US" altLang="zh-CN" sz="2800" b="1" smtClean="0">
                <a:latin typeface="Times New Roman" pitchFamily="18" charset="0"/>
                <a:ea typeface="楷体" pitchFamily="49" charset="-122"/>
                <a:cs typeface="Times New Roman" pitchFamily="18" charset="0"/>
              </a:rPr>
              <a:t>1</a:t>
            </a:r>
            <a:r>
              <a:rPr lang="zh-CN" altLang="en-US" sz="2800" b="1" smtClean="0">
                <a:latin typeface="Times New Roman" pitchFamily="18" charset="0"/>
                <a:ea typeface="楷体" pitchFamily="49" charset="-122"/>
                <a:cs typeface="Times New Roman" pitchFamily="18" charset="0"/>
              </a:rPr>
              <a:t>）用途：</a:t>
            </a:r>
          </a:p>
          <a:p>
            <a:r>
              <a:rPr lang="zh-CN" altLang="en-US" sz="2800" b="1" smtClean="0">
                <a:latin typeface="Times New Roman" pitchFamily="18" charset="0"/>
                <a:ea typeface="楷体" pitchFamily="49" charset="-122"/>
                <a:cs typeface="Times New Roman" pitchFamily="18" charset="0"/>
              </a:rPr>
              <a:t>检验物体是否带电。</a:t>
            </a:r>
          </a:p>
          <a:p>
            <a:pPr>
              <a:buFontTx/>
              <a:buNone/>
            </a:pPr>
            <a:r>
              <a:rPr lang="zh-CN" altLang="en-US" sz="2800" b="1" smtClean="0">
                <a:latin typeface="Times New Roman" pitchFamily="18" charset="0"/>
                <a:ea typeface="楷体" pitchFamily="49" charset="-122"/>
                <a:cs typeface="Times New Roman" pitchFamily="18" charset="0"/>
              </a:rPr>
              <a:t>（</a:t>
            </a:r>
            <a:r>
              <a:rPr lang="en-US" altLang="zh-CN" sz="2800" b="1" smtClean="0">
                <a:latin typeface="Times New Roman" pitchFamily="18" charset="0"/>
                <a:ea typeface="楷体" pitchFamily="49" charset="-122"/>
                <a:cs typeface="Times New Roman" pitchFamily="18" charset="0"/>
              </a:rPr>
              <a:t>2</a:t>
            </a:r>
            <a:r>
              <a:rPr lang="zh-CN" altLang="en-US" sz="2800" b="1" smtClean="0">
                <a:latin typeface="Times New Roman" pitchFamily="18" charset="0"/>
                <a:ea typeface="楷体" pitchFamily="49" charset="-122"/>
                <a:cs typeface="Times New Roman" pitchFamily="18" charset="0"/>
              </a:rPr>
              <a:t>）构造：</a:t>
            </a:r>
          </a:p>
          <a:p>
            <a:pPr>
              <a:buFontTx/>
              <a:buNone/>
            </a:pPr>
            <a:r>
              <a:rPr lang="zh-CN" altLang="en-US" sz="2800" b="1" smtClean="0">
                <a:latin typeface="Times New Roman" pitchFamily="18" charset="0"/>
                <a:ea typeface="楷体" pitchFamily="49" charset="-122"/>
                <a:cs typeface="Times New Roman" pitchFamily="18" charset="0"/>
              </a:rPr>
              <a:t>（</a:t>
            </a:r>
            <a:r>
              <a:rPr lang="en-US" altLang="zh-CN" sz="2800" b="1" smtClean="0">
                <a:latin typeface="Times New Roman" pitchFamily="18" charset="0"/>
                <a:ea typeface="楷体" pitchFamily="49" charset="-122"/>
                <a:cs typeface="Times New Roman" pitchFamily="18" charset="0"/>
              </a:rPr>
              <a:t>3</a:t>
            </a:r>
            <a:r>
              <a:rPr lang="zh-CN" altLang="en-US" sz="2800" b="1" smtClean="0">
                <a:latin typeface="Times New Roman" pitchFamily="18" charset="0"/>
                <a:ea typeface="楷体" pitchFamily="49" charset="-122"/>
                <a:cs typeface="Times New Roman" pitchFamily="18" charset="0"/>
              </a:rPr>
              <a:t>）原理：</a:t>
            </a:r>
          </a:p>
          <a:p>
            <a:r>
              <a:rPr lang="zh-CN" altLang="en-US" sz="2800" b="1" smtClean="0">
                <a:latin typeface="Times New Roman" pitchFamily="18" charset="0"/>
                <a:ea typeface="楷体" pitchFamily="49" charset="-122"/>
                <a:cs typeface="Times New Roman" pitchFamily="18" charset="0"/>
              </a:rPr>
              <a:t>同种电荷相互排斥。</a:t>
            </a:r>
          </a:p>
        </p:txBody>
      </p:sp>
      <p:pic>
        <p:nvPicPr>
          <p:cNvPr id="9220" name="Picture 4" descr="slide0020_image030"/>
          <p:cNvPicPr>
            <a:picLocks noChangeAspect="1" noChangeArrowheads="1"/>
          </p:cNvPicPr>
          <p:nvPr/>
        </p:nvPicPr>
        <p:blipFill>
          <a:blip r:embed="rId2"/>
          <a:stretch>
            <a:fillRect/>
          </a:stretch>
        </p:blipFill>
        <p:spPr bwMode="auto">
          <a:xfrm>
            <a:off x="3887788" y="990600"/>
            <a:ext cx="3683000" cy="5537200"/>
          </a:xfrm>
          <a:prstGeom prst="rect">
            <a:avLst/>
          </a:prstGeom>
          <a:noFill/>
          <a:ln w="9525">
            <a:noFill/>
            <a:miter lim="800000"/>
          </a:ln>
        </p:spPr>
      </p:pic>
      <p:sp>
        <p:nvSpPr>
          <p:cNvPr id="46085" name="AutoShape 5"/>
          <p:cNvSpPr>
            <a:spLocks noChangeArrowheads="1"/>
          </p:cNvSpPr>
          <p:nvPr/>
        </p:nvSpPr>
        <p:spPr bwMode="auto">
          <a:xfrm>
            <a:off x="6659563" y="1493838"/>
            <a:ext cx="2052637" cy="612775"/>
          </a:xfrm>
          <a:prstGeom prst="wedgeRoundRectCallout">
            <a:avLst>
              <a:gd name="adj1" fmla="val -90139"/>
              <a:gd name="adj2" fmla="val 123056"/>
              <a:gd name="adj3" fmla="val 16667"/>
            </a:avLst>
          </a:prstGeom>
          <a:solidFill>
            <a:schemeClr val="bg1"/>
          </a:solidFill>
          <a:ln w="28575">
            <a:solidFill>
              <a:srgbClr val="0066CC"/>
            </a:solidFill>
            <a:miter lim="800000"/>
          </a:ln>
        </p:spPr>
        <p:txBody>
          <a:bodyPr/>
          <a:lstStyle/>
          <a:p>
            <a:pPr algn="ctr">
              <a:buFont typeface="Arial"/>
              <a:buNone/>
            </a:pPr>
            <a:r>
              <a:rPr lang="zh-CN" altLang="en-US" sz="2800" b="1">
                <a:ea typeface="楷体" pitchFamily="49" charset="-122"/>
                <a:cs typeface="Times New Roman" pitchFamily="18" charset="0"/>
              </a:rPr>
              <a:t>金属球</a:t>
            </a:r>
          </a:p>
        </p:txBody>
      </p:sp>
      <p:sp>
        <p:nvSpPr>
          <p:cNvPr id="46086" name="AutoShape 6"/>
          <p:cNvSpPr>
            <a:spLocks noChangeArrowheads="1"/>
          </p:cNvSpPr>
          <p:nvPr/>
        </p:nvSpPr>
        <p:spPr bwMode="auto">
          <a:xfrm>
            <a:off x="3505200" y="1295400"/>
            <a:ext cx="2052638" cy="612775"/>
          </a:xfrm>
          <a:prstGeom prst="wedgeRoundRectCallout">
            <a:avLst>
              <a:gd name="adj1" fmla="val 53556"/>
              <a:gd name="adj2" fmla="val 230569"/>
              <a:gd name="adj3" fmla="val 16667"/>
            </a:avLst>
          </a:prstGeom>
          <a:solidFill>
            <a:schemeClr val="bg1"/>
          </a:solidFill>
          <a:ln w="28575">
            <a:solidFill>
              <a:srgbClr val="0066CC"/>
            </a:solidFill>
            <a:miter lim="800000"/>
          </a:ln>
        </p:spPr>
        <p:txBody>
          <a:bodyPr/>
          <a:lstStyle/>
          <a:p>
            <a:pPr algn="ctr">
              <a:buFont typeface="Arial"/>
              <a:buNone/>
            </a:pPr>
            <a:r>
              <a:rPr lang="zh-CN" altLang="en-US" sz="2800" b="1">
                <a:ea typeface="楷体" pitchFamily="49" charset="-122"/>
                <a:cs typeface="Times New Roman" pitchFamily="18" charset="0"/>
              </a:rPr>
              <a:t>绝缘垫</a:t>
            </a:r>
          </a:p>
        </p:txBody>
      </p:sp>
      <p:sp>
        <p:nvSpPr>
          <p:cNvPr id="46087" name="AutoShape 7"/>
          <p:cNvSpPr>
            <a:spLocks noChangeArrowheads="1"/>
          </p:cNvSpPr>
          <p:nvPr/>
        </p:nvSpPr>
        <p:spPr bwMode="auto">
          <a:xfrm>
            <a:off x="6875463" y="2603500"/>
            <a:ext cx="2052637" cy="612775"/>
          </a:xfrm>
          <a:prstGeom prst="wedgeRoundRectCallout">
            <a:avLst>
              <a:gd name="adj1" fmla="val -99111"/>
              <a:gd name="adj2" fmla="val 129273"/>
              <a:gd name="adj3" fmla="val 16667"/>
            </a:avLst>
          </a:prstGeom>
          <a:solidFill>
            <a:schemeClr val="bg1"/>
          </a:solidFill>
          <a:ln w="28575">
            <a:solidFill>
              <a:srgbClr val="0066CC"/>
            </a:solidFill>
            <a:miter lim="800000"/>
          </a:ln>
        </p:spPr>
        <p:txBody>
          <a:bodyPr/>
          <a:lstStyle/>
          <a:p>
            <a:pPr algn="ctr">
              <a:buFont typeface="Arial"/>
              <a:buNone/>
            </a:pPr>
            <a:r>
              <a:rPr lang="zh-CN" altLang="en-US" sz="2800" b="1">
                <a:ea typeface="楷体" pitchFamily="49" charset="-122"/>
                <a:cs typeface="Times New Roman" pitchFamily="18" charset="0"/>
              </a:rPr>
              <a:t>金属杆</a:t>
            </a:r>
          </a:p>
        </p:txBody>
      </p:sp>
      <p:sp>
        <p:nvSpPr>
          <p:cNvPr id="46088" name="AutoShape 8"/>
          <p:cNvSpPr>
            <a:spLocks noChangeArrowheads="1"/>
          </p:cNvSpPr>
          <p:nvPr/>
        </p:nvSpPr>
        <p:spPr bwMode="auto">
          <a:xfrm>
            <a:off x="2743200" y="2743200"/>
            <a:ext cx="2052638" cy="612775"/>
          </a:xfrm>
          <a:prstGeom prst="wedgeRoundRectCallout">
            <a:avLst>
              <a:gd name="adj1" fmla="val 78537"/>
              <a:gd name="adj2" fmla="val 223833"/>
              <a:gd name="adj3" fmla="val 16667"/>
            </a:avLst>
          </a:prstGeom>
          <a:solidFill>
            <a:schemeClr val="bg1"/>
          </a:solidFill>
          <a:ln w="28575">
            <a:solidFill>
              <a:srgbClr val="0066CC"/>
            </a:solidFill>
            <a:miter lim="800000"/>
          </a:ln>
        </p:spPr>
        <p:txBody>
          <a:bodyPr/>
          <a:lstStyle/>
          <a:p>
            <a:pPr algn="ctr">
              <a:buFont typeface="Arial"/>
              <a:buNone/>
            </a:pPr>
            <a:r>
              <a:rPr lang="zh-CN" altLang="en-US" sz="2800" b="1">
                <a:ea typeface="楷体" pitchFamily="49" charset="-122"/>
                <a:cs typeface="Times New Roman" pitchFamily="18" charset="0"/>
              </a:rPr>
              <a:t>金属箔</a:t>
            </a:r>
          </a:p>
        </p:txBody>
      </p:sp>
      <p:sp>
        <p:nvSpPr>
          <p:cNvPr id="46089" name="AutoShape 9"/>
          <p:cNvSpPr>
            <a:spLocks noChangeArrowheads="1"/>
          </p:cNvSpPr>
          <p:nvPr/>
        </p:nvSpPr>
        <p:spPr bwMode="auto">
          <a:xfrm>
            <a:off x="7091363" y="3827463"/>
            <a:ext cx="2052637" cy="612775"/>
          </a:xfrm>
          <a:prstGeom prst="wedgeRoundRectCallout">
            <a:avLst>
              <a:gd name="adj1" fmla="val -67866"/>
              <a:gd name="adj2" fmla="val 94042"/>
              <a:gd name="adj3" fmla="val 16667"/>
            </a:avLst>
          </a:prstGeom>
          <a:solidFill>
            <a:schemeClr val="bg1"/>
          </a:solidFill>
          <a:ln w="28575">
            <a:solidFill>
              <a:srgbClr val="0066CC"/>
            </a:solidFill>
            <a:miter lim="800000"/>
          </a:ln>
        </p:spPr>
        <p:txBody>
          <a:bodyPr/>
          <a:lstStyle/>
          <a:p>
            <a:pPr algn="ctr">
              <a:buFont typeface="Arial"/>
              <a:buNone/>
            </a:pPr>
            <a:r>
              <a:rPr lang="zh-CN" altLang="en-US" sz="2800" b="1">
                <a:ea typeface="楷体" pitchFamily="49" charset="-122"/>
                <a:cs typeface="Times New Roman" pitchFamily="18" charset="0"/>
              </a:rPr>
              <a:t>金属罩</a:t>
            </a:r>
          </a:p>
        </p:txBody>
      </p:sp>
      <p:pic>
        <p:nvPicPr>
          <p:cNvPr id="9226" name="Picture 11" descr="重新曝光 调整大小 调整大小 未命名"/>
          <p:cNvPicPr>
            <a:picLocks noChangeAspect="1" noChangeArrowheads="1"/>
          </p:cNvPicPr>
          <p:nvPr/>
        </p:nvPicPr>
        <p:blipFill>
          <a:blip r:embed="rId3"/>
          <a:stretch>
            <a:fillRect/>
          </a:stretch>
        </p:blipFill>
        <p:spPr bwMode="auto">
          <a:xfrm>
            <a:off x="838200" y="4191000"/>
            <a:ext cx="3429000" cy="2257425"/>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wipe(down)">
                                      <p:cBhvr>
                                        <p:cTn id="7" dur="500"/>
                                        <p:tgtEl>
                                          <p:spTgt spid="46083">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6085"/>
                                        </p:tgtEl>
                                        <p:attrNameLst>
                                          <p:attrName>style.visibility</p:attrName>
                                        </p:attrNameLst>
                                      </p:cBhvr>
                                      <p:to>
                                        <p:strVal val="visible"/>
                                      </p:to>
                                    </p:set>
                                    <p:animEffect transition="in" filter="wipe(down)">
                                      <p:cBhvr>
                                        <p:cTn id="12" dur="500"/>
                                        <p:tgtEl>
                                          <p:spTgt spid="4608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6086"/>
                                        </p:tgtEl>
                                        <p:attrNameLst>
                                          <p:attrName>style.visibility</p:attrName>
                                        </p:attrNameLst>
                                      </p:cBhvr>
                                      <p:to>
                                        <p:strVal val="visible"/>
                                      </p:to>
                                    </p:set>
                                    <p:animEffect transition="in" filter="wipe(down)">
                                      <p:cBhvr>
                                        <p:cTn id="17" dur="500"/>
                                        <p:tgtEl>
                                          <p:spTgt spid="4608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6087"/>
                                        </p:tgtEl>
                                        <p:attrNameLst>
                                          <p:attrName>style.visibility</p:attrName>
                                        </p:attrNameLst>
                                      </p:cBhvr>
                                      <p:to>
                                        <p:strVal val="visible"/>
                                      </p:to>
                                    </p:set>
                                    <p:animEffect transition="in" filter="wipe(down)">
                                      <p:cBhvr>
                                        <p:cTn id="22" dur="500"/>
                                        <p:tgtEl>
                                          <p:spTgt spid="4608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6088"/>
                                        </p:tgtEl>
                                        <p:attrNameLst>
                                          <p:attrName>style.visibility</p:attrName>
                                        </p:attrNameLst>
                                      </p:cBhvr>
                                      <p:to>
                                        <p:strVal val="visible"/>
                                      </p:to>
                                    </p:set>
                                    <p:animEffect transition="in" filter="wipe(down)">
                                      <p:cBhvr>
                                        <p:cTn id="27" dur="500"/>
                                        <p:tgtEl>
                                          <p:spTgt spid="46088"/>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6089"/>
                                        </p:tgtEl>
                                        <p:attrNameLst>
                                          <p:attrName>style.visibility</p:attrName>
                                        </p:attrNameLst>
                                      </p:cBhvr>
                                      <p:to>
                                        <p:strVal val="visible"/>
                                      </p:to>
                                    </p:set>
                                    <p:animEffect transition="in" filter="wipe(down)">
                                      <p:cBhvr>
                                        <p:cTn id="32" dur="500"/>
                                        <p:tgtEl>
                                          <p:spTgt spid="46089"/>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46083">
                                            <p:txEl>
                                              <p:pRg st="4" end="4"/>
                                            </p:txEl>
                                          </p:spTgt>
                                        </p:tgtEl>
                                        <p:attrNameLst>
                                          <p:attrName>style.visibility</p:attrName>
                                        </p:attrNameLst>
                                      </p:cBhvr>
                                      <p:to>
                                        <p:strVal val="visible"/>
                                      </p:to>
                                    </p:set>
                                    <p:animEffect transition="in" filter="wipe(down)">
                                      <p:cBhvr>
                                        <p:cTn id="37" dur="5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46086" grpId="0" animBg="1"/>
      <p:bldP spid="46087" grpId="0" animBg="1"/>
      <p:bldP spid="46088" grpId="0" animBg="1"/>
      <p:bldP spid="4608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274638"/>
            <a:ext cx="8229600" cy="792162"/>
          </a:xfrm>
        </p:spPr>
        <p:txBody>
          <a:bodyPr/>
          <a:lstStyle/>
          <a:p>
            <a:pPr algn="l"/>
            <a:r>
              <a:rPr lang="zh-CN" altLang="en-US" b="1" smtClean="0">
                <a:latin typeface="Times New Roman" pitchFamily="18" charset="0"/>
                <a:ea typeface="楷体" pitchFamily="49" charset="-122"/>
                <a:cs typeface="Times New Roman" pitchFamily="18" charset="0"/>
              </a:rPr>
              <a:t>二、原子结构</a:t>
            </a:r>
          </a:p>
        </p:txBody>
      </p:sp>
      <p:sp>
        <p:nvSpPr>
          <p:cNvPr id="48131" name="Rectangle 3"/>
          <p:cNvSpPr>
            <a:spLocks noGrp="1" noChangeArrowheads="1"/>
          </p:cNvSpPr>
          <p:nvPr>
            <p:ph type="body" idx="1"/>
          </p:nvPr>
        </p:nvSpPr>
        <p:spPr>
          <a:xfrm>
            <a:off x="457200" y="1066800"/>
            <a:ext cx="8458200" cy="1371600"/>
          </a:xfrm>
        </p:spPr>
        <p:txBody>
          <a:bodyPr/>
          <a:lstStyle/>
          <a:p>
            <a:pPr>
              <a:lnSpc>
                <a:spcPct val="80000"/>
              </a:lnSpc>
              <a:buFontTx/>
              <a:buNone/>
            </a:pPr>
            <a:r>
              <a:rPr lang="en-US" altLang="zh-CN" b="1" smtClean="0">
                <a:latin typeface="Times New Roman" pitchFamily="18" charset="0"/>
                <a:ea typeface="楷体" pitchFamily="49" charset="-122"/>
                <a:cs typeface="Times New Roman" pitchFamily="18" charset="0"/>
              </a:rPr>
              <a:t>1</a:t>
            </a:r>
            <a:r>
              <a:rPr lang="zh-CN" altLang="en-US" b="1" smtClean="0">
                <a:latin typeface="Times New Roman" pitchFamily="18" charset="0"/>
                <a:ea typeface="楷体" pitchFamily="49" charset="-122"/>
                <a:cs typeface="Times New Roman" pitchFamily="18" charset="0"/>
              </a:rPr>
              <a:t>．物质的构成：</a:t>
            </a:r>
          </a:p>
          <a:p>
            <a:pPr>
              <a:lnSpc>
                <a:spcPct val="80000"/>
              </a:lnSpc>
              <a:buFontTx/>
              <a:buNone/>
            </a:pPr>
            <a:r>
              <a:rPr lang="zh-CN" altLang="en-US" b="1" smtClean="0">
                <a:latin typeface="Times New Roman" pitchFamily="18" charset="0"/>
                <a:ea typeface="楷体" pitchFamily="49" charset="-122"/>
                <a:cs typeface="Times New Roman" pitchFamily="18" charset="0"/>
              </a:rPr>
              <a:t>物质都是由分子、原子构成的。</a:t>
            </a:r>
          </a:p>
          <a:p>
            <a:pPr>
              <a:lnSpc>
                <a:spcPct val="80000"/>
              </a:lnSpc>
              <a:buFontTx/>
              <a:buNone/>
            </a:pPr>
            <a:r>
              <a:rPr lang="en-US" altLang="zh-CN" b="1" smtClean="0">
                <a:latin typeface="Times New Roman" pitchFamily="18" charset="0"/>
                <a:ea typeface="楷体" pitchFamily="49" charset="-122"/>
                <a:cs typeface="Times New Roman" pitchFamily="18" charset="0"/>
              </a:rPr>
              <a:t>2</a:t>
            </a:r>
            <a:r>
              <a:rPr lang="zh-CN" altLang="en-US" b="1" smtClean="0">
                <a:latin typeface="Times New Roman" pitchFamily="18" charset="0"/>
                <a:ea typeface="楷体" pitchFamily="49" charset="-122"/>
                <a:cs typeface="Times New Roman" pitchFamily="18" charset="0"/>
              </a:rPr>
              <a:t>．原子结构：</a:t>
            </a:r>
          </a:p>
        </p:txBody>
      </p:sp>
      <p:sp>
        <p:nvSpPr>
          <p:cNvPr id="48132" name="Text Box 4"/>
          <p:cNvSpPr txBox="1">
            <a:spLocks noChangeArrowheads="1"/>
          </p:cNvSpPr>
          <p:nvPr/>
        </p:nvSpPr>
        <p:spPr bwMode="auto">
          <a:xfrm>
            <a:off x="582613" y="3375025"/>
            <a:ext cx="1628775" cy="519113"/>
          </a:xfrm>
          <a:prstGeom prst="rect">
            <a:avLst/>
          </a:prstGeom>
          <a:noFill/>
          <a:ln w="9525">
            <a:noFill/>
            <a:miter lim="800000"/>
          </a:ln>
        </p:spPr>
        <p:txBody>
          <a:bodyPr>
            <a:spAutoFit/>
          </a:bodyPr>
          <a:lstStyle/>
          <a:p>
            <a:pPr>
              <a:spcBef>
                <a:spcPct val="50000"/>
              </a:spcBef>
              <a:buFont typeface="Arial"/>
              <a:buNone/>
            </a:pPr>
            <a:r>
              <a:rPr lang="zh-CN" altLang="en-US" sz="2800" b="1">
                <a:ea typeface="楷体" pitchFamily="49" charset="-122"/>
                <a:cs typeface="Times New Roman" pitchFamily="18" charset="0"/>
              </a:rPr>
              <a:t>原子</a:t>
            </a:r>
          </a:p>
        </p:txBody>
      </p:sp>
      <p:sp>
        <p:nvSpPr>
          <p:cNvPr id="48133" name="Text Box 5"/>
          <p:cNvSpPr txBox="1">
            <a:spLocks noChangeArrowheads="1"/>
          </p:cNvSpPr>
          <p:nvPr/>
        </p:nvSpPr>
        <p:spPr bwMode="auto">
          <a:xfrm>
            <a:off x="1901825" y="4022725"/>
            <a:ext cx="2311400" cy="519113"/>
          </a:xfrm>
          <a:prstGeom prst="rect">
            <a:avLst/>
          </a:prstGeom>
          <a:noFill/>
          <a:ln w="9525">
            <a:noFill/>
            <a:miter lim="800000"/>
          </a:ln>
        </p:spPr>
        <p:txBody>
          <a:bodyPr>
            <a:spAutoFit/>
          </a:bodyPr>
          <a:lstStyle/>
          <a:p>
            <a:pPr>
              <a:spcBef>
                <a:spcPct val="50000"/>
              </a:spcBef>
              <a:buFont typeface="Arial"/>
              <a:buNone/>
            </a:pPr>
            <a:r>
              <a:rPr lang="zh-CN" altLang="en-US" sz="2800" b="1">
                <a:ea typeface="楷体" pitchFamily="49" charset="-122"/>
                <a:cs typeface="Times New Roman" pitchFamily="18" charset="0"/>
              </a:rPr>
              <a:t>核外电子 </a:t>
            </a:r>
          </a:p>
        </p:txBody>
      </p:sp>
      <p:sp>
        <p:nvSpPr>
          <p:cNvPr id="48134" name="Rectangle 6"/>
          <p:cNvSpPr>
            <a:spLocks noChangeArrowheads="1"/>
          </p:cNvSpPr>
          <p:nvPr/>
        </p:nvSpPr>
        <p:spPr bwMode="auto">
          <a:xfrm>
            <a:off x="1981200" y="2590800"/>
            <a:ext cx="1728788" cy="519113"/>
          </a:xfrm>
          <a:prstGeom prst="rect">
            <a:avLst/>
          </a:prstGeom>
          <a:noFill/>
          <a:ln w="9525">
            <a:noFill/>
            <a:miter lim="800000"/>
          </a:ln>
        </p:spPr>
        <p:txBody>
          <a:bodyPr>
            <a:spAutoFit/>
          </a:bodyPr>
          <a:lstStyle/>
          <a:p>
            <a:pPr>
              <a:spcBef>
                <a:spcPct val="50000"/>
              </a:spcBef>
              <a:buFont typeface="Arial"/>
              <a:buNone/>
            </a:pPr>
            <a:r>
              <a:rPr lang="zh-CN" altLang="en-US" sz="2800" b="1">
                <a:ea typeface="楷体" pitchFamily="49" charset="-122"/>
                <a:cs typeface="Times New Roman" pitchFamily="18" charset="0"/>
              </a:rPr>
              <a:t>原子核</a:t>
            </a:r>
          </a:p>
        </p:txBody>
      </p:sp>
      <p:sp>
        <p:nvSpPr>
          <p:cNvPr id="48135" name="Rectangle 7"/>
          <p:cNvSpPr>
            <a:spLocks noChangeArrowheads="1"/>
          </p:cNvSpPr>
          <p:nvPr/>
        </p:nvSpPr>
        <p:spPr bwMode="auto">
          <a:xfrm>
            <a:off x="3692525" y="1916113"/>
            <a:ext cx="1493838" cy="519112"/>
          </a:xfrm>
          <a:prstGeom prst="rect">
            <a:avLst/>
          </a:prstGeom>
          <a:noFill/>
          <a:ln w="9525">
            <a:noFill/>
            <a:miter lim="800000"/>
          </a:ln>
        </p:spPr>
        <p:txBody>
          <a:bodyPr>
            <a:spAutoFit/>
          </a:bodyPr>
          <a:lstStyle/>
          <a:p>
            <a:pPr>
              <a:spcBef>
                <a:spcPct val="50000"/>
              </a:spcBef>
              <a:buFont typeface="Arial"/>
              <a:buNone/>
            </a:pPr>
            <a:r>
              <a:rPr lang="zh-CN" altLang="en-US" sz="2800" b="1">
                <a:ea typeface="楷体" pitchFamily="49" charset="-122"/>
                <a:cs typeface="Times New Roman" pitchFamily="18" charset="0"/>
              </a:rPr>
              <a:t>质子</a:t>
            </a:r>
          </a:p>
        </p:txBody>
      </p:sp>
      <p:sp>
        <p:nvSpPr>
          <p:cNvPr id="48136" name="Rectangle 8"/>
          <p:cNvSpPr>
            <a:spLocks noChangeArrowheads="1"/>
          </p:cNvSpPr>
          <p:nvPr/>
        </p:nvSpPr>
        <p:spPr bwMode="auto">
          <a:xfrm>
            <a:off x="3692525" y="3311525"/>
            <a:ext cx="1638300" cy="519113"/>
          </a:xfrm>
          <a:prstGeom prst="rect">
            <a:avLst/>
          </a:prstGeom>
          <a:noFill/>
          <a:ln w="9525">
            <a:noFill/>
            <a:miter lim="800000"/>
          </a:ln>
        </p:spPr>
        <p:txBody>
          <a:bodyPr>
            <a:spAutoFit/>
          </a:bodyPr>
          <a:lstStyle/>
          <a:p>
            <a:pPr>
              <a:spcBef>
                <a:spcPct val="50000"/>
              </a:spcBef>
              <a:buFont typeface="Arial"/>
              <a:buNone/>
            </a:pPr>
            <a:r>
              <a:rPr lang="zh-CN" altLang="en-US" sz="2800" b="1">
                <a:ea typeface="楷体" pitchFamily="49" charset="-122"/>
                <a:cs typeface="Times New Roman" pitchFamily="18" charset="0"/>
              </a:rPr>
              <a:t>中子</a:t>
            </a:r>
          </a:p>
        </p:txBody>
      </p:sp>
      <p:sp>
        <p:nvSpPr>
          <p:cNvPr id="48137" name="AutoShape 9"/>
          <p:cNvSpPr/>
          <p:nvPr/>
        </p:nvSpPr>
        <p:spPr bwMode="auto">
          <a:xfrm>
            <a:off x="1612900" y="2978150"/>
            <a:ext cx="225425" cy="1395413"/>
          </a:xfrm>
          <a:prstGeom prst="leftBrace">
            <a:avLst>
              <a:gd name="adj1" fmla="val 51585"/>
              <a:gd name="adj2" fmla="val 50000"/>
            </a:avLst>
          </a:prstGeom>
          <a:noFill/>
          <a:ln w="28575">
            <a:solidFill>
              <a:schemeClr val="tx1"/>
            </a:solidFill>
            <a:round/>
          </a:ln>
        </p:spPr>
        <p:txBody>
          <a:bodyPr wrap="none" anchor="ctr"/>
          <a:lstStyle/>
          <a:p>
            <a:pPr>
              <a:buFont typeface="Arial"/>
              <a:buNone/>
            </a:pPr>
            <a:endParaRPr lang="zh-CN" altLang="en-US" sz="1800">
              <a:solidFill>
                <a:srgbClr val="000000"/>
              </a:solidFill>
              <a:ea typeface="楷体" pitchFamily="49" charset="-122"/>
              <a:cs typeface="Times New Roman" pitchFamily="18" charset="0"/>
            </a:endParaRPr>
          </a:p>
        </p:txBody>
      </p:sp>
      <p:sp>
        <p:nvSpPr>
          <p:cNvPr id="48138" name="AutoShape 10"/>
          <p:cNvSpPr/>
          <p:nvPr/>
        </p:nvSpPr>
        <p:spPr bwMode="auto">
          <a:xfrm>
            <a:off x="3287713" y="2230438"/>
            <a:ext cx="358775" cy="1350962"/>
          </a:xfrm>
          <a:prstGeom prst="leftBrace">
            <a:avLst>
              <a:gd name="adj1" fmla="val 31379"/>
              <a:gd name="adj2" fmla="val 50000"/>
            </a:avLst>
          </a:prstGeom>
          <a:noFill/>
          <a:ln w="28575">
            <a:solidFill>
              <a:schemeClr val="tx1"/>
            </a:solidFill>
            <a:round/>
          </a:ln>
        </p:spPr>
        <p:txBody>
          <a:bodyPr wrap="none" anchor="ctr"/>
          <a:lstStyle/>
          <a:p>
            <a:pPr>
              <a:buFont typeface="Arial"/>
              <a:buNone/>
            </a:pPr>
            <a:endParaRPr lang="zh-CN" altLang="en-US" sz="1800">
              <a:ea typeface="楷体" pitchFamily="49" charset="-122"/>
              <a:cs typeface="Times New Roman" pitchFamily="18" charset="0"/>
            </a:endParaRPr>
          </a:p>
        </p:txBody>
      </p:sp>
      <p:sp>
        <p:nvSpPr>
          <p:cNvPr id="48139" name="Text Box 11"/>
          <p:cNvSpPr txBox="1">
            <a:spLocks noChangeArrowheads="1"/>
          </p:cNvSpPr>
          <p:nvPr/>
        </p:nvSpPr>
        <p:spPr bwMode="auto">
          <a:xfrm>
            <a:off x="352425" y="3867150"/>
            <a:ext cx="1304925" cy="519113"/>
          </a:xfrm>
          <a:prstGeom prst="rect">
            <a:avLst/>
          </a:prstGeom>
          <a:noFill/>
          <a:ln w="9525">
            <a:noFill/>
            <a:miter lim="800000"/>
          </a:ln>
        </p:spPr>
        <p:txBody>
          <a:bodyPr>
            <a:spAutoFit/>
          </a:bodyPr>
          <a:lstStyle/>
          <a:p>
            <a:pPr>
              <a:spcBef>
                <a:spcPct val="50000"/>
              </a:spcBef>
              <a:buFont typeface="Arial"/>
              <a:buNone/>
            </a:pPr>
            <a:r>
              <a:rPr lang="zh-CN" altLang="en-US" sz="2800" b="1">
                <a:solidFill>
                  <a:srgbClr val="CC0000"/>
                </a:solidFill>
                <a:ea typeface="楷体" pitchFamily="49" charset="-122"/>
                <a:cs typeface="Times New Roman" pitchFamily="18" charset="0"/>
              </a:rPr>
              <a:t>电中性</a:t>
            </a:r>
          </a:p>
        </p:txBody>
      </p:sp>
      <p:sp>
        <p:nvSpPr>
          <p:cNvPr id="48140" name="Text Box 12"/>
          <p:cNvSpPr txBox="1">
            <a:spLocks noChangeArrowheads="1"/>
          </p:cNvSpPr>
          <p:nvPr/>
        </p:nvSpPr>
        <p:spPr bwMode="auto">
          <a:xfrm>
            <a:off x="1981200" y="3001963"/>
            <a:ext cx="1395413" cy="519112"/>
          </a:xfrm>
          <a:prstGeom prst="rect">
            <a:avLst/>
          </a:prstGeom>
          <a:noFill/>
          <a:ln w="9525">
            <a:noFill/>
            <a:miter lim="800000"/>
          </a:ln>
        </p:spPr>
        <p:txBody>
          <a:bodyPr>
            <a:spAutoFit/>
          </a:bodyPr>
          <a:lstStyle/>
          <a:p>
            <a:pPr>
              <a:spcBef>
                <a:spcPct val="50000"/>
              </a:spcBef>
              <a:buFont typeface="Arial"/>
              <a:buNone/>
            </a:pPr>
            <a:r>
              <a:rPr lang="zh-CN" altLang="en-US" sz="2800" b="1">
                <a:solidFill>
                  <a:srgbClr val="CC0000"/>
                </a:solidFill>
                <a:ea typeface="楷体" pitchFamily="49" charset="-122"/>
                <a:cs typeface="Times New Roman" pitchFamily="18" charset="0"/>
              </a:rPr>
              <a:t>带正电</a:t>
            </a:r>
          </a:p>
        </p:txBody>
      </p:sp>
      <p:sp>
        <p:nvSpPr>
          <p:cNvPr id="48141" name="Text Box 13"/>
          <p:cNvSpPr txBox="1">
            <a:spLocks noChangeArrowheads="1"/>
          </p:cNvSpPr>
          <p:nvPr/>
        </p:nvSpPr>
        <p:spPr bwMode="auto">
          <a:xfrm>
            <a:off x="1990725" y="4500563"/>
            <a:ext cx="1395413" cy="519112"/>
          </a:xfrm>
          <a:prstGeom prst="rect">
            <a:avLst/>
          </a:prstGeom>
          <a:noFill/>
          <a:ln w="9525">
            <a:noFill/>
            <a:miter lim="800000"/>
          </a:ln>
        </p:spPr>
        <p:txBody>
          <a:bodyPr>
            <a:spAutoFit/>
          </a:bodyPr>
          <a:lstStyle/>
          <a:p>
            <a:pPr>
              <a:spcBef>
                <a:spcPct val="50000"/>
              </a:spcBef>
              <a:buFont typeface="Arial"/>
              <a:buNone/>
            </a:pPr>
            <a:r>
              <a:rPr lang="zh-CN" altLang="en-US" sz="2800" b="1">
                <a:solidFill>
                  <a:srgbClr val="CC0000"/>
                </a:solidFill>
                <a:ea typeface="楷体" pitchFamily="49" charset="-122"/>
                <a:cs typeface="Times New Roman" pitchFamily="18" charset="0"/>
              </a:rPr>
              <a:t>带负电</a:t>
            </a:r>
          </a:p>
        </p:txBody>
      </p:sp>
      <p:sp>
        <p:nvSpPr>
          <p:cNvPr id="48142" name="Text Box 14"/>
          <p:cNvSpPr txBox="1">
            <a:spLocks noChangeArrowheads="1"/>
          </p:cNvSpPr>
          <p:nvPr/>
        </p:nvSpPr>
        <p:spPr bwMode="auto">
          <a:xfrm>
            <a:off x="3565525" y="3708400"/>
            <a:ext cx="1395413" cy="519113"/>
          </a:xfrm>
          <a:prstGeom prst="rect">
            <a:avLst/>
          </a:prstGeom>
          <a:noFill/>
          <a:ln w="9525">
            <a:noFill/>
            <a:miter lim="800000"/>
          </a:ln>
        </p:spPr>
        <p:txBody>
          <a:bodyPr>
            <a:spAutoFit/>
          </a:bodyPr>
          <a:lstStyle/>
          <a:p>
            <a:pPr>
              <a:spcBef>
                <a:spcPct val="50000"/>
              </a:spcBef>
              <a:buFont typeface="Arial"/>
              <a:buNone/>
            </a:pPr>
            <a:r>
              <a:rPr lang="zh-CN" altLang="en-US" sz="2800" b="1">
                <a:solidFill>
                  <a:srgbClr val="CC0000"/>
                </a:solidFill>
                <a:ea typeface="楷体" pitchFamily="49" charset="-122"/>
                <a:cs typeface="Times New Roman" pitchFamily="18" charset="0"/>
              </a:rPr>
              <a:t>不带电</a:t>
            </a:r>
          </a:p>
        </p:txBody>
      </p:sp>
      <p:sp>
        <p:nvSpPr>
          <p:cNvPr id="48143" name="Text Box 15"/>
          <p:cNvSpPr txBox="1">
            <a:spLocks noChangeArrowheads="1"/>
          </p:cNvSpPr>
          <p:nvPr/>
        </p:nvSpPr>
        <p:spPr bwMode="auto">
          <a:xfrm>
            <a:off x="3602038" y="2320925"/>
            <a:ext cx="1395412" cy="519113"/>
          </a:xfrm>
          <a:prstGeom prst="rect">
            <a:avLst/>
          </a:prstGeom>
          <a:noFill/>
          <a:ln w="9525">
            <a:noFill/>
            <a:miter lim="800000"/>
          </a:ln>
        </p:spPr>
        <p:txBody>
          <a:bodyPr>
            <a:spAutoFit/>
          </a:bodyPr>
          <a:lstStyle/>
          <a:p>
            <a:pPr>
              <a:spcBef>
                <a:spcPct val="50000"/>
              </a:spcBef>
              <a:buFont typeface="Arial"/>
              <a:buNone/>
            </a:pPr>
            <a:r>
              <a:rPr lang="zh-CN" altLang="en-US" sz="2800" b="1">
                <a:solidFill>
                  <a:srgbClr val="CC0000"/>
                </a:solidFill>
                <a:ea typeface="楷体" pitchFamily="49" charset="-122"/>
                <a:cs typeface="Times New Roman" pitchFamily="18" charset="0"/>
              </a:rPr>
              <a:t>带正电</a:t>
            </a:r>
          </a:p>
        </p:txBody>
      </p:sp>
      <p:pic>
        <p:nvPicPr>
          <p:cNvPr id="1041" name="Picture 17"/>
          <p:cNvPicPr>
            <a:picLocks noChangeAspect="1" noChangeArrowheads="1"/>
          </p:cNvPicPr>
          <p:nvPr/>
        </p:nvPicPr>
        <p:blipFill>
          <a:blip r:embed="rId3"/>
          <a:stretch>
            <a:fillRect/>
          </a:stretch>
        </p:blipFill>
        <p:spPr bwMode="auto">
          <a:xfrm>
            <a:off x="6400800" y="457200"/>
            <a:ext cx="1981200" cy="1907023"/>
          </a:xfrm>
          <a:prstGeom prst="rect">
            <a:avLst/>
          </a:prstGeom>
          <a:noFill/>
          <a:ln w="9525">
            <a:noFill/>
            <a:miter lim="800000"/>
          </a:ln>
        </p:spPr>
      </p:pic>
      <p:graphicFrame>
        <p:nvGraphicFramePr>
          <p:cNvPr id="48145" name="Object 17"/>
          <p:cNvGraphicFramePr>
            <a:graphicFrameLocks noChangeAspect="1"/>
          </p:cNvGraphicFramePr>
          <p:nvPr/>
        </p:nvGraphicFramePr>
        <p:xfrm>
          <a:off x="533400" y="5334000"/>
          <a:ext cx="4038600" cy="523875"/>
        </p:xfrm>
        <a:graphic>
          <a:graphicData uri="http://schemas.openxmlformats.org/presentationml/2006/ole">
            <mc:AlternateContent xmlns:mc="http://schemas.openxmlformats.org/markup-compatibility/2006">
              <mc:Choice xmlns:v="urn:schemas-microsoft-com:vml" Requires="v">
                <p:oleObj spid="_x0000_s1041" name="Equation" r:id="rId4" imgW="1701800" imgH="215900" progId="Equation.DSMT4">
                  <p:embed/>
                </p:oleObj>
              </mc:Choice>
              <mc:Fallback>
                <p:oleObj name="Equation" r:id="rId4" imgW="1701800" imgH="215900" progId="Equation.DSMT4">
                  <p:embed/>
                  <p:pic>
                    <p:nvPicPr>
                      <p:cNvPr id="0" name="OLE substitute image"/>
                      <p:cNvPicPr/>
                      <p:nvPr/>
                    </p:nvPicPr>
                    <p:blipFill>
                      <a:blip r:embed="rId5"/>
                      <a:stretch>
                        <a:fillRect/>
                      </a:stretch>
                    </p:blipFill>
                    <p:spPr>
                      <a:xfrm>
                        <a:off x="533400" y="5334000"/>
                        <a:ext cx="4038600" cy="523875"/>
                      </a:xfrm>
                      <a:prstGeom prst="rect">
                        <a:avLst/>
                      </a:prstGeom>
                      <a:noFill/>
                    </p:spPr>
                  </p:pic>
                </p:oleObj>
              </mc:Fallback>
            </mc:AlternateContent>
          </a:graphicData>
        </a:graphic>
      </p:graphicFrame>
      <p:pic>
        <p:nvPicPr>
          <p:cNvPr id="19" name="Picture 2" descr="D:\搜狗高速下载\原子模型01.gif"/>
          <p:cNvPicPr>
            <a:picLocks noChangeAspect="1" noChangeArrowheads="1" noCrop="1"/>
          </p:cNvPicPr>
          <p:nvPr/>
        </p:nvPicPr>
        <p:blipFill>
          <a:blip r:embed="rId6"/>
          <a:stretch>
            <a:fillRect/>
          </a:stretch>
        </p:blipFill>
        <p:spPr bwMode="auto">
          <a:xfrm>
            <a:off x="5181600" y="2895600"/>
            <a:ext cx="3733800" cy="3733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wipe(down)">
                                      <p:cBhvr>
                                        <p:cTn id="7" dur="500"/>
                                        <p:tgtEl>
                                          <p:spTgt spid="48131">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813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after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813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after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813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after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813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after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813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after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8135"/>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after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813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after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8143"/>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after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8142"/>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after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8140"/>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after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814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after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8139"/>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afterGroup">
                            <p:stCondLst>
                              <p:cond delay="0"/>
                            </p:stCondLst>
                            <p:childTnLst>
                              <p:par>
                                <p:cTn id="58" presetID="22" presetClass="entr" presetSubtype="4" fill="hold" nodeType="clickEffect">
                                  <p:stCondLst>
                                    <p:cond delay="0"/>
                                  </p:stCondLst>
                                  <p:childTnLst>
                                    <p:set>
                                      <p:cBhvr>
                                        <p:cTn id="59" dur="1" fill="hold">
                                          <p:stCondLst>
                                            <p:cond delay="0"/>
                                          </p:stCondLst>
                                        </p:cTn>
                                        <p:tgtEl>
                                          <p:spTgt spid="48145"/>
                                        </p:tgtEl>
                                        <p:attrNameLst>
                                          <p:attrName>style.visibility</p:attrName>
                                        </p:attrNameLst>
                                      </p:cBhvr>
                                      <p:to>
                                        <p:strVal val="visible"/>
                                      </p:to>
                                    </p:set>
                                    <p:animEffect transition="in" filter="wipe(down)">
                                      <p:cBhvr>
                                        <p:cTn id="60" dur="500"/>
                                        <p:tgtEl>
                                          <p:spTgt spid="48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48133" grpId="0"/>
      <p:bldP spid="48134" grpId="0"/>
      <p:bldP spid="48135" grpId="0"/>
      <p:bldP spid="48136" grpId="0"/>
      <p:bldP spid="48137" grpId="0" animBg="1"/>
      <p:bldP spid="48138" grpId="0" animBg="1"/>
      <p:bldP spid="48139" grpId="0"/>
      <p:bldP spid="48140" grpId="0"/>
      <p:bldP spid="48141" grpId="0"/>
      <p:bldP spid="48142" grpId="0"/>
      <p:bldP spid="481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a:r>
              <a:rPr lang="en-US" altLang="zh-CN" b="1" smtClean="0">
                <a:latin typeface="Times New Roman" pitchFamily="18" charset="0"/>
                <a:ea typeface="楷体" pitchFamily="49" charset="-122"/>
                <a:cs typeface="Times New Roman" pitchFamily="18" charset="0"/>
              </a:rPr>
              <a:t>3</a:t>
            </a:r>
            <a:r>
              <a:rPr lang="zh-CN" altLang="en-US" b="1" smtClean="0">
                <a:latin typeface="Times New Roman" pitchFamily="18" charset="0"/>
                <a:ea typeface="楷体" pitchFamily="49" charset="-122"/>
                <a:cs typeface="Times New Roman" pitchFamily="18" charset="0"/>
              </a:rPr>
              <a:t>．摩擦起电的原因：</a:t>
            </a:r>
          </a:p>
        </p:txBody>
      </p:sp>
      <p:sp>
        <p:nvSpPr>
          <p:cNvPr id="50179" name="Rectangle 3"/>
          <p:cNvSpPr>
            <a:spLocks noGrp="1" noChangeArrowheads="1"/>
          </p:cNvSpPr>
          <p:nvPr>
            <p:ph type="body" idx="1"/>
          </p:nvPr>
        </p:nvSpPr>
        <p:spPr/>
        <p:txBody>
          <a:bodyPr/>
          <a:lstStyle/>
          <a:p>
            <a:pPr>
              <a:buClr>
                <a:schemeClr val="bg1"/>
              </a:buClr>
            </a:pPr>
            <a:r>
              <a:rPr lang="zh-CN" altLang="en-US" b="1" smtClean="0">
                <a:latin typeface="Times New Roman" pitchFamily="18" charset="0"/>
                <a:ea typeface="楷体" pitchFamily="49" charset="-122"/>
                <a:cs typeface="Times New Roman" pitchFamily="18" charset="0"/>
              </a:rPr>
              <a:t>不同物质的</a:t>
            </a:r>
            <a:r>
              <a:rPr lang="zh-CN" altLang="en-US" b="1" smtClean="0">
                <a:solidFill>
                  <a:srgbClr val="FF0000"/>
                </a:solidFill>
                <a:latin typeface="Times New Roman" pitchFamily="18" charset="0"/>
                <a:ea typeface="楷体" pitchFamily="49" charset="-122"/>
                <a:cs typeface="Times New Roman" pitchFamily="18" charset="0"/>
              </a:rPr>
              <a:t>原子核束缚电子的本领不同</a:t>
            </a:r>
            <a:r>
              <a:rPr lang="zh-CN" altLang="en-US" b="1" smtClean="0">
                <a:latin typeface="Times New Roman" pitchFamily="18" charset="0"/>
                <a:ea typeface="楷体" pitchFamily="49" charset="-122"/>
                <a:cs typeface="Times New Roman" pitchFamily="18" charset="0"/>
              </a:rPr>
              <a:t>。</a:t>
            </a:r>
          </a:p>
          <a:p>
            <a:pPr>
              <a:buClr>
                <a:schemeClr val="bg1"/>
              </a:buClr>
            </a:pPr>
            <a:r>
              <a:rPr lang="zh-CN" altLang="en-US" b="1" smtClean="0">
                <a:solidFill>
                  <a:srgbClr val="FF0000"/>
                </a:solidFill>
                <a:latin typeface="Times New Roman" pitchFamily="18" charset="0"/>
                <a:ea typeface="楷体" pitchFamily="49" charset="-122"/>
                <a:cs typeface="Times New Roman" pitchFamily="18" charset="0"/>
              </a:rPr>
              <a:t>失去电子</a:t>
            </a:r>
            <a:r>
              <a:rPr lang="zh-CN" altLang="en-US" b="1" smtClean="0">
                <a:latin typeface="Times New Roman" pitchFamily="18" charset="0"/>
                <a:ea typeface="楷体" pitchFamily="49" charset="-122"/>
                <a:cs typeface="Times New Roman" pitchFamily="18" charset="0"/>
              </a:rPr>
              <a:t>的物体因为缺少电子而</a:t>
            </a:r>
            <a:r>
              <a:rPr lang="zh-CN" altLang="en-US" b="1" smtClean="0">
                <a:solidFill>
                  <a:srgbClr val="FF0000"/>
                </a:solidFill>
                <a:latin typeface="Times New Roman" pitchFamily="18" charset="0"/>
                <a:ea typeface="楷体" pitchFamily="49" charset="-122"/>
                <a:cs typeface="Times New Roman" pitchFamily="18" charset="0"/>
              </a:rPr>
              <a:t>带正电</a:t>
            </a:r>
            <a:r>
              <a:rPr lang="zh-CN" altLang="en-US" b="1" smtClean="0">
                <a:latin typeface="Times New Roman" pitchFamily="18" charset="0"/>
                <a:ea typeface="楷体" pitchFamily="49" charset="-122"/>
                <a:cs typeface="Times New Roman" pitchFamily="18" charset="0"/>
              </a:rPr>
              <a:t>，</a:t>
            </a:r>
          </a:p>
          <a:p>
            <a:pPr>
              <a:buClr>
                <a:schemeClr val="bg1"/>
              </a:buClr>
            </a:pPr>
            <a:r>
              <a:rPr lang="zh-CN" altLang="en-US" b="1" smtClean="0">
                <a:solidFill>
                  <a:srgbClr val="FF0000"/>
                </a:solidFill>
                <a:latin typeface="Times New Roman" pitchFamily="18" charset="0"/>
                <a:ea typeface="楷体" pitchFamily="49" charset="-122"/>
                <a:cs typeface="Times New Roman" pitchFamily="18" charset="0"/>
              </a:rPr>
              <a:t>得到电子</a:t>
            </a:r>
            <a:r>
              <a:rPr lang="zh-CN" altLang="en-US" b="1" smtClean="0">
                <a:latin typeface="Times New Roman" pitchFamily="18" charset="0"/>
                <a:ea typeface="楷体" pitchFamily="49" charset="-122"/>
                <a:cs typeface="Times New Roman" pitchFamily="18" charset="0"/>
              </a:rPr>
              <a:t>的物体因为有了多余的电子而带等量的</a:t>
            </a:r>
            <a:r>
              <a:rPr lang="zh-CN" altLang="en-US" b="1" smtClean="0">
                <a:solidFill>
                  <a:srgbClr val="FF0000"/>
                </a:solidFill>
                <a:latin typeface="Times New Roman" pitchFamily="18" charset="0"/>
                <a:ea typeface="楷体" pitchFamily="49" charset="-122"/>
                <a:cs typeface="Times New Roman" pitchFamily="18" charset="0"/>
              </a:rPr>
              <a:t>负电</a:t>
            </a:r>
            <a:r>
              <a:rPr lang="zh-CN" altLang="en-US" b="1" smtClean="0">
                <a:latin typeface="Times New Roman" pitchFamily="18" charset="0"/>
                <a:ea typeface="楷体" pitchFamily="49" charset="-122"/>
                <a:cs typeface="Times New Roman" pitchFamily="18" charset="0"/>
              </a:rPr>
              <a:t>。</a:t>
            </a:r>
          </a:p>
          <a:p>
            <a:pPr>
              <a:buClr>
                <a:schemeClr val="bg1"/>
              </a:buClr>
              <a:buFontTx/>
              <a:buNone/>
            </a:pPr>
            <a:r>
              <a:rPr lang="en-US" altLang="zh-CN" sz="3600" b="1" smtClean="0">
                <a:latin typeface="Times New Roman" pitchFamily="18" charset="0"/>
                <a:ea typeface="楷体" pitchFamily="49" charset="-122"/>
                <a:cs typeface="Times New Roman" pitchFamily="18" charset="0"/>
              </a:rPr>
              <a:t>4</a:t>
            </a:r>
            <a:r>
              <a:rPr lang="zh-CN" altLang="en-US" sz="3600" b="1" smtClean="0">
                <a:latin typeface="Times New Roman" pitchFamily="18" charset="0"/>
                <a:ea typeface="楷体" pitchFamily="49" charset="-122"/>
                <a:cs typeface="Times New Roman" pitchFamily="18" charset="0"/>
              </a:rPr>
              <a:t>．摩擦起电的实质：</a:t>
            </a:r>
          </a:p>
          <a:p>
            <a:pPr>
              <a:buClr>
                <a:schemeClr val="bg1"/>
              </a:buClr>
            </a:pPr>
            <a:r>
              <a:rPr lang="zh-CN" altLang="en-US" b="1" smtClean="0">
                <a:latin typeface="Times New Roman" pitchFamily="18" charset="0"/>
                <a:ea typeface="楷体" pitchFamily="49" charset="-122"/>
                <a:cs typeface="Times New Roman" pitchFamily="18" charset="0"/>
              </a:rPr>
              <a:t>电荷或电子的转移。 </a:t>
            </a:r>
          </a:p>
          <a:p>
            <a:endParaRPr lang="zh-CN" altLang="en-US" b="1" smtClean="0">
              <a:latin typeface="Times New Roman" pitchFamily="18" charset="0"/>
              <a:ea typeface="楷体" pitchFamily="49" charset="-122"/>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down)">
                                      <p:cBhvr>
                                        <p:cTn id="7" dur="500"/>
                                        <p:tgtEl>
                                          <p:spTgt spid="50179">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wipe(down)">
                                      <p:cBhvr>
                                        <p:cTn id="12" dur="500"/>
                                        <p:tgtEl>
                                          <p:spTgt spid="50179">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wipe(down)">
                                      <p:cBhvr>
                                        <p:cTn id="17" dur="500"/>
                                        <p:tgtEl>
                                          <p:spTgt spid="50179">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wipe(down)">
                                      <p:cBhvr>
                                        <p:cTn id="22" dur="500"/>
                                        <p:tgtEl>
                                          <p:spTgt spid="50179">
                                            <p:txEl>
                                              <p:pRg st="3" end="3"/>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50179">
                                            <p:txEl>
                                              <p:pRg st="4" end="4"/>
                                            </p:txEl>
                                          </p:spTgt>
                                        </p:tgtEl>
                                        <p:attrNameLst>
                                          <p:attrName>style.visibility</p:attrName>
                                        </p:attrNameLst>
                                      </p:cBhvr>
                                      <p:to>
                                        <p:strVal val="visible"/>
                                      </p:to>
                                    </p:set>
                                    <p:animEffect transition="in" filter="wipe(down)">
                                      <p:cBhvr>
                                        <p:cTn id="27"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304800" y="685800"/>
            <a:ext cx="8610600" cy="4525963"/>
          </a:xfrm>
        </p:spPr>
        <p:txBody>
          <a:bodyPr/>
          <a:lstStyle/>
          <a:p>
            <a:pPr>
              <a:buFontTx/>
              <a:buNone/>
            </a:pPr>
            <a:r>
              <a:rPr lang="zh-CN" altLang="en-US" sz="2800" b="1" smtClean="0">
                <a:latin typeface="Times New Roman" pitchFamily="18" charset="0"/>
                <a:ea typeface="楷体" pitchFamily="49" charset="-122"/>
                <a:cs typeface="Times New Roman" pitchFamily="18" charset="0"/>
              </a:rPr>
              <a:t>甲、乙、丙三个轻质小球用绝缘细绳悬挂，如图所示，已知丙带正电，则（　）</a:t>
            </a:r>
          </a:p>
          <a:p>
            <a:pPr>
              <a:buFontTx/>
              <a:buNone/>
            </a:pPr>
            <a:r>
              <a:rPr lang="en-US" altLang="zh-CN" sz="2800" b="1" smtClean="0">
                <a:latin typeface="Times New Roman" pitchFamily="18" charset="0"/>
                <a:ea typeface="楷体" pitchFamily="49" charset="-122"/>
                <a:cs typeface="Times New Roman" pitchFamily="18" charset="0"/>
              </a:rPr>
              <a:t>A</a:t>
            </a:r>
            <a:r>
              <a:rPr lang="zh-CN" altLang="en-US" sz="2800" b="1" smtClean="0">
                <a:latin typeface="Times New Roman" pitchFamily="18" charset="0"/>
                <a:ea typeface="楷体" pitchFamily="49" charset="-122"/>
                <a:cs typeface="Times New Roman" pitchFamily="18" charset="0"/>
              </a:rPr>
              <a:t>．甲、乙均带正电</a:t>
            </a:r>
          </a:p>
          <a:p>
            <a:pPr>
              <a:buFontTx/>
              <a:buNone/>
            </a:pPr>
            <a:r>
              <a:rPr lang="en-US" altLang="zh-CN" sz="2800" b="1" smtClean="0">
                <a:latin typeface="Times New Roman" pitchFamily="18" charset="0"/>
                <a:ea typeface="楷体" pitchFamily="49" charset="-122"/>
                <a:cs typeface="Times New Roman" pitchFamily="18" charset="0"/>
              </a:rPr>
              <a:t>B</a:t>
            </a:r>
            <a:r>
              <a:rPr lang="zh-CN" altLang="en-US" sz="2800" b="1" smtClean="0">
                <a:latin typeface="Times New Roman" pitchFamily="18" charset="0"/>
                <a:ea typeface="楷体" pitchFamily="49" charset="-122"/>
                <a:cs typeface="Times New Roman" pitchFamily="18" charset="0"/>
              </a:rPr>
              <a:t>．甲、乙均带负电</a:t>
            </a:r>
          </a:p>
          <a:p>
            <a:pPr>
              <a:buFontTx/>
              <a:buNone/>
            </a:pPr>
            <a:r>
              <a:rPr lang="en-US" altLang="zh-CN" sz="2800" b="1" smtClean="0">
                <a:latin typeface="Times New Roman" pitchFamily="18" charset="0"/>
                <a:ea typeface="楷体" pitchFamily="49" charset="-122"/>
                <a:cs typeface="Times New Roman" pitchFamily="18" charset="0"/>
              </a:rPr>
              <a:t>C</a:t>
            </a:r>
            <a:r>
              <a:rPr lang="zh-CN" altLang="en-US" sz="2800" b="1" smtClean="0">
                <a:latin typeface="Times New Roman" pitchFamily="18" charset="0"/>
                <a:ea typeface="楷体" pitchFamily="49" charset="-122"/>
                <a:cs typeface="Times New Roman" pitchFamily="18" charset="0"/>
              </a:rPr>
              <a:t>．乙带正电，甲一定带负电</a:t>
            </a:r>
          </a:p>
          <a:p>
            <a:pPr>
              <a:buFontTx/>
              <a:buNone/>
            </a:pPr>
            <a:r>
              <a:rPr lang="en-US" altLang="zh-CN" sz="2800" b="1" smtClean="0">
                <a:latin typeface="Times New Roman" pitchFamily="18" charset="0"/>
                <a:ea typeface="楷体" pitchFamily="49" charset="-122"/>
                <a:cs typeface="Times New Roman" pitchFamily="18" charset="0"/>
              </a:rPr>
              <a:t>D</a:t>
            </a:r>
            <a:r>
              <a:rPr lang="zh-CN" altLang="en-US" sz="2800" b="1" smtClean="0">
                <a:latin typeface="Times New Roman" pitchFamily="18" charset="0"/>
                <a:ea typeface="楷体" pitchFamily="49" charset="-122"/>
                <a:cs typeface="Times New Roman" pitchFamily="18" charset="0"/>
              </a:rPr>
              <a:t>．乙带正电，甲可能不带电</a:t>
            </a:r>
          </a:p>
          <a:p>
            <a:pPr>
              <a:buFontTx/>
              <a:buNone/>
            </a:pPr>
            <a:r>
              <a:rPr lang="zh-CN" altLang="en-US" b="1" smtClean="0">
                <a:solidFill>
                  <a:srgbClr val="FF0000"/>
                </a:solidFill>
                <a:latin typeface="Times New Roman" pitchFamily="18" charset="0"/>
                <a:ea typeface="楷体" pitchFamily="49" charset="-122"/>
                <a:cs typeface="Times New Roman" pitchFamily="18" charset="0"/>
              </a:rPr>
              <a:t>答案：</a:t>
            </a:r>
            <a:r>
              <a:rPr lang="en-US" altLang="zh-CN" b="1" smtClean="0">
                <a:solidFill>
                  <a:srgbClr val="FF0000"/>
                </a:solidFill>
                <a:latin typeface="Times New Roman" pitchFamily="18" charset="0"/>
                <a:ea typeface="楷体" pitchFamily="49" charset="-122"/>
                <a:cs typeface="Times New Roman" pitchFamily="18" charset="0"/>
              </a:rPr>
              <a:t>D</a:t>
            </a:r>
            <a:endParaRPr lang="zh-CN" altLang="en-US" sz="2800" b="1" smtClean="0">
              <a:solidFill>
                <a:srgbClr val="FF0000"/>
              </a:solidFill>
              <a:latin typeface="Times New Roman" pitchFamily="18" charset="0"/>
              <a:ea typeface="楷体" pitchFamily="49" charset="-122"/>
              <a:cs typeface="Times New Roman" pitchFamily="18" charset="0"/>
            </a:endParaRPr>
          </a:p>
        </p:txBody>
      </p:sp>
      <p:pic>
        <p:nvPicPr>
          <p:cNvPr id="12291" name="Picture 4" descr="学科网(www.zxxk.com)--教育资源门户，提供试卷、教案、课件、论文、素材及各类教学资源下载，还有大量而丰富的教学相关资讯！"/>
          <p:cNvPicPr>
            <a:picLocks noChangeAspect="1" noChangeArrowheads="1"/>
          </p:cNvPicPr>
          <p:nvPr/>
        </p:nvPicPr>
        <p:blipFill>
          <a:blip r:embed="rId2"/>
          <a:srcRect r="833" b="1190"/>
          <a:stretch>
            <a:fillRect/>
          </a:stretch>
        </p:blipFill>
        <p:spPr bwMode="auto">
          <a:xfrm>
            <a:off x="5181600" y="1828800"/>
            <a:ext cx="2971800" cy="2073275"/>
          </a:xfrm>
          <a:prstGeom prst="rect">
            <a:avLst/>
          </a:prstGeom>
          <a:noFill/>
          <a:ln w="9525">
            <a:noFill/>
            <a:miter lim="800000"/>
          </a:ln>
        </p:spPr>
      </p:pic>
      <p:sp>
        <p:nvSpPr>
          <p:cNvPr id="51205" name="Text Box 5"/>
          <p:cNvSpPr txBox="1">
            <a:spLocks noChangeArrowheads="1"/>
          </p:cNvSpPr>
          <p:nvPr/>
        </p:nvSpPr>
        <p:spPr bwMode="auto">
          <a:xfrm>
            <a:off x="533400" y="4800600"/>
            <a:ext cx="8153400" cy="1190625"/>
          </a:xfrm>
          <a:prstGeom prst="rect">
            <a:avLst/>
          </a:prstGeom>
          <a:noFill/>
          <a:ln w="9525">
            <a:noFill/>
            <a:miter lim="800000"/>
          </a:ln>
        </p:spPr>
        <p:txBody>
          <a:bodyPr>
            <a:spAutoFit/>
          </a:bodyPr>
          <a:lstStyle/>
          <a:p>
            <a:pPr>
              <a:spcBef>
                <a:spcPct val="50000"/>
              </a:spcBef>
            </a:pPr>
            <a:r>
              <a:rPr lang="zh-CN" altLang="en-US" sz="3600" b="1">
                <a:solidFill>
                  <a:srgbClr val="FF0000"/>
                </a:solidFill>
                <a:ea typeface="楷体" pitchFamily="49" charset="-122"/>
                <a:cs typeface="Times New Roman" pitchFamily="18" charset="0"/>
              </a:rPr>
              <a:t>带电体吸引轻小物体，说明轻小物体可能带与带电体相反电荷或者不带电。</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51203">
                                            <p:txEl>
                                              <p:pRg st="5" end="5"/>
                                            </p:txEl>
                                          </p:spTgt>
                                        </p:tgtEl>
                                        <p:attrNameLst>
                                          <p:attrName>style.visibility</p:attrName>
                                        </p:attrNameLst>
                                      </p:cBhvr>
                                      <p:to>
                                        <p:strVal val="visible"/>
                                      </p:to>
                                    </p:set>
                                    <p:animEffect transition="in" filter="wipe(down)">
                                      <p:cBhvr>
                                        <p:cTn id="7" dur="500"/>
                                        <p:tgtEl>
                                          <p:spTgt spid="51203">
                                            <p:txEl>
                                              <p:pRg st="5" end="5"/>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05"/>
                                        </p:tgtEl>
                                        <p:attrNameLst>
                                          <p:attrName>style.visibility</p:attrName>
                                        </p:attrNameLst>
                                      </p:cBhvr>
                                      <p:to>
                                        <p:strVal val="visible"/>
                                      </p:to>
                                    </p:set>
                                    <p:animEffect transition="in" filter="wipe(down)">
                                      <p:cBhvr>
                                        <p:cTn id="12"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0.05.14"/>
  <p:tag name="AS_TITLE" val="Aspose.Slides for .NET 4.0 Client Profile"/>
  <p:tag name="AS_VERSION" val="20.5"/>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719</TotalTime>
  <Words>1160</Words>
  <Application>Microsoft Office PowerPoint</Application>
  <PresentationFormat>全屏显示(4:3)</PresentationFormat>
  <Paragraphs>96</Paragraphs>
  <Slides>18</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20" baseType="lpstr">
      <vt:lpstr>默认设计模板</vt:lpstr>
      <vt:lpstr>Equation</vt:lpstr>
      <vt:lpstr>第十五章  电流和电路 第1节 两种电荷</vt:lpstr>
      <vt:lpstr>PowerPoint 演示文稿</vt:lpstr>
      <vt:lpstr>一、两种电荷</vt:lpstr>
      <vt:lpstr>电荷间相互作用 </vt:lpstr>
      <vt:lpstr>PowerPoint 演示文稿</vt:lpstr>
      <vt:lpstr>5．验电器：</vt:lpstr>
      <vt:lpstr>二、原子结构</vt:lpstr>
      <vt:lpstr>3．摩擦起电的原因：</vt:lpstr>
      <vt:lpstr>PowerPoint 演示文稿</vt:lpstr>
      <vt:lpstr>PowerPoint 演示文稿</vt:lpstr>
      <vt:lpstr>三、导体和绝缘体</vt:lpstr>
      <vt:lpstr>2．绝缘体：</vt:lpstr>
      <vt:lpstr>PowerPoint 演示文稿</vt:lpstr>
      <vt:lpstr>课堂练习</vt:lpstr>
      <vt:lpstr>课堂练习</vt:lpstr>
      <vt:lpstr>课堂练习</vt:lpstr>
      <vt:lpstr>课堂练习</vt:lpstr>
      <vt:lpstr>课堂小结</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第十五章  电流和电路 第1节 两种电荷</dc:title>
  <cp:lastModifiedBy>User</cp:lastModifiedBy>
  <cp:revision>1</cp:revision>
  <cp:lastPrinted>1601-01-01T00:00:00Z</cp:lastPrinted>
  <dcterms:created xsi:type="dcterms:W3CDTF">2017-08-28T12:32:26Z</dcterms:created>
  <dcterms:modified xsi:type="dcterms:W3CDTF">2020-11-02T14:36:31Z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