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ctiveX/activeX1.xml" ContentType="application/vnd.ms-office.activeX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87" r:id="rId5"/>
    <p:sldId id="258" r:id="rId6"/>
    <p:sldId id="264" r:id="rId7"/>
    <p:sldId id="263" r:id="rId8"/>
    <p:sldId id="265" r:id="rId9"/>
    <p:sldId id="269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6" r:id="rId20"/>
    <p:sldId id="283" r:id="rId21"/>
    <p:sldId id="289" r:id="rId22"/>
    <p:sldId id="280" r:id="rId23"/>
    <p:sldId id="281" r:id="rId24"/>
    <p:sldId id="282" r:id="rId25"/>
    <p:sldId id="286" r:id="rId26"/>
    <p:sldId id="288" r:id="rId27"/>
    <p:sldId id="285" r:id="rId28"/>
    <p:sldId id="284" r:id="rId29"/>
  </p:sldIdLst>
  <p:sldSz cx="9144000" cy="6858000" type="screen4x3"/>
  <p:notesSz cx="6858000" cy="9144000"/>
  <p:custDataLst>
    <p:tags r:id="rId3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Times New Roman" pitchFamily="18" charset="0"/>
        <a:ea typeface="楷体_GB2312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4D329-43E2-4639-857B-F9B875E5F4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FD227-82FA-410D-B0D3-8F027805C6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2D8CE-9C19-493D-8A2A-8C4919BDB5A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12E17-49DE-4982-A036-AA682133E9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98ED9-B6EE-4DEA-8443-52C68879862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D06B5-627A-49FD-A191-0D727F09A2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1BC2F-FCF1-4C85-BC65-8AC4A78A8C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FA0BD-C34E-442E-957D-A482FD9CFB5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35FDD-9DFD-4973-8918-C82F34256A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FEAA2-2BEE-42E4-88AF-288D8D0527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6ACAE-A905-4100-AA6C-9F1880C097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D5827-FF41-4261-9CD4-84FD3D283F5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92B8B903-0103-4B7D-99B8-97834AB0FEF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26.gif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pPr eaLnBrk="1" hangingPunct="1"/>
            <a:r>
              <a:rPr lang="zh-CN" altLang="en-US" sz="24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第十四章 内能的利用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/>
            </a:r>
            <a:br>
              <a:rPr lang="zh-CN" altLang="en-US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</a:br>
            <a:r>
              <a:rPr lang="zh-CN" altLang="en-US" sz="48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第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48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节 热机</a:t>
            </a:r>
          </a:p>
        </p:txBody>
      </p: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90800" y="533400"/>
            <a:ext cx="6553200" cy="5867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二、汽油机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38862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四冲程汽油机</a:t>
            </a:r>
          </a:p>
          <a:p>
            <a:pPr eaLnBrk="1" hangingPunct="1"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．构造：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．工作过程：</a:t>
            </a:r>
          </a:p>
        </p:txBody>
      </p:sp>
      <p:grpSp>
        <p:nvGrpSpPr>
          <p:cNvPr id="2" name="Group 4"/>
          <p:cNvGrpSpPr/>
          <p:nvPr/>
        </p:nvGrpSpPr>
        <p:grpSpPr>
          <a:xfrm>
            <a:off x="4425950" y="260350"/>
            <a:ext cx="2160588" cy="3143250"/>
            <a:chOff x="2788" y="164"/>
            <a:chExt cx="1361" cy="1980"/>
          </a:xfrm>
        </p:grpSpPr>
        <p:pic>
          <p:nvPicPr>
            <p:cNvPr id="13327" name="Picture 8" descr="14-1-4甲乙"/>
            <p:cNvPicPr>
              <a:picLocks noChangeAspect="1" noChangeArrowheads="1"/>
            </p:cNvPicPr>
            <p:nvPr/>
          </p:nvPicPr>
          <p:blipFill>
            <a:blip r:embed="rId2"/>
            <a:srcRect r="50879"/>
            <a:stretch>
              <a:fillRect/>
            </a:stretch>
          </p:blipFill>
          <p:spPr bwMode="auto">
            <a:xfrm>
              <a:off x="2788" y="164"/>
              <a:ext cx="1361" cy="19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13328" name="Picture 6" descr=")AVQFT}[$)C8`ZVNPEK6C{8"/>
            <p:cNvPicPr>
              <a:picLocks noChangeAspect="1" noChangeArrowheads="1"/>
            </p:cNvPicPr>
            <p:nvPr/>
          </p:nvPicPr>
          <p:blipFill>
            <a:blip r:embed="rId3"/>
            <a:srcRect r="81113"/>
            <a:stretch>
              <a:fillRect/>
            </a:stretch>
          </p:blipFill>
          <p:spPr bwMode="auto">
            <a:xfrm>
              <a:off x="2993" y="164"/>
              <a:ext cx="998" cy="17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3" name="Group 7"/>
          <p:cNvGrpSpPr/>
          <p:nvPr/>
        </p:nvGrpSpPr>
        <p:grpSpPr>
          <a:xfrm>
            <a:off x="6729413" y="260350"/>
            <a:ext cx="2163762" cy="3143250"/>
            <a:chOff x="4239" y="164"/>
            <a:chExt cx="1363" cy="1980"/>
          </a:xfrm>
        </p:grpSpPr>
        <p:pic>
          <p:nvPicPr>
            <p:cNvPr id="13325" name="Picture 8" descr="14-1-4甲乙"/>
            <p:cNvPicPr>
              <a:picLocks noChangeAspect="1" noChangeArrowheads="1"/>
            </p:cNvPicPr>
            <p:nvPr/>
          </p:nvPicPr>
          <p:blipFill>
            <a:blip r:embed="rId2"/>
            <a:srcRect l="50804"/>
            <a:stretch>
              <a:fillRect/>
            </a:stretch>
          </p:blipFill>
          <p:spPr bwMode="auto">
            <a:xfrm>
              <a:off x="4239" y="164"/>
              <a:ext cx="1363" cy="19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13326" name="Picture 9" descr=")AVQFT}[$)C8`ZVNPEK6C{8"/>
            <p:cNvPicPr>
              <a:picLocks noChangeAspect="1" noChangeArrowheads="1"/>
            </p:cNvPicPr>
            <p:nvPr/>
          </p:nvPicPr>
          <p:blipFill>
            <a:blip r:embed="rId3"/>
            <a:srcRect l="26192" r="53198"/>
            <a:stretch>
              <a:fillRect/>
            </a:stretch>
          </p:blipFill>
          <p:spPr bwMode="auto">
            <a:xfrm>
              <a:off x="4377" y="164"/>
              <a:ext cx="1089" cy="17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4" name="Group 10"/>
          <p:cNvGrpSpPr/>
          <p:nvPr/>
        </p:nvGrpSpPr>
        <p:grpSpPr>
          <a:xfrm>
            <a:off x="4427538" y="3505200"/>
            <a:ext cx="2159000" cy="3236913"/>
            <a:chOff x="2789" y="2208"/>
            <a:chExt cx="1360" cy="2039"/>
          </a:xfrm>
        </p:grpSpPr>
        <p:pic>
          <p:nvPicPr>
            <p:cNvPr id="13323" name="Picture 5" descr="14-1-4丙丁"/>
            <p:cNvPicPr>
              <a:picLocks noChangeAspect="1" noChangeArrowheads="1"/>
            </p:cNvPicPr>
            <p:nvPr/>
          </p:nvPicPr>
          <p:blipFill>
            <a:blip r:embed="rId4"/>
            <a:srcRect l="3264" r="47949"/>
            <a:stretch>
              <a:fillRect/>
            </a:stretch>
          </p:blipFill>
          <p:spPr bwMode="auto">
            <a:xfrm>
              <a:off x="2789" y="2208"/>
              <a:ext cx="1360" cy="203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13324" name="Picture 12" descr=")AVQFT}[$)C8`ZVNPEK6C{8"/>
            <p:cNvPicPr>
              <a:picLocks noChangeAspect="1" noChangeArrowheads="1"/>
            </p:cNvPicPr>
            <p:nvPr/>
          </p:nvPicPr>
          <p:blipFill>
            <a:blip r:embed="rId3"/>
            <a:srcRect l="53236" r="26590"/>
            <a:stretch>
              <a:fillRect/>
            </a:stretch>
          </p:blipFill>
          <p:spPr bwMode="auto">
            <a:xfrm>
              <a:off x="2925" y="2228"/>
              <a:ext cx="1066" cy="17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grpSp>
        <p:nvGrpSpPr>
          <p:cNvPr id="5" name="Group 13"/>
          <p:cNvGrpSpPr/>
          <p:nvPr/>
        </p:nvGrpSpPr>
        <p:grpSpPr>
          <a:xfrm>
            <a:off x="6731000" y="3505200"/>
            <a:ext cx="2122488" cy="3236913"/>
            <a:chOff x="4240" y="2208"/>
            <a:chExt cx="1337" cy="2039"/>
          </a:xfrm>
        </p:grpSpPr>
        <p:pic>
          <p:nvPicPr>
            <p:cNvPr id="13321" name="Picture 5" descr="14-1-4丙丁"/>
            <p:cNvPicPr>
              <a:picLocks noChangeAspect="1" noChangeArrowheads="1"/>
            </p:cNvPicPr>
            <p:nvPr/>
          </p:nvPicPr>
          <p:blipFill>
            <a:blip r:embed="rId4"/>
            <a:srcRect l="52048"/>
            <a:stretch>
              <a:fillRect/>
            </a:stretch>
          </p:blipFill>
          <p:spPr bwMode="auto">
            <a:xfrm>
              <a:off x="4240" y="2208"/>
              <a:ext cx="1337" cy="203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</a:ln>
          </p:spPr>
        </p:pic>
        <p:pic>
          <p:nvPicPr>
            <p:cNvPr id="13322" name="Picture 15" descr=")AVQFT}[$)C8`ZVNPEK6C{8"/>
            <p:cNvPicPr>
              <a:picLocks noChangeAspect="1" noChangeArrowheads="1"/>
            </p:cNvPicPr>
            <p:nvPr/>
          </p:nvPicPr>
          <p:blipFill>
            <a:blip r:embed="rId3"/>
            <a:srcRect l="80696" r="-455"/>
            <a:stretch>
              <a:fillRect/>
            </a:stretch>
          </p:blipFill>
          <p:spPr bwMode="auto">
            <a:xfrm>
              <a:off x="4354" y="2228"/>
              <a:ext cx="1044" cy="1728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</p:grpSp>
      <p:pic>
        <p:nvPicPr>
          <p:cNvPr id="13319" name="Picture 16" descr="汽车发动机011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600" y="1143000"/>
            <a:ext cx="4114800" cy="2923674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3329" name="Picture 17" descr="E:\物理素材 GIF动画\GIF14内能的利用\四冲程柴油机01.gif"/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81000" y="3886200"/>
            <a:ext cx="3648075" cy="25872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03375" y="0"/>
            <a:ext cx="5935663" cy="65532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4339" name="标题 4"/>
          <p:cNvSpPr>
            <a:spLocks noGrp="1"/>
          </p:cNvSpPr>
          <p:nvPr>
            <p:ph type="title"/>
          </p:nvPr>
        </p:nvSpPr>
        <p:spPr>
          <a:xfrm>
            <a:off x="152400" y="5257800"/>
            <a:ext cx="2743200" cy="1143000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吸气冲程</a:t>
            </a:r>
          </a:p>
        </p:txBody>
      </p:sp>
      <p:sp>
        <p:nvSpPr>
          <p:cNvPr id="7" name="云形标注 6"/>
          <p:cNvSpPr/>
          <p:nvPr/>
        </p:nvSpPr>
        <p:spPr>
          <a:xfrm>
            <a:off x="152400" y="762000"/>
            <a:ext cx="2286000" cy="3124200"/>
          </a:xfrm>
          <a:prstGeom prst="cloudCallout">
            <a:avLst>
              <a:gd name="adj1" fmla="val 62596"/>
              <a:gd name="adj2" fmla="val 8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sz="3200" b="1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空气和汽油的混合物。</a:t>
            </a:r>
            <a:endParaRPr lang="zh-CN" altLang="en-US" sz="320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658938" y="0"/>
            <a:ext cx="5826125" cy="66294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5363" name="标题 4"/>
          <p:cNvSpPr>
            <a:spLocks noGrp="1"/>
          </p:cNvSpPr>
          <p:nvPr>
            <p:ph type="title"/>
          </p:nvPr>
        </p:nvSpPr>
        <p:spPr>
          <a:xfrm>
            <a:off x="228600" y="5334000"/>
            <a:ext cx="2667000" cy="1143000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压缩冲程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27200" y="152400"/>
            <a:ext cx="5691188" cy="64770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6387" name="标题 4"/>
          <p:cNvSpPr>
            <a:spLocks noGrp="1"/>
          </p:cNvSpPr>
          <p:nvPr>
            <p:ph type="title"/>
          </p:nvPr>
        </p:nvSpPr>
        <p:spPr>
          <a:xfrm>
            <a:off x="381000" y="5334000"/>
            <a:ext cx="2438400" cy="1143000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做功冲程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08150" y="152400"/>
            <a:ext cx="5729288" cy="632460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7411" name="标题 4"/>
          <p:cNvSpPr>
            <a:spLocks noGrp="1"/>
          </p:cNvSpPr>
          <p:nvPr>
            <p:ph type="title"/>
          </p:nvPr>
        </p:nvSpPr>
        <p:spPr>
          <a:xfrm>
            <a:off x="152400" y="5257800"/>
            <a:ext cx="3048000" cy="1143000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排气冲程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41" name="ShockwaveFlash1" r:id="rId2" imgW="8687553" imgH="6401355"/>
        </mc:Choice>
        <mc:Fallback>
          <p:control name="ShockwaveFlash1" r:id="rId2" imgW="8687553" imgH="6401355">
            <p:pic>
              <p:nvPicPr>
                <p:cNvPr id="0" name="ShockwaveFlash1"/>
                <p:cNvPicPr>
                  <a:picLocks noChangeArrowheads="1" noChangeShapeType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52400"/>
                  <a:ext cx="8686800" cy="6400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6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pPr eaLnBrk="1" hangingPunct="1"/>
            <a:r>
              <a:rPr lang="zh-CN" altLang="en-US" sz="36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四冲程汽油机一个工作循环</a:t>
            </a:r>
          </a:p>
        </p:txBody>
      </p:sp>
      <p:graphicFrame>
        <p:nvGraphicFramePr>
          <p:cNvPr id="69822" name="Group 190"/>
          <p:cNvGraphicFramePr>
            <a:graphicFrameLocks noGrp="1"/>
          </p:cNvGraphicFramePr>
          <p:nvPr>
            <p:ph idx="1"/>
          </p:nvPr>
        </p:nvGraphicFramePr>
        <p:xfrm>
          <a:off x="457200" y="792163"/>
          <a:ext cx="8077200" cy="4286499"/>
        </p:xfrm>
        <a:graphic>
          <a:graphicData uri="http://schemas.openxmlformats.org/drawingml/2006/table">
            <a:tbl>
              <a:tblPr/>
              <a:tblGrid>
                <a:gridCol w="989013"/>
                <a:gridCol w="1754187"/>
                <a:gridCol w="1458913"/>
                <a:gridCol w="1400175"/>
                <a:gridCol w="1235075"/>
                <a:gridCol w="1239837"/>
              </a:tblGrid>
              <a:tr h="4259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统计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项目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吸气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压缩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做功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排气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活塞移动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活塞往复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8803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飞轮曲轴转动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4827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冲程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99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</a:rPr>
                        <a:t>做功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792" name="Text Box 160"/>
          <p:cNvSpPr txBox="1">
            <a:spLocks noChangeArrowheads="1"/>
          </p:cNvSpPr>
          <p:nvPr/>
        </p:nvSpPr>
        <p:spPr bwMode="auto">
          <a:xfrm>
            <a:off x="3657600" y="1173163"/>
            <a:ext cx="6858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ea typeface="楷体" pitchFamily="49" charset="-122"/>
                <a:cs typeface="Times New Roman" pitchFamily="18" charset="0"/>
              </a:rPr>
              <a:t>↓</a:t>
            </a:r>
          </a:p>
        </p:txBody>
      </p:sp>
      <p:sp>
        <p:nvSpPr>
          <p:cNvPr id="69793" name="Text Box 161"/>
          <p:cNvSpPr txBox="1">
            <a:spLocks noChangeArrowheads="1"/>
          </p:cNvSpPr>
          <p:nvPr/>
        </p:nvSpPr>
        <p:spPr bwMode="auto">
          <a:xfrm>
            <a:off x="4800600" y="1173163"/>
            <a:ext cx="6858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ea typeface="楷体" pitchFamily="49" charset="-122"/>
                <a:cs typeface="Times New Roman" pitchFamily="18" charset="0"/>
              </a:rPr>
              <a:t>↑</a:t>
            </a:r>
          </a:p>
        </p:txBody>
      </p:sp>
      <p:sp>
        <p:nvSpPr>
          <p:cNvPr id="69794" name="Text Box 162"/>
          <p:cNvSpPr txBox="1">
            <a:spLocks noChangeArrowheads="1"/>
          </p:cNvSpPr>
          <p:nvPr/>
        </p:nvSpPr>
        <p:spPr bwMode="auto">
          <a:xfrm>
            <a:off x="6172200" y="1173163"/>
            <a:ext cx="6858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ea typeface="楷体" pitchFamily="49" charset="-122"/>
                <a:cs typeface="Times New Roman" pitchFamily="18" charset="0"/>
              </a:rPr>
              <a:t>↓</a:t>
            </a:r>
          </a:p>
        </p:txBody>
      </p:sp>
      <p:sp>
        <p:nvSpPr>
          <p:cNvPr id="69795" name="Text Box 163"/>
          <p:cNvSpPr txBox="1">
            <a:spLocks noChangeArrowheads="1"/>
          </p:cNvSpPr>
          <p:nvPr/>
        </p:nvSpPr>
        <p:spPr bwMode="auto">
          <a:xfrm>
            <a:off x="7391400" y="1173163"/>
            <a:ext cx="685800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>
                <a:ea typeface="楷体" pitchFamily="49" charset="-122"/>
                <a:cs typeface="Times New Roman" pitchFamily="18" charset="0"/>
              </a:rPr>
              <a:t>↑</a:t>
            </a:r>
          </a:p>
        </p:txBody>
      </p:sp>
      <p:sp>
        <p:nvSpPr>
          <p:cNvPr id="69796" name="Text Box 164"/>
          <p:cNvSpPr txBox="1">
            <a:spLocks noChangeArrowheads="1"/>
          </p:cNvSpPr>
          <p:nvPr/>
        </p:nvSpPr>
        <p:spPr bwMode="auto">
          <a:xfrm>
            <a:off x="3886200" y="1706563"/>
            <a:ext cx="16764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>
                <a:ea typeface="楷体" pitchFamily="49" charset="-122"/>
                <a:cs typeface="Times New Roman" pitchFamily="18" charset="0"/>
              </a:rPr>
              <a:t>次 </a:t>
            </a:r>
          </a:p>
        </p:txBody>
      </p:sp>
      <p:sp>
        <p:nvSpPr>
          <p:cNvPr id="69797" name="Text Box 165"/>
          <p:cNvSpPr txBox="1">
            <a:spLocks noChangeArrowheads="1"/>
          </p:cNvSpPr>
          <p:nvPr/>
        </p:nvSpPr>
        <p:spPr bwMode="auto">
          <a:xfrm>
            <a:off x="6604000" y="1706563"/>
            <a:ext cx="16764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>
                <a:ea typeface="楷体" pitchFamily="49" charset="-122"/>
                <a:cs typeface="Times New Roman" pitchFamily="18" charset="0"/>
              </a:rPr>
              <a:t>次 </a:t>
            </a:r>
          </a:p>
        </p:txBody>
      </p:sp>
      <p:sp>
        <p:nvSpPr>
          <p:cNvPr id="69798" name="Text Box 166"/>
          <p:cNvSpPr txBox="1">
            <a:spLocks noChangeArrowheads="1"/>
          </p:cNvSpPr>
          <p:nvPr/>
        </p:nvSpPr>
        <p:spPr bwMode="auto">
          <a:xfrm>
            <a:off x="3810000" y="2392363"/>
            <a:ext cx="1676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600" b="1">
                <a:ea typeface="楷体" pitchFamily="49" charset="-122"/>
                <a:cs typeface="Times New Roman" pitchFamily="18" charset="0"/>
              </a:rPr>
              <a:t>周 </a:t>
            </a:r>
          </a:p>
        </p:txBody>
      </p:sp>
      <p:sp>
        <p:nvSpPr>
          <p:cNvPr id="69799" name="Text Box 167"/>
          <p:cNvSpPr txBox="1">
            <a:spLocks noChangeArrowheads="1"/>
          </p:cNvSpPr>
          <p:nvPr/>
        </p:nvSpPr>
        <p:spPr bwMode="auto">
          <a:xfrm>
            <a:off x="6400800" y="2392363"/>
            <a:ext cx="1676400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600" b="1">
                <a:ea typeface="楷体" pitchFamily="49" charset="-122"/>
                <a:cs typeface="Times New Roman" pitchFamily="18" charset="0"/>
              </a:rPr>
              <a:t>周 </a:t>
            </a:r>
          </a:p>
        </p:txBody>
      </p:sp>
      <p:sp>
        <p:nvSpPr>
          <p:cNvPr id="69801" name="Rectangle 169"/>
          <p:cNvSpPr>
            <a:spLocks noChangeArrowheads="1"/>
          </p:cNvSpPr>
          <p:nvPr/>
        </p:nvSpPr>
        <p:spPr bwMode="auto">
          <a:xfrm>
            <a:off x="3429000" y="3154363"/>
            <a:ext cx="90441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个 </a:t>
            </a:r>
          </a:p>
        </p:txBody>
      </p:sp>
      <p:sp>
        <p:nvSpPr>
          <p:cNvPr id="69802" name="Rectangle 170"/>
          <p:cNvSpPr>
            <a:spLocks noChangeArrowheads="1"/>
          </p:cNvSpPr>
          <p:nvPr/>
        </p:nvSpPr>
        <p:spPr bwMode="auto">
          <a:xfrm>
            <a:off x="4978400" y="3154363"/>
            <a:ext cx="90441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个 </a:t>
            </a:r>
          </a:p>
        </p:txBody>
      </p:sp>
      <p:sp>
        <p:nvSpPr>
          <p:cNvPr id="69803" name="Rectangle 171"/>
          <p:cNvSpPr>
            <a:spLocks noChangeArrowheads="1"/>
          </p:cNvSpPr>
          <p:nvPr/>
        </p:nvSpPr>
        <p:spPr bwMode="auto">
          <a:xfrm>
            <a:off x="6172200" y="3154363"/>
            <a:ext cx="90441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个 </a:t>
            </a:r>
          </a:p>
        </p:txBody>
      </p:sp>
      <p:sp>
        <p:nvSpPr>
          <p:cNvPr id="69804" name="Rectangle 172"/>
          <p:cNvSpPr>
            <a:spLocks noChangeArrowheads="1"/>
          </p:cNvSpPr>
          <p:nvPr/>
        </p:nvSpPr>
        <p:spPr bwMode="auto">
          <a:xfrm>
            <a:off x="7391400" y="3154363"/>
            <a:ext cx="90441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个 </a:t>
            </a:r>
          </a:p>
        </p:txBody>
      </p:sp>
      <p:sp>
        <p:nvSpPr>
          <p:cNvPr id="69805" name="Rectangle 173"/>
          <p:cNvSpPr>
            <a:spLocks noChangeArrowheads="1"/>
          </p:cNvSpPr>
          <p:nvPr/>
        </p:nvSpPr>
        <p:spPr bwMode="auto">
          <a:xfrm>
            <a:off x="3429000" y="3916363"/>
            <a:ext cx="11079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sz="3200">
                <a:ea typeface="楷体" pitchFamily="49" charset="-122"/>
                <a:cs typeface="Times New Roman" pitchFamily="18" charset="0"/>
              </a:rPr>
              <a:t>惯性 </a:t>
            </a:r>
          </a:p>
        </p:txBody>
      </p:sp>
      <p:sp>
        <p:nvSpPr>
          <p:cNvPr id="69806" name="Rectangle 174"/>
          <p:cNvSpPr>
            <a:spLocks noChangeArrowheads="1"/>
          </p:cNvSpPr>
          <p:nvPr/>
        </p:nvSpPr>
        <p:spPr bwMode="auto">
          <a:xfrm>
            <a:off x="4800600" y="3916363"/>
            <a:ext cx="11079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sz="3200">
                <a:ea typeface="楷体" pitchFamily="49" charset="-122"/>
                <a:cs typeface="Times New Roman" pitchFamily="18" charset="0"/>
              </a:rPr>
              <a:t>惯性 </a:t>
            </a:r>
          </a:p>
        </p:txBody>
      </p:sp>
      <p:sp>
        <p:nvSpPr>
          <p:cNvPr id="69807" name="Rectangle 175"/>
          <p:cNvSpPr>
            <a:spLocks noChangeArrowheads="1"/>
          </p:cNvSpPr>
          <p:nvPr/>
        </p:nvSpPr>
        <p:spPr bwMode="auto">
          <a:xfrm>
            <a:off x="6096000" y="3886200"/>
            <a:ext cx="1168400" cy="946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/>
            <a:r>
              <a:rPr lang="zh-CN" altLang="en-US" sz="2800" b="1">
                <a:ea typeface="楷体" pitchFamily="49" charset="-122"/>
                <a:cs typeface="Times New Roman" pitchFamily="18" charset="0"/>
              </a:rPr>
              <a:t>对外</a:t>
            </a:r>
          </a:p>
          <a:p>
            <a:pPr algn="ctr"/>
            <a:r>
              <a:rPr lang="zh-CN" altLang="en-US" sz="2800" b="1">
                <a:ea typeface="楷体" pitchFamily="49" charset="-122"/>
                <a:cs typeface="Times New Roman" pitchFamily="18" charset="0"/>
              </a:rPr>
              <a:t>做功</a:t>
            </a:r>
          </a:p>
        </p:txBody>
      </p:sp>
      <p:sp>
        <p:nvSpPr>
          <p:cNvPr id="69808" name="Rectangle 176"/>
          <p:cNvSpPr>
            <a:spLocks noChangeArrowheads="1"/>
          </p:cNvSpPr>
          <p:nvPr/>
        </p:nvSpPr>
        <p:spPr bwMode="auto">
          <a:xfrm>
            <a:off x="7315200" y="3916363"/>
            <a:ext cx="1107996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>
            <a:spAutoFit/>
          </a:bodyPr>
          <a:lstStyle/>
          <a:p>
            <a:r>
              <a:rPr lang="zh-CN" altLang="en-US" sz="3200">
                <a:ea typeface="楷体" pitchFamily="49" charset="-122"/>
                <a:cs typeface="Times New Roman" pitchFamily="18" charset="0"/>
              </a:rPr>
              <a:t>惯性 </a:t>
            </a:r>
          </a:p>
        </p:txBody>
      </p:sp>
      <p:sp>
        <p:nvSpPr>
          <p:cNvPr id="69823" name="Text Box 191"/>
          <p:cNvSpPr txBox="1">
            <a:spLocks noChangeArrowheads="1"/>
          </p:cNvSpPr>
          <p:nvPr/>
        </p:nvSpPr>
        <p:spPr bwMode="auto">
          <a:xfrm>
            <a:off x="457200" y="1249363"/>
            <a:ext cx="990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800">
                <a:ea typeface="楷体" pitchFamily="49" charset="-122"/>
                <a:cs typeface="Times New Roman" pitchFamily="18" charset="0"/>
              </a:rPr>
              <a:t>次</a:t>
            </a:r>
          </a:p>
        </p:txBody>
      </p:sp>
      <p:sp>
        <p:nvSpPr>
          <p:cNvPr id="69824" name="Text Box 192"/>
          <p:cNvSpPr txBox="1">
            <a:spLocks noChangeArrowheads="1"/>
          </p:cNvSpPr>
          <p:nvPr/>
        </p:nvSpPr>
        <p:spPr bwMode="auto">
          <a:xfrm>
            <a:off x="457200" y="1782763"/>
            <a:ext cx="990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>
                <a:ea typeface="楷体" pitchFamily="49" charset="-122"/>
                <a:cs typeface="Times New Roman" pitchFamily="18" charset="0"/>
              </a:rPr>
              <a:t>次</a:t>
            </a:r>
          </a:p>
        </p:txBody>
      </p:sp>
      <p:sp>
        <p:nvSpPr>
          <p:cNvPr id="69825" name="Text Box 193"/>
          <p:cNvSpPr txBox="1">
            <a:spLocks noChangeArrowheads="1"/>
          </p:cNvSpPr>
          <p:nvPr/>
        </p:nvSpPr>
        <p:spPr bwMode="auto">
          <a:xfrm>
            <a:off x="457200" y="2620963"/>
            <a:ext cx="990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>
                <a:ea typeface="楷体" pitchFamily="49" charset="-122"/>
                <a:cs typeface="Times New Roman" pitchFamily="18" charset="0"/>
              </a:rPr>
              <a:t>周</a:t>
            </a:r>
          </a:p>
        </p:txBody>
      </p:sp>
      <p:sp>
        <p:nvSpPr>
          <p:cNvPr id="69826" name="Text Box 194"/>
          <p:cNvSpPr txBox="1">
            <a:spLocks noChangeArrowheads="1"/>
          </p:cNvSpPr>
          <p:nvPr/>
        </p:nvSpPr>
        <p:spPr bwMode="auto">
          <a:xfrm>
            <a:off x="457200" y="3230563"/>
            <a:ext cx="990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800">
                <a:ea typeface="楷体" pitchFamily="49" charset="-122"/>
                <a:cs typeface="Times New Roman" pitchFamily="18" charset="0"/>
              </a:rPr>
              <a:t>个</a:t>
            </a:r>
          </a:p>
        </p:txBody>
      </p:sp>
      <p:sp>
        <p:nvSpPr>
          <p:cNvPr id="69827" name="Text Box 195"/>
          <p:cNvSpPr txBox="1">
            <a:spLocks noChangeArrowheads="1"/>
          </p:cNvSpPr>
          <p:nvPr/>
        </p:nvSpPr>
        <p:spPr bwMode="auto">
          <a:xfrm>
            <a:off x="457200" y="3916363"/>
            <a:ext cx="9906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>
                <a:ea typeface="楷体" pitchFamily="49" charset="-122"/>
                <a:cs typeface="Times New Roman" pitchFamily="18" charset="0"/>
              </a:rPr>
              <a:t>次</a:t>
            </a: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381000" y="5181600"/>
            <a:ext cx="8229600" cy="1384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b="1">
                <a:ea typeface="楷体" pitchFamily="49" charset="-122"/>
                <a:cs typeface="Times New Roman" pitchFamily="18" charset="0"/>
              </a:rPr>
              <a:t>活塞移动次数：冲程数：活塞往复次数：曲轴转动周数：对外做功次数</a:t>
            </a:r>
            <a:endParaRPr lang="en-US" altLang="zh-CN" sz="2800" b="1">
              <a:ea typeface="楷体" pitchFamily="49" charset="-122"/>
              <a:cs typeface="Times New Roman" panose="02020603050405020304" pitchFamily="18" charset="0"/>
            </a:endParaRPr>
          </a:p>
          <a:p>
            <a:r>
              <a:rPr lang="en-US" altLang="zh-CN" sz="2800" b="1">
                <a:ea typeface="楷体" pitchFamily="49" charset="-122"/>
                <a:cs typeface="Times New Roman" panose="02020603050405020304" pitchFamily="18" charset="0"/>
              </a:rPr>
              <a:t>=4:4:2:2:1</a:t>
            </a:r>
            <a:endParaRPr lang="zh-CN" altLang="en-US" sz="2800" b="1"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9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9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6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9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9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9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6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9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792" grpId="0"/>
      <p:bldP spid="69793" grpId="0"/>
      <p:bldP spid="69794" grpId="0"/>
      <p:bldP spid="69795" grpId="0"/>
      <p:bldP spid="69796" grpId="0"/>
      <p:bldP spid="69797" grpId="0"/>
      <p:bldP spid="69798" grpId="0"/>
      <p:bldP spid="69799" grpId="0"/>
      <p:bldP spid="69801" grpId="0"/>
      <p:bldP spid="69802" grpId="0"/>
      <p:bldP spid="69803" grpId="0"/>
      <p:bldP spid="69804" grpId="0"/>
      <p:bldP spid="69805" grpId="0"/>
      <p:bldP spid="69806" grpId="0"/>
      <p:bldP spid="69807" grpId="0"/>
      <p:bldP spid="69808" grpId="0"/>
      <p:bldP spid="69823" grpId="0"/>
      <p:bldP spid="69824" grpId="0"/>
      <p:bldP spid="69825" grpId="0"/>
      <p:bldP spid="69826" grpId="0"/>
      <p:bldP spid="698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1905000"/>
          </a:xfrm>
        </p:spPr>
        <p:txBody>
          <a:bodyPr/>
          <a:lstStyle/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某四冲程的汽油机的飞轮转数为</a:t>
            </a:r>
            <a:r>
              <a:rPr lang="en-US" altLang="zh-CN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3600r/min</a:t>
            </a:r>
            <a:r>
              <a:rPr lang="zh-CN" altLang="en-US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，求在</a:t>
            </a:r>
            <a:r>
              <a:rPr lang="en-US" altLang="zh-CN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1s</a:t>
            </a:r>
            <a:r>
              <a:rPr lang="zh-CN" altLang="en-US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内活塞往复运动次数、冲程数、做功次数。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29200" y="2514600"/>
            <a:ext cx="2971800" cy="17541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1</a:t>
            </a:r>
          </a:p>
          <a:p>
            <a:r>
              <a:rPr lang="zh-CN" altLang="en-US">
                <a:solidFill>
                  <a:srgbClr val="FF0000"/>
                </a:solidFill>
                <a:ea typeface="楷体" pitchFamily="49" charset="-122"/>
                <a:cs typeface="Times New Roman" pitchFamily="18" charset="0"/>
              </a:rPr>
              <a:t>比例</a:t>
            </a:r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838200" y="2886075"/>
          <a:ext cx="2514600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3" imgW="863280" imgH="634680" progId="Equation.DSMT4">
                  <p:embed/>
                </p:oleObj>
              </mc:Choice>
              <mc:Fallback>
                <p:oleObj name="Equation" r:id="rId3" imgW="863280" imgH="634680" progId="Equation.DSMT4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2886075"/>
                        <a:ext cx="2514600" cy="1533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838200" y="4572000"/>
            <a:ext cx="57150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1s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内活塞往复运动次数</a:t>
            </a:r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:60</a:t>
            </a:r>
            <a:endParaRPr lang="zh-CN" altLang="en-US" sz="3200"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838200" y="5105400"/>
            <a:ext cx="5715000" cy="584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1s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内冲程数</a:t>
            </a:r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:120</a:t>
            </a:r>
            <a:endParaRPr lang="zh-CN" altLang="en-US" sz="3200"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838200" y="5694363"/>
            <a:ext cx="5715000" cy="585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1s</a:t>
            </a:r>
            <a:r>
              <a:rPr lang="zh-CN" altLang="en-US" sz="3200" b="1">
                <a:ea typeface="楷体" pitchFamily="49" charset="-122"/>
                <a:cs typeface="Times New Roman" pitchFamily="18" charset="0"/>
              </a:rPr>
              <a:t>内做功次数</a:t>
            </a:r>
            <a:r>
              <a:rPr lang="en-US" altLang="zh-CN" sz="3200" b="1">
                <a:ea typeface="楷体" pitchFamily="49" charset="-122"/>
                <a:cs typeface="Times New Roman" pitchFamily="18" charset="0"/>
              </a:rPr>
              <a:t>:30</a:t>
            </a:r>
            <a:endParaRPr lang="zh-CN" altLang="en-US" sz="3200"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358775" y="3989388"/>
            <a:ext cx="8353425" cy="2487612"/>
            <a:chOff x="226" y="1737"/>
            <a:chExt cx="5262" cy="1567"/>
          </a:xfrm>
        </p:grpSpPr>
        <p:pic>
          <p:nvPicPr>
            <p:cNvPr id="71685" name="Picture 5" descr="要5"/>
            <p:cNvPicPr>
              <a:picLocks noChangeAspect="1" noChangeArrowheads="1"/>
            </p:cNvPicPr>
            <p:nvPr/>
          </p:nvPicPr>
          <p:blipFill>
            <a:blip r:embed="rId2"/>
            <a:srcRect l="24481"/>
            <a:stretch>
              <a:fillRect/>
            </a:stretch>
          </p:blipFill>
          <p:spPr bwMode="auto">
            <a:xfrm>
              <a:off x="226" y="1737"/>
              <a:ext cx="1746" cy="1534"/>
            </a:xfrm>
            <a:prstGeom prst="rect">
              <a:avLst/>
            </a:prstGeom>
            <a:noFill/>
            <a:ln w="25400">
              <a:noFill/>
              <a:miter lim="800000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71686" name="Picture 6" descr="起 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110" y="1774"/>
              <a:ext cx="1632" cy="1494"/>
            </a:xfrm>
            <a:prstGeom prst="rect">
              <a:avLst/>
            </a:prstGeom>
            <a:noFill/>
            <a:ln w="25400">
              <a:noFill/>
              <a:miter lim="800000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pic>
          <p:nvPicPr>
            <p:cNvPr id="71687" name="Picture 7" descr="搜狗截图13年04月14日0043_2"/>
            <p:cNvPicPr>
              <a:picLocks noChangeAspect="1" noChangeArrowheads="1"/>
            </p:cNvPicPr>
            <p:nvPr/>
          </p:nvPicPr>
          <p:blipFill>
            <a:blip r:embed="rId4"/>
            <a:srcRect l="8858" r="30081"/>
            <a:stretch>
              <a:fillRect/>
            </a:stretch>
          </p:blipFill>
          <p:spPr bwMode="auto">
            <a:xfrm>
              <a:off x="3923" y="1774"/>
              <a:ext cx="1565" cy="1530"/>
            </a:xfrm>
            <a:prstGeom prst="rect">
              <a:avLst/>
            </a:prstGeom>
            <a:noFill/>
            <a:ln w="25400">
              <a:noFill/>
              <a:miter lim="800000"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</p:grpSp>
      <p:sp>
        <p:nvSpPr>
          <p:cNvPr id="19462" name="Text Box 11"/>
          <p:cNvSpPr txBox="1">
            <a:spLocks noChangeArrowheads="1"/>
          </p:cNvSpPr>
          <p:nvPr/>
        </p:nvSpPr>
        <p:spPr bwMode="auto">
          <a:xfrm>
            <a:off x="302363" y="319088"/>
            <a:ext cx="2645463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buFont typeface="Arial"/>
              <a:buNone/>
            </a:pPr>
            <a:r>
              <a:rPr lang="zh-CN" altLang="en-US" sz="3600" b="1">
                <a:solidFill>
                  <a:srgbClr val="FFFFFF"/>
                </a:solidFill>
                <a:ea typeface="楷体" pitchFamily="49" charset="-122"/>
                <a:cs typeface="Times New Roman" pitchFamily="18" charset="0"/>
              </a:rPr>
              <a:t>想想议议</a:t>
            </a: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楷体" pitchFamily="49" charset="-122"/>
                <a:cs typeface="Times New Roman" pitchFamily="18" charset="0"/>
              </a:rPr>
              <a:t>想想议议</a:t>
            </a:r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460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．在四个冲程中，哪些冲程发生了能量的转化？</a:t>
            </a:r>
          </a:p>
          <a:p>
            <a:pPr>
              <a:buFontTx/>
              <a:buNone/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．哪个冲程使汽车获得动力？</a:t>
            </a:r>
          </a:p>
          <a:p>
            <a:pPr>
              <a:buFontTx/>
              <a:buNone/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．哪个冲程排出了汽车的尾气？</a:t>
            </a:r>
            <a:r>
              <a:rPr lang="en-US" altLang="zh-CN" sz="280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  <a:p>
            <a:pPr>
              <a:buFontTx/>
              <a:buNone/>
            </a:pPr>
            <a:r>
              <a:rPr lang="en-US" altLang="zh-CN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800" b="1" smtClean="0">
                <a:solidFill>
                  <a:schemeClr val="accent2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．老式摩托在启动时需踏动启动杆；老式汽车在启动时要用手摇动启动杆。这是为什么？</a:t>
            </a:r>
            <a:endParaRPr lang="zh-CN" altLang="en-US" sz="2800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9388" y="188913"/>
            <a:ext cx="8640762" cy="6192837"/>
          </a:xfrm>
          <a:prstGeom prst="rect">
            <a:avLst/>
          </a:prstGeom>
          <a:noFill/>
          <a:ln w="19050" algn="ctr">
            <a:noFill/>
            <a:miter lim="800000"/>
          </a:ln>
        </p:spPr>
      </p:pic>
      <p:pic>
        <p:nvPicPr>
          <p:cNvPr id="3" name="Picture 4" descr="放8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200400"/>
            <a:ext cx="4986338" cy="3657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三、柴油机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．构造：与汽油机相似。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．工作过程：与汽油机相似。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．特点：（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）柴油机顶部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没有火花塞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，而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有喷油嘴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）柴油机吸气冲程只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吸入空气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）柴油机压缩冲程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压缩幅度大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，气体压缩得体积小，空气升温比汽油机高。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）柴油机不采用点燃方式，而用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压燃方式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输出较大的功率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，热机效率高。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）柴油机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压强较大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，对零件有较高的要求，机器较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笨重</a:t>
            </a:r>
            <a:r>
              <a:rPr lang="zh-CN" altLang="en-US" sz="2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本课小结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2770" name="Picture 2" descr="G:\我的物理\2020秋物理九上课件\2020秋物理九上课件14-01热机……\思维导图14-01热机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285959"/>
            <a:ext cx="9144000" cy="473384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85800" y="6019800"/>
            <a:ext cx="23495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3200" b="1" smtClean="0">
                <a:solidFill>
                  <a:srgbClr val="CC0000"/>
                </a:solidFill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3200" b="1" smtClean="0">
                <a:solidFill>
                  <a:srgbClr val="CC0000"/>
                </a:solidFill>
                <a:ea typeface="楷体" pitchFamily="49" charset="-122"/>
                <a:cs typeface="Times New Roman" pitchFamily="18" charset="0"/>
              </a:rPr>
              <a:t>BCD</a:t>
            </a:r>
            <a:endParaRPr lang="en-US" altLang="zh-CN" sz="3200" b="1">
              <a:solidFill>
                <a:srgbClr val="CC0000"/>
              </a:solidFill>
              <a:ea typeface="楷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1508" name="Picture 8" descr="14-1-4甲乙"/>
          <p:cNvPicPr>
            <a:picLocks noChangeAspect="1" noChangeArrowheads="1"/>
          </p:cNvPicPr>
          <p:nvPr/>
        </p:nvPicPr>
        <p:blipFill>
          <a:blip r:embed="rId2"/>
          <a:srcRect r="50879" b="9171"/>
          <a:stretch>
            <a:fillRect/>
          </a:stretch>
        </p:blipFill>
        <p:spPr bwMode="auto">
          <a:xfrm>
            <a:off x="2519363" y="2312988"/>
            <a:ext cx="1943100" cy="28781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</p:pic>
      <p:pic>
        <p:nvPicPr>
          <p:cNvPr id="21509" name="Picture 5" descr="14-1-4丙丁"/>
          <p:cNvPicPr>
            <a:picLocks noChangeAspect="1" noChangeArrowheads="1"/>
          </p:cNvPicPr>
          <p:nvPr/>
        </p:nvPicPr>
        <p:blipFill>
          <a:blip r:embed="rId3"/>
          <a:srcRect l="52048" b="13141"/>
          <a:stretch>
            <a:fillRect/>
          </a:stretch>
        </p:blipFill>
        <p:spPr bwMode="auto">
          <a:xfrm>
            <a:off x="4608513" y="2314575"/>
            <a:ext cx="1943100" cy="287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</p:pic>
      <p:pic>
        <p:nvPicPr>
          <p:cNvPr id="21510" name="Picture 8" descr="14-1-4甲乙"/>
          <p:cNvPicPr>
            <a:picLocks noChangeAspect="1" noChangeArrowheads="1"/>
          </p:cNvPicPr>
          <p:nvPr/>
        </p:nvPicPr>
        <p:blipFill>
          <a:blip r:embed="rId2"/>
          <a:srcRect l="50804" b="8202"/>
          <a:stretch>
            <a:fillRect/>
          </a:stretch>
        </p:blipFill>
        <p:spPr bwMode="auto">
          <a:xfrm>
            <a:off x="6659563" y="2312988"/>
            <a:ext cx="2016125" cy="2886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152525" y="5337175"/>
            <a:ext cx="6477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en-US" altLang="zh-CN" sz="2800" b="1">
                <a:ea typeface="楷体" pitchFamily="49" charset="-122"/>
                <a:cs typeface="Times New Roman" pitchFamily="18" charset="0"/>
              </a:rPr>
              <a:t>A</a:t>
            </a:r>
          </a:p>
        </p:txBody>
      </p:sp>
      <p:pic>
        <p:nvPicPr>
          <p:cNvPr id="21512" name="Picture 5" descr="14-1-4丙丁"/>
          <p:cNvPicPr>
            <a:picLocks noChangeAspect="1" noChangeArrowheads="1"/>
          </p:cNvPicPr>
          <p:nvPr/>
        </p:nvPicPr>
        <p:blipFill>
          <a:blip r:embed="rId3"/>
          <a:srcRect l="3264" r="47949" b="10670"/>
          <a:stretch>
            <a:fillRect/>
          </a:stretch>
        </p:blipFill>
        <p:spPr bwMode="auto">
          <a:xfrm>
            <a:off x="395288" y="2312988"/>
            <a:ext cx="2014537" cy="2892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</p:spPr>
      </p:pic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451725" y="5408613"/>
            <a:ext cx="647700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en-US" altLang="zh-CN" sz="2800" b="1">
                <a:ea typeface="楷体" pitchFamily="49" charset="-122"/>
                <a:cs typeface="Times New Roman" pitchFamily="18" charset="0"/>
              </a:rPr>
              <a:t>D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3240088" y="5337175"/>
            <a:ext cx="6477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en-US" altLang="zh-CN" sz="2800" b="1">
                <a:ea typeface="楷体" pitchFamily="49" charset="-122"/>
                <a:cs typeface="Times New Roman" pitchFamily="18" charset="0"/>
              </a:rPr>
              <a:t>B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5327650" y="5408613"/>
            <a:ext cx="649288" cy="519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en-US" altLang="zh-CN" sz="2800" b="1">
                <a:ea typeface="楷体" pitchFamily="49" charset="-122"/>
                <a:cs typeface="Times New Roman" pitchFamily="18" charset="0"/>
              </a:rPr>
              <a:t>C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619250" y="6491288"/>
            <a:ext cx="647700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endParaRPr lang="zh-CN" altLang="zh-CN" sz="1800"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505563" y="514351"/>
            <a:ext cx="2645463" cy="644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buFont typeface="Arial"/>
              <a:buNone/>
            </a:pPr>
            <a:r>
              <a:rPr lang="zh-CN" altLang="en-US" sz="3600" b="1">
                <a:solidFill>
                  <a:srgbClr val="FFFFFF"/>
                </a:solidFill>
                <a:ea typeface="楷体" pitchFamily="49" charset="-122"/>
                <a:cs typeface="Times New Roman" pitchFamily="18" charset="0"/>
              </a:rPr>
              <a:t>练一练</a:t>
            </a:r>
          </a:p>
        </p:txBody>
      </p:sp>
      <p:sp>
        <p:nvSpPr>
          <p:cNvPr id="16" name="标题 1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课堂练习</a:t>
            </a:r>
            <a:endParaRPr lang="zh-CN" altLang="en-US" sz="360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914400"/>
          </a:xfrm>
        </p:spPr>
        <p:txBody>
          <a:bodyPr/>
          <a:lstStyle/>
          <a:p>
            <a:pPr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．依靠飞轮惯性完成的冲程是（       ）</a:t>
            </a:r>
            <a:endParaRPr lang="zh-CN" altLang="en-US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课堂练习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．汽油机在压缩冲程中工作物质被压缩，汽缸中的（        ）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．压强增大，温度降低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．压强减小，温度升高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．压强增大，温度升高</a:t>
            </a: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．压强减小，温度降低</a:t>
            </a:r>
            <a:endParaRPr lang="en-US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Arial"/>
              <a:buNone/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endParaRPr lang="zh-CN" altLang="en-US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课堂练习</a:t>
            </a:r>
            <a:endParaRPr lang="zh-CN" alt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7848600" cy="5135563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．汽油机和柴油机相比较，下列叙述中正确的是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       ）</a:t>
            </a:r>
            <a:endParaRPr lang="zh-CN" altLang="en-US" sz="28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．柴油机吸入汽缸的是柴油和空气的混合物，汽油机吸入的是空气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．在压缩冲程中它们的压缩程度是一样的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．柴油机里推动活塞做功的燃气的压强比汽油机里的高</a:t>
            </a: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．在压缩冲程末，汽油机汽缸内的温度比柴油机的高</a:t>
            </a:r>
            <a:endParaRPr lang="en-US" altLang="zh-CN" sz="28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zh-CN" altLang="en-US" sz="28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典型题</a:t>
            </a:r>
            <a:endParaRPr lang="zh-CN" altLang="en-US" sz="360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．一台单缸四冲程的柴油机，若飞轮转速为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3600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转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分，该柴油机活塞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1s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对外做功（　　）次。</a:t>
            </a:r>
          </a:p>
          <a:p>
            <a:pPr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20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30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endParaRPr lang="en-US" sz="28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60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</a:p>
          <a:p>
            <a:pPr>
              <a:buFontTx/>
              <a:buNone/>
            </a:pPr>
            <a:r>
              <a:rPr 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endParaRPr lang="zh-CN" altLang="zh-CN" sz="2800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endParaRPr lang="zh-CN" altLang="en-US" sz="2800" b="1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典型题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．一台四冲程汽油机做功频率为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/s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，则飞轮转速为（　　）</a:t>
            </a:r>
          </a:p>
          <a:p>
            <a:pPr>
              <a:buFontTx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600 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/min  B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1200 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/min</a:t>
            </a:r>
          </a:p>
          <a:p>
            <a:pPr>
              <a:buFontTx/>
              <a:buNone/>
            </a:pP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1800 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/min D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2400 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次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/min</a:t>
            </a:r>
            <a:endParaRPr lang="zh-CN" altLang="zh-CN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endParaRPr lang="zh-CN" altLang="zh-CN" b="1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  <a:p>
            <a:endParaRPr lang="zh-CN" altLang="en-US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36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典型题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某四冲程的汽油机的飞轮转数为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1800r/min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，汽油燃烧产生的高温高压气体对活塞的压强为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8×10</a:t>
            </a:r>
            <a:r>
              <a:rPr lang="en-US" altLang="zh-CN" sz="2800" b="1" baseline="30000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Pa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，活塞的截面积为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5×10</a:t>
            </a:r>
            <a:r>
              <a:rPr lang="en-US" altLang="zh-CN" sz="2800" b="1" baseline="30000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-3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en-US" altLang="zh-CN" sz="2800" b="1" baseline="30000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，一次做功时活塞移动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40cm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，求在</a:t>
            </a:r>
            <a:r>
              <a:rPr lang="en-US" altLang="zh-CN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1s</a:t>
            </a:r>
            <a:r>
              <a:rPr lang="zh-CN" altLang="en-US" sz="2800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内活塞往复运动次数、冲程数、做功次数和功率。</a:t>
            </a:r>
            <a:endParaRPr lang="en-US" altLang="zh-CN" sz="2800" b="1" smtClean="0">
              <a:solidFill>
                <a:srgbClr val="000099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zh-CN" b="1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答案：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30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60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</a:t>
            </a:r>
            <a:r>
              <a:rPr 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  <a:r>
              <a:rPr lang="en-US" altLang="zh-CN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0.4W</a:t>
            </a:r>
            <a:endParaRPr lang="zh-CN" altLang="en-US" smtClean="0">
              <a:latin typeface="Times New Roman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8600" y="1295400"/>
            <a:ext cx="8686800" cy="4814888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26627" name="Rectangle 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[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拓展</a:t>
            </a:r>
            <a:r>
              <a:rPr lang="en-US" altLang="zh-CN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]</a:t>
            </a:r>
            <a:r>
              <a:rPr lang="zh-CN" altLang="en-US" b="1" smtClean="0">
                <a:solidFill>
                  <a:srgbClr val="000099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汽油机和柴油机的区别</a:t>
            </a:r>
          </a:p>
        </p:txBody>
      </p:sp>
      <p:pic>
        <p:nvPicPr>
          <p:cNvPr id="26628" name="New picture" hidden="1"/>
          <p:cNvPicPr/>
          <p:nvPr/>
        </p:nvPicPr>
        <p:blipFill>
          <a:blip r:embed="rId3"/>
          <a:stretch>
            <a:fillRect/>
          </a:stretch>
        </p:blipFill>
        <p:spPr>
          <a:xfrm>
            <a:off x="11468100" y="11226800"/>
            <a:ext cx="304800" cy="431800"/>
          </a:xfrm>
          <a:prstGeom prst="cube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s://timgsa.baidu.com/timg?image&amp;quality=80&amp;size=b9999_10000&amp;sec=1597396655394&amp;di=9fc668b6f1d3a5c23b0e4af5846148de&amp;imgtype=0&amp;src=http%3A%2F%2F5b0988e595225.cdn.sohucs.com%2Fimages%2F20181021%2Fb094dbc93fa1469980286b56b33cf2d9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855676" y="0"/>
            <a:ext cx="3282459" cy="2438400"/>
          </a:xfrm>
          <a:prstGeom prst="rect">
            <a:avLst/>
          </a:prstGeom>
          <a:noFill/>
        </p:spPr>
      </p:pic>
      <p:pic>
        <p:nvPicPr>
          <p:cNvPr id="6152" name="Picture 8" descr="D:\搜狗高速下载\汽车行驶01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1" y="0"/>
            <a:ext cx="5889856" cy="2438400"/>
          </a:xfrm>
          <a:prstGeom prst="rect">
            <a:avLst/>
          </a:prstGeom>
          <a:noFill/>
        </p:spPr>
      </p:pic>
      <p:pic>
        <p:nvPicPr>
          <p:cNvPr id="6153" name="Picture 9" descr="E:\物理素材 GIF动画\GIF09压强\j0OJlZ9PvJOinIbdc4bw4LtADgs.cnt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4876800"/>
            <a:ext cx="3276600" cy="1981199"/>
          </a:xfrm>
          <a:prstGeom prst="rect">
            <a:avLst/>
          </a:prstGeom>
          <a:noFill/>
        </p:spPr>
      </p:pic>
      <p:pic>
        <p:nvPicPr>
          <p:cNvPr id="6156" name="Picture 12" descr="https://timgsa.baidu.com/timg?image&amp;quality=80&amp;size=b9999_10000&amp;sec=1597398603943&amp;di=0e48f9c926d8b54fbc4876ba547dc56e&amp;imgtype=0&amp;src=http%3A%2F%2Fhiphotos.baidu.com%2Ffeed%2Fpic%2Fitem%2Fe7cd7b899e510fb36d4d3520d433c895d1430c34.jpg"/>
          <p:cNvPicPr>
            <a:picLocks noChangeAspect="1" noChangeArrowheads="1" noCrop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76600" y="4869021"/>
            <a:ext cx="2590800" cy="1988979"/>
          </a:xfrm>
          <a:prstGeom prst="rect">
            <a:avLst/>
          </a:prstGeom>
          <a:noFill/>
        </p:spPr>
      </p:pic>
      <p:pic>
        <p:nvPicPr>
          <p:cNvPr id="6157" name="Picture 13" descr="E:\物理素材 GIF动画\GIF10浮力\浮力 苏联航母直升机.gif"/>
          <p:cNvPicPr>
            <a:picLocks noChangeAspect="1" noChangeArrowheads="1" noCrop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" y="2438400"/>
            <a:ext cx="4800599" cy="2457450"/>
          </a:xfrm>
          <a:prstGeom prst="rect">
            <a:avLst/>
          </a:prstGeom>
          <a:noFill/>
        </p:spPr>
      </p:pic>
      <p:pic>
        <p:nvPicPr>
          <p:cNvPr id="6160" name="Picture 16" descr="E:\物理素材 GIF动画\GIF10浮力\军演太原号驱逐舰.gif"/>
          <p:cNvPicPr>
            <a:picLocks noChangeAspect="1" noChangeArrowheads="1" noCrop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867400" y="4876800"/>
            <a:ext cx="3276600" cy="1981200"/>
          </a:xfrm>
          <a:prstGeom prst="rect">
            <a:avLst/>
          </a:prstGeom>
          <a:noFill/>
        </p:spPr>
      </p:pic>
      <p:pic>
        <p:nvPicPr>
          <p:cNvPr id="6161" name="Picture 17" descr="D:\搜狗高速下载\挖土机02.gif"/>
          <p:cNvPicPr>
            <a:picLocks noChangeAspect="1" noChangeArrowheads="1" noCrop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813402" y="2438400"/>
            <a:ext cx="4330598" cy="24384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物理素材 GIF动画\GIF14内能的利用\热机_枪激发子弹01.gif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3702618"/>
            <a:ext cx="6096000" cy="3155382"/>
          </a:xfrm>
          <a:prstGeom prst="rect">
            <a:avLst/>
          </a:prstGeom>
          <a:noFill/>
        </p:spPr>
      </p:pic>
      <p:pic>
        <p:nvPicPr>
          <p:cNvPr id="39939" name="Picture 3" descr="E:\物理素材 GIF动画\GIF14内能的利用\热机_枪激发子弹02.gif"/>
          <p:cNvPicPr>
            <a:picLocks noChangeAspect="1" noChangeArrowheads="1" noCrop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60467" cy="37338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CN" altLang="en-US" sz="4800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一、热机</a:t>
            </a:r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3352800" cy="502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．定义：</a:t>
            </a:r>
          </a:p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利用内能做功的机械。</a:t>
            </a:r>
          </a:p>
          <a:p>
            <a:pPr eaLnBrk="1" hangingPunct="1">
              <a:buFontTx/>
              <a:buNone/>
            </a:pP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．原理：</a:t>
            </a:r>
          </a:p>
          <a:p>
            <a:pPr eaLnBrk="1" hangingPunct="1">
              <a:buClr>
                <a:schemeClr val="bg1"/>
              </a:buClr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燃料燃烧时，化学能转化为内能，内能再转化为机械能。</a:t>
            </a:r>
          </a:p>
        </p:txBody>
      </p:sp>
      <p:pic>
        <p:nvPicPr>
          <p:cNvPr id="7172" name="Picture 8" descr="14-1-1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38600" y="609600"/>
            <a:ext cx="4841875" cy="52578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44463" y="1503363"/>
            <a:ext cx="3024187" cy="2181225"/>
            <a:chOff x="0" y="0"/>
            <a:chExt cx="1905" cy="1374"/>
          </a:xfrm>
        </p:grpSpPr>
        <p:sp>
          <p:nvSpPr>
            <p:cNvPr id="8208" name="Rectangle 5"/>
            <p:cNvSpPr>
              <a:spLocks noChangeArrowheads="1"/>
            </p:cNvSpPr>
            <p:nvPr/>
          </p:nvSpPr>
          <p:spPr bwMode="auto">
            <a:xfrm>
              <a:off x="272" y="1124"/>
              <a:ext cx="1270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buFont typeface="Arial"/>
                <a:buNone/>
              </a:pPr>
              <a:r>
                <a:rPr lang="en-US" altLang="zh-CN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zh-CN" altLang="en-US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蒸汽机</a:t>
              </a:r>
            </a:p>
          </p:txBody>
        </p:sp>
        <p:pic>
          <p:nvPicPr>
            <p:cNvPr id="8209" name="Picture 6" descr="火车89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0" y="0"/>
              <a:ext cx="1905" cy="1089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</a:ln>
          </p:spPr>
        </p:pic>
      </p:grpSp>
      <p:grpSp>
        <p:nvGrpSpPr>
          <p:cNvPr id="3" name="Group 7"/>
          <p:cNvGrpSpPr/>
          <p:nvPr/>
        </p:nvGrpSpPr>
        <p:grpSpPr>
          <a:xfrm>
            <a:off x="3455988" y="1524000"/>
            <a:ext cx="3024187" cy="2197100"/>
            <a:chOff x="0" y="0"/>
            <a:chExt cx="1905" cy="1384"/>
          </a:xfrm>
        </p:grpSpPr>
        <p:pic>
          <p:nvPicPr>
            <p:cNvPr id="8206" name="Picture 8" descr="内火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0" y="0"/>
              <a:ext cx="1905" cy="1089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</a:ln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363" y="1134"/>
              <a:ext cx="1270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buFont typeface="Arial"/>
                <a:buNone/>
              </a:pPr>
              <a:r>
                <a:rPr lang="en-US" altLang="zh-CN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zh-CN" altLang="en-US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内燃机</a:t>
              </a:r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3384550" y="3698875"/>
            <a:ext cx="3114675" cy="2227263"/>
            <a:chOff x="0" y="0"/>
            <a:chExt cx="1962" cy="1403"/>
          </a:xfrm>
        </p:grpSpPr>
        <p:pic>
          <p:nvPicPr>
            <p:cNvPr id="8204" name="Picture 11" descr="哇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0" y="0"/>
              <a:ext cx="1962" cy="1180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8205" name="Rectangle 12"/>
            <p:cNvSpPr>
              <a:spLocks noChangeArrowheads="1"/>
            </p:cNvSpPr>
            <p:nvPr/>
          </p:nvSpPr>
          <p:spPr bwMode="auto">
            <a:xfrm>
              <a:off x="181" y="1153"/>
              <a:ext cx="1497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buFont typeface="Arial"/>
                <a:buNone/>
              </a:pPr>
              <a:r>
                <a:rPr lang="en-US" altLang="zh-CN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zh-CN" altLang="en-US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喷气发动机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6480175" y="1066800"/>
            <a:ext cx="2435225" cy="4830763"/>
            <a:chOff x="0" y="0"/>
            <a:chExt cx="1474" cy="2837"/>
          </a:xfrm>
        </p:grpSpPr>
        <p:pic>
          <p:nvPicPr>
            <p:cNvPr id="8202" name="Picture 14" descr="正火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91" y="0"/>
              <a:ext cx="1225" cy="2540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</a:ln>
          </p:spPr>
        </p:pic>
        <p:sp>
          <p:nvSpPr>
            <p:cNvPr id="8203" name="Rectangle 15"/>
            <p:cNvSpPr>
              <a:spLocks noChangeArrowheads="1"/>
            </p:cNvSpPr>
            <p:nvPr/>
          </p:nvSpPr>
          <p:spPr bwMode="auto">
            <a:xfrm>
              <a:off x="0" y="2604"/>
              <a:ext cx="1474" cy="23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buFont typeface="Arial"/>
                <a:buNone/>
              </a:pPr>
              <a:r>
                <a:rPr lang="en-US" altLang="zh-CN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zh-CN" altLang="en-US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火箭发动机</a:t>
              </a:r>
            </a:p>
          </p:txBody>
        </p:sp>
      </p:grpSp>
      <p:grpSp>
        <p:nvGrpSpPr>
          <p:cNvPr id="6" name="Group 16"/>
          <p:cNvGrpSpPr/>
          <p:nvPr/>
        </p:nvGrpSpPr>
        <p:grpSpPr>
          <a:xfrm>
            <a:off x="0" y="3698875"/>
            <a:ext cx="3168650" cy="2227263"/>
            <a:chOff x="0" y="0"/>
            <a:chExt cx="1996" cy="1403"/>
          </a:xfrm>
        </p:grpSpPr>
        <p:pic>
          <p:nvPicPr>
            <p:cNvPr id="8200" name="Picture 17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91" y="0"/>
              <a:ext cx="1841" cy="1179"/>
            </a:xfrm>
            <a:prstGeom prst="rect">
              <a:avLst/>
            </a:prstGeom>
            <a:noFill/>
            <a:ln w="9525">
              <a:noFill/>
              <a:miter lim="800000"/>
            </a:ln>
          </p:spPr>
        </p:pic>
        <p:sp>
          <p:nvSpPr>
            <p:cNvPr id="8201" name="Rectangle 18"/>
            <p:cNvSpPr>
              <a:spLocks noChangeArrowheads="1"/>
            </p:cNvSpPr>
            <p:nvPr/>
          </p:nvSpPr>
          <p:spPr bwMode="auto">
            <a:xfrm>
              <a:off x="0" y="1153"/>
              <a:ext cx="1996" cy="2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>
                <a:buFont typeface="Arial"/>
                <a:buNone/>
              </a:pPr>
              <a:r>
                <a:rPr lang="en-US" altLang="zh-CN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 </a:t>
              </a:r>
              <a:r>
                <a:rPr lang="zh-CN" altLang="en-US" sz="2000" b="1">
                  <a:solidFill>
                    <a:schemeClr val="tx2"/>
                  </a:solidFill>
                  <a:ea typeface="楷体" pitchFamily="49" charset="-122"/>
                  <a:cs typeface="Times New Roman" pitchFamily="18" charset="0"/>
                </a:rPr>
                <a:t>火电站的汽轮机</a:t>
              </a:r>
            </a:p>
          </p:txBody>
        </p:sp>
      </p:grpSp>
      <p:sp>
        <p:nvSpPr>
          <p:cNvPr id="819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．种类：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95800" y="2971800"/>
            <a:ext cx="3955185" cy="3276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19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572000" y="152400"/>
            <a:ext cx="2812251" cy="21336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0" name="Picture 13" descr="timg?image&amp;quality=80&amp;size=b9999_10000&amp;sec=1504636904273&amp;di=4dc33965d9a44d251f5d17b2cf4062ed&amp;imgtype=0&amp;src=http%3A%2F%2Fimage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3400" y="4724400"/>
            <a:ext cx="2895600" cy="1872757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1" name="Picture 18" descr="timg?image&amp;quality=80&amp;size=b9999_10000&amp;sec=1504637169656&amp;di=ac1b5ab17fa16e2809affe262fb17acf&amp;imgtype=0&amp;src=http%3A%2F%2Fsc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04800" y="304800"/>
            <a:ext cx="3538538" cy="22098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9222" name="Picture 2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69888" y="2514600"/>
            <a:ext cx="3440112" cy="1905000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．内燃机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pPr eaLnBrk="1" hangingPunct="1">
              <a:buClr>
                <a:schemeClr val="bg1"/>
              </a:buCl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）定义：燃料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直接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在发动机</a:t>
            </a:r>
            <a:r>
              <a:rPr lang="zh-CN" altLang="en-US" b="1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汽缸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里燃烧产生动力的热机。</a:t>
            </a:r>
          </a:p>
          <a:p>
            <a:pPr eaLnBrk="1" hangingPunct="1">
              <a:buClr>
                <a:schemeClr val="bg1"/>
              </a:buClr>
              <a:buFontTx/>
              <a:buNone/>
            </a:pP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）分类：汽油机和柴油机</a:t>
            </a:r>
          </a:p>
        </p:txBody>
      </p:sp>
      <p:pic>
        <p:nvPicPr>
          <p:cNvPr id="10244" name="Picture 6" descr="14-1-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600" y="3124200"/>
            <a:ext cx="3457575" cy="343535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0245" name="Picture 7" descr="柴zMzc"/>
          <p:cNvPicPr preferRelativeResize="0"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3151188"/>
            <a:ext cx="4495800" cy="3706812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汽车发动机011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2400" y="13335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33400" y="3200400"/>
            <a:ext cx="7162800" cy="3241675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1268" name="Picture 4" descr="D:\物理素材 GIF动画\四冲程汽油机工作循环01.gif"/>
          <p:cNvPicPr>
            <a:picLocks noChangeAspect="1" noChangeArrowheads="1" noCrop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724400" y="152400"/>
            <a:ext cx="4067175" cy="2879725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1067</Words>
  <Application>Microsoft Office PowerPoint</Application>
  <PresentationFormat>全屏显示(4:3)</PresentationFormat>
  <Paragraphs>119</Paragraphs>
  <Slides>28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默认设计模板</vt:lpstr>
      <vt:lpstr>Equation</vt:lpstr>
      <vt:lpstr>第十四章 内能的利用 第1节 热机</vt:lpstr>
      <vt:lpstr>PowerPoint 演示文稿</vt:lpstr>
      <vt:lpstr>PowerPoint 演示文稿</vt:lpstr>
      <vt:lpstr>PowerPoint 演示文稿</vt:lpstr>
      <vt:lpstr>一、热机</vt:lpstr>
      <vt:lpstr>3．种类：</vt:lpstr>
      <vt:lpstr>PowerPoint 演示文稿</vt:lpstr>
      <vt:lpstr>4．内燃机</vt:lpstr>
      <vt:lpstr>PowerPoint 演示文稿</vt:lpstr>
      <vt:lpstr>二、汽油机</vt:lpstr>
      <vt:lpstr>2．工作过程：</vt:lpstr>
      <vt:lpstr>吸气冲程</vt:lpstr>
      <vt:lpstr>压缩冲程</vt:lpstr>
      <vt:lpstr>做功冲程</vt:lpstr>
      <vt:lpstr>排气冲程</vt:lpstr>
      <vt:lpstr>PowerPoint 演示文稿</vt:lpstr>
      <vt:lpstr>四冲程汽油机一个工作循环</vt:lpstr>
      <vt:lpstr>课堂练习</vt:lpstr>
      <vt:lpstr>想想议议</vt:lpstr>
      <vt:lpstr>三、柴油机</vt:lpstr>
      <vt:lpstr>本课小结</vt:lpstr>
      <vt:lpstr>课堂练习</vt:lpstr>
      <vt:lpstr>课堂练习</vt:lpstr>
      <vt:lpstr>课堂练习</vt:lpstr>
      <vt:lpstr>典型题</vt:lpstr>
      <vt:lpstr>典型题</vt:lpstr>
      <vt:lpstr>典型题</vt:lpstr>
      <vt:lpstr>[拓展]汽油机和柴油机的区别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第十四章 内能的利用 第1节 热机</dc:title>
  <cp:lastModifiedBy>User</cp:lastModifiedBy>
  <cp:revision>1</cp:revision>
  <cp:lastPrinted>1601-01-01T00:00:00Z</cp:lastPrinted>
  <dcterms:created xsi:type="dcterms:W3CDTF">2017-08-28T12:32:26Z</dcterms:created>
  <dcterms:modified xsi:type="dcterms:W3CDTF">2020-11-02T14:35:29Z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办公室">
    <vt:lpwstr>徐成宇</vt:lpwstr>
  </property>
</Properties>
</file>