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0"/>
  </p:notesMasterIdLst>
  <p:handoutMasterIdLst>
    <p:handoutMasterId r:id="rId31"/>
  </p:handoutMasterIdLst>
  <p:sldIdLst>
    <p:sldId id="366" r:id="rId2"/>
    <p:sldId id="364" r:id="rId3"/>
    <p:sldId id="365" r:id="rId4"/>
    <p:sldId id="367" r:id="rId5"/>
    <p:sldId id="325" r:id="rId6"/>
    <p:sldId id="327" r:id="rId7"/>
    <p:sldId id="329" r:id="rId8"/>
    <p:sldId id="341" r:id="rId9"/>
    <p:sldId id="342" r:id="rId10"/>
    <p:sldId id="328" r:id="rId11"/>
    <p:sldId id="375" r:id="rId12"/>
    <p:sldId id="339" r:id="rId13"/>
    <p:sldId id="333" r:id="rId14"/>
    <p:sldId id="336" r:id="rId15"/>
    <p:sldId id="332" r:id="rId16"/>
    <p:sldId id="369" r:id="rId17"/>
    <p:sldId id="377" r:id="rId18"/>
    <p:sldId id="378" r:id="rId19"/>
    <p:sldId id="371" r:id="rId20"/>
    <p:sldId id="356" r:id="rId21"/>
    <p:sldId id="379" r:id="rId22"/>
    <p:sldId id="340" r:id="rId23"/>
    <p:sldId id="372" r:id="rId24"/>
    <p:sldId id="350" r:id="rId25"/>
    <p:sldId id="351" r:id="rId26"/>
    <p:sldId id="352" r:id="rId27"/>
    <p:sldId id="353" r:id="rId28"/>
    <p:sldId id="376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uchengyu" initials="xc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0" autoAdjust="0"/>
    <p:restoredTop sz="97487" autoAdjust="0"/>
  </p:normalViewPr>
  <p:slideViewPr>
    <p:cSldViewPr snapToGrid="0">
      <p:cViewPr varScale="1">
        <p:scale>
          <a:sx n="89" d="100"/>
          <a:sy n="89" d="100"/>
        </p:scale>
        <p:origin x="-1542" y="-108"/>
      </p:cViewPr>
      <p:guideLst>
        <p:guide orient="horz" pos="1027"/>
        <p:guide pos="4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11T22:30:53.015" idx="4">
    <p:pos x="10" y="10"/>
    <p:text>类比速度的物理量的引入方法——比较物体运动快慢的方法</p:text>
    <p:extLst>
      <p:ext uri="{C676402C-5697-4E1C-873F-D02D1690AC5C}">
        <p15:threadingInfo xmlns:p15="http://schemas.microsoft.com/office/powerpoint/2012/main" xmlns="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1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三里屯一中</a:t>
            </a:r>
            <a:endParaRPr lang="en-US" altLang="zh-CN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fld id="{5D54D9FF-911A-4A88-AA69-30A07F05B4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88604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三里屯一中</a:t>
            </a:r>
            <a:endParaRPr lang="en-US" altLang="zh-CN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fld id="{029D5C0F-3B0C-4BA4-A37A-6CEF0A584E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86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C924-DDE8-4321-B822-92723861AE4B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73D20-19C3-442D-B51B-15927BF1D8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D53A-1A59-4DC4-BEE0-CC183E4284B4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3EB7-91DF-4052-906A-2FF653FD90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DC11-0330-4162-8350-E495A9265214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C9F3-DA96-416D-80AE-1390EA35DD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AD77-BDDF-4A47-8392-C372F2DFDCE3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8DF2-E2D5-4FAE-9ABB-DFE204474C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3134-9DB3-4C08-B1E6-A0C38D548C91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D765-091A-4CEF-A1FE-A9ED979BD0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667F-D58E-4F3F-9D0E-2E799CB33353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0970-FB06-4BE1-B369-A7518F6813A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1840-9C01-4E34-B615-BDDE90D5C783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814F-1DC3-4089-AFB6-EA88B1936C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8CA1-42FD-4FBA-B28E-8B0CC70BDB8D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56A1-7F21-4A72-8349-860902348F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22A9-8CDA-4633-A9E1-83E7599AF68F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80F8-3166-4147-AB46-5E4C03ABCC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0CB8-435F-4E65-BAC3-E502D8BA2498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49E7-7DA3-4812-96D1-50B06FFCA4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CCD4-1981-42C6-A089-CB4A4E5E1090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BEE36-4275-42CA-8E04-54569AC3B5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C21E-AC4E-431E-8247-167E21EBCAFE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8C9E-5B89-45E3-A4DA-48B82DEBEF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1B66CBF-AFA6-4749-9016-393A0B7C7CB7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AD859F-8228-41B4-8B55-FF41CA9E2A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6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2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42900" y="1282700"/>
            <a:ext cx="8448675" cy="52228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定义：某种物质组成的物体的质量与它的体积之比叫做这种物质的密度。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物理量的符号：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公式：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数值上密度等于物体单位体积的质量。</a:t>
            </a:r>
            <a:endParaRPr lang="zh-CN" altLang="en-US" sz="28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2203450" y="2732088"/>
          <a:ext cx="12985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444240" imgH="406080" progId="Equation.DSMT4">
                  <p:embed/>
                </p:oleObj>
              </mc:Choice>
              <mc:Fallback>
                <p:oleObj name="Equation" r:id="rId3" imgW="444240" imgH="406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3450" y="2732088"/>
                        <a:ext cx="1298575" cy="118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392613" y="2516188"/>
          <a:ext cx="431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2613" y="2516188"/>
                        <a:ext cx="431800" cy="50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4184650" y="4152900"/>
          <a:ext cx="106203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7" imgW="469800" imgH="431640" progId="Equation.DSMT4">
                  <p:embed/>
                </p:oleObj>
              </mc:Choice>
              <mc:Fallback>
                <p:oleObj name="Equation" r:id="rId7" imgW="46980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4650" y="4152900"/>
                        <a:ext cx="1062038" cy="97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4202113" y="3343275"/>
          <a:ext cx="1233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9" imgW="545760" imgH="203040" progId="Equation.DSMT4">
                  <p:embed/>
                </p:oleObj>
              </mc:Choice>
              <mc:Fallback>
                <p:oleObj name="Equation" r:id="rId9" imgW="54576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2113" y="3343275"/>
                        <a:ext cx="1233487" cy="458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4598988" cy="725488"/>
          </a:xfrm>
        </p:spPr>
        <p:txBody>
          <a:bodyPr/>
          <a:lstStyle/>
          <a:p>
            <a:pPr algn="l" eaLnBrk="1" hangingPunct="1"/>
            <a:r>
              <a:rPr lang="zh-CN" altLang="en-US" sz="48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二、密度</a:t>
            </a:r>
          </a:p>
        </p:txBody>
      </p:sp>
      <p:sp>
        <p:nvSpPr>
          <p:cNvPr id="55310" name="AutoShape 14"/>
          <p:cNvSpPr/>
          <p:nvPr/>
        </p:nvSpPr>
        <p:spPr bwMode="black">
          <a:xfrm>
            <a:off x="5451230" y="3182814"/>
            <a:ext cx="358603" cy="2160000"/>
          </a:xfrm>
          <a:prstGeom prst="rightBrace">
            <a:avLst>
              <a:gd name="adj1" fmla="val 43254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</p:spPr>
        <p:txBody>
          <a:bodyPr wrap="square" anchor="ctr"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black">
          <a:xfrm>
            <a:off x="1724025" y="3983038"/>
            <a:ext cx="1716088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（定义式）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black">
          <a:xfrm>
            <a:off x="5752856" y="4016253"/>
            <a:ext cx="2040943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（导出公式）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animBg="1"/>
      <p:bldP spid="55311" grpId="0"/>
      <p:bldP spid="553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4"/>
          <p:cNvSpPr>
            <a:spLocks noGrp="1" noChangeArrowheads="1"/>
          </p:cNvSpPr>
          <p:nvPr>
            <p:ph type="title"/>
          </p:nvPr>
        </p:nvSpPr>
        <p:spPr>
          <a:xfrm>
            <a:off x="893763" y="284163"/>
            <a:ext cx="6361112" cy="790575"/>
          </a:xfrm>
        </p:spPr>
        <p:txBody>
          <a:bodyPr/>
          <a:lstStyle/>
          <a:p>
            <a:pPr algn="l" eaLnBrk="1" hangingPunct="1"/>
            <a:r>
              <a:rPr lang="zh-CN" altLang="en-US" b="1" smtClean="0">
                <a:latin typeface="Times New Roman" pitchFamily="18" charset="0"/>
                <a:ea typeface="楷体_GB2312" pitchFamily="49" charset="-122"/>
              </a:rPr>
              <a:t>单位换算</a:t>
            </a:r>
            <a:r>
              <a:rPr lang="zh-CN" altLang="en-US" smtClean="0"/>
              <a:t> </a:t>
            </a:r>
            <a:endParaRPr lang="zh-CN" altLang="en-US" b="1" smtClean="0">
              <a:ea typeface="楷体_GB2312" pitchFamily="49" charset="-122"/>
            </a:endParaRPr>
          </a:p>
        </p:txBody>
      </p:sp>
      <p:graphicFrame>
        <p:nvGraphicFramePr>
          <p:cNvPr id="105490" name="Object 18"/>
          <p:cNvGraphicFramePr>
            <a:graphicFrameLocks noChangeAspect="1"/>
          </p:cNvGraphicFramePr>
          <p:nvPr/>
        </p:nvGraphicFramePr>
        <p:xfrm>
          <a:off x="2879725" y="5865813"/>
          <a:ext cx="4810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9725" y="5865813"/>
                        <a:ext cx="481013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91" name="Object 19"/>
          <p:cNvGraphicFramePr>
            <a:graphicFrameLocks noChangeAspect="1"/>
          </p:cNvGraphicFramePr>
          <p:nvPr/>
        </p:nvGraphicFramePr>
        <p:xfrm>
          <a:off x="4894263" y="5865813"/>
          <a:ext cx="8302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4263" y="5865813"/>
                        <a:ext cx="830262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5"/>
          <p:cNvGrpSpPr/>
          <p:nvPr/>
        </p:nvGrpSpPr>
        <p:grpSpPr>
          <a:xfrm>
            <a:off x="3048000" y="5413375"/>
            <a:ext cx="122238" cy="471488"/>
            <a:chOff x="407" y="3371"/>
            <a:chExt cx="93" cy="297"/>
          </a:xfrm>
        </p:grpSpPr>
        <p:sp>
          <p:nvSpPr>
            <p:cNvPr id="2065" name="Line 23"/>
            <p:cNvSpPr>
              <a:spLocks noChangeShapeType="1"/>
            </p:cNvSpPr>
            <p:nvPr/>
          </p:nvSpPr>
          <p:spPr bwMode="black">
            <a:xfrm flipH="1">
              <a:off x="407" y="3371"/>
              <a:ext cx="0" cy="2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66" name="Line 24"/>
            <p:cNvSpPr>
              <a:spLocks noChangeShapeType="1"/>
            </p:cNvSpPr>
            <p:nvPr/>
          </p:nvSpPr>
          <p:spPr bwMode="black">
            <a:xfrm flipH="1">
              <a:off x="500" y="3371"/>
              <a:ext cx="0" cy="2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5351463" y="5422900"/>
            <a:ext cx="122237" cy="471488"/>
            <a:chOff x="407" y="3371"/>
            <a:chExt cx="93" cy="297"/>
          </a:xfrm>
        </p:grpSpPr>
        <p:sp>
          <p:nvSpPr>
            <p:cNvPr id="2063" name="Line 27"/>
            <p:cNvSpPr>
              <a:spLocks noChangeShapeType="1"/>
            </p:cNvSpPr>
            <p:nvPr/>
          </p:nvSpPr>
          <p:spPr bwMode="black">
            <a:xfrm flipH="1">
              <a:off x="407" y="3371"/>
              <a:ext cx="0" cy="2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64" name="Line 28"/>
            <p:cNvSpPr>
              <a:spLocks noChangeShapeType="1"/>
            </p:cNvSpPr>
            <p:nvPr/>
          </p:nvSpPr>
          <p:spPr bwMode="black">
            <a:xfrm flipH="1">
              <a:off x="500" y="3371"/>
              <a:ext cx="0" cy="2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aphicFrame>
        <p:nvGraphicFramePr>
          <p:cNvPr id="2052" name="Object 55"/>
          <p:cNvGraphicFramePr>
            <a:graphicFrameLocks noChangeAspect="1"/>
          </p:cNvGraphicFramePr>
          <p:nvPr/>
        </p:nvGraphicFramePr>
        <p:xfrm>
          <a:off x="917575" y="1428750"/>
          <a:ext cx="69945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7" imgW="2286000" imgH="266400" progId="Equation.DSMT4">
                  <p:embed/>
                </p:oleObj>
              </mc:Choice>
              <mc:Fallback>
                <p:oleObj name="Equation" r:id="rId7" imgW="2286000" imgH="26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7575" y="1428750"/>
                        <a:ext cx="6994525" cy="823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7"/>
          <p:cNvGraphicFramePr>
            <a:graphicFrameLocks noChangeAspect="1"/>
          </p:cNvGraphicFramePr>
          <p:nvPr/>
        </p:nvGraphicFramePr>
        <p:xfrm>
          <a:off x="815975" y="2446338"/>
          <a:ext cx="709136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9" imgW="2323800" imgH="241200" progId="Equation.DSMT4">
                  <p:embed/>
                </p:oleObj>
              </mc:Choice>
              <mc:Fallback>
                <p:oleObj name="Equation" r:id="rId9" imgW="232380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5975" y="2446338"/>
                        <a:ext cx="7091363" cy="725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59"/>
          <p:cNvGraphicFramePr>
            <a:graphicFrameLocks noChangeAspect="1"/>
          </p:cNvGraphicFramePr>
          <p:nvPr/>
        </p:nvGraphicFramePr>
        <p:xfrm>
          <a:off x="571500" y="3638550"/>
          <a:ext cx="78771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1" imgW="2577960" imgH="241200" progId="Equation.DSMT4">
                  <p:embed/>
                </p:oleObj>
              </mc:Choice>
              <mc:Fallback>
                <p:oleObj name="Equation" r:id="rId11" imgW="257796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500" y="3638550"/>
                        <a:ext cx="7877175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61"/>
          <p:cNvGraphicFramePr>
            <a:graphicFrameLocks noChangeAspect="1"/>
          </p:cNvGraphicFramePr>
          <p:nvPr/>
        </p:nvGraphicFramePr>
        <p:xfrm>
          <a:off x="635000" y="4641850"/>
          <a:ext cx="77898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3" imgW="2552400" imgH="241200" progId="Equation.DSMT4">
                  <p:embed/>
                </p:oleObj>
              </mc:Choice>
              <mc:Fallback>
                <p:oleObj name="Equation" r:id="rId13" imgW="255240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5000" y="4641850"/>
                        <a:ext cx="7789863" cy="736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6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98500"/>
            <a:ext cx="8496300" cy="145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）基本单位： 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kg/m</a:t>
            </a:r>
            <a:r>
              <a:rPr lang="en-US" altLang="zh-CN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（千克每立方米）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）常用单位： 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g/cm</a:t>
            </a:r>
            <a:r>
              <a:rPr lang="en-US" altLang="zh-CN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（克每立方厘米）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）单位换算： 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1g/cm</a:t>
            </a:r>
            <a:r>
              <a:rPr lang="en-US" altLang="zh-CN" b="1" baseline="30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=__________ kg/m</a:t>
            </a:r>
            <a:r>
              <a:rPr lang="en-US" altLang="zh-CN" b="1" baseline="30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en-US" b="1" baseline="30000" smtClean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black">
          <a:xfrm>
            <a:off x="4510088" y="5249863"/>
            <a:ext cx="4267515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的水的质量是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1×10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kg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black">
          <a:xfrm>
            <a:off x="3949700" y="5821363"/>
            <a:ext cx="369844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1cm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的冰的质量是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0.9g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black">
          <a:xfrm>
            <a:off x="2755900" y="1930400"/>
            <a:ext cx="18923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大单位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black">
          <a:xfrm>
            <a:off x="5740400" y="1981200"/>
            <a:ext cx="18923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小单位</a:t>
            </a:r>
          </a:p>
        </p:txBody>
      </p:sp>
      <p:graphicFrame>
        <p:nvGraphicFramePr>
          <p:cNvPr id="67601" name="Object 17"/>
          <p:cNvGraphicFramePr>
            <a:graphicFrameLocks noChangeAspect="1"/>
          </p:cNvGraphicFramePr>
          <p:nvPr/>
        </p:nvGraphicFramePr>
        <p:xfrm>
          <a:off x="920750" y="3868738"/>
          <a:ext cx="42703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2057400" imgH="419040" progId="Equation.DSMT4">
                  <p:embed/>
                </p:oleObj>
              </mc:Choice>
              <mc:Fallback>
                <p:oleObj name="Equation" r:id="rId3" imgW="205740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0" y="3868738"/>
                        <a:ext cx="4270375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2" name="Object 18"/>
          <p:cNvGraphicFramePr>
            <a:graphicFrameLocks noChangeAspect="1"/>
          </p:cNvGraphicFramePr>
          <p:nvPr/>
        </p:nvGraphicFramePr>
        <p:xfrm>
          <a:off x="989013" y="2209800"/>
          <a:ext cx="44973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2044440" imgH="761760" progId="Equation.DSMT4">
                  <p:embed/>
                </p:oleObj>
              </mc:Choice>
              <mc:Fallback>
                <p:oleObj name="Equation" r:id="rId5" imgW="2044440" imgH="7617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9013" y="2209800"/>
                        <a:ext cx="4497387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20"/>
          <p:cNvGraphicFramePr>
            <a:graphicFrameLocks noChangeAspect="1"/>
          </p:cNvGraphicFramePr>
          <p:nvPr/>
        </p:nvGraphicFramePr>
        <p:xfrm>
          <a:off x="4926013" y="1531938"/>
          <a:ext cx="9747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419040" imgH="203040" progId="Equation.DSMT4">
                  <p:embed/>
                </p:oleObj>
              </mc:Choice>
              <mc:Fallback>
                <p:oleObj name="Equation" r:id="rId7" imgW="41904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6013" y="1531938"/>
                        <a:ext cx="974725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21"/>
          <p:cNvSpPr>
            <a:spLocks noGrp="1" noChangeArrowheads="1"/>
          </p:cNvSpPr>
          <p:nvPr>
            <p:ph type="title"/>
          </p:nvPr>
        </p:nvSpPr>
        <p:spPr>
          <a:xfrm>
            <a:off x="114300" y="96838"/>
            <a:ext cx="4940300" cy="609600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kumimoji="1" lang="zh-CN" altLang="en-US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单位：</a:t>
            </a:r>
          </a:p>
        </p:txBody>
      </p:sp>
      <p:sp>
        <p:nvSpPr>
          <p:cNvPr id="67607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579938"/>
            <a:ext cx="4737100" cy="20748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物理意义：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1×10</a:t>
            </a:r>
            <a:r>
              <a:rPr lang="en-US" altLang="zh-CN" b="1" baseline="30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kg/m</a:t>
            </a:r>
            <a:r>
              <a:rPr lang="en-US" altLang="zh-CN" b="1" baseline="30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的含义是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冰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0.9 g/cm</a:t>
            </a:r>
            <a:r>
              <a:rPr lang="en-US" altLang="zh-CN" b="1" baseline="30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的含义是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7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7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/>
      <p:bldP spid="67598" grpId="0"/>
      <p:bldP spid="67599" grpId="0"/>
      <p:bldP spid="676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black">
          <a:xfrm>
            <a:off x="339725" y="227013"/>
            <a:ext cx="8377238" cy="1112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4800" b="1">
                <a:latin typeface="Times New Roman" pitchFamily="18" charset="0"/>
                <a:ea typeface="楷体_GB2312" pitchFamily="49" charset="-122"/>
              </a:rPr>
              <a:t/>
            </a:r>
            <a:br>
              <a:rPr lang="zh-CN" altLang="en-US" sz="4800" b="1">
                <a:latin typeface="Times New Roman" pitchFamily="18" charset="0"/>
                <a:ea typeface="楷体_GB2312" pitchFamily="49" charset="-122"/>
              </a:rPr>
            </a:br>
            <a:endParaRPr lang="zh-CN" altLang="en-US" sz="3400" b="1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60421" name="Picture 5" descr="密度表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5100" y="595313"/>
            <a:ext cx="3095625" cy="5172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0422" name="Picture 6" descr="密度表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52813" y="768350"/>
            <a:ext cx="2781300" cy="3933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0423" name="Picture 7" descr="密度表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84925" y="1023938"/>
            <a:ext cx="2495550" cy="32337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00750" cy="546100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三、密度表中的规律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36538" y="927100"/>
            <a:ext cx="8648700" cy="5537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一般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不同物质的密度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不同；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．某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些物质密度相同。</a:t>
            </a:r>
          </a:p>
          <a:p>
            <a:pPr lvl="1"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冰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en-US" altLang="zh-CN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蜡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酒精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en-US" altLang="zh-CN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煤油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一般</a:t>
            </a:r>
            <a:r>
              <a:rPr lang="en-US" altLang="zh-CN" sz="2800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固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＞</a:t>
            </a:r>
            <a:r>
              <a:rPr lang="en-US" altLang="zh-CN" sz="2800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＞</a:t>
            </a:r>
            <a:r>
              <a:rPr lang="en-US" altLang="zh-CN" sz="2800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</a:t>
            </a:r>
            <a:endParaRPr lang="en-US" altLang="zh-CN" sz="2800" b="1" baseline="-25000" smtClean="0">
              <a:solidFill>
                <a:srgbClr val="0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同种物质状态不同，密度可能不同。</a:t>
            </a:r>
          </a:p>
          <a:p>
            <a:pPr lvl="1"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冰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=0.9g/cm</a:t>
            </a:r>
            <a:r>
              <a:rPr lang="en-US" altLang="zh-CN" b="1" baseline="30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</a:t>
            </a:r>
            <a:r>
              <a:rPr lang="en-US" altLang="zh-CN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=1g/cm</a:t>
            </a:r>
            <a:r>
              <a:rPr lang="en-US" altLang="zh-CN" b="1" baseline="30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密度单位采用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kg/m</a:t>
            </a:r>
            <a:r>
              <a:rPr lang="en-US" altLang="zh-CN" sz="2800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，固体和液体密度有“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×10</a:t>
            </a:r>
            <a:r>
              <a:rPr lang="en-US" altLang="zh-CN" sz="2800" b="1" baseline="30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 ； 气体密度无此形式；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6. </a:t>
            </a:r>
            <a:r>
              <a:rPr lang="en-US" altLang="zh-CN" sz="2800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金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</a:t>
            </a:r>
            <a:r>
              <a:rPr lang="en-US" altLang="zh-CN" sz="2800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铅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</a:t>
            </a:r>
            <a:r>
              <a:rPr lang="en-US" altLang="zh-CN" sz="2800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铜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</a:t>
            </a:r>
            <a:r>
              <a:rPr lang="en-US" altLang="zh-CN" sz="2800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铁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 </a:t>
            </a:r>
            <a:r>
              <a:rPr lang="en-US" altLang="zh-CN" sz="2800" b="1" i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baseline="-25000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6349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39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584200" y="876300"/>
            <a:ext cx="8259763" cy="5541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．特性：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密度是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特性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）相同条件下同种物质的密度跟质量和体积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无关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）不同种物质，密度一般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）生活中“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轻、沉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”有时指密度大小。</a:t>
            </a:r>
          </a:p>
        </p:txBody>
      </p:sp>
      <p:sp>
        <p:nvSpPr>
          <p:cNvPr id="22531" name="Rectangle 46"/>
          <p:cNvSpPr>
            <a:spLocks noGrp="1" noChangeArrowheads="1"/>
          </p:cNvSpPr>
          <p:nvPr>
            <p:ph type="title"/>
          </p:nvPr>
        </p:nvSpPr>
        <p:spPr>
          <a:xfrm>
            <a:off x="152400" y="173038"/>
            <a:ext cx="8229600" cy="685800"/>
          </a:xfrm>
        </p:spPr>
        <p:txBody>
          <a:bodyPr/>
          <a:lstStyle/>
          <a:p>
            <a:pPr algn="l" eaLnBrk="1" hangingPunct="1"/>
            <a:r>
              <a:rPr lang="zh-CN" altLang="en-US" sz="38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四、密度的基本性质</a:t>
            </a:r>
            <a:endParaRPr lang="en-US" altLang="zh-CN" sz="3800" b="1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77800"/>
            <a:ext cx="6197600" cy="61134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可变性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同种物质的密度随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状态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等的变化而改变，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气体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密度更容易改变。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）当质量不变，压缩时，体积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变小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，则密度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变大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气体膨胀，体积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变大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，则密度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变小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）当容器容积一定，放气时，气体质量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减少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，则密度也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减少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23555" name="Picture 4" descr="u=147530932,1016591559&amp;fm=15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2550" y="4754563"/>
            <a:ext cx="1860550" cy="18589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6" name="Picture 5" descr="q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37325" y="2781300"/>
            <a:ext cx="2143125" cy="1482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7" name="Picture 6" descr="u=3657203997,2577000581&amp;fm=15&amp;gp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24625" y="3746500"/>
            <a:ext cx="2847975" cy="28479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black">
          <a:xfrm>
            <a:off x="6329363" y="263525"/>
            <a:ext cx="2608262" cy="2551113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" y="401638"/>
            <a:ext cx="8229600" cy="8270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89063"/>
            <a:ext cx="822960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．对于密度公式</a:t>
            </a:r>
            <a:r>
              <a:rPr lang="en-US" altLang="zh-CN" sz="2800" b="1" i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=m/V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的正确理解为（       ）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某种物质的密度</a:t>
            </a:r>
            <a:r>
              <a:rPr lang="en-US" altLang="zh-CN" sz="2800" b="1" i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跟其质量</a:t>
            </a:r>
            <a:r>
              <a:rPr lang="en-US" altLang="zh-CN" sz="2800" b="1" i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成正比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某种物质的质量</a:t>
            </a:r>
            <a:r>
              <a:rPr lang="en-US" altLang="zh-CN" sz="2800" b="1" i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跟其体积</a:t>
            </a:r>
            <a:r>
              <a:rPr lang="en-US" altLang="zh-CN" sz="2800" b="1" i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成反比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某种物质的密度</a:t>
            </a:r>
            <a:r>
              <a:rPr lang="en-US" altLang="zh-CN" sz="2800" b="1" i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跟其体积</a:t>
            </a:r>
            <a:r>
              <a:rPr lang="en-US" altLang="zh-CN" sz="2800" b="1" i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成反比</a:t>
            </a:r>
          </a:p>
          <a:p>
            <a:pPr eaLnBrk="1" hangingPunct="1"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密度是物质的一种特性，与其质量、体积无关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的物理属性，密度是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的物理属性，密度大小与物质的状态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 </a:t>
            </a:r>
            <a:r>
              <a:rPr lang="zh-CN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有关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无关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）。</a:t>
            </a:r>
            <a:endParaRPr lang="zh-CN" altLang="en-US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773863" y="1384300"/>
            <a:ext cx="4699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73300" y="3975100"/>
            <a:ext cx="1222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478588" y="3975100"/>
            <a:ext cx="1222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26100" y="4452938"/>
            <a:ext cx="1222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无关 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．人们常说：“铁比木头重。”这句话的实际含义是指木头与铁相比具有较小的（    ）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．密度  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．体积  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．重力  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．质量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．我们平时常说“油比水轻”，这实际是指（　）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．油的质量比水小 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．油的重力比水小</a:t>
            </a:r>
          </a:p>
          <a:p>
            <a:pPr>
              <a:buFontTx/>
              <a:buNone/>
            </a:pP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．油的密度比水小  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．油的体积比水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818188" y="2052638"/>
            <a:ext cx="612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8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759700" y="3546475"/>
            <a:ext cx="612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28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600200"/>
            <a:ext cx="74295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有一瓶氧气，瓶内氧气用掉一半后，氧气（          ）</a:t>
            </a:r>
            <a:endParaRPr kumimoji="1" lang="en-US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kumimoji="1"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kumimoji="1"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．质量减半    </a:t>
            </a:r>
            <a:r>
              <a:rPr kumimoji="1"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kumimoji="1"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．体积减半　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kumimoji="1"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kumimoji="1"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．密度减半    </a:t>
            </a:r>
            <a:r>
              <a:rPr kumimoji="1"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kumimoji="1"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．条件不足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endParaRPr kumimoji="1" lang="en-US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．给自行车充气的过程中，轮胎内的密度将会（　　）</a:t>
            </a:r>
          </a:p>
          <a:p>
            <a:pPr>
              <a:buFontTx/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．减小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．增大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．不变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．无法判断</a:t>
            </a:r>
            <a:endParaRPr lang="zh-CN" altLang="en-US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3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676525" y="2044700"/>
            <a:ext cx="10922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AC</a:t>
            </a:r>
            <a:endParaRPr lang="zh-CN" altLang="en-US" sz="32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51163" y="4718050"/>
            <a:ext cx="1092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sz="320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BEQYFGS6vUIAAAAAAHT8CstqvYAABLcALTOmIAAdQI02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93700"/>
            <a:ext cx="9144000" cy="59309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5695950" y="2286000"/>
            <a:ext cx="3448050" cy="4572000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0400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五、</a:t>
            </a:r>
            <a:r>
              <a:rPr lang="zh-CN" altLang="en-US" sz="40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密度计算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084263"/>
            <a:ext cx="8229600" cy="5495925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kumimoji="1"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基本计算：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）求密度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 </a:t>
            </a:r>
            <a:r>
              <a:rPr lang="el-GR" altLang="zh-CN" b="1" i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altLang="zh-CN" b="1" i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en-US" altLang="zh-CN" b="1" i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应用：鉴别物质种类、物质纯度、是否实心。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求质量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 </a:t>
            </a:r>
            <a:r>
              <a:rPr lang="en-US" altLang="zh-CN" b="1" i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l-GR" altLang="zh-CN" b="1" i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en-US" altLang="zh-CN" b="1" i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应用：计算不易测量的物体的质量。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求体积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  </a:t>
            </a:r>
            <a:r>
              <a:rPr lang="en-US" altLang="zh-CN" b="1" i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＝</a:t>
            </a:r>
            <a:r>
              <a:rPr lang="en-US" altLang="zh-CN" b="1" i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el-GR" altLang="zh-CN" b="1" i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应用：计算不易测量的物体的体积。</a:t>
            </a:r>
          </a:p>
        </p:txBody>
      </p:sp>
    </p:spTree>
  </p:cSld>
  <p:clrMapOvr>
    <a:masterClrMapping/>
  </p:clrMapOvr>
  <p:transition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典型计算</a:t>
            </a:r>
            <a:endParaRPr lang="zh-CN" alt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75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．物质鉴别</a:t>
            </a:r>
          </a:p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．样品总量</a:t>
            </a:r>
          </a:p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．空心问题</a:t>
            </a:r>
          </a:p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．等体积法</a:t>
            </a:r>
          </a:p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．等质量法</a:t>
            </a:r>
          </a:p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．溶液浓缩稀释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 </a:t>
            </a:r>
            <a:endParaRPr lang="zh-CN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676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．溢水法</a:t>
            </a:r>
          </a:p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．乌鸦喝水</a:t>
            </a:r>
          </a:p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．合金混合物</a:t>
            </a:r>
          </a:p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．图像计算</a:t>
            </a:r>
          </a:p>
          <a:p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</a:t>
            </a:r>
            <a:r>
              <a:rPr lang="zh-CN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．综合应用</a:t>
            </a:r>
            <a:endParaRPr lang="zh-CN" alt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9" name="Rectangle 11"/>
          <p:cNvSpPr>
            <a:spLocks noChangeArrowheads="1"/>
          </p:cNvSpPr>
          <p:nvPr/>
        </p:nvSpPr>
        <p:spPr bwMode="black">
          <a:xfrm>
            <a:off x="555625" y="1847850"/>
            <a:ext cx="906017" cy="60939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解：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black">
          <a:xfrm>
            <a:off x="635000" y="4940300"/>
            <a:ext cx="4648200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答：盐水体积为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50cm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</a:p>
        </p:txBody>
      </p:sp>
      <p:sp>
        <p:nvSpPr>
          <p:cNvPr id="410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66700" y="228600"/>
            <a:ext cx="8636000" cy="15541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有一烧杯内装有质量是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55 g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、密度为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1.1×10</a:t>
            </a:r>
            <a:r>
              <a:rPr lang="en-US" altLang="zh-CN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kg/m</a:t>
            </a:r>
            <a:r>
              <a:rPr lang="en-US" altLang="zh-CN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的盐水，盐水的体积是多大？</a:t>
            </a:r>
          </a:p>
          <a:p>
            <a:pPr eaLnBrk="1" hangingPunct="1"/>
            <a:endParaRPr lang="zh-CN" altLang="en-US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206500" y="1795463"/>
            <a:ext cx="2730500" cy="1003300"/>
            <a:chOff x="760" y="1131"/>
            <a:chExt cx="1720" cy="632"/>
          </a:xfrm>
        </p:grpSpPr>
        <p:graphicFrame>
          <p:nvGraphicFramePr>
            <p:cNvPr id="4099" name="Object 21"/>
            <p:cNvGraphicFramePr>
              <a:graphicFrameLocks noChangeAspect="1"/>
            </p:cNvGraphicFramePr>
            <p:nvPr/>
          </p:nvGraphicFramePr>
          <p:xfrm>
            <a:off x="1196" y="1131"/>
            <a:ext cx="673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3" imgW="419040" imgH="393480" progId="Equation.DSMT4">
                    <p:embed/>
                  </p:oleObj>
                </mc:Choice>
                <mc:Fallback>
                  <p:oleObj name="Equation" r:id="rId3" imgW="419040" imgH="39348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96" y="1131"/>
                          <a:ext cx="673" cy="6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4" name="Text Box 22"/>
            <p:cNvSpPr txBox="1">
              <a:spLocks noChangeArrowheads="1"/>
            </p:cNvSpPr>
            <p:nvPr/>
          </p:nvSpPr>
          <p:spPr bwMode="black">
            <a:xfrm>
              <a:off x="760" y="1296"/>
              <a:ext cx="576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由</a:t>
              </a:r>
            </a:p>
          </p:txBody>
        </p:sp>
        <p:sp>
          <p:nvSpPr>
            <p:cNvPr id="4105" name="Text Box 23"/>
            <p:cNvSpPr txBox="1">
              <a:spLocks noChangeArrowheads="1"/>
            </p:cNvSpPr>
            <p:nvPr/>
          </p:nvSpPr>
          <p:spPr bwMode="black">
            <a:xfrm>
              <a:off x="1904" y="1296"/>
              <a:ext cx="576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得</a:t>
              </a:r>
            </a:p>
          </p:txBody>
        </p:sp>
      </p:grpSp>
      <p:graphicFrame>
        <p:nvGraphicFramePr>
          <p:cNvPr id="68632" name="Object 24"/>
          <p:cNvGraphicFramePr>
            <a:graphicFrameLocks noChangeAspect="1"/>
          </p:cNvGraphicFramePr>
          <p:nvPr/>
        </p:nvGraphicFramePr>
        <p:xfrm>
          <a:off x="1317625" y="3363913"/>
          <a:ext cx="44672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752480" imgH="419040" progId="Equation.DSMT4">
                  <p:embed/>
                </p:oleObj>
              </mc:Choice>
              <mc:Fallback>
                <p:oleObj name="Equation" r:id="rId5" imgW="175248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7625" y="3363913"/>
                        <a:ext cx="4467225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  <p:bldP spid="686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7800" y="355600"/>
            <a:ext cx="8521700" cy="2117725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矗立在天安门广场的人民英雄纪念碑碑身高</a:t>
            </a:r>
            <a:r>
              <a:rPr lang="en-US" altLang="zh-CN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37.94m</a:t>
            </a:r>
            <a:r>
              <a:rPr lang="zh-CN" altLang="en-US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，由</a:t>
            </a:r>
            <a:r>
              <a:rPr lang="en-US" altLang="zh-CN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413</a:t>
            </a:r>
            <a:r>
              <a:rPr lang="zh-CN" altLang="en-US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块花岗岩石块砌成。碑心石是一块整的花岗岩，长</a:t>
            </a:r>
            <a:r>
              <a:rPr lang="en-US" altLang="zh-CN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14.7m</a:t>
            </a:r>
            <a:r>
              <a:rPr lang="zh-CN" altLang="en-US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、宽</a:t>
            </a:r>
            <a:r>
              <a:rPr lang="en-US" altLang="zh-CN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2.9m</a:t>
            </a:r>
            <a:r>
              <a:rPr lang="zh-CN" altLang="en-US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、厚</a:t>
            </a:r>
            <a:r>
              <a:rPr lang="en-US" altLang="zh-CN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1.0m</a:t>
            </a:r>
            <a:r>
              <a:rPr lang="zh-CN" altLang="en-US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，它的质量约为多少？（</a:t>
            </a:r>
            <a:r>
              <a:rPr lang="en-US" altLang="zh-CN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sz="30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花岗岩</a:t>
            </a:r>
            <a:r>
              <a:rPr lang="en-US" altLang="zh-CN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=2.8g/cm</a:t>
            </a:r>
            <a:r>
              <a:rPr lang="en-US" altLang="zh-CN" sz="30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5984875" y="2559050"/>
            <a:ext cx="2854325" cy="3797300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831850" y="2725738"/>
          <a:ext cx="56118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4" imgW="2438280" imgH="241200" progId="Equation.DSMT4">
                  <p:embed/>
                </p:oleObj>
              </mc:Choice>
              <mc:Fallback>
                <p:oleObj name="Equation" r:id="rId4" imgW="243828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1850" y="2725738"/>
                        <a:ext cx="5611813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5" name="Rectangle 5"/>
          <p:cNvSpPr>
            <a:spLocks noChangeArrowheads="1"/>
          </p:cNvSpPr>
          <p:nvPr/>
        </p:nvSpPr>
        <p:spPr bwMode="black">
          <a:xfrm>
            <a:off x="469900" y="2138363"/>
            <a:ext cx="1165225" cy="5598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解：</a:t>
            </a:r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701675" y="3294063"/>
          <a:ext cx="132873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6" imgW="723600" imgH="393480" progId="Equation.DSMT4">
                  <p:embed/>
                </p:oleObj>
              </mc:Choice>
              <mc:Fallback>
                <p:oleObj name="Equation" r:id="rId6" imgW="72360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1675" y="3294063"/>
                        <a:ext cx="1328738" cy="725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1447800" y="4208463"/>
          <a:ext cx="3032125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8" imgW="1650960" imgH="888840" progId="Equation.DSMT4">
                  <p:embed/>
                </p:oleObj>
              </mc:Choice>
              <mc:Fallback>
                <p:oleObj name="Equation" r:id="rId8" imgW="1650960" imgH="8888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7800" y="4208463"/>
                        <a:ext cx="3032125" cy="163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8" name="Text Box 8"/>
          <p:cNvSpPr txBox="1">
            <a:spLocks noChangeArrowheads="1"/>
          </p:cNvSpPr>
          <p:nvPr/>
        </p:nvSpPr>
        <p:spPr bwMode="black">
          <a:xfrm>
            <a:off x="889000" y="5918200"/>
            <a:ext cx="464820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答：碑心石的质量约为</a:t>
            </a:r>
            <a:r>
              <a:rPr lang="en-US" altLang="zh-CN" sz="24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119.3t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/>
      <p:bldP spid="1536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155700" y="2689225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A5002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已知</a:t>
            </a:r>
            <a:r>
              <a:rPr lang="en-US" altLang="zh-CN" sz="2800" b="1">
                <a:solidFill>
                  <a:srgbClr val="A5002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22500" y="2689225"/>
            <a:ext cx="3429000" cy="5603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22500" y="3298825"/>
            <a:ext cx="2057400" cy="5207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231900" y="3908425"/>
            <a:ext cx="685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A5002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求</a:t>
            </a:r>
            <a:r>
              <a:rPr lang="en-US" altLang="zh-CN" sz="2800" b="1">
                <a:solidFill>
                  <a:srgbClr val="A5002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: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993900" y="3908425"/>
            <a:ext cx="5486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这个铜球是空心还是实心？</a:t>
            </a:r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17500" y="381000"/>
            <a:ext cx="8526463" cy="20113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有一个体积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40cm</a:t>
            </a:r>
            <a:r>
              <a:rPr lang="en-US" altLang="zh-CN" sz="28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的铜球，它的质量是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316g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，这个铜球是空心的还是实心？如果是空心的，空心部分体积是多大？（铜的密度是</a:t>
            </a:r>
            <a:r>
              <a:rPr lang="en-US" altLang="zh-CN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8.9g/cm</a:t>
            </a:r>
            <a:r>
              <a:rPr lang="en-US" altLang="zh-CN" sz="2800" b="1" baseline="30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8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9" grpId="0"/>
      <p:bldP spid="1239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939800" y="2349500"/>
            <a:ext cx="5745163" cy="2817813"/>
            <a:chOff x="592" y="1480"/>
            <a:chExt cx="3619" cy="1775"/>
          </a:xfrm>
        </p:grpSpPr>
        <p:sp>
          <p:nvSpPr>
            <p:cNvPr id="6152" name="Text Box 5"/>
            <p:cNvSpPr txBox="1">
              <a:spLocks noChangeArrowheads="1"/>
            </p:cNvSpPr>
            <p:nvPr/>
          </p:nvSpPr>
          <p:spPr bwMode="auto">
            <a:xfrm>
              <a:off x="616" y="2928"/>
              <a:ext cx="2400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∴这个铜球是空心的。 </a:t>
              </a:r>
            </a:p>
          </p:txBody>
        </p:sp>
        <p:graphicFrame>
          <p:nvGraphicFramePr>
            <p:cNvPr id="6146" name="Object 6"/>
            <p:cNvGraphicFramePr>
              <a:graphicFrameLocks noChangeAspect="1"/>
            </p:cNvGraphicFramePr>
            <p:nvPr/>
          </p:nvGraphicFramePr>
          <p:xfrm>
            <a:off x="760" y="1480"/>
            <a:ext cx="3451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3" imgW="1930400" imgH="457200" progId="Equation.DSMT4">
                    <p:embed/>
                  </p:oleObj>
                </mc:Choice>
                <mc:Fallback>
                  <p:oleObj name="Equation" r:id="rId3" imgW="1930400" imgH="45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0" y="1480"/>
                          <a:ext cx="3451" cy="81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8"/>
            <p:cNvGraphicFramePr>
              <a:graphicFrameLocks noChangeAspect="1"/>
            </p:cNvGraphicFramePr>
            <p:nvPr/>
          </p:nvGraphicFramePr>
          <p:xfrm>
            <a:off x="1024" y="2349"/>
            <a:ext cx="164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5" imgW="939392" imgH="241195" progId="Equation.DSMT4">
                    <p:embed/>
                  </p:oleObj>
                </mc:Choice>
                <mc:Fallback>
                  <p:oleObj name="Equation" r:id="rId5" imgW="939392" imgH="24119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24" y="2349"/>
                          <a:ext cx="1640" cy="41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3" name="Text Box 10"/>
            <p:cNvSpPr txBox="1">
              <a:spLocks noChangeArrowheads="1"/>
            </p:cNvSpPr>
            <p:nvPr/>
          </p:nvSpPr>
          <p:spPr bwMode="auto">
            <a:xfrm>
              <a:off x="592" y="2392"/>
              <a:ext cx="41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∵</a:t>
              </a:r>
            </a:p>
          </p:txBody>
        </p:sp>
      </p:grpSp>
      <p:sp>
        <p:nvSpPr>
          <p:cNvPr id="61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：密度比较法</a:t>
            </a:r>
            <a:endParaRPr lang="zh-CN" altLang="en-US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：质量比较法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0" y="1422400"/>
            <a:ext cx="7848600" cy="4087813"/>
            <a:chOff x="0" y="896"/>
            <a:chExt cx="4944" cy="2575"/>
          </a:xfrm>
        </p:grpSpPr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>
              <a:off x="0" y="896"/>
              <a:ext cx="3397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   假设这个铜球为实心，则</a:t>
              </a:r>
              <a:endPara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7179" name="Group 19"/>
            <p:cNvGrpSpPr/>
            <p:nvPr/>
          </p:nvGrpSpPr>
          <p:grpSpPr>
            <a:xfrm>
              <a:off x="280" y="1231"/>
              <a:ext cx="4664" cy="2240"/>
              <a:chOff x="280" y="1231"/>
              <a:chExt cx="4664" cy="2240"/>
            </a:xfrm>
          </p:grpSpPr>
          <p:sp>
            <p:nvSpPr>
              <p:cNvPr id="7180" name="Text Box 5"/>
              <p:cNvSpPr txBox="1">
                <a:spLocks noChangeArrowheads="1"/>
              </p:cNvSpPr>
              <p:nvPr/>
            </p:nvSpPr>
            <p:spPr bwMode="auto">
              <a:xfrm>
                <a:off x="448" y="3144"/>
                <a:ext cx="2880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∴这个铜球是空心的。 </a:t>
                </a:r>
              </a:p>
            </p:txBody>
          </p:sp>
          <p:graphicFrame>
            <p:nvGraphicFramePr>
              <p:cNvPr id="7170" name="Object 8"/>
              <p:cNvGraphicFramePr>
                <a:graphicFrameLocks noChangeAspect="1"/>
              </p:cNvGraphicFramePr>
              <p:nvPr/>
            </p:nvGraphicFramePr>
            <p:xfrm>
              <a:off x="420" y="1231"/>
              <a:ext cx="2141" cy="4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3" name="Equation" r:id="rId3" imgW="1282680" imgH="253800" progId="Equation.DSMT4">
                      <p:embed/>
                    </p:oleObj>
                  </mc:Choice>
                  <mc:Fallback>
                    <p:oleObj name="Equation" r:id="rId3" imgW="1282680" imgH="2538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20" y="1231"/>
                            <a:ext cx="2141" cy="424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81" name="Group 18"/>
              <p:cNvGrpSpPr/>
              <p:nvPr/>
            </p:nvGrpSpPr>
            <p:grpSpPr>
              <a:xfrm>
                <a:off x="280" y="1557"/>
                <a:ext cx="1728" cy="666"/>
                <a:chOff x="280" y="1557"/>
                <a:chExt cx="1728" cy="666"/>
              </a:xfrm>
            </p:grpSpPr>
            <p:sp>
              <p:nvSpPr>
                <p:cNvPr id="7183" name="Text Box 9"/>
                <p:cNvSpPr txBox="1">
                  <a:spLocks noChangeArrowheads="1"/>
                </p:cNvSpPr>
                <p:nvPr/>
              </p:nvSpPr>
              <p:spPr bwMode="black">
                <a:xfrm>
                  <a:off x="280" y="1736"/>
                  <a:ext cx="512" cy="3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2800" b="1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由 </a:t>
                  </a:r>
                </a:p>
              </p:txBody>
            </p:sp>
            <p:sp>
              <p:nvSpPr>
                <p:cNvPr id="7184" name="Text Box 10"/>
                <p:cNvSpPr txBox="1">
                  <a:spLocks noChangeArrowheads="1"/>
                </p:cNvSpPr>
                <p:nvPr/>
              </p:nvSpPr>
              <p:spPr bwMode="black">
                <a:xfrm>
                  <a:off x="1416" y="1744"/>
                  <a:ext cx="592" cy="32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800" b="1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得 </a:t>
                  </a:r>
                </a:p>
              </p:txBody>
            </p:sp>
            <p:graphicFrame>
              <p:nvGraphicFramePr>
                <p:cNvPr id="7173" name="Object 11"/>
                <p:cNvGraphicFramePr>
                  <a:graphicFrameLocks noChangeAspect="1"/>
                </p:cNvGraphicFramePr>
                <p:nvPr/>
              </p:nvGraphicFramePr>
              <p:xfrm>
                <a:off x="688" y="1557"/>
                <a:ext cx="715" cy="6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74" name="Equation" r:id="rId5" imgW="418918" imgH="393529" progId="Equation.DSMT4">
                        <p:embed/>
                      </p:oleObj>
                    </mc:Choice>
                    <mc:Fallback>
                      <p:oleObj name="Equation" r:id="rId5" imgW="418918" imgH="393529" progId="Equation.DSMT4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88" y="1557"/>
                              <a:ext cx="715" cy="666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7171" name="Object 13"/>
              <p:cNvGraphicFramePr>
                <a:graphicFrameLocks noChangeAspect="1"/>
              </p:cNvGraphicFramePr>
              <p:nvPr/>
            </p:nvGraphicFramePr>
            <p:xfrm>
              <a:off x="450" y="2199"/>
              <a:ext cx="4494" cy="4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5" name="Equation" r:id="rId7" imgW="2819400" imgH="254000" progId="Equation.DSMT4">
                      <p:embed/>
                    </p:oleObj>
                  </mc:Choice>
                  <mc:Fallback>
                    <p:oleObj name="Equation" r:id="rId7" imgW="2819400" imgH="2540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50" y="2199"/>
                            <a:ext cx="4494" cy="41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2" name="Text Box 15"/>
              <p:cNvSpPr txBox="1">
                <a:spLocks noChangeArrowheads="1"/>
              </p:cNvSpPr>
              <p:nvPr/>
            </p:nvSpPr>
            <p:spPr bwMode="auto">
              <a:xfrm>
                <a:off x="408" y="2704"/>
                <a:ext cx="552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∴ </a:t>
                </a:r>
              </a:p>
            </p:txBody>
          </p:sp>
          <p:graphicFrame>
            <p:nvGraphicFramePr>
              <p:cNvPr id="7172" name="Object 16"/>
              <p:cNvGraphicFramePr>
                <a:graphicFrameLocks noChangeAspect="1"/>
              </p:cNvGraphicFramePr>
              <p:nvPr/>
            </p:nvGraphicFramePr>
            <p:xfrm>
              <a:off x="744" y="2669"/>
              <a:ext cx="963" cy="3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6" name="Equation" r:id="rId9" imgW="596900" imgH="241300" progId="Equation.DSMT4">
                      <p:embed/>
                    </p:oleObj>
                  </mc:Choice>
                  <mc:Fallback>
                    <p:oleObj name="Equation" r:id="rId9" imgW="596900" imgH="241300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744" y="2669"/>
                            <a:ext cx="963" cy="38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：体积比较法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0" y="1189038"/>
            <a:ext cx="8470900" cy="2568574"/>
            <a:chOff x="0" y="749"/>
            <a:chExt cx="5336" cy="1618"/>
          </a:xfrm>
        </p:grpSpPr>
        <p:grpSp>
          <p:nvGrpSpPr>
            <p:cNvPr id="8203" name="Group 9"/>
            <p:cNvGrpSpPr/>
            <p:nvPr/>
          </p:nvGrpSpPr>
          <p:grpSpPr>
            <a:xfrm>
              <a:off x="240" y="749"/>
              <a:ext cx="1728" cy="666"/>
              <a:chOff x="280" y="1557"/>
              <a:chExt cx="1728" cy="666"/>
            </a:xfrm>
          </p:grpSpPr>
          <p:sp>
            <p:nvSpPr>
              <p:cNvPr id="8208" name="Text Box 10"/>
              <p:cNvSpPr txBox="1">
                <a:spLocks noChangeArrowheads="1"/>
              </p:cNvSpPr>
              <p:nvPr/>
            </p:nvSpPr>
            <p:spPr bwMode="black">
              <a:xfrm>
                <a:off x="280" y="1736"/>
                <a:ext cx="512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由 </a:t>
                </a:r>
              </a:p>
            </p:txBody>
          </p:sp>
          <p:sp>
            <p:nvSpPr>
              <p:cNvPr id="8209" name="Text Box 11"/>
              <p:cNvSpPr txBox="1">
                <a:spLocks noChangeArrowheads="1"/>
              </p:cNvSpPr>
              <p:nvPr/>
            </p:nvSpPr>
            <p:spPr bwMode="black">
              <a:xfrm>
                <a:off x="1416" y="1744"/>
                <a:ext cx="592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得 </a:t>
                </a:r>
              </a:p>
            </p:txBody>
          </p:sp>
          <p:graphicFrame>
            <p:nvGraphicFramePr>
              <p:cNvPr id="8197" name="Object 12"/>
              <p:cNvGraphicFramePr>
                <a:graphicFrameLocks noChangeAspect="1"/>
              </p:cNvGraphicFramePr>
              <p:nvPr/>
            </p:nvGraphicFramePr>
            <p:xfrm>
              <a:off x="688" y="1557"/>
              <a:ext cx="715" cy="6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97" name="Equation" r:id="rId3" imgW="418918" imgH="393529" progId="Equation.DSMT4">
                      <p:embed/>
                    </p:oleObj>
                  </mc:Choice>
                  <mc:Fallback>
                    <p:oleObj name="Equation" r:id="rId3" imgW="418918" imgH="393529" progId="Equation.DSMT4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88" y="1557"/>
                            <a:ext cx="715" cy="666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04" name="Rectangle 14"/>
            <p:cNvSpPr>
              <a:spLocks noChangeArrowheads="1"/>
            </p:cNvSpPr>
            <p:nvPr/>
          </p:nvSpPr>
          <p:spPr bwMode="black">
            <a:xfrm>
              <a:off x="0" y="2016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8195" name="Object 13"/>
            <p:cNvGraphicFramePr>
              <a:graphicFrameLocks noChangeAspect="1"/>
            </p:cNvGraphicFramePr>
            <p:nvPr/>
          </p:nvGraphicFramePr>
          <p:xfrm>
            <a:off x="1816" y="832"/>
            <a:ext cx="35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5" imgW="2514600" imgH="457200" progId="Equation.DSMT4">
                    <p:embed/>
                  </p:oleObj>
                </mc:Choice>
                <mc:Fallback>
                  <p:oleObj name="Equation" r:id="rId5" imgW="2514600" imgH="457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16" y="832"/>
                          <a:ext cx="3520" cy="6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5" name="Rectangle 15"/>
            <p:cNvSpPr>
              <a:spLocks noChangeArrowheads="1"/>
            </p:cNvSpPr>
            <p:nvPr/>
          </p:nvSpPr>
          <p:spPr bwMode="black">
            <a:xfrm>
              <a:off x="610" y="1589"/>
              <a:ext cx="400" cy="33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∵ </a:t>
              </a:r>
            </a:p>
          </p:txBody>
        </p:sp>
        <p:sp>
          <p:nvSpPr>
            <p:cNvPr id="8206" name="Rectangle 16"/>
            <p:cNvSpPr>
              <a:spLocks noChangeArrowheads="1"/>
            </p:cNvSpPr>
            <p:nvPr/>
          </p:nvSpPr>
          <p:spPr bwMode="black">
            <a:xfrm>
              <a:off x="578" y="2037"/>
              <a:ext cx="1821" cy="33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∴铜球是空心的 </a:t>
              </a:r>
            </a:p>
          </p:txBody>
        </p:sp>
        <p:sp>
          <p:nvSpPr>
            <p:cNvPr id="8207" name="Rectangle 18"/>
            <p:cNvSpPr>
              <a:spLocks noChangeArrowheads="1"/>
            </p:cNvSpPr>
            <p:nvPr/>
          </p:nvSpPr>
          <p:spPr bwMode="black">
            <a:xfrm>
              <a:off x="0" y="2085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8196" name="Object 17"/>
            <p:cNvGraphicFramePr>
              <a:graphicFrameLocks noChangeAspect="1"/>
            </p:cNvGraphicFramePr>
            <p:nvPr/>
          </p:nvGraphicFramePr>
          <p:xfrm>
            <a:off x="968" y="1557"/>
            <a:ext cx="848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7" imgW="533169" imgH="241195" progId="Equation.DSMT4">
                    <p:embed/>
                  </p:oleObj>
                </mc:Choice>
                <mc:Fallback>
                  <p:oleObj name="Equation" r:id="rId7" imgW="533169" imgH="241195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68" y="1557"/>
                          <a:ext cx="848" cy="3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5"/>
          <p:cNvGrpSpPr/>
          <p:nvPr/>
        </p:nvGrpSpPr>
        <p:grpSpPr>
          <a:xfrm>
            <a:off x="942975" y="3856038"/>
            <a:ext cx="6534150" cy="692150"/>
            <a:chOff x="594" y="2429"/>
            <a:chExt cx="4116" cy="436"/>
          </a:xfrm>
        </p:grpSpPr>
        <p:graphicFrame>
          <p:nvGraphicFramePr>
            <p:cNvPr id="8194" name="Object 19"/>
            <p:cNvGraphicFramePr>
              <a:graphicFrameLocks noChangeAspect="1"/>
            </p:cNvGraphicFramePr>
            <p:nvPr/>
          </p:nvGraphicFramePr>
          <p:xfrm>
            <a:off x="944" y="2455"/>
            <a:ext cx="3766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Equation" r:id="rId9" imgW="2362200" imgH="254000" progId="Equation.DSMT4">
                    <p:embed/>
                  </p:oleObj>
                </mc:Choice>
                <mc:Fallback>
                  <p:oleObj name="Equation" r:id="rId9" imgW="2362200" imgH="2540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44" y="2455"/>
                          <a:ext cx="3766" cy="41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Rectangle 21"/>
            <p:cNvSpPr>
              <a:spLocks noChangeArrowheads="1"/>
            </p:cNvSpPr>
            <p:nvPr/>
          </p:nvSpPr>
          <p:spPr bwMode="black">
            <a:xfrm>
              <a:off x="594" y="2429"/>
              <a:ext cx="341" cy="32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∴</a:t>
              </a:r>
            </a:p>
          </p:txBody>
        </p:sp>
      </p:grpSp>
      <p:sp>
        <p:nvSpPr>
          <p:cNvPr id="126998" name="AutoShape 22"/>
          <p:cNvSpPr>
            <a:spLocks noChangeArrowheads="1"/>
          </p:cNvSpPr>
          <p:nvPr/>
        </p:nvSpPr>
        <p:spPr bwMode="black">
          <a:xfrm>
            <a:off x="522288" y="5119688"/>
            <a:ext cx="7958137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rou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空心部分体积 </a:t>
            </a: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球的体积 </a:t>
            </a: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 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壳的体积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5"/>
          <p:cNvSpPr>
            <a:spLocks noGrp="1" noChangeArrowheads="1"/>
          </p:cNvSpPr>
          <p:nvPr>
            <p:ph type="title"/>
          </p:nvPr>
        </p:nvSpPr>
        <p:spPr>
          <a:xfrm>
            <a:off x="614363" y="263525"/>
            <a:ext cx="7432675" cy="604838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规则形状的物体体积公式</a:t>
            </a:r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black">
          <a:xfrm>
            <a:off x="3211513" y="1006475"/>
            <a:ext cx="990600" cy="10160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black">
          <a:xfrm>
            <a:off x="5876925" y="3910013"/>
            <a:ext cx="809625" cy="1443037"/>
          </a:xfrm>
          <a:prstGeom prst="can">
            <a:avLst>
              <a:gd name="adj" fmla="val 40978"/>
            </a:avLst>
          </a:prstGeom>
          <a:gradFill rotWithShape="1">
            <a:gsLst>
              <a:gs pos="0">
                <a:srgbClr val="FF0000">
                  <a:alpha val="62000"/>
                </a:srgbClr>
              </a:gs>
              <a:gs pos="50000">
                <a:schemeClr val="bg1"/>
              </a:gs>
              <a:gs pos="100000">
                <a:srgbClr val="FF0000">
                  <a:alpha val="62000"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03447" name="Oval 23"/>
          <p:cNvSpPr>
            <a:spLocks noChangeArrowheads="1"/>
          </p:cNvSpPr>
          <p:nvPr/>
        </p:nvSpPr>
        <p:spPr bwMode="black">
          <a:xfrm>
            <a:off x="2986088" y="5194300"/>
            <a:ext cx="1357312" cy="135731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9229" name="AutoShape 25"/>
          <p:cNvSpPr>
            <a:spLocks noChangeArrowheads="1"/>
          </p:cNvSpPr>
          <p:nvPr/>
        </p:nvSpPr>
        <p:spPr bwMode="black">
          <a:xfrm>
            <a:off x="3036888" y="2981325"/>
            <a:ext cx="990600" cy="1298575"/>
          </a:xfrm>
          <a:prstGeom prst="cube">
            <a:avLst>
              <a:gd name="adj" fmla="val 25000"/>
            </a:avLst>
          </a:prstGeom>
          <a:solidFill>
            <a:srgbClr val="993300">
              <a:alpha val="61960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230" name="AutoShape 29"/>
          <p:cNvSpPr>
            <a:spLocks noChangeArrowheads="1"/>
          </p:cNvSpPr>
          <p:nvPr/>
        </p:nvSpPr>
        <p:spPr bwMode="black">
          <a:xfrm>
            <a:off x="3117850" y="2162175"/>
            <a:ext cx="1971675" cy="557213"/>
          </a:xfrm>
          <a:prstGeom prst="cube">
            <a:avLst>
              <a:gd name="adj" fmla="val 376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218" name="Object 30"/>
          <p:cNvGraphicFramePr>
            <a:graphicFrameLocks noChangeAspect="1"/>
          </p:cNvGraphicFramePr>
          <p:nvPr/>
        </p:nvGraphicFramePr>
        <p:xfrm>
          <a:off x="473075" y="1085850"/>
          <a:ext cx="15779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075" y="1085850"/>
                        <a:ext cx="1577975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1"/>
          <p:cNvGraphicFramePr>
            <a:graphicFrameLocks noChangeAspect="1"/>
          </p:cNvGraphicFramePr>
          <p:nvPr/>
        </p:nvGraphicFramePr>
        <p:xfrm>
          <a:off x="503238" y="2030413"/>
          <a:ext cx="18415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5" imgW="711000" imgH="241200" progId="Equation.DSMT4">
                  <p:embed/>
                </p:oleObj>
              </mc:Choice>
              <mc:Fallback>
                <p:oleObj name="Equation" r:id="rId5" imgW="71100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238" y="2030413"/>
                        <a:ext cx="1841500" cy="623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8"/>
          <p:cNvGraphicFramePr>
            <a:graphicFrameLocks noChangeAspect="1"/>
          </p:cNvGraphicFramePr>
          <p:nvPr/>
        </p:nvGraphicFramePr>
        <p:xfrm>
          <a:off x="476250" y="3267075"/>
          <a:ext cx="16764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7" imgW="647640" imgH="241200" progId="Equation.DSMT4">
                  <p:embed/>
                </p:oleObj>
              </mc:Choice>
              <mc:Fallback>
                <p:oleObj name="Equation" r:id="rId7" imgW="64764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3267075"/>
                        <a:ext cx="1676400" cy="62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41"/>
          <p:cNvGraphicFramePr>
            <a:graphicFrameLocks noChangeAspect="1"/>
          </p:cNvGraphicFramePr>
          <p:nvPr/>
        </p:nvGraphicFramePr>
        <p:xfrm>
          <a:off x="411163" y="4435475"/>
          <a:ext cx="31226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9" imgW="1206360" imgH="253800" progId="Equation.DSMT4">
                  <p:embed/>
                </p:oleObj>
              </mc:Choice>
              <mc:Fallback>
                <p:oleObj name="Equation" r:id="rId9" imgW="1206360" imgH="253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163" y="4435475"/>
                        <a:ext cx="312261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1" name="Group 54"/>
          <p:cNvGrpSpPr/>
          <p:nvPr/>
        </p:nvGrpSpPr>
        <p:grpSpPr>
          <a:xfrm>
            <a:off x="4573594" y="3019425"/>
            <a:ext cx="927101" cy="1287463"/>
            <a:chOff x="3109" y="1914"/>
            <a:chExt cx="584" cy="811"/>
          </a:xfrm>
        </p:grpSpPr>
        <p:grpSp>
          <p:nvGrpSpPr>
            <p:cNvPr id="9232" name="Group 48"/>
            <p:cNvGrpSpPr/>
            <p:nvPr/>
          </p:nvGrpSpPr>
          <p:grpSpPr>
            <a:xfrm>
              <a:off x="3109" y="1914"/>
              <a:ext cx="584" cy="811"/>
              <a:chOff x="3109" y="1914"/>
              <a:chExt cx="584" cy="811"/>
            </a:xfrm>
          </p:grpSpPr>
          <p:sp>
            <p:nvSpPr>
              <p:cNvPr id="9236" name="AutoShape 42"/>
              <p:cNvSpPr>
                <a:spLocks noChangeArrowheads="1"/>
              </p:cNvSpPr>
              <p:nvPr/>
            </p:nvSpPr>
            <p:spPr bwMode="black">
              <a:xfrm>
                <a:off x="3109" y="1914"/>
                <a:ext cx="584" cy="170"/>
              </a:xfrm>
              <a:prstGeom prst="hexagon">
                <a:avLst>
                  <a:gd name="adj" fmla="val 85882"/>
                  <a:gd name="vf" fmla="val 11547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37" name="AutoShape 43"/>
              <p:cNvSpPr>
                <a:spLocks noChangeArrowheads="1"/>
              </p:cNvSpPr>
              <p:nvPr/>
            </p:nvSpPr>
            <p:spPr bwMode="black">
              <a:xfrm>
                <a:off x="3109" y="2555"/>
                <a:ext cx="584" cy="170"/>
              </a:xfrm>
              <a:prstGeom prst="hexagon">
                <a:avLst>
                  <a:gd name="adj" fmla="val 85882"/>
                  <a:gd name="vf" fmla="val 11547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38" name="Line 44"/>
              <p:cNvSpPr>
                <a:spLocks noChangeShapeType="1"/>
              </p:cNvSpPr>
              <p:nvPr/>
            </p:nvSpPr>
            <p:spPr bwMode="black">
              <a:xfrm flipH="1">
                <a:off x="3109" y="1999"/>
                <a:ext cx="0" cy="6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39" name="Line 45"/>
              <p:cNvSpPr>
                <a:spLocks noChangeShapeType="1"/>
              </p:cNvSpPr>
              <p:nvPr/>
            </p:nvSpPr>
            <p:spPr bwMode="black">
              <a:xfrm flipH="1">
                <a:off x="3248" y="2075"/>
                <a:ext cx="0" cy="6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40" name="Line 46"/>
              <p:cNvSpPr>
                <a:spLocks noChangeShapeType="1"/>
              </p:cNvSpPr>
              <p:nvPr/>
            </p:nvSpPr>
            <p:spPr bwMode="black">
              <a:xfrm flipH="1">
                <a:off x="3545" y="2083"/>
                <a:ext cx="0" cy="6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41" name="Line 47"/>
              <p:cNvSpPr>
                <a:spLocks noChangeShapeType="1"/>
              </p:cNvSpPr>
              <p:nvPr/>
            </p:nvSpPr>
            <p:spPr bwMode="black">
              <a:xfrm flipH="1">
                <a:off x="3692" y="1999"/>
                <a:ext cx="0" cy="6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233" name="Rectangle 49"/>
            <p:cNvSpPr>
              <a:spLocks noChangeArrowheads="1"/>
            </p:cNvSpPr>
            <p:nvPr/>
          </p:nvSpPr>
          <p:spPr bwMode="black">
            <a:xfrm>
              <a:off x="3244" y="2084"/>
              <a:ext cx="300" cy="6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234" name="AutoShape 50"/>
            <p:cNvSpPr>
              <a:spLocks noChangeArrowheads="1"/>
            </p:cNvSpPr>
            <p:nvPr/>
          </p:nvSpPr>
          <p:spPr bwMode="black">
            <a:xfrm rot="16200000">
              <a:off x="2822" y="2295"/>
              <a:ext cx="706" cy="128"/>
            </a:xfrm>
            <a:prstGeom prst="parallelogram">
              <a:avLst>
                <a:gd name="adj" fmla="val 5880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235" name="AutoShape 53"/>
            <p:cNvSpPr>
              <a:spLocks noChangeArrowheads="1"/>
            </p:cNvSpPr>
            <p:nvPr/>
          </p:nvSpPr>
          <p:spPr bwMode="black">
            <a:xfrm rot="5400000" flipH="1">
              <a:off x="3262" y="2295"/>
              <a:ext cx="718" cy="140"/>
            </a:xfrm>
            <a:prstGeom prst="parallelogram">
              <a:avLst>
                <a:gd name="adj" fmla="val 581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aphicFrame>
        <p:nvGraphicFramePr>
          <p:cNvPr id="9222" name="Object 55"/>
          <p:cNvGraphicFramePr>
            <a:graphicFrameLocks noChangeAspect="1"/>
          </p:cNvGraphicFramePr>
          <p:nvPr/>
        </p:nvGraphicFramePr>
        <p:xfrm>
          <a:off x="430213" y="5435600"/>
          <a:ext cx="19399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1" imgW="749160" imgH="393480" progId="Equation.DSMT4">
                  <p:embed/>
                </p:oleObj>
              </mc:Choice>
              <mc:Fallback>
                <p:oleObj name="Equation" r:id="rId11" imgW="74916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0213" y="5435600"/>
                        <a:ext cx="1939925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48" name="New picture" hidden="1"/>
          <p:cNvPicPr/>
          <p:nvPr/>
        </p:nvPicPr>
        <p:blipFill>
          <a:blip r:embed="rId13"/>
          <a:stretch>
            <a:fillRect/>
          </a:stretch>
        </p:blipFill>
        <p:spPr>
          <a:xfrm>
            <a:off x="12674600" y="12115800"/>
            <a:ext cx="292100" cy="3429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2046288" y="38100"/>
            <a:ext cx="4394200" cy="6654800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965200"/>
            <a:ext cx="7988300" cy="1889125"/>
          </a:xfrm>
        </p:spPr>
        <p:txBody>
          <a:bodyPr/>
          <a:lstStyle/>
          <a:p>
            <a:pPr eaLnBrk="1" hangingPunct="1"/>
            <a:r>
              <a:rPr lang="zh-CN" altLang="en-US" sz="4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第六章 质量和密度</a:t>
            </a:r>
            <a:br>
              <a:rPr lang="zh-CN" altLang="en-US" sz="4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63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63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63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</a:t>
            </a:r>
            <a:r>
              <a:rPr lang="zh-CN" altLang="en-US" sz="63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密度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>
          <a:xfrm>
            <a:off x="1485900" y="254000"/>
            <a:ext cx="7099300" cy="809625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如何区分铁、铝？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574800"/>
            <a:ext cx="4927600" cy="27305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控制变量！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）相同体积比质量。</a:t>
            </a:r>
          </a:p>
          <a:p>
            <a:pPr eaLnBrk="1" hangingPunct="1">
              <a:buClr>
                <a:schemeClr val="bg1"/>
              </a:buClr>
            </a:pPr>
            <a:endParaRPr lang="en-US" altLang="zh-CN" b="1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）相同质量比体积。</a:t>
            </a:r>
          </a:p>
          <a:p>
            <a:pPr eaLnBrk="1" hangingPunct="1">
              <a:buClr>
                <a:schemeClr val="bg1"/>
              </a:buClr>
            </a:pPr>
            <a:endParaRPr lang="zh-CN" altLang="en-US" b="1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endParaRPr lang="zh-CN" altLang="en-US" b="1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endParaRPr lang="zh-CN" altLang="en-US" smtClean="0">
              <a:solidFill>
                <a:srgbClr val="0000FF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222" name="WordArt 22"/>
          <p:cNvSpPr>
            <a:spLocks noChangeArrowheads="1" noChangeShapeType="1" noTextEdit="1"/>
          </p:cNvSpPr>
          <p:nvPr/>
        </p:nvSpPr>
        <p:spPr bwMode="black">
          <a:xfrm>
            <a:off x="1387475" y="4105275"/>
            <a:ext cx="2108200" cy="235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?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black">
          <a:xfrm>
            <a:off x="5192713" y="1087438"/>
            <a:ext cx="1250950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铝块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black">
          <a:xfrm>
            <a:off x="6308725" y="1074738"/>
            <a:ext cx="1250950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铁块</a:t>
            </a:r>
          </a:p>
        </p:txBody>
      </p:sp>
      <p:pic>
        <p:nvPicPr>
          <p:cNvPr id="15367" name="Picture 28" descr="2012版人教版标准图标 想想议议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7813" y="211138"/>
            <a:ext cx="1260475" cy="1193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29" name="AutoShape 29"/>
          <p:cNvSpPr>
            <a:spLocks noChangeArrowheads="1"/>
          </p:cNvSpPr>
          <p:nvPr/>
        </p:nvSpPr>
        <p:spPr bwMode="black">
          <a:xfrm>
            <a:off x="5346700" y="1595438"/>
            <a:ext cx="901700" cy="522923"/>
          </a:xfrm>
          <a:prstGeom prst="can">
            <a:avLst>
              <a:gd name="adj" fmla="val 20015"/>
            </a:avLst>
          </a:prstGeom>
          <a:gradFill rotWithShape="1">
            <a:gsLst>
              <a:gs pos="0">
                <a:srgbClr val="B2B2B2"/>
              </a:gs>
              <a:gs pos="50000">
                <a:schemeClr val="bg1">
                  <a:alpha val="20000"/>
                </a:schemeClr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230" name="AutoShape 30"/>
          <p:cNvSpPr>
            <a:spLocks noChangeArrowheads="1"/>
          </p:cNvSpPr>
          <p:nvPr/>
        </p:nvSpPr>
        <p:spPr bwMode="black">
          <a:xfrm>
            <a:off x="6565900" y="1570038"/>
            <a:ext cx="901700" cy="522923"/>
          </a:xfrm>
          <a:prstGeom prst="can">
            <a:avLst>
              <a:gd name="adj" fmla="val 20015"/>
            </a:avLst>
          </a:prstGeom>
          <a:gradFill rotWithShape="1">
            <a:gsLst>
              <a:gs pos="0">
                <a:schemeClr val="tx1"/>
              </a:gs>
              <a:gs pos="50000">
                <a:srgbClr val="B2B2B2">
                  <a:alpha val="20000"/>
                </a:srgb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232" name="AutoShape 32"/>
          <p:cNvSpPr>
            <a:spLocks noChangeArrowheads="1"/>
          </p:cNvSpPr>
          <p:nvPr/>
        </p:nvSpPr>
        <p:spPr bwMode="black">
          <a:xfrm>
            <a:off x="5410200" y="3424238"/>
            <a:ext cx="901700" cy="701516"/>
          </a:xfrm>
          <a:prstGeom prst="can">
            <a:avLst>
              <a:gd name="adj" fmla="val 31863"/>
            </a:avLst>
          </a:prstGeom>
          <a:gradFill rotWithShape="1">
            <a:gsLst>
              <a:gs pos="0">
                <a:srgbClr val="B2B2B2"/>
              </a:gs>
              <a:gs pos="50000">
                <a:schemeClr val="bg1">
                  <a:alpha val="20000"/>
                </a:schemeClr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1233" name="AutoShape 33"/>
          <p:cNvSpPr>
            <a:spLocks noChangeArrowheads="1"/>
          </p:cNvSpPr>
          <p:nvPr/>
        </p:nvSpPr>
        <p:spPr bwMode="black">
          <a:xfrm>
            <a:off x="6629400" y="4008438"/>
            <a:ext cx="901700" cy="808673"/>
          </a:xfrm>
          <a:prstGeom prst="can">
            <a:avLst>
              <a:gd name="adj" fmla="val 36445"/>
            </a:avLst>
          </a:prstGeom>
          <a:gradFill rotWithShape="1">
            <a:gsLst>
              <a:gs pos="0">
                <a:schemeClr val="tx1"/>
              </a:gs>
              <a:gs pos="50000">
                <a:srgbClr val="B2B2B2">
                  <a:alpha val="20000"/>
                </a:srgbClr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2" grpId="0"/>
      <p:bldP spid="51223" grpId="0"/>
      <p:bldP spid="51224" grpId="0"/>
      <p:bldP spid="51230" grpId="0" animBg="1"/>
      <p:bldP spid="512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4359275" y="1481138"/>
            <a:ext cx="4125913" cy="3521075"/>
            <a:chOff x="2746" y="1117"/>
            <a:chExt cx="2399" cy="2036"/>
          </a:xfrm>
        </p:grpSpPr>
        <p:pic>
          <p:nvPicPr>
            <p:cNvPr id="16402" name="Picture 24" descr="天平5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746" y="1117"/>
              <a:ext cx="2268" cy="20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6403" name="Text Box 5"/>
            <p:cNvSpPr txBox="1">
              <a:spLocks noChangeArrowheads="1"/>
            </p:cNvSpPr>
            <p:nvPr/>
          </p:nvSpPr>
          <p:spPr bwMode="auto">
            <a:xfrm>
              <a:off x="4089" y="2510"/>
              <a:ext cx="1056" cy="2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托盘天平</a:t>
              </a:r>
            </a:p>
          </p:txBody>
        </p:sp>
        <p:sp>
          <p:nvSpPr>
            <p:cNvPr id="16404" name="Text Box 7"/>
            <p:cNvSpPr txBox="1">
              <a:spLocks noChangeArrowheads="1"/>
            </p:cNvSpPr>
            <p:nvPr/>
          </p:nvSpPr>
          <p:spPr bwMode="auto">
            <a:xfrm>
              <a:off x="3594" y="2884"/>
              <a:ext cx="576" cy="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砝码</a:t>
              </a: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084638" y="5448300"/>
            <a:ext cx="4587875" cy="930275"/>
            <a:chOff x="2653" y="3079"/>
            <a:chExt cx="2890" cy="586"/>
          </a:xfrm>
        </p:grpSpPr>
        <p:sp>
          <p:nvSpPr>
            <p:cNvPr id="16400" name="Text Box 27"/>
            <p:cNvSpPr txBox="1">
              <a:spLocks noChangeArrowheads="1"/>
            </p:cNvSpPr>
            <p:nvPr/>
          </p:nvSpPr>
          <p:spPr bwMode="auto">
            <a:xfrm>
              <a:off x="3034" y="3377"/>
              <a:ext cx="100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tx2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刻度尺</a:t>
              </a:r>
            </a:p>
          </p:txBody>
        </p:sp>
        <p:pic>
          <p:nvPicPr>
            <p:cNvPr id="16401" name="Picture 28" descr="1122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653" y="3079"/>
              <a:ext cx="2890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16388" name="Rectangle 48"/>
          <p:cNvSpPr>
            <a:spLocks noGrp="1" noChangeArrowheads="1"/>
          </p:cNvSpPr>
          <p:nvPr>
            <p:ph type="title"/>
          </p:nvPr>
        </p:nvSpPr>
        <p:spPr>
          <a:xfrm>
            <a:off x="152400" y="173038"/>
            <a:ext cx="8839200" cy="838200"/>
          </a:xfrm>
        </p:spPr>
        <p:txBody>
          <a:bodyPr/>
          <a:lstStyle/>
          <a:p>
            <a:pPr eaLnBrk="1" hangingPunct="1"/>
            <a:r>
              <a:rPr kumimoji="1"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一、探究同种物质的质量和体积的关系</a:t>
            </a:r>
          </a:p>
        </p:txBody>
      </p:sp>
      <p:sp>
        <p:nvSpPr>
          <p:cNvPr id="54321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330200" y="1041400"/>
            <a:ext cx="7518400" cy="766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讨论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：（</a:t>
            </a:r>
            <a:r>
              <a:rPr kumimoji="1"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1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）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实验方法；（</a:t>
            </a:r>
            <a:r>
              <a:rPr kumimoji="1" lang="en-US" altLang="zh-CN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）所需器材：</a:t>
            </a:r>
            <a:endParaRPr lang="zh-CN" altLang="en-US" sz="28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4" name="Group 52"/>
          <p:cNvGrpSpPr/>
          <p:nvPr/>
        </p:nvGrpSpPr>
        <p:grpSpPr>
          <a:xfrm>
            <a:off x="695325" y="1974850"/>
            <a:ext cx="2636838" cy="2095500"/>
            <a:chOff x="895" y="2718"/>
            <a:chExt cx="1661" cy="1320"/>
          </a:xfrm>
        </p:grpSpPr>
        <p:sp>
          <p:nvSpPr>
            <p:cNvPr id="16396" name="Text Box 53"/>
            <p:cNvSpPr txBox="1">
              <a:spLocks noChangeArrowheads="1"/>
            </p:cNvSpPr>
            <p:nvPr/>
          </p:nvSpPr>
          <p:spPr bwMode="auto">
            <a:xfrm>
              <a:off x="912" y="3788"/>
              <a:ext cx="1261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b="1">
                  <a:solidFill>
                    <a:srgbClr val="11111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不同体积的铁块</a:t>
              </a:r>
            </a:p>
          </p:txBody>
        </p:sp>
        <p:sp>
          <p:nvSpPr>
            <p:cNvPr id="16397" name="AutoShape 54"/>
            <p:cNvSpPr>
              <a:spLocks noChangeArrowheads="1"/>
            </p:cNvSpPr>
            <p:nvPr/>
          </p:nvSpPr>
          <p:spPr bwMode="black">
            <a:xfrm>
              <a:off x="895" y="3383"/>
              <a:ext cx="294" cy="305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50000">
                  <a:srgbClr val="B2B2B2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398" name="AutoShape 55"/>
            <p:cNvSpPr>
              <a:spLocks noChangeArrowheads="1"/>
            </p:cNvSpPr>
            <p:nvPr/>
          </p:nvSpPr>
          <p:spPr bwMode="black">
            <a:xfrm>
              <a:off x="1235" y="3139"/>
              <a:ext cx="477" cy="30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50000">
                  <a:srgbClr val="B2B2B2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399" name="AutoShape 56"/>
            <p:cNvSpPr>
              <a:spLocks noChangeArrowheads="1"/>
            </p:cNvSpPr>
            <p:nvPr/>
          </p:nvSpPr>
          <p:spPr bwMode="black">
            <a:xfrm>
              <a:off x="1765" y="2718"/>
              <a:ext cx="791" cy="30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50000">
                  <a:srgbClr val="B2B2B2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Group 57"/>
          <p:cNvGrpSpPr/>
          <p:nvPr/>
        </p:nvGrpSpPr>
        <p:grpSpPr>
          <a:xfrm>
            <a:off x="512763" y="4325938"/>
            <a:ext cx="2862262" cy="1990725"/>
            <a:chOff x="816" y="2121"/>
            <a:chExt cx="1984" cy="1536"/>
          </a:xfrm>
        </p:grpSpPr>
        <p:sp>
          <p:nvSpPr>
            <p:cNvPr id="16392" name="Text Box 58"/>
            <p:cNvSpPr txBox="1">
              <a:spLocks noChangeArrowheads="1"/>
            </p:cNvSpPr>
            <p:nvPr/>
          </p:nvSpPr>
          <p:spPr bwMode="auto">
            <a:xfrm>
              <a:off x="932" y="3351"/>
              <a:ext cx="1611" cy="3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b="1">
                  <a:solidFill>
                    <a:srgbClr val="11111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不同体积的铝块</a:t>
              </a:r>
            </a:p>
          </p:txBody>
        </p:sp>
        <p:sp>
          <p:nvSpPr>
            <p:cNvPr id="54331" name="AutoShape 59"/>
            <p:cNvSpPr>
              <a:spLocks noChangeArrowheads="1"/>
            </p:cNvSpPr>
            <p:nvPr/>
          </p:nvSpPr>
          <p:spPr bwMode="black">
            <a:xfrm>
              <a:off x="816" y="2887"/>
              <a:ext cx="351" cy="37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4332" name="AutoShape 60"/>
            <p:cNvSpPr>
              <a:spLocks noChangeArrowheads="1"/>
            </p:cNvSpPr>
            <p:nvPr/>
          </p:nvSpPr>
          <p:spPr bwMode="black">
            <a:xfrm>
              <a:off x="1222" y="2606"/>
              <a:ext cx="570" cy="37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4333" name="AutoShape 61"/>
            <p:cNvSpPr>
              <a:spLocks noChangeArrowheads="1"/>
            </p:cNvSpPr>
            <p:nvPr/>
          </p:nvSpPr>
          <p:spPr bwMode="black">
            <a:xfrm>
              <a:off x="1855" y="2121"/>
              <a:ext cx="945" cy="37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/>
          <p:nvPr/>
        </p:nvGrpSpPr>
        <p:grpSpPr>
          <a:xfrm>
            <a:off x="4926013" y="1700213"/>
            <a:ext cx="4129087" cy="3613150"/>
            <a:chOff x="1760" y="360"/>
            <a:chExt cx="4163" cy="3600"/>
          </a:xfrm>
        </p:grpSpPr>
        <p:pic>
          <p:nvPicPr>
            <p:cNvPr id="17460" name="Picture 6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760" y="360"/>
              <a:ext cx="4163" cy="3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7461" name="AutoShape 7"/>
            <p:cNvSpPr>
              <a:spLocks noChangeArrowheads="1"/>
            </p:cNvSpPr>
            <p:nvPr/>
          </p:nvSpPr>
          <p:spPr bwMode="auto">
            <a:xfrm rot="5400000">
              <a:off x="5252" y="3698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>
              <a:solidFill>
                <a:srgbClr val="75D1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62" name="AutoShape 8"/>
            <p:cNvSpPr>
              <a:spLocks noChangeArrowheads="1"/>
            </p:cNvSpPr>
            <p:nvPr/>
          </p:nvSpPr>
          <p:spPr bwMode="auto">
            <a:xfrm>
              <a:off x="2083" y="516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>
              <a:solidFill>
                <a:srgbClr val="75D1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56585" name="Group 265"/>
          <p:cNvGraphicFramePr>
            <a:graphicFrameLocks noGrp="1"/>
          </p:cNvGraphicFramePr>
          <p:nvPr/>
        </p:nvGraphicFramePr>
        <p:xfrm>
          <a:off x="412750" y="1316038"/>
          <a:ext cx="4110038" cy="2432812"/>
        </p:xfrm>
        <a:graphic>
          <a:graphicData uri="http://schemas.openxmlformats.org/drawingml/2006/table">
            <a:tbl>
              <a:tblPr/>
              <a:tblGrid>
                <a:gridCol w="1046163"/>
                <a:gridCol w="693737"/>
                <a:gridCol w="915988"/>
                <a:gridCol w="1454150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/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V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/ cm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m/V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[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g· cm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-3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铁块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铁块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铁块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38" name="Text Box 128"/>
          <p:cNvSpPr txBox="1">
            <a:spLocks noChangeArrowheads="1"/>
          </p:cNvSpPr>
          <p:nvPr/>
        </p:nvSpPr>
        <p:spPr bwMode="auto">
          <a:xfrm>
            <a:off x="512763" y="717550"/>
            <a:ext cx="348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获取实验数据</a:t>
            </a:r>
          </a:p>
        </p:txBody>
      </p:sp>
      <p:sp>
        <p:nvSpPr>
          <p:cNvPr id="56450" name="Text Box 130"/>
          <p:cNvSpPr txBox="1">
            <a:spLocks noChangeArrowheads="1"/>
          </p:cNvSpPr>
          <p:nvPr/>
        </p:nvSpPr>
        <p:spPr bwMode="auto">
          <a:xfrm>
            <a:off x="4999038" y="5905500"/>
            <a:ext cx="3457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补充</a:t>
            </a:r>
            <a:r>
              <a:rPr kumimoji="1" lang="en-US" altLang="zh-CN" sz="28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=0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kumimoji="1" lang="en-US" altLang="zh-CN" sz="28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=0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的点</a:t>
            </a:r>
          </a:p>
        </p:txBody>
      </p:sp>
      <p:sp>
        <p:nvSpPr>
          <p:cNvPr id="56451" name="Line 131"/>
          <p:cNvSpPr>
            <a:spLocks noChangeShapeType="1"/>
          </p:cNvSpPr>
          <p:nvPr/>
        </p:nvSpPr>
        <p:spPr bwMode="black">
          <a:xfrm flipV="1">
            <a:off x="5272088" y="3040063"/>
            <a:ext cx="3106737" cy="2043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7441" name="Group 260"/>
          <p:cNvGrpSpPr/>
          <p:nvPr/>
        </p:nvGrpSpPr>
        <p:grpSpPr>
          <a:xfrm>
            <a:off x="631825" y="4375150"/>
            <a:ext cx="2636838" cy="2095500"/>
            <a:chOff x="895" y="2718"/>
            <a:chExt cx="1661" cy="1320"/>
          </a:xfrm>
        </p:grpSpPr>
        <p:sp>
          <p:nvSpPr>
            <p:cNvPr id="17456" name="Text Box 208"/>
            <p:cNvSpPr txBox="1">
              <a:spLocks noChangeArrowheads="1"/>
            </p:cNvSpPr>
            <p:nvPr/>
          </p:nvSpPr>
          <p:spPr bwMode="auto">
            <a:xfrm>
              <a:off x="912" y="3788"/>
              <a:ext cx="1261" cy="2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b="1">
                  <a:solidFill>
                    <a:srgbClr val="11111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不同体积的铁块</a:t>
              </a:r>
            </a:p>
          </p:txBody>
        </p:sp>
        <p:sp>
          <p:nvSpPr>
            <p:cNvPr id="17457" name="AutoShape 211"/>
            <p:cNvSpPr>
              <a:spLocks noChangeArrowheads="1"/>
            </p:cNvSpPr>
            <p:nvPr/>
          </p:nvSpPr>
          <p:spPr bwMode="black">
            <a:xfrm>
              <a:off x="895" y="3383"/>
              <a:ext cx="294" cy="305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50000">
                  <a:srgbClr val="B2B2B2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58" name="AutoShape 212"/>
            <p:cNvSpPr>
              <a:spLocks noChangeArrowheads="1"/>
            </p:cNvSpPr>
            <p:nvPr/>
          </p:nvSpPr>
          <p:spPr bwMode="black">
            <a:xfrm>
              <a:off x="1235" y="3139"/>
              <a:ext cx="477" cy="30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50000">
                  <a:srgbClr val="B2B2B2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7459" name="AutoShape 213"/>
            <p:cNvSpPr>
              <a:spLocks noChangeArrowheads="1"/>
            </p:cNvSpPr>
            <p:nvPr/>
          </p:nvSpPr>
          <p:spPr bwMode="black">
            <a:xfrm>
              <a:off x="1765" y="2718"/>
              <a:ext cx="791" cy="30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333333"/>
                </a:gs>
                <a:gs pos="50000">
                  <a:srgbClr val="B2B2B2"/>
                </a:gs>
                <a:gs pos="100000">
                  <a:srgbClr val="333333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56536" name="Oval 216"/>
          <p:cNvSpPr>
            <a:spLocks noChangeArrowheads="1"/>
          </p:cNvSpPr>
          <p:nvPr/>
        </p:nvSpPr>
        <p:spPr bwMode="black">
          <a:xfrm>
            <a:off x="6750050" y="3998913"/>
            <a:ext cx="133350" cy="1333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6537" name="Oval 217"/>
          <p:cNvSpPr>
            <a:spLocks noChangeArrowheads="1"/>
          </p:cNvSpPr>
          <p:nvPr/>
        </p:nvSpPr>
        <p:spPr bwMode="black">
          <a:xfrm>
            <a:off x="8283575" y="2981325"/>
            <a:ext cx="133350" cy="1333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6538" name="Oval 218"/>
          <p:cNvSpPr>
            <a:spLocks noChangeArrowheads="1"/>
          </p:cNvSpPr>
          <p:nvPr/>
        </p:nvSpPr>
        <p:spPr bwMode="black">
          <a:xfrm>
            <a:off x="5199063" y="5014913"/>
            <a:ext cx="133350" cy="13335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56540" name="Rectangle 220"/>
          <p:cNvSpPr>
            <a:spLocks noChangeArrowheads="1"/>
          </p:cNvSpPr>
          <p:nvPr/>
        </p:nvSpPr>
        <p:spPr bwMode="black">
          <a:xfrm>
            <a:off x="1628775" y="2222500"/>
            <a:ext cx="495649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79</a:t>
            </a:r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541" name="Rectangle 221"/>
          <p:cNvSpPr>
            <a:spLocks noChangeArrowheads="1"/>
          </p:cNvSpPr>
          <p:nvPr/>
        </p:nvSpPr>
        <p:spPr bwMode="black">
          <a:xfrm>
            <a:off x="2357438" y="2254250"/>
            <a:ext cx="495649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542" name="Rectangle 222"/>
          <p:cNvSpPr>
            <a:spLocks noChangeArrowheads="1"/>
          </p:cNvSpPr>
          <p:nvPr/>
        </p:nvSpPr>
        <p:spPr bwMode="black">
          <a:xfrm>
            <a:off x="1481138" y="2692400"/>
            <a:ext cx="651140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158</a:t>
            </a:r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543" name="Rectangle 223"/>
          <p:cNvSpPr>
            <a:spLocks noChangeArrowheads="1"/>
          </p:cNvSpPr>
          <p:nvPr/>
        </p:nvSpPr>
        <p:spPr bwMode="black">
          <a:xfrm>
            <a:off x="2381250" y="2693988"/>
            <a:ext cx="495649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</a:t>
            </a:r>
          </a:p>
        </p:txBody>
      </p:sp>
      <p:sp>
        <p:nvSpPr>
          <p:cNvPr id="56544" name="Rectangle 224"/>
          <p:cNvSpPr>
            <a:spLocks noChangeArrowheads="1"/>
          </p:cNvSpPr>
          <p:nvPr/>
        </p:nvSpPr>
        <p:spPr bwMode="black">
          <a:xfrm>
            <a:off x="1482725" y="3213100"/>
            <a:ext cx="651140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237</a:t>
            </a:r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545" name="Rectangle 225"/>
          <p:cNvSpPr>
            <a:spLocks noChangeArrowheads="1"/>
          </p:cNvSpPr>
          <p:nvPr/>
        </p:nvSpPr>
        <p:spPr bwMode="black">
          <a:xfrm>
            <a:off x="2359025" y="3190875"/>
            <a:ext cx="495649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</a:t>
            </a:r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577" name="Rectangle 257"/>
          <p:cNvSpPr>
            <a:spLocks noChangeArrowheads="1"/>
          </p:cNvSpPr>
          <p:nvPr/>
        </p:nvSpPr>
        <p:spPr bwMode="black">
          <a:xfrm>
            <a:off x="3433763" y="2244725"/>
            <a:ext cx="56938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7.9</a:t>
            </a:r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578" name="Rectangle 258"/>
          <p:cNvSpPr>
            <a:spLocks noChangeArrowheads="1"/>
          </p:cNvSpPr>
          <p:nvPr/>
        </p:nvSpPr>
        <p:spPr bwMode="black">
          <a:xfrm>
            <a:off x="3479800" y="2682875"/>
            <a:ext cx="56938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7.9</a:t>
            </a:r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6579" name="Rectangle 259"/>
          <p:cNvSpPr>
            <a:spLocks noChangeArrowheads="1"/>
          </p:cNvSpPr>
          <p:nvPr/>
        </p:nvSpPr>
        <p:spPr bwMode="black">
          <a:xfrm>
            <a:off x="3448050" y="3214688"/>
            <a:ext cx="56938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7.9</a:t>
            </a:r>
            <a:endParaRPr lang="zh-CN" altLang="en-US" sz="2400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454" name="Rectangle 266"/>
          <p:cNvSpPr>
            <a:spLocks noGrp="1" noChangeArrowheads="1"/>
          </p:cNvSpPr>
          <p:nvPr>
            <p:ph type="title"/>
          </p:nvPr>
        </p:nvSpPr>
        <p:spPr>
          <a:xfrm>
            <a:off x="1358900" y="236538"/>
            <a:ext cx="5829300" cy="533400"/>
          </a:xfrm>
        </p:spPr>
        <p:txBody>
          <a:bodyPr/>
          <a:lstStyle/>
          <a:p>
            <a:pPr eaLnBrk="1" hangingPunct="1"/>
            <a:r>
              <a:rPr kumimoji="1" lang="zh-CN" altLang="en-US" sz="36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分析论证</a:t>
            </a:r>
          </a:p>
        </p:txBody>
      </p:sp>
      <p:sp>
        <p:nvSpPr>
          <p:cNvPr id="17455" name="Text Box 267"/>
          <p:cNvSpPr txBox="1">
            <a:spLocks noChangeArrowheads="1"/>
          </p:cNvSpPr>
          <p:nvPr/>
        </p:nvSpPr>
        <p:spPr bwMode="auto">
          <a:xfrm>
            <a:off x="4995863" y="946150"/>
            <a:ext cx="3851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运用图象寻找规律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50" grpId="0"/>
      <p:bldP spid="56451" grpId="0" animBg="1"/>
      <p:bldP spid="56536" grpId="0" animBg="1"/>
      <p:bldP spid="56537" grpId="0" animBg="1"/>
      <p:bldP spid="56538" grpId="0" animBg="1"/>
      <p:bldP spid="56540" grpId="0"/>
      <p:bldP spid="56541" grpId="0"/>
      <p:bldP spid="56542" grpId="0"/>
      <p:bldP spid="56543" grpId="0"/>
      <p:bldP spid="56544" grpId="0"/>
      <p:bldP spid="56545" grpId="0"/>
      <p:bldP spid="56577" grpId="0"/>
      <p:bldP spid="56578" grpId="0"/>
      <p:bldP spid="565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/>
          <p:nvPr/>
        </p:nvGrpSpPr>
        <p:grpSpPr>
          <a:xfrm>
            <a:off x="4799013" y="776288"/>
            <a:ext cx="4129087" cy="3613150"/>
            <a:chOff x="1760" y="360"/>
            <a:chExt cx="4163" cy="3600"/>
          </a:xfrm>
        </p:grpSpPr>
        <p:pic>
          <p:nvPicPr>
            <p:cNvPr id="18482" name="Picture 6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760" y="360"/>
              <a:ext cx="4163" cy="3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83" name="AutoShape 7"/>
            <p:cNvSpPr>
              <a:spLocks noChangeArrowheads="1"/>
            </p:cNvSpPr>
            <p:nvPr/>
          </p:nvSpPr>
          <p:spPr bwMode="auto">
            <a:xfrm rot="5400000">
              <a:off x="5252" y="3698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>
              <a:solidFill>
                <a:srgbClr val="75D1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84" name="AutoShape 8"/>
            <p:cNvSpPr>
              <a:spLocks noChangeArrowheads="1"/>
            </p:cNvSpPr>
            <p:nvPr/>
          </p:nvSpPr>
          <p:spPr bwMode="auto">
            <a:xfrm>
              <a:off x="2083" y="516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>
              <a:solidFill>
                <a:srgbClr val="75D1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69840" name="Group 208"/>
          <p:cNvGraphicFramePr>
            <a:graphicFrameLocks noGrp="1"/>
          </p:cNvGraphicFramePr>
          <p:nvPr/>
        </p:nvGraphicFramePr>
        <p:xfrm>
          <a:off x="204788" y="738188"/>
          <a:ext cx="4281487" cy="2092326"/>
        </p:xfrm>
        <a:graphic>
          <a:graphicData uri="http://schemas.openxmlformats.org/drawingml/2006/table">
            <a:tbl>
              <a:tblPr/>
              <a:tblGrid>
                <a:gridCol w="844550"/>
                <a:gridCol w="763587"/>
                <a:gridCol w="971550"/>
                <a:gridCol w="17018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/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V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/ cm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m/V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[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g· cm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-3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铝块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铝块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铝块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9691" name="Text Box 59"/>
          <p:cNvSpPr txBox="1">
            <a:spLocks noChangeArrowheads="1"/>
          </p:cNvSpPr>
          <p:nvPr/>
        </p:nvSpPr>
        <p:spPr bwMode="auto">
          <a:xfrm>
            <a:off x="5045075" y="4522788"/>
            <a:ext cx="3457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补充</a:t>
            </a:r>
            <a:r>
              <a:rPr kumimoji="1" lang="en-US" altLang="zh-CN" sz="28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=0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kumimoji="1" lang="en-US" altLang="zh-CN" sz="28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kumimoji="1"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=0</a:t>
            </a:r>
            <a:r>
              <a:rPr kumimoji="1"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的点</a:t>
            </a:r>
          </a:p>
        </p:txBody>
      </p:sp>
      <p:sp>
        <p:nvSpPr>
          <p:cNvPr id="69692" name="Line 60"/>
          <p:cNvSpPr>
            <a:spLocks noChangeShapeType="1"/>
          </p:cNvSpPr>
          <p:nvPr/>
        </p:nvSpPr>
        <p:spPr bwMode="black">
          <a:xfrm flipV="1">
            <a:off x="5149850" y="3413125"/>
            <a:ext cx="3119438" cy="73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8464" name="Group 194"/>
          <p:cNvGrpSpPr/>
          <p:nvPr/>
        </p:nvGrpSpPr>
        <p:grpSpPr>
          <a:xfrm>
            <a:off x="728663" y="3157538"/>
            <a:ext cx="2862262" cy="1990725"/>
            <a:chOff x="816" y="2121"/>
            <a:chExt cx="1984" cy="1536"/>
          </a:xfrm>
        </p:grpSpPr>
        <p:sp>
          <p:nvSpPr>
            <p:cNvPr id="18478" name="Text Box 141"/>
            <p:cNvSpPr txBox="1">
              <a:spLocks noChangeArrowheads="1"/>
            </p:cNvSpPr>
            <p:nvPr/>
          </p:nvSpPr>
          <p:spPr bwMode="auto">
            <a:xfrm>
              <a:off x="932" y="3351"/>
              <a:ext cx="1611" cy="3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000" b="1">
                  <a:solidFill>
                    <a:srgbClr val="11111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不同体积的铝块</a:t>
              </a:r>
            </a:p>
          </p:txBody>
        </p:sp>
        <p:sp>
          <p:nvSpPr>
            <p:cNvPr id="69776" name="AutoShape 144"/>
            <p:cNvSpPr>
              <a:spLocks noChangeArrowheads="1"/>
            </p:cNvSpPr>
            <p:nvPr/>
          </p:nvSpPr>
          <p:spPr bwMode="black">
            <a:xfrm>
              <a:off x="816" y="2887"/>
              <a:ext cx="351" cy="37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9777" name="AutoShape 145"/>
            <p:cNvSpPr>
              <a:spLocks noChangeArrowheads="1"/>
            </p:cNvSpPr>
            <p:nvPr/>
          </p:nvSpPr>
          <p:spPr bwMode="black">
            <a:xfrm>
              <a:off x="1222" y="2606"/>
              <a:ext cx="570" cy="37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9778" name="AutoShape 146"/>
            <p:cNvSpPr>
              <a:spLocks noChangeArrowheads="1"/>
            </p:cNvSpPr>
            <p:nvPr/>
          </p:nvSpPr>
          <p:spPr bwMode="black">
            <a:xfrm>
              <a:off x="1855" y="2121"/>
              <a:ext cx="945" cy="37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9792" name="Rectangle 160"/>
          <p:cNvSpPr>
            <a:spLocks noGrp="1" noChangeArrowheads="1"/>
          </p:cNvSpPr>
          <p:nvPr>
            <p:ph type="body" idx="1"/>
          </p:nvPr>
        </p:nvSpPr>
        <p:spPr>
          <a:xfrm>
            <a:off x="665163" y="5286375"/>
            <a:ext cx="7729537" cy="127635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  <a:defRPr/>
            </a:pP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结论</a:t>
            </a:r>
            <a:r>
              <a:rPr lang="en-US" altLang="zh-C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：同种物质的质量与体积成正比，即质量与体积的比值是一定的。</a:t>
            </a:r>
          </a:p>
        </p:txBody>
      </p:sp>
      <p:sp>
        <p:nvSpPr>
          <p:cNvPr id="69793" name="Oval 161"/>
          <p:cNvSpPr>
            <a:spLocks noChangeArrowheads="1"/>
          </p:cNvSpPr>
          <p:nvPr/>
        </p:nvSpPr>
        <p:spPr bwMode="black">
          <a:xfrm>
            <a:off x="6610350" y="3709988"/>
            <a:ext cx="133350" cy="1333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9794" name="Oval 162"/>
          <p:cNvSpPr>
            <a:spLocks noChangeArrowheads="1"/>
          </p:cNvSpPr>
          <p:nvPr/>
        </p:nvSpPr>
        <p:spPr bwMode="black">
          <a:xfrm>
            <a:off x="8154988" y="3344863"/>
            <a:ext cx="133350" cy="13335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9795" name="Oval 163"/>
          <p:cNvSpPr>
            <a:spLocks noChangeArrowheads="1"/>
          </p:cNvSpPr>
          <p:nvPr/>
        </p:nvSpPr>
        <p:spPr bwMode="black">
          <a:xfrm>
            <a:off x="5073650" y="4089400"/>
            <a:ext cx="133350" cy="13335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9834" name="Rectangle 202"/>
          <p:cNvSpPr>
            <a:spLocks noChangeArrowheads="1"/>
          </p:cNvSpPr>
          <p:nvPr/>
        </p:nvSpPr>
        <p:spPr bwMode="black">
          <a:xfrm>
            <a:off x="1200150" y="1527175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27</a:t>
            </a:r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9835" name="Rectangle 203"/>
          <p:cNvSpPr>
            <a:spLocks noChangeArrowheads="1"/>
          </p:cNvSpPr>
          <p:nvPr/>
        </p:nvSpPr>
        <p:spPr bwMode="black">
          <a:xfrm>
            <a:off x="2103438" y="1516063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</a:p>
        </p:txBody>
      </p:sp>
      <p:sp>
        <p:nvSpPr>
          <p:cNvPr id="69836" name="Rectangle 204"/>
          <p:cNvSpPr>
            <a:spLocks noChangeArrowheads="1"/>
          </p:cNvSpPr>
          <p:nvPr/>
        </p:nvSpPr>
        <p:spPr bwMode="black">
          <a:xfrm>
            <a:off x="1222375" y="1979613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54</a:t>
            </a:r>
          </a:p>
        </p:txBody>
      </p:sp>
      <p:sp>
        <p:nvSpPr>
          <p:cNvPr id="69837" name="Rectangle 205"/>
          <p:cNvSpPr>
            <a:spLocks noChangeArrowheads="1"/>
          </p:cNvSpPr>
          <p:nvPr/>
        </p:nvSpPr>
        <p:spPr bwMode="black">
          <a:xfrm>
            <a:off x="2114550" y="1966913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</a:t>
            </a:r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9838" name="Rectangle 206"/>
          <p:cNvSpPr>
            <a:spLocks noChangeArrowheads="1"/>
          </p:cNvSpPr>
          <p:nvPr/>
        </p:nvSpPr>
        <p:spPr bwMode="black">
          <a:xfrm>
            <a:off x="1235075" y="2419350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81</a:t>
            </a:r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9839" name="Rectangle 207"/>
          <p:cNvSpPr>
            <a:spLocks noChangeArrowheads="1"/>
          </p:cNvSpPr>
          <p:nvPr/>
        </p:nvSpPr>
        <p:spPr bwMode="black">
          <a:xfrm>
            <a:off x="2116138" y="2417763"/>
            <a:ext cx="418704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30</a:t>
            </a:r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9841" name="Rectangle 209"/>
          <p:cNvSpPr>
            <a:spLocks noChangeArrowheads="1"/>
          </p:cNvSpPr>
          <p:nvPr/>
        </p:nvSpPr>
        <p:spPr bwMode="black">
          <a:xfrm>
            <a:off x="3232150" y="1527175"/>
            <a:ext cx="473206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2.7</a:t>
            </a:r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9842" name="Rectangle 210"/>
          <p:cNvSpPr>
            <a:spLocks noChangeArrowheads="1"/>
          </p:cNvSpPr>
          <p:nvPr/>
        </p:nvSpPr>
        <p:spPr bwMode="black">
          <a:xfrm>
            <a:off x="3225800" y="2001838"/>
            <a:ext cx="473206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2.7</a:t>
            </a:r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9843" name="Rectangle 211"/>
          <p:cNvSpPr>
            <a:spLocks noChangeArrowheads="1"/>
          </p:cNvSpPr>
          <p:nvPr/>
        </p:nvSpPr>
        <p:spPr bwMode="black">
          <a:xfrm>
            <a:off x="3221038" y="2463800"/>
            <a:ext cx="473206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2.7</a:t>
            </a:r>
            <a:endParaRPr lang="zh-CN" altLang="en-US" b="1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1" grpId="0"/>
      <p:bldP spid="69692" grpId="0" animBg="1"/>
      <p:bldP spid="69793" grpId="0" animBg="1"/>
      <p:bldP spid="69794" grpId="0" animBg="1"/>
      <p:bldP spid="69795" grpId="0" animBg="1"/>
      <p:bldP spid="69834" grpId="0"/>
      <p:bldP spid="69835" grpId="0"/>
      <p:bldP spid="69836" grpId="0"/>
      <p:bldP spid="69837" grpId="0"/>
      <p:bldP spid="69838" grpId="0"/>
      <p:bldP spid="69839" grpId="0"/>
      <p:bldP spid="69841" grpId="0"/>
      <p:bldP spid="69842" grpId="0"/>
      <p:bldP spid="69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/>
          <p:cNvGrpSpPr/>
          <p:nvPr/>
        </p:nvGrpSpPr>
        <p:grpSpPr>
          <a:xfrm>
            <a:off x="4914900" y="1154113"/>
            <a:ext cx="4129088" cy="3613150"/>
            <a:chOff x="1760" y="360"/>
            <a:chExt cx="4163" cy="3600"/>
          </a:xfrm>
        </p:grpSpPr>
        <p:pic>
          <p:nvPicPr>
            <p:cNvPr id="19507" name="Picture 6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760" y="360"/>
              <a:ext cx="4163" cy="3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9508" name="AutoShape 7"/>
            <p:cNvSpPr>
              <a:spLocks noChangeArrowheads="1"/>
            </p:cNvSpPr>
            <p:nvPr/>
          </p:nvSpPr>
          <p:spPr bwMode="auto">
            <a:xfrm rot="5400000">
              <a:off x="5252" y="3698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>
              <a:solidFill>
                <a:srgbClr val="75D1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9509" name="AutoShape 8"/>
            <p:cNvSpPr>
              <a:spLocks noChangeArrowheads="1"/>
            </p:cNvSpPr>
            <p:nvPr/>
          </p:nvSpPr>
          <p:spPr bwMode="auto">
            <a:xfrm>
              <a:off x="2083" y="516"/>
              <a:ext cx="45" cy="90"/>
            </a:xfrm>
            <a:prstGeom prst="triangle">
              <a:avLst>
                <a:gd name="adj" fmla="val 50000"/>
              </a:avLst>
            </a:prstGeom>
            <a:solidFill>
              <a:srgbClr val="75D1FF"/>
            </a:solidFill>
            <a:ln w="9525">
              <a:solidFill>
                <a:srgbClr val="75D1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70920" name="Group 264"/>
          <p:cNvGraphicFramePr>
            <a:graphicFrameLocks noGrp="1"/>
          </p:cNvGraphicFramePr>
          <p:nvPr/>
        </p:nvGraphicFramePr>
        <p:xfrm>
          <a:off x="573088" y="1600200"/>
          <a:ext cx="4164012" cy="3139440"/>
        </p:xfrm>
        <a:graphic>
          <a:graphicData uri="http://schemas.openxmlformats.org/drawingml/2006/table">
            <a:tbl>
              <a:tblPr/>
              <a:tblGrid>
                <a:gridCol w="822325"/>
                <a:gridCol w="788987"/>
                <a:gridCol w="1343025"/>
                <a:gridCol w="120967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/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V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 cm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m/V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[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g· cm</a:t>
                      </a:r>
                      <a:r>
                        <a:rPr kumimoji="0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-3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]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铁块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铁块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铁块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铝块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铝块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铝块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D8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01" name="Text Box 57"/>
          <p:cNvSpPr txBox="1">
            <a:spLocks noChangeArrowheads="1"/>
          </p:cNvSpPr>
          <p:nvPr/>
        </p:nvSpPr>
        <p:spPr bwMode="auto">
          <a:xfrm>
            <a:off x="574675" y="1060450"/>
            <a:ext cx="348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获取实验数据</a:t>
            </a:r>
          </a:p>
        </p:txBody>
      </p:sp>
      <p:sp>
        <p:nvSpPr>
          <p:cNvPr id="19502" name="Line 60"/>
          <p:cNvSpPr>
            <a:spLocks noChangeShapeType="1"/>
          </p:cNvSpPr>
          <p:nvPr/>
        </p:nvSpPr>
        <p:spPr bwMode="black">
          <a:xfrm flipH="1">
            <a:off x="5238750" y="4549775"/>
            <a:ext cx="0" cy="0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0717" name="Line 61"/>
          <p:cNvSpPr>
            <a:spLocks noChangeShapeType="1"/>
          </p:cNvSpPr>
          <p:nvPr/>
        </p:nvSpPr>
        <p:spPr bwMode="black">
          <a:xfrm flipV="1">
            <a:off x="5251450" y="2492375"/>
            <a:ext cx="3106738" cy="2043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0718" name="Line 62"/>
          <p:cNvSpPr>
            <a:spLocks noChangeShapeType="1"/>
          </p:cNvSpPr>
          <p:nvPr/>
        </p:nvSpPr>
        <p:spPr bwMode="black">
          <a:xfrm flipV="1">
            <a:off x="5278438" y="3862388"/>
            <a:ext cx="3079750" cy="673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0798" name="Rectangle 142"/>
          <p:cNvSpPr>
            <a:spLocks noGrp="1" noChangeArrowheads="1"/>
          </p:cNvSpPr>
          <p:nvPr>
            <p:ph type="body" idx="1"/>
          </p:nvPr>
        </p:nvSpPr>
        <p:spPr>
          <a:xfrm>
            <a:off x="219075" y="4948238"/>
            <a:ext cx="8597900" cy="1619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结论</a:t>
            </a:r>
            <a:r>
              <a:rPr lang="en-US" altLang="zh-CN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 通常物质不同，质量与体积的比值不同。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  <a:defRPr/>
            </a:pPr>
            <a:r>
              <a:rPr lang="en-US" altLang="zh-CN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交流评估</a:t>
            </a:r>
            <a:r>
              <a:rPr lang="en-US" altLang="zh-CN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本实验测量多组数据的目的是什么？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defRPr/>
            </a:pPr>
            <a:r>
              <a:rPr lang="zh-CN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答：避免偶然性，找出普遍适用的规律。也是为了找到物体的质量和体积成正比的比值的关系。</a:t>
            </a:r>
          </a:p>
        </p:txBody>
      </p:sp>
      <p:sp>
        <p:nvSpPr>
          <p:cNvPr id="19506" name="Rectangle 262"/>
          <p:cNvSpPr>
            <a:spLocks noGrp="1" noChangeArrowheads="1"/>
          </p:cNvSpPr>
          <p:nvPr>
            <p:ph type="title"/>
          </p:nvPr>
        </p:nvSpPr>
        <p:spPr>
          <a:xfrm>
            <a:off x="1143000" y="223838"/>
            <a:ext cx="5702300" cy="736600"/>
          </a:xfrm>
        </p:spPr>
        <p:txBody>
          <a:bodyPr/>
          <a:lstStyle/>
          <a:p>
            <a:pPr eaLnBrk="1" hangingPunct="1"/>
            <a:r>
              <a:rPr kumimoji="1" lang="zh-CN" altLang="en-US" sz="3600" b="1" smtClean="0">
                <a:solidFill>
                  <a:srgbClr val="0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运用图象寻找规律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17" grpId="0" animBg="1"/>
      <p:bldP spid="707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1211</Words>
  <Application>Microsoft Office PowerPoint</Application>
  <PresentationFormat>全屏显示(4:3)</PresentationFormat>
  <Paragraphs>212</Paragraphs>
  <Slides>28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默认设计模板</vt:lpstr>
      <vt:lpstr>Equation</vt:lpstr>
      <vt:lpstr>PowerPoint 演示文稿</vt:lpstr>
      <vt:lpstr>PowerPoint 演示文稿</vt:lpstr>
      <vt:lpstr>PowerPoint 演示文稿</vt:lpstr>
      <vt:lpstr>第六章 质量和密度 第2节 密度</vt:lpstr>
      <vt:lpstr>如何区分铁、铝？</vt:lpstr>
      <vt:lpstr>一、探究同种物质的质量和体积的关系</vt:lpstr>
      <vt:lpstr>分析论证</vt:lpstr>
      <vt:lpstr>PowerPoint 演示文稿</vt:lpstr>
      <vt:lpstr>运用图象寻找规律</vt:lpstr>
      <vt:lpstr>二、密度</vt:lpstr>
      <vt:lpstr>单位换算 </vt:lpstr>
      <vt:lpstr>5．单位：</vt:lpstr>
      <vt:lpstr>PowerPoint 演示文稿</vt:lpstr>
      <vt:lpstr>三、密度表中的规律</vt:lpstr>
      <vt:lpstr>四、密度的基本性质</vt:lpstr>
      <vt:lpstr>PowerPoint 演示文稿</vt:lpstr>
      <vt:lpstr>课堂练习</vt:lpstr>
      <vt:lpstr>课堂练习</vt:lpstr>
      <vt:lpstr>课堂练习</vt:lpstr>
      <vt:lpstr>五、密度计算</vt:lpstr>
      <vt:lpstr>典型计算</vt:lpstr>
      <vt:lpstr>PowerPoint 演示文稿</vt:lpstr>
      <vt:lpstr>PowerPoint 演示文稿</vt:lpstr>
      <vt:lpstr>PowerPoint 演示文稿</vt:lpstr>
      <vt:lpstr>方法1：密度比较法</vt:lpstr>
      <vt:lpstr>方法2：质量比较法</vt:lpstr>
      <vt:lpstr>方法3：体积比较法</vt:lpstr>
      <vt:lpstr>规则形状的物体体积公式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</cp:lastModifiedBy>
  <cp:revision>1</cp:revision>
  <dcterms:created xsi:type="dcterms:W3CDTF">2010-02-20T14:55:55Z</dcterms:created>
  <dcterms:modified xsi:type="dcterms:W3CDTF">2020-11-11T02:44:53Z</dcterms:modified>
</cp:coreProperties>
</file>