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348" r:id="rId3"/>
    <p:sldId id="349" r:id="rId4"/>
    <p:sldId id="350" r:id="rId5"/>
    <p:sldId id="351" r:id="rId6"/>
    <p:sldId id="354" r:id="rId7"/>
    <p:sldId id="355" r:id="rId8"/>
    <p:sldId id="374" r:id="rId9"/>
    <p:sldId id="263" r:id="rId10"/>
    <p:sldId id="264" r:id="rId11"/>
    <p:sldId id="377" r:id="rId12"/>
    <p:sldId id="307" r:id="rId13"/>
    <p:sldId id="305" r:id="rId14"/>
    <p:sldId id="306" r:id="rId15"/>
    <p:sldId id="308" r:id="rId16"/>
    <p:sldId id="303" r:id="rId17"/>
    <p:sldId id="266" r:id="rId18"/>
    <p:sldId id="269" r:id="rId19"/>
    <p:sldId id="380" r:id="rId20"/>
    <p:sldId id="289" r:id="rId21"/>
    <p:sldId id="379" r:id="rId22"/>
    <p:sldId id="378" r:id="rId23"/>
    <p:sldId id="274" r:id="rId24"/>
    <p:sldId id="290" r:id="rId25"/>
    <p:sldId id="276" r:id="rId26"/>
    <p:sldId id="381" r:id="rId27"/>
    <p:sldId id="277" r:id="rId28"/>
    <p:sldId id="372" r:id="rId29"/>
    <p:sldId id="317" r:id="rId30"/>
    <p:sldId id="320" r:id="rId31"/>
    <p:sldId id="366" r:id="rId32"/>
    <p:sldId id="368" r:id="rId33"/>
    <p:sldId id="369" r:id="rId34"/>
    <p:sldId id="370" r:id="rId35"/>
  </p:sldIdLst>
  <p:sldSz cx="9144000" cy="6858000" type="screen4x3"/>
  <p:notesSz cx="6858000" cy="9144000"/>
  <p:custDataLst>
    <p:tags r:id="rId36"/>
  </p:custDataLst>
  <p:defaultTextStyle>
    <a:defPPr>
      <a:defRPr lang="zh-CN"/>
    </a:defPPr>
    <a:lvl1pPr algn="l" rtl="0" fontAlgn="base">
      <a:spcBef>
        <a:spcPct val="0"/>
      </a:spcBef>
      <a:spcAft>
        <a:spcPct val="0"/>
      </a:spcAft>
      <a:defRPr kern="1200">
        <a:solidFill>
          <a:schemeClr val="tx1"/>
        </a:solidFill>
        <a:latin typeface="Arial"/>
        <a:ea typeface="宋体" pitchFamily="2" charset="-122"/>
        <a:cs typeface="+mn-cs"/>
      </a:defRPr>
    </a:lvl1pPr>
    <a:lvl2pPr marL="457200" algn="l" rtl="0" fontAlgn="base">
      <a:spcBef>
        <a:spcPct val="0"/>
      </a:spcBef>
      <a:spcAft>
        <a:spcPct val="0"/>
      </a:spcAft>
      <a:defRPr kern="1200">
        <a:solidFill>
          <a:schemeClr val="tx1"/>
        </a:solidFill>
        <a:latin typeface="Arial"/>
        <a:ea typeface="宋体" pitchFamily="2" charset="-122"/>
        <a:cs typeface="+mn-cs"/>
      </a:defRPr>
    </a:lvl2pPr>
    <a:lvl3pPr marL="914400" algn="l" rtl="0" fontAlgn="base">
      <a:spcBef>
        <a:spcPct val="0"/>
      </a:spcBef>
      <a:spcAft>
        <a:spcPct val="0"/>
      </a:spcAft>
      <a:defRPr kern="1200">
        <a:solidFill>
          <a:schemeClr val="tx1"/>
        </a:solidFill>
        <a:latin typeface="Arial"/>
        <a:ea typeface="宋体" pitchFamily="2" charset="-122"/>
        <a:cs typeface="+mn-cs"/>
      </a:defRPr>
    </a:lvl3pPr>
    <a:lvl4pPr marL="1371600" algn="l" rtl="0" fontAlgn="base">
      <a:spcBef>
        <a:spcPct val="0"/>
      </a:spcBef>
      <a:spcAft>
        <a:spcPct val="0"/>
      </a:spcAft>
      <a:defRPr kern="1200">
        <a:solidFill>
          <a:schemeClr val="tx1"/>
        </a:solidFill>
        <a:latin typeface="Arial"/>
        <a:ea typeface="宋体" pitchFamily="2" charset="-122"/>
        <a:cs typeface="+mn-cs"/>
      </a:defRPr>
    </a:lvl4pPr>
    <a:lvl5pPr marL="1828800" algn="l" rtl="0" fontAlgn="base">
      <a:spcBef>
        <a:spcPct val="0"/>
      </a:spcBef>
      <a:spcAft>
        <a:spcPct val="0"/>
      </a:spcAft>
      <a:defRPr kern="1200">
        <a:solidFill>
          <a:schemeClr val="tx1"/>
        </a:solidFill>
        <a:latin typeface="Arial"/>
        <a:ea typeface="宋体" pitchFamily="2" charset="-122"/>
        <a:cs typeface="+mn-cs"/>
      </a:defRPr>
    </a:lvl5pPr>
    <a:lvl6pPr marL="2286000" algn="l" defTabSz="914400" rtl="0" eaLnBrk="1" latinLnBrk="0" hangingPunct="1">
      <a:defRPr kern="1200">
        <a:solidFill>
          <a:schemeClr val="tx1"/>
        </a:solidFill>
        <a:latin typeface="Arial"/>
        <a:ea typeface="宋体" pitchFamily="2" charset="-122"/>
        <a:cs typeface="+mn-cs"/>
      </a:defRPr>
    </a:lvl6pPr>
    <a:lvl7pPr marL="2743200" algn="l" defTabSz="914400" rtl="0" eaLnBrk="1" latinLnBrk="0" hangingPunct="1">
      <a:defRPr kern="1200">
        <a:solidFill>
          <a:schemeClr val="tx1"/>
        </a:solidFill>
        <a:latin typeface="Arial"/>
        <a:ea typeface="宋体" pitchFamily="2" charset="-122"/>
        <a:cs typeface="+mn-cs"/>
      </a:defRPr>
    </a:lvl7pPr>
    <a:lvl8pPr marL="3200400" algn="l" defTabSz="914400" rtl="0" eaLnBrk="1" latinLnBrk="0" hangingPunct="1">
      <a:defRPr kern="1200">
        <a:solidFill>
          <a:schemeClr val="tx1"/>
        </a:solidFill>
        <a:latin typeface="Arial"/>
        <a:ea typeface="宋体" pitchFamily="2" charset="-122"/>
        <a:cs typeface="+mn-cs"/>
      </a:defRPr>
    </a:lvl8pPr>
    <a:lvl9pPr marL="3657600" algn="l" defTabSz="914400" rtl="0" eaLnBrk="1" latinLnBrk="0" hangingPunct="1">
      <a:defRPr kern="1200">
        <a:solidFill>
          <a:schemeClr val="tx1"/>
        </a:solidFill>
        <a:latin typeface="Arial"/>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094" y="-4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D7A717B-3AD8-4198-8B18-6DDB6A670893}" type="slidenum">
              <a:rPr lang="en-US" altLang="zh-CN"/>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BFE6EB75-903E-4A39-8F47-4D5D64FADD5E}" type="slidenum">
              <a:rPr lang="en-US" altLang="zh-CN"/>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BE7463F-D486-4073-96C8-3F9131A52DD8}" type="slidenum">
              <a:rPr lang="en-US" altLang="zh-CN"/>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标题，两项小型内容和一项型大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half" idx="3"/>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414D036C-07FA-41D4-BEAB-96109C448FAE}" type="slidenum">
              <a:rPr lang="en-US" altLang="zh-CN"/>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47955E39-ECDE-4CA2-9685-A40AEE24FEDC}" type="slidenum">
              <a:rPr lang="en-US" altLang="zh-CN"/>
              <a:pPr>
                <a:defRPr/>
              </a:pPr>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7AB27DD-E056-4406-B6CE-D0BA1C7AB2B0}" type="slidenum">
              <a:rPr lang="en-US" altLang="zh-CN"/>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0D9FD356-8EFC-4065-9EBB-6986E4A8EDFB}" type="slidenum">
              <a:rPr lang="en-US" altLang="zh-CN"/>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3A90D24A-6EB3-4849-A8A9-766E706B2975}" type="slidenum">
              <a:rPr lang="en-US" altLang="zh-CN"/>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8120B9B8-45D7-476D-B2F0-1A8BD3EACDEA}" type="slidenum">
              <a:rPr lang="en-US" altLang="zh-CN"/>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1CB0F33E-B155-4347-816A-0D1D78119EB5}" type="slidenum">
              <a:rPr lang="en-US" altLang="zh-CN"/>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FA981DE9-C3DB-4D67-AC19-95DBCCE2D39E}" type="slidenum">
              <a:rPr lang="en-US" altLang="zh-CN"/>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EDC9318-0B00-4F9D-8D76-FD8F09475647}" type="slidenum">
              <a:rPr lang="en-US" altLang="zh-CN"/>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141214B-EB18-4CA1-AC6B-51C510EB9D0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a:ea typeface="宋体" pitchFamily="2" charset="-122"/>
        </a:defRPr>
      </a:lvl2pPr>
      <a:lvl3pPr algn="ctr" rtl="0" eaLnBrk="0" fontAlgn="base" hangingPunct="0">
        <a:spcBef>
          <a:spcPct val="0"/>
        </a:spcBef>
        <a:spcAft>
          <a:spcPct val="0"/>
        </a:spcAft>
        <a:defRPr sz="4400">
          <a:solidFill>
            <a:schemeClr val="tx2"/>
          </a:solidFill>
          <a:latin typeface="Arial"/>
          <a:ea typeface="宋体" pitchFamily="2" charset="-122"/>
        </a:defRPr>
      </a:lvl3pPr>
      <a:lvl4pPr algn="ctr" rtl="0" eaLnBrk="0" fontAlgn="base" hangingPunct="0">
        <a:spcBef>
          <a:spcPct val="0"/>
        </a:spcBef>
        <a:spcAft>
          <a:spcPct val="0"/>
        </a:spcAft>
        <a:defRPr sz="4400">
          <a:solidFill>
            <a:schemeClr val="tx2"/>
          </a:solidFill>
          <a:latin typeface="Arial"/>
          <a:ea typeface="宋体" pitchFamily="2" charset="-122"/>
        </a:defRPr>
      </a:lvl4pPr>
      <a:lvl5pPr algn="ctr" rtl="0" eaLnBrk="0" fontAlgn="base" hangingPunct="0">
        <a:spcBef>
          <a:spcPct val="0"/>
        </a:spcBef>
        <a:spcAft>
          <a:spcPct val="0"/>
        </a:spcAft>
        <a:defRPr sz="4400">
          <a:solidFill>
            <a:schemeClr val="tx2"/>
          </a:solidFill>
          <a:latin typeface="Arial"/>
          <a:ea typeface="宋体" pitchFamily="2" charset="-122"/>
        </a:defRPr>
      </a:lvl5pPr>
      <a:lvl6pPr marL="457200" algn="ctr" rtl="0" fontAlgn="base">
        <a:spcBef>
          <a:spcPct val="0"/>
        </a:spcBef>
        <a:spcAft>
          <a:spcPct val="0"/>
        </a:spcAft>
        <a:defRPr sz="4400">
          <a:solidFill>
            <a:schemeClr val="tx2"/>
          </a:solidFill>
          <a:latin typeface="Arial"/>
          <a:ea typeface="宋体" pitchFamily="2" charset="-122"/>
        </a:defRPr>
      </a:lvl6pPr>
      <a:lvl7pPr marL="914400" algn="ctr" rtl="0" fontAlgn="base">
        <a:spcBef>
          <a:spcPct val="0"/>
        </a:spcBef>
        <a:spcAft>
          <a:spcPct val="0"/>
        </a:spcAft>
        <a:defRPr sz="4400">
          <a:solidFill>
            <a:schemeClr val="tx2"/>
          </a:solidFill>
          <a:latin typeface="Arial"/>
          <a:ea typeface="宋体" pitchFamily="2" charset="-122"/>
        </a:defRPr>
      </a:lvl7pPr>
      <a:lvl8pPr marL="1371600" algn="ctr" rtl="0" fontAlgn="base">
        <a:spcBef>
          <a:spcPct val="0"/>
        </a:spcBef>
        <a:spcAft>
          <a:spcPct val="0"/>
        </a:spcAft>
        <a:defRPr sz="4400">
          <a:solidFill>
            <a:schemeClr val="tx2"/>
          </a:solidFill>
          <a:latin typeface="Arial"/>
          <a:ea typeface="宋体" pitchFamily="2" charset="-122"/>
        </a:defRPr>
      </a:lvl8pPr>
      <a:lvl9pPr marL="1828800" algn="ctr" rtl="0" fontAlgn="base">
        <a:spcBef>
          <a:spcPct val="0"/>
        </a:spcBef>
        <a:spcAft>
          <a:spcPct val="0"/>
        </a:spcAft>
        <a:defRPr sz="4400">
          <a:solidFill>
            <a:schemeClr val="tx2"/>
          </a:solidFill>
          <a:latin typeface="Arial"/>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video" Target="file:///G:\&#25105;&#30340;&#29289;&#29702;\2020&#31179;&#29289;&#29702;&#20843;&#19978;&#35838;&#20214;&#8230;&#8230;\2020&#31179;&#29289;&#29702;&#20843;&#19978;&#35838;&#20214;03-03&#27773;&#21270;&#21644;&#28082;&#21270;&#65288;&#31532;2&#35838;&#26102;&#65289;\&#30005;&#20912;&#31665;&#24037;&#20316;&#21407;&#29702;.mpg" TargetMode="External"/></Relationships>
</file>

<file path=ppt/slides/_rels/slide2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45.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Layout" Target="../slideLayouts/slideLayout4.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47.wmf"/><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9.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53.wmf"/><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55.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54.png"/><Relationship Id="rId2" Type="http://schemas.openxmlformats.org/officeDocument/2006/relationships/tags" Target="../tags/tag38.xml"/><Relationship Id="rId16" Type="http://schemas.openxmlformats.org/officeDocument/2006/relationships/image" Target="../media/image58.wmf"/><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slideLayout" Target="../slideLayouts/slideLayout7.xml"/><Relationship Id="rId5" Type="http://schemas.openxmlformats.org/officeDocument/2006/relationships/tags" Target="../tags/tag41.xml"/><Relationship Id="rId15" Type="http://schemas.openxmlformats.org/officeDocument/2006/relationships/image" Target="../media/image57.png"/><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60.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59.wmf"/><Relationship Id="rId5" Type="http://schemas.openxmlformats.org/officeDocument/2006/relationships/slideLayout" Target="../slideLayouts/slideLayout2.xml"/><Relationship Id="rId4" Type="http://schemas.openxmlformats.org/officeDocument/2006/relationships/tags" Target="../tags/tag50.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990600"/>
            <a:ext cx="8153400" cy="2209800"/>
          </a:xfrm>
        </p:spPr>
        <p:txBody>
          <a:bodyPr/>
          <a:lstStyle/>
          <a:p>
            <a:pPr eaLnBrk="1" hangingPunct="1">
              <a:defRPr/>
            </a:pPr>
            <a:r>
              <a:rPr lang="zh-CN" altLang="en-US" sz="3600" b="1" dirty="0" smtClean="0">
                <a:solidFill>
                  <a:schemeClr val="tx1"/>
                </a:solidFill>
                <a:effectLst>
                  <a:outerShdw blurRad="38100" dist="38100" dir="2700000" algn="tl">
                    <a:srgbClr val="C0C0C0"/>
                  </a:outerShdw>
                </a:effectLst>
                <a:latin typeface="Times New Roman" pitchFamily="18" charset="0"/>
                <a:ea typeface="楷体" pitchFamily="49" charset="-122"/>
                <a:cs typeface="Times New Roman" pitchFamily="18" charset="0"/>
              </a:rPr>
              <a:t>第三章 物态变化</a:t>
            </a:r>
            <a:r>
              <a:rPr lang="zh-CN" altLang="en-US" sz="2800" b="1" dirty="0" smtClean="0">
                <a:solidFill>
                  <a:schemeClr val="tx1"/>
                </a:solidFill>
                <a:effectLst>
                  <a:outerShdw blurRad="38100" dist="38100" dir="2700000" algn="tl">
                    <a:srgbClr val="C0C0C0"/>
                  </a:outerShdw>
                </a:effectLst>
                <a:latin typeface="Times New Roman" pitchFamily="18" charset="0"/>
                <a:ea typeface="楷体" pitchFamily="49" charset="-122"/>
                <a:cs typeface="Times New Roman" pitchFamily="18" charset="0"/>
              </a:rPr>
              <a:t/>
            </a:r>
            <a:br>
              <a:rPr lang="zh-CN" altLang="en-US" sz="2800" b="1" dirty="0" smtClean="0">
                <a:solidFill>
                  <a:schemeClr val="tx1"/>
                </a:solidFill>
                <a:effectLst>
                  <a:outerShdw blurRad="38100" dist="38100" dir="2700000" algn="tl">
                    <a:srgbClr val="C0C0C0"/>
                  </a:outerShdw>
                </a:effectLst>
                <a:latin typeface="Times New Roman" pitchFamily="18" charset="0"/>
                <a:ea typeface="楷体" pitchFamily="49" charset="-122"/>
                <a:cs typeface="Times New Roman" pitchFamily="18" charset="0"/>
              </a:rPr>
            </a:br>
            <a:r>
              <a:rPr lang="zh-CN" altLang="en-US" sz="6000" b="1" dirty="0" smtClean="0">
                <a:solidFill>
                  <a:schemeClr val="tx1"/>
                </a:solidFill>
                <a:effectLst>
                  <a:outerShdw blurRad="38100" dist="38100" dir="2700000" algn="tl">
                    <a:srgbClr val="C0C0C0"/>
                  </a:outerShdw>
                </a:effectLst>
                <a:latin typeface="Times New Roman" pitchFamily="18" charset="0"/>
                <a:ea typeface="楷体" pitchFamily="49" charset="-122"/>
                <a:cs typeface="Times New Roman" pitchFamily="18" charset="0"/>
              </a:rPr>
              <a:t>第</a:t>
            </a:r>
            <a:r>
              <a:rPr lang="en-US" altLang="zh-CN" sz="6000" b="1" dirty="0" smtClean="0">
                <a:solidFill>
                  <a:schemeClr val="tx1"/>
                </a:solidFill>
                <a:effectLst>
                  <a:outerShdw blurRad="38100" dist="38100" dir="2700000" algn="tl">
                    <a:srgbClr val="C0C0C0"/>
                  </a:outerShdw>
                </a:effectLst>
                <a:latin typeface="Times New Roman" pitchFamily="18" charset="0"/>
                <a:ea typeface="楷体" pitchFamily="49" charset="-122"/>
                <a:cs typeface="Times New Roman" pitchFamily="18" charset="0"/>
              </a:rPr>
              <a:t>3</a:t>
            </a:r>
            <a:r>
              <a:rPr lang="zh-CN" altLang="en-US" sz="6000" b="1" dirty="0" smtClean="0">
                <a:solidFill>
                  <a:schemeClr val="tx1"/>
                </a:solidFill>
                <a:effectLst>
                  <a:outerShdw blurRad="38100" dist="38100" dir="2700000" algn="tl">
                    <a:srgbClr val="C0C0C0"/>
                  </a:outerShdw>
                </a:effectLst>
                <a:latin typeface="Times New Roman" pitchFamily="18" charset="0"/>
                <a:ea typeface="楷体" pitchFamily="49" charset="-122"/>
                <a:cs typeface="Times New Roman" pitchFamily="18" charset="0"/>
              </a:rPr>
              <a:t>节 汽化和液化</a:t>
            </a:r>
            <a:br>
              <a:rPr lang="zh-CN" altLang="en-US" sz="6000" b="1" dirty="0" smtClean="0">
                <a:solidFill>
                  <a:schemeClr val="tx1"/>
                </a:solidFill>
                <a:effectLst>
                  <a:outerShdw blurRad="38100" dist="38100" dir="2700000" algn="tl">
                    <a:srgbClr val="C0C0C0"/>
                  </a:outerShdw>
                </a:effectLst>
                <a:latin typeface="Times New Roman" pitchFamily="18" charset="0"/>
                <a:ea typeface="楷体" pitchFamily="49" charset="-122"/>
                <a:cs typeface="Times New Roman" pitchFamily="18" charset="0"/>
              </a:rPr>
            </a:br>
            <a:r>
              <a:rPr lang="zh-CN" altLang="en-US" sz="3200" b="1" dirty="0" smtClean="0">
                <a:solidFill>
                  <a:schemeClr val="tx1"/>
                </a:solidFill>
                <a:effectLst>
                  <a:outerShdw blurRad="38100" dist="38100" dir="2700000" algn="tl">
                    <a:srgbClr val="C0C0C0"/>
                  </a:outerShdw>
                </a:effectLst>
                <a:latin typeface="Times New Roman" pitchFamily="18" charset="0"/>
                <a:ea typeface="楷体" pitchFamily="49" charset="-122"/>
                <a:cs typeface="Times New Roman" pitchFamily="18" charset="0"/>
              </a:rPr>
              <a:t>（第</a:t>
            </a:r>
            <a:r>
              <a:rPr lang="en-US" altLang="zh-CN" sz="3200" b="1" dirty="0" smtClean="0">
                <a:solidFill>
                  <a:schemeClr val="tx1"/>
                </a:solidFill>
                <a:effectLst>
                  <a:outerShdw blurRad="38100" dist="38100" dir="2700000" algn="tl">
                    <a:srgbClr val="C0C0C0"/>
                  </a:outerShdw>
                </a:effectLst>
                <a:latin typeface="Times New Roman" pitchFamily="18" charset="0"/>
                <a:ea typeface="楷体" pitchFamily="49" charset="-122"/>
                <a:cs typeface="Times New Roman" pitchFamily="18" charset="0"/>
              </a:rPr>
              <a:t>2</a:t>
            </a:r>
            <a:r>
              <a:rPr lang="zh-CN" altLang="en-US" sz="3200" b="1" dirty="0" smtClean="0">
                <a:solidFill>
                  <a:schemeClr val="tx1"/>
                </a:solidFill>
                <a:effectLst>
                  <a:outerShdw blurRad="38100" dist="38100" dir="2700000" algn="tl">
                    <a:srgbClr val="C0C0C0"/>
                  </a:outerShdw>
                </a:effectLst>
                <a:latin typeface="Times New Roman" pitchFamily="18" charset="0"/>
                <a:ea typeface="楷体" pitchFamily="49" charset="-122"/>
                <a:cs typeface="Times New Roman" pitchFamily="18" charset="0"/>
              </a:rPr>
              <a:t>课时）</a:t>
            </a:r>
          </a:p>
        </p:txBody>
      </p:sp>
      <p:sp>
        <p:nvSpPr>
          <p:cNvPr id="2053" name="TextBox 3"/>
          <p:cNvSpPr txBox="1">
            <a:spLocks noChangeArrowheads="1"/>
          </p:cNvSpPr>
          <p:nvPr/>
        </p:nvSpPr>
        <p:spPr bwMode="auto">
          <a:xfrm>
            <a:off x="161925" y="376238"/>
            <a:ext cx="7069138" cy="396875"/>
          </a:xfrm>
          <a:prstGeom prst="rect">
            <a:avLst/>
          </a:prstGeom>
          <a:noFill/>
          <a:ln w="9525">
            <a:noFill/>
            <a:miter lim="800000"/>
          </a:ln>
        </p:spPr>
        <p:txBody>
          <a:bodyPr>
            <a:spAutoFit/>
          </a:bodyPr>
          <a:lstStyle/>
          <a:p>
            <a:r>
              <a:rPr kumimoji="1" lang="zh-CN" altLang="en-US" sz="2000" b="1">
                <a:solidFill>
                  <a:srgbClr val="111111"/>
                </a:solidFill>
                <a:latin typeface="Times New Roman" pitchFamily="18" charset="0"/>
                <a:ea typeface="楷体" pitchFamily="49" charset="-122"/>
                <a:cs typeface="Times New Roman" pitchFamily="18" charset="0"/>
              </a:rPr>
              <a:t>义务教育教科书  物理  八年级  上册</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烧开水"/>
          <p:cNvPicPr>
            <a:picLocks noChangeAspect="1" noChangeArrowheads="1"/>
          </p:cNvPicPr>
          <p:nvPr/>
        </p:nvPicPr>
        <p:blipFill>
          <a:blip r:embed="rId2"/>
          <a:stretch>
            <a:fillRect/>
          </a:stretch>
        </p:blipFill>
        <p:spPr bwMode="auto">
          <a:xfrm>
            <a:off x="228600" y="152400"/>
            <a:ext cx="8610600" cy="6230938"/>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500" fill="hold"/>
                                        <p:tgtEl>
                                          <p:spTgt spid="13319"/>
                                        </p:tgtEl>
                                        <p:attrNameLst>
                                          <p:attrName>ppt_x</p:attrName>
                                        </p:attrNameLst>
                                      </p:cBhvr>
                                      <p:tavLst>
                                        <p:tav tm="0">
                                          <p:val>
                                            <p:strVal val="#ppt_x"/>
                                          </p:val>
                                        </p:tav>
                                        <p:tav tm="100000">
                                          <p:val>
                                            <p:strVal val="#ppt_x"/>
                                          </p:val>
                                        </p:tav>
                                      </p:tavLst>
                                    </p:anim>
                                    <p:anim calcmode="lin" valueType="num">
                                      <p:cBhvr additive="base">
                                        <p:cTn id="8"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2"/>
          <a:stretch>
            <a:fillRect/>
          </a:stretch>
        </p:blipFill>
        <p:spPr bwMode="auto">
          <a:xfrm>
            <a:off x="15875" y="15875"/>
            <a:ext cx="9120188" cy="6821488"/>
          </a:xfrm>
          <a:prstGeom prst="rect">
            <a:avLst/>
          </a:prstGeom>
          <a:noFill/>
          <a:ln w="9525">
            <a:noFill/>
            <a:miter lim="800000"/>
          </a:ln>
        </p:spPr>
      </p:pic>
      <p:pic>
        <p:nvPicPr>
          <p:cNvPr id="12291" name="Picture 6"/>
          <p:cNvPicPr>
            <a:picLocks noChangeAspect="1" noChangeArrowheads="1"/>
          </p:cNvPicPr>
          <p:nvPr/>
        </p:nvPicPr>
        <p:blipFill>
          <a:blip r:embed="rId3"/>
          <a:stretch>
            <a:fillRect/>
          </a:stretch>
        </p:blipFill>
        <p:spPr bwMode="auto">
          <a:xfrm>
            <a:off x="5813425" y="0"/>
            <a:ext cx="3330575" cy="5791200"/>
          </a:xfrm>
          <a:prstGeom prst="rect">
            <a:avLst/>
          </a:prstGeom>
          <a:noFill/>
          <a:ln w="9525">
            <a:noFill/>
            <a:miter lim="800000"/>
          </a:ln>
        </p:spPr>
      </p:pic>
      <p:sp>
        <p:nvSpPr>
          <p:cNvPr id="12292" name="Rectangle 8"/>
          <p:cNvSpPr>
            <a:spLocks noGrp="1" noChangeArrowheads="1"/>
          </p:cNvSpPr>
          <p:nvPr>
            <p:ph type="title"/>
          </p:nvPr>
        </p:nvSpPr>
        <p:spPr>
          <a:xfrm>
            <a:off x="228600" y="5562600"/>
            <a:ext cx="5029200" cy="1143000"/>
          </a:xfrm>
        </p:spPr>
        <p:txBody>
          <a:bodyPr/>
          <a:lstStyle/>
          <a:p>
            <a:pPr eaLnBrk="1" hangingPunct="1"/>
            <a:r>
              <a:rPr lang="zh-CN" altLang="en-US" b="1" smtClean="0">
                <a:latin typeface="Times New Roman" pitchFamily="18" charset="0"/>
                <a:ea typeface="楷体" pitchFamily="49" charset="-122"/>
                <a:cs typeface="Times New Roman" pitchFamily="18" charset="0"/>
              </a:rPr>
              <a:t>夏天水管冒汗</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457200" y="5410200"/>
            <a:ext cx="1101725" cy="1189038"/>
          </a:xfrm>
          <a:prstGeom prst="rect">
            <a:avLst/>
          </a:prstGeom>
          <a:noFill/>
          <a:ln w="9525">
            <a:noFill/>
            <a:miter lim="800000"/>
          </a:ln>
        </p:spPr>
        <p:txBody>
          <a:bodyPr wrap="none">
            <a:spAutoFit/>
          </a:bodyPr>
          <a:lstStyle/>
          <a:p>
            <a:r>
              <a:rPr lang="zh-CN" altLang="en-US" sz="7200" b="1">
                <a:latin typeface="Times New Roman" pitchFamily="18" charset="0"/>
                <a:ea typeface="楷体" pitchFamily="49" charset="-122"/>
                <a:cs typeface="Times New Roman" pitchFamily="18" charset="0"/>
              </a:rPr>
              <a:t>露</a:t>
            </a:r>
          </a:p>
        </p:txBody>
      </p:sp>
      <p:pic>
        <p:nvPicPr>
          <p:cNvPr id="13315" name="Picture 7"/>
          <p:cNvPicPr>
            <a:picLocks noChangeAspect="1" noChangeArrowheads="1"/>
          </p:cNvPicPr>
          <p:nvPr/>
        </p:nvPicPr>
        <p:blipFill>
          <a:blip r:embed="rId2"/>
          <a:stretch>
            <a:fillRect/>
          </a:stretch>
        </p:blipFill>
        <p:spPr bwMode="auto">
          <a:xfrm>
            <a:off x="3200400" y="2514600"/>
            <a:ext cx="5715000" cy="4167188"/>
          </a:xfrm>
          <a:prstGeom prst="rect">
            <a:avLst/>
          </a:prstGeom>
          <a:noFill/>
          <a:ln w="9525">
            <a:noFill/>
            <a:miter lim="800000"/>
          </a:ln>
        </p:spPr>
      </p:pic>
      <p:pic>
        <p:nvPicPr>
          <p:cNvPr id="13316" name="Picture 5"/>
          <p:cNvPicPr>
            <a:picLocks noChangeAspect="1" noChangeArrowheads="1"/>
          </p:cNvPicPr>
          <p:nvPr/>
        </p:nvPicPr>
        <p:blipFill>
          <a:blip r:embed="rId3"/>
          <a:stretch>
            <a:fillRect/>
          </a:stretch>
        </p:blipFill>
        <p:spPr bwMode="auto">
          <a:xfrm>
            <a:off x="228600" y="130175"/>
            <a:ext cx="4648200" cy="4365625"/>
          </a:xfrm>
          <a:prstGeom prst="rect">
            <a:avLst/>
          </a:prstGeom>
          <a:noFill/>
          <a:ln w="9525">
            <a:noFill/>
            <a:miter lim="800000"/>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ss1.bdstatic.com/70cFvXSh_Q1YnxGkpoWK1HF6hhy/it/u=1486676381,2210933630&amp;fm=26&amp;gp=0.jpg"/>
          <p:cNvPicPr>
            <a:picLocks noChangeAspect="1" noChangeArrowheads="1" noCrop="1"/>
          </p:cNvPicPr>
          <p:nvPr/>
        </p:nvPicPr>
        <p:blipFill>
          <a:blip r:embed="rId2"/>
          <a:stretch>
            <a:fillRect/>
          </a:stretch>
        </p:blipFill>
        <p:spPr bwMode="auto">
          <a:xfrm>
            <a:off x="0" y="146573"/>
            <a:ext cx="9144000" cy="6406627"/>
          </a:xfrm>
          <a:prstGeom prst="rect">
            <a:avLst/>
          </a:prstGeom>
          <a:noFill/>
        </p:spPr>
      </p:pic>
      <p:sp>
        <p:nvSpPr>
          <p:cNvPr id="14339" name="Rectangle 5"/>
          <p:cNvSpPr>
            <a:spLocks noChangeArrowheads="1"/>
          </p:cNvSpPr>
          <p:nvPr/>
        </p:nvSpPr>
        <p:spPr bwMode="auto">
          <a:xfrm>
            <a:off x="304800" y="5257800"/>
            <a:ext cx="1101725" cy="1189038"/>
          </a:xfrm>
          <a:prstGeom prst="rect">
            <a:avLst/>
          </a:prstGeom>
          <a:noFill/>
          <a:ln w="9525">
            <a:noFill/>
            <a:miter lim="800000"/>
          </a:ln>
        </p:spPr>
        <p:txBody>
          <a:bodyPr wrap="none">
            <a:spAutoFit/>
          </a:bodyPr>
          <a:lstStyle/>
          <a:p>
            <a:r>
              <a:rPr lang="zh-CN" altLang="en-US" sz="7200" b="1">
                <a:ea typeface="楷体_GB2312" pitchFamily="49" charset="-122"/>
              </a:rPr>
              <a:t>雨</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tretch>
            <a:fillRect/>
          </a:stretch>
        </p:blipFill>
        <p:spPr bwMode="auto">
          <a:xfrm>
            <a:off x="381000" y="285750"/>
            <a:ext cx="8458200" cy="6343650"/>
          </a:xfrm>
          <a:prstGeom prst="rect">
            <a:avLst/>
          </a:prstGeom>
          <a:noFill/>
          <a:ln w="9525">
            <a:noFill/>
            <a:miter lim="800000"/>
          </a:ln>
        </p:spPr>
      </p:pic>
      <p:sp>
        <p:nvSpPr>
          <p:cNvPr id="15363" name="Rectangle 3"/>
          <p:cNvSpPr>
            <a:spLocks noChangeArrowheads="1"/>
          </p:cNvSpPr>
          <p:nvPr/>
        </p:nvSpPr>
        <p:spPr bwMode="auto">
          <a:xfrm>
            <a:off x="7543800" y="381000"/>
            <a:ext cx="1101725" cy="1189038"/>
          </a:xfrm>
          <a:prstGeom prst="rect">
            <a:avLst/>
          </a:prstGeom>
          <a:noFill/>
          <a:ln w="9525">
            <a:noFill/>
            <a:miter lim="800000"/>
          </a:ln>
        </p:spPr>
        <p:txBody>
          <a:bodyPr wrap="none">
            <a:spAutoFit/>
          </a:bodyPr>
          <a:lstStyle/>
          <a:p>
            <a:r>
              <a:rPr lang="zh-CN" altLang="en-US" sz="7200" b="1">
                <a:latin typeface="楷体" pitchFamily="49" charset="-122"/>
                <a:ea typeface="楷体" pitchFamily="49" charset="-122"/>
              </a:rPr>
              <a:t>雾</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stretch>
            <a:fillRect/>
          </a:stretch>
        </p:blipFill>
        <p:spPr bwMode="auto">
          <a:xfrm>
            <a:off x="304800" y="304800"/>
            <a:ext cx="8305800" cy="6229350"/>
          </a:xfrm>
          <a:prstGeom prst="rect">
            <a:avLst/>
          </a:prstGeom>
          <a:noFill/>
          <a:ln w="9525">
            <a:noFill/>
            <a:miter lim="800000"/>
          </a:ln>
        </p:spPr>
      </p:pic>
      <p:sp>
        <p:nvSpPr>
          <p:cNvPr id="16387" name="Rectangle 5"/>
          <p:cNvSpPr>
            <a:spLocks noChangeArrowheads="1"/>
          </p:cNvSpPr>
          <p:nvPr/>
        </p:nvSpPr>
        <p:spPr bwMode="auto">
          <a:xfrm>
            <a:off x="304800" y="228600"/>
            <a:ext cx="1101725" cy="1189038"/>
          </a:xfrm>
          <a:prstGeom prst="rect">
            <a:avLst/>
          </a:prstGeom>
          <a:noFill/>
          <a:ln w="9525">
            <a:noFill/>
            <a:miter lim="800000"/>
          </a:ln>
        </p:spPr>
        <p:txBody>
          <a:bodyPr wrap="none">
            <a:spAutoFit/>
          </a:bodyPr>
          <a:lstStyle/>
          <a:p>
            <a:r>
              <a:rPr lang="zh-CN" altLang="en-US" sz="7200" b="1">
                <a:latin typeface="楷体" pitchFamily="49" charset="-122"/>
                <a:ea typeface="楷体" pitchFamily="49" charset="-122"/>
              </a:rPr>
              <a:t>云</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乙醚液化实验4-16"/>
          <p:cNvPicPr>
            <a:picLocks noChangeAspect="1" noChangeArrowheads="1"/>
          </p:cNvPicPr>
          <p:nvPr/>
        </p:nvPicPr>
        <p:blipFill>
          <a:blip r:embed="rId2"/>
          <a:stretch>
            <a:fillRect/>
          </a:stretch>
        </p:blipFill>
        <p:spPr bwMode="auto">
          <a:xfrm>
            <a:off x="228600" y="114300"/>
            <a:ext cx="8763000" cy="6572250"/>
          </a:xfrm>
          <a:prstGeom prst="rect">
            <a:avLst/>
          </a:prstGeom>
          <a:noFill/>
          <a:ln w="9525">
            <a:noFill/>
            <a:miter lim="800000"/>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4953000" cy="792163"/>
          </a:xfrm>
        </p:spPr>
        <p:txBody>
          <a:bodyPr/>
          <a:lstStyle/>
          <a:p>
            <a:pPr algn="l" eaLnBrk="1" hangingPunct="1"/>
            <a:r>
              <a:rPr lang="zh-CN" altLang="en-US" sz="3600" b="1" smtClean="0">
                <a:latin typeface="楷体" pitchFamily="49" charset="-122"/>
                <a:ea typeface="楷体" pitchFamily="49" charset="-122"/>
              </a:rPr>
              <a:t>（</a:t>
            </a:r>
            <a:r>
              <a:rPr lang="en-US" altLang="zh-CN" sz="3600" b="1" smtClean="0">
                <a:latin typeface="楷体" pitchFamily="49" charset="-122"/>
                <a:ea typeface="楷体" pitchFamily="49" charset="-122"/>
              </a:rPr>
              <a:t>2</a:t>
            </a:r>
            <a:r>
              <a:rPr lang="zh-CN" altLang="en-US" sz="3600" b="1" smtClean="0">
                <a:latin typeface="楷体" pitchFamily="49" charset="-122"/>
                <a:ea typeface="楷体" pitchFamily="49" charset="-122"/>
              </a:rPr>
              <a:t>）压缩体积。</a:t>
            </a:r>
          </a:p>
        </p:txBody>
      </p:sp>
      <p:pic>
        <p:nvPicPr>
          <p:cNvPr id="18435" name="Picture 6"/>
          <p:cNvPicPr>
            <a:picLocks noChangeAspect="1" noChangeArrowheads="1"/>
          </p:cNvPicPr>
          <p:nvPr/>
        </p:nvPicPr>
        <p:blipFill>
          <a:blip r:embed="rId2"/>
          <a:stretch>
            <a:fillRect/>
          </a:stretch>
        </p:blipFill>
        <p:spPr bwMode="auto">
          <a:xfrm>
            <a:off x="762000" y="1219200"/>
            <a:ext cx="968375" cy="2819400"/>
          </a:xfrm>
          <a:prstGeom prst="rect">
            <a:avLst/>
          </a:prstGeom>
          <a:noFill/>
          <a:ln w="9525">
            <a:noFill/>
            <a:miter lim="800000"/>
          </a:ln>
        </p:spPr>
      </p:pic>
      <p:pic>
        <p:nvPicPr>
          <p:cNvPr id="18436" name="Picture 7"/>
          <p:cNvPicPr>
            <a:picLocks noChangeAspect="1" noChangeArrowheads="1"/>
          </p:cNvPicPr>
          <p:nvPr/>
        </p:nvPicPr>
        <p:blipFill>
          <a:blip r:embed="rId3"/>
          <a:stretch>
            <a:fillRect/>
          </a:stretch>
        </p:blipFill>
        <p:spPr bwMode="auto">
          <a:xfrm>
            <a:off x="228600" y="4267200"/>
            <a:ext cx="2971800" cy="2286000"/>
          </a:xfrm>
          <a:prstGeom prst="rect">
            <a:avLst/>
          </a:prstGeom>
          <a:noFill/>
          <a:ln w="9525">
            <a:noFill/>
            <a:miter lim="800000"/>
          </a:ln>
        </p:spPr>
      </p:pic>
      <p:pic>
        <p:nvPicPr>
          <p:cNvPr id="18437" name="Picture 8"/>
          <p:cNvPicPr>
            <a:picLocks noChangeAspect="1" noChangeArrowheads="1"/>
          </p:cNvPicPr>
          <p:nvPr/>
        </p:nvPicPr>
        <p:blipFill>
          <a:blip r:embed="rId4"/>
          <a:stretch>
            <a:fillRect/>
          </a:stretch>
        </p:blipFill>
        <p:spPr bwMode="auto">
          <a:xfrm>
            <a:off x="2971800" y="990600"/>
            <a:ext cx="2659063" cy="3657600"/>
          </a:xfrm>
          <a:prstGeom prst="rect">
            <a:avLst/>
          </a:prstGeom>
          <a:noFill/>
          <a:ln w="9525">
            <a:noFill/>
            <a:miter lim="800000"/>
          </a:ln>
        </p:spPr>
      </p:pic>
      <p:pic>
        <p:nvPicPr>
          <p:cNvPr id="18438" name="Picture 9" descr="这是矗立在发射架上的长征二号捆绑式新型运载火箭在发射前的雄姿"/>
          <p:cNvPicPr>
            <a:picLocks noChangeAspect="1" noChangeArrowheads="1"/>
          </p:cNvPicPr>
          <p:nvPr/>
        </p:nvPicPr>
        <p:blipFill>
          <a:blip r:embed="rId5"/>
          <a:stretch>
            <a:fillRect/>
          </a:stretch>
        </p:blipFill>
        <p:spPr bwMode="auto">
          <a:xfrm>
            <a:off x="6019800" y="762000"/>
            <a:ext cx="2971800" cy="5803900"/>
          </a:xfrm>
          <a:prstGeom prst="rect">
            <a:avLst/>
          </a:prstGeom>
          <a:noFill/>
          <a:ln w="9525">
            <a:noFill/>
            <a:miter lim="800000"/>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pPr algn="l" eaLnBrk="1" hangingPunct="1"/>
            <a:r>
              <a:rPr lang="zh-CN" altLang="en-US" sz="4000" b="1" smtClean="0">
                <a:latin typeface="Times New Roman" pitchFamily="18" charset="0"/>
                <a:ea typeface="楷体" pitchFamily="49" charset="-122"/>
                <a:cs typeface="Times New Roman" pitchFamily="18" charset="0"/>
              </a:rPr>
              <a:t>注意</a:t>
            </a:r>
            <a:r>
              <a:rPr lang="zh-CN" altLang="en-US" sz="3200" b="1" smtClean="0">
                <a:latin typeface="Times New Roman" pitchFamily="18" charset="0"/>
                <a:ea typeface="楷体" pitchFamily="49" charset="-122"/>
                <a:cs typeface="Times New Roman" pitchFamily="18" charset="0"/>
              </a:rPr>
              <a:t>：</a:t>
            </a:r>
          </a:p>
        </p:txBody>
      </p:sp>
      <p:sp>
        <p:nvSpPr>
          <p:cNvPr id="18435" name="Rectangle 3"/>
          <p:cNvSpPr>
            <a:spLocks noGrp="1" noChangeArrowheads="1"/>
          </p:cNvSpPr>
          <p:nvPr>
            <p:ph type="body" idx="1"/>
          </p:nvPr>
        </p:nvSpPr>
        <p:spPr>
          <a:xfrm>
            <a:off x="457200" y="1143000"/>
            <a:ext cx="8305800" cy="4525963"/>
          </a:xfrm>
        </p:spPr>
        <p:txBody>
          <a:bodyPr/>
          <a:lstStyle/>
          <a:p>
            <a:pPr lvl="1" eaLnBrk="1" hangingPunct="1">
              <a:lnSpc>
                <a:spcPct val="130000"/>
              </a:lnSpc>
              <a:buClr>
                <a:schemeClr val="bg1"/>
              </a:buClr>
              <a:buFontTx/>
              <a:buNone/>
            </a:pPr>
            <a:r>
              <a:rPr lang="en-US" altLang="zh-CN" sz="3600" b="1" smtClean="0">
                <a:latin typeface="Times New Roman" pitchFamily="18" charset="0"/>
                <a:ea typeface="楷体" pitchFamily="49" charset="-122"/>
                <a:cs typeface="Times New Roman" pitchFamily="18" charset="0"/>
              </a:rPr>
              <a:t>①</a:t>
            </a:r>
            <a:r>
              <a:rPr lang="zh-CN" altLang="en-US" sz="3600" b="1" smtClean="0">
                <a:latin typeface="Times New Roman" pitchFamily="18" charset="0"/>
                <a:ea typeface="楷体" pitchFamily="49" charset="-122"/>
                <a:cs typeface="Times New Roman" pitchFamily="18" charset="0"/>
              </a:rPr>
              <a:t>所有气体都可通过</a:t>
            </a:r>
            <a:r>
              <a:rPr lang="zh-CN" altLang="en-US" sz="3600" b="1" smtClean="0">
                <a:solidFill>
                  <a:srgbClr val="FF0000"/>
                </a:solidFill>
                <a:latin typeface="Times New Roman" pitchFamily="18" charset="0"/>
                <a:ea typeface="楷体" pitchFamily="49" charset="-122"/>
                <a:cs typeface="Times New Roman" pitchFamily="18" charset="0"/>
              </a:rPr>
              <a:t>降温</a:t>
            </a:r>
            <a:r>
              <a:rPr lang="zh-CN" altLang="en-US" sz="3600" b="1" smtClean="0">
                <a:latin typeface="Times New Roman" pitchFamily="18" charset="0"/>
                <a:ea typeface="楷体" pitchFamily="49" charset="-122"/>
                <a:cs typeface="Times New Roman" pitchFamily="18" charset="0"/>
              </a:rPr>
              <a:t>的方式液化；</a:t>
            </a:r>
          </a:p>
          <a:p>
            <a:pPr lvl="1" eaLnBrk="1" hangingPunct="1">
              <a:lnSpc>
                <a:spcPct val="130000"/>
              </a:lnSpc>
              <a:buClr>
                <a:schemeClr val="bg1"/>
              </a:buClr>
              <a:buFontTx/>
              <a:buNone/>
            </a:pPr>
            <a:r>
              <a:rPr lang="zh-CN" altLang="en-US" sz="3600" b="1" smtClean="0">
                <a:latin typeface="Times New Roman" pitchFamily="18" charset="0"/>
                <a:ea typeface="楷体" pitchFamily="49" charset="-122"/>
                <a:cs typeface="Times New Roman" pitchFamily="18" charset="0"/>
              </a:rPr>
              <a:t>②有的气体压缩体积时，必须</a:t>
            </a:r>
            <a:r>
              <a:rPr lang="zh-CN" altLang="en-US" sz="3600" b="1" smtClean="0">
                <a:solidFill>
                  <a:srgbClr val="FF0000"/>
                </a:solidFill>
                <a:latin typeface="Times New Roman" pitchFamily="18" charset="0"/>
                <a:ea typeface="楷体" pitchFamily="49" charset="-122"/>
                <a:cs typeface="Times New Roman" pitchFamily="18" charset="0"/>
              </a:rPr>
              <a:t>同时降温</a:t>
            </a:r>
            <a:r>
              <a:rPr lang="zh-CN" altLang="en-US" sz="3600" b="1" smtClean="0">
                <a:latin typeface="Times New Roman" pitchFamily="18" charset="0"/>
                <a:ea typeface="楷体" pitchFamily="49" charset="-122"/>
                <a:cs typeface="Times New Roman" pitchFamily="18" charset="0"/>
              </a:rPr>
              <a:t>，才能液化。</a:t>
            </a:r>
          </a:p>
          <a:p>
            <a:pPr lvl="1" eaLnBrk="1" hangingPunct="1">
              <a:lnSpc>
                <a:spcPct val="130000"/>
              </a:lnSpc>
              <a:buClr>
                <a:schemeClr val="bg1"/>
              </a:buClr>
              <a:buFontTx/>
              <a:buNone/>
            </a:pPr>
            <a:r>
              <a:rPr lang="zh-CN" altLang="en-US" sz="3600" b="1" smtClean="0">
                <a:latin typeface="Times New Roman" pitchFamily="18" charset="0"/>
                <a:ea typeface="楷体" pitchFamily="49" charset="-122"/>
                <a:cs typeface="Times New Roman" pitchFamily="18" charset="0"/>
              </a:rPr>
              <a:t>③液化可缩小体积，便于</a:t>
            </a:r>
            <a:r>
              <a:rPr lang="zh-CN" altLang="en-US" sz="3600" b="1" smtClean="0">
                <a:solidFill>
                  <a:srgbClr val="FF0000"/>
                </a:solidFill>
                <a:latin typeface="Times New Roman" pitchFamily="18" charset="0"/>
                <a:ea typeface="楷体" pitchFamily="49" charset="-122"/>
                <a:cs typeface="Times New Roman" pitchFamily="18" charset="0"/>
              </a:rPr>
              <a:t>储存</a:t>
            </a:r>
            <a:r>
              <a:rPr lang="zh-CN" altLang="en-US" sz="3600" b="1" smtClean="0">
                <a:latin typeface="Times New Roman" pitchFamily="18" charset="0"/>
                <a:ea typeface="楷体" pitchFamily="49" charset="-122"/>
                <a:cs typeface="Times New Roman" pitchFamily="18" charset="0"/>
              </a:rPr>
              <a:t>和</a:t>
            </a:r>
            <a:r>
              <a:rPr lang="zh-CN" altLang="en-US" sz="3600" b="1" smtClean="0">
                <a:solidFill>
                  <a:srgbClr val="FF0000"/>
                </a:solidFill>
                <a:latin typeface="Times New Roman" pitchFamily="18" charset="0"/>
                <a:ea typeface="楷体" pitchFamily="49" charset="-122"/>
                <a:cs typeface="Times New Roman" pitchFamily="18" charset="0"/>
              </a:rPr>
              <a:t>运输</a:t>
            </a:r>
            <a:r>
              <a:rPr lang="zh-CN" altLang="en-US" sz="3600" b="1" smtClean="0">
                <a:latin typeface="Times New Roman" pitchFamily="18" charset="0"/>
                <a:ea typeface="楷体" pitchFamily="49" charset="-122"/>
                <a:cs typeface="Times New Roman" pitchFamily="18" charset="0"/>
              </a:rPr>
              <a:t>。</a:t>
            </a:r>
            <a:endParaRPr lang="en-US" altLang="zh-CN" sz="3600" b="1" smtClean="0">
              <a:latin typeface="Times New Roman" pitchFamily="18" charset="0"/>
              <a:ea typeface="楷体" panose="02010609060101010101" pitchFamily="49" charset="-122"/>
              <a:cs typeface="Times New Roman" panose="02020603050405020304" pitchFamily="18" charset="0"/>
            </a:endParaRPr>
          </a:p>
          <a:p>
            <a:pPr lvl="1" eaLnBrk="1" hangingPunct="1">
              <a:lnSpc>
                <a:spcPct val="130000"/>
              </a:lnSpc>
              <a:buClr>
                <a:schemeClr val="bg1"/>
              </a:buClr>
              <a:buFontTx/>
              <a:buNone/>
            </a:pPr>
            <a:r>
              <a:rPr lang="zh-CN" altLang="zh-CN" sz="3600" b="1" smtClean="0">
                <a:latin typeface="Times New Roman" pitchFamily="18" charset="0"/>
                <a:ea typeface="楷体" pitchFamily="49" charset="-122"/>
                <a:cs typeface="Times New Roman" pitchFamily="18" charset="0"/>
              </a:rPr>
              <a:t>④水蒸气在低温物体</a:t>
            </a:r>
            <a:r>
              <a:rPr lang="zh-CN" altLang="zh-CN" sz="3600" b="1" smtClean="0">
                <a:solidFill>
                  <a:srgbClr val="FF0000"/>
                </a:solidFill>
                <a:latin typeface="Times New Roman" pitchFamily="18" charset="0"/>
                <a:ea typeface="楷体" pitchFamily="49" charset="-122"/>
                <a:cs typeface="Times New Roman" pitchFamily="18" charset="0"/>
              </a:rPr>
              <a:t>较温暖一侧</a:t>
            </a:r>
            <a:r>
              <a:rPr lang="zh-CN" altLang="zh-CN" sz="3600" b="1" smtClean="0">
                <a:latin typeface="Times New Roman" pitchFamily="18" charset="0"/>
                <a:ea typeface="楷体" pitchFamily="49" charset="-122"/>
                <a:cs typeface="Times New Roman" pitchFamily="18" charset="0"/>
              </a:rPr>
              <a:t>发生液化。</a:t>
            </a:r>
            <a:endParaRPr lang="zh-CN" altLang="en-US" sz="3600" b="1" smtClean="0">
              <a:latin typeface="Times New Roman"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tretch>
            <a:fillRect/>
          </a:stretch>
        </p:blipFill>
        <p:spPr bwMode="auto">
          <a:xfrm>
            <a:off x="152400" y="96838"/>
            <a:ext cx="8839200" cy="3713162"/>
          </a:xfrm>
          <a:prstGeom prst="rect">
            <a:avLst/>
          </a:prstGeom>
          <a:noFill/>
          <a:ln w="9525">
            <a:noFill/>
            <a:miter lim="800000"/>
          </a:ln>
        </p:spPr>
      </p:pic>
      <p:sp>
        <p:nvSpPr>
          <p:cNvPr id="20483" name="Rectangle 3"/>
          <p:cNvSpPr>
            <a:spLocks noChangeArrowheads="1"/>
          </p:cNvSpPr>
          <p:nvPr/>
        </p:nvSpPr>
        <p:spPr bwMode="auto">
          <a:xfrm>
            <a:off x="5943600" y="2895600"/>
            <a:ext cx="3048000" cy="833438"/>
          </a:xfrm>
          <a:prstGeom prst="rect">
            <a:avLst/>
          </a:prstGeom>
          <a:solidFill>
            <a:schemeClr val="bg2"/>
          </a:solidFill>
          <a:ln w="9525">
            <a:solidFill>
              <a:schemeClr val="bg2"/>
            </a:solidFill>
            <a:miter lim="800000"/>
          </a:ln>
        </p:spPr>
        <p:txBody>
          <a:bodyPr>
            <a:spAutoFit/>
          </a:bodyPr>
          <a:lstStyle/>
          <a:p>
            <a:pPr algn="ctr"/>
            <a:r>
              <a:rPr lang="zh-CN" altLang="en-US" sz="4800" b="1">
                <a:solidFill>
                  <a:schemeClr val="bg1"/>
                </a:solidFill>
                <a:latin typeface="楷体" pitchFamily="49" charset="-122"/>
                <a:ea typeface="楷体" pitchFamily="49" charset="-122"/>
              </a:rPr>
              <a:t>车窗起雾</a:t>
            </a:r>
          </a:p>
        </p:txBody>
      </p:sp>
      <p:pic>
        <p:nvPicPr>
          <p:cNvPr id="20484" name="Picture 4"/>
          <p:cNvPicPr>
            <a:picLocks noChangeAspect="1" noChangeArrowheads="1"/>
          </p:cNvPicPr>
          <p:nvPr/>
        </p:nvPicPr>
        <p:blipFill>
          <a:blip r:embed="rId3"/>
          <a:stretch>
            <a:fillRect/>
          </a:stretch>
        </p:blipFill>
        <p:spPr bwMode="auto">
          <a:xfrm>
            <a:off x="152400" y="3886200"/>
            <a:ext cx="5486400" cy="2789238"/>
          </a:xfrm>
          <a:prstGeom prst="rect">
            <a:avLst/>
          </a:prstGeom>
          <a:noFill/>
          <a:ln w="9525">
            <a:noFill/>
            <a:miter lim="800000"/>
          </a:ln>
        </p:spPr>
      </p:pic>
      <p:pic>
        <p:nvPicPr>
          <p:cNvPr id="20485" name="Picture 5"/>
          <p:cNvPicPr>
            <a:picLocks noChangeAspect="1" noChangeArrowheads="1"/>
          </p:cNvPicPr>
          <p:nvPr/>
        </p:nvPicPr>
        <p:blipFill>
          <a:blip r:embed="rId4">
            <a:clrChange>
              <a:clrFrom>
                <a:srgbClr val="FDFDFD"/>
              </a:clrFrom>
              <a:clrTo>
                <a:srgbClr val="FDFDFD">
                  <a:alpha val="0"/>
                </a:srgbClr>
              </a:clrTo>
            </a:clrChange>
          </a:blip>
          <a:stretch>
            <a:fillRect/>
          </a:stretch>
        </p:blipFill>
        <p:spPr bwMode="auto">
          <a:xfrm>
            <a:off x="5638800" y="3810000"/>
            <a:ext cx="2514600" cy="858838"/>
          </a:xfrm>
          <a:prstGeom prst="rect">
            <a:avLst/>
          </a:prstGeom>
          <a:noFill/>
          <a:ln w="9525">
            <a:noFill/>
            <a:miter lim="800000"/>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汽化和液化5"/>
          <p:cNvPicPr>
            <a:picLocks noChangeAspect="1" noChangeArrowheads="1"/>
          </p:cNvPicPr>
          <p:nvPr/>
        </p:nvPicPr>
        <p:blipFill>
          <a:blip r:embed="rId2"/>
          <a:stretch>
            <a:fillRect/>
          </a:stretch>
        </p:blipFill>
        <p:spPr bwMode="auto">
          <a:xfrm>
            <a:off x="4876800" y="2981325"/>
            <a:ext cx="3783013" cy="3536950"/>
          </a:xfrm>
          <a:prstGeom prst="rect">
            <a:avLst/>
          </a:prstGeom>
          <a:noFill/>
          <a:ln w="9525">
            <a:noFill/>
            <a:miter lim="800000"/>
          </a:ln>
        </p:spPr>
      </p:pic>
      <p:pic>
        <p:nvPicPr>
          <p:cNvPr id="3075" name="Picture 3"/>
          <p:cNvPicPr>
            <a:picLocks noChangeAspect="1" noChangeArrowheads="1"/>
          </p:cNvPicPr>
          <p:nvPr/>
        </p:nvPicPr>
        <p:blipFill>
          <a:blip r:embed="rId3"/>
          <a:stretch>
            <a:fillRect/>
          </a:stretch>
        </p:blipFill>
        <p:spPr bwMode="auto">
          <a:xfrm>
            <a:off x="304800" y="228600"/>
            <a:ext cx="4876800" cy="4135438"/>
          </a:xfrm>
          <a:prstGeom prst="rect">
            <a:avLst/>
          </a:prstGeom>
          <a:noFill/>
          <a:ln w="9525">
            <a:noFill/>
            <a:miter lim="800000"/>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title"/>
          </p:nvPr>
        </p:nvSpPr>
        <p:spPr/>
        <p:txBody>
          <a:bodyPr/>
          <a:lstStyle/>
          <a:p>
            <a:pPr algn="l" eaLnBrk="1" hangingPunct="1"/>
            <a:r>
              <a:rPr lang="en-US" altLang="zh-CN" sz="4800" b="1" smtClean="0">
                <a:latin typeface="Times New Roman" pitchFamily="18" charset="0"/>
                <a:ea typeface="楷体" pitchFamily="49" charset="-122"/>
                <a:cs typeface="Times New Roman" pitchFamily="18" charset="0"/>
              </a:rPr>
              <a:t>2</a:t>
            </a:r>
            <a:r>
              <a:rPr lang="zh-CN" altLang="en-US" sz="4800" b="1" smtClean="0">
                <a:latin typeface="Times New Roman" pitchFamily="18" charset="0"/>
                <a:ea typeface="楷体" pitchFamily="49" charset="-122"/>
                <a:cs typeface="Times New Roman" pitchFamily="18" charset="0"/>
              </a:rPr>
              <a:t>．液化放热</a:t>
            </a:r>
          </a:p>
        </p:txBody>
      </p:sp>
      <p:pic>
        <p:nvPicPr>
          <p:cNvPr id="21507" name="Picture 9"/>
          <p:cNvPicPr>
            <a:picLocks noChangeAspect="1" noChangeArrowheads="1"/>
          </p:cNvPicPr>
          <p:nvPr/>
        </p:nvPicPr>
        <p:blipFill>
          <a:blip r:embed="rId2"/>
          <a:stretch>
            <a:fillRect/>
          </a:stretch>
        </p:blipFill>
        <p:spPr bwMode="auto">
          <a:xfrm>
            <a:off x="76200" y="2387600"/>
            <a:ext cx="5095875" cy="4318000"/>
          </a:xfrm>
          <a:prstGeom prst="rect">
            <a:avLst/>
          </a:prstGeom>
          <a:noFill/>
          <a:ln w="9525">
            <a:noFill/>
            <a:miter lim="800000"/>
          </a:ln>
        </p:spPr>
      </p:pic>
      <p:pic>
        <p:nvPicPr>
          <p:cNvPr id="21508" name="Picture 4" descr="U_2109~1"/>
          <p:cNvPicPr>
            <a:picLocks noChangeAspect="1" noChangeArrowheads="1"/>
          </p:cNvPicPr>
          <p:nvPr/>
        </p:nvPicPr>
        <p:blipFill>
          <a:blip r:embed="rId3"/>
          <a:stretch>
            <a:fillRect/>
          </a:stretch>
        </p:blipFill>
        <p:spPr bwMode="auto">
          <a:xfrm>
            <a:off x="4572000" y="0"/>
            <a:ext cx="4572000" cy="3894138"/>
          </a:xfrm>
          <a:prstGeom prst="rect">
            <a:avLst/>
          </a:prstGeom>
          <a:noFill/>
          <a:ln w="9525">
            <a:noFill/>
            <a:miter lim="800000"/>
          </a:ln>
        </p:spPr>
      </p:pic>
      <p:sp>
        <p:nvSpPr>
          <p:cNvPr id="5" name="TextBox 4"/>
          <p:cNvSpPr txBox="1">
            <a:spLocks noChangeArrowheads="1"/>
          </p:cNvSpPr>
          <p:nvPr/>
        </p:nvSpPr>
        <p:spPr bwMode="auto">
          <a:xfrm>
            <a:off x="5486400" y="4724400"/>
            <a:ext cx="3200400" cy="1200150"/>
          </a:xfrm>
          <a:prstGeom prst="rect">
            <a:avLst/>
          </a:prstGeom>
          <a:noFill/>
          <a:ln w="9525">
            <a:noFill/>
            <a:miter lim="800000"/>
          </a:ln>
        </p:spPr>
        <p:txBody>
          <a:bodyPr>
            <a:spAutoFit/>
          </a:bodyPr>
          <a:lstStyle/>
          <a:p>
            <a:r>
              <a:rPr lang="zh-CN" altLang="en-US" sz="3600" b="1">
                <a:latin typeface="Times New Roman" pitchFamily="18" charset="0"/>
                <a:ea typeface="楷体" pitchFamily="49" charset="-122"/>
                <a:cs typeface="Times New Roman" pitchFamily="18" charset="0"/>
              </a:rPr>
              <a:t>水蒸气烫伤更严重。</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00410131833539142"/>
          <p:cNvPicPr>
            <a:picLocks noChangeAspect="1" noChangeArrowheads="1"/>
          </p:cNvPicPr>
          <p:nvPr/>
        </p:nvPicPr>
        <p:blipFill>
          <a:blip r:embed="rId2"/>
          <a:stretch>
            <a:fillRect/>
          </a:stretch>
        </p:blipFill>
        <p:spPr bwMode="auto">
          <a:xfrm>
            <a:off x="152400" y="304800"/>
            <a:ext cx="8763000" cy="6057900"/>
          </a:xfrm>
          <a:prstGeom prst="rect">
            <a:avLst/>
          </a:prstGeom>
          <a:noFill/>
          <a:ln w="9525">
            <a:noFill/>
            <a:miter lim="800000"/>
          </a:ln>
        </p:spPr>
      </p:pic>
      <p:sp>
        <p:nvSpPr>
          <p:cNvPr id="22531" name="Rectangle 3"/>
          <p:cNvSpPr>
            <a:spLocks noChangeArrowheads="1"/>
          </p:cNvSpPr>
          <p:nvPr/>
        </p:nvSpPr>
        <p:spPr bwMode="auto">
          <a:xfrm>
            <a:off x="304800" y="385763"/>
            <a:ext cx="2819400" cy="701675"/>
          </a:xfrm>
          <a:prstGeom prst="rect">
            <a:avLst/>
          </a:prstGeom>
          <a:noFill/>
          <a:ln w="9525">
            <a:noFill/>
            <a:miter lim="800000"/>
          </a:ln>
        </p:spPr>
        <p:txBody>
          <a:bodyPr>
            <a:spAutoFit/>
          </a:bodyPr>
          <a:lstStyle/>
          <a:p>
            <a:r>
              <a:rPr lang="zh-CN" altLang="en-US" sz="4000" b="1">
                <a:latin typeface="Times New Roman" pitchFamily="18" charset="0"/>
                <a:ea typeface="楷体" pitchFamily="49" charset="-122"/>
                <a:cs typeface="Times New Roman" pitchFamily="18" charset="0"/>
              </a:rPr>
              <a:t>哈气</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timgsa.baidu.com/timg?image&amp;quality=80&amp;size=b9999_10000&amp;sec=1541351538182&amp;di=4bfc6f147e4d1b20e0bbe897527d61da&amp;imgtype=0&amp;src=http%3A%2F%2F5b0988e595225.cdn.sohucs.com%2Fq_70%2Cc_zoom%2Cw_640%2Fimages%2F20180707%2F119f2f2e2da14eb4a2904a7e1a21808c.jpeg"/>
          <p:cNvPicPr>
            <a:picLocks noChangeAspect="1" noChangeArrowheads="1"/>
          </p:cNvPicPr>
          <p:nvPr/>
        </p:nvPicPr>
        <p:blipFill>
          <a:blip r:embed="rId2"/>
          <a:stretch>
            <a:fillRect/>
          </a:stretch>
        </p:blipFill>
        <p:spPr bwMode="auto">
          <a:xfrm>
            <a:off x="152400" y="152400"/>
            <a:ext cx="4267200" cy="2971800"/>
          </a:xfrm>
          <a:prstGeom prst="rect">
            <a:avLst/>
          </a:prstGeom>
          <a:noFill/>
          <a:ln w="9525">
            <a:noFill/>
            <a:miter lim="800000"/>
          </a:ln>
        </p:spPr>
      </p:pic>
      <p:pic>
        <p:nvPicPr>
          <p:cNvPr id="23555" name="Picture 6" descr="https://timgsa.baidu.com/timg?image&amp;quality=80&amp;size=b9999_10000&amp;sec=1541946573&amp;di=ae1232f1a4a3cdfed1250e2fb4f41c95&amp;imgtype=jpg&amp;er=1&amp;src=http%3A%2F%2Fs2.sinaimg.cn%2Fmiddle%2F6ac73bb5tbd166ff15491%26amp%3B690"/>
          <p:cNvPicPr>
            <a:picLocks noChangeAspect="1" noChangeArrowheads="1"/>
          </p:cNvPicPr>
          <p:nvPr/>
        </p:nvPicPr>
        <p:blipFill>
          <a:blip r:embed="rId3"/>
          <a:stretch>
            <a:fillRect/>
          </a:stretch>
        </p:blipFill>
        <p:spPr bwMode="auto">
          <a:xfrm>
            <a:off x="152400" y="3422650"/>
            <a:ext cx="4267200" cy="3054350"/>
          </a:xfrm>
          <a:prstGeom prst="rect">
            <a:avLst/>
          </a:prstGeom>
          <a:noFill/>
          <a:ln w="9525">
            <a:noFill/>
            <a:miter lim="800000"/>
          </a:ln>
        </p:spPr>
      </p:pic>
      <p:pic>
        <p:nvPicPr>
          <p:cNvPr id="23556" name="Picture 8" descr="https://timgsa.baidu.com/timg?image&amp;quality=80&amp;size=b9999_10000&amp;sec=1541351985636&amp;di=656e895feef060ab749598801b246436&amp;imgtype=0&amp;src=http%3A%2F%2Fphotocdn.sohu.com%2F20150208%2Fmp1605158_1423387539321_3.jpeg"/>
          <p:cNvPicPr>
            <a:picLocks noChangeAspect="1" noChangeArrowheads="1"/>
          </p:cNvPicPr>
          <p:nvPr/>
        </p:nvPicPr>
        <p:blipFill>
          <a:blip r:embed="rId4"/>
          <a:stretch>
            <a:fillRect/>
          </a:stretch>
        </p:blipFill>
        <p:spPr bwMode="auto">
          <a:xfrm>
            <a:off x="4648200" y="3429000"/>
            <a:ext cx="4191000" cy="3124200"/>
          </a:xfrm>
          <a:prstGeom prst="rect">
            <a:avLst/>
          </a:prstGeom>
          <a:noFill/>
          <a:ln w="9525">
            <a:noFill/>
            <a:miter lim="800000"/>
          </a:ln>
        </p:spPr>
      </p:pic>
      <p:pic>
        <p:nvPicPr>
          <p:cNvPr id="23557" name="Picture 11"/>
          <p:cNvPicPr>
            <a:picLocks noChangeAspect="1" noChangeArrowheads="1"/>
          </p:cNvPicPr>
          <p:nvPr/>
        </p:nvPicPr>
        <p:blipFill>
          <a:blip r:embed="rId5"/>
          <a:stretch>
            <a:fillRect/>
          </a:stretch>
        </p:blipFill>
        <p:spPr bwMode="auto">
          <a:xfrm>
            <a:off x="4572000" y="152400"/>
            <a:ext cx="4267200" cy="3089275"/>
          </a:xfrm>
          <a:prstGeom prst="rect">
            <a:avLst/>
          </a:prstGeom>
          <a:noFill/>
          <a:ln w="9525">
            <a:noFill/>
            <a:miter lim="800000"/>
          </a:ln>
        </p:spPr>
      </p:pic>
      <p:sp>
        <p:nvSpPr>
          <p:cNvPr id="8" name="矩形 7"/>
          <p:cNvSpPr/>
          <p:nvPr/>
        </p:nvSpPr>
        <p:spPr>
          <a:xfrm>
            <a:off x="2209800" y="2533471"/>
            <a:ext cx="4516315" cy="1569660"/>
          </a:xfrm>
          <a:prstGeom prst="rect">
            <a:avLst/>
          </a:prstGeom>
          <a:noFill/>
        </p:spPr>
        <p:txBody>
          <a:bodyPr>
            <a:spAutoFit/>
          </a:bodyPr>
          <a:lstStyle/>
          <a:p>
            <a:pPr algn="ctr">
              <a:defRPr/>
            </a:pPr>
            <a:r>
              <a:rPr lang="zh-CN" altLang="en-US" sz="9600" b="1">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Times New Roman" pitchFamily="18" charset="0"/>
                <a:ea typeface="楷体" pitchFamily="49" charset="-122"/>
                <a:cs typeface="Times New Roman" pitchFamily="18" charset="0"/>
              </a:rPr>
              <a:t>蒸食物</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83"/>
          <p:cNvPicPr>
            <a:picLocks noChangeAspect="1" noChangeArrowheads="1"/>
          </p:cNvPicPr>
          <p:nvPr/>
        </p:nvPicPr>
        <p:blipFill>
          <a:blip r:embed="rId2"/>
          <a:stretch>
            <a:fillRect/>
          </a:stretch>
        </p:blipFill>
        <p:spPr bwMode="auto">
          <a:xfrm>
            <a:off x="457200" y="2743200"/>
            <a:ext cx="4284663" cy="3719513"/>
          </a:xfrm>
          <a:prstGeom prst="rect">
            <a:avLst/>
          </a:prstGeom>
          <a:noFill/>
          <a:ln w="9525">
            <a:noFill/>
            <a:miter lim="800000"/>
          </a:ln>
        </p:spPr>
      </p:pic>
      <p:pic>
        <p:nvPicPr>
          <p:cNvPr id="24579" name="Picture 4" descr="logo"/>
          <p:cNvPicPr>
            <a:picLocks noChangeAspect="1" noChangeArrowheads="1"/>
          </p:cNvPicPr>
          <p:nvPr/>
        </p:nvPicPr>
        <p:blipFill>
          <a:blip r:embed="rId3"/>
          <a:stretch>
            <a:fillRect/>
          </a:stretch>
        </p:blipFill>
        <p:spPr bwMode="auto">
          <a:xfrm>
            <a:off x="4419600" y="990600"/>
            <a:ext cx="4537075" cy="2949575"/>
          </a:xfrm>
          <a:prstGeom prst="rect">
            <a:avLst/>
          </a:prstGeom>
          <a:noFill/>
          <a:ln w="9525">
            <a:noFill/>
            <a:miter lim="800000"/>
          </a:ln>
        </p:spPr>
      </p:pic>
      <p:pic>
        <p:nvPicPr>
          <p:cNvPr id="24580" name="Picture 5" descr="2012版人教版标准图标 科学世界"/>
          <p:cNvPicPr>
            <a:picLocks noChangeAspect="1" noChangeArrowheads="1"/>
          </p:cNvPicPr>
          <p:nvPr/>
        </p:nvPicPr>
        <p:blipFill>
          <a:blip r:embed="rId4"/>
          <a:stretch>
            <a:fillRect/>
          </a:stretch>
        </p:blipFill>
        <p:spPr bwMode="auto">
          <a:xfrm>
            <a:off x="381000" y="228600"/>
            <a:ext cx="1295400" cy="1295400"/>
          </a:xfrm>
          <a:prstGeom prst="rect">
            <a:avLst/>
          </a:prstGeom>
          <a:noFill/>
          <a:ln w="9525">
            <a:noFill/>
            <a:miter lim="800000"/>
          </a:ln>
        </p:spPr>
      </p:pic>
      <p:sp>
        <p:nvSpPr>
          <p:cNvPr id="24581" name="Rectangle 6"/>
          <p:cNvSpPr>
            <a:spLocks noGrp="1" noChangeArrowheads="1"/>
          </p:cNvSpPr>
          <p:nvPr>
            <p:ph type="title"/>
          </p:nvPr>
        </p:nvSpPr>
        <p:spPr>
          <a:xfrm>
            <a:off x="1981200" y="274638"/>
            <a:ext cx="4953000" cy="1143000"/>
          </a:xfrm>
        </p:spPr>
        <p:txBody>
          <a:bodyPr/>
          <a:lstStyle/>
          <a:p>
            <a:pPr algn="l" eaLnBrk="1" hangingPunct="1"/>
            <a:r>
              <a:rPr lang="zh-CN" altLang="en-US" b="1" smtClean="0">
                <a:solidFill>
                  <a:schemeClr val="tx1"/>
                </a:solidFill>
                <a:latin typeface="Times New Roman" pitchFamily="18" charset="0"/>
                <a:ea typeface="楷体" pitchFamily="49" charset="-122"/>
                <a:cs typeface="Times New Roman" pitchFamily="18" charset="0"/>
              </a:rPr>
              <a:t>四、</a:t>
            </a:r>
            <a:r>
              <a:rPr lang="zh-CN" altLang="en-US" b="1" smtClean="0">
                <a:latin typeface="Times New Roman" pitchFamily="18" charset="0"/>
                <a:ea typeface="楷体" pitchFamily="49" charset="-122"/>
                <a:cs typeface="Times New Roman" pitchFamily="18" charset="0"/>
              </a:rPr>
              <a:t>冰箱与空调</a:t>
            </a:r>
          </a:p>
        </p:txBody>
      </p:sp>
      <p:sp>
        <p:nvSpPr>
          <p:cNvPr id="24582" name="Rectangle 9"/>
          <p:cNvSpPr>
            <a:spLocks noGrp="1" noChangeArrowheads="1"/>
          </p:cNvSpPr>
          <p:nvPr>
            <p:ph type="body" idx="1"/>
          </p:nvPr>
        </p:nvSpPr>
        <p:spPr>
          <a:xfrm>
            <a:off x="4953000" y="3886200"/>
            <a:ext cx="3810000" cy="2057400"/>
          </a:xfrm>
        </p:spPr>
        <p:txBody>
          <a:bodyPr/>
          <a:lstStyle/>
          <a:p>
            <a:pPr eaLnBrk="1" hangingPunct="1">
              <a:buClr>
                <a:schemeClr val="bg1"/>
              </a:buClr>
            </a:pPr>
            <a:r>
              <a:rPr kumimoji="1" lang="zh-CN" altLang="en-US" b="1" smtClean="0">
                <a:solidFill>
                  <a:srgbClr val="000099"/>
                </a:solidFill>
                <a:latin typeface="Times New Roman" pitchFamily="18" charset="0"/>
                <a:ea typeface="楷体" pitchFamily="49" charset="-122"/>
                <a:cs typeface="Times New Roman" pitchFamily="18" charset="0"/>
              </a:rPr>
              <a:t>电冰箱工作时，其侧面或背面为什么会发热？</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电冰箱工作原理.mpg">
            <a:hlinkClick r:id="" action="ppaction://media"/>
          </p:cNvPr>
          <p:cNvPicPr>
            <a:picLocks noRot="1" noChangeAspect="1" noChangeArrowheads="1"/>
          </p:cNvPicPr>
          <p:nvPr>
            <a:videoFile r:link="rId1"/>
          </p:nvPr>
        </p:nvPicPr>
        <p:blipFill>
          <a:blip r:embed="rId3"/>
          <a:stretch>
            <a:fillRect/>
          </a:stretch>
        </p:blipFill>
        <p:spPr bwMode="auto">
          <a:xfrm>
            <a:off x="114300" y="114300"/>
            <a:ext cx="8915400" cy="5791200"/>
          </a:xfrm>
          <a:prstGeom prst="rect">
            <a:avLst/>
          </a:prstGeom>
          <a:noFill/>
          <a:ln w="9525">
            <a:noFill/>
            <a:miter lim="800000"/>
          </a:ln>
        </p:spPr>
      </p:pic>
      <p:sp>
        <p:nvSpPr>
          <p:cNvPr id="39941" name="AutoShape 5">
            <a:hlinkClick r:id="" action="ppaction://noaction" highlightClick="1"/>
          </p:cNvPr>
          <p:cNvSpPr>
            <a:spLocks noChangeArrowheads="1"/>
          </p:cNvSpPr>
          <p:nvPr/>
        </p:nvSpPr>
        <p:spPr bwMode="auto">
          <a:xfrm>
            <a:off x="4114800" y="6096000"/>
            <a:ext cx="1219200" cy="533400"/>
          </a:xfrm>
          <a:prstGeom prst="actionButtonBlank">
            <a:avLst/>
          </a:prstGeom>
          <a:solidFill>
            <a:schemeClr val="accent1"/>
          </a:solidFill>
          <a:ln w="9525">
            <a:noFill/>
            <a:miter lim="800000"/>
          </a:ln>
        </p:spPr>
        <p:txBody>
          <a:bodyPr wrap="none" anchor="ctr"/>
          <a:lstStyle/>
          <a:p>
            <a:pPr algn="ctr"/>
            <a:r>
              <a:rPr lang="zh-CN" altLang="en-US" b="1">
                <a:latin typeface="Times New Roman" pitchFamily="18" charset="0"/>
                <a:ea typeface="楷体" pitchFamily="49" charset="-122"/>
                <a:cs typeface="Times New Roman" pitchFamily="18" charset="0"/>
              </a:rPr>
              <a:t>播放</a:t>
            </a:r>
          </a:p>
        </p:txBody>
      </p:sp>
      <p:sp>
        <p:nvSpPr>
          <p:cNvPr id="39942" name="AutoShape 6">
            <a:hlinkClick r:id="" action="ppaction://noaction" highlightClick="1"/>
          </p:cNvPr>
          <p:cNvSpPr>
            <a:spLocks noChangeArrowheads="1"/>
          </p:cNvSpPr>
          <p:nvPr/>
        </p:nvSpPr>
        <p:spPr bwMode="auto">
          <a:xfrm>
            <a:off x="5486400" y="6096000"/>
            <a:ext cx="1219200" cy="533400"/>
          </a:xfrm>
          <a:prstGeom prst="actionButtonBlank">
            <a:avLst/>
          </a:prstGeom>
          <a:solidFill>
            <a:schemeClr val="accent1"/>
          </a:solidFill>
          <a:ln w="9525">
            <a:noFill/>
            <a:miter lim="800000"/>
          </a:ln>
        </p:spPr>
        <p:txBody>
          <a:bodyPr wrap="none" anchor="ctr"/>
          <a:lstStyle/>
          <a:p>
            <a:pPr algn="ctr"/>
            <a:r>
              <a:rPr lang="zh-CN" altLang="en-US" b="1">
                <a:latin typeface="Times New Roman" pitchFamily="18" charset="0"/>
                <a:ea typeface="楷体" pitchFamily="49" charset="-122"/>
                <a:cs typeface="Times New Roman" pitchFamily="18" charset="0"/>
              </a:rPr>
              <a:t>暂停</a:t>
            </a:r>
          </a:p>
        </p:txBody>
      </p:sp>
      <p:sp>
        <p:nvSpPr>
          <p:cNvPr id="39944" name="AutoShape 8">
            <a:hlinkClick r:id="" action="ppaction://noaction" highlightClick="1"/>
          </p:cNvPr>
          <p:cNvSpPr>
            <a:spLocks noChangeArrowheads="1"/>
          </p:cNvSpPr>
          <p:nvPr/>
        </p:nvSpPr>
        <p:spPr bwMode="auto">
          <a:xfrm>
            <a:off x="6858000" y="6096000"/>
            <a:ext cx="1219200" cy="533400"/>
          </a:xfrm>
          <a:prstGeom prst="actionButtonBlank">
            <a:avLst/>
          </a:prstGeom>
          <a:solidFill>
            <a:schemeClr val="accent1"/>
          </a:solidFill>
          <a:ln w="9525">
            <a:noFill/>
            <a:miter lim="800000"/>
          </a:ln>
        </p:spPr>
        <p:txBody>
          <a:bodyPr wrap="none" anchor="ctr"/>
          <a:lstStyle/>
          <a:p>
            <a:pPr algn="ctr"/>
            <a:r>
              <a:rPr lang="zh-CN" altLang="en-US" b="1">
                <a:latin typeface="Times New Roman" pitchFamily="18" charset="0"/>
                <a:ea typeface="楷体" pitchFamily="49" charset="-122"/>
                <a:cs typeface="Times New Roman" pitchFamily="18" charset="0"/>
              </a:rPr>
              <a:t>停止</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9940"/>
                    </p:tgtEl>
                  </p:cond>
                </p:stCondLst>
                <p:endSync evt="end" delay="0">
                  <p:rtn val="all"/>
                </p:endSync>
                <p:childTnLst>
                  <p:par>
                    <p:cTn id="3" fill="hold" nodeType="clickPar">
                      <p:stCondLst>
                        <p:cond delay="0"/>
                      </p:stCondLst>
                      <p:childTnLst>
                        <p:par>
                          <p:cTn id="4" fill="hold" nodeType="afterGroup">
                            <p:stCondLst>
                              <p:cond delay="0"/>
                            </p:stCondLst>
                            <p:childTnLst>
                              <p:par>
                                <p:cTn id="5" presetID="2" presetClass="mediacall" presetSubtype="0" fill="hold" nodeType="clickEffect">
                                  <p:stCondLst>
                                    <p:cond delay="0"/>
                                  </p:stCondLst>
                                  <p:childTnLst>
                                    <p:cmd type="call" cmd="togglePause">
                                      <p:cBhvr>
                                        <p:cTn id="6" dur="1" fill="hold"/>
                                        <p:tgtEl>
                                          <p:spTgt spid="39940"/>
                                        </p:tgtEl>
                                      </p:cBhvr>
                                    </p:cmd>
                                  </p:childTnLst>
                                </p:cTn>
                              </p:par>
                            </p:childTnLst>
                          </p:cTn>
                        </p:par>
                      </p:childTnLst>
                    </p:cTn>
                  </p:par>
                </p:childTnLst>
              </p:cTn>
              <p:nextCondLst>
                <p:cond evt="onClick" delay="0">
                  <p:tgtEl>
                    <p:spTgt spid="39940"/>
                  </p:tgtEl>
                </p:cond>
              </p:nextCondLst>
            </p:seq>
            <p:seq concurrent="1" nextAc="seek">
              <p:cTn id="7" restart="whenNotActive" fill="hold" evtFilter="cancelBubble" nodeType="interactiveSeq">
                <p:stCondLst>
                  <p:cond evt="onClick" delay="0">
                    <p:tgtEl>
                      <p:spTgt spid="39941"/>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1" presetClass="mediacall" presetSubtype="0" fill="hold" nodeType="clickEffect">
                                  <p:stCondLst>
                                    <p:cond delay="0"/>
                                  </p:stCondLst>
                                  <p:childTnLst>
                                    <p:cmd type="call" cmd="playFrom(0.0)">
                                      <p:cBhvr>
                                        <p:cTn id="11" dur="75054" fill="hold"/>
                                        <p:tgtEl>
                                          <p:spTgt spid="39940"/>
                                        </p:tgtEl>
                                      </p:cBhvr>
                                    </p:cmd>
                                  </p:childTnLst>
                                </p:cTn>
                              </p:par>
                            </p:childTnLst>
                          </p:cTn>
                        </p:par>
                      </p:childTnLst>
                    </p:cTn>
                  </p:par>
                </p:childTnLst>
              </p:cTn>
              <p:nextCondLst>
                <p:cond evt="onClick" delay="0">
                  <p:tgtEl>
                    <p:spTgt spid="39941"/>
                  </p:tgtEl>
                </p:cond>
              </p:nextCondLst>
            </p:seq>
            <p:seq concurrent="1" nextAc="seek">
              <p:cTn id="12" restart="whenNotActive" fill="hold" evtFilter="cancelBubble" nodeType="interactiveSeq">
                <p:stCondLst>
                  <p:cond evt="onClick" delay="0">
                    <p:tgtEl>
                      <p:spTgt spid="39942"/>
                    </p:tgtEl>
                  </p:cond>
                </p:stCondLst>
                <p:endSync evt="end" delay="0">
                  <p:rtn val="all"/>
                </p:endSync>
                <p:childTnLst>
                  <p:par>
                    <p:cTn id="13" fill="hold" nodeType="clickPar">
                      <p:stCondLst>
                        <p:cond delay="indefinite"/>
                      </p:stCondLst>
                      <p:childTnLst>
                        <p:par>
                          <p:cTn id="14" fill="hold" nodeType="afterGroup">
                            <p:stCondLst>
                              <p:cond delay="0"/>
                            </p:stCondLst>
                            <p:childTnLst>
                              <p:par>
                                <p:cTn id="15" presetID="2" presetClass="mediacall" presetSubtype="0" fill="hold" nodeType="clickEffect">
                                  <p:stCondLst>
                                    <p:cond delay="0"/>
                                  </p:stCondLst>
                                  <p:childTnLst>
                                    <p:cmd type="call" cmd="togglePause">
                                      <p:cBhvr>
                                        <p:cTn id="16" dur="1" fill="hold"/>
                                        <p:tgtEl>
                                          <p:spTgt spid="39940"/>
                                        </p:tgtEl>
                                      </p:cBhvr>
                                    </p:cmd>
                                  </p:childTnLst>
                                </p:cTn>
                              </p:par>
                            </p:childTnLst>
                          </p:cTn>
                        </p:par>
                      </p:childTnLst>
                    </p:cTn>
                  </p:par>
                </p:childTnLst>
              </p:cTn>
              <p:nextCondLst>
                <p:cond evt="onClick" delay="0">
                  <p:tgtEl>
                    <p:spTgt spid="39942"/>
                  </p:tgtEl>
                </p:cond>
              </p:nextCondLst>
            </p:seq>
            <p:seq concurrent="1" nextAc="seek">
              <p:cTn id="17" restart="whenNotActive" fill="hold" evtFilter="cancelBubble" nodeType="interactiveSeq">
                <p:stCondLst>
                  <p:cond evt="onClick" delay="0">
                    <p:tgtEl>
                      <p:spTgt spid="39944"/>
                    </p:tgtEl>
                  </p:cond>
                </p:stCondLst>
                <p:endSync evt="end" delay="0">
                  <p:rtn val="all"/>
                </p:endSync>
                <p:childTnLst>
                  <p:par>
                    <p:cTn id="18" fill="hold" nodeType="clickPar">
                      <p:stCondLst>
                        <p:cond delay="indefinite"/>
                      </p:stCondLst>
                      <p:childTnLst>
                        <p:par>
                          <p:cTn id="19" fill="hold" nodeType="afterGroup">
                            <p:stCondLst>
                              <p:cond delay="0"/>
                            </p:stCondLst>
                            <p:childTnLst>
                              <p:par>
                                <p:cTn id="20" presetID="3" presetClass="mediacall" presetSubtype="0" fill="hold" nodeType="clickEffect">
                                  <p:stCondLst>
                                    <p:cond delay="0"/>
                                  </p:stCondLst>
                                  <p:childTnLst>
                                    <p:cmd type="call" cmd="stop">
                                      <p:cBhvr>
                                        <p:cTn id="21" dur="1" fill="hold"/>
                                        <p:tgtEl>
                                          <p:spTgt spid="39940"/>
                                        </p:tgtEl>
                                      </p:cBhvr>
                                    </p:cmd>
                                  </p:childTnLst>
                                </p:cTn>
                              </p:par>
                            </p:childTnLst>
                          </p:cTn>
                        </p:par>
                      </p:childTnLst>
                    </p:cTn>
                  </p:par>
                </p:childTnLst>
              </p:cTn>
              <p:nextCondLst>
                <p:cond evt="onClick" delay="0">
                  <p:tgtEl>
                    <p:spTgt spid="39944"/>
                  </p:tgtEl>
                </p:cond>
              </p:nextCondLst>
            </p:seq>
            <p:video>
              <p:cMediaNode>
                <p:cTn id="22" fill="hold" display="0">
                  <p:stCondLst>
                    <p:cond delay="indefinite"/>
                  </p:stCondLst>
                  <p:endCondLst>
                    <p:cond evt="onNext" delay="0">
                      <p:tgtEl>
                        <p:sldTgt/>
                      </p:tgtEl>
                    </p:cond>
                    <p:cond evt="onPrev" delay="0">
                      <p:tgtEl>
                        <p:sldTgt/>
                      </p:tgtEl>
                    </p:cond>
                  </p:endCondLst>
                </p:cTn>
                <p:tgtEl>
                  <p:spTgt spid="39940"/>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2"/>
          <p:cNvSpPr>
            <a:spLocks noGrp="1" noChangeArrowheads="1"/>
          </p:cNvSpPr>
          <p:nvPr>
            <p:ph type="title"/>
            <p:custDataLst>
              <p:tags r:id="rId1"/>
            </p:custDataLst>
          </p:nvPr>
        </p:nvSpPr>
        <p:spPr>
          <a:xfrm>
            <a:off x="3200400" y="304800"/>
            <a:ext cx="5257800" cy="838200"/>
          </a:xfrm>
        </p:spPr>
        <p:txBody>
          <a:bodyPr/>
          <a:lstStyle/>
          <a:p>
            <a:pPr algn="l" eaLnBrk="1" hangingPunct="1"/>
            <a:r>
              <a:rPr lang="zh-CN" altLang="en-US" b="1" smtClean="0">
                <a:latin typeface="Times New Roman" pitchFamily="18" charset="0"/>
                <a:ea typeface="楷体" pitchFamily="49" charset="-122"/>
                <a:cs typeface="Times New Roman" pitchFamily="18" charset="0"/>
              </a:rPr>
              <a:t>电冰箱工作原理</a:t>
            </a:r>
          </a:p>
        </p:txBody>
      </p:sp>
      <p:sp>
        <p:nvSpPr>
          <p:cNvPr id="26627" name="Rectangle 13"/>
          <p:cNvSpPr>
            <a:spLocks noGrp="1" noChangeArrowheads="1"/>
          </p:cNvSpPr>
          <p:nvPr>
            <p:ph type="body" idx="1"/>
            <p:custDataLst>
              <p:tags r:id="rId2"/>
            </p:custDataLst>
          </p:nvPr>
        </p:nvSpPr>
        <p:spPr>
          <a:xfrm>
            <a:off x="3200400" y="1219200"/>
            <a:ext cx="5638800" cy="2743200"/>
          </a:xfrm>
        </p:spPr>
        <p:txBody>
          <a:bodyPr/>
          <a:lstStyle/>
          <a:p>
            <a:pPr eaLnBrk="1" hangingPunct="1">
              <a:buClr>
                <a:schemeClr val="bg1"/>
              </a:buClr>
            </a:pPr>
            <a:r>
              <a:rPr lang="zh-CN" altLang="en-US" b="1" smtClean="0">
                <a:latin typeface="Times New Roman" pitchFamily="18" charset="0"/>
                <a:ea typeface="楷体" pitchFamily="49" charset="-122"/>
                <a:cs typeface="Times New Roman" pitchFamily="18" charset="0"/>
              </a:rPr>
              <a:t>制冷剂在</a:t>
            </a:r>
            <a:r>
              <a:rPr lang="zh-CN" altLang="en-US" b="1" smtClean="0">
                <a:solidFill>
                  <a:srgbClr val="000099"/>
                </a:solidFill>
                <a:latin typeface="Times New Roman" pitchFamily="18" charset="0"/>
                <a:ea typeface="楷体" pitchFamily="49" charset="-122"/>
                <a:cs typeface="Times New Roman" pitchFamily="18" charset="0"/>
              </a:rPr>
              <a:t>冷凝器</a:t>
            </a:r>
            <a:r>
              <a:rPr lang="zh-CN" altLang="en-US" b="1" smtClean="0">
                <a:solidFill>
                  <a:srgbClr val="FF0000"/>
                </a:solidFill>
                <a:latin typeface="Times New Roman" pitchFamily="18" charset="0"/>
                <a:ea typeface="楷体" pitchFamily="49" charset="-122"/>
                <a:cs typeface="Times New Roman" pitchFamily="18" charset="0"/>
              </a:rPr>
              <a:t>液化放热（压缩体积）；</a:t>
            </a:r>
            <a:r>
              <a:rPr lang="zh-CN" altLang="en-US" b="1" smtClean="0">
                <a:latin typeface="Times New Roman" pitchFamily="18" charset="0"/>
                <a:ea typeface="楷体" pitchFamily="49" charset="-122"/>
                <a:cs typeface="Times New Roman" pitchFamily="18" charset="0"/>
              </a:rPr>
              <a:t>在</a:t>
            </a:r>
            <a:r>
              <a:rPr lang="zh-CN" altLang="en-US" b="1" smtClean="0">
                <a:solidFill>
                  <a:srgbClr val="000099"/>
                </a:solidFill>
                <a:latin typeface="Times New Roman" pitchFamily="18" charset="0"/>
                <a:ea typeface="楷体" pitchFamily="49" charset="-122"/>
                <a:cs typeface="Times New Roman" pitchFamily="18" charset="0"/>
              </a:rPr>
              <a:t>冷冻室</a:t>
            </a:r>
            <a:r>
              <a:rPr lang="zh-CN" altLang="en-US" b="1" smtClean="0">
                <a:solidFill>
                  <a:srgbClr val="FF0000"/>
                </a:solidFill>
                <a:latin typeface="Times New Roman" pitchFamily="18" charset="0"/>
                <a:ea typeface="楷体" pitchFamily="49" charset="-122"/>
                <a:cs typeface="Times New Roman" pitchFamily="18" charset="0"/>
              </a:rPr>
              <a:t>汽化吸热降温</a:t>
            </a:r>
            <a:r>
              <a:rPr lang="zh-CN" altLang="en-US" b="1" smtClean="0">
                <a:latin typeface="Times New Roman" pitchFamily="18" charset="0"/>
                <a:ea typeface="楷体" pitchFamily="49" charset="-122"/>
                <a:cs typeface="Times New Roman" pitchFamily="18" charset="0"/>
              </a:rPr>
              <a:t>。</a:t>
            </a:r>
          </a:p>
          <a:p>
            <a:pPr eaLnBrk="1" hangingPunct="1">
              <a:buClr>
                <a:schemeClr val="bg1"/>
              </a:buClr>
            </a:pPr>
            <a:r>
              <a:rPr lang="zh-CN" altLang="en-US" b="1" smtClean="0">
                <a:latin typeface="Times New Roman" pitchFamily="18" charset="0"/>
                <a:ea typeface="楷体" pitchFamily="49" charset="-122"/>
                <a:cs typeface="Times New Roman" pitchFamily="18" charset="0"/>
              </a:rPr>
              <a:t>制冷剂将</a:t>
            </a:r>
            <a:r>
              <a:rPr lang="zh-CN" altLang="en-US" b="1" smtClean="0">
                <a:solidFill>
                  <a:srgbClr val="FF0000"/>
                </a:solidFill>
                <a:latin typeface="Times New Roman" pitchFamily="18" charset="0"/>
                <a:ea typeface="楷体" pitchFamily="49" charset="-122"/>
                <a:cs typeface="Times New Roman" pitchFamily="18" charset="0"/>
              </a:rPr>
              <a:t>冰箱内的热量</a:t>
            </a:r>
            <a:r>
              <a:rPr lang="zh-CN" altLang="en-US" b="1" smtClean="0">
                <a:latin typeface="Times New Roman" pitchFamily="18" charset="0"/>
                <a:ea typeface="楷体" pitchFamily="49" charset="-122"/>
                <a:cs typeface="Times New Roman" pitchFamily="18" charset="0"/>
              </a:rPr>
              <a:t>搬运到外面去。 </a:t>
            </a:r>
          </a:p>
        </p:txBody>
      </p:sp>
      <p:pic>
        <p:nvPicPr>
          <p:cNvPr id="26628" name="Picture 15"/>
          <p:cNvPicPr>
            <a:picLocks noChangeAspect="1" noChangeArrowheads="1"/>
          </p:cNvPicPr>
          <p:nvPr>
            <p:custDataLst>
              <p:tags r:id="rId3"/>
            </p:custDataLst>
          </p:nvPr>
        </p:nvPicPr>
        <p:blipFill>
          <a:blip r:embed="rId15"/>
          <a:stretch>
            <a:fillRect/>
          </a:stretch>
        </p:blipFill>
        <p:spPr bwMode="auto">
          <a:xfrm>
            <a:off x="152400" y="228600"/>
            <a:ext cx="2981325" cy="5715000"/>
          </a:xfrm>
          <a:prstGeom prst="rect">
            <a:avLst/>
          </a:prstGeom>
          <a:noFill/>
          <a:ln w="9525">
            <a:noFill/>
            <a:miter lim="800000"/>
          </a:ln>
        </p:spPr>
      </p:pic>
      <p:grpSp>
        <p:nvGrpSpPr>
          <p:cNvPr id="26629" name="Group 16"/>
          <p:cNvGrpSpPr/>
          <p:nvPr>
            <p:custDataLst>
              <p:tags r:id="rId4"/>
            </p:custDataLst>
          </p:nvPr>
        </p:nvGrpSpPr>
        <p:grpSpPr>
          <a:xfrm>
            <a:off x="3124200" y="4724402"/>
            <a:ext cx="6248400" cy="1204913"/>
            <a:chOff x="1632" y="2976"/>
            <a:chExt cx="3936" cy="759"/>
          </a:xfrm>
        </p:grpSpPr>
        <p:sp>
          <p:nvSpPr>
            <p:cNvPr id="26630" name="Text Box 3"/>
            <p:cNvSpPr txBox="1">
              <a:spLocks noChangeArrowheads="1"/>
            </p:cNvSpPr>
            <p:nvPr>
              <p:custDataLst>
                <p:tags r:id="rId5"/>
              </p:custDataLst>
            </p:nvPr>
          </p:nvSpPr>
          <p:spPr bwMode="auto">
            <a:xfrm>
              <a:off x="1632" y="3408"/>
              <a:ext cx="864" cy="291"/>
            </a:xfrm>
            <a:prstGeom prst="rect">
              <a:avLst/>
            </a:prstGeom>
            <a:noFill/>
            <a:ln w="9525">
              <a:noFill/>
              <a:miter lim="800000"/>
            </a:ln>
          </p:spPr>
          <p:txBody>
            <a:bodyPr>
              <a:spAutoFit/>
            </a:bodyPr>
            <a:lstStyle/>
            <a:p>
              <a:pPr>
                <a:spcBef>
                  <a:spcPct val="50000"/>
                </a:spcBef>
              </a:pPr>
              <a:r>
                <a:rPr lang="zh-CN" altLang="en-US" sz="2400" b="1">
                  <a:latin typeface="Times New Roman" pitchFamily="18" charset="0"/>
                  <a:ea typeface="楷体" pitchFamily="49" charset="-122"/>
                  <a:cs typeface="Times New Roman" pitchFamily="18" charset="0"/>
                </a:rPr>
                <a:t>制冷剂</a:t>
              </a:r>
              <a:r>
                <a:rPr kumimoji="1" lang="zh-CN" altLang="en-US" sz="2400" b="1">
                  <a:latin typeface="Times New Roman" pitchFamily="18" charset="0"/>
                  <a:ea typeface="楷体" pitchFamily="49" charset="-122"/>
                  <a:cs typeface="Times New Roman" pitchFamily="18" charset="0"/>
                </a:rPr>
                <a:t>：</a:t>
              </a:r>
            </a:p>
          </p:txBody>
        </p:sp>
        <p:sp>
          <p:nvSpPr>
            <p:cNvPr id="26631" name="Text Box 4"/>
            <p:cNvSpPr txBox="1">
              <a:spLocks noChangeArrowheads="1"/>
            </p:cNvSpPr>
            <p:nvPr>
              <p:custDataLst>
                <p:tags r:id="rId6"/>
              </p:custDataLst>
            </p:nvPr>
          </p:nvSpPr>
          <p:spPr bwMode="auto">
            <a:xfrm>
              <a:off x="1680" y="2976"/>
              <a:ext cx="1152" cy="327"/>
            </a:xfrm>
            <a:prstGeom prst="rect">
              <a:avLst/>
            </a:prstGeom>
            <a:noFill/>
            <a:ln w="9525">
              <a:noFill/>
              <a:miter lim="800000"/>
            </a:ln>
          </p:spPr>
          <p:txBody>
            <a:bodyPr>
              <a:spAutoFit/>
            </a:bodyPr>
            <a:lstStyle/>
            <a:p>
              <a:pPr>
                <a:spcBef>
                  <a:spcPct val="50000"/>
                </a:spcBef>
              </a:pPr>
              <a:r>
                <a:rPr kumimoji="1" lang="zh-CN" altLang="en-US" sz="2800" b="1">
                  <a:latin typeface="Times New Roman" pitchFamily="18" charset="0"/>
                  <a:ea typeface="楷体" pitchFamily="49" charset="-122"/>
                  <a:cs typeface="Times New Roman" pitchFamily="18" charset="0"/>
                </a:rPr>
                <a:t>低沸点</a:t>
              </a:r>
            </a:p>
          </p:txBody>
        </p:sp>
        <p:sp>
          <p:nvSpPr>
            <p:cNvPr id="26632" name="Text Box 5"/>
            <p:cNvSpPr txBox="1">
              <a:spLocks noChangeArrowheads="1"/>
            </p:cNvSpPr>
            <p:nvPr>
              <p:custDataLst>
                <p:tags r:id="rId7"/>
              </p:custDataLst>
            </p:nvPr>
          </p:nvSpPr>
          <p:spPr bwMode="auto">
            <a:xfrm>
              <a:off x="2448" y="3408"/>
              <a:ext cx="1152" cy="327"/>
            </a:xfrm>
            <a:prstGeom prst="rect">
              <a:avLst/>
            </a:prstGeom>
            <a:noFill/>
            <a:ln w="9525">
              <a:noFill/>
              <a:miter lim="800000"/>
            </a:ln>
          </p:spPr>
          <p:txBody>
            <a:bodyPr>
              <a:spAutoFit/>
            </a:bodyPr>
            <a:lstStyle/>
            <a:p>
              <a:pPr>
                <a:spcBef>
                  <a:spcPct val="50000"/>
                </a:spcBef>
              </a:pPr>
              <a:r>
                <a:rPr kumimoji="1" lang="zh-CN" altLang="en-US" sz="2800" b="1">
                  <a:solidFill>
                    <a:srgbClr val="FF0000"/>
                  </a:solidFill>
                  <a:latin typeface="Times New Roman" pitchFamily="18" charset="0"/>
                  <a:ea typeface="楷体" pitchFamily="49" charset="-122"/>
                  <a:cs typeface="Times New Roman" pitchFamily="18" charset="0"/>
                </a:rPr>
                <a:t>汽化吸热</a:t>
              </a:r>
            </a:p>
          </p:txBody>
        </p:sp>
        <p:sp>
          <p:nvSpPr>
            <p:cNvPr id="26633" name="Text Box 6"/>
            <p:cNvSpPr txBox="1">
              <a:spLocks noChangeArrowheads="1"/>
            </p:cNvSpPr>
            <p:nvPr>
              <p:custDataLst>
                <p:tags r:id="rId8"/>
              </p:custDataLst>
            </p:nvPr>
          </p:nvSpPr>
          <p:spPr bwMode="auto">
            <a:xfrm>
              <a:off x="2496" y="2976"/>
              <a:ext cx="1104" cy="327"/>
            </a:xfrm>
            <a:prstGeom prst="rect">
              <a:avLst/>
            </a:prstGeom>
            <a:noFill/>
            <a:ln w="9525">
              <a:noFill/>
              <a:miter lim="800000"/>
            </a:ln>
          </p:spPr>
          <p:txBody>
            <a:bodyPr>
              <a:spAutoFit/>
            </a:bodyPr>
            <a:lstStyle/>
            <a:p>
              <a:pPr>
                <a:spcBef>
                  <a:spcPct val="50000"/>
                </a:spcBef>
              </a:pPr>
              <a:r>
                <a:rPr kumimoji="1" lang="zh-CN" altLang="en-US" sz="2800" b="1">
                  <a:latin typeface="Times New Roman" pitchFamily="18" charset="0"/>
                  <a:ea typeface="楷体" pitchFamily="49" charset="-122"/>
                  <a:cs typeface="Times New Roman" pitchFamily="18" charset="0"/>
                </a:rPr>
                <a:t>冷冻室</a:t>
              </a:r>
            </a:p>
          </p:txBody>
        </p:sp>
        <p:sp>
          <p:nvSpPr>
            <p:cNvPr id="26634" name="Text Box 7"/>
            <p:cNvSpPr txBox="1">
              <a:spLocks noChangeArrowheads="1"/>
            </p:cNvSpPr>
            <p:nvPr>
              <p:custDataLst>
                <p:tags r:id="rId9"/>
              </p:custDataLst>
            </p:nvPr>
          </p:nvSpPr>
          <p:spPr bwMode="auto">
            <a:xfrm>
              <a:off x="4320" y="3408"/>
              <a:ext cx="1248" cy="327"/>
            </a:xfrm>
            <a:prstGeom prst="rect">
              <a:avLst/>
            </a:prstGeom>
            <a:noFill/>
            <a:ln w="9525">
              <a:noFill/>
              <a:miter lim="800000"/>
            </a:ln>
          </p:spPr>
          <p:txBody>
            <a:bodyPr>
              <a:spAutoFit/>
            </a:bodyPr>
            <a:lstStyle/>
            <a:p>
              <a:pPr>
                <a:spcBef>
                  <a:spcPct val="50000"/>
                </a:spcBef>
              </a:pPr>
              <a:r>
                <a:rPr kumimoji="1" lang="zh-CN" altLang="en-US" sz="2800" b="1">
                  <a:solidFill>
                    <a:srgbClr val="FF0000"/>
                  </a:solidFill>
                  <a:latin typeface="Times New Roman" pitchFamily="18" charset="0"/>
                  <a:ea typeface="楷体" pitchFamily="49" charset="-122"/>
                  <a:cs typeface="Times New Roman" pitchFamily="18" charset="0"/>
                </a:rPr>
                <a:t>液化放热</a:t>
              </a:r>
            </a:p>
          </p:txBody>
        </p:sp>
        <p:grpSp>
          <p:nvGrpSpPr>
            <p:cNvPr id="26635" name="Group 8"/>
            <p:cNvGrpSpPr/>
            <p:nvPr>
              <p:custDataLst>
                <p:tags r:id="rId10"/>
              </p:custDataLst>
            </p:nvPr>
          </p:nvGrpSpPr>
          <p:grpSpPr>
            <a:xfrm>
              <a:off x="3360" y="3072"/>
              <a:ext cx="960" cy="576"/>
              <a:chOff x="2544" y="1968"/>
              <a:chExt cx="960" cy="576"/>
            </a:xfrm>
          </p:grpSpPr>
          <p:sp>
            <p:nvSpPr>
              <p:cNvPr id="26637" name="AutoShape 9"/>
              <p:cNvSpPr>
                <a:spLocks noChangeArrowheads="1"/>
              </p:cNvSpPr>
              <p:nvPr>
                <p:custDataLst>
                  <p:tags r:id="rId12"/>
                </p:custDataLst>
              </p:nvPr>
            </p:nvSpPr>
            <p:spPr bwMode="auto">
              <a:xfrm>
                <a:off x="2640" y="2352"/>
                <a:ext cx="768" cy="192"/>
              </a:xfrm>
              <a:prstGeom prst="rightArrow">
                <a:avLst>
                  <a:gd name="adj1" fmla="val 50000"/>
                  <a:gd name="adj2" fmla="val 100000"/>
                </a:avLst>
              </a:prstGeom>
              <a:solidFill>
                <a:schemeClr val="tx2"/>
              </a:solidFill>
              <a:ln w="9525">
                <a:noFill/>
                <a:miter lim="800000"/>
              </a:ln>
            </p:spPr>
            <p:txBody>
              <a:bodyPr wrap="none" anchor="ctr"/>
              <a:lstStyle/>
              <a:p>
                <a:endParaRPr lang="zh-CN" altLang="en-US" b="1">
                  <a:latin typeface="Times New Roman" pitchFamily="18" charset="0"/>
                  <a:ea typeface="楷体" panose="02010609060101010101" pitchFamily="49" charset="-122"/>
                  <a:cs typeface="Times New Roman" panose="02020603050405020304" pitchFamily="18" charset="0"/>
                </a:endParaRPr>
              </a:p>
            </p:txBody>
          </p:sp>
          <p:sp>
            <p:nvSpPr>
              <p:cNvPr id="26638" name="Text Box 10"/>
              <p:cNvSpPr txBox="1">
                <a:spLocks noChangeArrowheads="1"/>
              </p:cNvSpPr>
              <p:nvPr>
                <p:custDataLst>
                  <p:tags r:id="rId13"/>
                </p:custDataLst>
              </p:nvPr>
            </p:nvSpPr>
            <p:spPr bwMode="auto">
              <a:xfrm>
                <a:off x="2544" y="1968"/>
                <a:ext cx="960" cy="327"/>
              </a:xfrm>
              <a:prstGeom prst="rect">
                <a:avLst/>
              </a:prstGeom>
              <a:noFill/>
              <a:ln w="9525">
                <a:noFill/>
                <a:miter lim="800000"/>
              </a:ln>
            </p:spPr>
            <p:txBody>
              <a:bodyPr>
                <a:spAutoFit/>
              </a:bodyPr>
              <a:lstStyle/>
              <a:p>
                <a:pPr>
                  <a:spcBef>
                    <a:spcPct val="50000"/>
                  </a:spcBef>
                </a:pPr>
                <a:r>
                  <a:rPr kumimoji="1" lang="zh-CN" altLang="en-US" sz="2800" b="1">
                    <a:latin typeface="Times New Roman" pitchFamily="18" charset="0"/>
                    <a:ea typeface="楷体" pitchFamily="49" charset="-122"/>
                    <a:cs typeface="Times New Roman" pitchFamily="18" charset="0"/>
                  </a:rPr>
                  <a:t>压缩机</a:t>
                </a:r>
              </a:p>
            </p:txBody>
          </p:sp>
        </p:grpSp>
        <p:sp>
          <p:nvSpPr>
            <p:cNvPr id="26636" name="Text Box 11"/>
            <p:cNvSpPr txBox="1">
              <a:spLocks noChangeArrowheads="1"/>
            </p:cNvSpPr>
            <p:nvPr>
              <p:custDataLst>
                <p:tags r:id="rId11"/>
              </p:custDataLst>
            </p:nvPr>
          </p:nvSpPr>
          <p:spPr bwMode="auto">
            <a:xfrm>
              <a:off x="4320" y="3024"/>
              <a:ext cx="1200" cy="327"/>
            </a:xfrm>
            <a:prstGeom prst="rect">
              <a:avLst/>
            </a:prstGeom>
            <a:noFill/>
            <a:ln w="9525">
              <a:noFill/>
              <a:miter lim="800000"/>
            </a:ln>
          </p:spPr>
          <p:txBody>
            <a:bodyPr>
              <a:spAutoFit/>
            </a:bodyPr>
            <a:lstStyle/>
            <a:p>
              <a:pPr>
                <a:spcBef>
                  <a:spcPct val="50000"/>
                </a:spcBef>
              </a:pPr>
              <a:r>
                <a:rPr kumimoji="1" lang="zh-CN" altLang="en-US" sz="2800" b="1">
                  <a:latin typeface="Times New Roman" pitchFamily="18" charset="0"/>
                  <a:ea typeface="楷体" pitchFamily="49" charset="-122"/>
                  <a:cs typeface="Times New Roman" pitchFamily="18" charset="0"/>
                </a:rPr>
                <a:t>冷凝器</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custDataLst>
              <p:tags r:id="rId1"/>
            </p:custDataLst>
          </p:nvPr>
        </p:nvSpPr>
        <p:spPr>
          <a:xfrm>
            <a:off x="457200" y="274638"/>
            <a:ext cx="8229600" cy="1935162"/>
          </a:xfrm>
        </p:spPr>
        <p:txBody>
          <a:bodyPr/>
          <a:lstStyle/>
          <a:p>
            <a:pPr algn="l"/>
            <a:r>
              <a:rPr lang="zh-CN" altLang="zh-CN" sz="3600" b="1" smtClean="0">
                <a:solidFill>
                  <a:srgbClr val="000099"/>
                </a:solidFill>
                <a:latin typeface="Times New Roman" pitchFamily="18" charset="0"/>
                <a:ea typeface="楷体" pitchFamily="49" charset="-122"/>
                <a:cs typeface="Times New Roman" pitchFamily="18" charset="0"/>
              </a:rPr>
              <a:t>思考题：北方地区安装了空调的房子，在夏天玻璃窗户哪一侧</a:t>
            </a:r>
            <a:r>
              <a:rPr lang="zh-CN" altLang="en-US" sz="3600" b="1" smtClean="0">
                <a:solidFill>
                  <a:srgbClr val="000099"/>
                </a:solidFill>
                <a:latin typeface="Times New Roman" pitchFamily="18" charset="0"/>
                <a:ea typeface="楷体" pitchFamily="49" charset="-122"/>
                <a:cs typeface="Times New Roman" pitchFamily="18" charset="0"/>
              </a:rPr>
              <a:t>变</a:t>
            </a:r>
            <a:r>
              <a:rPr lang="zh-CN" altLang="zh-CN" sz="3600" b="1" smtClean="0">
                <a:solidFill>
                  <a:srgbClr val="000099"/>
                </a:solidFill>
                <a:latin typeface="Times New Roman" pitchFamily="18" charset="0"/>
                <a:ea typeface="楷体" pitchFamily="49" charset="-122"/>
                <a:cs typeface="Times New Roman" pitchFamily="18" charset="0"/>
              </a:rPr>
              <a:t>潮湿？相反在冬天时哪一侧</a:t>
            </a:r>
            <a:r>
              <a:rPr lang="zh-CN" altLang="en-US" sz="3600" b="1" smtClean="0">
                <a:solidFill>
                  <a:srgbClr val="000099"/>
                </a:solidFill>
                <a:latin typeface="Times New Roman" pitchFamily="18" charset="0"/>
                <a:ea typeface="楷体" pitchFamily="49" charset="-122"/>
                <a:cs typeface="Times New Roman" pitchFamily="18" charset="0"/>
              </a:rPr>
              <a:t>变</a:t>
            </a:r>
            <a:r>
              <a:rPr lang="zh-CN" altLang="zh-CN" sz="3600" b="1" smtClean="0">
                <a:solidFill>
                  <a:srgbClr val="000099"/>
                </a:solidFill>
                <a:latin typeface="Times New Roman" pitchFamily="18" charset="0"/>
                <a:ea typeface="楷体" pitchFamily="49" charset="-122"/>
                <a:cs typeface="Times New Roman" pitchFamily="18" charset="0"/>
              </a:rPr>
              <a:t>潮湿？为什么？</a:t>
            </a:r>
            <a:endParaRPr lang="zh-CN" altLang="en-US" sz="3600" b="1" smtClean="0">
              <a:solidFill>
                <a:srgbClr val="000099"/>
              </a:solidFill>
              <a:latin typeface="Times New Roman" pitchFamily="18" charset="0"/>
              <a:ea typeface="楷体" panose="02010609060101010101" pitchFamily="49" charset="-122"/>
              <a:cs typeface="Times New Roman" panose="02020603050405020304" pitchFamily="18" charset="0"/>
            </a:endParaRPr>
          </a:p>
        </p:txBody>
      </p:sp>
      <p:sp>
        <p:nvSpPr>
          <p:cNvPr id="3" name="内容占位符 2"/>
          <p:cNvSpPr>
            <a:spLocks noGrp="1"/>
          </p:cNvSpPr>
          <p:nvPr>
            <p:ph idx="1"/>
            <p:custDataLst>
              <p:tags r:id="rId2"/>
            </p:custDataLst>
          </p:nvPr>
        </p:nvSpPr>
        <p:spPr>
          <a:xfrm>
            <a:off x="457200" y="2438400"/>
            <a:ext cx="8229600" cy="3687763"/>
          </a:xfrm>
        </p:spPr>
        <p:txBody>
          <a:bodyPr/>
          <a:lstStyle/>
          <a:p>
            <a:pPr>
              <a:buFontTx/>
              <a:buNone/>
            </a:pPr>
            <a:r>
              <a:rPr lang="zh-CN" altLang="zh-CN" b="1" smtClean="0">
                <a:solidFill>
                  <a:srgbClr val="000099"/>
                </a:solidFill>
                <a:latin typeface="Times New Roman" pitchFamily="18" charset="0"/>
                <a:ea typeface="楷体" pitchFamily="49" charset="-122"/>
                <a:cs typeface="Times New Roman" pitchFamily="18" charset="0"/>
              </a:rPr>
              <a:t>答：夏天时空调制冷，外界空气中温暖水蒸气在窗户外侧遇冷液化成水滴，因此外侧变潮湿；相反在冬天空调制热，室内空气中温暖水蒸气在窗户内侧液化成水滴，因此内侧变潮湿。</a:t>
            </a:r>
          </a:p>
          <a:p>
            <a:endParaRPr lang="zh-CN" altLang="en-US" b="1" smtClean="0">
              <a:solidFill>
                <a:srgbClr val="000099"/>
              </a:solidFill>
              <a:latin typeface="Times New Roman"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1752600" y="1981200"/>
            <a:ext cx="6165850" cy="4424363"/>
            <a:chOff x="158" y="534"/>
            <a:chExt cx="3884" cy="2787"/>
          </a:xfrm>
        </p:grpSpPr>
        <p:pic>
          <p:nvPicPr>
            <p:cNvPr id="28679" name="Picture 3" descr="“冰箱”"/>
            <p:cNvPicPr>
              <a:picLocks noChangeAspect="1" noChangeArrowheads="1"/>
            </p:cNvPicPr>
            <p:nvPr>
              <p:custDataLst>
                <p:tags r:id="rId6"/>
              </p:custDataLst>
            </p:nvPr>
          </p:nvPicPr>
          <p:blipFill>
            <a:blip r:embed="rId14"/>
            <a:stretch>
              <a:fillRect/>
            </a:stretch>
          </p:blipFill>
          <p:spPr bwMode="auto">
            <a:xfrm>
              <a:off x="295" y="835"/>
              <a:ext cx="2721" cy="2323"/>
            </a:xfrm>
            <a:prstGeom prst="rect">
              <a:avLst/>
            </a:prstGeom>
            <a:noFill/>
            <a:ln w="9525">
              <a:noFill/>
              <a:miter lim="800000"/>
            </a:ln>
          </p:spPr>
        </p:pic>
        <p:sp>
          <p:nvSpPr>
            <p:cNvPr id="28680" name="Line 4"/>
            <p:cNvSpPr>
              <a:spLocks noChangeShapeType="1"/>
            </p:cNvSpPr>
            <p:nvPr>
              <p:custDataLst>
                <p:tags r:id="rId7"/>
              </p:custDataLst>
            </p:nvPr>
          </p:nvSpPr>
          <p:spPr bwMode="auto">
            <a:xfrm>
              <a:off x="2426" y="2614"/>
              <a:ext cx="862" cy="544"/>
            </a:xfrm>
            <a:prstGeom prst="line">
              <a:avLst/>
            </a:prstGeom>
            <a:noFill/>
            <a:ln w="57150">
              <a:solidFill>
                <a:srgbClr val="FF0000"/>
              </a:solidFill>
              <a:round/>
              <a:tailEnd type="triangle" w="med" len="med"/>
            </a:ln>
          </p:spPr>
          <p:txBody>
            <a:bodyPr/>
            <a:lstStyle/>
            <a:p>
              <a:endParaRPr lang="zh-CN" altLang="en-US">
                <a:latin typeface="Times New Roman" pitchFamily="18" charset="0"/>
                <a:ea typeface="楷体" panose="02010609060101010101" pitchFamily="49" charset="-122"/>
                <a:cs typeface="Times New Roman" panose="02020603050405020304" pitchFamily="18" charset="0"/>
              </a:endParaRPr>
            </a:p>
          </p:txBody>
        </p:sp>
        <p:sp>
          <p:nvSpPr>
            <p:cNvPr id="28681" name="Text Box 5"/>
            <p:cNvSpPr txBox="1">
              <a:spLocks noChangeArrowheads="1"/>
            </p:cNvSpPr>
            <p:nvPr>
              <p:custDataLst>
                <p:tags r:id="rId8"/>
              </p:custDataLst>
            </p:nvPr>
          </p:nvSpPr>
          <p:spPr bwMode="auto">
            <a:xfrm>
              <a:off x="3412" y="2956"/>
              <a:ext cx="630" cy="365"/>
            </a:xfrm>
            <a:prstGeom prst="rect">
              <a:avLst/>
            </a:prstGeom>
            <a:noFill/>
            <a:ln w="9525">
              <a:noFill/>
              <a:miter lim="800000"/>
            </a:ln>
          </p:spPr>
          <p:txBody>
            <a:bodyPr wrap="none">
              <a:spAutoFit/>
            </a:bodyPr>
            <a:lstStyle/>
            <a:p>
              <a:r>
                <a:rPr lang="zh-CN" altLang="en-US" sz="3200" b="1">
                  <a:latin typeface="Times New Roman" pitchFamily="18" charset="0"/>
                  <a:ea typeface="楷体" pitchFamily="49" charset="-122"/>
                  <a:cs typeface="Times New Roman" pitchFamily="18" charset="0"/>
                </a:rPr>
                <a:t>水盆</a:t>
              </a:r>
            </a:p>
          </p:txBody>
        </p:sp>
        <p:sp>
          <p:nvSpPr>
            <p:cNvPr id="28682" name="Text Box 6"/>
            <p:cNvSpPr txBox="1">
              <a:spLocks noChangeArrowheads="1"/>
            </p:cNvSpPr>
            <p:nvPr>
              <p:custDataLst>
                <p:tags r:id="rId9"/>
              </p:custDataLst>
            </p:nvPr>
          </p:nvSpPr>
          <p:spPr bwMode="auto">
            <a:xfrm>
              <a:off x="3140" y="1187"/>
              <a:ext cx="630" cy="365"/>
            </a:xfrm>
            <a:prstGeom prst="rect">
              <a:avLst/>
            </a:prstGeom>
            <a:noFill/>
            <a:ln w="9525">
              <a:noFill/>
              <a:miter lim="800000"/>
            </a:ln>
          </p:spPr>
          <p:txBody>
            <a:bodyPr wrap="none">
              <a:spAutoFit/>
            </a:bodyPr>
            <a:lstStyle/>
            <a:p>
              <a:r>
                <a:rPr lang="zh-CN" altLang="en-US" sz="3200" b="1">
                  <a:latin typeface="Times New Roman" pitchFamily="18" charset="0"/>
                  <a:ea typeface="楷体" pitchFamily="49" charset="-122"/>
                  <a:cs typeface="Times New Roman" pitchFamily="18" charset="0"/>
                </a:rPr>
                <a:t>纱布</a:t>
              </a:r>
            </a:p>
          </p:txBody>
        </p:sp>
        <p:sp>
          <p:nvSpPr>
            <p:cNvPr id="28683" name="Line 7"/>
            <p:cNvSpPr>
              <a:spLocks noChangeShapeType="1"/>
            </p:cNvSpPr>
            <p:nvPr>
              <p:custDataLst>
                <p:tags r:id="rId10"/>
              </p:custDataLst>
            </p:nvPr>
          </p:nvSpPr>
          <p:spPr bwMode="auto">
            <a:xfrm flipV="1">
              <a:off x="2381" y="1389"/>
              <a:ext cx="590" cy="408"/>
            </a:xfrm>
            <a:prstGeom prst="line">
              <a:avLst/>
            </a:prstGeom>
            <a:noFill/>
            <a:ln w="57150">
              <a:solidFill>
                <a:srgbClr val="FF0000"/>
              </a:solidFill>
              <a:round/>
              <a:tailEnd type="triangle" w="med" len="med"/>
            </a:ln>
          </p:spPr>
          <p:txBody>
            <a:bodyPr/>
            <a:lstStyle/>
            <a:p>
              <a:endParaRPr lang="zh-CN" altLang="en-US">
                <a:latin typeface="Times New Roman" pitchFamily="18" charset="0"/>
                <a:ea typeface="楷体" pitchFamily="49" charset="-122"/>
                <a:cs typeface="Times New Roman" pitchFamily="18" charset="0"/>
              </a:endParaRPr>
            </a:p>
          </p:txBody>
        </p:sp>
        <p:sp>
          <p:nvSpPr>
            <p:cNvPr id="28684" name="Line 8"/>
            <p:cNvSpPr>
              <a:spLocks noChangeShapeType="1"/>
            </p:cNvSpPr>
            <p:nvPr>
              <p:custDataLst>
                <p:tags r:id="rId11"/>
              </p:custDataLst>
            </p:nvPr>
          </p:nvSpPr>
          <p:spPr bwMode="auto">
            <a:xfrm flipH="1" flipV="1">
              <a:off x="930" y="845"/>
              <a:ext cx="725" cy="816"/>
            </a:xfrm>
            <a:prstGeom prst="line">
              <a:avLst/>
            </a:prstGeom>
            <a:noFill/>
            <a:ln w="57150">
              <a:solidFill>
                <a:srgbClr val="FF0000"/>
              </a:solidFill>
              <a:round/>
              <a:tailEnd type="triangle" w="med" len="med"/>
            </a:ln>
          </p:spPr>
          <p:txBody>
            <a:bodyPr/>
            <a:lstStyle/>
            <a:p>
              <a:endParaRPr lang="zh-CN" altLang="en-US">
                <a:latin typeface="Times New Roman" pitchFamily="18" charset="0"/>
                <a:ea typeface="楷体" pitchFamily="49" charset="-122"/>
                <a:cs typeface="Times New Roman" pitchFamily="18" charset="0"/>
              </a:endParaRPr>
            </a:p>
          </p:txBody>
        </p:sp>
        <p:sp>
          <p:nvSpPr>
            <p:cNvPr id="28685" name="Text Box 9"/>
            <p:cNvSpPr txBox="1">
              <a:spLocks noChangeArrowheads="1"/>
            </p:cNvSpPr>
            <p:nvPr>
              <p:custDataLst>
                <p:tags r:id="rId12"/>
              </p:custDataLst>
            </p:nvPr>
          </p:nvSpPr>
          <p:spPr bwMode="auto">
            <a:xfrm>
              <a:off x="158" y="534"/>
              <a:ext cx="630" cy="365"/>
            </a:xfrm>
            <a:prstGeom prst="rect">
              <a:avLst/>
            </a:prstGeom>
            <a:noFill/>
            <a:ln w="9525">
              <a:noFill/>
              <a:miter lim="800000"/>
            </a:ln>
          </p:spPr>
          <p:txBody>
            <a:bodyPr wrap="none">
              <a:spAutoFit/>
            </a:bodyPr>
            <a:lstStyle/>
            <a:p>
              <a:r>
                <a:rPr lang="zh-CN" altLang="en-US" sz="3200" b="1">
                  <a:latin typeface="Times New Roman" pitchFamily="18" charset="0"/>
                  <a:ea typeface="楷体" pitchFamily="49" charset="-122"/>
                  <a:cs typeface="Times New Roman" pitchFamily="18" charset="0"/>
                </a:rPr>
                <a:t>饭菜</a:t>
              </a:r>
            </a:p>
          </p:txBody>
        </p:sp>
      </p:grpSp>
      <p:sp>
        <p:nvSpPr>
          <p:cNvPr id="26634" name="Rectangle 10"/>
          <p:cNvSpPr>
            <a:spLocks noGrp="1" noChangeArrowheads="1"/>
          </p:cNvSpPr>
          <p:nvPr>
            <p:ph type="title"/>
            <p:custDataLst>
              <p:tags r:id="rId2"/>
            </p:custDataLst>
          </p:nvPr>
        </p:nvSpPr>
        <p:spPr/>
        <p:txBody>
          <a:bodyPr/>
          <a:lstStyle/>
          <a:p>
            <a:pPr eaLnBrk="1" hangingPunct="1">
              <a:defRPr/>
            </a:pPr>
            <a:r>
              <a:rPr lang="zh-CN" altLang="en-US" b="1" smtClean="0">
                <a:solidFill>
                  <a:schemeClr val="accent2"/>
                </a:solidFill>
                <a:effectLst>
                  <a:outerShdw blurRad="38100" dist="38100" dir="2700000" algn="tl">
                    <a:srgbClr val="C0C0C0"/>
                  </a:outerShdw>
                </a:effectLst>
                <a:latin typeface="Times New Roman" pitchFamily="18" charset="0"/>
                <a:ea typeface="楷体" pitchFamily="49" charset="-122"/>
                <a:cs typeface="Times New Roman" pitchFamily="18" charset="0"/>
              </a:rPr>
              <a:t>自制简易“冰箱”</a:t>
            </a:r>
          </a:p>
        </p:txBody>
      </p:sp>
      <p:sp>
        <p:nvSpPr>
          <p:cNvPr id="28676" name="Rectangle 11"/>
          <p:cNvSpPr>
            <a:spLocks noGrp="1" noChangeArrowheads="1"/>
          </p:cNvSpPr>
          <p:nvPr>
            <p:ph type="body" sz="half" idx="1"/>
            <p:custDataLst>
              <p:tags r:id="rId3"/>
            </p:custDataLst>
          </p:nvPr>
        </p:nvSpPr>
        <p:spPr>
          <a:xfrm>
            <a:off x="685800" y="1371600"/>
            <a:ext cx="7620000" cy="685800"/>
          </a:xfrm>
        </p:spPr>
        <p:txBody>
          <a:bodyPr/>
          <a:lstStyle/>
          <a:p>
            <a:pPr eaLnBrk="1" hangingPunct="1">
              <a:buFontTx/>
              <a:buNone/>
            </a:pPr>
            <a:r>
              <a:rPr lang="zh-CN" altLang="en-US" b="1" smtClean="0">
                <a:solidFill>
                  <a:srgbClr val="FF0000"/>
                </a:solidFill>
                <a:latin typeface="Times New Roman" pitchFamily="18" charset="0"/>
                <a:ea typeface="楷体" pitchFamily="49" charset="-122"/>
                <a:cs typeface="Times New Roman" pitchFamily="18" charset="0"/>
              </a:rPr>
              <a:t>你能说出其中的道理吗？</a:t>
            </a:r>
          </a:p>
        </p:txBody>
      </p:sp>
      <p:sp>
        <p:nvSpPr>
          <p:cNvPr id="28677" name="Rectangle 12"/>
          <p:cNvSpPr>
            <a:spLocks noGrp="1" noChangeArrowheads="1"/>
          </p:cNvSpPr>
          <p:nvPr>
            <p:ph type="body" sz="half" idx="2"/>
            <p:custDataLst>
              <p:tags r:id="rId4"/>
            </p:custDataLst>
          </p:nvPr>
        </p:nvSpPr>
        <p:spPr>
          <a:xfrm>
            <a:off x="685800" y="5867400"/>
            <a:ext cx="4038600" cy="639763"/>
          </a:xfrm>
        </p:spPr>
        <p:txBody>
          <a:bodyPr/>
          <a:lstStyle/>
          <a:p>
            <a:pPr eaLnBrk="1" hangingPunct="1">
              <a:buFontTx/>
              <a:buNone/>
            </a:pPr>
            <a:r>
              <a:rPr lang="zh-CN" altLang="en-US" b="1" smtClean="0">
                <a:solidFill>
                  <a:srgbClr val="FF0000"/>
                </a:solidFill>
                <a:latin typeface="Times New Roman" pitchFamily="18" charset="0"/>
                <a:ea typeface="楷体" pitchFamily="49" charset="-122"/>
                <a:cs typeface="Times New Roman" pitchFamily="18" charset="0"/>
              </a:rPr>
              <a:t>利用蒸发吸热</a:t>
            </a:r>
          </a:p>
        </p:txBody>
      </p:sp>
      <p:pic>
        <p:nvPicPr>
          <p:cNvPr id="28678" name="Picture 13" descr="2012版人教版标准图标 想想议议"/>
          <p:cNvPicPr>
            <a:picLocks noChangeAspect="1" noChangeArrowheads="1"/>
          </p:cNvPicPr>
          <p:nvPr>
            <p:custDataLst>
              <p:tags r:id="rId5"/>
            </p:custDataLst>
          </p:nvPr>
        </p:nvPicPr>
        <p:blipFill>
          <a:blip r:embed="rId15"/>
          <a:stretch>
            <a:fillRect/>
          </a:stretch>
        </p:blipFill>
        <p:spPr bwMode="auto">
          <a:xfrm>
            <a:off x="533400" y="457200"/>
            <a:ext cx="866775" cy="820738"/>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custDataLst>
              <p:tags r:id="rId1"/>
            </p:custDataLst>
          </p:nvPr>
        </p:nvPicPr>
        <p:blipFill>
          <a:blip r:embed="rId3"/>
          <a:stretch>
            <a:fillRect/>
          </a:stretch>
        </p:blipFill>
        <p:spPr bwMode="auto">
          <a:xfrm>
            <a:off x="990600" y="152400"/>
            <a:ext cx="6629400" cy="6602413"/>
          </a:xfrm>
          <a:prstGeom prst="rect">
            <a:avLst/>
          </a:prstGeom>
          <a:noFill/>
          <a:ln w="9525">
            <a:noFill/>
            <a:miter lim="800000"/>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custDataLst>
              <p:tags r:id="rId1"/>
            </p:custDataLst>
          </p:nvPr>
        </p:nvSpPr>
        <p:spPr>
          <a:xfrm>
            <a:off x="381000" y="381000"/>
            <a:ext cx="8382000" cy="3505200"/>
          </a:xfrm>
        </p:spPr>
        <p:txBody>
          <a:bodyPr/>
          <a:lstStyle/>
          <a:p>
            <a:pPr eaLnBrk="1" hangingPunct="1">
              <a:buFontTx/>
              <a:buNone/>
            </a:pPr>
            <a:r>
              <a:rPr lang="en-US" altLang="zh-CN" sz="2800" b="1" smtClean="0">
                <a:latin typeface="Times New Roman" pitchFamily="18" charset="0"/>
                <a:ea typeface="楷体" pitchFamily="49" charset="-122"/>
                <a:cs typeface="Times New Roman" pitchFamily="18" charset="0"/>
              </a:rPr>
              <a:t>【</a:t>
            </a:r>
            <a:r>
              <a:rPr lang="zh-CN" altLang="en-US" sz="2800" b="1" smtClean="0">
                <a:latin typeface="Times New Roman" pitchFamily="18" charset="0"/>
                <a:ea typeface="楷体" pitchFamily="49" charset="-122"/>
                <a:cs typeface="Times New Roman" pitchFamily="18" charset="0"/>
              </a:rPr>
              <a:t>变式，</a:t>
            </a:r>
            <a:r>
              <a:rPr lang="en-US" altLang="zh-CN" sz="2800" b="1" smtClean="0">
                <a:latin typeface="Times New Roman" pitchFamily="18" charset="0"/>
                <a:ea typeface="楷体" pitchFamily="49" charset="-122"/>
                <a:cs typeface="Times New Roman" pitchFamily="18" charset="0"/>
              </a:rPr>
              <a:t>2011</a:t>
            </a:r>
            <a:r>
              <a:rPr lang="zh-CN" altLang="en-US" sz="2800" b="1" smtClean="0">
                <a:latin typeface="Times New Roman" pitchFamily="18" charset="0"/>
                <a:ea typeface="楷体" pitchFamily="49" charset="-122"/>
                <a:cs typeface="Times New Roman" pitchFamily="18" charset="0"/>
              </a:rPr>
              <a:t>山东威海改编</a:t>
            </a:r>
            <a:r>
              <a:rPr lang="en-US" altLang="zh-CN" sz="2800" b="1" smtClean="0">
                <a:latin typeface="Times New Roman" pitchFamily="18" charset="0"/>
                <a:ea typeface="楷体" pitchFamily="49" charset="-122"/>
                <a:cs typeface="Times New Roman" pitchFamily="18" charset="0"/>
              </a:rPr>
              <a:t>】</a:t>
            </a:r>
            <a:r>
              <a:rPr lang="zh-CN" altLang="en-US" sz="2800" b="1" smtClean="0">
                <a:latin typeface="Times New Roman" pitchFamily="18" charset="0"/>
                <a:ea typeface="楷体" pitchFamily="49" charset="-122"/>
                <a:cs typeface="Times New Roman" pitchFamily="18" charset="0"/>
              </a:rPr>
              <a:t>如图所示，将烧瓶内水沸腾时所产生的水蒸气通入试管</a:t>
            </a:r>
            <a:r>
              <a:rPr lang="en-US" altLang="zh-CN" sz="2800" b="1" smtClean="0">
                <a:latin typeface="Times New Roman" pitchFamily="18" charset="0"/>
                <a:ea typeface="楷体" pitchFamily="49" charset="-122"/>
                <a:cs typeface="Times New Roman" pitchFamily="18" charset="0"/>
              </a:rPr>
              <a:t>A</a:t>
            </a:r>
            <a:r>
              <a:rPr lang="zh-CN" altLang="en-US" sz="2800" b="1" smtClean="0">
                <a:latin typeface="Times New Roman" pitchFamily="18" charset="0"/>
                <a:ea typeface="楷体" pitchFamily="49" charset="-122"/>
                <a:cs typeface="Times New Roman" pitchFamily="18" charset="0"/>
              </a:rPr>
              <a:t>中，试管</a:t>
            </a:r>
            <a:r>
              <a:rPr lang="en-US" altLang="zh-CN" sz="2800" b="1" smtClean="0">
                <a:latin typeface="Times New Roman" pitchFamily="18" charset="0"/>
                <a:ea typeface="楷体" pitchFamily="49" charset="-122"/>
                <a:cs typeface="Times New Roman" pitchFamily="18" charset="0"/>
              </a:rPr>
              <a:t>A</a:t>
            </a:r>
            <a:r>
              <a:rPr lang="zh-CN" altLang="en-US" sz="2800" b="1" smtClean="0">
                <a:latin typeface="Times New Roman" pitchFamily="18" charset="0"/>
                <a:ea typeface="楷体" pitchFamily="49" charset="-122"/>
                <a:cs typeface="Times New Roman" pitchFamily="18" charset="0"/>
              </a:rPr>
              <a:t>放在装冷水的容器</a:t>
            </a:r>
            <a:r>
              <a:rPr lang="en-US" altLang="zh-CN" sz="2800" b="1" smtClean="0">
                <a:latin typeface="Times New Roman" pitchFamily="18" charset="0"/>
                <a:ea typeface="楷体" pitchFamily="49" charset="-122"/>
                <a:cs typeface="Times New Roman" pitchFamily="18" charset="0"/>
              </a:rPr>
              <a:t>B</a:t>
            </a:r>
            <a:r>
              <a:rPr lang="zh-CN" altLang="en-US" sz="2800" b="1" smtClean="0">
                <a:latin typeface="Times New Roman" pitchFamily="18" charset="0"/>
                <a:ea typeface="楷体" pitchFamily="49" charset="-122"/>
                <a:cs typeface="Times New Roman" pitchFamily="18" charset="0"/>
              </a:rPr>
              <a:t>内，过一段时间，观察到试管</a:t>
            </a:r>
            <a:r>
              <a:rPr lang="en-US" altLang="zh-CN" sz="2800" b="1" smtClean="0">
                <a:latin typeface="Times New Roman" pitchFamily="18" charset="0"/>
                <a:ea typeface="楷体" pitchFamily="49" charset="-122"/>
                <a:cs typeface="Times New Roman" pitchFamily="18" charset="0"/>
              </a:rPr>
              <a:t>A</a:t>
            </a:r>
            <a:r>
              <a:rPr lang="zh-CN" altLang="en-US" sz="2800" b="1" smtClean="0">
                <a:latin typeface="Times New Roman" pitchFamily="18" charset="0"/>
                <a:ea typeface="楷体" pitchFamily="49" charset="-122"/>
                <a:cs typeface="Times New Roman" pitchFamily="18" charset="0"/>
              </a:rPr>
              <a:t>中产生的现象是</a:t>
            </a:r>
            <a:r>
              <a:rPr lang="en-US" altLang="zh-CN" sz="2800" b="1" smtClean="0">
                <a:latin typeface="Times New Roman" pitchFamily="18" charset="0"/>
                <a:ea typeface="楷体" pitchFamily="49" charset="-122"/>
                <a:cs typeface="Times New Roman" pitchFamily="18" charset="0"/>
              </a:rPr>
              <a:t>_________</a:t>
            </a:r>
            <a:r>
              <a:rPr lang="zh-CN" altLang="en-US" sz="2800" b="1" smtClean="0">
                <a:latin typeface="Times New Roman" pitchFamily="18" charset="0"/>
                <a:ea typeface="楷体" pitchFamily="49" charset="-122"/>
                <a:cs typeface="Times New Roman" pitchFamily="18" charset="0"/>
              </a:rPr>
              <a:t>，同时看到温度计</a:t>
            </a:r>
            <a:r>
              <a:rPr lang="en-US" altLang="zh-CN" sz="2800" b="1" smtClean="0">
                <a:latin typeface="Times New Roman" pitchFamily="18" charset="0"/>
                <a:ea typeface="楷体" pitchFamily="49" charset="-122"/>
                <a:cs typeface="Times New Roman" pitchFamily="18" charset="0"/>
              </a:rPr>
              <a:t>C</a:t>
            </a:r>
            <a:r>
              <a:rPr lang="zh-CN" altLang="en-US" sz="2800" b="1" smtClean="0">
                <a:latin typeface="Times New Roman" pitchFamily="18" charset="0"/>
                <a:ea typeface="楷体" pitchFamily="49" charset="-122"/>
                <a:cs typeface="Times New Roman" pitchFamily="18" charset="0"/>
              </a:rPr>
              <a:t>的示数</a:t>
            </a:r>
            <a:r>
              <a:rPr lang="en-US" altLang="zh-CN" sz="2800" b="1" smtClean="0">
                <a:latin typeface="Times New Roman" pitchFamily="18" charset="0"/>
                <a:ea typeface="楷体" pitchFamily="49" charset="-122"/>
                <a:cs typeface="Times New Roman" pitchFamily="18" charset="0"/>
              </a:rPr>
              <a:t>________</a:t>
            </a:r>
            <a:r>
              <a:rPr lang="zh-CN" altLang="en-US" sz="2800" b="1" smtClean="0">
                <a:latin typeface="Times New Roman" pitchFamily="18" charset="0"/>
                <a:ea typeface="楷体" pitchFamily="49" charset="-122"/>
                <a:cs typeface="Times New Roman" pitchFamily="18" charset="0"/>
              </a:rPr>
              <a:t>，这个实验说明了水蒸气液化时要</a:t>
            </a:r>
            <a:r>
              <a:rPr lang="en-US" altLang="zh-CN" sz="2800" b="1" smtClean="0">
                <a:latin typeface="Times New Roman" pitchFamily="18" charset="0"/>
                <a:ea typeface="楷体" pitchFamily="49" charset="-122"/>
                <a:cs typeface="Times New Roman" pitchFamily="18" charset="0"/>
              </a:rPr>
              <a:t>_________</a:t>
            </a:r>
            <a:r>
              <a:rPr lang="zh-CN" altLang="en-US" sz="2800" b="1" smtClean="0">
                <a:latin typeface="Times New Roman" pitchFamily="18" charset="0"/>
                <a:ea typeface="楷体" pitchFamily="49" charset="-122"/>
                <a:cs typeface="Times New Roman" pitchFamily="18" charset="0"/>
              </a:rPr>
              <a:t>热量。</a:t>
            </a:r>
          </a:p>
        </p:txBody>
      </p:sp>
      <p:pic>
        <p:nvPicPr>
          <p:cNvPr id="30723" name="Picture 4" descr="4d4ea40b"/>
          <p:cNvPicPr>
            <a:picLocks noChangeAspect="1" noChangeArrowheads="1"/>
          </p:cNvPicPr>
          <p:nvPr>
            <p:custDataLst>
              <p:tags r:id="rId2"/>
            </p:custDataLst>
          </p:nvPr>
        </p:nvPicPr>
        <p:blipFill>
          <a:blip r:embed="rId5"/>
          <a:stretch>
            <a:fillRect/>
          </a:stretch>
        </p:blipFill>
        <p:spPr bwMode="auto">
          <a:xfrm>
            <a:off x="4038600" y="2895600"/>
            <a:ext cx="4267200" cy="3260725"/>
          </a:xfrm>
          <a:prstGeom prst="rect">
            <a:avLst/>
          </a:prstGeom>
          <a:noFill/>
          <a:ln w="9525">
            <a:noFill/>
            <a:miter lim="800000"/>
          </a:ln>
        </p:spPr>
      </p:pic>
      <p:sp>
        <p:nvSpPr>
          <p:cNvPr id="74757" name="Rectangle 5"/>
          <p:cNvSpPr>
            <a:spLocks noChangeArrowheads="1"/>
          </p:cNvSpPr>
          <p:nvPr>
            <p:custDataLst>
              <p:tags r:id="rId3"/>
            </p:custDataLst>
          </p:nvPr>
        </p:nvSpPr>
        <p:spPr bwMode="auto">
          <a:xfrm>
            <a:off x="533400" y="4572000"/>
            <a:ext cx="3505200" cy="946150"/>
          </a:xfrm>
          <a:prstGeom prst="rect">
            <a:avLst/>
          </a:prstGeom>
          <a:noFill/>
          <a:ln w="9525">
            <a:noFill/>
            <a:miter lim="800000"/>
          </a:ln>
        </p:spPr>
        <p:txBody>
          <a:bodyPr anchor="ctr">
            <a:spAutoFit/>
          </a:bodyPr>
          <a:lstStyle/>
          <a:p>
            <a:r>
              <a:rPr lang="zh-CN" altLang="en-US" sz="2800" b="1">
                <a:solidFill>
                  <a:srgbClr val="FF0000"/>
                </a:solidFill>
                <a:latin typeface="Times New Roman" pitchFamily="18" charset="0"/>
                <a:ea typeface="楷体" pitchFamily="49" charset="-122"/>
                <a:cs typeface="Times New Roman" pitchFamily="18" charset="0"/>
              </a:rPr>
              <a:t>答案：试管内壁出现水珠   升高   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anim calcmode="lin" valueType="num">
                                      <p:cBhvr additive="base">
                                        <p:cTn id="7" dur="500" fill="hold"/>
                                        <p:tgtEl>
                                          <p:spTgt spid="74757"/>
                                        </p:tgtEl>
                                        <p:attrNameLst>
                                          <p:attrName>ppt_x</p:attrName>
                                        </p:attrNameLst>
                                      </p:cBhvr>
                                      <p:tavLst>
                                        <p:tav tm="0">
                                          <p:val>
                                            <p:strVal val="#ppt_x"/>
                                          </p:val>
                                        </p:tav>
                                        <p:tav tm="100000">
                                          <p:val>
                                            <p:strVal val="#ppt_x"/>
                                          </p:val>
                                        </p:tav>
                                      </p:tavLst>
                                    </p:anim>
                                    <p:anim calcmode="lin" valueType="num">
                                      <p:cBhvr additive="base">
                                        <p:cTn id="8" dur="500" fill="hold"/>
                                        <p:tgtEl>
                                          <p:spTgt spid="74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28600"/>
            <a:ext cx="5486400" cy="868363"/>
          </a:xfrm>
        </p:spPr>
        <p:txBody>
          <a:bodyPr/>
          <a:lstStyle/>
          <a:p>
            <a:pPr algn="l" eaLnBrk="1" hangingPunct="1"/>
            <a:r>
              <a:rPr lang="en-US" altLang="zh-CN" sz="3600" b="1" smtClean="0">
                <a:latin typeface="Times New Roman" pitchFamily="18" charset="0"/>
                <a:ea typeface="楷体" pitchFamily="49" charset="-122"/>
                <a:cs typeface="Times New Roman" pitchFamily="18" charset="0"/>
              </a:rPr>
              <a:t>5</a:t>
            </a:r>
            <a:r>
              <a:rPr lang="zh-CN" altLang="en-US" b="1" smtClean="0">
                <a:latin typeface="Times New Roman" pitchFamily="18" charset="0"/>
                <a:ea typeface="楷体" pitchFamily="49" charset="-122"/>
                <a:cs typeface="Times New Roman" pitchFamily="18" charset="0"/>
              </a:rPr>
              <a:t>．</a:t>
            </a:r>
            <a:r>
              <a:rPr lang="zh-CN" altLang="en-US" sz="3600" b="1" smtClean="0">
                <a:latin typeface="Times New Roman" pitchFamily="18" charset="0"/>
                <a:ea typeface="楷体" pitchFamily="49" charset="-122"/>
                <a:cs typeface="Times New Roman" pitchFamily="18" charset="0"/>
              </a:rPr>
              <a:t>蒸发吸热</a:t>
            </a:r>
          </a:p>
        </p:txBody>
      </p:sp>
      <p:sp>
        <p:nvSpPr>
          <p:cNvPr id="111619" name="Rectangle 3"/>
          <p:cNvSpPr>
            <a:spLocks noGrp="1" noChangeArrowheads="1"/>
          </p:cNvSpPr>
          <p:nvPr>
            <p:ph type="body" idx="1"/>
          </p:nvPr>
        </p:nvSpPr>
        <p:spPr>
          <a:xfrm>
            <a:off x="304800" y="1066800"/>
            <a:ext cx="8305800" cy="5410200"/>
          </a:xfrm>
        </p:spPr>
        <p:txBody>
          <a:bodyPr/>
          <a:lstStyle/>
          <a:p>
            <a:pPr eaLnBrk="1" hangingPunct="1">
              <a:buClr>
                <a:schemeClr val="bg1"/>
              </a:buClr>
              <a:buFontTx/>
              <a:buNone/>
            </a:pPr>
            <a:r>
              <a:rPr lang="zh-CN" altLang="en-US" b="1" smtClean="0">
                <a:latin typeface="Times New Roman" pitchFamily="18" charset="0"/>
                <a:ea typeface="楷体" pitchFamily="49" charset="-122"/>
                <a:cs typeface="Times New Roman" pitchFamily="18" charset="0"/>
              </a:rPr>
              <a:t>（</a:t>
            </a:r>
            <a:r>
              <a:rPr lang="en-US" altLang="zh-CN" b="1" smtClean="0">
                <a:latin typeface="Times New Roman" pitchFamily="18" charset="0"/>
                <a:ea typeface="楷体" pitchFamily="49" charset="-122"/>
                <a:cs typeface="Times New Roman" pitchFamily="18" charset="0"/>
              </a:rPr>
              <a:t>1</a:t>
            </a:r>
            <a:r>
              <a:rPr lang="zh-CN" altLang="en-US" b="1" smtClean="0">
                <a:latin typeface="Times New Roman" pitchFamily="18" charset="0"/>
                <a:ea typeface="楷体" pitchFamily="49" charset="-122"/>
                <a:cs typeface="Times New Roman" pitchFamily="18" charset="0"/>
              </a:rPr>
              <a:t>）原理：</a:t>
            </a:r>
          </a:p>
          <a:p>
            <a:pPr eaLnBrk="1" hangingPunct="1">
              <a:buClr>
                <a:schemeClr val="bg1"/>
              </a:buClr>
            </a:pPr>
            <a:r>
              <a:rPr lang="zh-CN" altLang="en-US" b="1" smtClean="0">
                <a:latin typeface="Times New Roman" pitchFamily="18" charset="0"/>
                <a:ea typeface="楷体" pitchFamily="49" charset="-122"/>
                <a:cs typeface="Times New Roman" pitchFamily="18" charset="0"/>
              </a:rPr>
              <a:t>液体蒸发时从周围的物体中</a:t>
            </a:r>
            <a:r>
              <a:rPr lang="zh-CN" altLang="en-US" b="1" smtClean="0">
                <a:solidFill>
                  <a:srgbClr val="FF0000"/>
                </a:solidFill>
                <a:latin typeface="Times New Roman" pitchFamily="18" charset="0"/>
                <a:ea typeface="楷体" pitchFamily="49" charset="-122"/>
                <a:cs typeface="Times New Roman" pitchFamily="18" charset="0"/>
              </a:rPr>
              <a:t>吸收热量</a:t>
            </a:r>
            <a:r>
              <a:rPr lang="zh-CN" altLang="en-US" b="1" smtClean="0">
                <a:latin typeface="Times New Roman" pitchFamily="18" charset="0"/>
                <a:ea typeface="楷体" pitchFamily="49" charset="-122"/>
                <a:cs typeface="Times New Roman" pitchFamily="18" charset="0"/>
              </a:rPr>
              <a:t>，使周围物体的</a:t>
            </a:r>
            <a:r>
              <a:rPr lang="zh-CN" altLang="en-US" b="1" smtClean="0">
                <a:solidFill>
                  <a:srgbClr val="FF0000"/>
                </a:solidFill>
                <a:latin typeface="Times New Roman" pitchFamily="18" charset="0"/>
                <a:ea typeface="楷体" pitchFamily="49" charset="-122"/>
                <a:cs typeface="Times New Roman" pitchFamily="18" charset="0"/>
              </a:rPr>
              <a:t>温度降低</a:t>
            </a:r>
            <a:r>
              <a:rPr lang="zh-CN" altLang="en-US" b="1" smtClean="0">
                <a:latin typeface="Times New Roman" pitchFamily="18" charset="0"/>
                <a:ea typeface="楷体" pitchFamily="49" charset="-122"/>
                <a:cs typeface="Times New Roman" pitchFamily="18" charset="0"/>
              </a:rPr>
              <a:t>。</a:t>
            </a:r>
          </a:p>
          <a:p>
            <a:pPr eaLnBrk="1" hangingPunct="1">
              <a:buClr>
                <a:schemeClr val="bg1"/>
              </a:buClr>
              <a:buFontTx/>
              <a:buNone/>
            </a:pPr>
            <a:r>
              <a:rPr lang="zh-CN" altLang="en-US" b="1" smtClean="0">
                <a:solidFill>
                  <a:srgbClr val="000099"/>
                </a:solidFill>
                <a:latin typeface="Times New Roman" pitchFamily="18" charset="0"/>
                <a:ea typeface="楷体" pitchFamily="49" charset="-122"/>
                <a:cs typeface="Times New Roman" pitchFamily="18" charset="0"/>
              </a:rPr>
              <a:t>（</a:t>
            </a:r>
            <a:r>
              <a:rPr lang="en-US" altLang="zh-CN" b="1" smtClean="0">
                <a:solidFill>
                  <a:srgbClr val="000099"/>
                </a:solidFill>
                <a:latin typeface="Times New Roman" pitchFamily="18" charset="0"/>
                <a:ea typeface="楷体" pitchFamily="49" charset="-122"/>
                <a:cs typeface="Times New Roman" pitchFamily="18" charset="0"/>
              </a:rPr>
              <a:t>2</a:t>
            </a:r>
            <a:r>
              <a:rPr lang="zh-CN" altLang="en-US" b="1" smtClean="0">
                <a:solidFill>
                  <a:srgbClr val="000099"/>
                </a:solidFill>
                <a:latin typeface="Times New Roman" pitchFamily="18" charset="0"/>
                <a:ea typeface="楷体" pitchFamily="49" charset="-122"/>
                <a:cs typeface="Times New Roman" pitchFamily="18" charset="0"/>
              </a:rPr>
              <a:t>）两种汽化吸热区别：</a:t>
            </a:r>
          </a:p>
          <a:p>
            <a:pPr lvl="2" eaLnBrk="1" hangingPunct="1">
              <a:buClr>
                <a:schemeClr val="bg1"/>
              </a:buClr>
            </a:pPr>
            <a:r>
              <a:rPr lang="zh-CN" altLang="en-US" sz="2800" b="1" smtClean="0">
                <a:solidFill>
                  <a:srgbClr val="FF0000"/>
                </a:solidFill>
                <a:latin typeface="Times New Roman" pitchFamily="18" charset="0"/>
                <a:ea typeface="楷体" pitchFamily="49" charset="-122"/>
                <a:cs typeface="Times New Roman" pitchFamily="18" charset="0"/>
              </a:rPr>
              <a:t>蒸发吸热，降温，有致冷作用。</a:t>
            </a:r>
            <a:r>
              <a:rPr lang="zh-CN" altLang="en-US" sz="2800" b="1" smtClean="0">
                <a:latin typeface="Times New Roman" pitchFamily="18" charset="0"/>
                <a:ea typeface="楷体" pitchFamily="49" charset="-122"/>
                <a:cs typeface="Times New Roman" pitchFamily="18" charset="0"/>
              </a:rPr>
              <a:t>（</a:t>
            </a:r>
            <a:r>
              <a:rPr lang="zh-CN" altLang="en-US" sz="2800" b="1" smtClean="0">
                <a:solidFill>
                  <a:srgbClr val="FF0000"/>
                </a:solidFill>
                <a:latin typeface="Times New Roman" pitchFamily="18" charset="0"/>
                <a:ea typeface="楷体" pitchFamily="49" charset="-122"/>
                <a:cs typeface="Times New Roman" pitchFamily="18" charset="0"/>
              </a:rPr>
              <a:t>蒸发致冷</a:t>
            </a:r>
            <a:r>
              <a:rPr lang="zh-CN" altLang="en-US" sz="2800" b="1" smtClean="0">
                <a:latin typeface="Times New Roman" pitchFamily="18" charset="0"/>
                <a:ea typeface="楷体" pitchFamily="49" charset="-122"/>
                <a:cs typeface="Times New Roman" pitchFamily="18" charset="0"/>
              </a:rPr>
              <a:t>）</a:t>
            </a:r>
          </a:p>
          <a:p>
            <a:pPr lvl="2" eaLnBrk="1" hangingPunct="1">
              <a:buClr>
                <a:schemeClr val="bg1"/>
              </a:buClr>
            </a:pPr>
            <a:endParaRPr lang="zh-CN" altLang="en-US" sz="2800" b="1" smtClean="0">
              <a:solidFill>
                <a:srgbClr val="FF0000"/>
              </a:solidFill>
              <a:latin typeface="Times New Roman" pitchFamily="18" charset="0"/>
              <a:ea typeface="楷体" panose="02010609060101010101" pitchFamily="49" charset="-122"/>
              <a:cs typeface="Times New Roman" panose="02020603050405020304" pitchFamily="18" charset="0"/>
            </a:endParaRPr>
          </a:p>
          <a:p>
            <a:pPr lvl="2" eaLnBrk="1" hangingPunct="1">
              <a:buClr>
                <a:schemeClr val="bg1"/>
              </a:buClr>
            </a:pPr>
            <a:r>
              <a:rPr lang="zh-CN" altLang="en-US" sz="2800" b="1" smtClean="0">
                <a:solidFill>
                  <a:srgbClr val="FF0000"/>
                </a:solidFill>
                <a:latin typeface="Times New Roman" pitchFamily="18" charset="0"/>
                <a:ea typeface="楷体" panose="02010609060101010101" pitchFamily="49" charset="-122"/>
                <a:cs typeface="Times New Roman" panose="02020603050405020304" pitchFamily="18" charset="0"/>
              </a:rPr>
              <a:t>沸腾吸热，温度不变，没有致冷作用。</a:t>
            </a:r>
            <a:endParaRPr lang="zh-CN" altLang="en-US" sz="2800" b="1" smtClean="0">
              <a:latin typeface="Times New Roman" pitchFamily="18" charset="0"/>
              <a:ea typeface="楷体" panose="02010609060101010101" pitchFamily="49" charset="-122"/>
              <a:cs typeface="Times New Roman" panose="02020603050405020304" pitchFamily="18" charset="0"/>
            </a:endParaRPr>
          </a:p>
          <a:p>
            <a:pPr eaLnBrk="1" hangingPunct="1">
              <a:buClr>
                <a:schemeClr val="bg1"/>
              </a:buClr>
            </a:pPr>
            <a:endParaRPr lang="en-US" altLang="zh-CN" b="1" smtClean="0">
              <a:latin typeface="Times New Roman" pitchFamily="18" charset="0"/>
              <a:ea typeface="楷体" panose="02010609060101010101"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19">
                                            <p:txEl>
                                              <p:pRg st="1" end="1"/>
                                            </p:txEl>
                                          </p:spTgt>
                                        </p:tgtEl>
                                        <p:attrNameLst>
                                          <p:attrName>style.visibility</p:attrName>
                                        </p:attrNameLst>
                                      </p:cBhvr>
                                      <p:to>
                                        <p:strVal val="visible"/>
                                      </p:to>
                                    </p:set>
                                    <p:anim calcmode="lin" valueType="num">
                                      <p:cBhvr additive="base">
                                        <p:cTn id="7" dur="5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619">
                                            <p:txEl>
                                              <p:pRg st="3" end="3"/>
                                            </p:txEl>
                                          </p:spTgt>
                                        </p:tgtEl>
                                        <p:attrNameLst>
                                          <p:attrName>style.visibility</p:attrName>
                                        </p:attrNameLst>
                                      </p:cBhvr>
                                      <p:to>
                                        <p:strVal val="visible"/>
                                      </p:to>
                                    </p:set>
                                    <p:anim calcmode="lin" valueType="num">
                                      <p:cBhvr additive="base">
                                        <p:cTn id="11" dur="5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16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1619">
                                            <p:txEl>
                                              <p:pRg st="5" end="5"/>
                                            </p:txEl>
                                          </p:spTgt>
                                        </p:tgtEl>
                                        <p:attrNameLst>
                                          <p:attrName>style.visibility</p:attrName>
                                        </p:attrNameLst>
                                      </p:cBhvr>
                                      <p:to>
                                        <p:strVal val="visible"/>
                                      </p:to>
                                    </p:set>
                                    <p:anim calcmode="lin" valueType="num">
                                      <p:cBhvr additive="base">
                                        <p:cTn id="17" dur="5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16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noChangeArrowheads="1"/>
          </p:cNvPicPr>
          <p:nvPr>
            <p:custDataLst>
              <p:tags r:id="rId1"/>
            </p:custDataLst>
          </p:nvPr>
        </p:nvPicPr>
        <p:blipFill>
          <a:blip r:embed="rId3"/>
          <a:stretch>
            <a:fillRect/>
          </a:stretch>
        </p:blipFill>
        <p:spPr bwMode="auto">
          <a:xfrm>
            <a:off x="838200" y="533400"/>
            <a:ext cx="7696200" cy="5635625"/>
          </a:xfrm>
          <a:prstGeom prst="rect">
            <a:avLst/>
          </a:prstGeom>
          <a:noFill/>
          <a:ln w="9525">
            <a:noFill/>
            <a:miter lim="800000"/>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custDataLst>
              <p:tags r:id="rId1"/>
            </p:custDataLst>
          </p:nvPr>
        </p:nvPicPr>
        <p:blipFill>
          <a:blip r:embed="rId3"/>
          <a:stretch>
            <a:fillRect/>
          </a:stretch>
        </p:blipFill>
        <p:spPr bwMode="auto">
          <a:xfrm>
            <a:off x="762000" y="152400"/>
            <a:ext cx="6781800" cy="6553200"/>
          </a:xfrm>
          <a:prstGeom prst="rect">
            <a:avLst/>
          </a:prstGeom>
          <a:noFill/>
          <a:ln w="9525">
            <a:noFill/>
            <a:miter lim="800000"/>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custDataLst>
              <p:tags r:id="rId1"/>
            </p:custDataLst>
          </p:nvPr>
        </p:nvPicPr>
        <p:blipFill>
          <a:blip r:embed="rId4"/>
          <a:stretch>
            <a:fillRect/>
          </a:stretch>
        </p:blipFill>
        <p:spPr bwMode="auto">
          <a:xfrm>
            <a:off x="838200" y="914400"/>
            <a:ext cx="7924800" cy="5603875"/>
          </a:xfrm>
          <a:prstGeom prst="rect">
            <a:avLst/>
          </a:prstGeom>
          <a:noFill/>
          <a:ln w="9525">
            <a:noFill/>
            <a:miter lim="800000"/>
          </a:ln>
        </p:spPr>
      </p:pic>
      <p:pic>
        <p:nvPicPr>
          <p:cNvPr id="33795" name="Picture 3" descr="2012版人教版标准图标 想想做做"/>
          <p:cNvPicPr>
            <a:picLocks noChangeAspect="1" noChangeArrowheads="1"/>
          </p:cNvPicPr>
          <p:nvPr>
            <p:custDataLst>
              <p:tags r:id="rId2"/>
            </p:custDataLst>
          </p:nvPr>
        </p:nvPicPr>
        <p:blipFill>
          <a:blip r:embed="rId5"/>
          <a:stretch>
            <a:fillRect/>
          </a:stretch>
        </p:blipFill>
        <p:spPr bwMode="auto">
          <a:xfrm>
            <a:off x="304800" y="76200"/>
            <a:ext cx="990600" cy="990600"/>
          </a:xfrm>
          <a:prstGeom prst="rect">
            <a:avLst/>
          </a:prstGeom>
          <a:noFill/>
          <a:ln w="9525">
            <a:noFill/>
            <a:miter lim="800000"/>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custDataLst>
              <p:tags r:id="rId1"/>
            </p:custDataLst>
          </p:nvPr>
        </p:nvGrpSpPr>
        <p:grpSpPr>
          <a:xfrm>
            <a:off x="4267200" y="381000"/>
            <a:ext cx="4676775" cy="5538788"/>
            <a:chOff x="336" y="288"/>
            <a:chExt cx="2946" cy="3489"/>
          </a:xfrm>
        </p:grpSpPr>
        <p:pic>
          <p:nvPicPr>
            <p:cNvPr id="34820" name="Picture 3" descr="C"/>
            <p:cNvPicPr>
              <a:picLocks noChangeAspect="1" noChangeArrowheads="1"/>
            </p:cNvPicPr>
            <p:nvPr>
              <p:custDataLst>
                <p:tags r:id="rId3"/>
              </p:custDataLst>
            </p:nvPr>
          </p:nvPicPr>
          <p:blipFill>
            <a:blip r:embed="rId12"/>
            <a:stretch>
              <a:fillRect/>
            </a:stretch>
          </p:blipFill>
          <p:spPr bwMode="auto">
            <a:xfrm>
              <a:off x="336" y="2112"/>
              <a:ext cx="1263" cy="1377"/>
            </a:xfrm>
            <a:prstGeom prst="rect">
              <a:avLst/>
            </a:prstGeom>
            <a:noFill/>
            <a:ln w="9525">
              <a:noFill/>
              <a:miter lim="800000"/>
            </a:ln>
          </p:spPr>
        </p:pic>
        <p:pic>
          <p:nvPicPr>
            <p:cNvPr id="34821" name="Picture 4" descr="4e0c1127"/>
            <p:cNvPicPr>
              <a:picLocks noChangeAspect="1" noChangeArrowheads="1"/>
            </p:cNvPicPr>
            <p:nvPr>
              <p:custDataLst>
                <p:tags r:id="rId4"/>
              </p:custDataLst>
            </p:nvPr>
          </p:nvPicPr>
          <p:blipFill>
            <a:blip r:embed="rId13"/>
            <a:stretch>
              <a:fillRect/>
            </a:stretch>
          </p:blipFill>
          <p:spPr bwMode="auto">
            <a:xfrm>
              <a:off x="336" y="288"/>
              <a:ext cx="1365" cy="1488"/>
            </a:xfrm>
            <a:prstGeom prst="rect">
              <a:avLst/>
            </a:prstGeom>
            <a:noFill/>
            <a:ln w="9525">
              <a:noFill/>
              <a:miter lim="800000"/>
            </a:ln>
          </p:spPr>
        </p:pic>
        <p:pic>
          <p:nvPicPr>
            <p:cNvPr id="34822" name="Picture 5" descr="B"/>
            <p:cNvPicPr>
              <a:picLocks noChangeAspect="1" noChangeArrowheads="1"/>
            </p:cNvPicPr>
            <p:nvPr>
              <p:custDataLst>
                <p:tags r:id="rId5"/>
              </p:custDataLst>
            </p:nvPr>
          </p:nvPicPr>
          <p:blipFill>
            <a:blip r:embed="rId14"/>
            <a:stretch>
              <a:fillRect/>
            </a:stretch>
          </p:blipFill>
          <p:spPr bwMode="auto">
            <a:xfrm>
              <a:off x="1872" y="288"/>
              <a:ext cx="1410" cy="1536"/>
            </a:xfrm>
            <a:prstGeom prst="rect">
              <a:avLst/>
            </a:prstGeom>
            <a:noFill/>
            <a:ln w="9525">
              <a:noFill/>
              <a:miter lim="800000"/>
            </a:ln>
          </p:spPr>
        </p:pic>
        <p:pic>
          <p:nvPicPr>
            <p:cNvPr id="34823" name="Picture 6" descr="Dsf"/>
            <p:cNvPicPr>
              <a:picLocks noChangeAspect="1" noChangeArrowheads="1"/>
            </p:cNvPicPr>
            <p:nvPr>
              <p:custDataLst>
                <p:tags r:id="rId6"/>
              </p:custDataLst>
            </p:nvPr>
          </p:nvPicPr>
          <p:blipFill>
            <a:blip r:embed="rId15"/>
            <a:stretch>
              <a:fillRect/>
            </a:stretch>
          </p:blipFill>
          <p:spPr bwMode="auto">
            <a:xfrm>
              <a:off x="1968" y="2160"/>
              <a:ext cx="1189" cy="1296"/>
            </a:xfrm>
            <a:prstGeom prst="rect">
              <a:avLst/>
            </a:prstGeom>
            <a:noFill/>
            <a:ln w="9525">
              <a:noFill/>
              <a:miter lim="800000"/>
            </a:ln>
          </p:spPr>
        </p:pic>
        <p:sp>
          <p:nvSpPr>
            <p:cNvPr id="34824" name="Text Box 7"/>
            <p:cNvSpPr txBox="1">
              <a:spLocks noChangeArrowheads="1"/>
            </p:cNvSpPr>
            <p:nvPr>
              <p:custDataLst>
                <p:tags r:id="rId7"/>
              </p:custDataLst>
            </p:nvPr>
          </p:nvSpPr>
          <p:spPr bwMode="auto">
            <a:xfrm>
              <a:off x="624" y="1680"/>
              <a:ext cx="528" cy="327"/>
            </a:xfrm>
            <a:prstGeom prst="rect">
              <a:avLst/>
            </a:prstGeom>
            <a:noFill/>
            <a:ln w="9525">
              <a:noFill/>
              <a:miter lim="800000"/>
            </a:ln>
          </p:spPr>
          <p:txBody>
            <a:bodyPr>
              <a:spAutoFit/>
            </a:bodyPr>
            <a:lstStyle/>
            <a:p>
              <a:pPr>
                <a:spcBef>
                  <a:spcPct val="50000"/>
                </a:spcBef>
              </a:pPr>
              <a:r>
                <a:rPr lang="en-US" altLang="zh-CN" sz="2800" b="1">
                  <a:latin typeface="Times New Roman" pitchFamily="18" charset="0"/>
                </a:rPr>
                <a:t>A</a:t>
              </a:r>
            </a:p>
          </p:txBody>
        </p:sp>
        <p:sp>
          <p:nvSpPr>
            <p:cNvPr id="34825" name="Text Box 8"/>
            <p:cNvSpPr txBox="1">
              <a:spLocks noChangeArrowheads="1"/>
            </p:cNvSpPr>
            <p:nvPr>
              <p:custDataLst>
                <p:tags r:id="rId8"/>
              </p:custDataLst>
            </p:nvPr>
          </p:nvSpPr>
          <p:spPr bwMode="auto">
            <a:xfrm>
              <a:off x="2400" y="1692"/>
              <a:ext cx="528" cy="327"/>
            </a:xfrm>
            <a:prstGeom prst="rect">
              <a:avLst/>
            </a:prstGeom>
            <a:noFill/>
            <a:ln w="9525">
              <a:noFill/>
              <a:miter lim="800000"/>
            </a:ln>
          </p:spPr>
          <p:txBody>
            <a:bodyPr>
              <a:spAutoFit/>
            </a:bodyPr>
            <a:lstStyle/>
            <a:p>
              <a:pPr>
                <a:spcBef>
                  <a:spcPct val="50000"/>
                </a:spcBef>
              </a:pPr>
              <a:r>
                <a:rPr lang="en-US" altLang="zh-CN" sz="2800" b="1">
                  <a:latin typeface="Times New Roman" pitchFamily="18" charset="0"/>
                </a:rPr>
                <a:t>B</a:t>
              </a:r>
            </a:p>
          </p:txBody>
        </p:sp>
        <p:sp>
          <p:nvSpPr>
            <p:cNvPr id="34826" name="Text Box 9"/>
            <p:cNvSpPr txBox="1">
              <a:spLocks noChangeArrowheads="1"/>
            </p:cNvSpPr>
            <p:nvPr>
              <p:custDataLst>
                <p:tags r:id="rId9"/>
              </p:custDataLst>
            </p:nvPr>
          </p:nvSpPr>
          <p:spPr bwMode="auto">
            <a:xfrm>
              <a:off x="624" y="3408"/>
              <a:ext cx="528" cy="327"/>
            </a:xfrm>
            <a:prstGeom prst="rect">
              <a:avLst/>
            </a:prstGeom>
            <a:noFill/>
            <a:ln w="9525">
              <a:noFill/>
              <a:miter lim="800000"/>
            </a:ln>
          </p:spPr>
          <p:txBody>
            <a:bodyPr>
              <a:spAutoFit/>
            </a:bodyPr>
            <a:lstStyle/>
            <a:p>
              <a:pPr>
                <a:spcBef>
                  <a:spcPct val="50000"/>
                </a:spcBef>
              </a:pPr>
              <a:r>
                <a:rPr lang="en-US" altLang="zh-CN" sz="2800" b="1">
                  <a:latin typeface="Times New Roman" pitchFamily="18" charset="0"/>
                </a:rPr>
                <a:t>C</a:t>
              </a:r>
            </a:p>
          </p:txBody>
        </p:sp>
        <p:sp>
          <p:nvSpPr>
            <p:cNvPr id="34827" name="Text Box 10"/>
            <p:cNvSpPr txBox="1">
              <a:spLocks noChangeArrowheads="1"/>
            </p:cNvSpPr>
            <p:nvPr>
              <p:custDataLst>
                <p:tags r:id="rId10"/>
              </p:custDataLst>
            </p:nvPr>
          </p:nvSpPr>
          <p:spPr bwMode="auto">
            <a:xfrm>
              <a:off x="2400" y="3450"/>
              <a:ext cx="528" cy="327"/>
            </a:xfrm>
            <a:prstGeom prst="rect">
              <a:avLst/>
            </a:prstGeom>
            <a:noFill/>
            <a:ln w="9525">
              <a:noFill/>
              <a:miter lim="800000"/>
            </a:ln>
          </p:spPr>
          <p:txBody>
            <a:bodyPr>
              <a:spAutoFit/>
            </a:bodyPr>
            <a:lstStyle/>
            <a:p>
              <a:pPr>
                <a:spcBef>
                  <a:spcPct val="50000"/>
                </a:spcBef>
              </a:pPr>
              <a:r>
                <a:rPr lang="en-US" altLang="zh-CN" sz="2800" b="1">
                  <a:latin typeface="Times New Roman" pitchFamily="18" charset="0"/>
                </a:rPr>
                <a:t>D</a:t>
              </a:r>
            </a:p>
          </p:txBody>
        </p:sp>
      </p:grpSp>
      <p:pic>
        <p:nvPicPr>
          <p:cNvPr id="34819" name="Picture 11" descr="八年物理上册笔记 03-03汽化和液化10"/>
          <p:cNvPicPr>
            <a:picLocks noChangeAspect="1" noChangeArrowheads="1"/>
          </p:cNvPicPr>
          <p:nvPr>
            <p:custDataLst>
              <p:tags r:id="rId2"/>
            </p:custDataLst>
          </p:nvPr>
        </p:nvPicPr>
        <p:blipFill>
          <a:blip r:embed="rId16"/>
          <a:stretch>
            <a:fillRect/>
          </a:stretch>
        </p:blipFill>
        <p:spPr bwMode="auto">
          <a:xfrm>
            <a:off x="304800" y="1066800"/>
            <a:ext cx="3425825" cy="4572000"/>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custDataLst>
              <p:tags r:id="rId1"/>
            </p:custDataLst>
          </p:nvPr>
        </p:nvSpPr>
        <p:spPr>
          <a:xfrm>
            <a:off x="304800" y="381000"/>
            <a:ext cx="8229600" cy="4525963"/>
          </a:xfrm>
        </p:spPr>
        <p:txBody>
          <a:bodyPr/>
          <a:lstStyle/>
          <a:p>
            <a:pPr eaLnBrk="1" hangingPunct="1">
              <a:buFontTx/>
              <a:buNone/>
            </a:pPr>
            <a:r>
              <a:rPr lang="zh-CN" altLang="en-US" sz="2800" b="1" smtClean="0">
                <a:latin typeface="楷体" pitchFamily="49" charset="-122"/>
                <a:ea typeface="楷体" pitchFamily="49" charset="-122"/>
              </a:rPr>
              <a:t>有两支温度计，甲的玻璃泡用沾有酒精的棉花包上，乙什么也不包，然后用扇子不停地向两支温度计扇风，会看到（　　）</a:t>
            </a:r>
          </a:p>
          <a:p>
            <a:pPr eaLnBrk="1" hangingPunct="1">
              <a:buFontTx/>
              <a:buNone/>
            </a:pPr>
            <a:r>
              <a:rPr lang="en-US" altLang="zh-CN" sz="2800" b="1" smtClean="0">
                <a:latin typeface="楷体" pitchFamily="49" charset="-122"/>
                <a:ea typeface="楷体" pitchFamily="49" charset="-122"/>
              </a:rPr>
              <a:t>A</a:t>
            </a:r>
            <a:r>
              <a:rPr lang="zh-CN" altLang="en-US" sz="2800" b="1" smtClean="0">
                <a:latin typeface="楷体" pitchFamily="49" charset="-122"/>
                <a:ea typeface="楷体" pitchFamily="49" charset="-122"/>
              </a:rPr>
              <a:t>．两支温度计的示数都升高</a:t>
            </a:r>
          </a:p>
          <a:p>
            <a:pPr eaLnBrk="1" hangingPunct="1">
              <a:buFontTx/>
              <a:buNone/>
            </a:pPr>
            <a:r>
              <a:rPr lang="en-US" altLang="zh-CN" sz="2800" b="1" smtClean="0">
                <a:latin typeface="楷体" pitchFamily="49" charset="-122"/>
                <a:ea typeface="楷体" pitchFamily="49" charset="-122"/>
              </a:rPr>
              <a:t>B</a:t>
            </a:r>
            <a:r>
              <a:rPr lang="zh-CN" altLang="en-US" sz="2800" b="1" smtClean="0">
                <a:latin typeface="楷体" pitchFamily="49" charset="-122"/>
                <a:ea typeface="楷体" pitchFamily="49" charset="-122"/>
              </a:rPr>
              <a:t>．两支温度计的示数都不变</a:t>
            </a:r>
          </a:p>
          <a:p>
            <a:pPr eaLnBrk="1" hangingPunct="1">
              <a:buFontTx/>
              <a:buNone/>
            </a:pPr>
            <a:r>
              <a:rPr lang="en-US" altLang="zh-CN" sz="2800" b="1" smtClean="0">
                <a:latin typeface="楷体" pitchFamily="49" charset="-122"/>
                <a:ea typeface="楷体" pitchFamily="49" charset="-122"/>
              </a:rPr>
              <a:t>C</a:t>
            </a:r>
            <a:r>
              <a:rPr lang="zh-CN" altLang="en-US" sz="2800" b="1" smtClean="0">
                <a:latin typeface="楷体" pitchFamily="49" charset="-122"/>
                <a:ea typeface="楷体" pitchFamily="49" charset="-122"/>
              </a:rPr>
              <a:t>．两支温度计的示数都降低</a:t>
            </a:r>
          </a:p>
          <a:p>
            <a:pPr eaLnBrk="1" hangingPunct="1">
              <a:buFontTx/>
              <a:buNone/>
            </a:pPr>
            <a:r>
              <a:rPr lang="en-US" altLang="zh-CN" sz="2800" b="1" smtClean="0">
                <a:latin typeface="楷体" pitchFamily="49" charset="-122"/>
                <a:ea typeface="楷体" pitchFamily="49" charset="-122"/>
              </a:rPr>
              <a:t>D</a:t>
            </a:r>
            <a:r>
              <a:rPr lang="zh-CN" altLang="en-US" sz="2800" b="1" smtClean="0">
                <a:latin typeface="楷体" pitchFamily="49" charset="-122"/>
                <a:ea typeface="楷体" pitchFamily="49" charset="-122"/>
              </a:rPr>
              <a:t>．甲的示数降低，乙的示数不变</a:t>
            </a:r>
          </a:p>
        </p:txBody>
      </p:sp>
      <p:sp>
        <p:nvSpPr>
          <p:cNvPr id="135171" name="Rectangle 3"/>
          <p:cNvSpPr>
            <a:spLocks noChangeArrowheads="1"/>
          </p:cNvSpPr>
          <p:nvPr>
            <p:custDataLst>
              <p:tags r:id="rId2"/>
            </p:custDataLst>
          </p:nvPr>
        </p:nvSpPr>
        <p:spPr bwMode="auto">
          <a:xfrm>
            <a:off x="533400" y="5486400"/>
            <a:ext cx="2667000" cy="579438"/>
          </a:xfrm>
          <a:prstGeom prst="rect">
            <a:avLst/>
          </a:prstGeom>
          <a:noFill/>
          <a:ln w="9525">
            <a:noFill/>
            <a:miter lim="800000"/>
          </a:ln>
        </p:spPr>
        <p:txBody>
          <a:bodyPr anchor="ctr">
            <a:spAutoFit/>
          </a:bodyPr>
          <a:lstStyle/>
          <a:p>
            <a:r>
              <a:rPr lang="zh-CN" altLang="en-US" sz="3200" b="1">
                <a:solidFill>
                  <a:srgbClr val="FF0000"/>
                </a:solidFill>
                <a:latin typeface="楷体" pitchFamily="49" charset="-122"/>
                <a:ea typeface="楷体" pitchFamily="49" charset="-122"/>
              </a:rPr>
              <a:t>答案：</a:t>
            </a:r>
            <a:r>
              <a:rPr lang="en-US" altLang="zh-CN" sz="3200" b="1">
                <a:solidFill>
                  <a:srgbClr val="FF0000"/>
                </a:solidFill>
                <a:latin typeface="楷体" pitchFamily="49" charset="-122"/>
                <a:ea typeface="楷体" pitchFamily="49" charset="-122"/>
              </a:rPr>
              <a:t>D</a:t>
            </a:r>
          </a:p>
        </p:txBody>
      </p:sp>
      <p:pic>
        <p:nvPicPr>
          <p:cNvPr id="35844" name="Picture 4" descr="八年物理上册笔记 03-03汽化和液化09"/>
          <p:cNvPicPr>
            <a:picLocks noChangeAspect="1" noChangeArrowheads="1"/>
          </p:cNvPicPr>
          <p:nvPr>
            <p:custDataLst>
              <p:tags r:id="rId3"/>
            </p:custDataLst>
          </p:nvPr>
        </p:nvPicPr>
        <p:blipFill>
          <a:blip r:embed="rId6"/>
          <a:stretch>
            <a:fillRect/>
          </a:stretch>
        </p:blipFill>
        <p:spPr bwMode="auto">
          <a:xfrm>
            <a:off x="5029200" y="3021013"/>
            <a:ext cx="3886200" cy="2860675"/>
          </a:xfrm>
          <a:prstGeom prst="rect">
            <a:avLst/>
          </a:prstGeom>
          <a:noFill/>
          <a:ln w="9525">
            <a:noFill/>
            <a:miter lim="800000"/>
          </a:ln>
        </p:spPr>
      </p:pic>
      <p:pic>
        <p:nvPicPr>
          <p:cNvPr id="135172" name="New picture" hidden="1"/>
          <p:cNvPicPr/>
          <p:nvPr>
            <p:custDataLst>
              <p:tags r:id="rId4"/>
            </p:custDataLst>
          </p:nvPr>
        </p:nvPicPr>
        <p:blipFill>
          <a:blip r:embed="rId7"/>
          <a:stretch>
            <a:fillRect/>
          </a:stretch>
        </p:blipFill>
        <p:spPr>
          <a:xfrm>
            <a:off x="10871200" y="10490200"/>
            <a:ext cx="381000" cy="3048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171"/>
                                        </p:tgtEl>
                                        <p:attrNameLst>
                                          <p:attrName>style.visibility</p:attrName>
                                        </p:attrNameLst>
                                      </p:cBhvr>
                                      <p:to>
                                        <p:strVal val="visible"/>
                                      </p:to>
                                    </p:set>
                                    <p:anim calcmode="lin" valueType="num">
                                      <p:cBhvr additive="base">
                                        <p:cTn id="7" dur="500" fill="hold"/>
                                        <p:tgtEl>
                                          <p:spTgt spid="135171"/>
                                        </p:tgtEl>
                                        <p:attrNameLst>
                                          <p:attrName>ppt_x</p:attrName>
                                        </p:attrNameLst>
                                      </p:cBhvr>
                                      <p:tavLst>
                                        <p:tav tm="0">
                                          <p:val>
                                            <p:strVal val="#ppt_x"/>
                                          </p:val>
                                        </p:tav>
                                        <p:tav tm="100000">
                                          <p:val>
                                            <p:strVal val="#ppt_x"/>
                                          </p:val>
                                        </p:tav>
                                      </p:tavLst>
                                    </p:anim>
                                    <p:anim calcmode="lin" valueType="num">
                                      <p:cBhvr additive="base">
                                        <p:cTn id="8" dur="500" fill="hold"/>
                                        <p:tgtEl>
                                          <p:spTgt spid="135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457200" y="274638"/>
            <a:ext cx="8229600" cy="715962"/>
          </a:xfrm>
        </p:spPr>
        <p:txBody>
          <a:bodyPr/>
          <a:lstStyle/>
          <a:p>
            <a:pPr algn="l" eaLnBrk="1" hangingPunct="1"/>
            <a:r>
              <a:rPr lang="zh-CN" altLang="en-US" sz="4300" b="1" smtClean="0">
                <a:latin typeface="Times New Roman" pitchFamily="18" charset="0"/>
                <a:ea typeface="楷体" pitchFamily="49" charset="-122"/>
                <a:cs typeface="Times New Roman" pitchFamily="18" charset="0"/>
              </a:rPr>
              <a:t>（</a:t>
            </a:r>
            <a:r>
              <a:rPr lang="en-US" altLang="zh-CN" sz="4300" b="1" smtClean="0">
                <a:latin typeface="Times New Roman" pitchFamily="18" charset="0"/>
                <a:ea typeface="楷体" pitchFamily="49" charset="-122"/>
                <a:cs typeface="Times New Roman" pitchFamily="18" charset="0"/>
              </a:rPr>
              <a:t>3</a:t>
            </a:r>
            <a:r>
              <a:rPr lang="zh-CN" altLang="en-US" sz="4300" b="1" smtClean="0">
                <a:latin typeface="Times New Roman" pitchFamily="18" charset="0"/>
                <a:ea typeface="楷体" pitchFamily="49" charset="-122"/>
                <a:cs typeface="Times New Roman" pitchFamily="18" charset="0"/>
              </a:rPr>
              <a:t>）应用</a:t>
            </a:r>
          </a:p>
        </p:txBody>
      </p:sp>
      <p:pic>
        <p:nvPicPr>
          <p:cNvPr id="5125" name="Picture 5" descr="https://timgsa.baidu.com/timg?image&amp;quality=80&amp;size=b9999_10000&amp;sec=1596777405991&amp;di=601a5fa822704820626928b93081b7e9&amp;imgtype=0&amp;src=http%3A%2F%2Fpic.hebei.com.cn%2F0%2F10%2F83%2F92%2F10839257_487214.gif"/>
          <p:cNvPicPr>
            <a:picLocks noChangeAspect="1" noChangeArrowheads="1" noCrop="1"/>
          </p:cNvPicPr>
          <p:nvPr/>
        </p:nvPicPr>
        <p:blipFill>
          <a:blip r:embed="rId2"/>
          <a:stretch>
            <a:fillRect/>
          </a:stretch>
        </p:blipFill>
        <p:spPr bwMode="auto">
          <a:xfrm>
            <a:off x="125185" y="1219199"/>
            <a:ext cx="8866415" cy="4965195"/>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狗为什么伸长舌头4-12"/>
          <p:cNvPicPr>
            <a:picLocks noChangeAspect="1" noChangeArrowheads="1"/>
          </p:cNvPicPr>
          <p:nvPr/>
        </p:nvPicPr>
        <p:blipFill>
          <a:blip r:embed="rId2"/>
          <a:stretch>
            <a:fillRect/>
          </a:stretch>
        </p:blipFill>
        <p:spPr bwMode="auto">
          <a:xfrm>
            <a:off x="0" y="3352800"/>
            <a:ext cx="3657600" cy="3505200"/>
          </a:xfrm>
          <a:prstGeom prst="rect">
            <a:avLst/>
          </a:prstGeom>
          <a:noFill/>
          <a:ln w="9525">
            <a:noFill/>
            <a:miter lim="800000"/>
          </a:ln>
        </p:spPr>
      </p:pic>
      <p:pic>
        <p:nvPicPr>
          <p:cNvPr id="6147" name="Picture 5"/>
          <p:cNvPicPr>
            <a:picLocks noChangeAspect="1" noChangeArrowheads="1"/>
          </p:cNvPicPr>
          <p:nvPr/>
        </p:nvPicPr>
        <p:blipFill>
          <a:blip r:embed="rId3"/>
          <a:stretch>
            <a:fillRect/>
          </a:stretch>
        </p:blipFill>
        <p:spPr bwMode="auto">
          <a:xfrm>
            <a:off x="7938" y="23813"/>
            <a:ext cx="3649662" cy="3276600"/>
          </a:xfrm>
          <a:prstGeom prst="rect">
            <a:avLst/>
          </a:prstGeom>
          <a:noFill/>
          <a:ln w="9525">
            <a:noFill/>
            <a:miter lim="800000"/>
          </a:ln>
        </p:spPr>
      </p:pic>
      <p:pic>
        <p:nvPicPr>
          <p:cNvPr id="6148" name="Picture 6"/>
          <p:cNvPicPr>
            <a:picLocks noChangeAspect="1" noChangeArrowheads="1"/>
          </p:cNvPicPr>
          <p:nvPr/>
        </p:nvPicPr>
        <p:blipFill>
          <a:blip r:embed="rId4"/>
          <a:stretch>
            <a:fillRect/>
          </a:stretch>
        </p:blipFill>
        <p:spPr bwMode="auto">
          <a:xfrm>
            <a:off x="3733800" y="7938"/>
            <a:ext cx="5410200" cy="3651250"/>
          </a:xfrm>
          <a:prstGeom prst="rect">
            <a:avLst/>
          </a:prstGeom>
          <a:noFill/>
          <a:ln w="9525">
            <a:noFill/>
            <a:miter lim="800000"/>
          </a:ln>
        </p:spPr>
      </p:pic>
      <p:pic>
        <p:nvPicPr>
          <p:cNvPr id="6149" name="Picture 7"/>
          <p:cNvPicPr>
            <a:picLocks noChangeAspect="1" noChangeArrowheads="1"/>
          </p:cNvPicPr>
          <p:nvPr/>
        </p:nvPicPr>
        <p:blipFill>
          <a:blip r:embed="rId5"/>
          <a:stretch>
            <a:fillRect/>
          </a:stretch>
        </p:blipFill>
        <p:spPr bwMode="auto">
          <a:xfrm>
            <a:off x="3733800" y="3657600"/>
            <a:ext cx="5410200" cy="3200400"/>
          </a:xfrm>
          <a:prstGeom prst="rect">
            <a:avLst/>
          </a:prstGeom>
          <a:noFill/>
          <a:ln w="9525">
            <a:noFill/>
            <a:miter lim="800000"/>
          </a:ln>
        </p:spPr>
      </p:pic>
      <p:sp>
        <p:nvSpPr>
          <p:cNvPr id="113672" name="Text Box 8"/>
          <p:cNvSpPr txBox="1">
            <a:spLocks noChangeArrowheads="1"/>
          </p:cNvSpPr>
          <p:nvPr/>
        </p:nvSpPr>
        <p:spPr bwMode="auto">
          <a:xfrm>
            <a:off x="4191000" y="304800"/>
            <a:ext cx="2057400" cy="641350"/>
          </a:xfrm>
          <a:prstGeom prst="rect">
            <a:avLst/>
          </a:prstGeom>
          <a:noFill/>
          <a:ln w="9525">
            <a:noFill/>
            <a:miter lim="800000"/>
          </a:ln>
        </p:spPr>
        <p:txBody>
          <a:bodyPr>
            <a:spAutoFit/>
          </a:bodyPr>
          <a:lstStyle/>
          <a:p>
            <a:pPr>
              <a:spcBef>
                <a:spcPct val="50000"/>
              </a:spcBef>
            </a:pPr>
            <a:r>
              <a:rPr lang="zh-CN" altLang="en-US" sz="3600" b="1">
                <a:solidFill>
                  <a:schemeClr val="bg1"/>
                </a:solidFill>
                <a:latin typeface="Times New Roman" pitchFamily="18" charset="0"/>
                <a:ea typeface="楷体" pitchFamily="49" charset="-122"/>
                <a:cs typeface="Times New Roman" pitchFamily="18" charset="0"/>
              </a:rPr>
              <a:t>蒸腾作用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anim calcmode="lin" valueType="num">
                                      <p:cBhvr additive="base">
                                        <p:cTn id="7" dur="500" fill="hold"/>
                                        <p:tgtEl>
                                          <p:spTgt spid="113672"/>
                                        </p:tgtEl>
                                        <p:attrNameLst>
                                          <p:attrName>ppt_x</p:attrName>
                                        </p:attrNameLst>
                                      </p:cBhvr>
                                      <p:tavLst>
                                        <p:tav tm="0">
                                          <p:val>
                                            <p:strVal val="#ppt_x"/>
                                          </p:val>
                                        </p:tav>
                                        <p:tav tm="100000">
                                          <p:val>
                                            <p:strVal val="#ppt_x"/>
                                          </p:val>
                                        </p:tav>
                                      </p:tavLst>
                                    </p:anim>
                                    <p:anim calcmode="lin" valueType="num">
                                      <p:cBhvr additive="base">
                                        <p:cTn id="8" dur="500" fill="hold"/>
                                        <p:tgtEl>
                                          <p:spTgt spid="1136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tretch>
            <a:fillRect/>
          </a:stretch>
        </p:blipFill>
        <p:spPr bwMode="auto">
          <a:xfrm>
            <a:off x="0" y="0"/>
            <a:ext cx="4419600" cy="3284538"/>
          </a:xfrm>
          <a:prstGeom prst="rect">
            <a:avLst/>
          </a:prstGeom>
          <a:noFill/>
          <a:ln w="9525">
            <a:noFill/>
            <a:miter lim="800000"/>
          </a:ln>
        </p:spPr>
      </p:pic>
      <p:pic>
        <p:nvPicPr>
          <p:cNvPr id="7171" name="Picture 3" descr="汽化和液化2"/>
          <p:cNvPicPr>
            <a:picLocks noChangeAspect="1" noChangeArrowheads="1"/>
          </p:cNvPicPr>
          <p:nvPr/>
        </p:nvPicPr>
        <p:blipFill>
          <a:blip r:embed="rId3"/>
          <a:stretch>
            <a:fillRect/>
          </a:stretch>
        </p:blipFill>
        <p:spPr bwMode="auto">
          <a:xfrm>
            <a:off x="4519613" y="15875"/>
            <a:ext cx="4114800" cy="3276600"/>
          </a:xfrm>
          <a:prstGeom prst="rect">
            <a:avLst/>
          </a:prstGeom>
          <a:noFill/>
          <a:ln w="9525">
            <a:noFill/>
            <a:miter lim="800000"/>
          </a:ln>
        </p:spPr>
      </p:pic>
      <p:pic>
        <p:nvPicPr>
          <p:cNvPr id="7172" name="Picture 4"/>
          <p:cNvPicPr>
            <a:picLocks noChangeAspect="1" noChangeArrowheads="1"/>
          </p:cNvPicPr>
          <p:nvPr/>
        </p:nvPicPr>
        <p:blipFill>
          <a:blip r:embed="rId4">
            <a:clrChange>
              <a:clrFrom>
                <a:srgbClr val="FFFFFF"/>
              </a:clrFrom>
              <a:clrTo>
                <a:srgbClr val="FFFFFF">
                  <a:alpha val="0"/>
                </a:srgbClr>
              </a:clrTo>
            </a:clrChange>
          </a:blip>
          <a:stretch>
            <a:fillRect/>
          </a:stretch>
        </p:blipFill>
        <p:spPr bwMode="auto">
          <a:xfrm>
            <a:off x="0" y="3276600"/>
            <a:ext cx="4438650" cy="3465513"/>
          </a:xfrm>
          <a:prstGeom prst="rect">
            <a:avLst/>
          </a:prstGeom>
          <a:noFill/>
          <a:ln w="9525">
            <a:noFill/>
            <a:miter lim="800000"/>
          </a:ln>
        </p:spPr>
      </p:pic>
      <p:pic>
        <p:nvPicPr>
          <p:cNvPr id="7173" name="Picture 5"/>
          <p:cNvPicPr>
            <a:picLocks noChangeAspect="1" noChangeArrowheads="1"/>
          </p:cNvPicPr>
          <p:nvPr/>
        </p:nvPicPr>
        <p:blipFill>
          <a:blip r:embed="rId5"/>
          <a:stretch>
            <a:fillRect/>
          </a:stretch>
        </p:blipFill>
        <p:spPr bwMode="auto">
          <a:xfrm>
            <a:off x="4495800" y="3405188"/>
            <a:ext cx="4648200" cy="3429000"/>
          </a:xfrm>
          <a:prstGeom prst="rect">
            <a:avLst/>
          </a:prstGeom>
          <a:noFill/>
          <a:ln w="9525">
            <a:noFill/>
            <a:miter lim="800000"/>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28600"/>
            <a:ext cx="7772400" cy="658813"/>
          </a:xfrm>
        </p:spPr>
        <p:txBody>
          <a:bodyPr/>
          <a:lstStyle/>
          <a:p>
            <a:pPr eaLnBrk="1" hangingPunct="1"/>
            <a:r>
              <a:rPr lang="zh-CN" altLang="en-US" sz="3600" b="1" smtClean="0">
                <a:solidFill>
                  <a:schemeClr val="tx1"/>
                </a:solidFill>
                <a:latin typeface="Times New Roman" pitchFamily="18" charset="0"/>
                <a:ea typeface="楷体" pitchFamily="49" charset="-122"/>
                <a:cs typeface="Times New Roman" pitchFamily="18" charset="0"/>
              </a:rPr>
              <a:t>比较蒸发和沸腾</a:t>
            </a:r>
          </a:p>
        </p:txBody>
      </p:sp>
      <p:graphicFrame>
        <p:nvGraphicFramePr>
          <p:cNvPr id="117812" name="Group 52"/>
          <p:cNvGraphicFramePr>
            <a:graphicFrameLocks noGrp="1"/>
          </p:cNvGraphicFramePr>
          <p:nvPr/>
        </p:nvGraphicFramePr>
        <p:xfrm>
          <a:off x="533400" y="914400"/>
          <a:ext cx="7573963" cy="4845051"/>
        </p:xfrm>
        <a:graphic>
          <a:graphicData uri="http://schemas.openxmlformats.org/drawingml/2006/table">
            <a:tbl>
              <a:tblPr/>
              <a:tblGrid>
                <a:gridCol w="563563"/>
                <a:gridCol w="1930400"/>
                <a:gridCol w="2565400"/>
                <a:gridCol w="2514600"/>
              </a:tblGrid>
              <a:tr h="457200">
                <a:tc gridSpan="2">
                  <a:txBody>
                    <a:bodyPr/>
                    <a:lstStyle/>
                    <a:p>
                      <a:pPr marL="0" marR="0" lvl="0" indent="0" algn="ctr" defTabSz="914400" rtl="0" eaLnBrk="1" fontAlgn="ctr"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rgbClr val="000066"/>
                        </a:solidFill>
                        <a:effectLst/>
                        <a:latin typeface="Times New Roman" pitchFamily="18" charset="0"/>
                        <a:ea typeface="楷体_GB2312" pitchFamily="49" charset="-122"/>
                      </a:endParaRPr>
                    </a:p>
                  </a:txBody>
                  <a:tcPr horzOverflow="overflow">
                    <a:lnL w="381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0066"/>
                          </a:solidFill>
                          <a:effectLst/>
                          <a:latin typeface="Times New Roman" pitchFamily="18" charset="0"/>
                          <a:ea typeface="楷体_GB2312" pitchFamily="49" charset="-122"/>
                        </a:rPr>
                        <a:t>蒸发</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0066"/>
                          </a:solidFill>
                          <a:effectLst/>
                          <a:latin typeface="Times New Roman" pitchFamily="18" charset="0"/>
                          <a:ea typeface="楷体_GB2312" pitchFamily="49" charset="-122"/>
                        </a:rPr>
                        <a:t>沸腾 </a:t>
                      </a:r>
                    </a:p>
                  </a:txBody>
                  <a:tcPr anchor="ct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609600">
                <a:tc gridSpan="2">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66"/>
                          </a:solidFill>
                          <a:effectLst/>
                          <a:latin typeface="Times New Roman" pitchFamily="18" charset="0"/>
                          <a:ea typeface="楷体_GB2312" pitchFamily="49" charset="-122"/>
                        </a:rPr>
                        <a:t>   </a:t>
                      </a:r>
                      <a:r>
                        <a:rPr kumimoji="0" lang="zh-CN" altLang="en-US" sz="2400" b="1" i="0" u="none" strike="noStrike" cap="none" normalizeH="0" baseline="0" smtClean="0">
                          <a:ln>
                            <a:noFill/>
                          </a:ln>
                          <a:solidFill>
                            <a:srgbClr val="000066"/>
                          </a:solidFill>
                          <a:effectLst/>
                          <a:latin typeface="Times New Roman" pitchFamily="18" charset="0"/>
                          <a:ea typeface="楷体_GB2312" pitchFamily="49" charset="-122"/>
                        </a:rPr>
                        <a:t>相同点</a:t>
                      </a:r>
                    </a:p>
                  </a:txBody>
                  <a:tcPr anchor="ctr" horzOverflow="overflow">
                    <a:lnL w="381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ctr"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2"/>
                        </a:solidFill>
                        <a:effectLst/>
                        <a:latin typeface="Times New Roman" pitchFamily="18" charset="0"/>
                        <a:ea typeface="楷体_GB2312" pitchFamily="49" charset="-122"/>
                      </a:endParaRPr>
                    </a:p>
                  </a:txBody>
                  <a:tcPr anchor="ct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966788">
                <a:tc rowSpan="4">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rgbClr val="000066"/>
                          </a:solidFill>
                          <a:effectLst/>
                          <a:latin typeface="Times New Roman" pitchFamily="18" charset="0"/>
                          <a:ea typeface="楷体_GB2312" pitchFamily="49" charset="-122"/>
                        </a:rPr>
                        <a:t>      </a:t>
                      </a:r>
                      <a:r>
                        <a:rPr kumimoji="0" lang="zh-CN" altLang="en-US" sz="2400" b="1" i="0" u="none" strike="noStrike" cap="none" normalizeH="0" baseline="0" smtClean="0">
                          <a:ln>
                            <a:noFill/>
                          </a:ln>
                          <a:solidFill>
                            <a:srgbClr val="000066"/>
                          </a:solidFill>
                          <a:effectLst/>
                          <a:latin typeface="Times New Roman" pitchFamily="18" charset="0"/>
                          <a:ea typeface="楷体_GB2312" pitchFamily="49" charset="-122"/>
                        </a:rPr>
                        <a:t>不同点</a:t>
                      </a:r>
                    </a:p>
                  </a:txBody>
                  <a:tcPr vert="eaVert" anchor="ctr" horzOverflow="overflow">
                    <a:lnL w="381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0066"/>
                          </a:solidFill>
                          <a:effectLst/>
                          <a:latin typeface="Times New Roman" pitchFamily="18" charset="0"/>
                          <a:ea typeface="楷体_GB2312" pitchFamily="49" charset="-122"/>
                        </a:rPr>
                        <a:t>发生部位</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2"/>
                        </a:solidFill>
                        <a:effectLst/>
                        <a:latin typeface="Times New Roman" pitchFamily="18" charset="0"/>
                        <a:ea typeface="楷体_GB2312" pitchFamily="49" charset="-122"/>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2"/>
                        </a:solidFill>
                        <a:effectLst/>
                        <a:latin typeface="Times New Roman" pitchFamily="18" charset="0"/>
                        <a:ea typeface="楷体_GB2312" pitchFamily="49" charset="-122"/>
                      </a:endParaRPr>
                    </a:p>
                  </a:txBody>
                  <a:tcPr anchor="ct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633413">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0066"/>
                          </a:solidFill>
                          <a:effectLst/>
                          <a:latin typeface="Times New Roman" pitchFamily="18" charset="0"/>
                          <a:ea typeface="楷体_GB2312" pitchFamily="49" charset="-122"/>
                        </a:rPr>
                        <a:t>剧烈程度</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2"/>
                        </a:solidFill>
                        <a:effectLst/>
                        <a:latin typeface="Times New Roman" pitchFamily="18" charset="0"/>
                        <a:ea typeface="楷体_GB2312" pitchFamily="49" charset="-122"/>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2"/>
                        </a:solidFill>
                        <a:effectLst/>
                        <a:latin typeface="Times New Roman" pitchFamily="18" charset="0"/>
                        <a:ea typeface="楷体_GB2312" pitchFamily="49" charset="-122"/>
                      </a:endParaRPr>
                    </a:p>
                  </a:txBody>
                  <a:tcPr anchor="ct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1089025">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0066"/>
                          </a:solidFill>
                          <a:effectLst/>
                          <a:latin typeface="Times New Roman" pitchFamily="18" charset="0"/>
                          <a:ea typeface="楷体_GB2312" pitchFamily="49" charset="-122"/>
                        </a:rPr>
                        <a:t>温度条件</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2"/>
                        </a:solidFill>
                        <a:effectLst/>
                        <a:latin typeface="Times New Roman" pitchFamily="18" charset="0"/>
                        <a:ea typeface="楷体_GB2312" pitchFamily="49" charset="-122"/>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Times New Roman" pitchFamily="18" charset="0"/>
                        <a:ea typeface="楷体_GB2312" pitchFamily="49" charset="-122"/>
                      </a:endParaRPr>
                    </a:p>
                  </a:txBody>
                  <a:tcP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r>
              <a:tr h="1089025">
                <a:tc vMerge="1">
                  <a:txBody>
                    <a:bodyPr/>
                    <a:lstStyle/>
                    <a:p>
                      <a:endParaRPr lang="zh-CN" altLang="en-US"/>
                    </a:p>
                  </a:txBody>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rgbClr val="000066"/>
                          </a:solidFill>
                          <a:effectLst/>
                          <a:latin typeface="Times New Roman" pitchFamily="18" charset="0"/>
                          <a:ea typeface="楷体_GB2312" pitchFamily="49" charset="-122"/>
                        </a:rPr>
                        <a:t>是否致冷</a:t>
                      </a: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2"/>
                        </a:solidFill>
                        <a:effectLst/>
                        <a:latin typeface="Times New Roman" pitchFamily="18" charset="0"/>
                        <a:ea typeface="楷体_GB2312" pitchFamily="49" charset="-122"/>
                      </a:endParaRPr>
                    </a:p>
                  </a:txBody>
                  <a:tcP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pPr>
                      <a:endParaRPr kumimoji="0" lang="zh-CN" altLang="zh-CN" sz="2400" b="1" i="0" u="none" strike="noStrike" cap="none" normalizeH="0" baseline="0" smtClean="0">
                        <a:ln>
                          <a:noFill/>
                        </a:ln>
                        <a:solidFill>
                          <a:schemeClr val="tx1"/>
                        </a:solidFill>
                        <a:effectLst/>
                        <a:latin typeface="Times New Roman" pitchFamily="18" charset="0"/>
                        <a:ea typeface="楷体_GB2312" pitchFamily="49" charset="-122"/>
                      </a:endParaRPr>
                    </a:p>
                  </a:txBody>
                  <a:tcPr horzOverflow="overflow">
                    <a:lnL w="127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noFill/>
                  </a:tcPr>
                </a:tc>
              </a:tr>
            </a:tbl>
          </a:graphicData>
        </a:graphic>
      </p:graphicFrame>
      <p:sp>
        <p:nvSpPr>
          <p:cNvPr id="117791" name="Text Box 31"/>
          <p:cNvSpPr txBox="1">
            <a:spLocks noChangeArrowheads="1"/>
          </p:cNvSpPr>
          <p:nvPr/>
        </p:nvSpPr>
        <p:spPr bwMode="auto">
          <a:xfrm>
            <a:off x="3352800" y="1447800"/>
            <a:ext cx="3889375" cy="457200"/>
          </a:xfrm>
          <a:prstGeom prst="rect">
            <a:avLst/>
          </a:prstGeom>
          <a:noFill/>
          <a:ln w="9525">
            <a:noFill/>
            <a:miter lim="800000"/>
          </a:ln>
        </p:spPr>
        <p:txBody>
          <a:bodyPr>
            <a:spAutoFit/>
          </a:bodyPr>
          <a:lstStyle/>
          <a:p>
            <a:pPr algn="ctr">
              <a:spcBef>
                <a:spcPct val="50000"/>
              </a:spcBef>
            </a:pPr>
            <a:r>
              <a:rPr lang="zh-CN" altLang="en-US" sz="2400" b="1">
                <a:solidFill>
                  <a:schemeClr val="tx2"/>
                </a:solidFill>
                <a:latin typeface="Times New Roman" pitchFamily="18" charset="0"/>
                <a:ea typeface="楷体" pitchFamily="49" charset="-122"/>
                <a:cs typeface="Times New Roman" pitchFamily="18" charset="0"/>
              </a:rPr>
              <a:t>都是</a:t>
            </a:r>
            <a:r>
              <a:rPr lang="zh-CN" altLang="en-US" sz="2400" b="1">
                <a:solidFill>
                  <a:srgbClr val="00CC00"/>
                </a:solidFill>
                <a:latin typeface="Times New Roman" pitchFamily="18" charset="0"/>
                <a:ea typeface="楷体" pitchFamily="49" charset="-122"/>
                <a:cs typeface="Times New Roman" pitchFamily="18" charset="0"/>
              </a:rPr>
              <a:t>汽化</a:t>
            </a:r>
            <a:r>
              <a:rPr lang="zh-CN" altLang="en-US" sz="2400" b="1">
                <a:solidFill>
                  <a:schemeClr val="tx2"/>
                </a:solidFill>
                <a:latin typeface="Times New Roman" pitchFamily="18" charset="0"/>
                <a:ea typeface="楷体" pitchFamily="49" charset="-122"/>
                <a:cs typeface="Times New Roman" pitchFamily="18" charset="0"/>
              </a:rPr>
              <a:t>现象，都</a:t>
            </a:r>
            <a:r>
              <a:rPr lang="zh-CN" altLang="en-US" sz="2400" b="1">
                <a:solidFill>
                  <a:srgbClr val="00CC00"/>
                </a:solidFill>
                <a:latin typeface="Times New Roman" pitchFamily="18" charset="0"/>
                <a:ea typeface="楷体" pitchFamily="49" charset="-122"/>
                <a:cs typeface="Times New Roman" pitchFamily="18" charset="0"/>
              </a:rPr>
              <a:t>吸热</a:t>
            </a:r>
          </a:p>
        </p:txBody>
      </p:sp>
      <p:sp>
        <p:nvSpPr>
          <p:cNvPr id="117792" name="Text Box 32"/>
          <p:cNvSpPr txBox="1">
            <a:spLocks noChangeArrowheads="1"/>
          </p:cNvSpPr>
          <p:nvPr/>
        </p:nvSpPr>
        <p:spPr bwMode="auto">
          <a:xfrm>
            <a:off x="5715000" y="2133600"/>
            <a:ext cx="2305050" cy="830997"/>
          </a:xfrm>
          <a:prstGeom prst="rect">
            <a:avLst/>
          </a:prstGeom>
          <a:noFill/>
          <a:ln w="9525">
            <a:noFill/>
            <a:miter lim="800000"/>
          </a:ln>
        </p:spPr>
        <p:txBody>
          <a:bodyPr>
            <a:spAutoFit/>
          </a:bodyPr>
          <a:lstStyle/>
          <a:p>
            <a:pPr algn="ctr">
              <a:spcBef>
                <a:spcPct val="50000"/>
              </a:spcBef>
            </a:pPr>
            <a:r>
              <a:rPr lang="zh-CN" altLang="en-US" sz="2400" b="1">
                <a:solidFill>
                  <a:srgbClr val="FF0000"/>
                </a:solidFill>
                <a:latin typeface="Times New Roman" pitchFamily="18" charset="0"/>
                <a:ea typeface="楷体" pitchFamily="49" charset="-122"/>
                <a:cs typeface="Times New Roman" pitchFamily="18" charset="0"/>
              </a:rPr>
              <a:t>表面</a:t>
            </a:r>
            <a:r>
              <a:rPr lang="zh-CN" altLang="en-US" sz="2400" b="1">
                <a:latin typeface="Times New Roman" pitchFamily="18" charset="0"/>
                <a:ea typeface="楷体" pitchFamily="49" charset="-122"/>
                <a:cs typeface="Times New Roman" pitchFamily="18" charset="0"/>
              </a:rPr>
              <a:t>和</a:t>
            </a:r>
            <a:r>
              <a:rPr lang="zh-CN" altLang="en-US" sz="2400" b="1">
                <a:solidFill>
                  <a:srgbClr val="FF0000"/>
                </a:solidFill>
                <a:latin typeface="Times New Roman" pitchFamily="18" charset="0"/>
                <a:ea typeface="楷体" pitchFamily="49" charset="-122"/>
                <a:cs typeface="Times New Roman" pitchFamily="18" charset="0"/>
              </a:rPr>
              <a:t>内部</a:t>
            </a:r>
            <a:r>
              <a:rPr lang="zh-CN" altLang="en-US" sz="2400" b="1">
                <a:latin typeface="Times New Roman" pitchFamily="18" charset="0"/>
                <a:ea typeface="楷体" pitchFamily="49" charset="-122"/>
                <a:cs typeface="Times New Roman" pitchFamily="18" charset="0"/>
              </a:rPr>
              <a:t>同时进行</a:t>
            </a:r>
          </a:p>
        </p:txBody>
      </p:sp>
      <p:sp>
        <p:nvSpPr>
          <p:cNvPr id="117793" name="Text Box 33"/>
          <p:cNvSpPr txBox="1">
            <a:spLocks noChangeArrowheads="1"/>
          </p:cNvSpPr>
          <p:nvPr/>
        </p:nvSpPr>
        <p:spPr bwMode="auto">
          <a:xfrm>
            <a:off x="5943600" y="3048000"/>
            <a:ext cx="1619250" cy="457200"/>
          </a:xfrm>
          <a:prstGeom prst="rect">
            <a:avLst/>
          </a:prstGeom>
          <a:noFill/>
          <a:ln w="9525">
            <a:noFill/>
            <a:miter lim="800000"/>
          </a:ln>
        </p:spPr>
        <p:txBody>
          <a:bodyPr>
            <a:spAutoFit/>
          </a:bodyPr>
          <a:lstStyle/>
          <a:p>
            <a:pPr algn="ctr" fontAlgn="ctr">
              <a:spcBef>
                <a:spcPct val="20000"/>
              </a:spcBef>
              <a:buClr>
                <a:schemeClr val="bg2"/>
              </a:buClr>
              <a:buSzPct val="75000"/>
              <a:buFont typeface="Wingdings" pitchFamily="2" charset="2"/>
              <a:buNone/>
            </a:pPr>
            <a:r>
              <a:rPr lang="zh-CN" altLang="en-US" sz="2400" b="1">
                <a:solidFill>
                  <a:srgbClr val="FF0000"/>
                </a:solidFill>
                <a:latin typeface="Times New Roman" pitchFamily="18" charset="0"/>
                <a:ea typeface="楷体" pitchFamily="49" charset="-122"/>
                <a:cs typeface="Times New Roman" pitchFamily="18" charset="0"/>
              </a:rPr>
              <a:t>剧烈</a:t>
            </a:r>
            <a:endParaRPr lang="zh-CN" altLang="en-US" sz="2400">
              <a:solidFill>
                <a:srgbClr val="FF0000"/>
              </a:solidFill>
              <a:latin typeface="Times New Roman" pitchFamily="18" charset="0"/>
              <a:ea typeface="楷体" panose="02010609060101010101" pitchFamily="49" charset="-122"/>
              <a:cs typeface="Times New Roman" panose="02020603050405020304" pitchFamily="18" charset="0"/>
            </a:endParaRPr>
          </a:p>
        </p:txBody>
      </p:sp>
      <p:sp>
        <p:nvSpPr>
          <p:cNvPr id="117794" name="Text Box 34"/>
          <p:cNvSpPr txBox="1">
            <a:spLocks noChangeArrowheads="1"/>
          </p:cNvSpPr>
          <p:nvPr/>
        </p:nvSpPr>
        <p:spPr bwMode="auto">
          <a:xfrm>
            <a:off x="5638800" y="3733800"/>
            <a:ext cx="2376488" cy="830997"/>
          </a:xfrm>
          <a:prstGeom prst="rect">
            <a:avLst/>
          </a:prstGeom>
          <a:noFill/>
          <a:ln w="9525">
            <a:noFill/>
            <a:miter lim="800000"/>
          </a:ln>
        </p:spPr>
        <p:txBody>
          <a:bodyPr>
            <a:spAutoFit/>
          </a:bodyPr>
          <a:lstStyle/>
          <a:p>
            <a:pPr algn="ctr">
              <a:spcBef>
                <a:spcPct val="50000"/>
              </a:spcBef>
            </a:pPr>
            <a:r>
              <a:rPr lang="zh-CN" altLang="en-US" sz="2400" b="1">
                <a:solidFill>
                  <a:srgbClr val="FF0000"/>
                </a:solidFill>
                <a:latin typeface="Times New Roman" pitchFamily="18" charset="0"/>
                <a:ea typeface="楷体" pitchFamily="49" charset="-122"/>
                <a:cs typeface="Times New Roman" pitchFamily="18" charset="0"/>
              </a:rPr>
              <a:t>达到沸点</a:t>
            </a:r>
            <a:r>
              <a:rPr lang="zh-CN" altLang="en-US" sz="2400" b="1">
                <a:latin typeface="Times New Roman" pitchFamily="18" charset="0"/>
                <a:ea typeface="楷体" pitchFamily="49" charset="-122"/>
                <a:cs typeface="Times New Roman" pitchFamily="18" charset="0"/>
              </a:rPr>
              <a:t>时才能发生</a:t>
            </a:r>
          </a:p>
        </p:txBody>
      </p:sp>
      <p:sp>
        <p:nvSpPr>
          <p:cNvPr id="117795" name="Rectangle 35"/>
          <p:cNvSpPr>
            <a:spLocks noChangeArrowheads="1"/>
          </p:cNvSpPr>
          <p:nvPr/>
        </p:nvSpPr>
        <p:spPr bwMode="auto">
          <a:xfrm>
            <a:off x="3124200" y="2133600"/>
            <a:ext cx="2300288" cy="830997"/>
          </a:xfrm>
          <a:prstGeom prst="rect">
            <a:avLst/>
          </a:prstGeom>
          <a:noFill/>
          <a:ln w="9525">
            <a:noFill/>
            <a:miter lim="800000"/>
          </a:ln>
        </p:spPr>
        <p:txBody>
          <a:bodyPr>
            <a:spAutoFit/>
          </a:bodyPr>
          <a:lstStyle/>
          <a:p>
            <a:pPr algn="ctr" eaLnBrk="0" fontAlgn="ctr" hangingPunct="0">
              <a:spcBef>
                <a:spcPct val="20000"/>
              </a:spcBef>
            </a:pPr>
            <a:r>
              <a:rPr kumimoji="1" lang="zh-CN" altLang="en-US" sz="2400" b="1">
                <a:solidFill>
                  <a:schemeClr val="tx2"/>
                </a:solidFill>
                <a:latin typeface="Times New Roman" pitchFamily="18" charset="0"/>
                <a:ea typeface="楷体" pitchFamily="49" charset="-122"/>
                <a:cs typeface="Times New Roman" pitchFamily="18" charset="0"/>
              </a:rPr>
              <a:t>只在液体</a:t>
            </a:r>
            <a:r>
              <a:rPr kumimoji="1" lang="zh-CN" altLang="en-US" sz="2400" b="1">
                <a:solidFill>
                  <a:srgbClr val="0000FF"/>
                </a:solidFill>
                <a:latin typeface="Times New Roman" pitchFamily="18" charset="0"/>
                <a:ea typeface="楷体" pitchFamily="49" charset="-122"/>
                <a:cs typeface="Times New Roman" pitchFamily="18" charset="0"/>
              </a:rPr>
              <a:t>表面</a:t>
            </a:r>
            <a:r>
              <a:rPr kumimoji="1" lang="zh-CN" altLang="en-US" sz="2400" b="1">
                <a:solidFill>
                  <a:schemeClr val="tx2"/>
                </a:solidFill>
                <a:latin typeface="Times New Roman" pitchFamily="18" charset="0"/>
                <a:ea typeface="楷体" pitchFamily="49" charset="-122"/>
                <a:cs typeface="Times New Roman" pitchFamily="18" charset="0"/>
              </a:rPr>
              <a:t>进行</a:t>
            </a:r>
          </a:p>
        </p:txBody>
      </p:sp>
      <p:sp>
        <p:nvSpPr>
          <p:cNvPr id="117796" name="Rectangle 36"/>
          <p:cNvSpPr>
            <a:spLocks noChangeArrowheads="1"/>
          </p:cNvSpPr>
          <p:nvPr/>
        </p:nvSpPr>
        <p:spPr bwMode="auto">
          <a:xfrm>
            <a:off x="3200400" y="3048000"/>
            <a:ext cx="2190750" cy="457200"/>
          </a:xfrm>
          <a:prstGeom prst="rect">
            <a:avLst/>
          </a:prstGeom>
          <a:noFill/>
          <a:ln w="9525">
            <a:noFill/>
            <a:miter lim="800000"/>
          </a:ln>
        </p:spPr>
        <p:txBody>
          <a:bodyPr>
            <a:spAutoFit/>
          </a:bodyPr>
          <a:lstStyle/>
          <a:p>
            <a:pPr algn="ctr" eaLnBrk="0" fontAlgn="ctr" hangingPunct="0">
              <a:spcBef>
                <a:spcPct val="20000"/>
              </a:spcBef>
            </a:pPr>
            <a:r>
              <a:rPr kumimoji="1" lang="zh-CN" altLang="en-US" sz="2400" b="1">
                <a:solidFill>
                  <a:srgbClr val="0000FF"/>
                </a:solidFill>
                <a:latin typeface="Times New Roman" pitchFamily="18" charset="0"/>
                <a:ea typeface="楷体" pitchFamily="49" charset="-122"/>
                <a:cs typeface="Times New Roman" pitchFamily="18" charset="0"/>
              </a:rPr>
              <a:t>缓慢</a:t>
            </a:r>
            <a:r>
              <a:rPr kumimoji="1" lang="zh-CN" altLang="en-US" sz="2400" b="1">
                <a:solidFill>
                  <a:schemeClr val="tx2"/>
                </a:solidFill>
                <a:latin typeface="Times New Roman" pitchFamily="18" charset="0"/>
                <a:ea typeface="楷体" pitchFamily="49" charset="-122"/>
                <a:cs typeface="Times New Roman" pitchFamily="18" charset="0"/>
              </a:rPr>
              <a:t>，平和</a:t>
            </a:r>
          </a:p>
        </p:txBody>
      </p:sp>
      <p:sp>
        <p:nvSpPr>
          <p:cNvPr id="117797" name="Rectangle 37"/>
          <p:cNvSpPr>
            <a:spLocks noChangeArrowheads="1"/>
          </p:cNvSpPr>
          <p:nvPr/>
        </p:nvSpPr>
        <p:spPr bwMode="auto">
          <a:xfrm>
            <a:off x="3124200" y="3733800"/>
            <a:ext cx="2374900" cy="830997"/>
          </a:xfrm>
          <a:prstGeom prst="rect">
            <a:avLst/>
          </a:prstGeom>
          <a:noFill/>
          <a:ln w="9525">
            <a:noFill/>
            <a:miter lim="800000"/>
          </a:ln>
        </p:spPr>
        <p:txBody>
          <a:bodyPr>
            <a:spAutoFit/>
          </a:bodyPr>
          <a:lstStyle/>
          <a:p>
            <a:pPr algn="ctr"/>
            <a:r>
              <a:rPr kumimoji="1" lang="zh-CN" altLang="en-US" sz="2400" b="1">
                <a:solidFill>
                  <a:schemeClr val="tx2"/>
                </a:solidFill>
                <a:latin typeface="Times New Roman" pitchFamily="18" charset="0"/>
                <a:ea typeface="楷体" pitchFamily="49" charset="-122"/>
                <a:cs typeface="Times New Roman" pitchFamily="18" charset="0"/>
              </a:rPr>
              <a:t>在</a:t>
            </a:r>
            <a:r>
              <a:rPr kumimoji="1" lang="zh-CN" altLang="en-US" sz="2400" b="1">
                <a:solidFill>
                  <a:srgbClr val="0000FF"/>
                </a:solidFill>
                <a:latin typeface="Times New Roman" pitchFamily="18" charset="0"/>
                <a:ea typeface="楷体" pitchFamily="49" charset="-122"/>
                <a:cs typeface="Times New Roman" pitchFamily="18" charset="0"/>
              </a:rPr>
              <a:t>任何温度</a:t>
            </a:r>
            <a:r>
              <a:rPr kumimoji="1" lang="zh-CN" altLang="en-US" sz="2400" b="1">
                <a:solidFill>
                  <a:schemeClr val="tx2"/>
                </a:solidFill>
                <a:latin typeface="Times New Roman" pitchFamily="18" charset="0"/>
                <a:ea typeface="楷体" pitchFamily="49" charset="-122"/>
                <a:cs typeface="Times New Roman" pitchFamily="18" charset="0"/>
              </a:rPr>
              <a:t>下均可发生</a:t>
            </a:r>
          </a:p>
        </p:txBody>
      </p:sp>
      <p:sp>
        <p:nvSpPr>
          <p:cNvPr id="117813" name="Rectangle 53"/>
          <p:cNvSpPr>
            <a:spLocks noChangeArrowheads="1"/>
          </p:cNvSpPr>
          <p:nvPr/>
        </p:nvSpPr>
        <p:spPr bwMode="auto">
          <a:xfrm>
            <a:off x="3124200" y="4953000"/>
            <a:ext cx="2374900" cy="457200"/>
          </a:xfrm>
          <a:prstGeom prst="rect">
            <a:avLst/>
          </a:prstGeom>
          <a:noFill/>
          <a:ln w="9525">
            <a:noFill/>
            <a:miter lim="800000"/>
          </a:ln>
        </p:spPr>
        <p:txBody>
          <a:bodyPr>
            <a:spAutoFit/>
          </a:bodyPr>
          <a:lstStyle/>
          <a:p>
            <a:pPr algn="ctr"/>
            <a:r>
              <a:rPr kumimoji="1" lang="zh-CN" altLang="en-US" sz="2400" b="1">
                <a:solidFill>
                  <a:srgbClr val="0000FF"/>
                </a:solidFill>
                <a:latin typeface="Times New Roman" pitchFamily="18" charset="0"/>
                <a:ea typeface="楷体" pitchFamily="49" charset="-122"/>
                <a:cs typeface="Times New Roman" pitchFamily="18" charset="0"/>
              </a:rPr>
              <a:t>降温，致冷</a:t>
            </a:r>
          </a:p>
        </p:txBody>
      </p:sp>
      <p:sp>
        <p:nvSpPr>
          <p:cNvPr id="117814" name="Rectangle 54"/>
          <p:cNvSpPr>
            <a:spLocks noChangeArrowheads="1"/>
          </p:cNvSpPr>
          <p:nvPr/>
        </p:nvSpPr>
        <p:spPr bwMode="auto">
          <a:xfrm>
            <a:off x="5638800" y="4800600"/>
            <a:ext cx="2374900" cy="830997"/>
          </a:xfrm>
          <a:prstGeom prst="rect">
            <a:avLst/>
          </a:prstGeom>
          <a:noFill/>
          <a:ln w="9525">
            <a:noFill/>
            <a:miter lim="800000"/>
          </a:ln>
        </p:spPr>
        <p:txBody>
          <a:bodyPr>
            <a:spAutoFit/>
          </a:bodyPr>
          <a:lstStyle/>
          <a:p>
            <a:pPr algn="ctr"/>
            <a:r>
              <a:rPr kumimoji="1" lang="zh-CN" altLang="en-US" sz="2400" b="1">
                <a:solidFill>
                  <a:srgbClr val="FF0000"/>
                </a:solidFill>
                <a:latin typeface="Times New Roman" pitchFamily="18" charset="0"/>
                <a:ea typeface="楷体" pitchFamily="49" charset="-122"/>
                <a:cs typeface="Times New Roman" pitchFamily="18" charset="0"/>
              </a:rPr>
              <a:t>温度不变，</a:t>
            </a:r>
          </a:p>
          <a:p>
            <a:pPr algn="ctr"/>
            <a:r>
              <a:rPr kumimoji="1" lang="zh-CN" altLang="en-US" sz="2400" b="1">
                <a:solidFill>
                  <a:srgbClr val="FF0000"/>
                </a:solidFill>
                <a:latin typeface="Times New Roman" pitchFamily="18" charset="0"/>
                <a:ea typeface="楷体" pitchFamily="49" charset="-122"/>
                <a:cs typeface="Times New Roman" pitchFamily="18" charset="0"/>
              </a:rPr>
              <a:t>不致冷</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77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7792">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7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779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77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17794">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78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7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5" grpId="0"/>
      <p:bldP spid="117796" grpId="0"/>
      <p:bldP spid="117797" grpId="0"/>
      <p:bldP spid="117813" grpId="0"/>
      <p:bldP spid="1178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a:stretch>
            <a:fillRect/>
          </a:stretch>
        </p:blipFill>
        <p:spPr bwMode="auto">
          <a:xfrm>
            <a:off x="0" y="3505200"/>
            <a:ext cx="4572000" cy="3352800"/>
          </a:xfrm>
          <a:prstGeom prst="rect">
            <a:avLst/>
          </a:prstGeom>
          <a:noFill/>
          <a:ln w="9525">
            <a:noFill/>
            <a:miter lim="800000"/>
          </a:ln>
        </p:spPr>
      </p:pic>
      <p:pic>
        <p:nvPicPr>
          <p:cNvPr id="9219" name="Picture 6"/>
          <p:cNvPicPr>
            <a:picLocks noChangeAspect="1" noChangeArrowheads="1"/>
          </p:cNvPicPr>
          <p:nvPr/>
        </p:nvPicPr>
        <p:blipFill>
          <a:blip r:embed="rId3"/>
          <a:stretch>
            <a:fillRect/>
          </a:stretch>
        </p:blipFill>
        <p:spPr bwMode="auto">
          <a:xfrm>
            <a:off x="4572000" y="3505200"/>
            <a:ext cx="4572000" cy="3352800"/>
          </a:xfrm>
          <a:prstGeom prst="rect">
            <a:avLst/>
          </a:prstGeom>
          <a:noFill/>
          <a:ln w="9525">
            <a:noFill/>
            <a:miter lim="800000"/>
          </a:ln>
        </p:spPr>
      </p:pic>
      <p:pic>
        <p:nvPicPr>
          <p:cNvPr id="9220" name="Picture 7"/>
          <p:cNvPicPr>
            <a:picLocks noChangeAspect="1" noChangeArrowheads="1"/>
          </p:cNvPicPr>
          <p:nvPr/>
        </p:nvPicPr>
        <p:blipFill>
          <a:blip r:embed="rId4"/>
          <a:stretch>
            <a:fillRect/>
          </a:stretch>
        </p:blipFill>
        <p:spPr bwMode="auto">
          <a:xfrm>
            <a:off x="0" y="0"/>
            <a:ext cx="4572000" cy="3505200"/>
          </a:xfrm>
          <a:prstGeom prst="rect">
            <a:avLst/>
          </a:prstGeom>
          <a:noFill/>
          <a:ln w="9525">
            <a:noFill/>
            <a:miter lim="800000"/>
          </a:ln>
        </p:spPr>
      </p:pic>
      <p:pic>
        <p:nvPicPr>
          <p:cNvPr id="9221" name="Picture 8"/>
          <p:cNvPicPr>
            <a:picLocks noChangeAspect="1" noChangeArrowheads="1"/>
          </p:cNvPicPr>
          <p:nvPr/>
        </p:nvPicPr>
        <p:blipFill>
          <a:blip r:embed="rId5"/>
          <a:stretch>
            <a:fillRect/>
          </a:stretch>
        </p:blipFill>
        <p:spPr bwMode="auto">
          <a:xfrm>
            <a:off x="4572000" y="0"/>
            <a:ext cx="4572000" cy="3505200"/>
          </a:xfrm>
          <a:prstGeom prst="rect">
            <a:avLst/>
          </a:prstGeom>
          <a:noFill/>
          <a:ln w="9525">
            <a:noFill/>
            <a:miter lim="800000"/>
          </a:ln>
        </p:spPr>
      </p:pic>
      <p:sp>
        <p:nvSpPr>
          <p:cNvPr id="140297" name="Text Box 9"/>
          <p:cNvSpPr txBox="1">
            <a:spLocks noChangeArrowheads="1"/>
          </p:cNvSpPr>
          <p:nvPr/>
        </p:nvSpPr>
        <p:spPr bwMode="auto">
          <a:xfrm>
            <a:off x="2514600" y="2971800"/>
            <a:ext cx="3962400" cy="1006475"/>
          </a:xfrm>
          <a:prstGeom prst="rect">
            <a:avLst/>
          </a:prstGeom>
          <a:noFill/>
          <a:ln w="9525">
            <a:noFill/>
            <a:miter lim="800000"/>
          </a:ln>
        </p:spPr>
        <p:txBody>
          <a:bodyPr>
            <a:spAutoFit/>
          </a:bodyPr>
          <a:lstStyle/>
          <a:p>
            <a:pPr>
              <a:spcBef>
                <a:spcPct val="50000"/>
              </a:spcBef>
            </a:pPr>
            <a:r>
              <a:rPr lang="zh-CN" altLang="en-US" sz="6000" b="1">
                <a:solidFill>
                  <a:schemeClr val="bg1"/>
                </a:solidFill>
                <a:latin typeface="Times New Roman" pitchFamily="18" charset="0"/>
                <a:ea typeface="楷体_GB2312" pitchFamily="49" charset="-122"/>
              </a:rPr>
              <a:t>飞机拉烟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wipe(down)">
                                      <p:cBhvr>
                                        <p:cTn id="7" dur="500"/>
                                        <p:tgtEl>
                                          <p:spTgt spid="140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74638"/>
            <a:ext cx="8229600" cy="487362"/>
          </a:xfrm>
        </p:spPr>
        <p:txBody>
          <a:bodyPr/>
          <a:lstStyle/>
          <a:p>
            <a:pPr algn="l" eaLnBrk="1" hangingPunct="1"/>
            <a:r>
              <a:rPr lang="zh-CN" altLang="en-US" sz="4000" b="1" smtClean="0">
                <a:latin typeface="Times New Roman" pitchFamily="18" charset="0"/>
                <a:ea typeface="楷体" pitchFamily="49" charset="-122"/>
                <a:cs typeface="Times New Roman" pitchFamily="18" charset="0"/>
              </a:rPr>
              <a:t>三、液化</a:t>
            </a:r>
          </a:p>
        </p:txBody>
      </p:sp>
      <p:sp>
        <p:nvSpPr>
          <p:cNvPr id="12291" name="Rectangle 3"/>
          <p:cNvSpPr>
            <a:spLocks noGrp="1" noChangeArrowheads="1"/>
          </p:cNvSpPr>
          <p:nvPr>
            <p:ph type="body" sz="half" idx="1"/>
          </p:nvPr>
        </p:nvSpPr>
        <p:spPr>
          <a:xfrm>
            <a:off x="533400" y="838200"/>
            <a:ext cx="7620000" cy="1981200"/>
          </a:xfrm>
        </p:spPr>
        <p:txBody>
          <a:bodyPr/>
          <a:lstStyle/>
          <a:p>
            <a:pPr eaLnBrk="1" hangingPunct="1">
              <a:buClr>
                <a:schemeClr val="bg1"/>
              </a:buClr>
              <a:buFontTx/>
              <a:buNone/>
            </a:pPr>
            <a:r>
              <a:rPr lang="en-US" altLang="zh-CN" sz="4000" b="1" smtClean="0">
                <a:latin typeface="Times New Roman" pitchFamily="18" charset="0"/>
                <a:ea typeface="楷体" pitchFamily="49" charset="-122"/>
                <a:cs typeface="Times New Roman" pitchFamily="18" charset="0"/>
              </a:rPr>
              <a:t>1</a:t>
            </a:r>
            <a:r>
              <a:rPr lang="zh-CN" altLang="en-US" sz="3200" b="1" smtClean="0">
                <a:latin typeface="Times New Roman" pitchFamily="18" charset="0"/>
                <a:ea typeface="楷体" pitchFamily="49" charset="-122"/>
                <a:cs typeface="Times New Roman" pitchFamily="18" charset="0"/>
              </a:rPr>
              <a:t>．</a:t>
            </a:r>
            <a:r>
              <a:rPr lang="zh-CN" altLang="en-US" sz="4000" b="1" smtClean="0">
                <a:latin typeface="Times New Roman" pitchFamily="18" charset="0"/>
                <a:ea typeface="楷体" pitchFamily="49" charset="-122"/>
                <a:cs typeface="Times New Roman" pitchFamily="18" charset="0"/>
              </a:rPr>
              <a:t>液化的方法：</a:t>
            </a:r>
          </a:p>
          <a:p>
            <a:pPr eaLnBrk="1" hangingPunct="1">
              <a:buClr>
                <a:schemeClr val="bg1"/>
              </a:buClr>
            </a:pPr>
            <a:r>
              <a:rPr lang="zh-CN" altLang="en-US" sz="4000" b="1" smtClean="0">
                <a:latin typeface="Times New Roman" pitchFamily="18" charset="0"/>
                <a:ea typeface="楷体" pitchFamily="49" charset="-122"/>
                <a:cs typeface="Times New Roman" pitchFamily="18" charset="0"/>
              </a:rPr>
              <a:t>（</a:t>
            </a:r>
            <a:r>
              <a:rPr lang="en-US" altLang="zh-CN" sz="4000" b="1" smtClean="0">
                <a:latin typeface="Times New Roman" pitchFamily="18" charset="0"/>
                <a:ea typeface="楷体" pitchFamily="49" charset="-122"/>
                <a:cs typeface="Times New Roman" pitchFamily="18" charset="0"/>
              </a:rPr>
              <a:t>1</a:t>
            </a:r>
            <a:r>
              <a:rPr lang="zh-CN" altLang="en-US" sz="4000" b="1" smtClean="0">
                <a:latin typeface="Times New Roman" pitchFamily="18" charset="0"/>
                <a:ea typeface="楷体" pitchFamily="49" charset="-122"/>
                <a:cs typeface="Times New Roman" pitchFamily="18" charset="0"/>
              </a:rPr>
              <a:t>）降低温度</a:t>
            </a:r>
          </a:p>
          <a:p>
            <a:pPr eaLnBrk="1" hangingPunct="1"/>
            <a:endParaRPr lang="en-US" altLang="zh-CN" sz="4000" b="1" smtClean="0">
              <a:latin typeface="Times New Roman" pitchFamily="18" charset="0"/>
              <a:ea typeface="楷体" panose="02010609060101010101" pitchFamily="49" charset="-122"/>
              <a:cs typeface="Times New Roman" panose="02020603050405020304" pitchFamily="18" charset="0"/>
            </a:endParaRPr>
          </a:p>
        </p:txBody>
      </p:sp>
      <p:pic>
        <p:nvPicPr>
          <p:cNvPr id="12295" name="Picture 7" descr="twl8s040228022"/>
          <p:cNvPicPr>
            <a:picLocks noChangeAspect="1" noChangeArrowheads="1"/>
          </p:cNvPicPr>
          <p:nvPr/>
        </p:nvPicPr>
        <p:blipFill>
          <a:blip r:embed="rId2"/>
          <a:stretch>
            <a:fillRect/>
          </a:stretch>
        </p:blipFill>
        <p:spPr bwMode="auto">
          <a:xfrm>
            <a:off x="457200" y="2438400"/>
            <a:ext cx="8305800" cy="4164013"/>
          </a:xfrm>
          <a:prstGeom prst="rect">
            <a:avLst/>
          </a:prstGeom>
          <a:noFill/>
          <a:ln w="9525">
            <a:solidFill>
              <a:srgbClr val="00CCFF"/>
            </a:solid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4" presetClass="entr" presetSubtype="32" fill="hold" nodeType="click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box(out)">
                                      <p:cBhvr>
                                        <p:cTn id="19"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ags/tag10.xml><?xml version="1.0" encoding="utf-8"?>
<p:tagLst xmlns:a="http://schemas.openxmlformats.org/drawingml/2006/main" xmlns:r="http://schemas.openxmlformats.org/officeDocument/2006/relationships" xmlns:p="http://schemas.openxmlformats.org/presentationml/2006/main">
  <p:tag name="AS_UNIQUEID" val="10"/>
</p:tagLst>
</file>

<file path=ppt/tags/tag11.xml><?xml version="1.0" encoding="utf-8"?>
<p:tagLst xmlns:a="http://schemas.openxmlformats.org/drawingml/2006/main" xmlns:r="http://schemas.openxmlformats.org/officeDocument/2006/relationships" xmlns:p="http://schemas.openxmlformats.org/presentationml/2006/main">
  <p:tag name="AS_UNIQUEID" val="11"/>
</p:tagLst>
</file>

<file path=ppt/tags/tag12.xml><?xml version="1.0" encoding="utf-8"?>
<p:tagLst xmlns:a="http://schemas.openxmlformats.org/drawingml/2006/main" xmlns:r="http://schemas.openxmlformats.org/officeDocument/2006/relationships" xmlns:p="http://schemas.openxmlformats.org/presentationml/2006/main">
  <p:tag name="AS_UNIQUEID" val="14"/>
</p:tagLst>
</file>

<file path=ppt/tags/tag13.xml><?xml version="1.0" encoding="utf-8"?>
<p:tagLst xmlns:a="http://schemas.openxmlformats.org/drawingml/2006/main" xmlns:r="http://schemas.openxmlformats.org/officeDocument/2006/relationships" xmlns:p="http://schemas.openxmlformats.org/presentationml/2006/main">
  <p:tag name="AS_UNIQUEID" val="12"/>
</p:tagLst>
</file>

<file path=ppt/tags/tag14.xml><?xml version="1.0" encoding="utf-8"?>
<p:tagLst xmlns:a="http://schemas.openxmlformats.org/drawingml/2006/main" xmlns:r="http://schemas.openxmlformats.org/officeDocument/2006/relationships" xmlns:p="http://schemas.openxmlformats.org/presentationml/2006/main">
  <p:tag name="AS_UNIQUEID" val="13"/>
</p:tagLst>
</file>

<file path=ppt/tags/tag15.xml><?xml version="1.0" encoding="utf-8"?>
<p:tagLst xmlns:a="http://schemas.openxmlformats.org/drawingml/2006/main" xmlns:r="http://schemas.openxmlformats.org/officeDocument/2006/relationships" xmlns:p="http://schemas.openxmlformats.org/presentationml/2006/main">
  <p:tag name="AS_UNIQUEID" val="16"/>
</p:tagLst>
</file>

<file path=ppt/tags/tag16.xml><?xml version="1.0" encoding="utf-8"?>
<p:tagLst xmlns:a="http://schemas.openxmlformats.org/drawingml/2006/main" xmlns:r="http://schemas.openxmlformats.org/officeDocument/2006/relationships" xmlns:p="http://schemas.openxmlformats.org/presentationml/2006/main">
  <p:tag name="AS_UNIQUEID" val="17"/>
</p:tagLst>
</file>

<file path=ppt/tags/tag17.xml><?xml version="1.0" encoding="utf-8"?>
<p:tagLst xmlns:a="http://schemas.openxmlformats.org/drawingml/2006/main" xmlns:r="http://schemas.openxmlformats.org/officeDocument/2006/relationships" xmlns:p="http://schemas.openxmlformats.org/presentationml/2006/main">
  <p:tag name="AS_UNIQUEID" val="19"/>
</p:tagLst>
</file>

<file path=ppt/tags/tag18.xml><?xml version="1.0" encoding="utf-8"?>
<p:tagLst xmlns:a="http://schemas.openxmlformats.org/drawingml/2006/main" xmlns:r="http://schemas.openxmlformats.org/officeDocument/2006/relationships" xmlns:p="http://schemas.openxmlformats.org/presentationml/2006/main">
  <p:tag name="AS_UNIQUEID" val="27"/>
</p:tagLst>
</file>

<file path=ppt/tags/tag19.xml><?xml version="1.0" encoding="utf-8"?>
<p:tagLst xmlns:a="http://schemas.openxmlformats.org/drawingml/2006/main" xmlns:r="http://schemas.openxmlformats.org/officeDocument/2006/relationships" xmlns:p="http://schemas.openxmlformats.org/presentationml/2006/main">
  <p:tag name="AS_UNIQUEID" val="28"/>
</p:tagLst>
</file>

<file path=ppt/tags/tag2.xml><?xml version="1.0" encoding="utf-8"?>
<p:tagLst xmlns:a="http://schemas.openxmlformats.org/drawingml/2006/main" xmlns:r="http://schemas.openxmlformats.org/officeDocument/2006/relationships" xmlns:p="http://schemas.openxmlformats.org/presentationml/2006/main">
  <p:tag name="AS_UNIQUEID" val="2"/>
</p:tagLst>
</file>

<file path=ppt/tags/tag20.xml><?xml version="1.0" encoding="utf-8"?>
<p:tagLst xmlns:a="http://schemas.openxmlformats.org/drawingml/2006/main" xmlns:r="http://schemas.openxmlformats.org/officeDocument/2006/relationships" xmlns:p="http://schemas.openxmlformats.org/presentationml/2006/main">
  <p:tag name="AS_UNIQUEID" val="29"/>
</p:tagLst>
</file>

<file path=ppt/tags/tag21.xml><?xml version="1.0" encoding="utf-8"?>
<p:tagLst xmlns:a="http://schemas.openxmlformats.org/drawingml/2006/main" xmlns:r="http://schemas.openxmlformats.org/officeDocument/2006/relationships" xmlns:p="http://schemas.openxmlformats.org/presentationml/2006/main">
  <p:tag name="AS_UNIQUEID" val="30"/>
</p:tagLst>
</file>

<file path=ppt/tags/tag22.xml><?xml version="1.0" encoding="utf-8"?>
<p:tagLst xmlns:a="http://schemas.openxmlformats.org/drawingml/2006/main" xmlns:r="http://schemas.openxmlformats.org/officeDocument/2006/relationships" xmlns:p="http://schemas.openxmlformats.org/presentationml/2006/main">
  <p:tag name="AS_UNIQUEID" val="20"/>
</p:tagLst>
</file>

<file path=ppt/tags/tag23.xml><?xml version="1.0" encoding="utf-8"?>
<p:tagLst xmlns:a="http://schemas.openxmlformats.org/drawingml/2006/main" xmlns:r="http://schemas.openxmlformats.org/officeDocument/2006/relationships" xmlns:p="http://schemas.openxmlformats.org/presentationml/2006/main">
  <p:tag name="AS_UNIQUEID" val="21"/>
</p:tagLst>
</file>

<file path=ppt/tags/tag24.xml><?xml version="1.0" encoding="utf-8"?>
<p:tagLst xmlns:a="http://schemas.openxmlformats.org/drawingml/2006/main" xmlns:r="http://schemas.openxmlformats.org/officeDocument/2006/relationships" xmlns:p="http://schemas.openxmlformats.org/presentationml/2006/main">
  <p:tag name="AS_UNIQUEID" val="22"/>
</p:tagLst>
</file>

<file path=ppt/tags/tag25.xml><?xml version="1.0" encoding="utf-8"?>
<p:tagLst xmlns:a="http://schemas.openxmlformats.org/drawingml/2006/main" xmlns:r="http://schemas.openxmlformats.org/officeDocument/2006/relationships" xmlns:p="http://schemas.openxmlformats.org/presentationml/2006/main">
  <p:tag name="AS_UNIQUEID" val="23"/>
</p:tagLst>
</file>

<file path=ppt/tags/tag26.xml><?xml version="1.0" encoding="utf-8"?>
<p:tagLst xmlns:a="http://schemas.openxmlformats.org/drawingml/2006/main" xmlns:r="http://schemas.openxmlformats.org/officeDocument/2006/relationships" xmlns:p="http://schemas.openxmlformats.org/presentationml/2006/main">
  <p:tag name="AS_UNIQUEID" val="24"/>
</p:tagLst>
</file>

<file path=ppt/tags/tag27.xml><?xml version="1.0" encoding="utf-8"?>
<p:tagLst xmlns:a="http://schemas.openxmlformats.org/drawingml/2006/main" xmlns:r="http://schemas.openxmlformats.org/officeDocument/2006/relationships" xmlns:p="http://schemas.openxmlformats.org/presentationml/2006/main">
  <p:tag name="AS_UNIQUEID" val="25"/>
</p:tagLst>
</file>

<file path=ppt/tags/tag28.xml><?xml version="1.0" encoding="utf-8"?>
<p:tagLst xmlns:a="http://schemas.openxmlformats.org/drawingml/2006/main" xmlns:r="http://schemas.openxmlformats.org/officeDocument/2006/relationships" xmlns:p="http://schemas.openxmlformats.org/presentationml/2006/main">
  <p:tag name="AS_UNIQUEID" val="26"/>
</p:tagLst>
</file>

<file path=ppt/tags/tag29.xml><?xml version="1.0" encoding="utf-8"?>
<p:tagLst xmlns:a="http://schemas.openxmlformats.org/drawingml/2006/main" xmlns:r="http://schemas.openxmlformats.org/officeDocument/2006/relationships" xmlns:p="http://schemas.openxmlformats.org/presentationml/2006/main">
  <p:tag name="AS_UNIQUEID" val="32"/>
</p:tagLst>
</file>

<file path=ppt/tags/tag3.xml><?xml version="1.0" encoding="utf-8"?>
<p:tagLst xmlns:a="http://schemas.openxmlformats.org/drawingml/2006/main" xmlns:r="http://schemas.openxmlformats.org/officeDocument/2006/relationships" xmlns:p="http://schemas.openxmlformats.org/presentationml/2006/main">
  <p:tag name="AS_UNIQUEID" val="3"/>
</p:tagLst>
</file>

<file path=ppt/tags/tag30.xml><?xml version="1.0" encoding="utf-8"?>
<p:tagLst xmlns:a="http://schemas.openxmlformats.org/drawingml/2006/main" xmlns:r="http://schemas.openxmlformats.org/officeDocument/2006/relationships" xmlns:p="http://schemas.openxmlformats.org/presentationml/2006/main">
  <p:tag name="AS_UNIQUEID" val="34"/>
</p:tagLst>
</file>

<file path=ppt/tags/tag31.xml><?xml version="1.0" encoding="utf-8"?>
<p:tagLst xmlns:a="http://schemas.openxmlformats.org/drawingml/2006/main" xmlns:r="http://schemas.openxmlformats.org/officeDocument/2006/relationships" xmlns:p="http://schemas.openxmlformats.org/presentationml/2006/main">
  <p:tag name="AS_UNIQUEID" val="35"/>
</p:tagLst>
</file>

<file path=ppt/tags/tag32.xml><?xml version="1.0" encoding="utf-8"?>
<p:tagLst xmlns:a="http://schemas.openxmlformats.org/drawingml/2006/main" xmlns:r="http://schemas.openxmlformats.org/officeDocument/2006/relationships" xmlns:p="http://schemas.openxmlformats.org/presentationml/2006/main">
  <p:tag name="AS_UNIQUEID" val="36"/>
</p:tagLst>
</file>

<file path=ppt/tags/tag33.xml><?xml version="1.0" encoding="utf-8"?>
<p:tagLst xmlns:a="http://schemas.openxmlformats.org/drawingml/2006/main" xmlns:r="http://schemas.openxmlformats.org/officeDocument/2006/relationships" xmlns:p="http://schemas.openxmlformats.org/presentationml/2006/main">
  <p:tag name="AS_UNIQUEID" val="38"/>
</p:tagLst>
</file>

<file path=ppt/tags/tag34.xml><?xml version="1.0" encoding="utf-8"?>
<p:tagLst xmlns:a="http://schemas.openxmlformats.org/drawingml/2006/main" xmlns:r="http://schemas.openxmlformats.org/officeDocument/2006/relationships" xmlns:p="http://schemas.openxmlformats.org/presentationml/2006/main">
  <p:tag name="AS_UNIQUEID" val="40"/>
</p:tagLst>
</file>

<file path=ppt/tags/tag35.xml><?xml version="1.0" encoding="utf-8"?>
<p:tagLst xmlns:a="http://schemas.openxmlformats.org/drawingml/2006/main" xmlns:r="http://schemas.openxmlformats.org/officeDocument/2006/relationships" xmlns:p="http://schemas.openxmlformats.org/presentationml/2006/main">
  <p:tag name="AS_UNIQUEID" val="42"/>
</p:tagLst>
</file>

<file path=ppt/tags/tag36.xml><?xml version="1.0" encoding="utf-8"?>
<p:tagLst xmlns:a="http://schemas.openxmlformats.org/drawingml/2006/main" xmlns:r="http://schemas.openxmlformats.org/officeDocument/2006/relationships" xmlns:p="http://schemas.openxmlformats.org/presentationml/2006/main">
  <p:tag name="AS_UNIQUEID" val="43"/>
</p:tagLst>
</file>

<file path=ppt/tags/tag37.xml><?xml version="1.0" encoding="utf-8"?>
<p:tagLst xmlns:a="http://schemas.openxmlformats.org/drawingml/2006/main" xmlns:r="http://schemas.openxmlformats.org/officeDocument/2006/relationships" xmlns:p="http://schemas.openxmlformats.org/presentationml/2006/main">
  <p:tag name="AS_UNIQUEID" val="45"/>
</p:tagLst>
</file>

<file path=ppt/tags/tag38.xml><?xml version="1.0" encoding="utf-8"?>
<p:tagLst xmlns:a="http://schemas.openxmlformats.org/drawingml/2006/main" xmlns:r="http://schemas.openxmlformats.org/officeDocument/2006/relationships" xmlns:p="http://schemas.openxmlformats.org/presentationml/2006/main">
  <p:tag name="AS_UNIQUEID" val="54"/>
</p:tagLst>
</file>

<file path=ppt/tags/tag39.xml><?xml version="1.0" encoding="utf-8"?>
<p:tagLst xmlns:a="http://schemas.openxmlformats.org/drawingml/2006/main" xmlns:r="http://schemas.openxmlformats.org/officeDocument/2006/relationships" xmlns:p="http://schemas.openxmlformats.org/presentationml/2006/main">
  <p:tag name="AS_UNIQUEID" val="46"/>
</p:tagLst>
</file>

<file path=ppt/tags/tag4.xml><?xml version="1.0" encoding="utf-8"?>
<p:tagLst xmlns:a="http://schemas.openxmlformats.org/drawingml/2006/main" xmlns:r="http://schemas.openxmlformats.org/officeDocument/2006/relationships" xmlns:p="http://schemas.openxmlformats.org/presentationml/2006/main">
  <p:tag name="AS_UNIQUEID" val="4"/>
</p:tagLst>
</file>

<file path=ppt/tags/tag40.xml><?xml version="1.0" encoding="utf-8"?>
<p:tagLst xmlns:a="http://schemas.openxmlformats.org/drawingml/2006/main" xmlns:r="http://schemas.openxmlformats.org/officeDocument/2006/relationships" xmlns:p="http://schemas.openxmlformats.org/presentationml/2006/main">
  <p:tag name="AS_UNIQUEID" val="47"/>
</p:tagLst>
</file>

<file path=ppt/tags/tag41.xml><?xml version="1.0" encoding="utf-8"?>
<p:tagLst xmlns:a="http://schemas.openxmlformats.org/drawingml/2006/main" xmlns:r="http://schemas.openxmlformats.org/officeDocument/2006/relationships" xmlns:p="http://schemas.openxmlformats.org/presentationml/2006/main">
  <p:tag name="AS_UNIQUEID" val="48"/>
</p:tagLst>
</file>

<file path=ppt/tags/tag42.xml><?xml version="1.0" encoding="utf-8"?>
<p:tagLst xmlns:a="http://schemas.openxmlformats.org/drawingml/2006/main" xmlns:r="http://schemas.openxmlformats.org/officeDocument/2006/relationships" xmlns:p="http://schemas.openxmlformats.org/presentationml/2006/main">
  <p:tag name="AS_UNIQUEID" val="49"/>
</p:tagLst>
</file>

<file path=ppt/tags/tag43.xml><?xml version="1.0" encoding="utf-8"?>
<p:tagLst xmlns:a="http://schemas.openxmlformats.org/drawingml/2006/main" xmlns:r="http://schemas.openxmlformats.org/officeDocument/2006/relationships" xmlns:p="http://schemas.openxmlformats.org/presentationml/2006/main">
  <p:tag name="AS_UNIQUEID" val="50"/>
</p:tagLst>
</file>

<file path=ppt/tags/tag44.xml><?xml version="1.0" encoding="utf-8"?>
<p:tagLst xmlns:a="http://schemas.openxmlformats.org/drawingml/2006/main" xmlns:r="http://schemas.openxmlformats.org/officeDocument/2006/relationships" xmlns:p="http://schemas.openxmlformats.org/presentationml/2006/main">
  <p:tag name="AS_UNIQUEID" val="51"/>
</p:tagLst>
</file>

<file path=ppt/tags/tag45.xml><?xml version="1.0" encoding="utf-8"?>
<p:tagLst xmlns:a="http://schemas.openxmlformats.org/drawingml/2006/main" xmlns:r="http://schemas.openxmlformats.org/officeDocument/2006/relationships" xmlns:p="http://schemas.openxmlformats.org/presentationml/2006/main">
  <p:tag name="AS_UNIQUEID" val="52"/>
</p:tagLst>
</file>

<file path=ppt/tags/tag46.xml><?xml version="1.0" encoding="utf-8"?>
<p:tagLst xmlns:a="http://schemas.openxmlformats.org/drawingml/2006/main" xmlns:r="http://schemas.openxmlformats.org/officeDocument/2006/relationships" xmlns:p="http://schemas.openxmlformats.org/presentationml/2006/main">
  <p:tag name="AS_UNIQUEID" val="53"/>
</p:tagLst>
</file>

<file path=ppt/tags/tag47.xml><?xml version="1.0" encoding="utf-8"?>
<p:tagLst xmlns:a="http://schemas.openxmlformats.org/drawingml/2006/main" xmlns:r="http://schemas.openxmlformats.org/officeDocument/2006/relationships" xmlns:p="http://schemas.openxmlformats.org/presentationml/2006/main">
  <p:tag name="AS_UNIQUEID" val="56"/>
</p:tagLst>
</file>

<file path=ppt/tags/tag48.xml><?xml version="1.0" encoding="utf-8"?>
<p:tagLst xmlns:a="http://schemas.openxmlformats.org/drawingml/2006/main" xmlns:r="http://schemas.openxmlformats.org/officeDocument/2006/relationships" xmlns:p="http://schemas.openxmlformats.org/presentationml/2006/main">
  <p:tag name="AS_UNIQUEID" val="57"/>
</p:tagLst>
</file>

<file path=ppt/tags/tag49.xml><?xml version="1.0" encoding="utf-8"?>
<p:tagLst xmlns:a="http://schemas.openxmlformats.org/drawingml/2006/main" xmlns:r="http://schemas.openxmlformats.org/officeDocument/2006/relationships" xmlns:p="http://schemas.openxmlformats.org/presentationml/2006/main">
  <p:tag name="AS_UNIQUEID" val="58"/>
</p:tagLst>
</file>

<file path=ppt/tags/tag5.xml><?xml version="1.0" encoding="utf-8"?>
<p:tagLst xmlns:a="http://schemas.openxmlformats.org/drawingml/2006/main" xmlns:r="http://schemas.openxmlformats.org/officeDocument/2006/relationships" xmlns:p="http://schemas.openxmlformats.org/presentationml/2006/main">
  <p:tag name="AS_UNIQUEID" val="5"/>
</p:tagLst>
</file>

<file path=ppt/tags/tag50.xml><?xml version="1.0" encoding="utf-8"?>
<p:tagLst xmlns:a="http://schemas.openxmlformats.org/drawingml/2006/main" xmlns:r="http://schemas.openxmlformats.org/officeDocument/2006/relationships" xmlns:p="http://schemas.openxmlformats.org/presentationml/2006/main">
  <p:tag name="AS_UNIQUEID" val="59"/>
</p:tagLst>
</file>

<file path=ppt/tags/tag6.xml><?xml version="1.0" encoding="utf-8"?>
<p:tagLst xmlns:a="http://schemas.openxmlformats.org/drawingml/2006/main" xmlns:r="http://schemas.openxmlformats.org/officeDocument/2006/relationships" xmlns:p="http://schemas.openxmlformats.org/presentationml/2006/main">
  <p:tag name="AS_UNIQUEID" val="6"/>
</p:tagLst>
</file>

<file path=ppt/tags/tag7.xml><?xml version="1.0" encoding="utf-8"?>
<p:tagLst xmlns:a="http://schemas.openxmlformats.org/drawingml/2006/main" xmlns:r="http://schemas.openxmlformats.org/officeDocument/2006/relationships" xmlns:p="http://schemas.openxmlformats.org/presentationml/2006/main">
  <p:tag name="AS_UNIQUEID" val="7"/>
</p:tagLst>
</file>

<file path=ppt/tags/tag8.xml><?xml version="1.0" encoding="utf-8"?>
<p:tagLst xmlns:a="http://schemas.openxmlformats.org/drawingml/2006/main" xmlns:r="http://schemas.openxmlformats.org/officeDocument/2006/relationships" xmlns:p="http://schemas.openxmlformats.org/presentationml/2006/main">
  <p:tag name="AS_UNIQUEID" val="8"/>
</p:tagLst>
</file>

<file path=ppt/tags/tag9.xml><?xml version="1.0" encoding="utf-8"?>
<p:tagLst xmlns:a="http://schemas.openxmlformats.org/drawingml/2006/main" xmlns:r="http://schemas.openxmlformats.org/officeDocument/2006/relationships" xmlns:p="http://schemas.openxmlformats.org/presentationml/2006/main">
  <p:tag name="AS_UNIQUEID" val="9"/>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723</TotalTime>
  <Words>515</Words>
  <Application>Microsoft Office PowerPoint</Application>
  <PresentationFormat>全屏显示(4:3)</PresentationFormat>
  <Paragraphs>85</Paragraphs>
  <Slides>34</Slides>
  <Notes>0</Notes>
  <HiddenSlides>0</HiddenSlides>
  <MMClips>1</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默认设计模板</vt:lpstr>
      <vt:lpstr>第三章 物态变化 第3节 汽化和液化 （第2课时）</vt:lpstr>
      <vt:lpstr>PowerPoint 演示文稿</vt:lpstr>
      <vt:lpstr>5．蒸发吸热</vt:lpstr>
      <vt:lpstr>（3）应用</vt:lpstr>
      <vt:lpstr>PowerPoint 演示文稿</vt:lpstr>
      <vt:lpstr>PowerPoint 演示文稿</vt:lpstr>
      <vt:lpstr>比较蒸发和沸腾</vt:lpstr>
      <vt:lpstr>PowerPoint 演示文稿</vt:lpstr>
      <vt:lpstr>三、液化</vt:lpstr>
      <vt:lpstr>PowerPoint 演示文稿</vt:lpstr>
      <vt:lpstr>夏天水管冒汗</vt:lpstr>
      <vt:lpstr>PowerPoint 演示文稿</vt:lpstr>
      <vt:lpstr>PowerPoint 演示文稿</vt:lpstr>
      <vt:lpstr>PowerPoint 演示文稿</vt:lpstr>
      <vt:lpstr>PowerPoint 演示文稿</vt:lpstr>
      <vt:lpstr>PowerPoint 演示文稿</vt:lpstr>
      <vt:lpstr>（2）压缩体积。</vt:lpstr>
      <vt:lpstr>注意：</vt:lpstr>
      <vt:lpstr>PowerPoint 演示文稿</vt:lpstr>
      <vt:lpstr>2．液化放热</vt:lpstr>
      <vt:lpstr>PowerPoint 演示文稿</vt:lpstr>
      <vt:lpstr>PowerPoint 演示文稿</vt:lpstr>
      <vt:lpstr>四、冰箱与空调</vt:lpstr>
      <vt:lpstr>PowerPoint 演示文稿</vt:lpstr>
      <vt:lpstr>电冰箱工作原理</vt:lpstr>
      <vt:lpstr>思考题：北方地区安装了空调的房子，在夏天玻璃窗户哪一侧变潮湿？相反在冬天时哪一侧变潮湿？为什么？</vt:lpstr>
      <vt:lpstr>自制简易“冰箱”</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第三章 物态变化 第3节 汽化和液化 （第2课时）</dc:title>
  <cp:lastModifiedBy>lenovo</cp:lastModifiedBy>
  <cp:revision>1</cp:revision>
  <cp:lastPrinted>1601-01-01T00:00:00Z</cp:lastPrinted>
  <dcterms:created xsi:type="dcterms:W3CDTF">1601-01-01T00:00:00Z</dcterms:created>
  <dcterms:modified xsi:type="dcterms:W3CDTF">2020-11-11T02:37:54Z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