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2" r:id="rId2"/>
    <p:sldId id="292" r:id="rId3"/>
    <p:sldId id="262" r:id="rId4"/>
    <p:sldId id="433" r:id="rId5"/>
    <p:sldId id="351" r:id="rId6"/>
    <p:sldId id="356" r:id="rId7"/>
    <p:sldId id="381" r:id="rId8"/>
    <p:sldId id="434" r:id="rId9"/>
    <p:sldId id="313" r:id="rId10"/>
    <p:sldId id="344" r:id="rId11"/>
    <p:sldId id="383" r:id="rId12"/>
    <p:sldId id="269" r:id="rId13"/>
    <p:sldId id="409" r:id="rId14"/>
    <p:sldId id="385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437" r:id="rId23"/>
    <p:sldId id="393" r:id="rId24"/>
    <p:sldId id="394" r:id="rId25"/>
    <p:sldId id="427" r:id="rId26"/>
    <p:sldId id="428" r:id="rId27"/>
    <p:sldId id="431" r:id="rId28"/>
    <p:sldId id="430" r:id="rId29"/>
    <p:sldId id="429" r:id="rId30"/>
    <p:sldId id="432" r:id="rId31"/>
    <p:sldId id="435" r:id="rId32"/>
  </p:sldIdLst>
  <p:sldSz cx="9144000" cy="6858000" type="screen4x3"/>
  <p:notesSz cx="6858000" cy="9144000"/>
  <p:custDataLst>
    <p:tags r:id="rId3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7200" b="1" kern="1200">
        <a:solidFill>
          <a:schemeClr val="tx1"/>
        </a:solidFill>
        <a:latin typeface="Arial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200" b="1" kern="1200">
        <a:solidFill>
          <a:schemeClr val="tx1"/>
        </a:solidFill>
        <a:latin typeface="Arial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200" b="1" kern="1200">
        <a:solidFill>
          <a:schemeClr val="tx1"/>
        </a:solidFill>
        <a:latin typeface="Arial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200" b="1" kern="1200">
        <a:solidFill>
          <a:schemeClr val="tx1"/>
        </a:solidFill>
        <a:latin typeface="Arial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200" b="1" kern="1200">
        <a:solidFill>
          <a:schemeClr val="tx1"/>
        </a:solidFill>
        <a:latin typeface="Arial"/>
        <a:ea typeface="宋体" pitchFamily="2" charset="-122"/>
        <a:cs typeface="+mn-cs"/>
      </a:defRPr>
    </a:lvl5pPr>
    <a:lvl6pPr marL="2286000" algn="l" defTabSz="914400" rtl="0" eaLnBrk="1" latinLnBrk="0" hangingPunct="1">
      <a:defRPr sz="7200" b="1" kern="1200">
        <a:solidFill>
          <a:schemeClr val="tx1"/>
        </a:solidFill>
        <a:latin typeface="Arial"/>
        <a:ea typeface="宋体" pitchFamily="2" charset="-122"/>
        <a:cs typeface="+mn-cs"/>
      </a:defRPr>
    </a:lvl6pPr>
    <a:lvl7pPr marL="2743200" algn="l" defTabSz="914400" rtl="0" eaLnBrk="1" latinLnBrk="0" hangingPunct="1">
      <a:defRPr sz="7200" b="1" kern="1200">
        <a:solidFill>
          <a:schemeClr val="tx1"/>
        </a:solidFill>
        <a:latin typeface="Arial"/>
        <a:ea typeface="宋体" pitchFamily="2" charset="-122"/>
        <a:cs typeface="+mn-cs"/>
      </a:defRPr>
    </a:lvl7pPr>
    <a:lvl8pPr marL="3200400" algn="l" defTabSz="914400" rtl="0" eaLnBrk="1" latinLnBrk="0" hangingPunct="1">
      <a:defRPr sz="7200" b="1" kern="1200">
        <a:solidFill>
          <a:schemeClr val="tx1"/>
        </a:solidFill>
        <a:latin typeface="Arial"/>
        <a:ea typeface="宋体" pitchFamily="2" charset="-122"/>
        <a:cs typeface="+mn-cs"/>
      </a:defRPr>
    </a:lvl8pPr>
    <a:lvl9pPr marL="3657600" algn="l" defTabSz="914400" rtl="0" eaLnBrk="1" latinLnBrk="0" hangingPunct="1">
      <a:defRPr sz="7200" b="1" kern="1200">
        <a:solidFill>
          <a:schemeClr val="tx1"/>
        </a:solidFill>
        <a:latin typeface="Arial"/>
        <a:ea typeface="宋体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gpp" initials="g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794" autoAdjust="0"/>
  </p:normalViewPr>
  <p:slideViewPr>
    <p:cSldViewPr>
      <p:cViewPr varScale="1">
        <p:scale>
          <a:sx n="85" d="100"/>
          <a:sy n="85" d="100"/>
        </p:scale>
        <p:origin x="-145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118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0-12T21:02:50.683" idx="4">
    <p:pos x="32" y="554"/>
    <p:text>右为沸腾时，气泡越向上气泡越大。
（上下层温度都相同，越向上压强越小，气泡变大。）</p:text>
    <p:extLst>
      <p:ext uri="{C676402C-5697-4E1C-873F-D02D1690AC5C}">
        <p15:threadingInfo xmlns:p15="http://schemas.microsoft.com/office/powerpoint/2012/main" xmlns="" timeZoneBias="0"/>
      </p:ext>
    </p:extLst>
  </p:cm>
  <p:cm authorId="0" dt="2014-10-12T21:02:03.057" idx="3">
    <p:pos x="10" y="4"/>
    <p:text>左为沸腾前，气泡越向上气泡越小。
（上层水还不热，气泡到上层遇冷收缩变小。）
</p:text>
    <p:extLst>
      <p:ext uri="{C676402C-5697-4E1C-873F-D02D1690AC5C}">
        <p15:threadingInfo xmlns:p15="http://schemas.microsoft.com/office/powerpoint/2012/main" xmlns="" timeZoneBias="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53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CC6B70ED-0E7B-4D4E-B3DB-AB771711B3C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6237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E6085-5B62-4DA6-82BE-7832A11E8F7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C1EF7-5727-42D5-9F6F-C0CED64BBEE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E17AD-4806-4936-A9AB-EB03296D491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9801-64B8-4091-B8EC-E193AC6632B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22902-31A2-49C8-B3D3-F3F2843750C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4EEB8-3F46-40A5-A590-8C22942D384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1E9D-E9C9-4DED-982A-EA82467B609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39AAD-45BA-4979-BAC2-42C2805B9F7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EAC23-E6CA-401C-B9EC-D72C7518DC3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8D147-9A2C-4044-A1A4-D7C524E90D8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3965A-B0E3-4C99-AE0A-2BD596D80D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A5502-88FB-4983-9BCC-F27F04A4CAE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60111-7514-4621-AE6E-3BC256B4AF8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3526DB25-E153-4A3E-B8BD-64EF6E7CBB8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90600"/>
            <a:ext cx="8153400" cy="14478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第三章 物态变化</a:t>
            </a:r>
            <a:r>
              <a:rPr lang="zh-CN" altLang="en-US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/>
            </a:r>
            <a:br>
              <a:rPr lang="zh-CN" altLang="en-US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zh-CN" altLang="en-US" sz="6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</a:t>
            </a:r>
            <a:r>
              <a:rPr lang="en-US" altLang="zh-CN" sz="6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6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节 汽化和液化</a:t>
            </a:r>
            <a:br>
              <a:rPr lang="zh-CN" altLang="en-US" sz="6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zh-CN" altLang="en-US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（第</a:t>
            </a:r>
            <a:r>
              <a:rPr lang="en-US" altLang="zh-CN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课时）</a:t>
            </a:r>
          </a:p>
        </p:txBody>
      </p:sp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161925" y="376238"/>
            <a:ext cx="706913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200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义务教育教科书  物理  八年级  上册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3810000" cy="715963"/>
          </a:xfrm>
        </p:spPr>
        <p:txBody>
          <a:bodyPr/>
          <a:lstStyle/>
          <a:p>
            <a:pPr algn="l" eaLnBrk="1" hangingPunct="1"/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沸腾</a:t>
            </a:r>
          </a:p>
        </p:txBody>
      </p:sp>
      <p:sp>
        <p:nvSpPr>
          <p:cNvPr id="14746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90600"/>
            <a:ext cx="83820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）定义：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沸腾是在液体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内部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表面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同时发生的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剧烈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的汽化现象。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）沸腾条件：</a:t>
            </a:r>
          </a:p>
          <a:p>
            <a:pPr lvl="1" eaLnBrk="1" hangingPunct="1">
              <a:lnSpc>
                <a:spcPct val="90000"/>
              </a:lnSpc>
              <a:buClr>
                <a:schemeClr val="bg1"/>
              </a:buClr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①温度达到沸点；</a:t>
            </a:r>
          </a:p>
          <a:p>
            <a:pPr lvl="1" eaLnBrk="1" hangingPunct="1">
              <a:lnSpc>
                <a:spcPct val="90000"/>
              </a:lnSpc>
              <a:buClr>
                <a:schemeClr val="bg1"/>
              </a:buClr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②继续吸热。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）沸点：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各种液体沸腾时都有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确定的温度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，这个温度叫沸点。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）沸腾特点：</a:t>
            </a:r>
          </a:p>
          <a:p>
            <a:pPr lvl="1" eaLnBrk="1" hangingPunct="1"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①吸热；</a:t>
            </a:r>
          </a:p>
          <a:p>
            <a:pPr lvl="1" eaLnBrk="1" hangingPunct="1"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②温度不变。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7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7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7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74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74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74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600" y="228600"/>
            <a:ext cx="4876800" cy="36576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67200" y="3130550"/>
            <a:ext cx="4457700" cy="34607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6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971800"/>
            <a:ext cx="8001000" cy="14938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）相同气压下，不同物质的沸点通常不同。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）沸点受气压影响。</a:t>
            </a:r>
            <a:r>
              <a:rPr lang="zh-CN" altLang="en-US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气压增大，沸点升高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pic>
        <p:nvPicPr>
          <p:cNvPr id="28689" name="Picture 17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343400" y="3581400"/>
            <a:ext cx="4572000" cy="30289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8436" name="Picture 18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4775" y="47625"/>
            <a:ext cx="8886825" cy="277177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066800"/>
            <a:ext cx="2133600" cy="13557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9459" name="Picture 8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09800" y="2120900"/>
            <a:ext cx="5943600" cy="450056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5562600" cy="792163"/>
          </a:xfrm>
        </p:spPr>
        <p:txBody>
          <a:bodyPr/>
          <a:lstStyle/>
          <a:p>
            <a:pPr algn="l" eaLnBrk="1" hangingPunct="1"/>
            <a:r>
              <a:rPr lang="en-US" altLang="zh-CN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蒸发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382000" cy="46482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）定义：</a:t>
            </a:r>
          </a:p>
          <a:p>
            <a:pPr lvl="1" eaLnBrk="1" hangingPunct="1">
              <a:lnSpc>
                <a:spcPct val="110000"/>
              </a:lnSpc>
              <a:buFontTx/>
              <a:buNone/>
            </a:pP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在</a:t>
            </a:r>
            <a:r>
              <a:rPr lang="zh-CN" altLang="en-US" sz="3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任何温度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下都能发生的</a:t>
            </a:r>
            <a:r>
              <a:rPr lang="zh-CN" altLang="en-US" sz="3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汽化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现象。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）特点：</a:t>
            </a:r>
          </a:p>
          <a:p>
            <a:pPr lvl="1" eaLnBrk="1" hangingPunct="1">
              <a:lnSpc>
                <a:spcPct val="110000"/>
              </a:lnSpc>
              <a:buFontTx/>
              <a:buNone/>
            </a:pP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①只发生在</a:t>
            </a:r>
            <a:r>
              <a:rPr lang="zh-CN" altLang="en-US" sz="3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液体表面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lvl="1" eaLnBrk="1" hangingPunct="1">
              <a:lnSpc>
                <a:spcPct val="110000"/>
              </a:lnSpc>
              <a:buFontTx/>
              <a:buNone/>
            </a:pP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</a:t>
            </a:r>
            <a:r>
              <a:rPr lang="zh-CN" altLang="en-US" sz="3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任何温度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下进行。</a:t>
            </a:r>
          </a:p>
          <a:p>
            <a:pPr lvl="1" eaLnBrk="1" hangingPunct="1">
              <a:lnSpc>
                <a:spcPct val="110000"/>
              </a:lnSpc>
              <a:buFontTx/>
              <a:buNone/>
            </a:pP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③</a:t>
            </a:r>
            <a:r>
              <a:rPr lang="zh-CN" altLang="en-US" sz="3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缓慢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）探究：影响液体蒸发快慢的因素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6553200" cy="50292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提出问题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</a:p>
          <a:p>
            <a:pPr lvl="1" eaLnBrk="1" hangingPunct="1"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影响液体蒸发快慢的因素有哪些？</a:t>
            </a:r>
          </a:p>
          <a:p>
            <a:pPr eaLnBrk="1" hangingPunct="1"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猜想假设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</a:p>
          <a:p>
            <a:pPr lvl="1" eaLnBrk="1" hangingPunct="1">
              <a:buFontTx/>
              <a:buNone/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猜想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：液体的温度。</a:t>
            </a:r>
          </a:p>
          <a:p>
            <a:pPr lvl="1" eaLnBrk="1" hangingPunct="1">
              <a:buFontTx/>
              <a:buNone/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猜想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：液体的表面积。</a:t>
            </a:r>
          </a:p>
          <a:p>
            <a:pPr lvl="1" eaLnBrk="1" hangingPunct="1">
              <a:buFontTx/>
              <a:buNone/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猜想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：液体表面的空气流速。</a:t>
            </a:r>
          </a:p>
          <a:p>
            <a:pPr lvl="1" eaLnBrk="1" hangingPunct="1"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猜想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：液体种类。</a:t>
            </a:r>
          </a:p>
          <a:p>
            <a:pPr lvl="1" eaLnBrk="1" hangingPunct="1"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猜想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：空气湿度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……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实验方法：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控制变量法</a:t>
            </a:r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648200" cy="715962"/>
          </a:xfrm>
        </p:spPr>
        <p:txBody>
          <a:bodyPr/>
          <a:lstStyle/>
          <a:p>
            <a:pPr algn="l" eaLnBrk="1" hangingPunct="1"/>
            <a:r>
              <a:rPr lang="en-US" altLang="zh-CN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分析论证</a:t>
            </a:r>
            <a:r>
              <a:rPr lang="en-US" altLang="zh-CN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  <a:endParaRPr lang="en-US" altLang="zh-CN" sz="40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03779" name="Text Box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295400"/>
            <a:ext cx="8077200" cy="12954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zh-CN" altLang="en-US" sz="3200" b="1" u="sng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实验</a:t>
            </a:r>
            <a:r>
              <a:rPr lang="en-US" altLang="zh-CN" sz="3200" b="1" u="sng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3200" b="1" u="sng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、探究液体蒸发快慢与</a:t>
            </a:r>
            <a:r>
              <a:rPr lang="zh-CN" altLang="en-US" sz="3200" b="1" u="sng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温度</a:t>
            </a:r>
            <a:r>
              <a:rPr lang="zh-CN" altLang="en-US" sz="3200" b="1" u="sng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的关系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控制</a:t>
            </a:r>
            <a:r>
              <a:rPr lang="zh-CN" altLang="en-US" sz="3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空气流速、表面积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相同</a:t>
            </a:r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4724400"/>
            <a:ext cx="7772400" cy="167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结论：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液体蒸发快慢与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温度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有关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当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空气流速、液体表面积等因素相同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时，液体温度越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高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，蒸发越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快。</a:t>
            </a:r>
          </a:p>
        </p:txBody>
      </p:sp>
      <p:graphicFrame>
        <p:nvGraphicFramePr>
          <p:cNvPr id="203798" name="Group 22"/>
          <p:cNvGraphicFramePr>
            <a:graphicFrameLocks noGrp="1"/>
          </p:cNvGraphicFramePr>
          <p:nvPr>
            <p:ph sz="half" idx="4294967295"/>
          </p:nvPr>
        </p:nvGraphicFramePr>
        <p:xfrm>
          <a:off x="1066800" y="2667000"/>
          <a:ext cx="6629400" cy="1905001"/>
        </p:xfrm>
        <a:graphic>
          <a:graphicData uri="http://schemas.openxmlformats.org/drawingml/2006/table">
            <a:tbl>
              <a:tblPr/>
              <a:tblGrid>
                <a:gridCol w="2206625"/>
                <a:gridCol w="2182813"/>
                <a:gridCol w="2239962"/>
              </a:tblGrid>
              <a:tr h="992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温度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温度高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（加热）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温度低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（不加热）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干的速度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3795" name="Text Box 19"/>
          <p:cNvSpPr txBox="1">
            <a:spLocks noChangeArrowheads="1"/>
          </p:cNvSpPr>
          <p:nvPr/>
        </p:nvSpPr>
        <p:spPr bwMode="auto">
          <a:xfrm>
            <a:off x="4038600" y="3886200"/>
            <a:ext cx="576263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快</a:t>
            </a:r>
          </a:p>
        </p:txBody>
      </p:sp>
      <p:sp>
        <p:nvSpPr>
          <p:cNvPr id="203796" name="Text Box 20"/>
          <p:cNvSpPr txBox="1">
            <a:spLocks noChangeArrowheads="1"/>
          </p:cNvSpPr>
          <p:nvPr/>
        </p:nvSpPr>
        <p:spPr bwMode="auto">
          <a:xfrm>
            <a:off x="6248400" y="3886200"/>
            <a:ext cx="8255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3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3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3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0" grpId="0" uiExpand="1" build="p"/>
      <p:bldP spid="203795" grpId="0"/>
      <p:bldP spid="20379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041" name="ShockwaveFlash1" r:id="rId2" imgW="8382727" imgH="6172735"/>
        </mc:Choice>
        <mc:Fallback>
          <p:control name="ShockwaveFlash1" r:id="rId2" imgW="8382727" imgH="6172735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4800" y="228600"/>
                  <a:ext cx="8382000" cy="6172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846" name="Group 22"/>
          <p:cNvGraphicFramePr>
            <a:graphicFrameLocks noGrp="1"/>
          </p:cNvGraphicFramePr>
          <p:nvPr/>
        </p:nvGraphicFramePr>
        <p:xfrm>
          <a:off x="838200" y="2209800"/>
          <a:ext cx="7472363" cy="2133600"/>
        </p:xfrm>
        <a:graphic>
          <a:graphicData uri="http://schemas.openxmlformats.org/drawingml/2006/table">
            <a:tbl>
              <a:tblPr/>
              <a:tblGrid>
                <a:gridCol w="2438400"/>
                <a:gridCol w="2286000"/>
                <a:gridCol w="2747963"/>
              </a:tblGrid>
              <a:tr h="1257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放置方法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表面积小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（折叠）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表面积大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（摊开）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干的速度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840" name="Text Box 16"/>
          <p:cNvSpPr txBox="1">
            <a:spLocks noChangeArrowheads="1"/>
          </p:cNvSpPr>
          <p:nvPr/>
        </p:nvSpPr>
        <p:spPr bwMode="auto">
          <a:xfrm>
            <a:off x="3810000" y="3505200"/>
            <a:ext cx="1274763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慢</a:t>
            </a:r>
          </a:p>
        </p:txBody>
      </p:sp>
      <p:sp>
        <p:nvSpPr>
          <p:cNvPr id="205841" name="Text Box 17"/>
          <p:cNvSpPr txBox="1">
            <a:spLocks noChangeArrowheads="1"/>
          </p:cNvSpPr>
          <p:nvPr/>
        </p:nvSpPr>
        <p:spPr bwMode="auto">
          <a:xfrm>
            <a:off x="6400800" y="3505200"/>
            <a:ext cx="12192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快</a:t>
            </a:r>
          </a:p>
        </p:txBody>
      </p:sp>
      <p:sp>
        <p:nvSpPr>
          <p:cNvPr id="23570" name="Rectangle 18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/>
          <a:lstStyle/>
          <a:p>
            <a:pPr algn="l" eaLnBrk="1" hangingPunct="1"/>
            <a:r>
              <a:rPr lang="zh-CN" altLang="en-US" sz="3200" b="1" u="sng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实验</a:t>
            </a:r>
            <a:r>
              <a:rPr lang="en-US" altLang="zh-CN" sz="3200" b="1" u="sng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3200" b="1" u="sng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zh-CN" altLang="en-US" sz="3200" b="1" u="sng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探究液体蒸发快慢与</a:t>
            </a:r>
            <a:r>
              <a:rPr lang="zh-CN" altLang="en-US" sz="3200" b="1" u="sng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表面积</a:t>
            </a:r>
            <a:r>
              <a:rPr lang="zh-CN" altLang="en-US" sz="3200" b="1" u="sng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的关系</a:t>
            </a:r>
          </a:p>
        </p:txBody>
      </p:sp>
      <p:sp>
        <p:nvSpPr>
          <p:cNvPr id="205843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95400"/>
            <a:ext cx="7391400" cy="91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控制</a:t>
            </a:r>
            <a:r>
              <a:rPr lang="zh-CN" altLang="en-US" sz="3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空气流速、温度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相同</a:t>
            </a:r>
          </a:p>
        </p:txBody>
      </p:sp>
      <p:sp>
        <p:nvSpPr>
          <p:cNvPr id="205844" name="Rectangle 20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419600"/>
            <a:ext cx="8305800" cy="2133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结论：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液体蒸发快慢与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表面积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有关。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当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液体上方空气流速和温度等因素相同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时，液体的表面积越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大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，液体蒸发越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快。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8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8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40" grpId="0"/>
      <p:bldP spid="205841" grpId="0"/>
      <p:bldP spid="20584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2050" name="ShockwaveFlash1" r:id="rId2" imgW="8380952" imgH="6400000"/>
        </mc:Choice>
        <mc:Fallback>
          <p:control name="ShockwaveFlash1" r:id="rId2" imgW="8380952" imgH="6400000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600" y="0"/>
                  <a:ext cx="8380413" cy="6399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0"/>
            <a:ext cx="4953000" cy="914400"/>
          </a:xfrm>
        </p:spPr>
        <p:txBody>
          <a:bodyPr/>
          <a:lstStyle/>
          <a:p>
            <a:pPr algn="l" eaLnBrk="1" hangingPunct="1"/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一、</a:t>
            </a:r>
            <a:r>
              <a:rPr lang="zh-CN" altLang="en-US" sz="4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汽</a:t>
            </a:r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化和液化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962400"/>
            <a:ext cx="6705600" cy="2209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Clr>
                <a:schemeClr val="bg1"/>
              </a:buClr>
              <a:buFont typeface="Wingdings" pitchFamily="2" charset="2"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．汽化：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chemeClr val="bg1"/>
              </a:buClr>
              <a:buFont typeface="Wingdings" pitchFamily="2" charset="2"/>
              <a:buNone/>
            </a:pP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物质从</a:t>
            </a:r>
            <a:r>
              <a:rPr lang="zh-CN" altLang="en-US" sz="3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液态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变成</a:t>
            </a:r>
            <a:r>
              <a:rPr lang="zh-CN" altLang="en-US" sz="3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气态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的过程。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bg1"/>
              </a:buClr>
              <a:buFont typeface="Wingdings" pitchFamily="2" charset="2"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．液化：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chemeClr val="bg1"/>
              </a:buClr>
              <a:buFont typeface="Wingdings" pitchFamily="2" charset="2"/>
              <a:buNone/>
            </a:pP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物质从</a:t>
            </a:r>
            <a:r>
              <a:rPr lang="zh-CN" altLang="en-US" sz="3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气态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变成</a:t>
            </a:r>
            <a:r>
              <a:rPr lang="zh-CN" altLang="en-US" sz="3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液态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的过程。</a:t>
            </a:r>
          </a:p>
        </p:txBody>
      </p:sp>
      <p:sp>
        <p:nvSpPr>
          <p:cNvPr id="7172" name="Text Box 17"/>
          <p:cNvSpPr txBox="1">
            <a:spLocks noChangeArrowheads="1"/>
          </p:cNvSpPr>
          <p:nvPr/>
        </p:nvSpPr>
        <p:spPr bwMode="auto">
          <a:xfrm>
            <a:off x="1676400" y="2209800"/>
            <a:ext cx="1524000" cy="5232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固态</a:t>
            </a:r>
          </a:p>
        </p:txBody>
      </p:sp>
      <p:sp>
        <p:nvSpPr>
          <p:cNvPr id="7173" name="Text Box 18"/>
          <p:cNvSpPr txBox="1">
            <a:spLocks noChangeArrowheads="1"/>
          </p:cNvSpPr>
          <p:nvPr/>
        </p:nvSpPr>
        <p:spPr bwMode="auto">
          <a:xfrm>
            <a:off x="3429000" y="457200"/>
            <a:ext cx="1524000" cy="5232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气态</a:t>
            </a:r>
          </a:p>
        </p:txBody>
      </p:sp>
      <p:sp>
        <p:nvSpPr>
          <p:cNvPr id="7174" name="Text Box 19"/>
          <p:cNvSpPr txBox="1">
            <a:spLocks noChangeArrowheads="1"/>
          </p:cNvSpPr>
          <p:nvPr/>
        </p:nvSpPr>
        <p:spPr bwMode="auto">
          <a:xfrm>
            <a:off x="5029200" y="2209800"/>
            <a:ext cx="1676400" cy="5232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液态</a:t>
            </a:r>
          </a:p>
        </p:txBody>
      </p:sp>
      <p:sp>
        <p:nvSpPr>
          <p:cNvPr id="7175" name="Line 20"/>
          <p:cNvSpPr>
            <a:spLocks noChangeShapeType="1"/>
          </p:cNvSpPr>
          <p:nvPr/>
        </p:nvSpPr>
        <p:spPr bwMode="auto">
          <a:xfrm flipV="1">
            <a:off x="2438400" y="1143000"/>
            <a:ext cx="777875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tailEnd type="stealth" w="lg" len="lg"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7176" name="Line 21"/>
          <p:cNvSpPr>
            <a:spLocks noChangeShapeType="1"/>
          </p:cNvSpPr>
          <p:nvPr/>
        </p:nvSpPr>
        <p:spPr bwMode="auto">
          <a:xfrm flipH="1">
            <a:off x="2667000" y="1219200"/>
            <a:ext cx="777875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tailEnd type="stealth" w="lg" len="lg"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7177" name="Line 22"/>
          <p:cNvSpPr>
            <a:spLocks noChangeShapeType="1"/>
          </p:cNvSpPr>
          <p:nvPr/>
        </p:nvSpPr>
        <p:spPr bwMode="auto">
          <a:xfrm>
            <a:off x="3352800" y="2362200"/>
            <a:ext cx="1600200" cy="15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tailEnd type="stealth" w="lg" len="lg"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7178" name="Line 23"/>
          <p:cNvSpPr>
            <a:spLocks noChangeShapeType="1"/>
          </p:cNvSpPr>
          <p:nvPr/>
        </p:nvSpPr>
        <p:spPr bwMode="auto">
          <a:xfrm flipH="1">
            <a:off x="3352800" y="2590800"/>
            <a:ext cx="1524000" cy="15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tailEnd type="stealth" w="lg" len="lg"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7179" name="Line 24"/>
          <p:cNvSpPr>
            <a:spLocks noChangeShapeType="1"/>
          </p:cNvSpPr>
          <p:nvPr/>
        </p:nvSpPr>
        <p:spPr bwMode="auto">
          <a:xfrm flipH="1" flipV="1">
            <a:off x="4800600" y="1143000"/>
            <a:ext cx="717550" cy="838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tailEnd type="stealth" w="lg" len="lg"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7180" name="Line 25"/>
          <p:cNvSpPr>
            <a:spLocks noChangeShapeType="1"/>
          </p:cNvSpPr>
          <p:nvPr/>
        </p:nvSpPr>
        <p:spPr bwMode="auto">
          <a:xfrm>
            <a:off x="5105400" y="990600"/>
            <a:ext cx="792163" cy="914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tailEnd type="stealth" w="lg" len="lg"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algn="l" eaLnBrk="1" hangingPunct="1"/>
            <a:r>
              <a:rPr lang="zh-CN" altLang="en-US" sz="3200" b="1" u="sng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实验</a:t>
            </a:r>
            <a:r>
              <a:rPr lang="en-US" altLang="zh-CN" sz="3200" b="1" u="sng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3</a:t>
            </a:r>
            <a:r>
              <a:rPr lang="zh-CN" altLang="en-US" sz="3200" b="1" u="sng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、探究液体蒸发快慢与</a:t>
            </a:r>
            <a:r>
              <a:rPr lang="zh-CN" altLang="en-US" sz="3200" b="1" u="sng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空气流动速度</a:t>
            </a:r>
            <a:r>
              <a:rPr lang="zh-CN" altLang="en-US" sz="3200" b="1" u="sng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关系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295400"/>
            <a:ext cx="7162800" cy="76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zh-CN" altLang="en-US" sz="4000" b="1" smtClean="0">
                <a:latin typeface="Times New Roman" pitchFamily="18" charset="0"/>
                <a:ea typeface="楷体_GB2312" pitchFamily="49" charset="-122"/>
              </a:rPr>
              <a:t>控制</a:t>
            </a:r>
            <a:r>
              <a:rPr lang="zh-CN" altLang="en-US" sz="40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温度、表面积</a:t>
            </a:r>
            <a:r>
              <a:rPr lang="zh-CN" altLang="en-US" sz="4000" b="1" smtClean="0">
                <a:latin typeface="Times New Roman" pitchFamily="18" charset="0"/>
                <a:ea typeface="楷体_GB2312" pitchFamily="49" charset="-122"/>
              </a:rPr>
              <a:t>相同</a:t>
            </a:r>
            <a:endParaRPr lang="zh-CN" altLang="en-US" sz="4000" smtClean="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495800"/>
            <a:ext cx="8382000" cy="205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32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结论：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zh-CN" altLang="en-US" sz="3200" b="1" smtClean="0">
                <a:latin typeface="Times New Roman" pitchFamily="18" charset="0"/>
                <a:ea typeface="楷体_GB2312" pitchFamily="49" charset="-122"/>
              </a:rPr>
              <a:t>液体蒸发快慢与</a:t>
            </a:r>
            <a:r>
              <a:rPr lang="zh-CN" altLang="en-US" sz="32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空气流动速度</a:t>
            </a:r>
            <a:r>
              <a:rPr lang="zh-CN" altLang="en-US" sz="3200" b="1" smtClean="0">
                <a:latin typeface="Times New Roman" pitchFamily="18" charset="0"/>
                <a:ea typeface="楷体_GB2312" pitchFamily="49" charset="-122"/>
              </a:rPr>
              <a:t>有关。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zh-CN" altLang="en-US" sz="3200" b="1" smtClean="0">
                <a:latin typeface="Times New Roman" pitchFamily="18" charset="0"/>
                <a:ea typeface="楷体_GB2312" pitchFamily="49" charset="-122"/>
              </a:rPr>
              <a:t>当</a:t>
            </a:r>
            <a:r>
              <a:rPr lang="zh-CN" altLang="en-US" sz="32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液体表面积和温度等因素相同</a:t>
            </a:r>
            <a:r>
              <a:rPr lang="zh-CN" altLang="en-US" sz="3200" b="1" smtClean="0">
                <a:latin typeface="Times New Roman" pitchFamily="18" charset="0"/>
                <a:ea typeface="楷体_GB2312" pitchFamily="49" charset="-122"/>
              </a:rPr>
              <a:t>时，液体表面的空气流速越</a:t>
            </a:r>
            <a:r>
              <a:rPr lang="zh-CN" altLang="en-US" sz="32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大，</a:t>
            </a:r>
            <a:r>
              <a:rPr lang="zh-CN" altLang="en-US" sz="3200" b="1" smtClean="0">
                <a:latin typeface="Times New Roman" pitchFamily="18" charset="0"/>
                <a:ea typeface="楷体_GB2312" pitchFamily="49" charset="-122"/>
              </a:rPr>
              <a:t>液体蒸发越</a:t>
            </a:r>
            <a:r>
              <a:rPr lang="zh-CN" altLang="en-US" sz="32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快。</a:t>
            </a:r>
          </a:p>
        </p:txBody>
      </p:sp>
      <p:graphicFrame>
        <p:nvGraphicFramePr>
          <p:cNvPr id="207893" name="Group 21"/>
          <p:cNvGraphicFramePr>
            <a:graphicFrameLocks noGrp="1"/>
          </p:cNvGraphicFramePr>
          <p:nvPr/>
        </p:nvGraphicFramePr>
        <p:xfrm>
          <a:off x="1143000" y="2438400"/>
          <a:ext cx="6732588" cy="1600200"/>
        </p:xfrm>
        <a:graphic>
          <a:graphicData uri="http://schemas.openxmlformats.org/drawingml/2006/table">
            <a:tbl>
              <a:tblPr/>
              <a:tblGrid>
                <a:gridCol w="2179638"/>
                <a:gridCol w="2212975"/>
                <a:gridCol w="2339975"/>
              </a:tblGrid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空气流动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不吹风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吹风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干的速度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7891" name="Text Box 19"/>
          <p:cNvSpPr txBox="1">
            <a:spLocks noChangeArrowheads="1"/>
          </p:cNvSpPr>
          <p:nvPr/>
        </p:nvSpPr>
        <p:spPr bwMode="auto">
          <a:xfrm>
            <a:off x="6367463" y="3314700"/>
            <a:ext cx="503237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快</a:t>
            </a:r>
          </a:p>
        </p:txBody>
      </p:sp>
      <p:sp>
        <p:nvSpPr>
          <p:cNvPr id="207892" name="Text Box 20"/>
          <p:cNvSpPr txBox="1">
            <a:spLocks noChangeArrowheads="1"/>
          </p:cNvSpPr>
          <p:nvPr/>
        </p:nvSpPr>
        <p:spPr bwMode="auto">
          <a:xfrm>
            <a:off x="4016375" y="3352800"/>
            <a:ext cx="720725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20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20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7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7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7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7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build="p"/>
      <p:bldP spid="207876" grpId="0" uiExpand="1" build="p"/>
      <p:bldP spid="207891" grpId="0"/>
      <p:bldP spid="20789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3074" name="ShockwaveFlash1" r:id="rId2" imgW="8306520" imgH="6095238"/>
        </mc:Choice>
        <mc:Fallback>
          <p:control name="ShockwaveFlash1" r:id="rId2" imgW="8306520" imgH="6095238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4800" y="304800"/>
                  <a:ext cx="8305800" cy="6096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066800"/>
            <a:ext cx="2133600" cy="13557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09800" y="2120900"/>
            <a:ext cx="5943600" cy="450056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0001"/>
          <p:cNvPicPr>
            <a:picLocks noChangeAspect="1" noChangeArrowheads="1"/>
          </p:cNvPicPr>
          <p:nvPr/>
        </p:nvPicPr>
        <p:blipFill>
          <a:blip r:embed="rId2">
            <a:lum bright="-6000" contrast="36000"/>
            <a:grayscl/>
          </a:blip>
          <a:stretch>
            <a:fillRect/>
          </a:stretch>
        </p:blipFill>
        <p:spPr bwMode="auto">
          <a:xfrm>
            <a:off x="1143000" y="1066800"/>
            <a:ext cx="6480175" cy="38163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620000" cy="792162"/>
          </a:xfrm>
        </p:spPr>
        <p:txBody>
          <a:bodyPr/>
          <a:lstStyle/>
          <a:p>
            <a:pPr algn="l" eaLnBrk="1" hangingPunct="1"/>
            <a:r>
              <a:rPr lang="zh-CN" altLang="en-US" sz="2800" b="1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分析热风干手器是怎样使你手的水快干的？</a:t>
            </a:r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4876800"/>
            <a:ext cx="8305800" cy="129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800" b="1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</a:t>
            </a:r>
            <a:r>
              <a:rPr lang="zh-CN" altLang="en-US" sz="2800" b="1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吹风加快手表面的空气流速，有利于水蒸发；</a:t>
            </a:r>
          </a:p>
          <a:p>
            <a:pPr eaLnBrk="1" hangingPunct="1">
              <a:buFontTx/>
              <a:buNone/>
            </a:pPr>
            <a:r>
              <a:rPr lang="zh-CN" altLang="en-US" sz="2800" b="1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②风是热的，提高水的温度，有利于水蒸发；</a:t>
            </a:r>
          </a:p>
        </p:txBody>
      </p:sp>
      <p:pic>
        <p:nvPicPr>
          <p:cNvPr id="26629" name="Picture 5" descr="2012版人教版标准图标 想想议议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8600" y="304800"/>
            <a:ext cx="866775" cy="82073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9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9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24400" y="3276600"/>
            <a:ext cx="4191000" cy="32035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8600" y="381000"/>
            <a:ext cx="4267200" cy="60198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00600" y="304800"/>
            <a:ext cx="4038600" cy="28956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1000" y="2971800"/>
            <a:ext cx="8534400" cy="35052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8675" name="Picture 3" descr="坎儿井2"/>
          <p:cNvPicPr>
            <a:picLocks noChangeAspect="1" noChangeArrowheads="1"/>
          </p:cNvPicPr>
          <p:nvPr/>
        </p:nvPicPr>
        <p:blipFill>
          <a:blip r:embed="rId3"/>
          <a:srcRect l="12520" t="3482" r="8897" b="28047"/>
          <a:stretch>
            <a:fillRect/>
          </a:stretch>
        </p:blipFill>
        <p:spPr bwMode="auto">
          <a:xfrm>
            <a:off x="457200" y="990600"/>
            <a:ext cx="7924800" cy="20574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新疆火州坎儿井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57600" y="304800"/>
            <a:ext cx="4876800" cy="410686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4800" y="2895600"/>
            <a:ext cx="4800600" cy="36004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4098" name="ShockwaveFlash1" r:id="rId2" imgW="8230313" imgH="6020322"/>
        </mc:Choice>
        <mc:Fallback>
          <p:control name="ShockwaveFlash1" r:id="rId2" imgW="8230313" imgH="6020322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000" y="381000"/>
                  <a:ext cx="8229600" cy="6019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重新曝光 未命名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19200" y="1630363"/>
            <a:ext cx="4876800" cy="454977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【2004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河北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将一装有水的烧瓶加热至水沸腾后，把烧瓶移离火焰，水停止沸腾．迅速塞上瓶塞后倒置，再向瓶底浇冷水，如图所示，烧瓶中会立刻产生大量气泡，原因是（　　）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．瓶中的水发生了分解反应，产生了气体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．瓶中气压不变，水的沸点降低，水沸腾了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．瓶中气压增大，水的沸点降低，水沸腾了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．瓶中气压减小，水的沸点降低，水沸腾了</a:t>
            </a: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990600" y="5684838"/>
            <a:ext cx="27432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</a:p>
        </p:txBody>
      </p:sp>
      <p:pic>
        <p:nvPicPr>
          <p:cNvPr id="31748" name="Picture 4" descr="调整大小 调整大小 0030400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48200" y="4038600"/>
            <a:ext cx="3581400" cy="221932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5334000" cy="838200"/>
          </a:xfrm>
        </p:spPr>
        <p:txBody>
          <a:bodyPr/>
          <a:lstStyle/>
          <a:p>
            <a:pPr algn="l" eaLnBrk="1" hangingPunct="1"/>
            <a:r>
              <a:rPr lang="zh-CN" altLang="en-US" sz="4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二、汽化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1600200"/>
            <a:ext cx="8077200" cy="4953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．汽化的两种方式：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</a:t>
            </a:r>
            <a:r>
              <a:rPr lang="zh-CN" altLang="en-US" sz="3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沸腾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</a:t>
            </a:r>
            <a:r>
              <a:rPr lang="zh-CN" altLang="en-US" sz="3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蒸发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1000" y="304800"/>
            <a:ext cx="2819400" cy="6096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277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b="1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277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352800" y="1600200"/>
            <a:ext cx="5334000" cy="4525963"/>
          </a:xfrm>
        </p:spPr>
        <p:txBody>
          <a:bodyPr/>
          <a:lstStyle/>
          <a:p>
            <a:pPr eaLnBrk="1" hangingPunct="1">
              <a:buClr>
                <a:schemeClr val="bg1"/>
              </a:buClr>
            </a:pPr>
            <a:r>
              <a:rPr lang="zh-CN" altLang="en-US" b="1" smtClean="0">
                <a:latin typeface="楷体" pitchFamily="49" charset="-122"/>
                <a:ea typeface="楷体" pitchFamily="49" charset="-122"/>
              </a:rPr>
              <a:t>使用中心有孔的硬纸板的目的是什么？</a:t>
            </a:r>
          </a:p>
          <a:p>
            <a:pPr lvl="1" eaLnBrk="1" hangingPunct="1">
              <a:buClr>
                <a:schemeClr val="bg1"/>
              </a:buClr>
            </a:pPr>
            <a:r>
              <a:rPr lang="zh-CN" altLang="en-US" sz="3200" b="1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①减少热量散失，缩短加热时间</a:t>
            </a:r>
            <a:r>
              <a:rPr lang="zh-CN" altLang="en-US" sz="3200" b="1" smtClean="0">
                <a:latin typeface="楷体" pitchFamily="49" charset="-122"/>
                <a:ea typeface="楷体" pitchFamily="49" charset="-122"/>
              </a:rPr>
              <a:t>。</a:t>
            </a:r>
          </a:p>
          <a:p>
            <a:pPr lvl="1" eaLnBrk="1" hangingPunct="1">
              <a:buClr>
                <a:schemeClr val="bg1"/>
              </a:buClr>
            </a:pPr>
            <a:r>
              <a:rPr lang="zh-CN" altLang="en-US" sz="3200" b="1" smtClean="0">
                <a:latin typeface="楷体" pitchFamily="49" charset="-122"/>
                <a:ea typeface="楷体" pitchFamily="49" charset="-122"/>
              </a:rPr>
              <a:t>②保持烧杯内外气压相同，准确测量水的沸点。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开水不响，响水不开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俗话说：“开水不响，响水不开”，这是形容有丰富知识的人不喜欢表现自己，而没有什么知识的人却极喜欢表现自己。 </a:t>
            </a:r>
          </a:p>
          <a:p>
            <a:pPr eaLnBrk="1" hangingPunct="1"/>
            <a:r>
              <a:rPr lang="zh-CN" altLang="en-US" b="1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水的响声，有大小不同的两种：</a:t>
            </a:r>
          </a:p>
          <a:p>
            <a:pPr eaLnBrk="1" hangingPunct="1"/>
            <a:r>
              <a:rPr lang="zh-CN" altLang="en-US" b="1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一种是快要沸腾时，水发出非常连续的响声，音调很高；</a:t>
            </a:r>
          </a:p>
          <a:p>
            <a:pPr eaLnBrk="1" hangingPunct="1"/>
            <a:r>
              <a:rPr lang="zh-CN" altLang="en-US" b="1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另一种是沸腾时，水发出“噗噜、噗噜”可辨的断续响声，音调远没有前者的高 </a:t>
            </a:r>
          </a:p>
        </p:txBody>
      </p:sp>
      <p:pic>
        <p:nvPicPr>
          <p:cNvPr id="33796" name="New picture" hidden="1"/>
          <p:cNvPicPr/>
          <p:nvPr/>
        </p:nvPicPr>
        <p:blipFill>
          <a:blip r:embed="rId2"/>
          <a:stretch>
            <a:fillRect/>
          </a:stretch>
        </p:blipFill>
        <p:spPr>
          <a:xfrm>
            <a:off x="11798300" y="10947400"/>
            <a:ext cx="368300" cy="304800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4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4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．探究水沸腾时温度变化的特点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4800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提出问题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l"/>
            </a:pPr>
            <a:r>
              <a:rPr lang="zh-CN" altLang="en-US" sz="2400" b="1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水沸腾后如果继续加热，是不是温度会升高？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猜想与假设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zh-CN" altLang="en-US" sz="2400" b="1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猜想</a:t>
            </a:r>
            <a:r>
              <a:rPr lang="en-US" altLang="zh-CN" sz="2400" b="1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：水沸腾后继续加热，温度会越来越高。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zh-CN" altLang="en-US" sz="2400" b="1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猜想</a:t>
            </a:r>
            <a:r>
              <a:rPr lang="en-US" altLang="zh-CN" sz="2400" b="1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：水沸腾后继续加热，温度保持不变。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设计实验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  <a:endParaRPr lang="en-US" altLang="zh-CN" sz="2400" b="1" smtClean="0">
              <a:solidFill>
                <a:srgbClr val="0000CC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buClr>
                <a:schemeClr val="bg1"/>
              </a:buClr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用酒精灯给水加热至沸腾，当水温接近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90℃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时每隔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0.5min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记录一次温度。</a:t>
            </a:r>
          </a:p>
        </p:txBody>
      </p:sp>
      <p:pic>
        <p:nvPicPr>
          <p:cNvPr id="9220" name="Picture 4" descr="2012版人教版标准图标 演示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400" y="457200"/>
            <a:ext cx="685800" cy="6858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38800" y="1143000"/>
            <a:ext cx="2933700" cy="51816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6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6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6096000" cy="6400800"/>
          </a:xfrm>
        </p:spPr>
        <p:txBody>
          <a:bodyPr/>
          <a:lstStyle/>
          <a:p>
            <a:pPr eaLnBrk="1" hangingPunct="1">
              <a:buClr>
                <a:schemeClr val="bg1"/>
              </a:buClr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实验器材：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水、烧杯、酒精灯、石棉网、铁架台、火柴、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中心有孔的硬纸板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、温度计、停表。</a:t>
            </a:r>
          </a:p>
          <a:p>
            <a:pPr eaLnBrk="1" hangingPunct="1"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注意：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）测量工具：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停表、温度计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）水温接近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90℃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才开始计时的目的：</a:t>
            </a:r>
          </a:p>
          <a:p>
            <a:pPr lvl="1" eaLnBrk="1" hangingPunct="1">
              <a:buClr>
                <a:schemeClr val="bg1"/>
              </a:buClr>
            </a:pP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缩短实验时间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）使用硬纸板目的是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减少热量散失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）硬纸板带孔的目的是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保持烧杯内外气压相同，防止沸点升高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）仪器固定顺序，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先下后上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）加热很长时间不沸腾，解决办法：</a:t>
            </a:r>
            <a:endParaRPr lang="en-US" altLang="zh-CN" sz="24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Clr>
                <a:schemeClr val="bg1"/>
              </a:buClr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减少水量，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或倒出部分水；</a:t>
            </a:r>
            <a:endParaRPr lang="en-US" altLang="zh-CN" sz="24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Clr>
                <a:schemeClr val="bg1"/>
              </a:buClr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提高水的初温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77000" y="304800"/>
            <a:ext cx="2476500" cy="58674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956" name="Group 68"/>
          <p:cNvGraphicFramePr>
            <a:graphicFrameLocks noGrp="1"/>
          </p:cNvGraphicFramePr>
          <p:nvPr>
            <p:ph sz="half" idx="1"/>
          </p:nvPr>
        </p:nvGraphicFramePr>
        <p:xfrm>
          <a:off x="533400" y="304800"/>
          <a:ext cx="8229600" cy="990600"/>
        </p:xfrm>
        <a:graphic>
          <a:graphicData uri="http://schemas.openxmlformats.org/drawingml/2006/table">
            <a:tbl>
              <a:tblPr/>
              <a:tblGrid>
                <a:gridCol w="1552402"/>
                <a:gridCol w="617220"/>
                <a:gridCol w="598515"/>
                <a:gridCol w="523702"/>
                <a:gridCol w="673331"/>
                <a:gridCol w="434861"/>
                <a:gridCol w="651511"/>
                <a:gridCol w="406803"/>
                <a:gridCol w="653070"/>
                <a:gridCol w="487852"/>
                <a:gridCol w="657744"/>
                <a:gridCol w="972589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时间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/min</a:t>
                      </a:r>
                    </a:p>
                  </a:txBody>
                  <a:tcPr marL="44057" marR="44057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4057" marR="4405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0.5</a:t>
                      </a:r>
                    </a:p>
                  </a:txBody>
                  <a:tcPr marL="44057" marR="4405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4057" marR="4405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1.5</a:t>
                      </a:r>
                    </a:p>
                  </a:txBody>
                  <a:tcPr marL="44057" marR="4405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4057" marR="4405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2.5</a:t>
                      </a:r>
                    </a:p>
                  </a:txBody>
                  <a:tcPr marL="44057" marR="4405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4057" marR="4405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3.5</a:t>
                      </a:r>
                    </a:p>
                  </a:txBody>
                  <a:tcPr marL="44057" marR="4405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4057" marR="4405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4.5</a:t>
                      </a:r>
                    </a:p>
                  </a:txBody>
                  <a:tcPr marL="44057" marR="4405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……</a:t>
                      </a:r>
                    </a:p>
                  </a:txBody>
                  <a:tcPr marL="44057" marR="4405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温度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/℃</a:t>
                      </a:r>
                    </a:p>
                  </a:txBody>
                  <a:tcPr marL="44057" marR="44057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44057" marR="4405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057" marR="4405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057" marR="4405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057" marR="4405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057" marR="4405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057" marR="4405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057" marR="4405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057" marR="4405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057" marR="4405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057" marR="4405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057" marR="4405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内容占位符 7"/>
          <p:cNvSpPr>
            <a:spLocks noGrp="1"/>
          </p:cNvSpPr>
          <p:nvPr>
            <p:ph sz="half" idx="2"/>
          </p:nvPr>
        </p:nvSpPr>
        <p:spPr>
          <a:xfrm>
            <a:off x="609600" y="5638800"/>
            <a:ext cx="8001000" cy="944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bg1"/>
              </a:buClr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进行实验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观察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沸腾现象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沸腾时温度变化情况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11307" name="Picture 45" descr="八年物理上册笔记 03-03汽化和液化0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90600" y="1371600"/>
            <a:ext cx="6324600" cy="41148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4724400" cy="685800"/>
          </a:xfrm>
        </p:spPr>
        <p:txBody>
          <a:bodyPr/>
          <a:lstStyle/>
          <a:p>
            <a:pPr algn="l" eaLnBrk="1" hangingPunct="1"/>
            <a:r>
              <a:rPr lang="en-US" altLang="zh-CN" sz="36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36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分析论证</a:t>
            </a:r>
            <a:r>
              <a:rPr lang="en-US" altLang="zh-CN" sz="36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  <a:endParaRPr lang="en-US" altLang="zh-CN" sz="400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429000"/>
            <a:ext cx="8534400" cy="3200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气泡变化现象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沸腾前气泡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__________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原因是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__________________________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沸腾时气泡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__________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原因是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__________________________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</a:p>
        </p:txBody>
      </p:sp>
      <p:pic>
        <p:nvPicPr>
          <p:cNvPr id="13316" name="Picture 4" descr="精品电学各章知识点图片0036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838200"/>
            <a:ext cx="2743200" cy="25495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317" name="Picture 5" descr="精品电学各章知识点图片003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24400" y="838200"/>
            <a:ext cx="2743200" cy="254952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2590800" y="3886200"/>
            <a:ext cx="1447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下大上小</a:t>
            </a:r>
          </a:p>
        </p:txBody>
      </p:sp>
      <p:sp>
        <p:nvSpPr>
          <p:cNvPr id="196615" name="Text Box 7"/>
          <p:cNvSpPr txBox="1">
            <a:spLocks noChangeArrowheads="1"/>
          </p:cNvSpPr>
          <p:nvPr/>
        </p:nvSpPr>
        <p:spPr bwMode="auto">
          <a:xfrm>
            <a:off x="1905000" y="4419600"/>
            <a:ext cx="571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上层水冷，气泡到上层遇冷收缩变小</a:t>
            </a:r>
          </a:p>
        </p:txBody>
      </p:sp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2667000" y="4953000"/>
            <a:ext cx="16764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下小上大</a:t>
            </a:r>
          </a:p>
        </p:txBody>
      </p:sp>
      <p:sp>
        <p:nvSpPr>
          <p:cNvPr id="196617" name="Text Box 9"/>
          <p:cNvSpPr txBox="1">
            <a:spLocks noChangeArrowheads="1"/>
          </p:cNvSpPr>
          <p:nvPr/>
        </p:nvSpPr>
        <p:spPr bwMode="auto">
          <a:xfrm>
            <a:off x="1905000" y="5562600"/>
            <a:ext cx="67818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上下层水温相同，深度越小，压强越小，气泡越大。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4" grpId="0"/>
      <p:bldP spid="196615" grpId="0"/>
      <p:bldP spid="196616" grpId="0"/>
      <p:bldP spid="1966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400" y="990600"/>
            <a:ext cx="4343400" cy="36576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48200" y="990600"/>
            <a:ext cx="4179888" cy="3657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57031" name="Rectangle 7"/>
          <p:cNvSpPr>
            <a:spLocks noChangeArrowheads="1"/>
          </p:cNvSpPr>
          <p:nvPr/>
        </p:nvSpPr>
        <p:spPr bwMode="auto">
          <a:xfrm>
            <a:off x="1219200" y="4343400"/>
            <a:ext cx="6934200" cy="7620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400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响水不开，开水不响</a:t>
            </a:r>
          </a:p>
        </p:txBody>
      </p:sp>
      <p:sp>
        <p:nvSpPr>
          <p:cNvPr id="14341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现象：</a:t>
            </a:r>
          </a:p>
        </p:txBody>
      </p:sp>
      <p:sp>
        <p:nvSpPr>
          <p:cNvPr id="1434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0"/>
            <a:ext cx="8382000" cy="121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沸腾时水中发生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剧烈汽化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现象，产生大量的气泡，不断上升、变大，到水面破裂开来，里面的水蒸气散发到空气中。</a:t>
            </a:r>
            <a:endParaRPr lang="zh-CN" altLang="en-US" sz="280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7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70" descr="八年物理上册笔记 03-03汽化和液化0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62200" y="1752600"/>
            <a:ext cx="6781800" cy="485933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5363" name="Rectangle 50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5410200" cy="563563"/>
          </a:xfrm>
        </p:spPr>
        <p:txBody>
          <a:bodyPr/>
          <a:lstStyle/>
          <a:p>
            <a:pPr algn="l" eaLnBrk="1" hangingPunct="1"/>
            <a:r>
              <a:rPr kumimoji="1" lang="zh-CN" altLang="en-US" sz="40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kumimoji="1" lang="en-US" altLang="zh-CN" sz="40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kumimoji="1" lang="zh-CN" altLang="en-US" sz="40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）温度变化现象</a:t>
            </a:r>
          </a:p>
        </p:txBody>
      </p:sp>
      <p:graphicFrame>
        <p:nvGraphicFramePr>
          <p:cNvPr id="99497" name="Group 169"/>
          <p:cNvGraphicFramePr>
            <a:graphicFrameLocks noGrp="1"/>
          </p:cNvGraphicFramePr>
          <p:nvPr>
            <p:ph idx="1"/>
          </p:nvPr>
        </p:nvGraphicFramePr>
        <p:xfrm>
          <a:off x="457200" y="809625"/>
          <a:ext cx="8229600" cy="792480"/>
        </p:xfrm>
        <a:graphic>
          <a:graphicData uri="http://schemas.openxmlformats.org/drawingml/2006/table">
            <a:tbl>
              <a:tblPr/>
              <a:tblGrid>
                <a:gridCol w="1295400"/>
                <a:gridCol w="533400"/>
                <a:gridCol w="533400"/>
                <a:gridCol w="533400"/>
                <a:gridCol w="609600"/>
                <a:gridCol w="533400"/>
                <a:gridCol w="685800"/>
                <a:gridCol w="685800"/>
                <a:gridCol w="701675"/>
                <a:gridCol w="669925"/>
                <a:gridCol w="762000"/>
                <a:gridCol w="6858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时间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/min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0.5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1.5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2.5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3.5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4.5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温度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/℃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90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 92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94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96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 98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99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 99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99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 99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 99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99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9422" name="Oval 94"/>
          <p:cNvSpPr>
            <a:spLocks noChangeArrowheads="1"/>
          </p:cNvSpPr>
          <p:nvPr/>
        </p:nvSpPr>
        <p:spPr bwMode="auto">
          <a:xfrm>
            <a:off x="4876800" y="313372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99457" name="Oval 129"/>
          <p:cNvSpPr>
            <a:spLocks noChangeArrowheads="1"/>
          </p:cNvSpPr>
          <p:nvPr/>
        </p:nvSpPr>
        <p:spPr bwMode="auto">
          <a:xfrm>
            <a:off x="4454525" y="344805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99458" name="Oval 130"/>
          <p:cNvSpPr>
            <a:spLocks noChangeArrowheads="1"/>
          </p:cNvSpPr>
          <p:nvPr/>
        </p:nvSpPr>
        <p:spPr bwMode="auto">
          <a:xfrm>
            <a:off x="4067175" y="4038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99459" name="Oval 131"/>
          <p:cNvSpPr>
            <a:spLocks noChangeArrowheads="1"/>
          </p:cNvSpPr>
          <p:nvPr/>
        </p:nvSpPr>
        <p:spPr bwMode="auto">
          <a:xfrm>
            <a:off x="3638550" y="4681538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99460" name="Oval 132"/>
          <p:cNvSpPr>
            <a:spLocks noChangeArrowheads="1"/>
          </p:cNvSpPr>
          <p:nvPr/>
        </p:nvSpPr>
        <p:spPr bwMode="auto">
          <a:xfrm>
            <a:off x="3262313" y="530542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99461" name="Oval 133"/>
          <p:cNvSpPr>
            <a:spLocks noChangeArrowheads="1"/>
          </p:cNvSpPr>
          <p:nvPr/>
        </p:nvSpPr>
        <p:spPr bwMode="auto">
          <a:xfrm>
            <a:off x="2876550" y="5881688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99479" name="Oval 151"/>
          <p:cNvSpPr>
            <a:spLocks noChangeArrowheads="1"/>
          </p:cNvSpPr>
          <p:nvPr/>
        </p:nvSpPr>
        <p:spPr bwMode="auto">
          <a:xfrm>
            <a:off x="5291138" y="3128963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99480" name="Oval 152"/>
          <p:cNvSpPr>
            <a:spLocks noChangeArrowheads="1"/>
          </p:cNvSpPr>
          <p:nvPr/>
        </p:nvSpPr>
        <p:spPr bwMode="auto">
          <a:xfrm>
            <a:off x="5686425" y="3128963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99481" name="Oval 153"/>
          <p:cNvSpPr>
            <a:spLocks noChangeArrowheads="1"/>
          </p:cNvSpPr>
          <p:nvPr/>
        </p:nvSpPr>
        <p:spPr bwMode="auto">
          <a:xfrm>
            <a:off x="6067425" y="3128963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99482" name="Oval 154"/>
          <p:cNvSpPr>
            <a:spLocks noChangeArrowheads="1"/>
          </p:cNvSpPr>
          <p:nvPr/>
        </p:nvSpPr>
        <p:spPr bwMode="auto">
          <a:xfrm>
            <a:off x="6491288" y="31146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99483" name="Oval 155"/>
          <p:cNvSpPr>
            <a:spLocks noChangeArrowheads="1"/>
          </p:cNvSpPr>
          <p:nvPr/>
        </p:nvSpPr>
        <p:spPr bwMode="auto">
          <a:xfrm>
            <a:off x="6872288" y="31146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99486" name="Rectangle 158"/>
          <p:cNvSpPr>
            <a:spLocks noChangeArrowheads="1"/>
          </p:cNvSpPr>
          <p:nvPr/>
        </p:nvSpPr>
        <p:spPr bwMode="auto">
          <a:xfrm>
            <a:off x="304800" y="4953000"/>
            <a:ext cx="198120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280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沸腾前吸热，温度升高。</a:t>
            </a:r>
          </a:p>
        </p:txBody>
      </p:sp>
      <p:sp>
        <p:nvSpPr>
          <p:cNvPr id="99488" name="Rectangle 160"/>
          <p:cNvSpPr>
            <a:spLocks noChangeArrowheads="1"/>
          </p:cNvSpPr>
          <p:nvPr/>
        </p:nvSpPr>
        <p:spPr bwMode="auto">
          <a:xfrm>
            <a:off x="304800" y="2743200"/>
            <a:ext cx="1981200" cy="1373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280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沸腾时吸热，温度保持不变。</a:t>
            </a:r>
          </a:p>
        </p:txBody>
      </p:sp>
      <p:grpSp>
        <p:nvGrpSpPr>
          <p:cNvPr id="2" name="Group 179"/>
          <p:cNvGrpSpPr/>
          <p:nvPr/>
        </p:nvGrpSpPr>
        <p:grpSpPr>
          <a:xfrm>
            <a:off x="2971800" y="3200400"/>
            <a:ext cx="4038600" cy="2743200"/>
            <a:chOff x="1872" y="2016"/>
            <a:chExt cx="2544" cy="1728"/>
          </a:xfrm>
        </p:grpSpPr>
        <p:sp>
          <p:nvSpPr>
            <p:cNvPr id="15419" name="Line 172"/>
            <p:cNvSpPr>
              <a:spLocks noChangeShapeType="1"/>
            </p:cNvSpPr>
            <p:nvPr/>
          </p:nvSpPr>
          <p:spPr bwMode="auto">
            <a:xfrm flipV="1">
              <a:off x="1872" y="3408"/>
              <a:ext cx="192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5420" name="Line 174"/>
            <p:cNvSpPr>
              <a:spLocks noChangeShapeType="1"/>
            </p:cNvSpPr>
            <p:nvPr/>
          </p:nvSpPr>
          <p:spPr bwMode="auto">
            <a:xfrm flipV="1">
              <a:off x="2064" y="3024"/>
              <a:ext cx="24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5421" name="Line 175"/>
            <p:cNvSpPr>
              <a:spLocks noChangeShapeType="1"/>
            </p:cNvSpPr>
            <p:nvPr/>
          </p:nvSpPr>
          <p:spPr bwMode="auto">
            <a:xfrm flipV="1">
              <a:off x="2304" y="2592"/>
              <a:ext cx="288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5422" name="Line 176"/>
            <p:cNvSpPr>
              <a:spLocks noChangeShapeType="1"/>
            </p:cNvSpPr>
            <p:nvPr/>
          </p:nvSpPr>
          <p:spPr bwMode="auto">
            <a:xfrm flipV="1">
              <a:off x="2592" y="2208"/>
              <a:ext cx="24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5423" name="Line 177"/>
            <p:cNvSpPr>
              <a:spLocks noChangeShapeType="1"/>
            </p:cNvSpPr>
            <p:nvPr/>
          </p:nvSpPr>
          <p:spPr bwMode="auto">
            <a:xfrm flipV="1">
              <a:off x="2832" y="2016"/>
              <a:ext cx="24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5424" name="Line 178"/>
            <p:cNvSpPr>
              <a:spLocks noChangeShapeType="1"/>
            </p:cNvSpPr>
            <p:nvPr/>
          </p:nvSpPr>
          <p:spPr bwMode="auto">
            <a:xfrm>
              <a:off x="3072" y="2016"/>
              <a:ext cx="134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9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9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9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9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9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422" grpId="0" animBg="1"/>
      <p:bldP spid="99457" grpId="0" animBg="1"/>
      <p:bldP spid="99458" grpId="0" animBg="1"/>
      <p:bldP spid="99459" grpId="0" animBg="1"/>
      <p:bldP spid="99460" grpId="0" animBg="1"/>
      <p:bldP spid="99461" grpId="0" animBg="1"/>
      <p:bldP spid="99479" grpId="0" animBg="1"/>
      <p:bldP spid="99480" grpId="0" animBg="1"/>
      <p:bldP spid="99481" grpId="0" animBg="1"/>
      <p:bldP spid="99482" grpId="0" animBg="1"/>
      <p:bldP spid="99483" grpId="0" animBg="1"/>
      <p:bldP spid="99486" grpId="0"/>
      <p:bldP spid="9948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7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7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2292</TotalTime>
  <Words>1073</Words>
  <Application>Microsoft Office PowerPoint</Application>
  <PresentationFormat>全屏显示(4:3)</PresentationFormat>
  <Paragraphs>188</Paragraphs>
  <Slides>31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2" baseType="lpstr">
      <vt:lpstr>默认设计模板</vt:lpstr>
      <vt:lpstr>第三章 物态变化 第3节 汽化和液化 （第1课时）</vt:lpstr>
      <vt:lpstr>一、汽化和液化</vt:lpstr>
      <vt:lpstr>二、汽化</vt:lpstr>
      <vt:lpstr>2．探究水沸腾时温度变化的特点</vt:lpstr>
      <vt:lpstr>PowerPoint 演示文稿</vt:lpstr>
      <vt:lpstr>PowerPoint 演示文稿</vt:lpstr>
      <vt:lpstr>【分析论证】</vt:lpstr>
      <vt:lpstr>现象：</vt:lpstr>
      <vt:lpstr>（2）温度变化现象</vt:lpstr>
      <vt:lpstr>3．沸腾</vt:lpstr>
      <vt:lpstr>PowerPoint 演示文稿</vt:lpstr>
      <vt:lpstr>PowerPoint 演示文稿</vt:lpstr>
      <vt:lpstr>PowerPoint 演示文稿</vt:lpstr>
      <vt:lpstr>4．蒸发</vt:lpstr>
      <vt:lpstr>（3）探究：影响液体蒸发快慢的因素</vt:lpstr>
      <vt:lpstr>【分析论证】</vt:lpstr>
      <vt:lpstr>PowerPoint 演示文稿</vt:lpstr>
      <vt:lpstr>实验2、探究液体蒸发快慢与表面积的关系</vt:lpstr>
      <vt:lpstr>PowerPoint 演示文稿</vt:lpstr>
      <vt:lpstr>实验3、探究液体蒸发快慢与空气流动速度关系</vt:lpstr>
      <vt:lpstr>PowerPoint 演示文稿</vt:lpstr>
      <vt:lpstr>PowerPoint 演示文稿</vt:lpstr>
      <vt:lpstr>分析热风干手器是怎样使你手的水快干的？</vt:lpstr>
      <vt:lpstr>PowerPoint 演示文稿</vt:lpstr>
      <vt:lpstr>新疆火州坎儿井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开水不响，响水不开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第三章 物态变化 第3节 汽化和液化 （第1课时）</dc:title>
  <cp:lastModifiedBy>lenovo</cp:lastModifiedBy>
  <cp:revision>1</cp:revision>
  <cp:lastPrinted>1601-01-01T00:00:00Z</cp:lastPrinted>
  <dcterms:created xsi:type="dcterms:W3CDTF">1601-01-01T00:00:00Z</dcterms:created>
  <dcterms:modified xsi:type="dcterms:W3CDTF">2020-11-11T02:37:37Z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