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4" r:id="rId7"/>
    <p:sldId id="272" r:id="rId8"/>
    <p:sldId id="273" r:id="rId9"/>
    <p:sldId id="279" r:id="rId10"/>
    <p:sldId id="281" r:id="rId11"/>
    <p:sldId id="275" r:id="rId12"/>
    <p:sldId id="276" r:id="rId13"/>
    <p:sldId id="277" r:id="rId14"/>
    <p:sldId id="278" r:id="rId15"/>
    <p:sldId id="267" r:id="rId16"/>
    <p:sldId id="280" r:id="rId17"/>
    <p:sldId id="282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wmf" /><Relationship Id="rId2" Type="http://schemas.openxmlformats.org/officeDocument/2006/relationships/image" Target="../media/image8.wmf" /><Relationship Id="rId3" Type="http://schemas.openxmlformats.org/officeDocument/2006/relationships/image" Target="../media/image9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wmf" /><Relationship Id="rId2" Type="http://schemas.openxmlformats.org/officeDocument/2006/relationships/image" Target="../media/image17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wmf" /><Relationship Id="rId2" Type="http://schemas.openxmlformats.org/officeDocument/2006/relationships/image" Target="../media/image19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Relationship Id="rId2" Type="http://schemas.openxmlformats.org/officeDocument/2006/relationships/image" Target="../media/image21.wmf" /><Relationship Id="rId3" Type="http://schemas.openxmlformats.org/officeDocument/2006/relationships/image" Target="../media/image22.wmf" /><Relationship Id="rId4" Type="http://schemas.openxmlformats.org/officeDocument/2006/relationships/image" Target="../media/image23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0374-2AE8-4786-9807-D92FE8C1E3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D447-93D3-4560-8384-EA5A9C3C8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96FD-30F4-421B-80CF-4F6D361C28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AEA6-1FF0-4BC6-BD12-0D1E6FD4F8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4620-DC6F-47AD-85F9-3541413650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C6C1-9999-412E-94FD-396A493630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5086-C9F7-4C8F-923D-934F7B74B6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7FCD-7685-4B9D-927E-F090368C8C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9FB-0FE4-4E10-97C4-53190D0BEB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6D8-67F7-4FD5-B781-18E094C5B3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F527-4D3C-4C55-AD56-446ECD3B4F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8AAD-DFFF-45EF-8BED-125DDC78E5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CE3F-9CC5-492F-BE65-873E0EBFD6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C30F79-B002-4C5B-AF57-16CBF8079F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16.w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17.wmf" /><Relationship Id="rId6" Type="http://schemas.openxmlformats.org/officeDocument/2006/relationships/vmlDrawing" Target="../drawings/vmlDrawing2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18.wmf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19.wmf" /><Relationship Id="rId6" Type="http://schemas.openxmlformats.org/officeDocument/2006/relationships/vmlDrawing" Target="../drawings/vmlDrawing3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.vml" /><Relationship Id="rId2" Type="http://schemas.openxmlformats.org/officeDocument/2006/relationships/oleObject" Target="../embeddings/oleObject8.bin" TargetMode="Internal" /><Relationship Id="rId3" Type="http://schemas.openxmlformats.org/officeDocument/2006/relationships/image" Target="../media/image20.wmf" /><Relationship Id="rId4" Type="http://schemas.openxmlformats.org/officeDocument/2006/relationships/oleObject" Target="../embeddings/oleObject9.bin" TargetMode="Internal" /><Relationship Id="rId5" Type="http://schemas.openxmlformats.org/officeDocument/2006/relationships/image" Target="../media/image21.wmf" /><Relationship Id="rId6" Type="http://schemas.openxmlformats.org/officeDocument/2006/relationships/oleObject" Target="../embeddings/oleObject10.bin" TargetMode="Internal" /><Relationship Id="rId7" Type="http://schemas.openxmlformats.org/officeDocument/2006/relationships/image" Target="../media/image22.wmf" /><Relationship Id="rId8" Type="http://schemas.openxmlformats.org/officeDocument/2006/relationships/oleObject" Target="../embeddings/oleObject11.bin" TargetMode="Internal" /><Relationship Id="rId9" Type="http://schemas.openxmlformats.org/officeDocument/2006/relationships/image" Target="../media/image23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24.wmf" /><Relationship Id="rId4" Type="http://schemas.openxmlformats.org/officeDocument/2006/relationships/vmlDrawing" Target="../drawings/vmlDrawing5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2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wmf" /><Relationship Id="rId3" Type="http://schemas.openxmlformats.org/officeDocument/2006/relationships/image" Target="../media/image4.wmf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w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png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7.w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8.wmf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9.wmf" /><Relationship Id="rId9" Type="http://schemas.openxmlformats.org/officeDocument/2006/relationships/vmlDrawing" Target="../drawings/vmlDrawing1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162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第一章 机械运动</a:t>
            </a:r>
            <a:br>
              <a:rPr lang="zh-CN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测量平均速度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6400800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鞍山市育才中学物理组  徐成宇</a:t>
            </a:r>
          </a:p>
        </p:txBody>
      </p:sp>
      <p:pic>
        <p:nvPicPr>
          <p:cNvPr id="4100" name="Picture 5" descr="E:\李燃\教师教学用书\人民教育电子音像出版社 社标字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50050" y="6253163"/>
            <a:ext cx="2173288" cy="4778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）刻度尺；秒表；（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）小于；大；（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）测量的路程包括了小车的长度；小车运动起来了才开始计时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9698" name="Picture 2" descr="D:\我的文档\Pictures\11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457200"/>
            <a:ext cx="8087259" cy="42672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392112"/>
            <a:ext cx="457200" cy="369888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b="1" smtClean="0"/>
              <a:t>5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7159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反思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．物体运动时前半时的平均速度是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，后半时的平均速度是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，求全程的平均速度。</a:t>
            </a: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" y="2400300"/>
          <a:ext cx="7397750" cy="1693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Equation" r:id="rId2" imgW="2108160" imgH="482400" progId="Equation.DSMT4">
                  <p:embed/>
                </p:oleObj>
              </mc:Choice>
              <mc:Fallback>
                <p:oleObj name="Equation" r:id="rId2" imgW="210816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400300"/>
                        <a:ext cx="7397750" cy="169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1143000" y="4191000"/>
            <a:ext cx="2895600" cy="1736725"/>
            <a:chOff x="960" y="2832"/>
            <a:chExt cx="2112" cy="1104"/>
          </a:xfrm>
        </p:grpSpPr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1104" y="2832"/>
            <a:ext cx="1824" cy="109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2" name="Equation" r:id="rId4" imgW="571320" imgH="342720" progId="Equation.DSMT4">
                    <p:embed/>
                  </p:oleObj>
                </mc:Choice>
                <mc:Fallback>
                  <p:oleObj name="Equation" r:id="rId4" imgW="571320" imgH="34272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04" y="2832"/>
                          <a:ext cx="1824" cy="10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Rectangle 9"/>
            <p:cNvSpPr>
              <a:spLocks noChangeArrowheads="1"/>
            </p:cNvSpPr>
            <p:nvPr/>
          </p:nvSpPr>
          <p:spPr bwMode="auto">
            <a:xfrm>
              <a:off x="960" y="2880"/>
              <a:ext cx="2112" cy="1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077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．物体运动时前半程的平均速度是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，后半程的平均速度是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，求全程的平均速度。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1371600"/>
          <a:ext cx="5791200" cy="3190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Equation" r:id="rId2" imgW="2234880" imgH="1231560" progId="Equation.DSMT4">
                  <p:embed/>
                </p:oleObj>
              </mc:Choice>
              <mc:Fallback>
                <p:oleObj name="Equation" r:id="rId2" imgW="2234880" imgH="1231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371600"/>
                        <a:ext cx="5791200" cy="319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38200" y="4953000"/>
            <a:ext cx="2286000" cy="1524000"/>
            <a:chOff x="1008" y="3072"/>
            <a:chExt cx="1440" cy="960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1056" y="3072"/>
            <a:ext cx="1344" cy="89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4" name="Equation" r:id="rId4" imgW="571320" imgH="380880" progId="Equation.DSMT4">
                    <p:embed/>
                  </p:oleObj>
                </mc:Choice>
                <mc:Fallback>
                  <p:oleObj name="Equation" r:id="rId4" imgW="571320" imgH="3808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56" y="3072"/>
                          <a:ext cx="1344" cy="8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1008" y="3072"/>
              <a:ext cx="1440" cy="9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思维拓展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．甲乙两位同学从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地前往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地。甲在全部时间的一半时间内跑，另一半时间内走；乙在全部路程的一半内跑，另一半路程内走。如果他们跑和走的速度分别对应相等，则先到终点的是（  ）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．甲    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．乙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．同时到达   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．无法确定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  <a:p>
            <a:pPr eaLnBrk="1" hangingPunct="1">
              <a:buClr>
                <a:schemeClr val="bg1"/>
              </a:buClr>
            </a:pPr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ln w="9525">
            <a:noFill/>
            <a:miter lim="800000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拓展练习</a:t>
            </a:r>
            <a:endParaRPr kumimoji="0" lang="zh-CN" altLang="en-US" sz="4400" b="1" i="0" u="none" strike="noStrike" kern="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905000" y="1066800"/>
          <a:ext cx="1906588" cy="1009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Equation" r:id="rId2" imgW="647419" imgH="342751" progId="Equation.DSMT4">
                  <p:embed/>
                </p:oleObj>
              </mc:Choice>
              <mc:Fallback>
                <p:oleObj name="Equation" r:id="rId2" imgW="647419" imgH="34275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1066800"/>
                        <a:ext cx="1906588" cy="100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267200" y="990600"/>
          <a:ext cx="1908175" cy="1122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Equation" r:id="rId4" imgW="647700" imgH="381000" progId="Equation.DSMT4">
                  <p:embed/>
                </p:oleObj>
              </mc:Choice>
              <mc:Fallback>
                <p:oleObj name="Equation" r:id="rId4" imgW="647700" imgH="381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990600"/>
                        <a:ext cx="1908175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914400" y="2438400"/>
          <a:ext cx="7834313" cy="1012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Equation" r:id="rId6" imgW="3022600" imgH="393700" progId="Equation.DSMT4">
                  <p:embed/>
                </p:oleObj>
              </mc:Choice>
              <mc:Fallback>
                <p:oleObj name="Equation" r:id="rId6" imgW="30226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438400"/>
                        <a:ext cx="7834313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1143000" y="4038600"/>
          <a:ext cx="1120775" cy="588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Equation" r:id="rId8" imgW="380835" imgH="203112" progId="Equation.DSMT4">
                  <p:embed/>
                </p:oleObj>
              </mc:Choice>
              <mc:Fallback>
                <p:oleObj name="Equation" r:id="rId8" imgW="380835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4038600"/>
                        <a:ext cx="1120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57200" y="457200"/>
            <a:ext cx="13350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81000" y="2743200"/>
            <a:ext cx="493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∴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81000" y="4114800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∴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457200" y="4953000"/>
            <a:ext cx="42084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∴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甲用时间少，最先到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地。 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81000" y="12954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解析：∵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科学世界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超声波传感器测平均速度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超声波传播要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往返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光栅导轨滑块测平均速度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6800" y="2819400"/>
          <a:ext cx="1676400" cy="963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Equation" r:id="rId2" imgW="685800" imgH="393480" progId="Equation.DSMT4">
                  <p:embed/>
                </p:oleObj>
              </mc:Choice>
              <mc:Fallback>
                <p:oleObj name="Equation" r:id="rId2" imgW="6858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819400"/>
                        <a:ext cx="1676400" cy="96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拓展练习</a:t>
            </a:r>
            <a:endParaRPr lang="zh-CN" alt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135563"/>
          </a:xfrm>
        </p:spPr>
        <p:txBody>
          <a:bodyPr/>
          <a:lstStyle/>
          <a:p>
            <a:pPr>
              <a:buNone/>
            </a:pP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超声波的指向性强，经常用于距离的测量、汽车倒车防撞、智能机器人等领域。超声波的测距原理如图所示。发射器向某一方向发射超声波，在发射的同时开始计时。超声波传播时碰到障碍物会被反射，接收器收到反射声波就停止计时。超声波在空气中的传播速度约为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340m/s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．若用这种超声波测距仪在某次测量中，计时器记录的时间为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0.8s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，则测距仪到障碍物的距离为多少米？</a:t>
            </a:r>
          </a:p>
          <a:p>
            <a:endParaRPr lang="zh-CN" altLang="en-US" sz="2400" b="1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8674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1219200"/>
            <a:ext cx="3600174" cy="1524000"/>
          </a:xfrm>
          <a:prstGeom prst="rect">
            <a:avLst/>
          </a:prstGeom>
          <a:noFill/>
        </p:spPr>
      </p:pic>
      <p:pic>
        <p:nvPicPr>
          <p:cNvPr id="28676" name="Picture 4" descr="D:\我的文档\Pictures\115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3810000"/>
            <a:ext cx="4146062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 descr="D:\我的文档\Pictures\11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875" y="392113"/>
            <a:ext cx="8604250" cy="6073775"/>
          </a:xfrm>
          <a:prstGeom prst="rect">
            <a:avLst/>
          </a:prstGeom>
          <a:noFill/>
        </p:spPr>
      </p:pic>
      <p:pic>
        <p:nvPicPr>
          <p:cNvPr id="30723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661900" y="11036300"/>
            <a:ext cx="495300" cy="3302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实验：测量物体运动的平均速度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2438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实验目的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练习学会用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停表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测量物体运动的平均速度。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实验原理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实验器材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1"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斜面、小车、刻度尺、停表、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金属片</a:t>
            </a:r>
          </a:p>
        </p:txBody>
      </p:sp>
      <p:pic>
        <p:nvPicPr>
          <p:cNvPr id="21508" name="Picture 4" descr="速度公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38400" y="2057400"/>
            <a:ext cx="1143000" cy="873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5" name="Picture 5" descr="2012版人教版标准图标 演示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810000"/>
            <a:ext cx="8382000" cy="2127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505200" cy="5889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实验分析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．测路程斜面坡度要小，目的是</a:t>
            </a:r>
          </a:p>
          <a:p>
            <a:pPr lvl="1"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延长小车在斜面的运动时间，便于测量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，减少误差。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．使用金属片，目的是</a:t>
            </a:r>
          </a:p>
          <a:p>
            <a:pPr lvl="1"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便于准确测量时间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．测路程时要求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从小车同一端测量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6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148" name="Picture 4" descr="八年物理上册笔记 01-04测平均速度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106863"/>
            <a:ext cx="5029200" cy="24368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91000" cy="487363"/>
          </a:xfrm>
        </p:spPr>
        <p:txBody>
          <a:bodyPr/>
          <a:lstStyle/>
          <a:p>
            <a:pPr algn="l" eaLnBrk="1" hangingPunct="1"/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实验步骤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686800" cy="3352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．把小车放在斜面的顶端，用刻度尺测出小车将要通过的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全程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前半程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．将金属片放在半程处，从顶端释放小车，用停表测量小车从斜面顶端滑下到撞击金属片的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前半程时间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．将金属片放在末端处，从顶端释放小车，用停表测量小车从斜面顶端滑下到撞击金属片的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全程时间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．利用公式算出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前半程的平均速度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全程平均速度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．求得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后半程路程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=s-s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后半程时间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=t-t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，算出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后半程速度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2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031" name="Group 4"/>
          <p:cNvGrpSpPr/>
          <p:nvPr/>
        </p:nvGrpSpPr>
        <p:grpSpPr>
          <a:xfrm>
            <a:off x="457200" y="4619625"/>
            <a:ext cx="7620000" cy="1933575"/>
            <a:chOff x="288" y="2832"/>
            <a:chExt cx="5136" cy="1303"/>
          </a:xfrm>
        </p:grpSpPr>
        <p:pic>
          <p:nvPicPr>
            <p:cNvPr id="1032" name="Picture 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88" y="2832"/>
              <a:ext cx="5136" cy="1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33" name="Line 6"/>
            <p:cNvSpPr>
              <a:spLocks noChangeShapeType="1"/>
            </p:cNvSpPr>
            <p:nvPr/>
          </p:nvSpPr>
          <p:spPr bwMode="auto">
            <a:xfrm flipV="1">
              <a:off x="720" y="3024"/>
              <a:ext cx="331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" name="Text Box 7"/>
            <p:cNvSpPr txBox="1">
              <a:spLocks noChangeArrowheads="1"/>
            </p:cNvSpPr>
            <p:nvPr/>
          </p:nvSpPr>
          <p:spPr bwMode="auto">
            <a:xfrm>
              <a:off x="2208" y="2955"/>
              <a:ext cx="336" cy="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 flipV="1">
              <a:off x="768" y="3360"/>
              <a:ext cx="16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Text Box 9"/>
            <p:cNvSpPr txBox="1">
              <a:spLocks noChangeArrowheads="1"/>
            </p:cNvSpPr>
            <p:nvPr/>
          </p:nvSpPr>
          <p:spPr bwMode="auto">
            <a:xfrm>
              <a:off x="1487" y="3264"/>
              <a:ext cx="338" cy="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i="1" baseline="-25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37" name="Line 10"/>
            <p:cNvSpPr>
              <a:spLocks noChangeShapeType="1"/>
            </p:cNvSpPr>
            <p:nvPr/>
          </p:nvSpPr>
          <p:spPr bwMode="auto">
            <a:xfrm flipV="1">
              <a:off x="2408" y="3212"/>
              <a:ext cx="16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Text Box 11"/>
            <p:cNvSpPr txBox="1">
              <a:spLocks noChangeArrowheads="1"/>
            </p:cNvSpPr>
            <p:nvPr/>
          </p:nvSpPr>
          <p:spPr bwMode="auto">
            <a:xfrm>
              <a:off x="3128" y="3115"/>
              <a:ext cx="336" cy="3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i="1" baseline="-25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aphicFrame>
        <p:nvGraphicFramePr>
          <p:cNvPr id="23564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343400" y="3657600"/>
          <a:ext cx="1600200" cy="1066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3657600"/>
                        <a:ext cx="16002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914400" y="3657600"/>
          <a:ext cx="1066800" cy="1066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Equation" r:id="rId5" imgW="380880" imgH="380880" progId="Equation.DSMT4">
                  <p:embed/>
                </p:oleObj>
              </mc:Choice>
              <mc:Fallback>
                <p:oleObj name="Equation" r:id="rId5" imgW="380880" imgH="380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657600"/>
                        <a:ext cx="10668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2527300" y="3652838"/>
          <a:ext cx="889000" cy="995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Equation" r:id="rId7" imgW="317160" imgH="355320" progId="Equation.DSMT4">
                  <p:embed/>
                </p:oleObj>
              </mc:Choice>
              <mc:Fallback>
                <p:oleObj name="Equation" r:id="rId7" imgW="317160" imgH="3553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7300" y="3652838"/>
                        <a:ext cx="889000" cy="995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3810000" cy="563563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记录数据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8382000" cy="1981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）小车在斜面上做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变速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运动。</a:t>
            </a:r>
            <a:endParaRPr lang="zh-CN" altLang="en-US" sz="2400" b="1" i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）后半程平均速度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最大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，前半程平均速度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最小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，即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i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&gt;v&gt;v</a:t>
            </a:r>
            <a:r>
              <a:rPr lang="en-US" altLang="zh-CN" sz="2400" b="1" i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小车在斜面上下滑时的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速度越来越快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加速直线运动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ph sz="half" idx="2"/>
          </p:nvPr>
        </p:nvGraphicFramePr>
        <p:xfrm>
          <a:off x="685800" y="2286000"/>
          <a:ext cx="7543800" cy="2286001"/>
        </p:xfrm>
        <a:graphic>
          <a:graphicData uri="http://schemas.openxmlformats.org/drawingml/2006/table">
            <a:tbl>
              <a:tblPr/>
              <a:tblGrid>
                <a:gridCol w="2436813"/>
                <a:gridCol w="2403475"/>
                <a:gridCol w="2703512"/>
              </a:tblGrid>
              <a:tr h="542925">
                <a:tc>
                  <a:txBody>
                    <a:bodyPr vert="horz" wrap="square"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路程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/cm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运动时间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平均速度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194" name="Group 26"/>
          <p:cNvGrpSpPr/>
          <p:nvPr/>
        </p:nvGrpSpPr>
        <p:grpSpPr>
          <a:xfrm>
            <a:off x="762000" y="228600"/>
            <a:ext cx="6324600" cy="1604963"/>
            <a:chOff x="288" y="2832"/>
            <a:chExt cx="5136" cy="1303"/>
          </a:xfrm>
        </p:grpSpPr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88" y="2832"/>
              <a:ext cx="5136" cy="1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V="1">
              <a:off x="720" y="3024"/>
              <a:ext cx="331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208" y="2954"/>
              <a:ext cx="336" cy="3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V="1">
              <a:off x="768" y="3360"/>
              <a:ext cx="16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1488" y="3262"/>
              <a:ext cx="335" cy="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i="1" baseline="-25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V="1">
              <a:off x="2408" y="3212"/>
              <a:ext cx="16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3128" y="3116"/>
              <a:ext cx="336" cy="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</a:t>
              </a:r>
              <a:r>
                <a:rPr lang="en-US" altLang="zh-CN" sz="2400" b="1" i="1" baseline="-25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684838"/>
            <a:ext cx="8229600" cy="1096962"/>
          </a:xfrm>
        </p:spPr>
        <p:txBody>
          <a:bodyPr/>
          <a:lstStyle/>
          <a:p>
            <a:pPr>
              <a:buFontTx/>
              <a:buNone/>
            </a:pP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）较小；时间；（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25.0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）错误的；因为所测时间不是运动过程中下半程的时间；小车从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的过程中通过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点时的速度不为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；小车通过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段的时间与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段的时间之差才是下半程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BC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段的时间。</a:t>
            </a:r>
            <a:endParaRPr lang="zh-CN" altLang="en-US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195" name="Picture 2" descr="D:\我的文档\Pictures\11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8229600" cy="5486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457200" cy="369888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b="1"/>
              <a:t>1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8077200" cy="6248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0800" y="4648200"/>
            <a:ext cx="2362200" cy="1828800"/>
          </a:xfrm>
        </p:spPr>
        <p:txBody>
          <a:bodyPr/>
          <a:lstStyle/>
          <a:p>
            <a:pPr>
              <a:buFontTx/>
              <a:buNone/>
            </a:pP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s/t 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1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）测量时间；</a:t>
            </a:r>
            <a:endParaRPr lang="en-US" altLang="zh-CN" sz="1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0.12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1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0.1m/s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1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0.15m/s</a:t>
            </a:r>
            <a:endParaRPr lang="zh-CN" altLang="en-US" sz="16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457200" cy="369888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b="1"/>
              <a:t>2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0" y="4191000"/>
            <a:ext cx="3886200" cy="2239963"/>
          </a:xfrm>
        </p:spPr>
        <p:txBody>
          <a:bodyPr/>
          <a:lstStyle/>
          <a:p>
            <a:pPr>
              <a:buFontTx/>
              <a:buNone/>
            </a:pP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）刻度尺；秒表；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）很小；便于测量时间；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90.0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0.3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；该小车每秒通过的路程是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0.3m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）＞；（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243" name="Picture 2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8463" y="228600"/>
            <a:ext cx="6764337" cy="3352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4" name="Picture 3" descr="D:\我的文档\Pictures\11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7863" y="3657600"/>
            <a:ext cx="4122737" cy="2755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04800" y="304800"/>
            <a:ext cx="457200" cy="369888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b="1"/>
              <a:t>3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①0.6000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②20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③v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s/t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0.9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步行速度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7650" name="Picture 2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8600"/>
            <a:ext cx="8382000" cy="57912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457200" cy="369888"/>
          </a:xfrm>
          <a:prstGeom prst="rect">
            <a:avLst/>
          </a:prstGeom>
          <a:solidFill>
            <a:schemeClr val="bg1"/>
          </a:solidFill>
          <a:ln w="12700" cmpd="thickThin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b="1" smtClean="0"/>
              <a:t>4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68</Paragraphs>
  <Slides>17</Slides>
  <Notes>0</Notes>
  <TotalTime>434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宋体</vt:lpstr>
      <vt:lpstr>Times New Roman</vt:lpstr>
      <vt:lpstr>楷体</vt:lpstr>
      <vt:lpstr>楷体_GB2312</vt:lpstr>
      <vt:lpstr>Wingdings</vt:lpstr>
      <vt:lpstr>默认设计模板</vt:lpstr>
      <vt:lpstr>第一章 机械运动第4节 测量平均速度</vt:lpstr>
      <vt:lpstr>实验：测量物体运动的平均速度</vt:lpstr>
      <vt:lpstr>【实验分析】</vt:lpstr>
      <vt:lpstr>【实验步骤】</vt:lpstr>
      <vt:lpstr>【记录数据】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【反思】</vt:lpstr>
      <vt:lpstr>PowerPoint Presentation</vt:lpstr>
      <vt:lpstr>【思维拓展】</vt:lpstr>
      <vt:lpstr>PowerPoint Presentation</vt:lpstr>
      <vt:lpstr>科学世界</vt:lpstr>
      <vt:lpstr>拓展练习</vt:lpstr>
      <vt:lpstr>PowerPoint Presentation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1601-01-01T00:00:00Z</cp:lastPrinted>
  <dcterms:created xsi:type="dcterms:W3CDTF">1601-01-01T00:00:00Z</dcterms:created>
  <dcterms:modified xsi:type="dcterms:W3CDTF">2020-08-13T02:04:49Z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</Properties>
</file>