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39" r:id="rId2"/>
    <p:sldId id="305" r:id="rId3"/>
    <p:sldId id="447" r:id="rId4"/>
    <p:sldId id="258" r:id="rId5"/>
    <p:sldId id="384" r:id="rId6"/>
    <p:sldId id="489" r:id="rId7"/>
    <p:sldId id="490" r:id="rId8"/>
    <p:sldId id="491" r:id="rId9"/>
    <p:sldId id="492" r:id="rId10"/>
    <p:sldId id="494" r:id="rId11"/>
    <p:sldId id="496" r:id="rId12"/>
    <p:sldId id="497" r:id="rId13"/>
    <p:sldId id="499" r:id="rId14"/>
    <p:sldId id="501" r:id="rId15"/>
    <p:sldId id="532" r:id="rId16"/>
    <p:sldId id="503" r:id="rId17"/>
    <p:sldId id="502" r:id="rId18"/>
    <p:sldId id="504" r:id="rId19"/>
    <p:sldId id="533" r:id="rId20"/>
    <p:sldId id="506" r:id="rId21"/>
    <p:sldId id="507" r:id="rId22"/>
    <p:sldId id="513" r:id="rId23"/>
    <p:sldId id="514" r:id="rId24"/>
    <p:sldId id="515" r:id="rId25"/>
    <p:sldId id="518" r:id="rId26"/>
    <p:sldId id="517" r:id="rId27"/>
    <p:sldId id="516" r:id="rId28"/>
    <p:sldId id="519" r:id="rId29"/>
    <p:sldId id="534" r:id="rId30"/>
    <p:sldId id="520" r:id="rId31"/>
    <p:sldId id="522" r:id="rId32"/>
    <p:sldId id="535" r:id="rId33"/>
    <p:sldId id="523" r:id="rId34"/>
    <p:sldId id="524" r:id="rId35"/>
    <p:sldId id="526" r:id="rId36"/>
    <p:sldId id="527" r:id="rId37"/>
    <p:sldId id="528" r:id="rId38"/>
    <p:sldId id="529" r:id="rId39"/>
    <p:sldId id="530" r:id="rId40"/>
    <p:sldId id="531" r:id="rId41"/>
    <p:sldId id="406" r:id="rId42"/>
    <p:sldId id="487" r:id="rId43"/>
    <p:sldId id="485" r:id="rId44"/>
    <p:sldId id="383" r:id="rId45"/>
    <p:sldId id="486" r:id="rId46"/>
    <p:sldId id="540" r:id="rId47"/>
  </p:sldIdLst>
  <p:sldSz cx="12192000" cy="6858000"/>
  <p:notesSz cx="6858000" cy="9144000"/>
  <p:custDataLst>
    <p:tags r:id="rId49"/>
  </p:custDataLst>
  <p:defaultTextStyle>
    <a:defPPr>
      <a:defRPr lang="zh-CN"/>
    </a:defPPr>
    <a:lvl1pPr algn="l" rtl="0" fontAlgn="base">
      <a:spcBef>
        <a:spcPct val="0"/>
      </a:spcBef>
      <a:spcAft>
        <a:spcPct val="0"/>
      </a:spcAft>
      <a:defRPr kern="1200">
        <a:solidFill>
          <a:schemeClr val="tx1"/>
        </a:solidFill>
        <a:latin typeface="Arial"/>
        <a:ea typeface="宋体" charset="-122"/>
        <a:cs typeface="+mn-cs"/>
      </a:defRPr>
    </a:lvl1pPr>
    <a:lvl2pPr marL="457200" algn="l" rtl="0" fontAlgn="base">
      <a:spcBef>
        <a:spcPct val="0"/>
      </a:spcBef>
      <a:spcAft>
        <a:spcPct val="0"/>
      </a:spcAft>
      <a:defRPr kern="1200">
        <a:solidFill>
          <a:schemeClr val="tx1"/>
        </a:solidFill>
        <a:latin typeface="Arial"/>
        <a:ea typeface="宋体" charset="-122"/>
        <a:cs typeface="+mn-cs"/>
      </a:defRPr>
    </a:lvl2pPr>
    <a:lvl3pPr marL="914400" algn="l" rtl="0" fontAlgn="base">
      <a:spcBef>
        <a:spcPct val="0"/>
      </a:spcBef>
      <a:spcAft>
        <a:spcPct val="0"/>
      </a:spcAft>
      <a:defRPr kern="1200">
        <a:solidFill>
          <a:schemeClr val="tx1"/>
        </a:solidFill>
        <a:latin typeface="Arial"/>
        <a:ea typeface="宋体" charset="-122"/>
        <a:cs typeface="+mn-cs"/>
      </a:defRPr>
    </a:lvl3pPr>
    <a:lvl4pPr marL="1371600" algn="l" rtl="0" fontAlgn="base">
      <a:spcBef>
        <a:spcPct val="0"/>
      </a:spcBef>
      <a:spcAft>
        <a:spcPct val="0"/>
      </a:spcAft>
      <a:defRPr kern="1200">
        <a:solidFill>
          <a:schemeClr val="tx1"/>
        </a:solidFill>
        <a:latin typeface="Arial"/>
        <a:ea typeface="宋体" charset="-122"/>
        <a:cs typeface="+mn-cs"/>
      </a:defRPr>
    </a:lvl4pPr>
    <a:lvl5pPr marL="1828800" algn="l" rtl="0" fontAlgn="base">
      <a:spcBef>
        <a:spcPct val="0"/>
      </a:spcBef>
      <a:spcAft>
        <a:spcPct val="0"/>
      </a:spcAft>
      <a:defRPr kern="1200">
        <a:solidFill>
          <a:schemeClr val="tx1"/>
        </a:solidFill>
        <a:latin typeface="Arial"/>
        <a:ea typeface="宋体" charset="-122"/>
        <a:cs typeface="+mn-cs"/>
      </a:defRPr>
    </a:lvl5pPr>
    <a:lvl6pPr marL="2286000" algn="l" defTabSz="914400" rtl="0" eaLnBrk="1" latinLnBrk="0" hangingPunct="1">
      <a:defRPr kern="1200">
        <a:solidFill>
          <a:schemeClr val="tx1"/>
        </a:solidFill>
        <a:latin typeface="Arial"/>
        <a:ea typeface="宋体" charset="-122"/>
        <a:cs typeface="+mn-cs"/>
      </a:defRPr>
    </a:lvl6pPr>
    <a:lvl7pPr marL="2743200" algn="l" defTabSz="914400" rtl="0" eaLnBrk="1" latinLnBrk="0" hangingPunct="1">
      <a:defRPr kern="1200">
        <a:solidFill>
          <a:schemeClr val="tx1"/>
        </a:solidFill>
        <a:latin typeface="Arial"/>
        <a:ea typeface="宋体" charset="-122"/>
        <a:cs typeface="+mn-cs"/>
      </a:defRPr>
    </a:lvl7pPr>
    <a:lvl8pPr marL="3200400" algn="l" defTabSz="914400" rtl="0" eaLnBrk="1" latinLnBrk="0" hangingPunct="1">
      <a:defRPr kern="1200">
        <a:solidFill>
          <a:schemeClr val="tx1"/>
        </a:solidFill>
        <a:latin typeface="Arial"/>
        <a:ea typeface="宋体" charset="-122"/>
        <a:cs typeface="+mn-cs"/>
      </a:defRPr>
    </a:lvl8pPr>
    <a:lvl9pPr marL="3657600" algn="l" defTabSz="914400" rtl="0" eaLnBrk="1" latinLnBrk="0" hangingPunct="1">
      <a:defRPr kern="1200">
        <a:solidFill>
          <a:schemeClr val="tx1"/>
        </a:solidFill>
        <a:latin typeface="Arial"/>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34" autoAdjust="0"/>
  </p:normalViewPr>
  <p:slideViewPr>
    <p:cSldViewPr snapToGrid="0">
      <p:cViewPr varScale="1">
        <p:scale>
          <a:sx n="82" d="100"/>
          <a:sy n="82" d="100"/>
        </p:scale>
        <p:origin x="-828" y="-84"/>
      </p:cViewPr>
      <p:guideLst>
        <p:guide orient="horz" pos="2182"/>
        <p:guide pos="3789"/>
      </p:guideLst>
    </p:cSldViewPr>
  </p:slideViewPr>
  <p:notesTextViewPr>
    <p:cViewPr>
      <p:scale>
        <a:sx n="1" d="1"/>
        <a:sy n="1" d="1"/>
      </p:scale>
      <p:origin x="0" y="0"/>
    </p:cViewPr>
  </p:notesTextViewPr>
  <p:sorterViewPr>
    <p:cViewPr>
      <p:scale>
        <a:sx n="100" d="100"/>
        <a:sy n="100" d="100"/>
      </p:scale>
      <p:origin x="0" y="-2196"/>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ct val="0"/>
              </a:spcBef>
              <a:spcAft>
                <a:spcPct val="0"/>
              </a:spcAft>
              <a:defRPr sz="1200" smtClean="0">
                <a:latin typeface="+mn-lt"/>
                <a:ea typeface="+mn-ea"/>
              </a:defRPr>
            </a:lvl1pPr>
          </a:lstStyle>
          <a:p>
            <a:pPr>
              <a:defRPr/>
            </a:pPr>
            <a:fld id="{D30760E7-0146-42A9-A9A2-E40F21DCFCB5}" type="datetimeFigureOut">
              <a:rPr lang="zh-CN" altLang="en-US"/>
              <a:pPr>
                <a:defRPr/>
              </a:pPr>
              <a:t>2020/10/26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ct val="0"/>
              </a:spcBef>
              <a:spcAft>
                <a:spcPct val="0"/>
              </a:spcAft>
              <a:defRPr sz="1200" smtClean="0">
                <a:latin typeface="+mn-lt"/>
                <a:ea typeface="+mn-ea"/>
              </a:defRPr>
            </a:lvl1pPr>
          </a:lstStyle>
          <a:p>
            <a:pPr>
              <a:defRPr/>
            </a:pPr>
            <a:fld id="{6891B681-97D2-48F9-BBE2-F00152B26D88}" type="slidenum">
              <a:rPr lang="zh-CN" altLang="en-US"/>
              <a:pPr>
                <a:defRPr/>
              </a:pPr>
              <a:t>‹#›</a:t>
            </a:fld>
            <a:endParaRPr lang="zh-CN" altLang="en-US"/>
          </a:p>
        </p:txBody>
      </p:sp>
    </p:spTree>
    <p:extLst>
      <p:ext uri="{BB962C8B-B14F-4D97-AF65-F5344CB8AC3E}">
        <p14:creationId xmlns:p14="http://schemas.microsoft.com/office/powerpoint/2010/main" val="38552472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p:cNvSpPr>
          <p:nvPr>
            <p:ph type="sldImg"/>
          </p:nvPr>
        </p:nvSpPr>
        <p:spPr bwMode="auto">
          <a:noFill/>
          <a:ln>
            <a:solidFill>
              <a:srgbClr val="000000"/>
            </a:solidFill>
            <a:miter lim="800000"/>
          </a:ln>
        </p:spPr>
      </p:sp>
      <p:sp>
        <p:nvSpPr>
          <p:cNvPr id="512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1203" name="灯片编号占位符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21D2AA83-47A2-4F99-9FC7-5C28CE197F2C}" type="slidenum">
              <a:rPr lang="zh-CN" altLang="en-US">
                <a:solidFill>
                  <a:srgbClr val="000000"/>
                </a:solidFill>
              </a:rPr>
              <a:pPr fontAlgn="base">
                <a:spcBef>
                  <a:spcPct val="0"/>
                </a:spcBef>
                <a:spcAft>
                  <a:spcPct val="0"/>
                </a:spcAft>
              </a:pPr>
              <a:t>42</a:t>
            </a:fld>
            <a:endParaRPr lang="en-US" altLang="zh-CN">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3251" name="灯片编号占位符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460A176F-6BE0-40E1-B3A4-D50D14E2E7B0}" type="slidenum">
              <a:rPr lang="zh-CN" altLang="en-US">
                <a:solidFill>
                  <a:srgbClr val="000000"/>
                </a:solidFill>
              </a:rPr>
              <a:pPr fontAlgn="base">
                <a:spcBef>
                  <a:spcPct val="0"/>
                </a:spcBef>
                <a:spcAft>
                  <a:spcPct val="0"/>
                </a:spcAft>
              </a:pPr>
              <a:t>43</a:t>
            </a:fld>
            <a:endParaRPr lang="en-US" altLang="zh-CN">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bwMode="auto">
          <a:noFill/>
          <a:ln>
            <a:solidFill>
              <a:srgbClr val="000000"/>
            </a:solidFill>
            <a:miter lim="800000"/>
          </a:ln>
        </p:spPr>
      </p:sp>
      <p:sp>
        <p:nvSpPr>
          <p:cNvPr id="552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5299" name="灯片编号占位符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8DAE942E-5BD6-46FF-ADC9-81B7EBEC4BBF}" type="slidenum">
              <a:rPr lang="zh-CN" altLang="en-US">
                <a:solidFill>
                  <a:srgbClr val="000000"/>
                </a:solidFill>
              </a:rPr>
              <a:pPr fontAlgn="base">
                <a:spcBef>
                  <a:spcPct val="0"/>
                </a:spcBef>
                <a:spcAft>
                  <a:spcPct val="0"/>
                </a:spcAft>
              </a:pPr>
              <a:t>44</a:t>
            </a:fld>
            <a:endParaRPr lang="en-US" altLang="zh-CN">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bwMode="auto">
          <a:noFill/>
          <a:ln>
            <a:solidFill>
              <a:srgbClr val="000000"/>
            </a:solidFill>
            <a:miter lim="800000"/>
          </a:ln>
        </p:spPr>
      </p:sp>
      <p:sp>
        <p:nvSpPr>
          <p:cNvPr id="5734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7347" name="灯片编号占位符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961F1C03-A4DF-4298-9A06-653F6F9AF0E7}" type="slidenum">
              <a:rPr lang="zh-CN" altLang="en-US">
                <a:solidFill>
                  <a:srgbClr val="000000"/>
                </a:solidFill>
              </a:rPr>
              <a:pPr fontAlgn="base">
                <a:spcBef>
                  <a:spcPct val="0"/>
                </a:spcBef>
                <a:spcAft>
                  <a:spcPct val="0"/>
                </a:spcAft>
              </a:pPr>
              <a:t>45</a:t>
            </a:fld>
            <a:endParaRPr lang="en-US" altLang="zh-CN">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vl1pPr>
          </a:lstStyle>
          <a:p>
            <a:pPr>
              <a:defRPr/>
            </a:pPr>
            <a:fld id="{C07D6C94-3AEE-4AFD-B3A8-68168B9FA03B}" type="datetimeFigureOut">
              <a:rPr lang="zh-CN" altLang="en-US"/>
              <a:pPr>
                <a:defRPr/>
              </a:pPr>
              <a:t>2020/10/26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vl1pPr>
          </a:lstStyle>
          <a:p>
            <a:pPr>
              <a:defRPr/>
            </a:pPr>
            <a:fld id="{2C000886-4ADE-4422-AB98-DD13420672CF}" type="slidenum">
              <a:rPr lang="zh-CN" altLang="en-US"/>
              <a:pPr>
                <a:defRPr/>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ct val="0"/>
              </a:spcBef>
              <a:spcAft>
                <a:spcPct val="0"/>
              </a:spcAft>
              <a:defRPr sz="1200" smtClean="0">
                <a:solidFill>
                  <a:schemeClr val="tx1">
                    <a:tint val="75000"/>
                  </a:schemeClr>
                </a:solidFill>
                <a:latin typeface="+mn-lt"/>
                <a:ea typeface="+mn-ea"/>
              </a:defRPr>
            </a:lvl1pPr>
          </a:lstStyle>
          <a:p>
            <a:pPr>
              <a:defRPr/>
            </a:pPr>
            <a:fld id="{7230B84D-4F66-4B01-84E0-17612DDB1717}" type="datetimeFigureOut">
              <a:rPr lang="zh-CN" altLang="en-US"/>
              <a:pPr>
                <a:defRPr/>
              </a:pPr>
              <a:t>2020/10/26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ct val="0"/>
              </a:spcBef>
              <a:spcAft>
                <a:spcPct val="0"/>
              </a:spcAft>
              <a:defRPr sz="1200" smtClean="0">
                <a:solidFill>
                  <a:schemeClr val="tx1">
                    <a:tint val="75000"/>
                  </a:schemeClr>
                </a:solidFill>
                <a:latin typeface="+mn-lt"/>
                <a:ea typeface="+mn-ea"/>
              </a:defRPr>
            </a:lvl1pPr>
          </a:lstStyle>
          <a:p>
            <a:pPr>
              <a:defRPr/>
            </a:pPr>
            <a:fld id="{778525A4-6578-414C-AE32-40282FB0B9E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spd="slow"/>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2pPr>
      <a:lvl3pPr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3pPr>
      <a:lvl4pPr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4pPr>
      <a:lvl5pPr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5pPr>
      <a:lvl6pPr marL="457200"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6pPr>
      <a:lvl7pPr marL="914400"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7pPr>
      <a:lvl8pPr marL="1371600"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8pPr>
      <a:lvl9pPr marL="1828800"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9pPr>
    </p:titleStyle>
    <p:bodyStyle>
      <a:lvl1pPr marL="228600" indent="-228600" algn="l" rtl="0" fontAlgn="base">
        <a:lnSpc>
          <a:spcPct val="90000"/>
        </a:lnSpc>
        <a:spcBef>
          <a:spcPts val="1000"/>
        </a:spcBef>
        <a:spcAft>
          <a:spcPct val="0"/>
        </a:spcAft>
        <a:buFont typeface="Arial"/>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84425" y="1489075"/>
            <a:ext cx="7345363" cy="457200"/>
          </a:xfrm>
          <a:prstGeom prst="rect">
            <a:avLst/>
          </a:prstGeom>
        </p:spPr>
        <p:txBody>
          <a:bodyPr>
            <a:spAutoFit/>
          </a:bodyPr>
          <a:lstStyle/>
          <a:p>
            <a:pPr algn="ctr" fontAlgn="auto">
              <a:spcBef>
                <a:spcPct val="0"/>
              </a:spcBef>
              <a:spcAft>
                <a:spcPct val="0"/>
              </a:spcAft>
              <a:defRPr/>
            </a:pPr>
            <a:r>
              <a:rPr lang="zh-CN" altLang="en-US" sz="2400" b="1">
                <a:latin typeface="+mn-ea"/>
                <a:ea typeface="+mn-ea"/>
              </a:rPr>
              <a:t>第</a:t>
            </a:r>
            <a:r>
              <a:rPr lang="en-US" altLang="zh-CN" sz="2400" b="1">
                <a:latin typeface="+mn-ea"/>
                <a:ea typeface="+mn-ea"/>
              </a:rPr>
              <a:t>3</a:t>
            </a:r>
            <a:r>
              <a:rPr lang="zh-CN" altLang="en-US" sz="2400" b="1">
                <a:latin typeface="+mn-ea"/>
                <a:ea typeface="+mn-ea"/>
              </a:rPr>
              <a:t>章 第</a:t>
            </a:r>
            <a:r>
              <a:rPr lang="en-US" altLang="zh-CN" sz="2400" b="1">
                <a:latin typeface="+mn-ea"/>
                <a:ea typeface="+mn-ea"/>
              </a:rPr>
              <a:t>3</a:t>
            </a:r>
            <a:r>
              <a:rPr lang="zh-CN" altLang="en-US" sz="2400" b="1">
                <a:latin typeface="+mn-ea"/>
                <a:ea typeface="+mn-ea"/>
              </a:rPr>
              <a:t>节</a:t>
            </a:r>
            <a:endParaRPr lang="en-US" altLang="zh-CN" sz="2400" b="1">
              <a:latin typeface="+mn-ea"/>
              <a:ea typeface="+mn-ea"/>
            </a:endParaRPr>
          </a:p>
        </p:txBody>
      </p:sp>
      <p:sp>
        <p:nvSpPr>
          <p:cNvPr id="8" name="圆角矩形 7"/>
          <p:cNvSpPr/>
          <p:nvPr/>
        </p:nvSpPr>
        <p:spPr>
          <a:xfrm>
            <a:off x="2173288" y="2657697"/>
            <a:ext cx="7821612" cy="963612"/>
          </a:xfrm>
          <a:prstGeom prst="roundRect">
            <a:avLst>
              <a:gd name="adj" fmla="val 50000"/>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6000" b="1" dirty="0">
                <a:solidFill>
                  <a:srgbClr val="FF0000"/>
                </a:solidFill>
                <a:latin typeface="+mn-ea"/>
              </a:rPr>
              <a:t>汽化和液化</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17410" name="矩形 5"/>
          <p:cNvSpPr>
            <a:spLocks noChangeArrowheads="1"/>
          </p:cNvSpPr>
          <p:nvPr/>
        </p:nvSpPr>
        <p:spPr bwMode="auto">
          <a:xfrm>
            <a:off x="993775" y="476250"/>
            <a:ext cx="7312025" cy="3094038"/>
          </a:xfrm>
          <a:prstGeom prst="rect">
            <a:avLst/>
          </a:prstGeom>
          <a:noFill/>
          <a:ln w="9525">
            <a:noFill/>
            <a:miter lim="800000"/>
          </a:ln>
        </p:spPr>
        <p:txBody>
          <a:bodyPr>
            <a:spAutoFit/>
          </a:bodyPr>
          <a:lstStyle/>
          <a:p>
            <a:pPr>
              <a:lnSpc>
                <a:spcPct val="150000"/>
              </a:lnSpc>
            </a:pP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下列现象中，属于汽化现象的是（         ）</a:t>
            </a: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A. </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刚从冰柜里拿出的饮料瓶，外壁出现水珠</a:t>
            </a:r>
            <a:endParaRPr lang="en-US" altLang="zh-CN" sz="2600">
              <a:solidFill>
                <a:srgbClr val="000000"/>
              </a:solidFill>
              <a:latin typeface="Times New Roman" panose="02020603050405020304" pitchFamily="18" charset="0"/>
              <a:ea typeface="微软雅黑" pitchFamily="34" charset="-122"/>
              <a:cs typeface="Times New Roman" pitchFamily="18" charset="0"/>
              <a:sym typeface="+mn-ea"/>
            </a:endParaRP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B. </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绕在半山腰的云雾</a:t>
            </a: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C. </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春天早晨，树叶上有露珠  </a:t>
            </a:r>
            <a:endParaRPr lang="en-US" altLang="zh-CN" sz="2600">
              <a:solidFill>
                <a:srgbClr val="000000"/>
              </a:solidFill>
              <a:latin typeface="Times New Roman" panose="02020603050405020304" pitchFamily="18" charset="0"/>
              <a:ea typeface="微软雅黑" pitchFamily="34" charset="-122"/>
              <a:cs typeface="Times New Roman" pitchFamily="18" charset="0"/>
              <a:sym typeface="+mn-ea"/>
            </a:endParaRP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D. </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身上的汗水自然变干了</a:t>
            </a:r>
            <a:endParaRPr lang="en-US" altLang="zh-CN" sz="2600">
              <a:solidFill>
                <a:srgbClr val="000000"/>
              </a:solidFill>
              <a:latin typeface="Times New Roman" panose="02020603050405020304" pitchFamily="18" charset="0"/>
              <a:ea typeface="微软雅黑" pitchFamily="34" charset="-122"/>
              <a:cs typeface="Times New Roman" pitchFamily="18" charset="0"/>
              <a:sym typeface="+mn-ea"/>
            </a:endParaRPr>
          </a:p>
        </p:txBody>
      </p:sp>
      <p:sp>
        <p:nvSpPr>
          <p:cNvPr id="8" name="圆角矩形 7"/>
          <p:cNvSpPr/>
          <p:nvPr/>
        </p:nvSpPr>
        <p:spPr>
          <a:xfrm>
            <a:off x="0" y="25400"/>
            <a:ext cx="1844675" cy="403225"/>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典型例题</a:t>
            </a:r>
            <a:r>
              <a:rPr lang="en-US" altLang="zh-CN" sz="2600" b="1">
                <a:solidFill>
                  <a:prstClr val="white"/>
                </a:solidFill>
                <a:sym typeface="+mn-ea"/>
              </a:rPr>
              <a:t>1</a:t>
            </a:r>
            <a:endParaRPr lang="zh-CN" altLang="en-US" sz="2600" b="1">
              <a:solidFill>
                <a:prstClr val="white"/>
              </a:solidFill>
              <a:sym typeface="+mn-ea"/>
            </a:endParaRPr>
          </a:p>
        </p:txBody>
      </p:sp>
      <p:sp>
        <p:nvSpPr>
          <p:cNvPr id="2" name="矩形 1"/>
          <p:cNvSpPr>
            <a:spLocks noChangeArrowheads="1"/>
          </p:cNvSpPr>
          <p:nvPr/>
        </p:nvSpPr>
        <p:spPr bwMode="auto">
          <a:xfrm>
            <a:off x="6242050" y="617538"/>
            <a:ext cx="438150" cy="492125"/>
          </a:xfrm>
          <a:prstGeom prst="rect">
            <a:avLst/>
          </a:prstGeom>
          <a:noFill/>
          <a:ln w="9525">
            <a:noFill/>
            <a:miter lim="800000"/>
          </a:ln>
        </p:spPr>
        <p:txBody>
          <a:bodyPr wrap="none">
            <a:spAutoFit/>
          </a:bodyPr>
          <a:lstStyle/>
          <a:p>
            <a:r>
              <a:rPr lang="en-US" altLang="zh-CN" sz="2600">
                <a:solidFill>
                  <a:srgbClr val="FF0000"/>
                </a:solidFill>
                <a:latin typeface="Times New Roman" panose="02020603050405020304" pitchFamily="18" charset="0"/>
                <a:ea typeface="微软雅黑" pitchFamily="34" charset="-122"/>
                <a:cs typeface="Times New Roman" pitchFamily="18" charset="0"/>
                <a:sym typeface="+mn-ea"/>
              </a:rPr>
              <a:t>D</a:t>
            </a:r>
            <a:endParaRPr lang="zh-CN" altLang="en-US" sz="2600">
              <a:latin typeface="Times New Roman" panose="02020603050405020304" pitchFamily="18" charset="0"/>
              <a:ea typeface="微软雅黑" pitchFamily="34" charset="-122"/>
              <a:cs typeface="Times New Roman" pitchFamily="18" charset="0"/>
            </a:endParaRPr>
          </a:p>
        </p:txBody>
      </p:sp>
      <p:sp>
        <p:nvSpPr>
          <p:cNvPr id="9" name="圆角矩形 8"/>
          <p:cNvSpPr/>
          <p:nvPr/>
        </p:nvSpPr>
        <p:spPr>
          <a:xfrm>
            <a:off x="444500" y="3703638"/>
            <a:ext cx="10564813" cy="2298700"/>
          </a:xfrm>
          <a:prstGeom prst="roundRect">
            <a:avLst>
              <a:gd name="adj" fmla="val 9099"/>
            </a:avLst>
          </a:prstGeom>
          <a:solidFill>
            <a:schemeClr val="accent1">
              <a:lumMod val="20000"/>
              <a:lumOff val="80000"/>
            </a:schemeClr>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ct val="0"/>
              </a:spcBef>
              <a:spcAft>
                <a:spcPct val="0"/>
              </a:spcAft>
              <a:defRPr/>
            </a:pPr>
            <a:r>
              <a:rPr lang="zh-CN" altLang="en-US" sz="2400">
                <a:solidFill>
                  <a:srgbClr val="FF0000"/>
                </a:solidFill>
                <a:sym typeface="+mn-ea"/>
              </a:rPr>
              <a:t>解析：</a:t>
            </a:r>
            <a:r>
              <a:rPr lang="zh-CN" altLang="en-US" sz="2400">
                <a:solidFill>
                  <a:prstClr val="black"/>
                </a:solidFill>
                <a:sym typeface="+mn-ea"/>
              </a:rPr>
              <a:t>刚从冰柜里拿出的饮料瓶外壁出现的水珠，是空气中的水蒸气遇到冷的饮料瓶液化形成的；绕在半山腰的云雾，是空气中的水蒸气遇冷液化形成的小水珠，浮在半山腰形成的；春天早晨树叶上的露珠，是空气中的水蒸气液化形成的；身上的汗水自然变干，是汗水发生了汽化现象。</a:t>
            </a:r>
            <a:endParaRPr lang="en-US" altLang="zh-CN" sz="2400">
              <a:solidFill>
                <a:srgbClr val="FF0000"/>
              </a:solidFill>
              <a:sym typeface="+mn-ea"/>
            </a:endParaRPr>
          </a:p>
        </p:txBody>
      </p:sp>
      <p:sp>
        <p:nvSpPr>
          <p:cNvPr id="17414" name="矩形 2"/>
          <p:cNvSpPr>
            <a:spLocks noChangeArrowheads="1"/>
          </p:cNvSpPr>
          <p:nvPr/>
        </p:nvSpPr>
        <p:spPr bwMode="auto">
          <a:xfrm>
            <a:off x="8234363" y="6180138"/>
            <a:ext cx="3005137" cy="400050"/>
          </a:xfrm>
          <a:prstGeom prst="rect">
            <a:avLst/>
          </a:prstGeom>
          <a:noFill/>
          <a:ln w="9525">
            <a:noFill/>
            <a:miter lim="800000"/>
          </a:ln>
        </p:spPr>
        <p:txBody>
          <a:bodyPr wrap="none">
            <a:spAutoFit/>
          </a:bodyPr>
          <a:lstStyle/>
          <a:p>
            <a:r>
              <a:rPr lang="en-US" altLang="zh-CN" sz="2000">
                <a:solidFill>
                  <a:srgbClr val="FF0000"/>
                </a:solidFill>
                <a:latin typeface="Times New Roman" panose="02020603050405020304" pitchFamily="18" charset="0"/>
                <a:ea typeface="微软雅黑" pitchFamily="34" charset="-122"/>
                <a:cs typeface="Times New Roman" pitchFamily="18" charset="0"/>
                <a:sym typeface="+mn-ea"/>
              </a:rPr>
              <a:t>——</a:t>
            </a:r>
            <a:r>
              <a:rPr lang="zh-CN" altLang="en-US" sz="2000">
                <a:solidFill>
                  <a:srgbClr val="FF0000"/>
                </a:solidFill>
                <a:latin typeface="Times New Roman" panose="02020603050405020304" pitchFamily="18" charset="0"/>
                <a:ea typeface="微软雅黑" pitchFamily="34" charset="-122"/>
                <a:cs typeface="Times New Roman" pitchFamily="18" charset="0"/>
                <a:sym typeface="+mn-ea"/>
              </a:rPr>
              <a:t>本题源自</a:t>
            </a:r>
            <a:r>
              <a:rPr lang="en-US" altLang="zh-CN" sz="2000">
                <a:solidFill>
                  <a:srgbClr val="FF0000"/>
                </a:solidFill>
                <a:latin typeface="Times New Roman" panose="02020603050405020304" pitchFamily="18" charset="0"/>
                <a:ea typeface="微软雅黑" pitchFamily="34" charset="-122"/>
                <a:cs typeface="Times New Roman" pitchFamily="18" charset="0"/>
                <a:sym typeface="+mn-ea"/>
              </a:rPr>
              <a:t>《</a:t>
            </a:r>
            <a:r>
              <a:rPr lang="zh-CN" altLang="en-US" sz="2000">
                <a:solidFill>
                  <a:srgbClr val="FF0000"/>
                </a:solidFill>
                <a:latin typeface="Times New Roman" panose="02020603050405020304" pitchFamily="18" charset="0"/>
                <a:ea typeface="微软雅黑" pitchFamily="34" charset="-122"/>
                <a:cs typeface="Times New Roman" pitchFamily="18" charset="0"/>
                <a:sym typeface="+mn-ea"/>
              </a:rPr>
              <a:t>教材帮</a:t>
            </a:r>
            <a:r>
              <a:rPr lang="en-US" altLang="zh-CN" sz="2000">
                <a:solidFill>
                  <a:srgbClr val="FF0000"/>
                </a:solidFill>
                <a:latin typeface="Times New Roman" panose="02020603050405020304" pitchFamily="18" charset="0"/>
                <a:ea typeface="微软雅黑" pitchFamily="34" charset="-122"/>
                <a:cs typeface="Times New Roman" pitchFamily="18" charset="0"/>
                <a:sym typeface="+mn-ea"/>
              </a:rPr>
              <a:t>》</a:t>
            </a:r>
            <a:endParaRPr lang="zh-CN" altLang="en-US" sz="2000">
              <a:solidFill>
                <a:srgbClr val="FF0000"/>
              </a:solidFill>
              <a:latin typeface="微软雅黑" pitchFamily="34" charset="-122"/>
              <a:ea typeface="微软雅黑"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grpSp>
        <p:nvGrpSpPr>
          <p:cNvPr id="18434" name="组合 4"/>
          <p:cNvGrpSpPr/>
          <p:nvPr/>
        </p:nvGrpSpPr>
        <p:grpSpPr>
          <a:xfrm>
            <a:off x="354013" y="552450"/>
            <a:ext cx="2790825" cy="784225"/>
            <a:chOff x="256491" y="589271"/>
            <a:chExt cx="2791149" cy="784830"/>
          </a:xfrm>
        </p:grpSpPr>
        <p:sp>
          <p:nvSpPr>
            <p:cNvPr id="18439" name="文本框 6"/>
            <p:cNvSpPr txBox="1">
              <a:spLocks noChangeArrowheads="1"/>
            </p:cNvSpPr>
            <p:nvPr/>
          </p:nvSpPr>
          <p:spPr bwMode="auto">
            <a:xfrm>
              <a:off x="256491" y="589271"/>
              <a:ext cx="2791149" cy="784830"/>
            </a:xfrm>
            <a:prstGeom prst="rect">
              <a:avLst/>
            </a:prstGeom>
            <a:noFill/>
            <a:ln w="9525">
              <a:noFill/>
              <a:miter lim="800000"/>
            </a:ln>
          </p:spPr>
          <p:txBody>
            <a:bodyPr wrap="none">
              <a:spAutoFit/>
            </a:bodyPr>
            <a:lstStyle/>
            <a:p>
              <a:pPr>
                <a:lnSpc>
                  <a:spcPct val="150000"/>
                </a:lnSpc>
              </a:pPr>
              <a:r>
                <a:rPr lang="zh-CN" altLang="en-US" sz="3000" b="1">
                  <a:solidFill>
                    <a:srgbClr val="000000"/>
                  </a:solidFill>
                  <a:latin typeface="微软雅黑" pitchFamily="34" charset="-122"/>
                  <a:ea typeface="微软雅黑" pitchFamily="34" charset="-122"/>
                  <a:sym typeface="+mn-ea"/>
                </a:rPr>
                <a:t>知识点      沸腾</a:t>
              </a:r>
            </a:p>
          </p:txBody>
        </p:sp>
        <p:sp>
          <p:nvSpPr>
            <p:cNvPr id="8" name="椭圆 7"/>
            <p:cNvSpPr/>
            <p:nvPr/>
          </p:nvSpPr>
          <p:spPr>
            <a:xfrm>
              <a:off x="1598084" y="791040"/>
              <a:ext cx="444552" cy="4623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2600" b="1">
                  <a:solidFill>
                    <a:prstClr val="white"/>
                  </a:solidFill>
                </a:rPr>
                <a:t>2</a:t>
              </a:r>
              <a:endParaRPr lang="zh-CN" altLang="en-US" sz="2600" b="1">
                <a:solidFill>
                  <a:prstClr val="white"/>
                </a:solidFill>
              </a:endParaRPr>
            </a:p>
          </p:txBody>
        </p:sp>
      </p:grpSp>
      <p:pic>
        <p:nvPicPr>
          <p:cNvPr id="10" name="图片 9"/>
          <p:cNvPicPr>
            <a:picLocks noChangeAspect="1"/>
          </p:cNvPicPr>
          <p:nvPr/>
        </p:nvPicPr>
        <p:blipFill>
          <a:blip r:embed="rId2">
            <a:extLst/>
          </a:blip>
          <a:stretch>
            <a:fillRect/>
          </a:stretch>
        </p:blipFill>
        <p:spPr>
          <a:xfrm>
            <a:off x="1435960" y="3276600"/>
            <a:ext cx="3009884" cy="2257413"/>
          </a:xfrm>
          <a:prstGeom prst="roundRect">
            <a:avLst/>
          </a:prstGeom>
          <a:ln>
            <a:noFill/>
          </a:ln>
          <a:effectLst>
            <a:softEdge rad="112500"/>
          </a:effectLst>
        </p:spPr>
      </p:pic>
      <p:sp>
        <p:nvSpPr>
          <p:cNvPr id="12" name="矩形 11"/>
          <p:cNvSpPr/>
          <p:nvPr/>
        </p:nvSpPr>
        <p:spPr>
          <a:xfrm>
            <a:off x="354013" y="1217613"/>
            <a:ext cx="10963275" cy="1938337"/>
          </a:xfrm>
          <a:prstGeom prst="rect">
            <a:avLst/>
          </a:prstGeom>
          <a:noFill/>
        </p:spPr>
        <p:txBody>
          <a:bodyPr>
            <a:spAutoFit/>
          </a:bodyPr>
          <a:lstStyle/>
          <a:p>
            <a:pPr fontAlgn="auto">
              <a:lnSpc>
                <a:spcPct val="150000"/>
              </a:lnSpc>
              <a:spcBef>
                <a:spcPct val="0"/>
              </a:spcBef>
              <a:spcAft>
                <a:spcPct val="0"/>
              </a:spcAft>
              <a:defRPr/>
            </a:pPr>
            <a:r>
              <a:rPr lang="en-US" altLang="zh-CN" sz="2800" b="1">
                <a:solidFill>
                  <a:srgbClr val="000000"/>
                </a:solidFill>
                <a:latin typeface="Times New Roman" panose="02020603050405020304" pitchFamily="18" charset="0"/>
                <a:ea typeface="+mj-ea"/>
                <a:cs typeface="Times New Roman" pitchFamily="18" charset="0"/>
              </a:rPr>
              <a:t>1. </a:t>
            </a:r>
            <a:r>
              <a:rPr lang="zh-CN" altLang="en-US" sz="2800" b="1">
                <a:solidFill>
                  <a:srgbClr val="000000"/>
                </a:solidFill>
                <a:latin typeface="Times New Roman" panose="02020603050405020304" pitchFamily="18" charset="0"/>
                <a:ea typeface="+mj-ea"/>
                <a:cs typeface="Times New Roman" pitchFamily="18" charset="0"/>
              </a:rPr>
              <a:t>沸腾</a:t>
            </a:r>
            <a:endParaRPr lang="en-US" altLang="zh-CN" sz="2800" b="1">
              <a:solidFill>
                <a:srgbClr val="000000"/>
              </a:solidFill>
              <a:latin typeface="Times New Roman" pitchFamily="18" charset="0"/>
              <a:ea typeface="+mj-ea"/>
              <a:cs typeface="Times New Roman" panose="02020603050405020304" pitchFamily="18" charset="0"/>
            </a:endParaRPr>
          </a:p>
          <a:p>
            <a:pPr fontAlgn="auto">
              <a:lnSpc>
                <a:spcPct val="150000"/>
              </a:lnSpc>
              <a:spcBef>
                <a:spcPct val="0"/>
              </a:spcBef>
              <a:spcAft>
                <a:spcPct val="0"/>
              </a:spcAft>
              <a:defRPr/>
            </a:pPr>
            <a:r>
              <a:rPr lang="zh-CN" altLang="en-US" sz="2600">
                <a:solidFill>
                  <a:srgbClr val="000000"/>
                </a:solidFill>
                <a:latin typeface="Times New Roman" panose="02020603050405020304" pitchFamily="18" charset="0"/>
                <a:ea typeface="+mj-ea"/>
                <a:cs typeface="Times New Roman" pitchFamily="18" charset="0"/>
              </a:rPr>
              <a:t>我们常将冷水烧开来饮用，所谓烧开就是将冷水加热到有大量的气泡冒出。水“开”了这一生活用语在物理学中叫做沸腾。</a:t>
            </a:r>
          </a:p>
        </p:txBody>
      </p:sp>
      <p:sp>
        <p:nvSpPr>
          <p:cNvPr id="3" name="圆角矩形 2"/>
          <p:cNvSpPr/>
          <p:nvPr/>
        </p:nvSpPr>
        <p:spPr>
          <a:xfrm>
            <a:off x="4983163" y="3587750"/>
            <a:ext cx="4951412" cy="1635125"/>
          </a:xfrm>
          <a:prstGeom prst="roundRect">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lnSpc>
                <a:spcPct val="150000"/>
              </a:lnSpc>
              <a:defRPr/>
            </a:pPr>
            <a:r>
              <a:rPr lang="en-US" altLang="zh-CN" sz="2800">
                <a:solidFill>
                  <a:srgbClr val="000000"/>
                </a:solidFill>
                <a:latin typeface="Times New Roman" panose="02020603050405020304" pitchFamily="18" charset="0"/>
                <a:cs typeface="Times New Roman" pitchFamily="18" charset="0"/>
              </a:rPr>
              <a:t>1. </a:t>
            </a:r>
            <a:r>
              <a:rPr lang="zh-CN" altLang="zh-CN" sz="2800">
                <a:solidFill>
                  <a:srgbClr val="000000"/>
                </a:solidFill>
                <a:latin typeface="Times New Roman" panose="02020603050405020304" pitchFamily="18" charset="0"/>
                <a:cs typeface="Times New Roman" pitchFamily="18" charset="0"/>
              </a:rPr>
              <a:t>沸腾</a:t>
            </a:r>
            <a:r>
              <a:rPr lang="zh-CN" altLang="zh-CN" sz="2800">
                <a:solidFill>
                  <a:prstClr val="black"/>
                </a:solidFill>
                <a:latin typeface="Times New Roman" panose="02020603050405020304" pitchFamily="18" charset="0"/>
                <a:cs typeface="Times New Roman" pitchFamily="18" charset="0"/>
              </a:rPr>
              <a:t>：在液体</a:t>
            </a:r>
            <a:r>
              <a:rPr lang="zh-CN" altLang="zh-CN" sz="2800">
                <a:solidFill>
                  <a:srgbClr val="FF0000"/>
                </a:solidFill>
                <a:latin typeface="Times New Roman" panose="02020603050405020304" pitchFamily="18" charset="0"/>
                <a:cs typeface="Times New Roman" pitchFamily="18" charset="0"/>
              </a:rPr>
              <a:t>内部</a:t>
            </a:r>
            <a:r>
              <a:rPr lang="zh-CN" altLang="en-US" sz="2800">
                <a:solidFill>
                  <a:srgbClr val="FF0000"/>
                </a:solidFill>
                <a:latin typeface="Times New Roman" panose="02020603050405020304" pitchFamily="18" charset="0"/>
                <a:cs typeface="Times New Roman" pitchFamily="18" charset="0"/>
              </a:rPr>
              <a:t>、</a:t>
            </a:r>
            <a:r>
              <a:rPr lang="zh-CN" altLang="zh-CN" sz="2800">
                <a:solidFill>
                  <a:srgbClr val="FF0000"/>
                </a:solidFill>
                <a:latin typeface="Times New Roman" panose="02020603050405020304" pitchFamily="18" charset="0"/>
                <a:cs typeface="Times New Roman" pitchFamily="18" charset="0"/>
              </a:rPr>
              <a:t>表面</a:t>
            </a:r>
            <a:r>
              <a:rPr lang="zh-CN" altLang="zh-CN" sz="2800">
                <a:solidFill>
                  <a:prstClr val="black"/>
                </a:solidFill>
                <a:latin typeface="Times New Roman" panose="02020603050405020304" pitchFamily="18" charset="0"/>
                <a:cs typeface="Times New Roman" pitchFamily="18" charset="0"/>
              </a:rPr>
              <a:t>同时进行的剧烈的</a:t>
            </a:r>
            <a:r>
              <a:rPr lang="zh-CN" altLang="zh-CN" sz="2800">
                <a:solidFill>
                  <a:srgbClr val="FF0000"/>
                </a:solidFill>
                <a:latin typeface="Times New Roman" panose="02020603050405020304" pitchFamily="18" charset="0"/>
                <a:cs typeface="Times New Roman" pitchFamily="18" charset="0"/>
              </a:rPr>
              <a:t>汽化现象</a:t>
            </a:r>
            <a:r>
              <a:rPr lang="zh-CN" altLang="en-US" sz="2800">
                <a:solidFill>
                  <a:prstClr val="black"/>
                </a:solidFill>
                <a:latin typeface="Times New Roman" panose="02020603050405020304" pitchFamily="18" charset="0"/>
                <a:cs typeface="Times New Roman" pitchFamily="18" charset="0"/>
              </a:rPr>
              <a:t>。</a:t>
            </a:r>
            <a:endParaRPr lang="zh-CN" altLang="zh-CN" sz="2800">
              <a:solidFill>
                <a:prstClr val="black"/>
              </a:solidFill>
              <a:latin typeface="Times New Roman" pitchFamily="18" charset="0"/>
              <a:cs typeface="Times New Roman" panose="02020603050405020304" pitchFamily="18" charset="0"/>
            </a:endParaRPr>
          </a:p>
        </p:txBody>
      </p:sp>
      <p:sp>
        <p:nvSpPr>
          <p:cNvPr id="11" name="圆角矩形 10"/>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19458" name="矩形 5"/>
          <p:cNvSpPr>
            <a:spLocks noChangeArrowheads="1"/>
          </p:cNvSpPr>
          <p:nvPr/>
        </p:nvSpPr>
        <p:spPr bwMode="auto">
          <a:xfrm>
            <a:off x="352425" y="479425"/>
            <a:ext cx="6794500" cy="738188"/>
          </a:xfrm>
          <a:prstGeom prst="rect">
            <a:avLst/>
          </a:prstGeom>
          <a:noFill/>
          <a:ln w="9525">
            <a:noFill/>
            <a:miter lim="800000"/>
          </a:ln>
        </p:spPr>
        <p:txBody>
          <a:bodyPr>
            <a:spAutoFit/>
          </a:bodyPr>
          <a:lstStyle/>
          <a:p>
            <a:pPr>
              <a:lnSpc>
                <a:spcPct val="150000"/>
              </a:lnSpc>
            </a:pPr>
            <a:r>
              <a:rPr lang="en-US" altLang="zh-CN" sz="2800" b="1">
                <a:latin typeface="Times New Roman" panose="02020603050405020304" pitchFamily="18" charset="0"/>
                <a:ea typeface="微软雅黑" pitchFamily="34" charset="-122"/>
                <a:cs typeface="Times New Roman" pitchFamily="18" charset="0"/>
                <a:sym typeface="+mn-ea"/>
              </a:rPr>
              <a:t>2. </a:t>
            </a:r>
            <a:r>
              <a:rPr lang="zh-CN" altLang="en-US" sz="2800" b="1">
                <a:latin typeface="Times New Roman" panose="02020603050405020304" pitchFamily="18" charset="0"/>
                <a:ea typeface="微软雅黑" pitchFamily="34" charset="-122"/>
                <a:cs typeface="Times New Roman" pitchFamily="18" charset="0"/>
                <a:sym typeface="+mn-ea"/>
              </a:rPr>
              <a:t>探究实验：探究液体沸腾时温度的特点</a:t>
            </a:r>
          </a:p>
        </p:txBody>
      </p:sp>
      <p:grpSp>
        <p:nvGrpSpPr>
          <p:cNvPr id="8" name="组合 7"/>
          <p:cNvGrpSpPr/>
          <p:nvPr/>
        </p:nvGrpSpPr>
        <p:grpSpPr>
          <a:xfrm>
            <a:off x="9731375" y="819150"/>
            <a:ext cx="2227263" cy="2066925"/>
            <a:chOff x="6250075" y="1048520"/>
            <a:chExt cx="3980031" cy="4165374"/>
          </a:xfrm>
        </p:grpSpPr>
        <p:sp>
          <p:nvSpPr>
            <p:cNvPr id="10" name="TextBox 2"/>
            <p:cNvSpPr txBox="1"/>
            <p:nvPr/>
          </p:nvSpPr>
          <p:spPr>
            <a:xfrm>
              <a:off x="6250075" y="4097370"/>
              <a:ext cx="3980031" cy="1116524"/>
            </a:xfrm>
            <a:prstGeom prst="rect">
              <a:avLst/>
            </a:prstGeom>
            <a:noFill/>
          </p:spPr>
          <p:txBody>
            <a:bodyPr>
              <a:spAutoFit/>
            </a:bodyPr>
            <a:lstStyle/>
            <a:p>
              <a:pPr fontAlgn="auto">
                <a:lnSpc>
                  <a:spcPct val="150000"/>
                </a:lnSpc>
                <a:spcBef>
                  <a:spcPct val="0"/>
                </a:spcBef>
                <a:spcAft>
                  <a:spcPct val="0"/>
                </a:spcAft>
                <a:defRPr/>
              </a:pPr>
              <a:r>
                <a:rPr lang="zh-CN" altLang="en-US" sz="2000" kern="0">
                  <a:solidFill>
                    <a:sysClr val="windowText" lastClr="000000"/>
                  </a:solidFill>
                  <a:latin typeface="Times New Roman" panose="02020603050405020304" pitchFamily="18" charset="0"/>
                  <a:ea typeface="+mn-ea"/>
                  <a:cs typeface="Helvetica"/>
                  <a:sym typeface="Helvetica"/>
                </a:rPr>
                <a:t>观察水沸腾的装置</a:t>
              </a:r>
            </a:p>
          </p:txBody>
        </p:sp>
        <p:pic>
          <p:nvPicPr>
            <p:cNvPr id="19465" name="图片 11"/>
            <p:cNvPicPr>
              <a:picLocks noChangeAspect="1"/>
            </p:cNvPicPr>
            <p:nvPr/>
          </p:nvPicPr>
          <p:blipFill>
            <a:blip r:embed="rId2">
              <a:clrChange>
                <a:clrFrom>
                  <a:srgbClr val="FFFFFF"/>
                </a:clrFrom>
                <a:clrTo>
                  <a:srgbClr val="FFFFFF">
                    <a:alpha val="0"/>
                  </a:srgbClr>
                </a:clrTo>
              </a:clrChange>
            </a:blip>
            <a:stretch>
              <a:fillRect/>
            </a:stretch>
          </p:blipFill>
          <p:spPr bwMode="auto">
            <a:xfrm>
              <a:off x="7157418" y="1048520"/>
              <a:ext cx="2076989" cy="3329299"/>
            </a:xfrm>
            <a:prstGeom prst="rect">
              <a:avLst/>
            </a:prstGeom>
            <a:noFill/>
            <a:ln w="9525">
              <a:noFill/>
              <a:miter lim="800000"/>
            </a:ln>
          </p:spPr>
        </p:pic>
      </p:grpSp>
      <p:sp>
        <p:nvSpPr>
          <p:cNvPr id="13" name="圆角矩形 12"/>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
        <p:nvSpPr>
          <p:cNvPr id="14" name="圆角矩形 13"/>
          <p:cNvSpPr/>
          <p:nvPr/>
        </p:nvSpPr>
        <p:spPr>
          <a:xfrm>
            <a:off x="631825" y="1325563"/>
            <a:ext cx="4583113" cy="1620837"/>
          </a:xfrm>
          <a:prstGeom prst="roundRect">
            <a:avLst/>
          </a:prstGeom>
          <a:solidFill>
            <a:schemeClr val="accent2">
              <a:lumMod val="20000"/>
              <a:lumOff val="80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900"/>
              </a:lnSpc>
              <a:spcBef>
                <a:spcPct val="0"/>
              </a:spcBef>
              <a:spcAft>
                <a:spcPct val="0"/>
              </a:spcAft>
              <a:defRPr/>
            </a:pPr>
            <a:r>
              <a:rPr lang="zh-CN" altLang="en-US" sz="2400">
                <a:solidFill>
                  <a:srgbClr val="FF0000"/>
                </a:solidFill>
                <a:latin typeface="Times New Roman" panose="02020603050405020304" pitchFamily="18" charset="0"/>
                <a:cs typeface="Times New Roman" pitchFamily="18" charset="0"/>
              </a:rPr>
              <a:t>（</a:t>
            </a:r>
            <a:r>
              <a:rPr lang="en-US" altLang="zh-CN" sz="2400">
                <a:solidFill>
                  <a:srgbClr val="FF0000"/>
                </a:solidFill>
                <a:latin typeface="Times New Roman" panose="02020603050405020304" pitchFamily="18" charset="0"/>
                <a:cs typeface="Times New Roman" pitchFamily="18" charset="0"/>
              </a:rPr>
              <a:t>1</a:t>
            </a:r>
            <a:r>
              <a:rPr lang="zh-CN" altLang="en-US" sz="2400">
                <a:solidFill>
                  <a:srgbClr val="FF0000"/>
                </a:solidFill>
                <a:latin typeface="Times New Roman" panose="02020603050405020304" pitchFamily="18" charset="0"/>
                <a:cs typeface="Times New Roman" pitchFamily="18" charset="0"/>
              </a:rPr>
              <a:t>）提出问题：</a:t>
            </a:r>
            <a:r>
              <a:rPr lang="zh-CN" altLang="en-US" sz="2400">
                <a:solidFill>
                  <a:schemeClr val="tx1"/>
                </a:solidFill>
                <a:latin typeface="Times New Roman" panose="02020603050405020304" pitchFamily="18" charset="0"/>
                <a:cs typeface="Times New Roman" pitchFamily="18" charset="0"/>
              </a:rPr>
              <a:t>水在沸腾时有什么特征？水沸腾后如果继续加热，是不是温度会越来越高？</a:t>
            </a:r>
            <a:endParaRPr lang="en-US" altLang="zh-CN" sz="2400">
              <a:solidFill>
                <a:schemeClr val="tx1"/>
              </a:solidFill>
              <a:latin typeface="Times New Roman" pitchFamily="18" charset="0"/>
              <a:cs typeface="Times New Roman" panose="02020603050405020304" pitchFamily="18" charset="0"/>
            </a:endParaRPr>
          </a:p>
        </p:txBody>
      </p:sp>
      <p:sp>
        <p:nvSpPr>
          <p:cNvPr id="15" name="圆角矩形 14"/>
          <p:cNvSpPr/>
          <p:nvPr/>
        </p:nvSpPr>
        <p:spPr>
          <a:xfrm>
            <a:off x="5443538" y="1323975"/>
            <a:ext cx="4059237" cy="1622425"/>
          </a:xfrm>
          <a:prstGeom prst="roundRect">
            <a:avLst/>
          </a:prstGeom>
          <a:solidFill>
            <a:schemeClr val="accent2">
              <a:lumMod val="20000"/>
              <a:lumOff val="80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900"/>
              </a:lnSpc>
              <a:spcBef>
                <a:spcPct val="0"/>
              </a:spcBef>
              <a:spcAft>
                <a:spcPct val="0"/>
              </a:spcAft>
              <a:defRPr/>
            </a:pPr>
            <a:r>
              <a:rPr lang="zh-CN" altLang="en-US" sz="2400">
                <a:solidFill>
                  <a:srgbClr val="FF0000"/>
                </a:solidFill>
                <a:latin typeface="Times New Roman" panose="02020603050405020304" pitchFamily="18" charset="0"/>
                <a:cs typeface="Times New Roman" pitchFamily="18" charset="0"/>
              </a:rPr>
              <a:t>（</a:t>
            </a:r>
            <a:r>
              <a:rPr lang="en-US" altLang="zh-CN" sz="2400">
                <a:solidFill>
                  <a:srgbClr val="FF0000"/>
                </a:solidFill>
                <a:latin typeface="Times New Roman" panose="02020603050405020304" pitchFamily="18" charset="0"/>
                <a:cs typeface="Times New Roman" pitchFamily="18" charset="0"/>
              </a:rPr>
              <a:t>2</a:t>
            </a:r>
            <a:r>
              <a:rPr lang="zh-CN" altLang="en-US" sz="2400">
                <a:solidFill>
                  <a:srgbClr val="FF0000"/>
                </a:solidFill>
                <a:latin typeface="Times New Roman" panose="02020603050405020304" pitchFamily="18" charset="0"/>
                <a:cs typeface="Times New Roman" pitchFamily="18" charset="0"/>
              </a:rPr>
              <a:t>）实验器材：</a:t>
            </a:r>
            <a:r>
              <a:rPr lang="zh-CN" altLang="en-US" sz="2400">
                <a:solidFill>
                  <a:prstClr val="black"/>
                </a:solidFill>
                <a:latin typeface="Times New Roman" panose="02020603050405020304" pitchFamily="18" charset="0"/>
                <a:cs typeface="Times New Roman" pitchFamily="18" charset="0"/>
              </a:rPr>
              <a:t>铁架台、酒精灯、石棉网、烧杯、温度计、火柴、硬纸板、钟表</a:t>
            </a:r>
          </a:p>
        </p:txBody>
      </p:sp>
      <p:sp>
        <p:nvSpPr>
          <p:cNvPr id="16" name="圆角矩形 15"/>
          <p:cNvSpPr/>
          <p:nvPr/>
        </p:nvSpPr>
        <p:spPr>
          <a:xfrm>
            <a:off x="444500" y="3071813"/>
            <a:ext cx="10282238" cy="3070225"/>
          </a:xfrm>
          <a:prstGeom prst="roundRect">
            <a:avLst/>
          </a:prstGeom>
          <a:solidFill>
            <a:schemeClr val="accent2">
              <a:lumMod val="20000"/>
              <a:lumOff val="80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900"/>
              </a:lnSpc>
              <a:spcBef>
                <a:spcPct val="0"/>
              </a:spcBef>
              <a:spcAft>
                <a:spcPct val="0"/>
              </a:spcAft>
              <a:defRPr/>
            </a:pPr>
            <a:r>
              <a:rPr lang="zh-CN" altLang="en-US" sz="2400">
                <a:solidFill>
                  <a:srgbClr val="FF0000"/>
                </a:solidFill>
                <a:latin typeface="Times New Roman" panose="02020603050405020304" pitchFamily="18" charset="0"/>
                <a:cs typeface="Times New Roman" pitchFamily="18" charset="0"/>
                <a:sym typeface="+mn-ea"/>
              </a:rPr>
              <a:t>（</a:t>
            </a:r>
            <a:r>
              <a:rPr lang="en-US" altLang="zh-CN" sz="2400">
                <a:solidFill>
                  <a:srgbClr val="FF0000"/>
                </a:solidFill>
                <a:latin typeface="Times New Roman" panose="02020603050405020304" pitchFamily="18" charset="0"/>
                <a:cs typeface="Times New Roman" pitchFamily="18" charset="0"/>
                <a:sym typeface="+mn-ea"/>
              </a:rPr>
              <a:t>3</a:t>
            </a:r>
            <a:r>
              <a:rPr lang="zh-CN" altLang="en-US" sz="2400">
                <a:solidFill>
                  <a:srgbClr val="FF0000"/>
                </a:solidFill>
                <a:latin typeface="Times New Roman" panose="02020603050405020304" pitchFamily="18" charset="0"/>
                <a:cs typeface="Times New Roman" pitchFamily="18" charset="0"/>
                <a:sym typeface="+mn-ea"/>
              </a:rPr>
              <a:t>）实验步骤：</a:t>
            </a:r>
            <a:r>
              <a:rPr lang="en-US" altLang="zh-CN" sz="2400">
                <a:solidFill>
                  <a:prstClr val="black"/>
                </a:solidFill>
                <a:latin typeface="Times New Roman" panose="02020603050405020304" pitchFamily="18" charset="0"/>
                <a:cs typeface="Times New Roman" pitchFamily="18" charset="0"/>
                <a:sym typeface="+mn-ea"/>
              </a:rPr>
              <a:t>①</a:t>
            </a:r>
            <a:r>
              <a:rPr lang="zh-CN" altLang="en-US" sz="2400">
                <a:solidFill>
                  <a:prstClr val="black"/>
                </a:solidFill>
                <a:latin typeface="Times New Roman" panose="02020603050405020304" pitchFamily="18" charset="0"/>
                <a:cs typeface="Times New Roman" pitchFamily="18" charset="0"/>
                <a:sym typeface="+mn-ea"/>
              </a:rPr>
              <a:t>按图所示从下往上组装实验装置，在烧杯中装入水，用酒精灯外焰给烧杯加热，并给烧杯盖上硬纸板，同时用温度计测量水温，并观察水温变化；</a:t>
            </a:r>
            <a:r>
              <a:rPr lang="en-US" altLang="zh-CN" sz="2400">
                <a:solidFill>
                  <a:srgbClr val="000000"/>
                </a:solidFill>
                <a:latin typeface="Times New Roman" panose="02020603050405020304" pitchFamily="18" charset="0"/>
                <a:cs typeface="Times New Roman" pitchFamily="18" charset="0"/>
              </a:rPr>
              <a:t>②</a:t>
            </a:r>
            <a:r>
              <a:rPr lang="zh-CN" altLang="en-US" sz="2400">
                <a:solidFill>
                  <a:srgbClr val="000000"/>
                </a:solidFill>
                <a:latin typeface="Times New Roman" panose="02020603050405020304" pitchFamily="18" charset="0"/>
                <a:cs typeface="Times New Roman" pitchFamily="18" charset="0"/>
              </a:rPr>
              <a:t>当水温达到</a:t>
            </a:r>
            <a:r>
              <a:rPr lang="en-US" altLang="zh-CN" sz="2400">
                <a:solidFill>
                  <a:srgbClr val="000000"/>
                </a:solidFill>
                <a:latin typeface="Times New Roman" panose="02020603050405020304" pitchFamily="18" charset="0"/>
                <a:cs typeface="Times New Roman" pitchFamily="18" charset="0"/>
              </a:rPr>
              <a:t>90℃</a:t>
            </a:r>
            <a:r>
              <a:rPr lang="zh-CN" altLang="en-US" sz="2400">
                <a:solidFill>
                  <a:srgbClr val="000000"/>
                </a:solidFill>
                <a:latin typeface="Times New Roman" panose="02020603050405020304" pitchFamily="18" charset="0"/>
                <a:cs typeface="Times New Roman" pitchFamily="18" charset="0"/>
              </a:rPr>
              <a:t>时去掉硬纸板，每隔</a:t>
            </a:r>
            <a:r>
              <a:rPr lang="en-US" altLang="zh-CN" sz="2400">
                <a:solidFill>
                  <a:srgbClr val="000000"/>
                </a:solidFill>
                <a:latin typeface="Times New Roman" panose="02020603050405020304" pitchFamily="18" charset="0"/>
                <a:cs typeface="Times New Roman" pitchFamily="18" charset="0"/>
              </a:rPr>
              <a:t>1min</a:t>
            </a:r>
            <a:r>
              <a:rPr lang="zh-CN" altLang="en-US" sz="2400">
                <a:solidFill>
                  <a:srgbClr val="000000"/>
                </a:solidFill>
                <a:latin typeface="Times New Roman" panose="02020603050405020304" pitchFamily="18" charset="0"/>
                <a:cs typeface="Times New Roman" pitchFamily="18" charset="0"/>
              </a:rPr>
              <a:t>记录一次水的温度值，直到水沸腾后</a:t>
            </a:r>
            <a:r>
              <a:rPr lang="en-US" altLang="zh-CN" sz="2400">
                <a:solidFill>
                  <a:srgbClr val="000000"/>
                </a:solidFill>
                <a:latin typeface="Times New Roman" panose="02020603050405020304" pitchFamily="18" charset="0"/>
                <a:cs typeface="Times New Roman" pitchFamily="18" charset="0"/>
              </a:rPr>
              <a:t>5min</a:t>
            </a:r>
            <a:r>
              <a:rPr lang="zh-CN" altLang="en-US" sz="2400">
                <a:solidFill>
                  <a:srgbClr val="000000"/>
                </a:solidFill>
                <a:latin typeface="Times New Roman" panose="02020603050405020304" pitchFamily="18" charset="0"/>
                <a:cs typeface="Times New Roman" pitchFamily="18" charset="0"/>
              </a:rPr>
              <a:t>为止，并将数据记录在表格中，同时注意观察沸腾前后水中气泡在上升过程中的变化；</a:t>
            </a:r>
            <a:r>
              <a:rPr lang="en-US" altLang="zh-CN" sz="2400">
                <a:solidFill>
                  <a:prstClr val="black"/>
                </a:solidFill>
                <a:sym typeface="+mn-ea"/>
              </a:rPr>
              <a:t>③</a:t>
            </a:r>
            <a:r>
              <a:rPr lang="zh-CN" altLang="en-US" sz="2400">
                <a:solidFill>
                  <a:prstClr val="black"/>
                </a:solidFill>
                <a:sym typeface="+mn-ea"/>
              </a:rPr>
              <a:t>撤掉酒精灯，停止对烧杯加热，观察水的变化情况。</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graphicFrame>
        <p:nvGraphicFramePr>
          <p:cNvPr id="5" name="表格 4"/>
          <p:cNvGraphicFramePr>
            <a:graphicFrameLocks noGrp="1"/>
          </p:cNvGraphicFramePr>
          <p:nvPr/>
        </p:nvGraphicFramePr>
        <p:xfrm>
          <a:off x="1493838" y="1201738"/>
          <a:ext cx="8801100" cy="1188660"/>
        </p:xfrm>
        <a:graphic>
          <a:graphicData uri="http://schemas.openxmlformats.org/drawingml/2006/table">
            <a:tbl>
              <a:tblPr/>
              <a:tblGrid>
                <a:gridCol w="1754187"/>
                <a:gridCol w="847725"/>
                <a:gridCol w="727075"/>
                <a:gridCol w="760413"/>
                <a:gridCol w="666750"/>
                <a:gridCol w="760412"/>
                <a:gridCol w="787400"/>
                <a:gridCol w="855663"/>
                <a:gridCol w="785812"/>
                <a:gridCol w="855663"/>
              </a:tblGrid>
              <a:tr h="346075">
                <a:tc>
                  <a:txBody>
                    <a:bodyPr/>
                    <a:lstStyle/>
                    <a:p>
                      <a:pPr marL="0" marR="0" lvl="0" indent="0" algn="ctr" defTabSz="914400" rtl="0" eaLnBrk="0" fontAlgn="base" latinLnBrk="0" hangingPunct="0">
                        <a:lnSpc>
                          <a:spcPct val="100000"/>
                        </a:lnSpc>
                        <a:spcBef>
                          <a:spcPct val="50000"/>
                        </a:spcBef>
                        <a:spcAft>
                          <a:spcPct val="0"/>
                        </a:spcAft>
                        <a:buClrTx/>
                        <a:buSzTx/>
                        <a:buFont typeface="Arial"/>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时间</a:t>
                      </a:r>
                      <a:r>
                        <a:rPr kumimoji="0" 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a:t>
                      </a:r>
                      <a:r>
                        <a:rPr kumimoji="0" lang="en-US" altLang="zh-CN"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min</a:t>
                      </a:r>
                      <a:endParaRPr kumimoji="0" lang="zh-CN" altLang="en-US" sz="2000" b="0" i="0" u="none" strike="noStrike" cap="none" normalizeH="0" baseline="0" smtClean="0">
                        <a:ln>
                          <a:noFill/>
                        </a:ln>
                        <a:solidFill>
                          <a:schemeClr val="tx1"/>
                        </a:solidFill>
                        <a:effectLst/>
                        <a:latin typeface="Times New Roman" pitchFamily="18" charset="0"/>
                        <a:ea typeface="微软雅黑" pitchFamily="34" charset="-122"/>
                        <a:cs typeface="Times New Roman" panose="02020603050405020304" pitchFamily="18" charset="0"/>
                      </a:endParaRPr>
                    </a:p>
                  </a:txBody>
                  <a:tcPr marL="91445" marR="91445" marT="45710" marB="4571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pPr>
                      <a:r>
                        <a:rPr kumimoji="0" 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0</a:t>
                      </a:r>
                    </a:p>
                  </a:txBody>
                  <a:tcPr marL="91445" marR="9144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pPr>
                      <a:r>
                        <a:rPr kumimoji="0" 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1</a:t>
                      </a:r>
                    </a:p>
                  </a:txBody>
                  <a:tcPr marL="91445" marR="9144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pPr>
                      <a:r>
                        <a:rPr kumimoji="0" 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2</a:t>
                      </a:r>
                    </a:p>
                  </a:txBody>
                  <a:tcPr marL="91445" marR="9144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pPr>
                      <a:r>
                        <a:rPr kumimoji="0" 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3</a:t>
                      </a:r>
                    </a:p>
                  </a:txBody>
                  <a:tcPr marL="91445" marR="9144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pPr>
                      <a:r>
                        <a:rPr kumimoji="0" 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4</a:t>
                      </a:r>
                    </a:p>
                  </a:txBody>
                  <a:tcPr marL="91445" marR="9144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pPr>
                      <a:r>
                        <a:rPr kumimoji="0" 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5</a:t>
                      </a:r>
                    </a:p>
                  </a:txBody>
                  <a:tcPr marL="91445" marR="9144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pPr>
                      <a:r>
                        <a:rPr kumimoji="0" 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6</a:t>
                      </a:r>
                    </a:p>
                  </a:txBody>
                  <a:tcPr marL="91445" marR="91445" marT="45710" marB="4571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a:buNone/>
                      </a:pPr>
                      <a:r>
                        <a:rPr kumimoji="0" 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7</a:t>
                      </a:r>
                    </a:p>
                  </a:txBody>
                  <a:tcPr marL="91445" marR="91445" marT="45710" marB="4571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a:buNone/>
                      </a:pPr>
                      <a:r>
                        <a:rPr kumimoji="0" 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8</a:t>
                      </a:r>
                    </a:p>
                  </a:txBody>
                  <a:tcPr marL="91445" marR="91445" marT="45710" marB="4571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温度</a:t>
                      </a:r>
                      <a:r>
                        <a:rPr kumimoji="0" lang="en-US" altLang="zh-CN"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a:t>
                      </a:r>
                      <a:r>
                        <a:rPr kumimoji="0" lang="zh-CN" alt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a:t>
                      </a:r>
                    </a:p>
                  </a:txBody>
                  <a:tcPr marL="91445" marR="91445" marT="45710" marB="4571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90</a:t>
                      </a:r>
                    </a:p>
                  </a:txBody>
                  <a:tcPr marL="91445" marR="9144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92</a:t>
                      </a:r>
                    </a:p>
                  </a:txBody>
                  <a:tcPr marL="91445" marR="9144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94</a:t>
                      </a:r>
                    </a:p>
                  </a:txBody>
                  <a:tcPr marL="91445" marR="9144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96</a:t>
                      </a:r>
                    </a:p>
                  </a:txBody>
                  <a:tcPr marL="91445" marR="9144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98</a:t>
                      </a:r>
                    </a:p>
                  </a:txBody>
                  <a:tcPr marL="91445" marR="9144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100</a:t>
                      </a:r>
                    </a:p>
                  </a:txBody>
                  <a:tcPr marL="91445" marR="9144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 typeface="Arial"/>
                        <a:buNone/>
                      </a:pPr>
                      <a:r>
                        <a:rPr kumimoji="0" lang="en-US" sz="2000" b="0" i="0" u="none" strike="noStrike" cap="none" normalizeH="0" baseline="0" smtClean="0">
                          <a:ln>
                            <a:noFill/>
                          </a:ln>
                          <a:solidFill>
                            <a:srgbClr val="000000"/>
                          </a:solidFill>
                          <a:effectLst/>
                          <a:latin typeface="Times New Roman" panose="02020603050405020304" pitchFamily="18" charset="0"/>
                          <a:ea typeface="微软雅黑" pitchFamily="34" charset="-122"/>
                          <a:cs typeface="Times New Roman" pitchFamily="18" charset="0"/>
                        </a:rPr>
                        <a:t>100</a:t>
                      </a:r>
                    </a:p>
                  </a:txBody>
                  <a:tcPr marL="91445" marR="91445" marT="45710" marB="4571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100</a:t>
                      </a:r>
                    </a:p>
                  </a:txBody>
                  <a:tcPr marL="91445" marR="91445" marT="45710" marB="4571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100</a:t>
                      </a:r>
                    </a:p>
                  </a:txBody>
                  <a:tcPr marL="91445" marR="91445" marT="45710" marB="4571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Tx/>
                        <a:buSzTx/>
                        <a:buFont typeface="Arial"/>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水的状态</a:t>
                      </a:r>
                    </a:p>
                  </a:txBody>
                  <a:tcPr marL="91445" marR="91445" marT="45710" marB="4571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 typeface="Arial"/>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未沸腾</a:t>
                      </a:r>
                    </a:p>
                  </a:txBody>
                  <a:tcPr marL="91445" marR="91445" marT="45710" marB="4571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Arial"/>
                        <a:buNone/>
                      </a:pPr>
                      <a:r>
                        <a:rPr kumimoji="0" lang="zh-CN" altLang="en-US" sz="2000" b="0" i="0" u="none" strike="noStrike" cap="none" normalizeH="0" baseline="0" smtClean="0">
                          <a:ln>
                            <a:noFill/>
                          </a:ln>
                          <a:solidFill>
                            <a:schemeClr val="tx1"/>
                          </a:solidFill>
                          <a:effectLst/>
                          <a:latin typeface="Times New Roman" panose="02020603050405020304" pitchFamily="18" charset="0"/>
                          <a:ea typeface="微软雅黑" pitchFamily="34" charset="-122"/>
                          <a:cs typeface="Times New Roman" pitchFamily="18" charset="0"/>
                        </a:rPr>
                        <a:t>沸腾</a:t>
                      </a:r>
                    </a:p>
                  </a:txBody>
                  <a:tcPr marL="91445" marR="91445" marT="45710" marB="4571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20526" name="矩形 1"/>
          <p:cNvSpPr>
            <a:spLocks noChangeArrowheads="1"/>
          </p:cNvSpPr>
          <p:nvPr/>
        </p:nvSpPr>
        <p:spPr bwMode="auto">
          <a:xfrm>
            <a:off x="444500" y="596900"/>
            <a:ext cx="2519363" cy="492125"/>
          </a:xfrm>
          <a:prstGeom prst="rect">
            <a:avLst/>
          </a:prstGeom>
          <a:noFill/>
          <a:ln w="9525">
            <a:noFill/>
            <a:miter lim="800000"/>
          </a:ln>
        </p:spPr>
        <p:txBody>
          <a:bodyPr wrap="none">
            <a:spAutoFit/>
          </a:bodyPr>
          <a:lstStyle/>
          <a:p>
            <a:r>
              <a:rPr lang="zh-CN" altLang="en-US" sz="2600">
                <a:latin typeface="Times New Roman" panose="02020603050405020304" pitchFamily="18" charset="0"/>
                <a:ea typeface="微软雅黑" pitchFamily="34" charset="-122"/>
                <a:cs typeface="Times New Roman" pitchFamily="18" charset="0"/>
              </a:rPr>
              <a:t>实验数据记录表</a:t>
            </a:r>
          </a:p>
        </p:txBody>
      </p:sp>
      <p:sp>
        <p:nvSpPr>
          <p:cNvPr id="4" name="矩形 3"/>
          <p:cNvSpPr>
            <a:spLocks noChangeArrowheads="1"/>
          </p:cNvSpPr>
          <p:nvPr/>
        </p:nvSpPr>
        <p:spPr bwMode="auto">
          <a:xfrm>
            <a:off x="90488" y="2565400"/>
            <a:ext cx="2698750" cy="620713"/>
          </a:xfrm>
          <a:prstGeom prst="rect">
            <a:avLst/>
          </a:prstGeom>
          <a:noFill/>
          <a:ln w="9525">
            <a:noFill/>
            <a:miter lim="800000"/>
          </a:ln>
        </p:spPr>
        <p:txBody>
          <a:bodyPr>
            <a:spAutoFit/>
          </a:bodyPr>
          <a:lstStyle/>
          <a:p>
            <a:pPr>
              <a:lnSpc>
                <a:spcPct val="150000"/>
              </a:lnSpc>
            </a:pPr>
            <a:r>
              <a:rPr lang="zh-CN" altLang="en-US" sz="2600">
                <a:solidFill>
                  <a:srgbClr val="FF0000"/>
                </a:solidFill>
                <a:latin typeface="Times New Roman" panose="02020603050405020304" pitchFamily="18" charset="0"/>
                <a:ea typeface="微软雅黑" pitchFamily="34" charset="-122"/>
                <a:cs typeface="Times New Roman" pitchFamily="18" charset="0"/>
              </a:rPr>
              <a:t>（</a:t>
            </a:r>
            <a:r>
              <a:rPr lang="en-US" altLang="zh-CN" sz="2600">
                <a:solidFill>
                  <a:srgbClr val="FF0000"/>
                </a:solidFill>
                <a:latin typeface="Times New Roman" panose="02020603050405020304" pitchFamily="18" charset="0"/>
                <a:ea typeface="微软雅黑" pitchFamily="34" charset="-122"/>
                <a:cs typeface="Times New Roman" pitchFamily="18" charset="0"/>
              </a:rPr>
              <a:t>4</a:t>
            </a:r>
            <a:r>
              <a:rPr lang="zh-CN" altLang="en-US" sz="2600">
                <a:solidFill>
                  <a:srgbClr val="FF0000"/>
                </a:solidFill>
                <a:latin typeface="Times New Roman" panose="02020603050405020304" pitchFamily="18" charset="0"/>
                <a:ea typeface="微软雅黑" pitchFamily="34" charset="-122"/>
                <a:cs typeface="Times New Roman" pitchFamily="18" charset="0"/>
              </a:rPr>
              <a:t>）实验现象</a:t>
            </a:r>
          </a:p>
        </p:txBody>
      </p:sp>
      <p:grpSp>
        <p:nvGrpSpPr>
          <p:cNvPr id="6" name="组合 5"/>
          <p:cNvGrpSpPr/>
          <p:nvPr/>
        </p:nvGrpSpPr>
        <p:grpSpPr>
          <a:xfrm>
            <a:off x="9850438" y="3095625"/>
            <a:ext cx="1449387" cy="1689100"/>
            <a:chOff x="8008106" y="3838669"/>
            <a:chExt cx="2480155" cy="3063139"/>
          </a:xfrm>
        </p:grpSpPr>
        <p:cxnSp>
          <p:nvCxnSpPr>
            <p:cNvPr id="36" name="直接连接符 35"/>
            <p:cNvCxnSpPr/>
            <p:nvPr/>
          </p:nvCxnSpPr>
          <p:spPr>
            <a:xfrm flipH="1" flipV="1">
              <a:off x="8138498" y="6156176"/>
              <a:ext cx="1776585" cy="57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52" name="组合 2"/>
            <p:cNvGrpSpPr/>
            <p:nvPr/>
          </p:nvGrpSpPr>
          <p:grpSpPr>
            <a:xfrm>
              <a:off x="8008106" y="3838669"/>
              <a:ext cx="2480155" cy="3063139"/>
              <a:chOff x="8008106" y="3838669"/>
              <a:chExt cx="2480155" cy="3063139"/>
            </a:xfrm>
          </p:grpSpPr>
          <p:grpSp>
            <p:nvGrpSpPr>
              <p:cNvPr id="20553" name="Group 12"/>
              <p:cNvGrpSpPr/>
              <p:nvPr/>
            </p:nvGrpSpPr>
            <p:grpSpPr>
              <a:xfrm>
                <a:off x="8137234" y="4218915"/>
                <a:ext cx="1777209" cy="1924770"/>
                <a:chOff x="0" y="0"/>
                <a:chExt cx="1536" cy="2064"/>
              </a:xfrm>
            </p:grpSpPr>
            <p:sp>
              <p:nvSpPr>
                <p:cNvPr id="20557" name="Rectangle 6" descr="横虚线"/>
                <p:cNvSpPr>
                  <a:spLocks noChangeArrowheads="1"/>
                </p:cNvSpPr>
                <p:nvPr/>
              </p:nvSpPr>
              <p:spPr bwMode="auto">
                <a:xfrm>
                  <a:off x="0" y="0"/>
                  <a:ext cx="1536" cy="2064"/>
                </a:xfrm>
                <a:prstGeom prst="rect">
                  <a:avLst/>
                </a:prstGeom>
                <a:blipFill dpi="0" rotWithShape="0">
                  <a:blip r:embed="rId2"/>
                  <a:tile tx="0" ty="0" sx="100000" sy="100000" flip="none" algn="tl"/>
                </a:blipFill>
                <a:ln w="9525">
                  <a:noFill/>
                  <a:miter lim="800000"/>
                </a:ln>
              </p:spPr>
              <p:txBody>
                <a:bodyPr/>
                <a:lstStyle/>
                <a:p>
                  <a:endParaRPr lang="zh-CN" altLang="en-US">
                    <a:latin typeface="微软雅黑" pitchFamily="34" charset="-122"/>
                    <a:ea typeface="微软雅黑" pitchFamily="34" charset="-122"/>
                  </a:endParaRPr>
                </a:p>
              </p:txBody>
            </p:sp>
            <p:grpSp>
              <p:nvGrpSpPr>
                <p:cNvPr id="20558" name="Group 14"/>
                <p:cNvGrpSpPr/>
                <p:nvPr/>
              </p:nvGrpSpPr>
              <p:grpSpPr>
                <a:xfrm>
                  <a:off x="240" y="96"/>
                  <a:ext cx="1013" cy="1770"/>
                  <a:chOff x="240" y="96"/>
                  <a:chExt cx="1013" cy="1770"/>
                </a:xfrm>
              </p:grpSpPr>
              <p:grpSp>
                <p:nvGrpSpPr>
                  <p:cNvPr id="20559" name="Group 15"/>
                  <p:cNvGrpSpPr/>
                  <p:nvPr/>
                </p:nvGrpSpPr>
                <p:grpSpPr>
                  <a:xfrm>
                    <a:off x="240" y="96"/>
                    <a:ext cx="1013" cy="1485"/>
                    <a:chOff x="240" y="96"/>
                    <a:chExt cx="1013" cy="1485"/>
                  </a:xfrm>
                </p:grpSpPr>
                <p:sp>
                  <p:nvSpPr>
                    <p:cNvPr id="20561" name="Oval 9"/>
                    <p:cNvSpPr>
                      <a:spLocks noChangeArrowheads="1"/>
                    </p:cNvSpPr>
                    <p:nvPr/>
                  </p:nvSpPr>
                  <p:spPr bwMode="auto">
                    <a:xfrm rot="-10392956">
                      <a:off x="960" y="1294"/>
                      <a:ext cx="293" cy="287"/>
                    </a:xfrm>
                    <a:prstGeom prst="ellipse">
                      <a:avLst/>
                    </a:prstGeom>
                    <a:solidFill>
                      <a:srgbClr val="FFFFFF"/>
                    </a:solidFill>
                    <a:ln w="9525">
                      <a:solidFill>
                        <a:srgbClr val="000000"/>
                      </a:solidFill>
                      <a:round/>
                    </a:ln>
                  </p:spPr>
                  <p:txBody>
                    <a:bodyPr rot="10800000"/>
                    <a:lstStyle/>
                    <a:p>
                      <a:endParaRPr lang="zh-CN" altLang="en-US">
                        <a:latin typeface="微软雅黑" pitchFamily="34" charset="-122"/>
                        <a:ea typeface="微软雅黑" pitchFamily="34" charset="-122"/>
                      </a:endParaRPr>
                    </a:p>
                  </p:txBody>
                </p:sp>
                <p:sp>
                  <p:nvSpPr>
                    <p:cNvPr id="20562" name="Oval 10"/>
                    <p:cNvSpPr>
                      <a:spLocks noChangeArrowheads="1"/>
                    </p:cNvSpPr>
                    <p:nvPr/>
                  </p:nvSpPr>
                  <p:spPr bwMode="auto">
                    <a:xfrm rot="-10392956">
                      <a:off x="332" y="1056"/>
                      <a:ext cx="291" cy="287"/>
                    </a:xfrm>
                    <a:prstGeom prst="ellipse">
                      <a:avLst/>
                    </a:prstGeom>
                    <a:solidFill>
                      <a:srgbClr val="FFFFFF"/>
                    </a:solidFill>
                    <a:ln w="9525">
                      <a:solidFill>
                        <a:srgbClr val="000000"/>
                      </a:solidFill>
                      <a:round/>
                    </a:ln>
                  </p:spPr>
                  <p:txBody>
                    <a:bodyPr rot="10800000"/>
                    <a:lstStyle/>
                    <a:p>
                      <a:endParaRPr lang="zh-CN" altLang="en-US">
                        <a:latin typeface="微软雅黑" pitchFamily="34" charset="-122"/>
                        <a:ea typeface="微软雅黑" pitchFamily="34" charset="-122"/>
                      </a:endParaRPr>
                    </a:p>
                  </p:txBody>
                </p:sp>
                <p:sp>
                  <p:nvSpPr>
                    <p:cNvPr id="20563" name="Oval 11"/>
                    <p:cNvSpPr>
                      <a:spLocks noChangeArrowheads="1"/>
                    </p:cNvSpPr>
                    <p:nvPr/>
                  </p:nvSpPr>
                  <p:spPr bwMode="auto">
                    <a:xfrm rot="-10392956">
                      <a:off x="768" y="884"/>
                      <a:ext cx="192" cy="194"/>
                    </a:xfrm>
                    <a:prstGeom prst="ellipse">
                      <a:avLst/>
                    </a:prstGeom>
                    <a:solidFill>
                      <a:srgbClr val="FFFFFF"/>
                    </a:solidFill>
                    <a:ln w="9525">
                      <a:solidFill>
                        <a:srgbClr val="000000"/>
                      </a:solidFill>
                      <a:round/>
                    </a:ln>
                  </p:spPr>
                  <p:txBody>
                    <a:bodyPr rot="10800000"/>
                    <a:lstStyle/>
                    <a:p>
                      <a:endParaRPr lang="zh-CN" altLang="en-US">
                        <a:latin typeface="微软雅黑" pitchFamily="34" charset="-122"/>
                        <a:ea typeface="微软雅黑" pitchFamily="34" charset="-122"/>
                      </a:endParaRPr>
                    </a:p>
                  </p:txBody>
                </p:sp>
                <p:sp>
                  <p:nvSpPr>
                    <p:cNvPr id="20564" name="Oval 12"/>
                    <p:cNvSpPr>
                      <a:spLocks noChangeArrowheads="1"/>
                    </p:cNvSpPr>
                    <p:nvPr/>
                  </p:nvSpPr>
                  <p:spPr bwMode="auto">
                    <a:xfrm rot="-10392956">
                      <a:off x="240" y="526"/>
                      <a:ext cx="192" cy="194"/>
                    </a:xfrm>
                    <a:prstGeom prst="ellipse">
                      <a:avLst/>
                    </a:prstGeom>
                    <a:solidFill>
                      <a:srgbClr val="FFFFFF"/>
                    </a:solidFill>
                    <a:ln w="9525">
                      <a:solidFill>
                        <a:srgbClr val="000000"/>
                      </a:solidFill>
                      <a:round/>
                    </a:ln>
                  </p:spPr>
                  <p:txBody>
                    <a:bodyPr rot="10800000"/>
                    <a:lstStyle/>
                    <a:p>
                      <a:endParaRPr lang="zh-CN" altLang="en-US">
                        <a:latin typeface="微软雅黑" pitchFamily="34" charset="-122"/>
                        <a:ea typeface="微软雅黑" pitchFamily="34" charset="-122"/>
                      </a:endParaRPr>
                    </a:p>
                  </p:txBody>
                </p:sp>
                <p:sp>
                  <p:nvSpPr>
                    <p:cNvPr id="20565" name="Oval 13"/>
                    <p:cNvSpPr>
                      <a:spLocks noChangeArrowheads="1"/>
                    </p:cNvSpPr>
                    <p:nvPr/>
                  </p:nvSpPr>
                  <p:spPr bwMode="auto">
                    <a:xfrm rot="-10392956">
                      <a:off x="673" y="495"/>
                      <a:ext cx="143" cy="145"/>
                    </a:xfrm>
                    <a:prstGeom prst="ellipse">
                      <a:avLst/>
                    </a:prstGeom>
                    <a:solidFill>
                      <a:srgbClr val="FFFFFF"/>
                    </a:solidFill>
                    <a:ln w="9525">
                      <a:solidFill>
                        <a:srgbClr val="000000"/>
                      </a:solidFill>
                      <a:round/>
                    </a:ln>
                  </p:spPr>
                  <p:txBody>
                    <a:bodyPr rot="10800000"/>
                    <a:lstStyle/>
                    <a:p>
                      <a:endParaRPr lang="zh-CN" altLang="en-US">
                        <a:latin typeface="微软雅黑" pitchFamily="34" charset="-122"/>
                        <a:ea typeface="微软雅黑" pitchFamily="34" charset="-122"/>
                      </a:endParaRPr>
                    </a:p>
                  </p:txBody>
                </p:sp>
                <p:sp>
                  <p:nvSpPr>
                    <p:cNvPr id="20566" name="Oval 14"/>
                    <p:cNvSpPr>
                      <a:spLocks noChangeArrowheads="1"/>
                    </p:cNvSpPr>
                    <p:nvPr/>
                  </p:nvSpPr>
                  <p:spPr bwMode="auto">
                    <a:xfrm rot="-10392956">
                      <a:off x="240" y="96"/>
                      <a:ext cx="97" cy="96"/>
                    </a:xfrm>
                    <a:prstGeom prst="ellipse">
                      <a:avLst/>
                    </a:prstGeom>
                    <a:solidFill>
                      <a:srgbClr val="FFFFFF"/>
                    </a:solidFill>
                    <a:ln w="9525">
                      <a:solidFill>
                        <a:srgbClr val="000000"/>
                      </a:solidFill>
                      <a:round/>
                    </a:ln>
                  </p:spPr>
                  <p:txBody>
                    <a:bodyPr rot="10800000"/>
                    <a:lstStyle/>
                    <a:p>
                      <a:endParaRPr lang="zh-CN" altLang="en-US">
                        <a:latin typeface="微软雅黑" pitchFamily="34" charset="-122"/>
                        <a:ea typeface="微软雅黑" pitchFamily="34" charset="-122"/>
                      </a:endParaRPr>
                    </a:p>
                  </p:txBody>
                </p:sp>
                <p:sp>
                  <p:nvSpPr>
                    <p:cNvPr id="20567" name="Oval 15"/>
                    <p:cNvSpPr>
                      <a:spLocks noChangeArrowheads="1"/>
                    </p:cNvSpPr>
                    <p:nvPr/>
                  </p:nvSpPr>
                  <p:spPr bwMode="auto">
                    <a:xfrm rot="-10392956">
                      <a:off x="673" y="195"/>
                      <a:ext cx="95" cy="97"/>
                    </a:xfrm>
                    <a:prstGeom prst="ellipse">
                      <a:avLst/>
                    </a:prstGeom>
                    <a:solidFill>
                      <a:srgbClr val="FFFFFF"/>
                    </a:solidFill>
                    <a:ln w="9525">
                      <a:solidFill>
                        <a:srgbClr val="000000"/>
                      </a:solidFill>
                      <a:round/>
                    </a:ln>
                  </p:spPr>
                  <p:txBody>
                    <a:bodyPr rot="10800000"/>
                    <a:lstStyle/>
                    <a:p>
                      <a:endParaRPr lang="zh-CN" altLang="en-US">
                        <a:latin typeface="微软雅黑" pitchFamily="34" charset="-122"/>
                        <a:ea typeface="微软雅黑" pitchFamily="34" charset="-122"/>
                      </a:endParaRPr>
                    </a:p>
                  </p:txBody>
                </p:sp>
              </p:grpSp>
              <p:sp>
                <p:nvSpPr>
                  <p:cNvPr id="20560" name="Oval 16"/>
                  <p:cNvSpPr>
                    <a:spLocks noChangeArrowheads="1"/>
                  </p:cNvSpPr>
                  <p:nvPr/>
                </p:nvSpPr>
                <p:spPr bwMode="auto">
                  <a:xfrm rot="-10392956">
                    <a:off x="432" y="1535"/>
                    <a:ext cx="384" cy="331"/>
                  </a:xfrm>
                  <a:prstGeom prst="ellipse">
                    <a:avLst/>
                  </a:prstGeom>
                  <a:solidFill>
                    <a:srgbClr val="FFFFFF"/>
                  </a:solidFill>
                  <a:ln w="9525">
                    <a:solidFill>
                      <a:srgbClr val="000000"/>
                    </a:solidFill>
                    <a:round/>
                  </a:ln>
                </p:spPr>
                <p:txBody>
                  <a:bodyPr rot="10800000"/>
                  <a:lstStyle/>
                  <a:p>
                    <a:endParaRPr lang="zh-CN" altLang="en-US">
                      <a:latin typeface="微软雅黑" pitchFamily="34" charset="-122"/>
                      <a:ea typeface="微软雅黑" pitchFamily="34" charset="-122"/>
                    </a:endParaRPr>
                  </a:p>
                </p:txBody>
              </p:sp>
            </p:grpSp>
          </p:grpSp>
          <p:cxnSp>
            <p:nvCxnSpPr>
              <p:cNvPr id="33" name="直接连接符 32"/>
              <p:cNvCxnSpPr/>
              <p:nvPr/>
            </p:nvCxnSpPr>
            <p:spPr>
              <a:xfrm flipH="1">
                <a:off x="8138498" y="3838669"/>
                <a:ext cx="0" cy="2323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9896066" y="3838669"/>
                <a:ext cx="0" cy="23232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556" name="矩形 43"/>
              <p:cNvSpPr>
                <a:spLocks noChangeArrowheads="1"/>
              </p:cNvSpPr>
              <p:nvPr/>
            </p:nvSpPr>
            <p:spPr bwMode="auto">
              <a:xfrm>
                <a:off x="8008106" y="6176175"/>
                <a:ext cx="2480155" cy="725633"/>
              </a:xfrm>
              <a:prstGeom prst="rect">
                <a:avLst/>
              </a:prstGeom>
              <a:noFill/>
              <a:ln w="9525">
                <a:noFill/>
                <a:miter lim="800000"/>
              </a:ln>
            </p:spPr>
            <p:txBody>
              <a:bodyPr>
                <a:spAutoFit/>
              </a:bodyPr>
              <a:lstStyle/>
              <a:p>
                <a:r>
                  <a:rPr lang="zh-CN" altLang="en-US" sz="2000">
                    <a:latin typeface="微软雅黑" pitchFamily="34" charset="-122"/>
                    <a:ea typeface="微软雅黑" pitchFamily="34" charset="-122"/>
                  </a:rPr>
                  <a:t>水沸腾前</a:t>
                </a:r>
              </a:p>
            </p:txBody>
          </p:sp>
        </p:grpSp>
      </p:grpSp>
      <p:sp>
        <p:nvSpPr>
          <p:cNvPr id="26" name="圆角矩形 25"/>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grpSp>
        <p:nvGrpSpPr>
          <p:cNvPr id="28" name="组合 27"/>
          <p:cNvGrpSpPr/>
          <p:nvPr/>
        </p:nvGrpSpPr>
        <p:grpSpPr>
          <a:xfrm>
            <a:off x="9863138" y="4860925"/>
            <a:ext cx="1403350" cy="1658938"/>
            <a:chOff x="7907240" y="724511"/>
            <a:chExt cx="2536095" cy="3081654"/>
          </a:xfrm>
        </p:grpSpPr>
        <p:grpSp>
          <p:nvGrpSpPr>
            <p:cNvPr id="20533" name="Group 25"/>
            <p:cNvGrpSpPr/>
            <p:nvPr/>
          </p:nvGrpSpPr>
          <p:grpSpPr>
            <a:xfrm>
              <a:off x="8094885" y="1211232"/>
              <a:ext cx="1724572" cy="1840551"/>
              <a:chOff x="0" y="0"/>
              <a:chExt cx="1536" cy="1872"/>
            </a:xfrm>
          </p:grpSpPr>
          <p:sp>
            <p:nvSpPr>
              <p:cNvPr id="20539" name="Rectangle 19" descr="横虚线"/>
              <p:cNvSpPr>
                <a:spLocks noChangeArrowheads="1"/>
              </p:cNvSpPr>
              <p:nvPr/>
            </p:nvSpPr>
            <p:spPr bwMode="auto">
              <a:xfrm>
                <a:off x="0" y="0"/>
                <a:ext cx="1536" cy="1872"/>
              </a:xfrm>
              <a:prstGeom prst="rect">
                <a:avLst/>
              </a:prstGeom>
              <a:blipFill dpi="0" rotWithShape="0">
                <a:blip r:embed="rId2"/>
                <a:tile tx="0" ty="0" sx="100000" sy="100000" flip="none" algn="tl"/>
              </a:blipFill>
              <a:ln w="9525">
                <a:noFill/>
                <a:miter lim="800000"/>
              </a:ln>
            </p:spPr>
            <p:txBody>
              <a:bodyPr/>
              <a:lstStyle/>
              <a:p>
                <a:pPr defTabSz="457200"/>
                <a:endParaRPr lang="zh-CN" altLang="en-US" sz="2800">
                  <a:solidFill>
                    <a:srgbClr val="000000"/>
                  </a:solidFill>
                  <a:cs typeface="Helvetica" pitchFamily="34" charset="0"/>
                  <a:sym typeface="Helvetica" pitchFamily="34" charset="0"/>
                </a:endParaRPr>
              </a:p>
            </p:txBody>
          </p:sp>
          <p:grpSp>
            <p:nvGrpSpPr>
              <p:cNvPr id="20540" name="Group 27"/>
              <p:cNvGrpSpPr/>
              <p:nvPr/>
            </p:nvGrpSpPr>
            <p:grpSpPr>
              <a:xfrm>
                <a:off x="144" y="96"/>
                <a:ext cx="1008" cy="1684"/>
                <a:chOff x="144" y="96"/>
                <a:chExt cx="1008" cy="1684"/>
              </a:xfrm>
            </p:grpSpPr>
            <p:sp>
              <p:nvSpPr>
                <p:cNvPr id="20542" name="Oval 21"/>
                <p:cNvSpPr>
                  <a:spLocks noChangeArrowheads="1"/>
                </p:cNvSpPr>
                <p:nvPr/>
              </p:nvSpPr>
              <p:spPr bwMode="auto">
                <a:xfrm>
                  <a:off x="144" y="96"/>
                  <a:ext cx="288" cy="288"/>
                </a:xfrm>
                <a:prstGeom prst="ellipse">
                  <a:avLst/>
                </a:prstGeom>
                <a:solidFill>
                  <a:srgbClr val="FFFFFF"/>
                </a:solidFill>
                <a:ln w="9525">
                  <a:solidFill>
                    <a:srgbClr val="000000"/>
                  </a:solidFill>
                  <a:round/>
                </a:ln>
              </p:spPr>
              <p:txBody>
                <a:bodyPr/>
                <a:lstStyle/>
                <a:p>
                  <a:pPr defTabSz="457200"/>
                  <a:endParaRPr lang="zh-CN" altLang="en-US" sz="2800">
                    <a:solidFill>
                      <a:srgbClr val="000000"/>
                    </a:solidFill>
                    <a:cs typeface="Helvetica" pitchFamily="34" charset="0"/>
                    <a:sym typeface="Helvetica" pitchFamily="34" charset="0"/>
                  </a:endParaRPr>
                </a:p>
              </p:txBody>
            </p:sp>
            <p:sp>
              <p:nvSpPr>
                <p:cNvPr id="20543" name="Oval 23"/>
                <p:cNvSpPr>
                  <a:spLocks noChangeArrowheads="1"/>
                </p:cNvSpPr>
                <p:nvPr/>
              </p:nvSpPr>
              <p:spPr bwMode="auto">
                <a:xfrm>
                  <a:off x="768" y="240"/>
                  <a:ext cx="288" cy="288"/>
                </a:xfrm>
                <a:prstGeom prst="ellipse">
                  <a:avLst/>
                </a:prstGeom>
                <a:solidFill>
                  <a:srgbClr val="FFFFFF"/>
                </a:solidFill>
                <a:ln w="9525">
                  <a:solidFill>
                    <a:srgbClr val="000000"/>
                  </a:solidFill>
                  <a:round/>
                </a:ln>
              </p:spPr>
              <p:txBody>
                <a:bodyPr/>
                <a:lstStyle/>
                <a:p>
                  <a:pPr defTabSz="457200"/>
                  <a:endParaRPr lang="zh-CN" altLang="en-US" sz="2800">
                    <a:solidFill>
                      <a:srgbClr val="000000"/>
                    </a:solidFill>
                    <a:cs typeface="Helvetica" pitchFamily="34" charset="0"/>
                    <a:sym typeface="Helvetica" pitchFamily="34" charset="0"/>
                  </a:endParaRPr>
                </a:p>
              </p:txBody>
            </p:sp>
            <p:sp>
              <p:nvSpPr>
                <p:cNvPr id="20544" name="Oval 25"/>
                <p:cNvSpPr>
                  <a:spLocks noChangeArrowheads="1"/>
                </p:cNvSpPr>
                <p:nvPr/>
              </p:nvSpPr>
              <p:spPr bwMode="auto">
                <a:xfrm>
                  <a:off x="336" y="720"/>
                  <a:ext cx="192" cy="191"/>
                </a:xfrm>
                <a:prstGeom prst="ellipse">
                  <a:avLst/>
                </a:prstGeom>
                <a:solidFill>
                  <a:srgbClr val="FFFFFF"/>
                </a:solidFill>
                <a:ln w="9525">
                  <a:solidFill>
                    <a:srgbClr val="000000"/>
                  </a:solidFill>
                  <a:round/>
                </a:ln>
              </p:spPr>
              <p:txBody>
                <a:bodyPr/>
                <a:lstStyle/>
                <a:p>
                  <a:pPr defTabSz="457200"/>
                  <a:endParaRPr lang="zh-CN" altLang="en-US" sz="2800">
                    <a:solidFill>
                      <a:srgbClr val="000000"/>
                    </a:solidFill>
                    <a:cs typeface="Helvetica" pitchFamily="34" charset="0"/>
                    <a:sym typeface="Helvetica" pitchFamily="34" charset="0"/>
                  </a:endParaRPr>
                </a:p>
              </p:txBody>
            </p:sp>
            <p:sp>
              <p:nvSpPr>
                <p:cNvPr id="20545" name="Oval 26"/>
                <p:cNvSpPr>
                  <a:spLocks noChangeArrowheads="1"/>
                </p:cNvSpPr>
                <p:nvPr/>
              </p:nvSpPr>
              <p:spPr bwMode="auto">
                <a:xfrm>
                  <a:off x="864" y="768"/>
                  <a:ext cx="192" cy="192"/>
                </a:xfrm>
                <a:prstGeom prst="ellipse">
                  <a:avLst/>
                </a:prstGeom>
                <a:solidFill>
                  <a:srgbClr val="FFFFFF"/>
                </a:solidFill>
                <a:ln w="9525">
                  <a:solidFill>
                    <a:srgbClr val="000000"/>
                  </a:solidFill>
                  <a:round/>
                </a:ln>
              </p:spPr>
              <p:txBody>
                <a:bodyPr/>
                <a:lstStyle/>
                <a:p>
                  <a:pPr defTabSz="457200"/>
                  <a:endParaRPr lang="zh-CN" altLang="en-US" sz="2800">
                    <a:solidFill>
                      <a:srgbClr val="000000"/>
                    </a:solidFill>
                    <a:cs typeface="Helvetica" pitchFamily="34" charset="0"/>
                    <a:sym typeface="Helvetica" pitchFamily="34" charset="0"/>
                  </a:endParaRPr>
                </a:p>
              </p:txBody>
            </p:sp>
            <p:sp>
              <p:nvSpPr>
                <p:cNvPr id="20546" name="Oval 27"/>
                <p:cNvSpPr>
                  <a:spLocks noChangeArrowheads="1"/>
                </p:cNvSpPr>
                <p:nvPr/>
              </p:nvSpPr>
              <p:spPr bwMode="auto">
                <a:xfrm>
                  <a:off x="432" y="1152"/>
                  <a:ext cx="144" cy="148"/>
                </a:xfrm>
                <a:prstGeom prst="ellipse">
                  <a:avLst/>
                </a:prstGeom>
                <a:solidFill>
                  <a:srgbClr val="FFFFFF"/>
                </a:solidFill>
                <a:ln w="9525">
                  <a:solidFill>
                    <a:srgbClr val="000000"/>
                  </a:solidFill>
                  <a:round/>
                </a:ln>
              </p:spPr>
              <p:txBody>
                <a:bodyPr/>
                <a:lstStyle/>
                <a:p>
                  <a:pPr defTabSz="457200"/>
                  <a:endParaRPr lang="zh-CN" altLang="en-US" sz="2800">
                    <a:solidFill>
                      <a:srgbClr val="000000"/>
                    </a:solidFill>
                    <a:cs typeface="Helvetica" pitchFamily="34" charset="0"/>
                    <a:sym typeface="Helvetica" pitchFamily="34" charset="0"/>
                  </a:endParaRPr>
                </a:p>
              </p:txBody>
            </p:sp>
            <p:sp>
              <p:nvSpPr>
                <p:cNvPr id="20547" name="Oval 28"/>
                <p:cNvSpPr>
                  <a:spLocks noChangeArrowheads="1"/>
                </p:cNvSpPr>
                <p:nvPr/>
              </p:nvSpPr>
              <p:spPr bwMode="auto">
                <a:xfrm>
                  <a:off x="1008" y="1201"/>
                  <a:ext cx="96" cy="99"/>
                </a:xfrm>
                <a:prstGeom prst="ellipse">
                  <a:avLst/>
                </a:prstGeom>
                <a:solidFill>
                  <a:srgbClr val="FFFFFF"/>
                </a:solidFill>
                <a:ln w="9525">
                  <a:solidFill>
                    <a:srgbClr val="000000"/>
                  </a:solidFill>
                  <a:round/>
                </a:ln>
              </p:spPr>
              <p:txBody>
                <a:bodyPr/>
                <a:lstStyle/>
                <a:p>
                  <a:pPr defTabSz="457200"/>
                  <a:endParaRPr lang="zh-CN" altLang="en-US" sz="2800">
                    <a:solidFill>
                      <a:srgbClr val="000000"/>
                    </a:solidFill>
                    <a:cs typeface="Helvetica" pitchFamily="34" charset="0"/>
                    <a:sym typeface="Helvetica" pitchFamily="34" charset="0"/>
                  </a:endParaRPr>
                </a:p>
              </p:txBody>
            </p:sp>
            <p:sp>
              <p:nvSpPr>
                <p:cNvPr id="20548" name="Oval 29"/>
                <p:cNvSpPr>
                  <a:spLocks noChangeArrowheads="1"/>
                </p:cNvSpPr>
                <p:nvPr/>
              </p:nvSpPr>
              <p:spPr bwMode="auto">
                <a:xfrm>
                  <a:off x="1104" y="1584"/>
                  <a:ext cx="48" cy="48"/>
                </a:xfrm>
                <a:prstGeom prst="ellipse">
                  <a:avLst/>
                </a:prstGeom>
                <a:solidFill>
                  <a:srgbClr val="FFFFFF"/>
                </a:solidFill>
                <a:ln w="9525">
                  <a:solidFill>
                    <a:srgbClr val="000000"/>
                  </a:solidFill>
                  <a:round/>
                </a:ln>
              </p:spPr>
              <p:txBody>
                <a:bodyPr/>
                <a:lstStyle/>
                <a:p>
                  <a:pPr defTabSz="457200"/>
                  <a:endParaRPr lang="zh-CN" altLang="en-US" sz="2800">
                    <a:solidFill>
                      <a:srgbClr val="000000"/>
                    </a:solidFill>
                    <a:cs typeface="Helvetica" pitchFamily="34" charset="0"/>
                    <a:sym typeface="Helvetica" pitchFamily="34" charset="0"/>
                  </a:endParaRPr>
                </a:p>
              </p:txBody>
            </p:sp>
            <p:sp>
              <p:nvSpPr>
                <p:cNvPr id="20549" name="Oval 30"/>
                <p:cNvSpPr>
                  <a:spLocks noChangeArrowheads="1"/>
                </p:cNvSpPr>
                <p:nvPr/>
              </p:nvSpPr>
              <p:spPr bwMode="auto">
                <a:xfrm>
                  <a:off x="576" y="1491"/>
                  <a:ext cx="96" cy="98"/>
                </a:xfrm>
                <a:prstGeom prst="ellipse">
                  <a:avLst/>
                </a:prstGeom>
                <a:solidFill>
                  <a:srgbClr val="FFFFFF"/>
                </a:solidFill>
                <a:ln w="9525">
                  <a:solidFill>
                    <a:srgbClr val="000000"/>
                  </a:solidFill>
                  <a:round/>
                </a:ln>
              </p:spPr>
              <p:txBody>
                <a:bodyPr/>
                <a:lstStyle/>
                <a:p>
                  <a:pPr defTabSz="457200"/>
                  <a:endParaRPr lang="zh-CN" altLang="en-US" sz="2800">
                    <a:solidFill>
                      <a:srgbClr val="000000"/>
                    </a:solidFill>
                    <a:cs typeface="Helvetica" pitchFamily="34" charset="0"/>
                    <a:sym typeface="Helvetica" pitchFamily="34" charset="0"/>
                  </a:endParaRPr>
                </a:p>
              </p:txBody>
            </p:sp>
            <p:sp>
              <p:nvSpPr>
                <p:cNvPr id="20550" name="Oval 31"/>
                <p:cNvSpPr>
                  <a:spLocks noChangeArrowheads="1"/>
                </p:cNvSpPr>
                <p:nvPr/>
              </p:nvSpPr>
              <p:spPr bwMode="auto">
                <a:xfrm>
                  <a:off x="720" y="1731"/>
                  <a:ext cx="48" cy="49"/>
                </a:xfrm>
                <a:prstGeom prst="ellipse">
                  <a:avLst/>
                </a:prstGeom>
                <a:solidFill>
                  <a:srgbClr val="FFFFFF"/>
                </a:solidFill>
                <a:ln w="9525">
                  <a:solidFill>
                    <a:srgbClr val="000000"/>
                  </a:solidFill>
                  <a:round/>
                </a:ln>
              </p:spPr>
              <p:txBody>
                <a:bodyPr/>
                <a:lstStyle/>
                <a:p>
                  <a:pPr defTabSz="457200"/>
                  <a:endParaRPr lang="zh-CN" altLang="en-US" sz="2800">
                    <a:solidFill>
                      <a:srgbClr val="000000"/>
                    </a:solidFill>
                    <a:cs typeface="Helvetica" pitchFamily="34" charset="0"/>
                    <a:sym typeface="Helvetica" pitchFamily="34" charset="0"/>
                  </a:endParaRPr>
                </a:p>
              </p:txBody>
            </p:sp>
          </p:grpSp>
          <p:sp>
            <p:nvSpPr>
              <p:cNvPr id="20541" name="Oval 38"/>
              <p:cNvSpPr>
                <a:spLocks noChangeArrowheads="1"/>
              </p:cNvSpPr>
              <p:nvPr/>
            </p:nvSpPr>
            <p:spPr bwMode="auto">
              <a:xfrm>
                <a:off x="1200" y="1776"/>
                <a:ext cx="48" cy="48"/>
              </a:xfrm>
              <a:prstGeom prst="ellipse">
                <a:avLst/>
              </a:prstGeom>
              <a:solidFill>
                <a:srgbClr val="FFFFFF"/>
              </a:solidFill>
              <a:ln w="9525">
                <a:solidFill>
                  <a:srgbClr val="000000"/>
                </a:solidFill>
                <a:round/>
              </a:ln>
            </p:spPr>
            <p:txBody>
              <a:bodyPr/>
              <a:lstStyle/>
              <a:p>
                <a:pPr defTabSz="457200"/>
                <a:endParaRPr lang="zh-CN" altLang="en-US" sz="2800">
                  <a:solidFill>
                    <a:srgbClr val="000000"/>
                  </a:solidFill>
                  <a:cs typeface="Helvetica" pitchFamily="34" charset="0"/>
                  <a:sym typeface="Helvetica" pitchFamily="34" charset="0"/>
                </a:endParaRPr>
              </a:p>
            </p:txBody>
          </p:sp>
        </p:grpSp>
        <p:sp>
          <p:nvSpPr>
            <p:cNvPr id="30" name="矩形 29"/>
            <p:cNvSpPr/>
            <p:nvPr/>
          </p:nvSpPr>
          <p:spPr>
            <a:xfrm>
              <a:off x="7907240" y="3063030"/>
              <a:ext cx="2536095" cy="743135"/>
            </a:xfrm>
            <a:prstGeom prst="rect">
              <a:avLst/>
            </a:prstGeom>
          </p:spPr>
          <p:txBody>
            <a:bodyPr>
              <a:spAutoFit/>
            </a:bodyPr>
            <a:lstStyle/>
            <a:p>
              <a:pPr fontAlgn="auto">
                <a:spcBef>
                  <a:spcPct val="0"/>
                </a:spcBef>
                <a:spcAft>
                  <a:spcPct val="0"/>
                </a:spcAft>
                <a:defRPr/>
              </a:pPr>
              <a:r>
                <a:rPr lang="zh-CN" altLang="en-US" sz="2000" kern="0">
                  <a:solidFill>
                    <a:srgbClr val="000000"/>
                  </a:solidFill>
                  <a:latin typeface="Times New Roman" panose="02020603050405020304" pitchFamily="18" charset="0"/>
                  <a:ea typeface="+mn-ea"/>
                  <a:cs typeface="Helvetica"/>
                  <a:sym typeface="Helvetica"/>
                </a:rPr>
                <a:t>水沸腾时</a:t>
              </a:r>
              <a:endParaRPr lang="zh-CN" altLang="en-US" sz="2000" kern="0">
                <a:solidFill>
                  <a:srgbClr val="000000"/>
                </a:solidFill>
                <a:latin typeface="Helvetica"/>
                <a:ea typeface="+mn-ea"/>
                <a:cs typeface="Helvetica"/>
                <a:sym typeface="Helvetica"/>
              </a:endParaRPr>
            </a:p>
          </p:txBody>
        </p:sp>
        <p:grpSp>
          <p:nvGrpSpPr>
            <p:cNvPr id="20535" name="组合 30"/>
            <p:cNvGrpSpPr/>
            <p:nvPr/>
          </p:nvGrpSpPr>
          <p:grpSpPr>
            <a:xfrm>
              <a:off x="8068567" y="724511"/>
              <a:ext cx="1777208" cy="2324659"/>
              <a:chOff x="8060040" y="1314814"/>
              <a:chExt cx="1777208" cy="2324659"/>
            </a:xfrm>
          </p:grpSpPr>
          <p:cxnSp>
            <p:nvCxnSpPr>
              <p:cNvPr id="32" name="直接连接符 31"/>
              <p:cNvCxnSpPr/>
              <p:nvPr/>
            </p:nvCxnSpPr>
            <p:spPr>
              <a:xfrm flipH="1">
                <a:off x="8059371" y="1314814"/>
                <a:ext cx="0" cy="23237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9838081" y="1314814"/>
                <a:ext cx="0" cy="23237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8059371" y="3632689"/>
                <a:ext cx="1778710" cy="58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2" name="圆角矩形 51"/>
          <p:cNvSpPr/>
          <p:nvPr/>
        </p:nvSpPr>
        <p:spPr>
          <a:xfrm>
            <a:off x="203200" y="3284538"/>
            <a:ext cx="9540875" cy="2908300"/>
          </a:xfrm>
          <a:prstGeom prst="roundRect">
            <a:avLst/>
          </a:prstGeom>
          <a:solidFill>
            <a:schemeClr val="bg1"/>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600"/>
              </a:lnSpc>
              <a:spcBef>
                <a:spcPct val="0"/>
              </a:spcBef>
              <a:spcAft>
                <a:spcPct val="0"/>
              </a:spcAft>
              <a:defRPr/>
            </a:pPr>
            <a:r>
              <a:rPr lang="zh-CN" altLang="en-US" sz="2400">
                <a:solidFill>
                  <a:prstClr val="black"/>
                </a:solidFill>
              </a:rPr>
              <a:t>①</a:t>
            </a:r>
            <a:r>
              <a:rPr lang="zh-CN" altLang="en-US" sz="2400">
                <a:solidFill>
                  <a:schemeClr val="tx1"/>
                </a:solidFill>
              </a:rPr>
              <a:t>水沸腾前，</a:t>
            </a:r>
            <a:r>
              <a:rPr lang="zh-CN" altLang="en-US" sz="2400">
                <a:solidFill>
                  <a:prstClr val="black"/>
                </a:solidFill>
              </a:rPr>
              <a:t>烧杯底部有气泡产生，且温度越高，气泡越多，</a:t>
            </a:r>
            <a:r>
              <a:rPr lang="zh-CN" altLang="en-US" sz="2400">
                <a:solidFill>
                  <a:srgbClr val="FF0000"/>
                </a:solidFill>
              </a:rPr>
              <a:t>气泡在上升过程中体积渐渐变小</a:t>
            </a:r>
            <a:r>
              <a:rPr lang="zh-CN" altLang="en-US" sz="2400">
                <a:solidFill>
                  <a:prstClr val="black"/>
                </a:solidFill>
              </a:rPr>
              <a:t>，直至消失；</a:t>
            </a:r>
            <a:r>
              <a:rPr lang="zh-CN" altLang="en-US" sz="2400">
                <a:solidFill>
                  <a:srgbClr val="FF0000"/>
                </a:solidFill>
              </a:rPr>
              <a:t>水沸腾时</a:t>
            </a:r>
            <a:r>
              <a:rPr lang="zh-CN" altLang="en-US" sz="2400">
                <a:solidFill>
                  <a:prstClr val="black"/>
                </a:solidFill>
              </a:rPr>
              <a:t>，有大量的气泡产生，</a:t>
            </a:r>
            <a:r>
              <a:rPr lang="zh-CN" altLang="en-US" sz="2400">
                <a:solidFill>
                  <a:srgbClr val="FF0000"/>
                </a:solidFill>
              </a:rPr>
              <a:t>气泡在上升过程中体积变大</a:t>
            </a:r>
            <a:r>
              <a:rPr lang="zh-CN" altLang="en-US" sz="2400">
                <a:solidFill>
                  <a:prstClr val="black"/>
                </a:solidFill>
              </a:rPr>
              <a:t>，到达水面时破裂，并放出里面的水蒸气。</a:t>
            </a:r>
            <a:endParaRPr lang="en-US" altLang="zh-CN" sz="2400">
              <a:solidFill>
                <a:prstClr val="black"/>
              </a:solidFill>
            </a:endParaRPr>
          </a:p>
          <a:p>
            <a:pPr algn="just" fontAlgn="auto">
              <a:lnSpc>
                <a:spcPts val="3600"/>
              </a:lnSpc>
              <a:spcBef>
                <a:spcPct val="0"/>
              </a:spcBef>
              <a:spcAft>
                <a:spcPct val="0"/>
              </a:spcAft>
              <a:defRPr/>
            </a:pPr>
            <a:endParaRPr lang="en-US" altLang="zh-CN" sz="2500">
              <a:solidFill>
                <a:prstClr val="black"/>
              </a:solidFill>
            </a:endParaRPr>
          </a:p>
          <a:p>
            <a:pPr algn="just" fontAlgn="auto">
              <a:lnSpc>
                <a:spcPts val="3600"/>
              </a:lnSpc>
              <a:spcBef>
                <a:spcPct val="0"/>
              </a:spcBef>
              <a:spcAft>
                <a:spcPct val="0"/>
              </a:spcAft>
              <a:defRPr/>
            </a:pPr>
            <a:endParaRPr lang="zh-CN" altLang="en-US" sz="2500"/>
          </a:p>
        </p:txBody>
      </p:sp>
      <p:sp>
        <p:nvSpPr>
          <p:cNvPr id="8" name="矩形 7"/>
          <p:cNvSpPr>
            <a:spLocks noChangeArrowheads="1"/>
          </p:cNvSpPr>
          <p:nvPr/>
        </p:nvSpPr>
        <p:spPr bwMode="auto">
          <a:xfrm>
            <a:off x="344488" y="5176838"/>
            <a:ext cx="9218612" cy="976312"/>
          </a:xfrm>
          <a:prstGeom prst="rect">
            <a:avLst/>
          </a:prstGeom>
          <a:noFill/>
          <a:ln w="9525">
            <a:noFill/>
            <a:miter lim="800000"/>
          </a:ln>
        </p:spPr>
        <p:txBody>
          <a:bodyPr>
            <a:spAutoFit/>
          </a:bodyPr>
          <a:lstStyle/>
          <a:p>
            <a:pPr algn="just">
              <a:lnSpc>
                <a:spcPts val="3600"/>
              </a:lnSpc>
            </a:pPr>
            <a:r>
              <a:rPr lang="en-US" altLang="zh-CN" sz="2400">
                <a:solidFill>
                  <a:srgbClr val="000000"/>
                </a:solidFill>
                <a:latin typeface="微软雅黑" pitchFamily="34" charset="-122"/>
                <a:ea typeface="微软雅黑" pitchFamily="34" charset="-122"/>
              </a:rPr>
              <a:t>②</a:t>
            </a:r>
            <a:r>
              <a:rPr lang="zh-CN" altLang="en-US" sz="2400">
                <a:solidFill>
                  <a:srgbClr val="000000"/>
                </a:solidFill>
                <a:latin typeface="微软雅黑" pitchFamily="34" charset="-122"/>
                <a:ea typeface="微软雅黑" pitchFamily="34" charset="-122"/>
              </a:rPr>
              <a:t>沸腾前，对水加热，水的温度不断上升；沸腾时，继续对水加热水的温度保持不变；停止对水加热，水不再沸腾。</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6684963" y="1109663"/>
          <a:ext cx="4159500" cy="741680"/>
        </p:xfrm>
        <a:graphic>
          <a:graphicData uri="http://schemas.openxmlformats.org/drawingml/2006/table">
            <a:tbl>
              <a:tblPr firstRow="1" bandRow="1">
                <a:tableStyleId>{5940675A-B579-460E-94D1-54222C63F5DA}</a:tableStyleId>
              </a:tblPr>
              <a:tblGrid>
                <a:gridCol w="415950"/>
                <a:gridCol w="415950"/>
                <a:gridCol w="415950"/>
                <a:gridCol w="415950"/>
                <a:gridCol w="415950"/>
                <a:gridCol w="415950"/>
                <a:gridCol w="415950"/>
                <a:gridCol w="415950"/>
                <a:gridCol w="415950"/>
                <a:gridCol w="415950"/>
              </a:tblGrid>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bl>
          </a:graphicData>
        </a:graphic>
      </p:graphicFrame>
      <p:graphicFrame>
        <p:nvGraphicFramePr>
          <p:cNvPr id="2" name="表格 1"/>
          <p:cNvGraphicFramePr>
            <a:graphicFrameLocks noGrp="1"/>
          </p:cNvGraphicFramePr>
          <p:nvPr/>
        </p:nvGraphicFramePr>
        <p:xfrm>
          <a:off x="6686550" y="1849438"/>
          <a:ext cx="4153870" cy="2966720"/>
        </p:xfrm>
        <a:graphic>
          <a:graphicData uri="http://schemas.openxmlformats.org/drawingml/2006/table">
            <a:tbl>
              <a:tblPr firstRow="1" bandRow="1">
                <a:tableStyleId>{5940675A-B579-460E-94D1-54222C63F5DA}</a:tableStyleId>
              </a:tblPr>
              <a:tblGrid>
                <a:gridCol w="415387"/>
                <a:gridCol w="415387"/>
                <a:gridCol w="415387"/>
                <a:gridCol w="415387"/>
                <a:gridCol w="415387"/>
                <a:gridCol w="415387"/>
                <a:gridCol w="415387"/>
                <a:gridCol w="415387"/>
                <a:gridCol w="415387"/>
                <a:gridCol w="415387"/>
              </a:tblGrid>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bl>
          </a:graphicData>
        </a:graphic>
      </p:graphicFrame>
      <p:sp>
        <p:nvSpPr>
          <p:cNvPr id="21641"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6" name="矩形 5"/>
          <p:cNvSpPr>
            <a:spLocks noChangeArrowheads="1"/>
          </p:cNvSpPr>
          <p:nvPr/>
        </p:nvSpPr>
        <p:spPr bwMode="auto">
          <a:xfrm>
            <a:off x="312738" y="1335088"/>
            <a:ext cx="5818187" cy="3092450"/>
          </a:xfrm>
          <a:prstGeom prst="rect">
            <a:avLst/>
          </a:prstGeom>
          <a:noFill/>
          <a:ln w="9525">
            <a:noFill/>
            <a:miter lim="800000"/>
          </a:ln>
        </p:spPr>
        <p:txBody>
          <a:bodyPr>
            <a:spAutoFit/>
          </a:bodyPr>
          <a:lstStyle/>
          <a:p>
            <a:pPr>
              <a:lnSpc>
                <a:spcPct val="150000"/>
              </a:lnSpc>
            </a:pPr>
            <a:r>
              <a:rPr lang="zh-CN" altLang="en-US" sz="2600">
                <a:solidFill>
                  <a:srgbClr val="000000"/>
                </a:solidFill>
                <a:latin typeface="微软雅黑" pitchFamily="34" charset="-122"/>
                <a:ea typeface="微软雅黑" pitchFamily="34" charset="-122"/>
                <a:sym typeface="+mn-ea"/>
              </a:rPr>
              <a:t>①以时间为横轴，温度为纵轴，在坐标纸上建立直角坐标系，根据表中记录的数据在坐标系中描点，再用平滑的曲线把它们连接起来，画出水沸腾前后温度随时间变化的图像，如图所示。</a:t>
            </a:r>
          </a:p>
        </p:txBody>
      </p:sp>
      <p:grpSp>
        <p:nvGrpSpPr>
          <p:cNvPr id="21643" name="Group 2"/>
          <p:cNvGrpSpPr/>
          <p:nvPr/>
        </p:nvGrpSpPr>
        <p:grpSpPr>
          <a:xfrm>
            <a:off x="6083300" y="352425"/>
            <a:ext cx="5422900" cy="4616450"/>
            <a:chOff x="-57" y="-184"/>
            <a:chExt cx="2582" cy="2854"/>
          </a:xfrm>
        </p:grpSpPr>
        <p:sp>
          <p:nvSpPr>
            <p:cNvPr id="97" name="Text Box 12"/>
            <p:cNvSpPr txBox="1">
              <a:spLocks noChangeArrowheads="1"/>
            </p:cNvSpPr>
            <p:nvPr/>
          </p:nvSpPr>
          <p:spPr bwMode="auto">
            <a:xfrm>
              <a:off x="229" y="-146"/>
              <a:ext cx="746" cy="246"/>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815975" eaLnBrk="1" fontAlgn="auto" hangingPunct="1">
                <a:spcBef>
                  <a:spcPct val="50000"/>
                </a:spcBef>
                <a:spcAft>
                  <a:spcPct val="0"/>
                </a:spcAft>
                <a:buFont typeface="Arial" panose="020B0604020202020204" pitchFamily="34" charset="0"/>
                <a:buNone/>
                <a:defRPr/>
              </a:pPr>
              <a:r>
                <a:rPr lang="zh-CN" altLang="en-US" sz="2000" kern="0" smtClean="0">
                  <a:solidFill>
                    <a:prstClr val="black"/>
                  </a:solidFill>
                  <a:latin typeface="Times New Roman" panose="02020603050405020304" pitchFamily="18" charset="0"/>
                  <a:ea typeface="微软雅黑"/>
                  <a:cs typeface="Times New Roman" pitchFamily="18" charset="0"/>
                </a:rPr>
                <a:t>温度</a:t>
              </a:r>
              <a:r>
                <a:rPr lang="en-US" altLang="zh-CN" sz="2000" kern="0" smtClean="0">
                  <a:solidFill>
                    <a:prstClr val="black"/>
                  </a:solidFill>
                  <a:latin typeface="Times New Roman" panose="02020603050405020304" pitchFamily="18" charset="0"/>
                  <a:ea typeface="微软雅黑"/>
                  <a:cs typeface="Times New Roman" pitchFamily="18" charset="0"/>
                </a:rPr>
                <a:t>/</a:t>
              </a:r>
              <a:r>
                <a:rPr lang="zh-CN" altLang="en-US" sz="2000" kern="0" smtClean="0">
                  <a:solidFill>
                    <a:prstClr val="black"/>
                  </a:solidFill>
                  <a:latin typeface="Times New Roman" panose="02020603050405020304" pitchFamily="18" charset="0"/>
                  <a:ea typeface="微软雅黑"/>
                  <a:cs typeface="Times New Roman" pitchFamily="18" charset="0"/>
                </a:rPr>
                <a:t>℃</a:t>
              </a:r>
              <a:endParaRPr lang="zh-CN" altLang="en-US" sz="2000" kern="0">
                <a:solidFill>
                  <a:prstClr val="black"/>
                </a:solidFill>
                <a:latin typeface="Times New Roman" pitchFamily="18" charset="0"/>
                <a:ea typeface="微软雅黑"/>
                <a:cs typeface="Times New Roman" panose="02020603050405020304" pitchFamily="18" charset="0"/>
              </a:endParaRPr>
            </a:p>
          </p:txBody>
        </p:sp>
        <p:sp>
          <p:nvSpPr>
            <p:cNvPr id="98" name="Text Box 13"/>
            <p:cNvSpPr txBox="1">
              <a:spLocks noChangeArrowheads="1"/>
            </p:cNvSpPr>
            <p:nvPr/>
          </p:nvSpPr>
          <p:spPr bwMode="auto">
            <a:xfrm>
              <a:off x="22" y="2423"/>
              <a:ext cx="363" cy="247"/>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815975" eaLnBrk="1" fontAlgn="auto" hangingPunct="1">
                <a:spcBef>
                  <a:spcPct val="50000"/>
                </a:spcBef>
                <a:spcAft>
                  <a:spcPct val="0"/>
                </a:spcAft>
                <a:buFont typeface="Arial" panose="020B0604020202020204" pitchFamily="34" charset="0"/>
                <a:buNone/>
                <a:defRPr/>
              </a:pPr>
              <a:r>
                <a:rPr lang="en-US" altLang="zh-CN" sz="2000" kern="0" smtClean="0">
                  <a:solidFill>
                    <a:prstClr val="black"/>
                  </a:solidFill>
                  <a:latin typeface="Times New Roman" panose="02020603050405020304" pitchFamily="18" charset="0"/>
                  <a:ea typeface="微软雅黑"/>
                  <a:cs typeface="Times New Roman" pitchFamily="18" charset="0"/>
                </a:rPr>
                <a:t>90</a:t>
              </a:r>
              <a:endParaRPr lang="en-US" altLang="zh-CN" sz="2000" kern="0">
                <a:solidFill>
                  <a:prstClr val="black"/>
                </a:solidFill>
                <a:latin typeface="Times New Roman" pitchFamily="18" charset="0"/>
                <a:ea typeface="微软雅黑"/>
                <a:cs typeface="Times New Roman" panose="02020603050405020304" pitchFamily="18" charset="0"/>
              </a:endParaRPr>
            </a:p>
          </p:txBody>
        </p:sp>
        <p:sp>
          <p:nvSpPr>
            <p:cNvPr id="101" name="Text Box 16"/>
            <p:cNvSpPr txBox="1">
              <a:spLocks noChangeArrowheads="1"/>
            </p:cNvSpPr>
            <p:nvPr/>
          </p:nvSpPr>
          <p:spPr bwMode="auto">
            <a:xfrm>
              <a:off x="10" y="1292"/>
              <a:ext cx="234" cy="247"/>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815975" eaLnBrk="1" fontAlgn="auto" hangingPunct="1">
                <a:spcBef>
                  <a:spcPct val="50000"/>
                </a:spcBef>
                <a:spcAft>
                  <a:spcPct val="0"/>
                </a:spcAft>
                <a:buFont typeface="Arial" panose="020B0604020202020204" pitchFamily="34" charset="0"/>
                <a:buNone/>
                <a:defRPr/>
              </a:pPr>
              <a:r>
                <a:rPr lang="en-US" altLang="zh-CN" sz="2000" kern="0" smtClean="0">
                  <a:solidFill>
                    <a:prstClr val="black"/>
                  </a:solidFill>
                  <a:latin typeface="Times New Roman" panose="02020603050405020304" pitchFamily="18" charset="0"/>
                  <a:ea typeface="微软雅黑"/>
                  <a:cs typeface="Times New Roman" pitchFamily="18" charset="0"/>
                </a:rPr>
                <a:t>95</a:t>
              </a:r>
              <a:endParaRPr lang="en-US" altLang="zh-CN" sz="2000" kern="0">
                <a:solidFill>
                  <a:prstClr val="black"/>
                </a:solidFill>
                <a:latin typeface="Times New Roman" panose="02020603050405020304" pitchFamily="18" charset="0"/>
                <a:ea typeface="微软雅黑"/>
                <a:cs typeface="Times New Roman" pitchFamily="18" charset="0"/>
              </a:endParaRPr>
            </a:p>
          </p:txBody>
        </p:sp>
        <p:sp>
          <p:nvSpPr>
            <p:cNvPr id="103" name="Text Box 18"/>
            <p:cNvSpPr txBox="1">
              <a:spLocks noChangeArrowheads="1"/>
            </p:cNvSpPr>
            <p:nvPr/>
          </p:nvSpPr>
          <p:spPr bwMode="auto">
            <a:xfrm>
              <a:off x="-57" y="144"/>
              <a:ext cx="282" cy="247"/>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815975" eaLnBrk="1" fontAlgn="auto" hangingPunct="1">
                <a:spcBef>
                  <a:spcPct val="50000"/>
                </a:spcBef>
                <a:spcAft>
                  <a:spcPct val="0"/>
                </a:spcAft>
                <a:buFont typeface="Arial" panose="020B0604020202020204" pitchFamily="34" charset="0"/>
                <a:buNone/>
                <a:defRPr/>
              </a:pPr>
              <a:r>
                <a:rPr lang="en-US" altLang="zh-CN" sz="2000" kern="0" smtClean="0">
                  <a:solidFill>
                    <a:prstClr val="black"/>
                  </a:solidFill>
                  <a:latin typeface="Times New Roman" panose="02020603050405020304" pitchFamily="18" charset="0"/>
                  <a:ea typeface="微软雅黑"/>
                  <a:cs typeface="Times New Roman" pitchFamily="18" charset="0"/>
                </a:rPr>
                <a:t>100</a:t>
              </a:r>
              <a:endParaRPr lang="en-US" altLang="zh-CN" sz="2000" kern="0">
                <a:solidFill>
                  <a:prstClr val="black"/>
                </a:solidFill>
                <a:latin typeface="Times New Roman" panose="02020603050405020304" pitchFamily="18" charset="0"/>
                <a:ea typeface="微软雅黑"/>
                <a:cs typeface="Times New Roman" pitchFamily="18" charset="0"/>
              </a:endParaRPr>
            </a:p>
          </p:txBody>
        </p:sp>
        <p:sp>
          <p:nvSpPr>
            <p:cNvPr id="123" name="Line 38"/>
            <p:cNvSpPr>
              <a:spLocks noChangeShapeType="1"/>
            </p:cNvSpPr>
            <p:nvPr/>
          </p:nvSpPr>
          <p:spPr bwMode="auto">
            <a:xfrm flipV="1">
              <a:off x="260" y="2568"/>
              <a:ext cx="2265" cy="3"/>
            </a:xfrm>
            <a:prstGeom prst="line">
              <a:avLst/>
            </a:prstGeom>
            <a:noFill/>
            <a:ln w="9525">
              <a:solidFill>
                <a:srgbClr val="000000"/>
              </a:solidFill>
              <a:round/>
              <a:tailEnd type="triangle" w="med" len="med"/>
            </a:ln>
            <a:extLst/>
          </p:spPr>
          <p:txBody>
            <a:bodyPr/>
            <a:lstStyle/>
            <a:p>
              <a:pPr defTabSz="815975" fontAlgn="auto">
                <a:spcBef>
                  <a:spcPct val="0"/>
                </a:spcBef>
                <a:spcAft>
                  <a:spcPct val="0"/>
                </a:spcAft>
                <a:buFont typeface="Arial" panose="020B0604020202020204" pitchFamily="34" charset="0"/>
                <a:buNone/>
                <a:defRPr/>
              </a:pPr>
              <a:endParaRPr lang="zh-CN" altLang="en-US" sz="2000" kern="0">
                <a:solidFill>
                  <a:prstClr val="black"/>
                </a:solidFill>
                <a:latin typeface="Times New Roman" panose="02020603050405020304" pitchFamily="18" charset="0"/>
                <a:ea typeface="微软雅黑"/>
                <a:cs typeface="Times New Roman" pitchFamily="18" charset="0"/>
              </a:endParaRPr>
            </a:p>
          </p:txBody>
        </p:sp>
        <p:sp>
          <p:nvSpPr>
            <p:cNvPr id="124" name="Line 39"/>
            <p:cNvSpPr>
              <a:spLocks noChangeShapeType="1"/>
            </p:cNvSpPr>
            <p:nvPr/>
          </p:nvSpPr>
          <p:spPr bwMode="auto">
            <a:xfrm flipH="1" flipV="1">
              <a:off x="224" y="-184"/>
              <a:ext cx="2" cy="2723"/>
            </a:xfrm>
            <a:prstGeom prst="line">
              <a:avLst/>
            </a:prstGeom>
            <a:noFill/>
            <a:ln w="9525">
              <a:solidFill>
                <a:srgbClr val="000000"/>
              </a:solidFill>
              <a:round/>
              <a:tailEnd type="triangle" w="med" len="med"/>
            </a:ln>
            <a:extLst/>
          </p:spPr>
          <p:txBody>
            <a:bodyPr/>
            <a:lstStyle/>
            <a:p>
              <a:pPr defTabSz="815975" fontAlgn="auto">
                <a:spcBef>
                  <a:spcPct val="0"/>
                </a:spcBef>
                <a:spcAft>
                  <a:spcPct val="0"/>
                </a:spcAft>
                <a:buFont typeface="Arial" panose="020B0604020202020204" pitchFamily="34" charset="0"/>
                <a:buNone/>
                <a:defRPr/>
              </a:pPr>
              <a:endParaRPr lang="zh-CN" altLang="en-US" sz="2000" kern="0">
                <a:solidFill>
                  <a:prstClr val="black"/>
                </a:solidFill>
                <a:latin typeface="Times New Roman" panose="02020603050405020304" pitchFamily="18" charset="0"/>
                <a:ea typeface="微软雅黑"/>
                <a:cs typeface="Times New Roman" pitchFamily="18" charset="0"/>
              </a:endParaRPr>
            </a:p>
          </p:txBody>
        </p:sp>
        <p:sp>
          <p:nvSpPr>
            <p:cNvPr id="125" name="Oval 40"/>
            <p:cNvSpPr>
              <a:spLocks noChangeArrowheads="1"/>
            </p:cNvSpPr>
            <p:nvPr/>
          </p:nvSpPr>
          <p:spPr bwMode="auto">
            <a:xfrm>
              <a:off x="194" y="2539"/>
              <a:ext cx="45" cy="44"/>
            </a:xfrm>
            <a:prstGeom prst="ellipse">
              <a:avLst/>
            </a:prstGeom>
            <a:solidFill>
              <a:srgbClr val="000000"/>
            </a:solidFill>
            <a:ln w="9525">
              <a:solidFill>
                <a:srgbClr val="000000"/>
              </a:solidFill>
              <a:round/>
            </a:ln>
          </p:spPr>
          <p:txBody>
            <a:bodyPr wrap="none" anchor="ct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815975" eaLnBrk="1" fontAlgn="auto" hangingPunct="1">
                <a:spcBef>
                  <a:spcPct val="0"/>
                </a:spcBef>
                <a:spcAft>
                  <a:spcPct val="0"/>
                </a:spcAft>
                <a:buFont typeface="Arial" panose="020B0604020202020204" pitchFamily="34" charset="0"/>
                <a:buNone/>
                <a:defRPr/>
              </a:pPr>
              <a:endParaRPr lang="zh-CN" altLang="en-US" sz="2000" kern="0">
                <a:solidFill>
                  <a:prstClr val="black"/>
                </a:solidFill>
                <a:latin typeface="Times New Roman" panose="02020603050405020304" pitchFamily="18" charset="0"/>
                <a:ea typeface="微软雅黑"/>
                <a:cs typeface="Times New Roman" pitchFamily="18" charset="0"/>
              </a:endParaRPr>
            </a:p>
          </p:txBody>
        </p:sp>
      </p:grpSp>
      <p:sp>
        <p:nvSpPr>
          <p:cNvPr id="89" name="Line 109"/>
          <p:cNvSpPr>
            <a:spLocks noChangeShapeType="1"/>
          </p:cNvSpPr>
          <p:nvPr/>
        </p:nvSpPr>
        <p:spPr bwMode="auto">
          <a:xfrm>
            <a:off x="8764588" y="-781050"/>
            <a:ext cx="1092200" cy="0"/>
          </a:xfrm>
          <a:prstGeom prst="line">
            <a:avLst/>
          </a:prstGeom>
          <a:noFill/>
          <a:ln w="28575">
            <a:solidFill>
              <a:sysClr val="windowText" lastClr="000000"/>
            </a:solidFill>
            <a:round/>
          </a:ln>
          <a:effectLst/>
          <a:extLst/>
        </p:spPr>
        <p:txBody>
          <a:bodyPr/>
          <a:lstStyle/>
          <a:p>
            <a:pPr defTabSz="815975">
              <a:buFont typeface="Arial" panose="020B0604020202020204" pitchFamily="34" charset="0"/>
              <a:buNone/>
              <a:defRPr/>
            </a:pPr>
            <a:endParaRPr lang="zh-CN" altLang="en-US" sz="2800" kern="0">
              <a:solidFill>
                <a:prstClr val="black"/>
              </a:solidFill>
              <a:latin typeface="微软雅黑" panose="020B0503020204020204" charset="-122"/>
              <a:ea typeface="微软雅黑"/>
            </a:endParaRPr>
          </a:p>
        </p:txBody>
      </p:sp>
      <p:sp>
        <p:nvSpPr>
          <p:cNvPr id="70" name="Text Box 83"/>
          <p:cNvSpPr txBox="1">
            <a:spLocks noChangeArrowheads="1"/>
          </p:cNvSpPr>
          <p:nvPr/>
        </p:nvSpPr>
        <p:spPr bwMode="auto">
          <a:xfrm>
            <a:off x="6535738" y="4797425"/>
            <a:ext cx="363537" cy="400050"/>
          </a:xfrm>
          <a:prstGeom prst="rect">
            <a:avLst/>
          </a:prstGeom>
          <a:noFill/>
          <a:ln>
            <a:noFill/>
          </a:ln>
          <a:effectLs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15975">
              <a:spcBef>
                <a:spcPct val="50000"/>
              </a:spcBef>
              <a:buFont typeface="Arial" panose="020B0604020202020204" pitchFamily="34" charset="0"/>
              <a:buNone/>
              <a:defRPr/>
            </a:pPr>
            <a:r>
              <a:rPr lang="en-US" altLang="zh-CN" sz="2000" kern="0">
                <a:solidFill>
                  <a:prstClr val="black"/>
                </a:solidFill>
                <a:latin typeface="Times New Roman" panose="02020603050405020304" pitchFamily="18" charset="0"/>
                <a:ea typeface="微软雅黑"/>
                <a:cs typeface="Times New Roman" pitchFamily="18" charset="0"/>
              </a:rPr>
              <a:t>0</a:t>
            </a:r>
          </a:p>
        </p:txBody>
      </p:sp>
      <p:sp>
        <p:nvSpPr>
          <p:cNvPr id="72" name="Text Box 85"/>
          <p:cNvSpPr txBox="1">
            <a:spLocks noChangeArrowheads="1"/>
          </p:cNvSpPr>
          <p:nvPr/>
        </p:nvSpPr>
        <p:spPr bwMode="auto">
          <a:xfrm>
            <a:off x="7366000" y="4799013"/>
            <a:ext cx="436563" cy="400050"/>
          </a:xfrm>
          <a:prstGeom prst="rect">
            <a:avLst/>
          </a:prstGeom>
          <a:noFill/>
          <a:ln>
            <a:noFill/>
          </a:ln>
          <a:effectLs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15975">
              <a:spcBef>
                <a:spcPct val="50000"/>
              </a:spcBef>
              <a:buFont typeface="Arial" panose="020B0604020202020204" pitchFamily="34" charset="0"/>
              <a:buNone/>
              <a:defRPr/>
            </a:pPr>
            <a:r>
              <a:rPr lang="en-US" altLang="zh-CN" sz="2000" kern="0">
                <a:solidFill>
                  <a:prstClr val="black"/>
                </a:solidFill>
                <a:latin typeface="Times New Roman" panose="02020603050405020304" pitchFamily="18" charset="0"/>
                <a:ea typeface="微软雅黑"/>
                <a:cs typeface="Times New Roman" pitchFamily="18" charset="0"/>
              </a:rPr>
              <a:t>2</a:t>
            </a:r>
          </a:p>
        </p:txBody>
      </p:sp>
      <p:sp>
        <p:nvSpPr>
          <p:cNvPr id="74" name="Text Box 87"/>
          <p:cNvSpPr txBox="1">
            <a:spLocks noChangeArrowheads="1"/>
          </p:cNvSpPr>
          <p:nvPr/>
        </p:nvSpPr>
        <p:spPr bwMode="auto">
          <a:xfrm>
            <a:off x="8181975" y="4819650"/>
            <a:ext cx="363538" cy="400050"/>
          </a:xfrm>
          <a:prstGeom prst="rect">
            <a:avLst/>
          </a:prstGeom>
          <a:noFill/>
          <a:ln>
            <a:noFill/>
          </a:ln>
          <a:effectLs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15975">
              <a:spcBef>
                <a:spcPct val="50000"/>
              </a:spcBef>
              <a:buFont typeface="Arial" panose="020B0604020202020204" pitchFamily="34" charset="0"/>
              <a:buNone/>
              <a:defRPr/>
            </a:pPr>
            <a:r>
              <a:rPr lang="en-US" altLang="zh-CN" sz="2000" kern="0">
                <a:solidFill>
                  <a:prstClr val="black"/>
                </a:solidFill>
                <a:latin typeface="Times New Roman" panose="02020603050405020304" pitchFamily="18" charset="0"/>
                <a:ea typeface="微软雅黑"/>
                <a:cs typeface="Times New Roman" pitchFamily="18" charset="0"/>
              </a:rPr>
              <a:t>4</a:t>
            </a:r>
          </a:p>
        </p:txBody>
      </p:sp>
      <p:sp>
        <p:nvSpPr>
          <p:cNvPr id="76" name="Text Box 89"/>
          <p:cNvSpPr txBox="1">
            <a:spLocks noChangeArrowheads="1"/>
          </p:cNvSpPr>
          <p:nvPr/>
        </p:nvSpPr>
        <p:spPr bwMode="auto">
          <a:xfrm>
            <a:off x="9017000" y="4811713"/>
            <a:ext cx="655638" cy="400050"/>
          </a:xfrm>
          <a:prstGeom prst="rect">
            <a:avLst/>
          </a:prstGeom>
          <a:noFill/>
          <a:ln>
            <a:noFill/>
          </a:ln>
          <a:effectLs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15975">
              <a:spcBef>
                <a:spcPct val="50000"/>
              </a:spcBef>
              <a:buFont typeface="Arial" panose="020B0604020202020204" pitchFamily="34" charset="0"/>
              <a:buNone/>
              <a:defRPr/>
            </a:pPr>
            <a:r>
              <a:rPr lang="en-US" altLang="zh-CN" sz="2000" kern="0">
                <a:solidFill>
                  <a:prstClr val="black"/>
                </a:solidFill>
                <a:latin typeface="Times New Roman" panose="02020603050405020304" pitchFamily="18" charset="0"/>
                <a:ea typeface="微软雅黑"/>
                <a:cs typeface="Times New Roman" pitchFamily="18" charset="0"/>
              </a:rPr>
              <a:t>6</a:t>
            </a:r>
          </a:p>
        </p:txBody>
      </p:sp>
      <p:sp>
        <p:nvSpPr>
          <p:cNvPr id="77" name="Text Box 90"/>
          <p:cNvSpPr txBox="1">
            <a:spLocks noChangeArrowheads="1"/>
          </p:cNvSpPr>
          <p:nvPr/>
        </p:nvSpPr>
        <p:spPr bwMode="auto">
          <a:xfrm>
            <a:off x="9859963" y="4811713"/>
            <a:ext cx="377825" cy="400050"/>
          </a:xfrm>
          <a:prstGeom prst="rect">
            <a:avLst/>
          </a:prstGeom>
          <a:noFill/>
          <a:ln>
            <a:noFill/>
          </a:ln>
          <a:effectLs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15975">
              <a:spcBef>
                <a:spcPct val="50000"/>
              </a:spcBef>
              <a:buFont typeface="Arial" panose="020B0604020202020204" pitchFamily="34" charset="0"/>
              <a:buNone/>
              <a:defRPr/>
            </a:pPr>
            <a:r>
              <a:rPr lang="en-US" altLang="zh-CN" sz="2000" kern="0" smtClean="0">
                <a:solidFill>
                  <a:prstClr val="black"/>
                </a:solidFill>
                <a:latin typeface="Times New Roman" panose="02020603050405020304" pitchFamily="18" charset="0"/>
                <a:ea typeface="微软雅黑"/>
                <a:cs typeface="Times New Roman" pitchFamily="18" charset="0"/>
              </a:rPr>
              <a:t>8</a:t>
            </a:r>
            <a:endParaRPr lang="en-US" altLang="zh-CN" sz="2000" kern="0">
              <a:solidFill>
                <a:prstClr val="black"/>
              </a:solidFill>
              <a:latin typeface="Times New Roman" panose="02020603050405020304" pitchFamily="18" charset="0"/>
              <a:ea typeface="微软雅黑"/>
              <a:cs typeface="Times New Roman" pitchFamily="18" charset="0"/>
            </a:endParaRPr>
          </a:p>
        </p:txBody>
      </p:sp>
      <p:sp>
        <p:nvSpPr>
          <p:cNvPr id="79" name="椭圆 78"/>
          <p:cNvSpPr/>
          <p:nvPr/>
        </p:nvSpPr>
        <p:spPr>
          <a:xfrm>
            <a:off x="6594475" y="4710113"/>
            <a:ext cx="161925" cy="155575"/>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itchFamily="18" charset="0"/>
              <a:ea typeface="微软雅黑"/>
              <a:cs typeface="Times New Roman" panose="02020603050405020304" pitchFamily="18" charset="0"/>
            </a:endParaRPr>
          </a:p>
        </p:txBody>
      </p:sp>
      <p:sp>
        <p:nvSpPr>
          <p:cNvPr id="80" name="椭圆 79"/>
          <p:cNvSpPr/>
          <p:nvPr/>
        </p:nvSpPr>
        <p:spPr>
          <a:xfrm>
            <a:off x="7007225" y="3963988"/>
            <a:ext cx="177800" cy="144462"/>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sp>
        <p:nvSpPr>
          <p:cNvPr id="81" name="椭圆 80"/>
          <p:cNvSpPr/>
          <p:nvPr/>
        </p:nvSpPr>
        <p:spPr>
          <a:xfrm>
            <a:off x="7418388" y="3251200"/>
            <a:ext cx="176212" cy="146050"/>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sp>
        <p:nvSpPr>
          <p:cNvPr id="82" name="椭圆 81"/>
          <p:cNvSpPr/>
          <p:nvPr/>
        </p:nvSpPr>
        <p:spPr>
          <a:xfrm>
            <a:off x="7858125" y="2478088"/>
            <a:ext cx="176213" cy="147637"/>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sp>
        <p:nvSpPr>
          <p:cNvPr id="83" name="椭圆 82"/>
          <p:cNvSpPr/>
          <p:nvPr/>
        </p:nvSpPr>
        <p:spPr>
          <a:xfrm>
            <a:off x="8267700" y="1797050"/>
            <a:ext cx="176213" cy="146050"/>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sp>
        <p:nvSpPr>
          <p:cNvPr id="86" name="椭圆 85"/>
          <p:cNvSpPr/>
          <p:nvPr/>
        </p:nvSpPr>
        <p:spPr>
          <a:xfrm>
            <a:off x="8688388" y="1069975"/>
            <a:ext cx="177800" cy="144463"/>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sp>
        <p:nvSpPr>
          <p:cNvPr id="87" name="矩形 69"/>
          <p:cNvSpPr>
            <a:spLocks noChangeArrowheads="1"/>
          </p:cNvSpPr>
          <p:nvPr/>
        </p:nvSpPr>
        <p:spPr bwMode="auto">
          <a:xfrm>
            <a:off x="10702925" y="4352925"/>
            <a:ext cx="1423988" cy="400050"/>
          </a:xfrm>
          <a:prstGeom prst="rect">
            <a:avLst/>
          </a:prstGeom>
          <a:noFill/>
          <a:ln>
            <a:noFill/>
          </a:ln>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815975">
              <a:spcBef>
                <a:spcPct val="50000"/>
              </a:spcBef>
              <a:buFont typeface="Arial" panose="020B0604020202020204" pitchFamily="34" charset="0"/>
              <a:buNone/>
              <a:defRPr/>
            </a:pPr>
            <a:r>
              <a:rPr lang="zh-CN" altLang="en-US" sz="2000" kern="0">
                <a:solidFill>
                  <a:prstClr val="black"/>
                </a:solidFill>
                <a:latin typeface="Times New Roman" panose="02020603050405020304" pitchFamily="18" charset="0"/>
                <a:ea typeface="微软雅黑"/>
                <a:cs typeface="Times New Roman" pitchFamily="18" charset="0"/>
              </a:rPr>
              <a:t>时间</a:t>
            </a:r>
            <a:r>
              <a:rPr lang="en-US" altLang="zh-CN" sz="2000" kern="0" smtClean="0">
                <a:solidFill>
                  <a:prstClr val="black"/>
                </a:solidFill>
                <a:latin typeface="Times New Roman" panose="02020603050405020304" pitchFamily="18" charset="0"/>
                <a:ea typeface="微软雅黑"/>
                <a:cs typeface="Times New Roman" pitchFamily="18" charset="0"/>
              </a:rPr>
              <a:t>/min</a:t>
            </a:r>
            <a:endParaRPr lang="zh-CN" altLang="en-US" sz="2000" kern="0">
              <a:solidFill>
                <a:prstClr val="black"/>
              </a:solidFill>
              <a:latin typeface="Times New Roman" panose="02020603050405020304" pitchFamily="18" charset="0"/>
              <a:ea typeface="微软雅黑"/>
              <a:cs typeface="Times New Roman" pitchFamily="18" charset="0"/>
            </a:endParaRPr>
          </a:p>
        </p:txBody>
      </p:sp>
      <p:sp>
        <p:nvSpPr>
          <p:cNvPr id="126" name="Text Box 90"/>
          <p:cNvSpPr txBox="1">
            <a:spLocks noChangeArrowheads="1"/>
          </p:cNvSpPr>
          <p:nvPr/>
        </p:nvSpPr>
        <p:spPr bwMode="auto">
          <a:xfrm>
            <a:off x="10599738" y="4814888"/>
            <a:ext cx="482600" cy="400050"/>
          </a:xfrm>
          <a:prstGeom prst="rect">
            <a:avLst/>
          </a:prstGeom>
          <a:noFill/>
          <a:ln>
            <a:noFill/>
          </a:ln>
          <a:effectLs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15975">
              <a:spcBef>
                <a:spcPct val="50000"/>
              </a:spcBef>
              <a:buFont typeface="Arial" panose="020B0604020202020204" pitchFamily="34" charset="0"/>
              <a:buNone/>
              <a:defRPr/>
            </a:pPr>
            <a:r>
              <a:rPr lang="en-US" altLang="zh-CN" sz="2000" kern="0" smtClean="0">
                <a:solidFill>
                  <a:prstClr val="black"/>
                </a:solidFill>
                <a:latin typeface="Times New Roman" panose="02020603050405020304" pitchFamily="18" charset="0"/>
                <a:ea typeface="微软雅黑"/>
                <a:cs typeface="Times New Roman" pitchFamily="18" charset="0"/>
              </a:rPr>
              <a:t>10</a:t>
            </a:r>
            <a:endParaRPr lang="en-US" altLang="zh-CN" sz="2000" kern="0">
              <a:solidFill>
                <a:prstClr val="black"/>
              </a:solidFill>
              <a:latin typeface="Times New Roman" panose="02020603050405020304" pitchFamily="18" charset="0"/>
              <a:ea typeface="微软雅黑"/>
              <a:cs typeface="Times New Roman" pitchFamily="18" charset="0"/>
            </a:endParaRPr>
          </a:p>
        </p:txBody>
      </p:sp>
      <p:sp>
        <p:nvSpPr>
          <p:cNvPr id="127" name="椭圆 126"/>
          <p:cNvSpPr/>
          <p:nvPr/>
        </p:nvSpPr>
        <p:spPr>
          <a:xfrm>
            <a:off x="9091613" y="1042988"/>
            <a:ext cx="176212" cy="147637"/>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sp>
        <p:nvSpPr>
          <p:cNvPr id="128" name="椭圆 127"/>
          <p:cNvSpPr/>
          <p:nvPr/>
        </p:nvSpPr>
        <p:spPr>
          <a:xfrm>
            <a:off x="9496425" y="1044575"/>
            <a:ext cx="176213" cy="146050"/>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sp>
        <p:nvSpPr>
          <p:cNvPr id="129" name="椭圆 128"/>
          <p:cNvSpPr/>
          <p:nvPr/>
        </p:nvSpPr>
        <p:spPr>
          <a:xfrm>
            <a:off x="9899650" y="1054100"/>
            <a:ext cx="176213" cy="146050"/>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cxnSp>
        <p:nvCxnSpPr>
          <p:cNvPr id="130" name="直接连接符 129"/>
          <p:cNvCxnSpPr/>
          <p:nvPr/>
        </p:nvCxnSpPr>
        <p:spPr>
          <a:xfrm flipV="1">
            <a:off x="6718300" y="1096963"/>
            <a:ext cx="2032000" cy="36226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8750300" y="1096963"/>
            <a:ext cx="139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663" name="矩形 3"/>
          <p:cNvSpPr>
            <a:spLocks noChangeArrowheads="1"/>
          </p:cNvSpPr>
          <p:nvPr/>
        </p:nvSpPr>
        <p:spPr bwMode="auto">
          <a:xfrm>
            <a:off x="185738" y="673100"/>
            <a:ext cx="2714625" cy="692150"/>
          </a:xfrm>
          <a:prstGeom prst="rect">
            <a:avLst/>
          </a:prstGeom>
          <a:noFill/>
          <a:ln w="9525">
            <a:noFill/>
            <a:miter lim="800000"/>
          </a:ln>
        </p:spPr>
        <p:txBody>
          <a:bodyPr wrap="none">
            <a:spAutoFit/>
          </a:bodyPr>
          <a:lstStyle/>
          <a:p>
            <a:pPr>
              <a:lnSpc>
                <a:spcPct val="150000"/>
              </a:lnSpc>
            </a:pP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a:t>
            </a:r>
            <a:r>
              <a:rPr lang="en-US" altLang="zh-CN" sz="2600">
                <a:solidFill>
                  <a:srgbClr val="FF0000"/>
                </a:solidFill>
                <a:latin typeface="Times New Roman" panose="02020603050405020304" pitchFamily="18" charset="0"/>
                <a:ea typeface="微软雅黑" pitchFamily="34" charset="-122"/>
                <a:cs typeface="Times New Roman" pitchFamily="18" charset="0"/>
                <a:sym typeface="+mn-ea"/>
              </a:rPr>
              <a:t>5</a:t>
            </a: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）分析与论证</a:t>
            </a:r>
          </a:p>
        </p:txBody>
      </p:sp>
      <p:sp>
        <p:nvSpPr>
          <p:cNvPr id="35" name="圆角矩形 34"/>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down)">
                                      <p:cBhvr>
                                        <p:cTn id="12" dur="500"/>
                                        <p:tgtEl>
                                          <p:spTgt spid="7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down)">
                                      <p:cBhvr>
                                        <p:cTn id="17" dur="500"/>
                                        <p:tgtEl>
                                          <p:spTgt spid="80"/>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down)">
                                      <p:cBhvr>
                                        <p:cTn id="22" dur="500"/>
                                        <p:tgtEl>
                                          <p:spTgt spid="81"/>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down)">
                                      <p:cBhvr>
                                        <p:cTn id="27" dur="500"/>
                                        <p:tgtEl>
                                          <p:spTgt spid="82"/>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down)">
                                      <p:cBhvr>
                                        <p:cTn id="32" dur="500"/>
                                        <p:tgtEl>
                                          <p:spTgt spid="83"/>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wipe(down)">
                                      <p:cBhvr>
                                        <p:cTn id="37" dur="500"/>
                                        <p:tgtEl>
                                          <p:spTgt spid="86"/>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wipe(down)">
                                      <p:cBhvr>
                                        <p:cTn id="42" dur="500"/>
                                        <p:tgtEl>
                                          <p:spTgt spid="127"/>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down)">
                                      <p:cBhvr>
                                        <p:cTn id="47" dur="500"/>
                                        <p:tgtEl>
                                          <p:spTgt spid="128"/>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9"/>
                                        </p:tgtEl>
                                        <p:attrNameLst>
                                          <p:attrName>style.visibility</p:attrName>
                                        </p:attrNameLst>
                                      </p:cBhvr>
                                      <p:to>
                                        <p:strVal val="visible"/>
                                      </p:to>
                                    </p:set>
                                    <p:animEffect transition="in" filter="wipe(down)">
                                      <p:cBhvr>
                                        <p:cTn id="52" dur="500"/>
                                        <p:tgtEl>
                                          <p:spTgt spid="129"/>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wipe(down)">
                                      <p:cBhvr>
                                        <p:cTn id="57" dur="500"/>
                                        <p:tgtEl>
                                          <p:spTgt spid="130"/>
                                        </p:tgtEl>
                                      </p:cBhvr>
                                    </p:animEffect>
                                  </p:childTnLst>
                                </p:cTn>
                              </p:par>
                            </p:childTnLst>
                          </p:cTn>
                        </p:par>
                      </p:childTnLst>
                    </p:cTn>
                  </p:par>
                  <p:par>
                    <p:cTn id="58" fill="hold" nodeType="clickPar">
                      <p:stCondLst>
                        <p:cond delay="indefinite"/>
                      </p:stCondLst>
                      <p:childTnLst>
                        <p:par>
                          <p:cTn id="59" fill="hold" nodeType="after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131"/>
                                        </p:tgtEl>
                                        <p:attrNameLst>
                                          <p:attrName>style.visibility</p:attrName>
                                        </p:attrNameLst>
                                      </p:cBhvr>
                                      <p:to>
                                        <p:strVal val="visible"/>
                                      </p:to>
                                    </p:set>
                                    <p:animEffect transition="in" filter="wipe(down)">
                                      <p:cBhvr>
                                        <p:cTn id="62"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6" grpId="0" animBg="1"/>
      <p:bldP spid="127" grpId="0" animBg="1"/>
      <p:bldP spid="128" grpId="0" animBg="1"/>
      <p:bldP spid="1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89" name="Line 109"/>
          <p:cNvSpPr>
            <a:spLocks noChangeShapeType="1"/>
          </p:cNvSpPr>
          <p:nvPr/>
        </p:nvSpPr>
        <p:spPr bwMode="auto">
          <a:xfrm>
            <a:off x="8764588" y="-781050"/>
            <a:ext cx="1092200" cy="0"/>
          </a:xfrm>
          <a:prstGeom prst="line">
            <a:avLst/>
          </a:prstGeom>
          <a:noFill/>
          <a:ln w="28575">
            <a:solidFill>
              <a:sysClr val="windowText" lastClr="000000"/>
            </a:solidFill>
            <a:round/>
          </a:ln>
          <a:effectLst/>
          <a:extLst/>
        </p:spPr>
        <p:txBody>
          <a:bodyPr/>
          <a:lstStyle/>
          <a:p>
            <a:pPr defTabSz="815975">
              <a:buFont typeface="Arial" panose="020B0604020202020204" pitchFamily="34" charset="0"/>
              <a:buNone/>
              <a:defRPr/>
            </a:pPr>
            <a:endParaRPr lang="zh-CN" altLang="en-US" sz="2800" kern="0">
              <a:solidFill>
                <a:prstClr val="black"/>
              </a:solidFill>
              <a:latin typeface="微软雅黑"/>
              <a:ea typeface="微软雅黑"/>
            </a:endParaRPr>
          </a:p>
        </p:txBody>
      </p:sp>
      <p:sp>
        <p:nvSpPr>
          <p:cNvPr id="22531" name="矩形 34"/>
          <p:cNvSpPr>
            <a:spLocks noChangeArrowheads="1"/>
          </p:cNvSpPr>
          <p:nvPr/>
        </p:nvSpPr>
        <p:spPr bwMode="auto">
          <a:xfrm>
            <a:off x="414338" y="1349375"/>
            <a:ext cx="5872162" cy="4524375"/>
          </a:xfrm>
          <a:prstGeom prst="rect">
            <a:avLst/>
          </a:prstGeom>
          <a:noFill/>
          <a:ln w="9525">
            <a:noFill/>
            <a:miter lim="800000"/>
          </a:ln>
        </p:spPr>
        <p:txBody>
          <a:bodyPr>
            <a:spAutoFit/>
          </a:bodyPr>
          <a:lstStyle/>
          <a:p>
            <a:pPr algn="just">
              <a:lnSpc>
                <a:spcPct val="150000"/>
              </a:lnSpc>
            </a:pPr>
            <a:r>
              <a:rPr lang="zh-CN" altLang="en-US" sz="2400">
                <a:solidFill>
                  <a:srgbClr val="000000"/>
                </a:solidFill>
                <a:latin typeface="微软雅黑" pitchFamily="34" charset="-122"/>
                <a:ea typeface="微软雅黑" pitchFamily="34" charset="-122"/>
                <a:sym typeface="+mn-ea"/>
              </a:rPr>
              <a:t>②由实验现象和图像可知，水沸腾前，不断对水加热，水的温度不断升高，达到某一温度时，</a:t>
            </a:r>
            <a:r>
              <a:rPr lang="zh-CN" altLang="en-US" sz="2400">
                <a:solidFill>
                  <a:srgbClr val="FF0000"/>
                </a:solidFill>
                <a:latin typeface="微软雅黑" pitchFamily="34" charset="-122"/>
                <a:ea typeface="微软雅黑" pitchFamily="34" charset="-122"/>
                <a:sym typeface="+mn-ea"/>
              </a:rPr>
              <a:t>水开始沸腾，水内部产生大量气泡，气泡上升，到达水面破裂，这说明沸腾是在液体内部和表面同时发生的剧烈的汽化现象</a:t>
            </a:r>
            <a:r>
              <a:rPr lang="zh-CN" altLang="en-US" sz="2400">
                <a:solidFill>
                  <a:srgbClr val="000000"/>
                </a:solidFill>
                <a:latin typeface="微软雅黑" pitchFamily="34" charset="-122"/>
                <a:ea typeface="微软雅黑" pitchFamily="34" charset="-122"/>
                <a:sym typeface="+mn-ea"/>
              </a:rPr>
              <a:t>，水沸腾后，虽然继续对水加热，但水的温度保持不变。</a:t>
            </a:r>
            <a:r>
              <a:rPr lang="zh-CN" altLang="en-US" sz="2400">
                <a:solidFill>
                  <a:srgbClr val="FF0000"/>
                </a:solidFill>
                <a:latin typeface="微软雅黑" pitchFamily="34" charset="-122"/>
                <a:ea typeface="微软雅黑" pitchFamily="34" charset="-122"/>
                <a:sym typeface="+mn-ea"/>
              </a:rPr>
              <a:t>停止加热后，水停止沸腾，说明水沸腾需要吸收热量。</a:t>
            </a:r>
          </a:p>
        </p:txBody>
      </p:sp>
      <p:sp>
        <p:nvSpPr>
          <p:cNvPr id="22532" name="矩形 35"/>
          <p:cNvSpPr>
            <a:spLocks noChangeArrowheads="1"/>
          </p:cNvSpPr>
          <p:nvPr/>
        </p:nvSpPr>
        <p:spPr bwMode="auto">
          <a:xfrm>
            <a:off x="185738" y="673100"/>
            <a:ext cx="2714625" cy="692150"/>
          </a:xfrm>
          <a:prstGeom prst="rect">
            <a:avLst/>
          </a:prstGeom>
          <a:noFill/>
          <a:ln w="9525">
            <a:noFill/>
            <a:miter lim="800000"/>
          </a:ln>
        </p:spPr>
        <p:txBody>
          <a:bodyPr wrap="none">
            <a:spAutoFit/>
          </a:bodyPr>
          <a:lstStyle/>
          <a:p>
            <a:pPr>
              <a:lnSpc>
                <a:spcPct val="150000"/>
              </a:lnSpc>
            </a:pP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a:t>
            </a:r>
            <a:r>
              <a:rPr lang="en-US" altLang="zh-CN" sz="2600">
                <a:solidFill>
                  <a:srgbClr val="FF0000"/>
                </a:solidFill>
                <a:latin typeface="Times New Roman" panose="02020603050405020304" pitchFamily="18" charset="0"/>
                <a:ea typeface="微软雅黑" pitchFamily="34" charset="-122"/>
                <a:cs typeface="Times New Roman" pitchFamily="18" charset="0"/>
                <a:sym typeface="+mn-ea"/>
              </a:rPr>
              <a:t>5</a:t>
            </a: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）分析与论证</a:t>
            </a:r>
          </a:p>
        </p:txBody>
      </p:sp>
      <p:sp>
        <p:nvSpPr>
          <p:cNvPr id="37" name="圆角矩形 36"/>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graphicFrame>
        <p:nvGraphicFramePr>
          <p:cNvPr id="39" name="表格 38"/>
          <p:cNvGraphicFramePr>
            <a:graphicFrameLocks noGrp="1"/>
          </p:cNvGraphicFramePr>
          <p:nvPr/>
        </p:nvGraphicFramePr>
        <p:xfrm>
          <a:off x="6684963" y="1109663"/>
          <a:ext cx="4159500" cy="741680"/>
        </p:xfrm>
        <a:graphic>
          <a:graphicData uri="http://schemas.openxmlformats.org/drawingml/2006/table">
            <a:tbl>
              <a:tblPr firstRow="1" bandRow="1">
                <a:tableStyleId>{5940675A-B579-460E-94D1-54222C63F5DA}</a:tableStyleId>
              </a:tblPr>
              <a:tblGrid>
                <a:gridCol w="415950"/>
                <a:gridCol w="415950"/>
                <a:gridCol w="415950"/>
                <a:gridCol w="415950"/>
                <a:gridCol w="415950"/>
                <a:gridCol w="415950"/>
                <a:gridCol w="415950"/>
                <a:gridCol w="415950"/>
                <a:gridCol w="415950"/>
                <a:gridCol w="415950"/>
              </a:tblGrid>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bl>
          </a:graphicData>
        </a:graphic>
      </p:graphicFrame>
      <p:graphicFrame>
        <p:nvGraphicFramePr>
          <p:cNvPr id="40" name="表格 39"/>
          <p:cNvGraphicFramePr>
            <a:graphicFrameLocks noGrp="1"/>
          </p:cNvGraphicFramePr>
          <p:nvPr/>
        </p:nvGraphicFramePr>
        <p:xfrm>
          <a:off x="6686550" y="1849438"/>
          <a:ext cx="4153870" cy="2966720"/>
        </p:xfrm>
        <a:graphic>
          <a:graphicData uri="http://schemas.openxmlformats.org/drawingml/2006/table">
            <a:tbl>
              <a:tblPr firstRow="1" bandRow="1">
                <a:tableStyleId>{5940675A-B579-460E-94D1-54222C63F5DA}</a:tableStyleId>
              </a:tblPr>
              <a:tblGrid>
                <a:gridCol w="415387"/>
                <a:gridCol w="415387"/>
                <a:gridCol w="415387"/>
                <a:gridCol w="415387"/>
                <a:gridCol w="415387"/>
                <a:gridCol w="415387"/>
                <a:gridCol w="415387"/>
                <a:gridCol w="415387"/>
                <a:gridCol w="415387"/>
                <a:gridCol w="415387"/>
              </a:tblGrid>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bl>
          </a:graphicData>
        </a:graphic>
      </p:graphicFrame>
      <p:grpSp>
        <p:nvGrpSpPr>
          <p:cNvPr id="22670" name="Group 2"/>
          <p:cNvGrpSpPr/>
          <p:nvPr/>
        </p:nvGrpSpPr>
        <p:grpSpPr>
          <a:xfrm>
            <a:off x="6083300" y="352425"/>
            <a:ext cx="5422900" cy="4616450"/>
            <a:chOff x="-57" y="-184"/>
            <a:chExt cx="2582" cy="2854"/>
          </a:xfrm>
        </p:grpSpPr>
        <p:sp>
          <p:nvSpPr>
            <p:cNvPr id="42" name="Text Box 12"/>
            <p:cNvSpPr txBox="1">
              <a:spLocks noChangeArrowheads="1"/>
            </p:cNvSpPr>
            <p:nvPr/>
          </p:nvSpPr>
          <p:spPr bwMode="auto">
            <a:xfrm>
              <a:off x="229" y="-146"/>
              <a:ext cx="746" cy="246"/>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815975" eaLnBrk="1" fontAlgn="auto" hangingPunct="1">
                <a:spcBef>
                  <a:spcPct val="50000"/>
                </a:spcBef>
                <a:spcAft>
                  <a:spcPct val="0"/>
                </a:spcAft>
                <a:buFont typeface="Arial" panose="020B0604020202020204" pitchFamily="34" charset="0"/>
                <a:buNone/>
                <a:defRPr/>
              </a:pPr>
              <a:r>
                <a:rPr lang="zh-CN" altLang="en-US" sz="2000" kern="0" smtClean="0">
                  <a:solidFill>
                    <a:prstClr val="black"/>
                  </a:solidFill>
                  <a:latin typeface="Times New Roman" panose="02020603050405020304" pitchFamily="18" charset="0"/>
                  <a:ea typeface="微软雅黑"/>
                  <a:cs typeface="Times New Roman" pitchFamily="18" charset="0"/>
                </a:rPr>
                <a:t>温度</a:t>
              </a:r>
              <a:r>
                <a:rPr lang="en-US" altLang="zh-CN" sz="2000" kern="0" smtClean="0">
                  <a:solidFill>
                    <a:prstClr val="black"/>
                  </a:solidFill>
                  <a:latin typeface="Times New Roman" panose="02020603050405020304" pitchFamily="18" charset="0"/>
                  <a:ea typeface="微软雅黑"/>
                  <a:cs typeface="Times New Roman" pitchFamily="18" charset="0"/>
                </a:rPr>
                <a:t>/</a:t>
              </a:r>
              <a:r>
                <a:rPr lang="zh-CN" altLang="en-US" sz="2000" kern="0" smtClean="0">
                  <a:solidFill>
                    <a:prstClr val="black"/>
                  </a:solidFill>
                  <a:latin typeface="Times New Roman" panose="02020603050405020304" pitchFamily="18" charset="0"/>
                  <a:ea typeface="微软雅黑"/>
                  <a:cs typeface="Times New Roman" pitchFamily="18" charset="0"/>
                </a:rPr>
                <a:t>℃</a:t>
              </a:r>
              <a:endParaRPr lang="zh-CN" altLang="en-US" sz="2000" kern="0">
                <a:solidFill>
                  <a:prstClr val="black"/>
                </a:solidFill>
                <a:latin typeface="Times New Roman" panose="02020603050405020304" pitchFamily="18" charset="0"/>
                <a:ea typeface="微软雅黑"/>
                <a:cs typeface="Times New Roman" pitchFamily="18" charset="0"/>
              </a:endParaRPr>
            </a:p>
          </p:txBody>
        </p:sp>
        <p:sp>
          <p:nvSpPr>
            <p:cNvPr id="43" name="Text Box 13"/>
            <p:cNvSpPr txBox="1">
              <a:spLocks noChangeArrowheads="1"/>
            </p:cNvSpPr>
            <p:nvPr/>
          </p:nvSpPr>
          <p:spPr bwMode="auto">
            <a:xfrm>
              <a:off x="22" y="2423"/>
              <a:ext cx="363" cy="247"/>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815975" eaLnBrk="1" fontAlgn="auto" hangingPunct="1">
                <a:spcBef>
                  <a:spcPct val="50000"/>
                </a:spcBef>
                <a:spcAft>
                  <a:spcPct val="0"/>
                </a:spcAft>
                <a:buFont typeface="Arial" panose="020B0604020202020204" pitchFamily="34" charset="0"/>
                <a:buNone/>
                <a:defRPr/>
              </a:pPr>
              <a:r>
                <a:rPr lang="en-US" altLang="zh-CN" sz="2000" kern="0" smtClean="0">
                  <a:solidFill>
                    <a:prstClr val="black"/>
                  </a:solidFill>
                  <a:latin typeface="Times New Roman" panose="02020603050405020304" pitchFamily="18" charset="0"/>
                  <a:ea typeface="微软雅黑"/>
                  <a:cs typeface="Times New Roman" pitchFamily="18" charset="0"/>
                </a:rPr>
                <a:t>90</a:t>
              </a:r>
              <a:endParaRPr lang="en-US" altLang="zh-CN" sz="2000" kern="0">
                <a:solidFill>
                  <a:prstClr val="black"/>
                </a:solidFill>
                <a:latin typeface="Times New Roman" panose="02020603050405020304" pitchFamily="18" charset="0"/>
                <a:ea typeface="微软雅黑"/>
                <a:cs typeface="Times New Roman" pitchFamily="18" charset="0"/>
              </a:endParaRPr>
            </a:p>
          </p:txBody>
        </p:sp>
        <p:sp>
          <p:nvSpPr>
            <p:cNvPr id="44" name="Text Box 16"/>
            <p:cNvSpPr txBox="1">
              <a:spLocks noChangeArrowheads="1"/>
            </p:cNvSpPr>
            <p:nvPr/>
          </p:nvSpPr>
          <p:spPr bwMode="auto">
            <a:xfrm>
              <a:off x="10" y="1292"/>
              <a:ext cx="234" cy="247"/>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815975" eaLnBrk="1" fontAlgn="auto" hangingPunct="1">
                <a:spcBef>
                  <a:spcPct val="50000"/>
                </a:spcBef>
                <a:spcAft>
                  <a:spcPct val="0"/>
                </a:spcAft>
                <a:buFont typeface="Arial" panose="020B0604020202020204" pitchFamily="34" charset="0"/>
                <a:buNone/>
                <a:defRPr/>
              </a:pPr>
              <a:r>
                <a:rPr lang="en-US" altLang="zh-CN" sz="2000" kern="0" smtClean="0">
                  <a:solidFill>
                    <a:prstClr val="black"/>
                  </a:solidFill>
                  <a:latin typeface="Times New Roman" panose="02020603050405020304" pitchFamily="18" charset="0"/>
                  <a:ea typeface="微软雅黑"/>
                  <a:cs typeface="Times New Roman" pitchFamily="18" charset="0"/>
                </a:rPr>
                <a:t>95</a:t>
              </a:r>
              <a:endParaRPr lang="en-US" altLang="zh-CN" sz="2000" kern="0">
                <a:solidFill>
                  <a:prstClr val="black"/>
                </a:solidFill>
                <a:latin typeface="Times New Roman" panose="02020603050405020304" pitchFamily="18" charset="0"/>
                <a:ea typeface="微软雅黑"/>
                <a:cs typeface="Times New Roman" pitchFamily="18" charset="0"/>
              </a:endParaRPr>
            </a:p>
          </p:txBody>
        </p:sp>
        <p:sp>
          <p:nvSpPr>
            <p:cNvPr id="45" name="Text Box 18"/>
            <p:cNvSpPr txBox="1">
              <a:spLocks noChangeArrowheads="1"/>
            </p:cNvSpPr>
            <p:nvPr/>
          </p:nvSpPr>
          <p:spPr bwMode="auto">
            <a:xfrm>
              <a:off x="-57" y="144"/>
              <a:ext cx="282" cy="247"/>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815975" eaLnBrk="1" fontAlgn="auto" hangingPunct="1">
                <a:spcBef>
                  <a:spcPct val="50000"/>
                </a:spcBef>
                <a:spcAft>
                  <a:spcPct val="0"/>
                </a:spcAft>
                <a:buFont typeface="Arial" panose="020B0604020202020204" pitchFamily="34" charset="0"/>
                <a:buNone/>
                <a:defRPr/>
              </a:pPr>
              <a:r>
                <a:rPr lang="en-US" altLang="zh-CN" sz="2000" kern="0" smtClean="0">
                  <a:solidFill>
                    <a:prstClr val="black"/>
                  </a:solidFill>
                  <a:latin typeface="Times New Roman" panose="02020603050405020304" pitchFamily="18" charset="0"/>
                  <a:ea typeface="微软雅黑"/>
                  <a:cs typeface="Times New Roman" pitchFamily="18" charset="0"/>
                </a:rPr>
                <a:t>100</a:t>
              </a:r>
              <a:endParaRPr lang="en-US" altLang="zh-CN" sz="2000" kern="0">
                <a:solidFill>
                  <a:prstClr val="black"/>
                </a:solidFill>
                <a:latin typeface="Times New Roman" panose="02020603050405020304" pitchFamily="18" charset="0"/>
                <a:ea typeface="微软雅黑"/>
                <a:cs typeface="Times New Roman" pitchFamily="18" charset="0"/>
              </a:endParaRPr>
            </a:p>
          </p:txBody>
        </p:sp>
        <p:sp>
          <p:nvSpPr>
            <p:cNvPr id="46" name="Line 38"/>
            <p:cNvSpPr>
              <a:spLocks noChangeShapeType="1"/>
            </p:cNvSpPr>
            <p:nvPr/>
          </p:nvSpPr>
          <p:spPr bwMode="auto">
            <a:xfrm flipV="1">
              <a:off x="260" y="2568"/>
              <a:ext cx="2265" cy="3"/>
            </a:xfrm>
            <a:prstGeom prst="line">
              <a:avLst/>
            </a:prstGeom>
            <a:noFill/>
            <a:ln w="9525">
              <a:solidFill>
                <a:srgbClr val="000000"/>
              </a:solidFill>
              <a:round/>
              <a:tailEnd type="triangle" w="med" len="med"/>
            </a:ln>
            <a:extLst/>
          </p:spPr>
          <p:txBody>
            <a:bodyPr/>
            <a:lstStyle/>
            <a:p>
              <a:pPr defTabSz="815975" fontAlgn="auto">
                <a:spcBef>
                  <a:spcPct val="0"/>
                </a:spcBef>
                <a:spcAft>
                  <a:spcPct val="0"/>
                </a:spcAft>
                <a:buFont typeface="Arial" panose="020B0604020202020204" pitchFamily="34" charset="0"/>
                <a:buNone/>
                <a:defRPr/>
              </a:pPr>
              <a:endParaRPr lang="zh-CN" altLang="en-US" sz="2000" kern="0">
                <a:solidFill>
                  <a:prstClr val="black"/>
                </a:solidFill>
                <a:latin typeface="Times New Roman" panose="02020603050405020304" pitchFamily="18" charset="0"/>
                <a:ea typeface="微软雅黑"/>
                <a:cs typeface="Times New Roman" pitchFamily="18" charset="0"/>
              </a:endParaRPr>
            </a:p>
          </p:txBody>
        </p:sp>
        <p:sp>
          <p:nvSpPr>
            <p:cNvPr id="47" name="Line 39"/>
            <p:cNvSpPr>
              <a:spLocks noChangeShapeType="1"/>
            </p:cNvSpPr>
            <p:nvPr/>
          </p:nvSpPr>
          <p:spPr bwMode="auto">
            <a:xfrm flipH="1" flipV="1">
              <a:off x="224" y="-184"/>
              <a:ext cx="2" cy="2723"/>
            </a:xfrm>
            <a:prstGeom prst="line">
              <a:avLst/>
            </a:prstGeom>
            <a:noFill/>
            <a:ln w="9525">
              <a:solidFill>
                <a:srgbClr val="000000"/>
              </a:solidFill>
              <a:round/>
              <a:tailEnd type="triangle" w="med" len="med"/>
            </a:ln>
            <a:extLst/>
          </p:spPr>
          <p:txBody>
            <a:bodyPr/>
            <a:lstStyle/>
            <a:p>
              <a:pPr defTabSz="815975" fontAlgn="auto">
                <a:spcBef>
                  <a:spcPct val="0"/>
                </a:spcBef>
                <a:spcAft>
                  <a:spcPct val="0"/>
                </a:spcAft>
                <a:buFont typeface="Arial" panose="020B0604020202020204" pitchFamily="34" charset="0"/>
                <a:buNone/>
                <a:defRPr/>
              </a:pPr>
              <a:endParaRPr lang="zh-CN" altLang="en-US" sz="2000" kern="0">
                <a:solidFill>
                  <a:prstClr val="black"/>
                </a:solidFill>
                <a:latin typeface="Times New Roman" panose="02020603050405020304" pitchFamily="18" charset="0"/>
                <a:ea typeface="微软雅黑"/>
                <a:cs typeface="Times New Roman" pitchFamily="18" charset="0"/>
              </a:endParaRPr>
            </a:p>
          </p:txBody>
        </p:sp>
        <p:sp>
          <p:nvSpPr>
            <p:cNvPr id="48" name="Oval 40"/>
            <p:cNvSpPr>
              <a:spLocks noChangeArrowheads="1"/>
            </p:cNvSpPr>
            <p:nvPr/>
          </p:nvSpPr>
          <p:spPr bwMode="auto">
            <a:xfrm>
              <a:off x="194" y="2539"/>
              <a:ext cx="45" cy="44"/>
            </a:xfrm>
            <a:prstGeom prst="ellipse">
              <a:avLst/>
            </a:prstGeom>
            <a:solidFill>
              <a:srgbClr val="000000"/>
            </a:solidFill>
            <a:ln w="9525">
              <a:solidFill>
                <a:srgbClr val="000000"/>
              </a:solidFill>
              <a:round/>
            </a:ln>
          </p:spPr>
          <p:txBody>
            <a:bodyPr wrap="none" anchor="ct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815975" eaLnBrk="1" fontAlgn="auto" hangingPunct="1">
                <a:spcBef>
                  <a:spcPct val="0"/>
                </a:spcBef>
                <a:spcAft>
                  <a:spcPct val="0"/>
                </a:spcAft>
                <a:buFont typeface="Arial" panose="020B0604020202020204" pitchFamily="34" charset="0"/>
                <a:buNone/>
                <a:defRPr/>
              </a:pPr>
              <a:endParaRPr lang="zh-CN" altLang="en-US" sz="2000" kern="0">
                <a:solidFill>
                  <a:prstClr val="black"/>
                </a:solidFill>
                <a:latin typeface="Times New Roman" panose="02020603050405020304" pitchFamily="18" charset="0"/>
                <a:ea typeface="微软雅黑"/>
                <a:cs typeface="Times New Roman" pitchFamily="18" charset="0"/>
              </a:endParaRPr>
            </a:p>
          </p:txBody>
        </p:sp>
      </p:grpSp>
      <p:sp>
        <p:nvSpPr>
          <p:cNvPr id="49" name="Text Box 83"/>
          <p:cNvSpPr txBox="1">
            <a:spLocks noChangeArrowheads="1"/>
          </p:cNvSpPr>
          <p:nvPr/>
        </p:nvSpPr>
        <p:spPr bwMode="auto">
          <a:xfrm>
            <a:off x="6535738" y="4797425"/>
            <a:ext cx="363537" cy="400050"/>
          </a:xfrm>
          <a:prstGeom prst="rect">
            <a:avLst/>
          </a:prstGeom>
          <a:noFill/>
          <a:ln>
            <a:noFill/>
          </a:ln>
          <a:effectLs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15975">
              <a:spcBef>
                <a:spcPct val="50000"/>
              </a:spcBef>
              <a:buFont typeface="Arial" panose="020B0604020202020204" pitchFamily="34" charset="0"/>
              <a:buNone/>
              <a:defRPr/>
            </a:pPr>
            <a:r>
              <a:rPr lang="en-US" altLang="zh-CN" sz="2000" kern="0">
                <a:solidFill>
                  <a:prstClr val="black"/>
                </a:solidFill>
                <a:latin typeface="Times New Roman" panose="02020603050405020304" pitchFamily="18" charset="0"/>
                <a:ea typeface="微软雅黑"/>
                <a:cs typeface="Times New Roman" pitchFamily="18" charset="0"/>
              </a:rPr>
              <a:t>0</a:t>
            </a:r>
          </a:p>
        </p:txBody>
      </p:sp>
      <p:sp>
        <p:nvSpPr>
          <p:cNvPr id="50" name="Text Box 85"/>
          <p:cNvSpPr txBox="1">
            <a:spLocks noChangeArrowheads="1"/>
          </p:cNvSpPr>
          <p:nvPr/>
        </p:nvSpPr>
        <p:spPr bwMode="auto">
          <a:xfrm>
            <a:off x="7366000" y="4799013"/>
            <a:ext cx="436563" cy="400050"/>
          </a:xfrm>
          <a:prstGeom prst="rect">
            <a:avLst/>
          </a:prstGeom>
          <a:noFill/>
          <a:ln>
            <a:noFill/>
          </a:ln>
          <a:effectLs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15975">
              <a:spcBef>
                <a:spcPct val="50000"/>
              </a:spcBef>
              <a:buFont typeface="Arial" panose="020B0604020202020204" pitchFamily="34" charset="0"/>
              <a:buNone/>
              <a:defRPr/>
            </a:pPr>
            <a:r>
              <a:rPr lang="en-US" altLang="zh-CN" sz="2000" kern="0">
                <a:solidFill>
                  <a:prstClr val="black"/>
                </a:solidFill>
                <a:latin typeface="Times New Roman" panose="02020603050405020304" pitchFamily="18" charset="0"/>
                <a:ea typeface="微软雅黑"/>
                <a:cs typeface="Times New Roman" pitchFamily="18" charset="0"/>
              </a:rPr>
              <a:t>2</a:t>
            </a:r>
          </a:p>
        </p:txBody>
      </p:sp>
      <p:sp>
        <p:nvSpPr>
          <p:cNvPr id="51" name="Text Box 87"/>
          <p:cNvSpPr txBox="1">
            <a:spLocks noChangeArrowheads="1"/>
          </p:cNvSpPr>
          <p:nvPr/>
        </p:nvSpPr>
        <p:spPr bwMode="auto">
          <a:xfrm>
            <a:off x="8181975" y="4819650"/>
            <a:ext cx="363538" cy="400050"/>
          </a:xfrm>
          <a:prstGeom prst="rect">
            <a:avLst/>
          </a:prstGeom>
          <a:noFill/>
          <a:ln>
            <a:noFill/>
          </a:ln>
          <a:effectLs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15975">
              <a:spcBef>
                <a:spcPct val="50000"/>
              </a:spcBef>
              <a:buFont typeface="Arial" panose="020B0604020202020204" pitchFamily="34" charset="0"/>
              <a:buNone/>
              <a:defRPr/>
            </a:pPr>
            <a:r>
              <a:rPr lang="en-US" altLang="zh-CN" sz="2000" kern="0">
                <a:solidFill>
                  <a:prstClr val="black"/>
                </a:solidFill>
                <a:latin typeface="Times New Roman" panose="02020603050405020304" pitchFamily="18" charset="0"/>
                <a:ea typeface="微软雅黑"/>
                <a:cs typeface="Times New Roman" pitchFamily="18" charset="0"/>
              </a:rPr>
              <a:t>4</a:t>
            </a:r>
          </a:p>
        </p:txBody>
      </p:sp>
      <p:sp>
        <p:nvSpPr>
          <p:cNvPr id="52" name="Text Box 89"/>
          <p:cNvSpPr txBox="1">
            <a:spLocks noChangeArrowheads="1"/>
          </p:cNvSpPr>
          <p:nvPr/>
        </p:nvSpPr>
        <p:spPr bwMode="auto">
          <a:xfrm>
            <a:off x="9017000" y="4811713"/>
            <a:ext cx="655638" cy="400050"/>
          </a:xfrm>
          <a:prstGeom prst="rect">
            <a:avLst/>
          </a:prstGeom>
          <a:noFill/>
          <a:ln>
            <a:noFill/>
          </a:ln>
          <a:effectLs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15975">
              <a:spcBef>
                <a:spcPct val="50000"/>
              </a:spcBef>
              <a:buFont typeface="Arial" panose="020B0604020202020204" pitchFamily="34" charset="0"/>
              <a:buNone/>
              <a:defRPr/>
            </a:pPr>
            <a:r>
              <a:rPr lang="en-US" altLang="zh-CN" sz="2000" kern="0">
                <a:solidFill>
                  <a:prstClr val="black"/>
                </a:solidFill>
                <a:latin typeface="Times New Roman" panose="02020603050405020304" pitchFamily="18" charset="0"/>
                <a:ea typeface="微软雅黑"/>
                <a:cs typeface="Times New Roman" pitchFamily="18" charset="0"/>
              </a:rPr>
              <a:t>6</a:t>
            </a:r>
          </a:p>
        </p:txBody>
      </p:sp>
      <p:sp>
        <p:nvSpPr>
          <p:cNvPr id="53" name="Text Box 90"/>
          <p:cNvSpPr txBox="1">
            <a:spLocks noChangeArrowheads="1"/>
          </p:cNvSpPr>
          <p:nvPr/>
        </p:nvSpPr>
        <p:spPr bwMode="auto">
          <a:xfrm>
            <a:off x="9859963" y="4811713"/>
            <a:ext cx="377825" cy="400050"/>
          </a:xfrm>
          <a:prstGeom prst="rect">
            <a:avLst/>
          </a:prstGeom>
          <a:noFill/>
          <a:ln>
            <a:noFill/>
          </a:ln>
          <a:effectLs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15975">
              <a:spcBef>
                <a:spcPct val="50000"/>
              </a:spcBef>
              <a:buFont typeface="Arial" panose="020B0604020202020204" pitchFamily="34" charset="0"/>
              <a:buNone/>
              <a:defRPr/>
            </a:pPr>
            <a:r>
              <a:rPr lang="en-US" altLang="zh-CN" sz="2000" kern="0" smtClean="0">
                <a:solidFill>
                  <a:prstClr val="black"/>
                </a:solidFill>
                <a:latin typeface="Times New Roman" panose="02020603050405020304" pitchFamily="18" charset="0"/>
                <a:ea typeface="微软雅黑"/>
                <a:cs typeface="Times New Roman" pitchFamily="18" charset="0"/>
              </a:rPr>
              <a:t>8</a:t>
            </a:r>
            <a:endParaRPr lang="en-US" altLang="zh-CN" sz="2000" kern="0">
              <a:solidFill>
                <a:prstClr val="black"/>
              </a:solidFill>
              <a:latin typeface="Times New Roman" panose="02020603050405020304" pitchFamily="18" charset="0"/>
              <a:ea typeface="微软雅黑"/>
              <a:cs typeface="Times New Roman" pitchFamily="18" charset="0"/>
            </a:endParaRPr>
          </a:p>
        </p:txBody>
      </p:sp>
      <p:sp>
        <p:nvSpPr>
          <p:cNvPr id="54" name="椭圆 53"/>
          <p:cNvSpPr/>
          <p:nvPr/>
        </p:nvSpPr>
        <p:spPr>
          <a:xfrm>
            <a:off x="6594475" y="4710113"/>
            <a:ext cx="161925" cy="155575"/>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sp>
        <p:nvSpPr>
          <p:cNvPr id="55" name="椭圆 54"/>
          <p:cNvSpPr/>
          <p:nvPr/>
        </p:nvSpPr>
        <p:spPr>
          <a:xfrm>
            <a:off x="7007225" y="3963988"/>
            <a:ext cx="177800" cy="144462"/>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sp>
        <p:nvSpPr>
          <p:cNvPr id="56" name="椭圆 55"/>
          <p:cNvSpPr/>
          <p:nvPr/>
        </p:nvSpPr>
        <p:spPr>
          <a:xfrm>
            <a:off x="7418388" y="3251200"/>
            <a:ext cx="176212" cy="146050"/>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sp>
        <p:nvSpPr>
          <p:cNvPr id="57" name="椭圆 56"/>
          <p:cNvSpPr/>
          <p:nvPr/>
        </p:nvSpPr>
        <p:spPr>
          <a:xfrm>
            <a:off x="7858125" y="2478088"/>
            <a:ext cx="176213" cy="147637"/>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sp>
        <p:nvSpPr>
          <p:cNvPr id="58" name="椭圆 57"/>
          <p:cNvSpPr/>
          <p:nvPr/>
        </p:nvSpPr>
        <p:spPr>
          <a:xfrm>
            <a:off x="8267700" y="1797050"/>
            <a:ext cx="176213" cy="146050"/>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sp>
        <p:nvSpPr>
          <p:cNvPr id="59" name="椭圆 58"/>
          <p:cNvSpPr/>
          <p:nvPr/>
        </p:nvSpPr>
        <p:spPr>
          <a:xfrm>
            <a:off x="8688388" y="1069975"/>
            <a:ext cx="177800" cy="144463"/>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sp>
        <p:nvSpPr>
          <p:cNvPr id="60" name="矩形 69"/>
          <p:cNvSpPr>
            <a:spLocks noChangeArrowheads="1"/>
          </p:cNvSpPr>
          <p:nvPr/>
        </p:nvSpPr>
        <p:spPr bwMode="auto">
          <a:xfrm>
            <a:off x="10702925" y="4352925"/>
            <a:ext cx="1423988" cy="400050"/>
          </a:xfrm>
          <a:prstGeom prst="rect">
            <a:avLst/>
          </a:prstGeom>
          <a:noFill/>
          <a:ln>
            <a:noFill/>
          </a:ln>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815975">
              <a:spcBef>
                <a:spcPct val="50000"/>
              </a:spcBef>
              <a:buFont typeface="Arial" panose="020B0604020202020204" pitchFamily="34" charset="0"/>
              <a:buNone/>
              <a:defRPr/>
            </a:pPr>
            <a:r>
              <a:rPr lang="zh-CN" altLang="en-US" sz="2000" kern="0">
                <a:solidFill>
                  <a:prstClr val="black"/>
                </a:solidFill>
                <a:latin typeface="Times New Roman" panose="02020603050405020304" pitchFamily="18" charset="0"/>
                <a:ea typeface="微软雅黑"/>
                <a:cs typeface="Times New Roman" pitchFamily="18" charset="0"/>
              </a:rPr>
              <a:t>时间</a:t>
            </a:r>
            <a:r>
              <a:rPr lang="en-US" altLang="zh-CN" sz="2000" kern="0" smtClean="0">
                <a:solidFill>
                  <a:prstClr val="black"/>
                </a:solidFill>
                <a:latin typeface="Times New Roman" panose="02020603050405020304" pitchFamily="18" charset="0"/>
                <a:ea typeface="微软雅黑"/>
                <a:cs typeface="Times New Roman" pitchFamily="18" charset="0"/>
              </a:rPr>
              <a:t>/min</a:t>
            </a:r>
            <a:endParaRPr lang="zh-CN" altLang="en-US" sz="2000" kern="0">
              <a:solidFill>
                <a:prstClr val="black"/>
              </a:solidFill>
              <a:latin typeface="Times New Roman" panose="02020603050405020304" pitchFamily="18" charset="0"/>
              <a:ea typeface="微软雅黑"/>
              <a:cs typeface="Times New Roman" pitchFamily="18" charset="0"/>
            </a:endParaRPr>
          </a:p>
        </p:txBody>
      </p:sp>
      <p:sp>
        <p:nvSpPr>
          <p:cNvPr id="61" name="Text Box 90"/>
          <p:cNvSpPr txBox="1">
            <a:spLocks noChangeArrowheads="1"/>
          </p:cNvSpPr>
          <p:nvPr/>
        </p:nvSpPr>
        <p:spPr bwMode="auto">
          <a:xfrm>
            <a:off x="10599738" y="4814888"/>
            <a:ext cx="482600" cy="400050"/>
          </a:xfrm>
          <a:prstGeom prst="rect">
            <a:avLst/>
          </a:prstGeom>
          <a:noFill/>
          <a:ln>
            <a:noFill/>
          </a:ln>
          <a:effectLs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15975">
              <a:spcBef>
                <a:spcPct val="50000"/>
              </a:spcBef>
              <a:buFont typeface="Arial" panose="020B0604020202020204" pitchFamily="34" charset="0"/>
              <a:buNone/>
              <a:defRPr/>
            </a:pPr>
            <a:r>
              <a:rPr lang="en-US" altLang="zh-CN" sz="2000" kern="0" smtClean="0">
                <a:solidFill>
                  <a:prstClr val="black"/>
                </a:solidFill>
                <a:latin typeface="Times New Roman" panose="02020603050405020304" pitchFamily="18" charset="0"/>
                <a:ea typeface="微软雅黑"/>
                <a:cs typeface="Times New Roman" pitchFamily="18" charset="0"/>
              </a:rPr>
              <a:t>10</a:t>
            </a:r>
            <a:endParaRPr lang="en-US" altLang="zh-CN" sz="2000" kern="0">
              <a:solidFill>
                <a:prstClr val="black"/>
              </a:solidFill>
              <a:latin typeface="Times New Roman" panose="02020603050405020304" pitchFamily="18" charset="0"/>
              <a:ea typeface="微软雅黑"/>
              <a:cs typeface="Times New Roman" pitchFamily="18" charset="0"/>
            </a:endParaRPr>
          </a:p>
        </p:txBody>
      </p:sp>
      <p:sp>
        <p:nvSpPr>
          <p:cNvPr id="62" name="椭圆 61"/>
          <p:cNvSpPr/>
          <p:nvPr/>
        </p:nvSpPr>
        <p:spPr>
          <a:xfrm>
            <a:off x="9091613" y="1042988"/>
            <a:ext cx="176212" cy="147637"/>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sp>
        <p:nvSpPr>
          <p:cNvPr id="63" name="椭圆 62"/>
          <p:cNvSpPr/>
          <p:nvPr/>
        </p:nvSpPr>
        <p:spPr>
          <a:xfrm>
            <a:off x="9496425" y="1044575"/>
            <a:ext cx="176213" cy="146050"/>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sp>
        <p:nvSpPr>
          <p:cNvPr id="64" name="椭圆 63"/>
          <p:cNvSpPr/>
          <p:nvPr/>
        </p:nvSpPr>
        <p:spPr>
          <a:xfrm>
            <a:off x="9899650" y="1054100"/>
            <a:ext cx="176213" cy="146050"/>
          </a:xfrm>
          <a:prstGeom prst="ellipse">
            <a:avLst/>
          </a:prstGeom>
          <a:solidFill>
            <a:srgbClr val="2067B4"/>
          </a:solidFill>
          <a:ln w="25400" cap="flat" cmpd="sng" algn="ctr">
            <a:solidFill>
              <a:srgbClr val="2067B4"/>
            </a:solidFill>
            <a:prstDash val="solid"/>
          </a:ln>
          <a:effectLst/>
        </p:spPr>
        <p:txBody>
          <a:bodyPr anchor="ctr"/>
          <a:lstStyle/>
          <a:p>
            <a:pPr algn="ctr" defTabSz="815975">
              <a:buFont typeface="Arial" panose="020B0604020202020204" pitchFamily="34" charset="0"/>
              <a:buNone/>
              <a:defRPr/>
            </a:pPr>
            <a:endParaRPr lang="zh-CN" altLang="en-US" sz="2000" kern="0">
              <a:solidFill>
                <a:prstClr val="white"/>
              </a:solidFill>
              <a:latin typeface="Times New Roman" panose="02020603050405020304" pitchFamily="18" charset="0"/>
              <a:ea typeface="微软雅黑"/>
              <a:cs typeface="Times New Roman" pitchFamily="18" charset="0"/>
            </a:endParaRPr>
          </a:p>
        </p:txBody>
      </p:sp>
      <p:cxnSp>
        <p:nvCxnSpPr>
          <p:cNvPr id="65" name="直接连接符 64"/>
          <p:cNvCxnSpPr/>
          <p:nvPr/>
        </p:nvCxnSpPr>
        <p:spPr>
          <a:xfrm flipV="1">
            <a:off x="6718300" y="1096963"/>
            <a:ext cx="2032000" cy="36226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8750300" y="1096963"/>
            <a:ext cx="139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down)">
                                      <p:cBhvr>
                                        <p:cTn id="12" dur="500"/>
                                        <p:tgtEl>
                                          <p:spTgt spid="5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down)">
                                      <p:cBhvr>
                                        <p:cTn id="17" dur="500"/>
                                        <p:tgtEl>
                                          <p:spTgt spid="5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down)">
                                      <p:cBhvr>
                                        <p:cTn id="27" dur="500"/>
                                        <p:tgtEl>
                                          <p:spTgt spid="5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down)">
                                      <p:cBhvr>
                                        <p:cTn id="32" dur="500"/>
                                        <p:tgtEl>
                                          <p:spTgt spid="59"/>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down)">
                                      <p:cBhvr>
                                        <p:cTn id="37" dur="500"/>
                                        <p:tgtEl>
                                          <p:spTgt spid="62"/>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down)">
                                      <p:cBhvr>
                                        <p:cTn id="42" dur="500"/>
                                        <p:tgtEl>
                                          <p:spTgt spid="63"/>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down)">
                                      <p:cBhvr>
                                        <p:cTn id="47" dur="500"/>
                                        <p:tgtEl>
                                          <p:spTgt spid="64"/>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down)">
                                      <p:cBhvr>
                                        <p:cTn id="52" dur="500"/>
                                        <p:tgtEl>
                                          <p:spTgt spid="65"/>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down)">
                                      <p:cBhvr>
                                        <p:cTn id="5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2" grpId="0" animBg="1"/>
      <p:bldP spid="63" grpId="0" animBg="1"/>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7" name="矩形 6"/>
          <p:cNvSpPr>
            <a:spLocks noChangeArrowheads="1"/>
          </p:cNvSpPr>
          <p:nvPr/>
        </p:nvSpPr>
        <p:spPr bwMode="auto">
          <a:xfrm>
            <a:off x="782638" y="1443038"/>
            <a:ext cx="10795000" cy="1222375"/>
          </a:xfrm>
          <a:prstGeom prst="rect">
            <a:avLst/>
          </a:prstGeom>
          <a:noFill/>
          <a:ln w="9525">
            <a:noFill/>
            <a:miter lim="800000"/>
          </a:ln>
        </p:spPr>
        <p:txBody>
          <a:bodyPr>
            <a:spAutoFit/>
          </a:bodyPr>
          <a:lstStyle/>
          <a:p>
            <a:pPr>
              <a:lnSpc>
                <a:spcPct val="150000"/>
              </a:lnSpc>
            </a:pPr>
            <a:r>
              <a:rPr lang="zh-CN" altLang="en-US" sz="2600">
                <a:solidFill>
                  <a:srgbClr val="000000"/>
                </a:solidFill>
                <a:latin typeface="微软雅黑" pitchFamily="34" charset="-122"/>
                <a:ea typeface="微软雅黑" pitchFamily="34" charset="-122"/>
                <a:sym typeface="+mn-ea"/>
              </a:rPr>
              <a:t>①沸腾的特点：液体</a:t>
            </a:r>
            <a:r>
              <a:rPr lang="zh-CN" altLang="en-US" sz="2600">
                <a:solidFill>
                  <a:srgbClr val="FF0000"/>
                </a:solidFill>
                <a:latin typeface="微软雅黑" pitchFamily="34" charset="-122"/>
                <a:ea typeface="微软雅黑" pitchFamily="34" charset="-122"/>
                <a:sym typeface="+mn-ea"/>
              </a:rPr>
              <a:t>沸腾时</a:t>
            </a:r>
            <a:r>
              <a:rPr lang="zh-CN" altLang="en-US" sz="2600">
                <a:solidFill>
                  <a:srgbClr val="000000"/>
                </a:solidFill>
                <a:latin typeface="微软雅黑" pitchFamily="34" charset="-122"/>
                <a:ea typeface="微软雅黑" pitchFamily="34" charset="-122"/>
                <a:sym typeface="+mn-ea"/>
              </a:rPr>
              <a:t>，</a:t>
            </a:r>
            <a:r>
              <a:rPr lang="zh-CN" altLang="en-US" sz="2600">
                <a:solidFill>
                  <a:srgbClr val="FF0000"/>
                </a:solidFill>
                <a:latin typeface="微软雅黑" pitchFamily="34" charset="-122"/>
                <a:ea typeface="微软雅黑" pitchFamily="34" charset="-122"/>
                <a:sym typeface="+mn-ea"/>
              </a:rPr>
              <a:t>吸收热量</a:t>
            </a:r>
            <a:r>
              <a:rPr lang="zh-CN" altLang="en-US" sz="2600">
                <a:solidFill>
                  <a:srgbClr val="000000"/>
                </a:solidFill>
                <a:latin typeface="微软雅黑" pitchFamily="34" charset="-122"/>
                <a:ea typeface="微软雅黑" pitchFamily="34" charset="-122"/>
                <a:sym typeface="+mn-ea"/>
              </a:rPr>
              <a:t>，但</a:t>
            </a:r>
            <a:r>
              <a:rPr lang="zh-CN" altLang="en-US" sz="2600">
                <a:solidFill>
                  <a:srgbClr val="FF0000"/>
                </a:solidFill>
                <a:latin typeface="微软雅黑" pitchFamily="34" charset="-122"/>
                <a:ea typeface="微软雅黑" pitchFamily="34" charset="-122"/>
                <a:sym typeface="+mn-ea"/>
              </a:rPr>
              <a:t>温度保持不变</a:t>
            </a:r>
            <a:r>
              <a:rPr lang="zh-CN" altLang="en-US" sz="2600">
                <a:solidFill>
                  <a:srgbClr val="000000"/>
                </a:solidFill>
                <a:latin typeface="微软雅黑" pitchFamily="34" charset="-122"/>
                <a:ea typeface="微软雅黑" pitchFamily="34" charset="-122"/>
                <a:sym typeface="+mn-ea"/>
              </a:rPr>
              <a:t>。这个</a:t>
            </a:r>
            <a:r>
              <a:rPr lang="zh-CN" altLang="en-US" sz="2600">
                <a:solidFill>
                  <a:srgbClr val="FF0000"/>
                </a:solidFill>
                <a:latin typeface="微软雅黑" pitchFamily="34" charset="-122"/>
                <a:ea typeface="微软雅黑" pitchFamily="34" charset="-122"/>
                <a:sym typeface="+mn-ea"/>
              </a:rPr>
              <a:t>保持不变的温度</a:t>
            </a:r>
            <a:r>
              <a:rPr lang="zh-CN" altLang="en-US" sz="2600">
                <a:solidFill>
                  <a:srgbClr val="000000"/>
                </a:solidFill>
                <a:latin typeface="微软雅黑" pitchFamily="34" charset="-122"/>
                <a:ea typeface="微软雅黑" pitchFamily="34" charset="-122"/>
                <a:sym typeface="+mn-ea"/>
              </a:rPr>
              <a:t>叫做该液体的</a:t>
            </a:r>
            <a:r>
              <a:rPr lang="zh-CN" altLang="en-US" sz="2600">
                <a:solidFill>
                  <a:srgbClr val="FF0000"/>
                </a:solidFill>
                <a:latin typeface="微软雅黑" pitchFamily="34" charset="-122"/>
                <a:ea typeface="微软雅黑" pitchFamily="34" charset="-122"/>
                <a:sym typeface="+mn-ea"/>
              </a:rPr>
              <a:t>沸点</a:t>
            </a:r>
            <a:r>
              <a:rPr lang="zh-CN" altLang="en-US" sz="2600">
                <a:solidFill>
                  <a:srgbClr val="000000"/>
                </a:solidFill>
                <a:latin typeface="微软雅黑" pitchFamily="34" charset="-122"/>
                <a:ea typeface="微软雅黑" pitchFamily="34" charset="-122"/>
                <a:sym typeface="+mn-ea"/>
              </a:rPr>
              <a:t>。</a:t>
            </a:r>
            <a:endParaRPr lang="en-US" altLang="zh-CN" sz="2600">
              <a:solidFill>
                <a:srgbClr val="000000"/>
              </a:solidFill>
              <a:latin typeface="微软雅黑" pitchFamily="34" charset="-122"/>
              <a:ea typeface="微软雅黑" pitchFamily="34" charset="-122"/>
              <a:sym typeface="+mn-ea"/>
            </a:endParaRPr>
          </a:p>
        </p:txBody>
      </p:sp>
      <p:sp>
        <p:nvSpPr>
          <p:cNvPr id="4" name="矩形 3"/>
          <p:cNvSpPr>
            <a:spLocks noChangeArrowheads="1"/>
          </p:cNvSpPr>
          <p:nvPr/>
        </p:nvSpPr>
        <p:spPr bwMode="auto">
          <a:xfrm>
            <a:off x="782638" y="2741613"/>
            <a:ext cx="10244137" cy="693737"/>
          </a:xfrm>
          <a:prstGeom prst="rect">
            <a:avLst/>
          </a:prstGeom>
          <a:noFill/>
          <a:ln w="9525">
            <a:noFill/>
            <a:miter lim="800000"/>
          </a:ln>
        </p:spPr>
        <p:txBody>
          <a:bodyPr>
            <a:spAutoFit/>
          </a:bodyPr>
          <a:lstStyle/>
          <a:p>
            <a:pPr>
              <a:lnSpc>
                <a:spcPct val="150000"/>
              </a:lnSpc>
            </a:pPr>
            <a:r>
              <a:rPr lang="en-US" altLang="zh-CN" sz="2600">
                <a:solidFill>
                  <a:srgbClr val="000000"/>
                </a:solidFill>
                <a:latin typeface="微软雅黑" pitchFamily="34" charset="-122"/>
                <a:ea typeface="微软雅黑" pitchFamily="34" charset="-122"/>
                <a:sym typeface="+mn-ea"/>
              </a:rPr>
              <a:t>②</a:t>
            </a:r>
            <a:r>
              <a:rPr lang="zh-CN" altLang="en-US" sz="2600">
                <a:solidFill>
                  <a:srgbClr val="000000"/>
                </a:solidFill>
                <a:latin typeface="微软雅黑" pitchFamily="34" charset="-122"/>
                <a:ea typeface="微软雅黑" pitchFamily="34" charset="-122"/>
                <a:sym typeface="+mn-ea"/>
              </a:rPr>
              <a:t>沸腾的条件：一是温度达到沸点；二是继续吸热，二者缺一不可。</a:t>
            </a:r>
          </a:p>
        </p:txBody>
      </p:sp>
      <p:sp>
        <p:nvSpPr>
          <p:cNvPr id="23556" name="矩形 36"/>
          <p:cNvSpPr>
            <a:spLocks noChangeArrowheads="1"/>
          </p:cNvSpPr>
          <p:nvPr/>
        </p:nvSpPr>
        <p:spPr bwMode="auto">
          <a:xfrm>
            <a:off x="185738" y="673100"/>
            <a:ext cx="2352675" cy="692150"/>
          </a:xfrm>
          <a:prstGeom prst="rect">
            <a:avLst/>
          </a:prstGeom>
          <a:noFill/>
          <a:ln w="9525">
            <a:noFill/>
            <a:miter lim="800000"/>
          </a:ln>
        </p:spPr>
        <p:txBody>
          <a:bodyPr wrap="none">
            <a:spAutoFit/>
          </a:bodyPr>
          <a:lstStyle/>
          <a:p>
            <a:pPr>
              <a:lnSpc>
                <a:spcPct val="150000"/>
              </a:lnSpc>
            </a:pP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a:t>
            </a:r>
            <a:r>
              <a:rPr lang="en-US" altLang="zh-CN" sz="2600">
                <a:solidFill>
                  <a:srgbClr val="FF0000"/>
                </a:solidFill>
                <a:latin typeface="Times New Roman" panose="02020603050405020304" pitchFamily="18" charset="0"/>
                <a:ea typeface="微软雅黑" pitchFamily="34" charset="-122"/>
                <a:cs typeface="Times New Roman" pitchFamily="18" charset="0"/>
                <a:sym typeface="+mn-ea"/>
              </a:rPr>
              <a:t>6</a:t>
            </a: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）实验结论</a:t>
            </a:r>
          </a:p>
        </p:txBody>
      </p:sp>
      <p:sp>
        <p:nvSpPr>
          <p:cNvPr id="39" name="圆角矩形 38"/>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6" name="矩形 5"/>
          <p:cNvSpPr>
            <a:spLocks noChangeArrowheads="1"/>
          </p:cNvSpPr>
          <p:nvPr/>
        </p:nvSpPr>
        <p:spPr bwMode="auto">
          <a:xfrm>
            <a:off x="341313" y="1273175"/>
            <a:ext cx="10780712" cy="1893888"/>
          </a:xfrm>
          <a:prstGeom prst="rect">
            <a:avLst/>
          </a:prstGeom>
          <a:noFill/>
          <a:ln w="9525">
            <a:noFill/>
            <a:miter lim="800000"/>
          </a:ln>
        </p:spPr>
        <p:txBody>
          <a:bodyPr>
            <a:spAutoFit/>
          </a:bodyPr>
          <a:lstStyle/>
          <a:p>
            <a:pPr algn="just">
              <a:lnSpc>
                <a:spcPct val="150000"/>
              </a:lnSpc>
            </a:pP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a:t>
            </a: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1</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）沸点：液体沸腾时的温度。</a:t>
            </a:r>
          </a:p>
          <a:p>
            <a:pPr algn="just">
              <a:lnSpc>
                <a:spcPct val="150000"/>
              </a:lnSpc>
            </a:pP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a:t>
            </a: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2</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）沸点也是物质的一种特性。不同的液体，沸点不同。在</a:t>
            </a: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1</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个标准大气压下，水的沸点为</a:t>
            </a: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100 ℃</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，酒精的沸点</a:t>
            </a: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78℃</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、水银的沸点</a:t>
            </a: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357℃</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a:t>
            </a:r>
          </a:p>
        </p:txBody>
      </p:sp>
      <p:sp>
        <p:nvSpPr>
          <p:cNvPr id="2" name="矩形 1"/>
          <p:cNvSpPr>
            <a:spLocks noChangeArrowheads="1"/>
          </p:cNvSpPr>
          <p:nvPr/>
        </p:nvSpPr>
        <p:spPr bwMode="auto">
          <a:xfrm>
            <a:off x="341313" y="3055938"/>
            <a:ext cx="10780712" cy="1292225"/>
          </a:xfrm>
          <a:prstGeom prst="rect">
            <a:avLst/>
          </a:prstGeom>
          <a:noFill/>
          <a:ln w="9525">
            <a:noFill/>
            <a:miter lim="800000"/>
          </a:ln>
        </p:spPr>
        <p:txBody>
          <a:bodyPr>
            <a:spAutoFit/>
          </a:bodyPr>
          <a:lstStyle/>
          <a:p>
            <a:pPr algn="just">
              <a:lnSpc>
                <a:spcPct val="150000"/>
              </a:lnSpc>
            </a:pP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a:t>
            </a: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3</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）液体的沸点和液面上方的气压有关，气压越大，沸点越高；气压越低，沸点越低。</a:t>
            </a:r>
          </a:p>
        </p:txBody>
      </p:sp>
      <p:sp>
        <p:nvSpPr>
          <p:cNvPr id="24580" name="矩形 2"/>
          <p:cNvSpPr>
            <a:spLocks noChangeArrowheads="1"/>
          </p:cNvSpPr>
          <p:nvPr/>
        </p:nvSpPr>
        <p:spPr bwMode="auto">
          <a:xfrm>
            <a:off x="652463" y="550863"/>
            <a:ext cx="1262062" cy="661987"/>
          </a:xfrm>
          <a:prstGeom prst="rect">
            <a:avLst/>
          </a:prstGeom>
          <a:noFill/>
          <a:ln w="9525">
            <a:noFill/>
            <a:miter lim="800000"/>
          </a:ln>
        </p:spPr>
        <p:txBody>
          <a:bodyPr wrap="none">
            <a:spAutoFit/>
          </a:bodyPr>
          <a:lstStyle/>
          <a:p>
            <a:pPr algn="just">
              <a:lnSpc>
                <a:spcPct val="150000"/>
              </a:lnSpc>
            </a:pPr>
            <a:r>
              <a:rPr lang="en-US" altLang="zh-CN" sz="2800" b="1">
                <a:solidFill>
                  <a:srgbClr val="000000"/>
                </a:solidFill>
                <a:latin typeface="Times New Roman" panose="02020603050405020304" pitchFamily="18" charset="0"/>
                <a:ea typeface="微软雅黑" pitchFamily="34" charset="-122"/>
                <a:cs typeface="Times New Roman" pitchFamily="18" charset="0"/>
                <a:sym typeface="+mn-ea"/>
              </a:rPr>
              <a:t>3. </a:t>
            </a:r>
            <a:r>
              <a:rPr lang="zh-CN" altLang="en-US" sz="2800" b="1">
                <a:solidFill>
                  <a:srgbClr val="000000"/>
                </a:solidFill>
                <a:latin typeface="Times New Roman" panose="02020603050405020304" pitchFamily="18" charset="0"/>
                <a:ea typeface="微软雅黑" pitchFamily="34" charset="-122"/>
                <a:cs typeface="Times New Roman" pitchFamily="18" charset="0"/>
                <a:sym typeface="+mn-ea"/>
              </a:rPr>
              <a:t>沸点</a:t>
            </a:r>
            <a:endParaRPr lang="en-US" altLang="zh-CN" sz="2800" b="1">
              <a:solidFill>
                <a:srgbClr val="000000"/>
              </a:solidFill>
              <a:latin typeface="Times New Roman" pitchFamily="18" charset="0"/>
              <a:ea typeface="微软雅黑" pitchFamily="34" charset="-122"/>
              <a:cs typeface="Times New Roman" panose="02020603050405020304" pitchFamily="18" charset="0"/>
              <a:sym typeface="+mn-ea"/>
            </a:endParaRPr>
          </a:p>
        </p:txBody>
      </p:sp>
      <p:sp>
        <p:nvSpPr>
          <p:cNvPr id="4" name="圆角矩形 3"/>
          <p:cNvSpPr/>
          <p:nvPr/>
        </p:nvSpPr>
        <p:spPr>
          <a:xfrm>
            <a:off x="1284288" y="4491038"/>
            <a:ext cx="8961437" cy="1801812"/>
          </a:xfrm>
          <a:prstGeom prst="roundRect">
            <a:avLst/>
          </a:prstGeom>
          <a:solidFill>
            <a:schemeClr val="accent1">
              <a:lumMod val="20000"/>
              <a:lumOff val="80000"/>
            </a:schemeClr>
          </a:solidFill>
          <a:ln w="19050">
            <a:solidFill>
              <a:srgbClr val="0070C0"/>
            </a:solidFill>
            <a:prstDash val="sysDash"/>
          </a:ln>
        </p:spPr>
        <p:style>
          <a:lnRef idx="2">
            <a:schemeClr val="accent1"/>
          </a:lnRef>
          <a:fillRef idx="1">
            <a:schemeClr val="lt1"/>
          </a:fillRef>
          <a:effectRef idx="0">
            <a:schemeClr val="accent1"/>
          </a:effectRef>
          <a:fontRef idx="minor">
            <a:schemeClr val="dk1"/>
          </a:fontRef>
        </p:style>
        <p:txBody>
          <a:bodyPr anchor="ctr"/>
          <a:lstStyle/>
          <a:p>
            <a:pPr algn="just" fontAlgn="auto">
              <a:lnSpc>
                <a:spcPct val="150000"/>
              </a:lnSpc>
              <a:spcBef>
                <a:spcPct val="0"/>
              </a:spcBef>
              <a:spcAft>
                <a:spcPct val="0"/>
              </a:spcAft>
              <a:defRPr/>
            </a:pPr>
            <a:r>
              <a:rPr lang="zh-CN" altLang="en-US" sz="2400">
                <a:latin typeface="Times New Roman" panose="02020603050405020304" pitchFamily="18" charset="0"/>
                <a:cs typeface="Times New Roman" pitchFamily="18" charset="0"/>
              </a:rPr>
              <a:t>例如：</a:t>
            </a:r>
            <a:r>
              <a:rPr lang="zh-CN" altLang="en-US" sz="2400">
                <a:solidFill>
                  <a:srgbClr val="FF0000"/>
                </a:solidFill>
                <a:latin typeface="Times New Roman" panose="02020603050405020304" pitchFamily="18" charset="0"/>
                <a:cs typeface="Times New Roman" pitchFamily="18" charset="0"/>
              </a:rPr>
              <a:t>高压锅</a:t>
            </a:r>
            <a:r>
              <a:rPr lang="zh-CN" altLang="en-US" sz="2400">
                <a:latin typeface="Times New Roman" panose="02020603050405020304" pitchFamily="18" charset="0"/>
                <a:cs typeface="Times New Roman" pitchFamily="18" charset="0"/>
              </a:rPr>
              <a:t>，锅内气压</a:t>
            </a:r>
            <a:r>
              <a:rPr lang="zh-CN" altLang="en-US" sz="2400">
                <a:solidFill>
                  <a:srgbClr val="FF0000"/>
                </a:solidFill>
                <a:latin typeface="Times New Roman" panose="02020603050405020304" pitchFamily="18" charset="0"/>
                <a:cs typeface="Times New Roman" pitchFamily="18" charset="0"/>
              </a:rPr>
              <a:t>高于标准大气压</a:t>
            </a:r>
            <a:r>
              <a:rPr lang="zh-CN" altLang="en-US" sz="2400">
                <a:latin typeface="Times New Roman" panose="02020603050405020304" pitchFamily="18" charset="0"/>
                <a:cs typeface="Times New Roman" pitchFamily="18" charset="0"/>
              </a:rPr>
              <a:t>，所以高压锅</a:t>
            </a:r>
            <a:r>
              <a:rPr lang="zh-CN" altLang="en-US" sz="2400">
                <a:solidFill>
                  <a:srgbClr val="FF0000"/>
                </a:solidFill>
                <a:latin typeface="Times New Roman" panose="02020603050405020304" pitchFamily="18" charset="0"/>
                <a:cs typeface="Times New Roman" pitchFamily="18" charset="0"/>
              </a:rPr>
              <a:t>内水的沸点也高于</a:t>
            </a:r>
            <a:r>
              <a:rPr lang="en-US" altLang="zh-CN" sz="2400">
                <a:solidFill>
                  <a:srgbClr val="FF0000"/>
                </a:solidFill>
                <a:latin typeface="Times New Roman" panose="02020603050405020304" pitchFamily="18" charset="0"/>
                <a:cs typeface="Times New Roman" pitchFamily="18" charset="0"/>
              </a:rPr>
              <a:t>100℃</a:t>
            </a:r>
            <a:r>
              <a:rPr lang="zh-CN" altLang="en-US" sz="2400">
                <a:latin typeface="Times New Roman" panose="02020603050405020304" pitchFamily="18" charset="0"/>
                <a:cs typeface="Times New Roman" pitchFamily="18" charset="0"/>
              </a:rPr>
              <a:t>。而高原的</a:t>
            </a:r>
            <a:r>
              <a:rPr lang="zh-CN" altLang="en-US" sz="2400">
                <a:solidFill>
                  <a:srgbClr val="FF0000"/>
                </a:solidFill>
                <a:latin typeface="Times New Roman" panose="02020603050405020304" pitchFamily="18" charset="0"/>
                <a:cs typeface="Times New Roman" pitchFamily="18" charset="0"/>
              </a:rPr>
              <a:t>气压低于标准大气压</a:t>
            </a:r>
            <a:r>
              <a:rPr lang="zh-CN" altLang="en-US" sz="2400">
                <a:latin typeface="Times New Roman" panose="02020603050405020304" pitchFamily="18" charset="0"/>
                <a:cs typeface="Times New Roman" pitchFamily="18" charset="0"/>
              </a:rPr>
              <a:t>，所以高原</a:t>
            </a:r>
            <a:r>
              <a:rPr lang="zh-CN" altLang="en-US" sz="2400">
                <a:solidFill>
                  <a:srgbClr val="FF0000"/>
                </a:solidFill>
                <a:latin typeface="Times New Roman" panose="02020603050405020304" pitchFamily="18" charset="0"/>
                <a:cs typeface="Times New Roman" pitchFamily="18" charset="0"/>
              </a:rPr>
              <a:t>上水的沸点低于</a:t>
            </a:r>
            <a:r>
              <a:rPr lang="en-US" altLang="zh-CN" sz="2400">
                <a:solidFill>
                  <a:srgbClr val="FF0000"/>
                </a:solidFill>
                <a:latin typeface="Times New Roman" panose="02020603050405020304" pitchFamily="18" charset="0"/>
                <a:cs typeface="Times New Roman" pitchFamily="18" charset="0"/>
              </a:rPr>
              <a:t>100℃</a:t>
            </a:r>
            <a:r>
              <a:rPr lang="zh-CN" altLang="en-US" sz="2400">
                <a:solidFill>
                  <a:srgbClr val="FF0000"/>
                </a:solidFill>
                <a:latin typeface="Times New Roman" panose="02020603050405020304" pitchFamily="18" charset="0"/>
                <a:cs typeface="Times New Roman" pitchFamily="18" charset="0"/>
              </a:rPr>
              <a:t>。</a:t>
            </a:r>
          </a:p>
        </p:txBody>
      </p:sp>
      <p:sp>
        <p:nvSpPr>
          <p:cNvPr id="8" name="圆角矩形 7"/>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37"/>
          <p:cNvSpPr>
            <a:spLocks noChangeArrowheads="1"/>
          </p:cNvSpPr>
          <p:nvPr/>
        </p:nvSpPr>
        <p:spPr bwMode="auto">
          <a:xfrm>
            <a:off x="444500" y="14288"/>
            <a:ext cx="1085850" cy="338137"/>
          </a:xfrm>
          <a:prstGeom prst="rect">
            <a:avLst/>
          </a:prstGeom>
          <a:noFill/>
          <a:ln w="9525">
            <a:noFill/>
            <a:miter lim="800000"/>
          </a:ln>
        </p:spPr>
        <p:txBody>
          <a:bodyPr wrap="none">
            <a:spAutoFit/>
          </a:bodyPr>
          <a:lstStyle/>
          <a:p>
            <a:r>
              <a:rPr lang="en-US" altLang="zh-CN" sz="1600" b="1">
                <a:solidFill>
                  <a:srgbClr val="FFFFFF"/>
                </a:solidFill>
                <a:latin typeface="微软雅黑" pitchFamily="34" charset="-122"/>
                <a:ea typeface="微软雅黑" pitchFamily="34" charset="-122"/>
              </a:rPr>
              <a:t>·</a:t>
            </a:r>
            <a:r>
              <a:rPr lang="zh-CN" altLang="en-US" sz="1600" b="1">
                <a:solidFill>
                  <a:srgbClr val="FFFFFF"/>
                </a:solidFill>
                <a:latin typeface="微软雅黑" pitchFamily="34" charset="-122"/>
                <a:ea typeface="微软雅黑" pitchFamily="34" charset="-122"/>
              </a:rPr>
              <a:t>新知探究</a:t>
            </a:r>
          </a:p>
        </p:txBody>
      </p:sp>
      <p:sp>
        <p:nvSpPr>
          <p:cNvPr id="2" name="矩形 1"/>
          <p:cNvSpPr>
            <a:spLocks noChangeArrowheads="1"/>
          </p:cNvSpPr>
          <p:nvPr/>
        </p:nvSpPr>
        <p:spPr bwMode="auto">
          <a:xfrm>
            <a:off x="657225" y="893763"/>
            <a:ext cx="10729913" cy="3554412"/>
          </a:xfrm>
          <a:prstGeom prst="rect">
            <a:avLst/>
          </a:prstGeom>
          <a:noFill/>
          <a:ln w="9525">
            <a:noFill/>
            <a:miter lim="800000"/>
          </a:ln>
        </p:spPr>
        <p:txBody>
          <a:bodyPr>
            <a:spAutoFit/>
          </a:bodyPr>
          <a:lstStyle/>
          <a:p>
            <a:pPr algn="just">
              <a:lnSpc>
                <a:spcPct val="150000"/>
              </a:lnSpc>
            </a:pPr>
            <a:r>
              <a:rPr lang="en-US" altLang="zh-CN" sz="2500">
                <a:solidFill>
                  <a:srgbClr val="000000"/>
                </a:solidFill>
                <a:latin typeface="Times New Roman" panose="02020603050405020304" pitchFamily="18" charset="0"/>
                <a:ea typeface="微软雅黑" pitchFamily="34" charset="-122"/>
                <a:cs typeface="Times New Roman" pitchFamily="18" charset="0"/>
                <a:sym typeface="+mn-ea"/>
              </a:rPr>
              <a:t>1. </a:t>
            </a:r>
            <a:r>
              <a:rPr lang="zh-CN" altLang="en-US" sz="2500">
                <a:solidFill>
                  <a:srgbClr val="000000"/>
                </a:solidFill>
                <a:latin typeface="Times New Roman" panose="02020603050405020304" pitchFamily="18" charset="0"/>
                <a:ea typeface="微软雅黑" pitchFamily="34" charset="-122"/>
                <a:cs typeface="Times New Roman" pitchFamily="18" charset="0"/>
                <a:sym typeface="+mn-ea"/>
              </a:rPr>
              <a:t>安装实验装置时，应按照自下而上的顺序进行。</a:t>
            </a:r>
            <a:endParaRPr lang="en-US" altLang="zh-CN" sz="2500">
              <a:solidFill>
                <a:srgbClr val="000000"/>
              </a:solidFill>
              <a:latin typeface="Times New Roman" pitchFamily="18" charset="0"/>
              <a:ea typeface="微软雅黑" pitchFamily="34" charset="-122"/>
              <a:cs typeface="Times New Roman" panose="02020603050405020304" pitchFamily="18" charset="0"/>
              <a:sym typeface="+mn-ea"/>
            </a:endParaRPr>
          </a:p>
          <a:p>
            <a:pPr algn="just">
              <a:lnSpc>
                <a:spcPct val="150000"/>
              </a:lnSpc>
            </a:pPr>
            <a:r>
              <a:rPr lang="en-US" altLang="zh-CN" sz="2500">
                <a:solidFill>
                  <a:srgbClr val="000000"/>
                </a:solidFill>
                <a:latin typeface="Times New Roman" pitchFamily="18" charset="0"/>
                <a:ea typeface="微软雅黑" pitchFamily="34" charset="-122"/>
                <a:cs typeface="Times New Roman" panose="02020603050405020304" pitchFamily="18" charset="0"/>
                <a:sym typeface="+mn-ea"/>
              </a:rPr>
              <a:t>2. </a:t>
            </a:r>
            <a:r>
              <a:rPr lang="zh-CN" altLang="en-US" sz="2500">
                <a:solidFill>
                  <a:srgbClr val="000000"/>
                </a:solidFill>
                <a:latin typeface="Times New Roman" panose="02020603050405020304" pitchFamily="18" charset="0"/>
                <a:ea typeface="微软雅黑" pitchFamily="34" charset="-122"/>
                <a:cs typeface="Times New Roman" pitchFamily="18" charset="0"/>
                <a:sym typeface="+mn-ea"/>
              </a:rPr>
              <a:t>实验时，应用酒精灯外焰加热，为了便于调整器材固定的高度，应先放好酒精灯，再确定铁圈的高度。</a:t>
            </a:r>
            <a:endParaRPr lang="en-US" altLang="zh-CN" sz="2500">
              <a:solidFill>
                <a:srgbClr val="000000"/>
              </a:solidFill>
              <a:latin typeface="Times New Roman" panose="02020603050405020304" pitchFamily="18" charset="0"/>
              <a:ea typeface="微软雅黑" pitchFamily="34" charset="-122"/>
              <a:cs typeface="Times New Roman" pitchFamily="18" charset="0"/>
              <a:sym typeface="+mn-ea"/>
            </a:endParaRPr>
          </a:p>
          <a:p>
            <a:pPr algn="just">
              <a:lnSpc>
                <a:spcPct val="150000"/>
              </a:lnSpc>
            </a:pPr>
            <a:r>
              <a:rPr lang="en-US" altLang="zh-CN" sz="2500">
                <a:solidFill>
                  <a:srgbClr val="000000"/>
                </a:solidFill>
                <a:latin typeface="Times New Roman" panose="02020603050405020304" pitchFamily="18" charset="0"/>
                <a:ea typeface="微软雅黑" pitchFamily="34" charset="-122"/>
                <a:cs typeface="Times New Roman" pitchFamily="18" charset="0"/>
                <a:sym typeface="+mn-ea"/>
              </a:rPr>
              <a:t>3. </a:t>
            </a:r>
            <a:r>
              <a:rPr lang="zh-CN" altLang="en-US" sz="2500">
                <a:solidFill>
                  <a:srgbClr val="000000"/>
                </a:solidFill>
                <a:latin typeface="Times New Roman" panose="02020603050405020304" pitchFamily="18" charset="0"/>
                <a:ea typeface="微软雅黑" pitchFamily="34" charset="-122"/>
                <a:cs typeface="Times New Roman" pitchFamily="18" charset="0"/>
                <a:sym typeface="+mn-ea"/>
              </a:rPr>
              <a:t>温度计的玻璃泡要全部浸入到水中，且不能碰到烧杯底和烧杯壁。</a:t>
            </a:r>
            <a:endParaRPr lang="en-US" altLang="zh-CN" sz="2500">
              <a:solidFill>
                <a:srgbClr val="000000"/>
              </a:solidFill>
              <a:latin typeface="Times New Roman" panose="02020603050405020304" pitchFamily="18" charset="0"/>
              <a:ea typeface="微软雅黑" pitchFamily="34" charset="-122"/>
              <a:cs typeface="Times New Roman" pitchFamily="18" charset="0"/>
              <a:sym typeface="+mn-ea"/>
            </a:endParaRPr>
          </a:p>
          <a:p>
            <a:pPr algn="just">
              <a:lnSpc>
                <a:spcPct val="150000"/>
              </a:lnSpc>
            </a:pPr>
            <a:r>
              <a:rPr lang="en-US" altLang="zh-CN" sz="2500">
                <a:solidFill>
                  <a:srgbClr val="000000"/>
                </a:solidFill>
                <a:latin typeface="Times New Roman" panose="02020603050405020304" pitchFamily="18" charset="0"/>
                <a:ea typeface="微软雅黑" pitchFamily="34" charset="-122"/>
                <a:cs typeface="Times New Roman" pitchFamily="18" charset="0"/>
                <a:sym typeface="+mn-ea"/>
              </a:rPr>
              <a:t>4. </a:t>
            </a:r>
            <a:r>
              <a:rPr lang="zh-CN" altLang="en-US" sz="2500">
                <a:solidFill>
                  <a:srgbClr val="000000"/>
                </a:solidFill>
                <a:latin typeface="Times New Roman" panose="02020603050405020304" pitchFamily="18" charset="0"/>
                <a:ea typeface="微软雅黑" pitchFamily="34" charset="-122"/>
                <a:cs typeface="Times New Roman" pitchFamily="18" charset="0"/>
                <a:sym typeface="+mn-ea"/>
              </a:rPr>
              <a:t>实验时，烧杯内的水要适量。水太多，加热时间会太长；水太少，温度计的玻璃泡会露出水面或在很短的时间内水被烧开，导致实验观察时间太短。</a:t>
            </a:r>
            <a:endParaRPr lang="en-US" altLang="zh-CN" sz="2500">
              <a:solidFill>
                <a:srgbClr val="000000"/>
              </a:solidFill>
              <a:latin typeface="Times New Roman" panose="02020603050405020304" pitchFamily="18" charset="0"/>
              <a:ea typeface="微软雅黑" pitchFamily="34" charset="-122"/>
              <a:cs typeface="Times New Roman" pitchFamily="18" charset="0"/>
              <a:sym typeface="+mn-ea"/>
            </a:endParaRPr>
          </a:p>
        </p:txBody>
      </p:sp>
      <p:sp>
        <p:nvSpPr>
          <p:cNvPr id="6" name="圆角矩形 5"/>
          <p:cNvSpPr/>
          <p:nvPr/>
        </p:nvSpPr>
        <p:spPr>
          <a:xfrm>
            <a:off x="0" y="14288"/>
            <a:ext cx="1641475" cy="463550"/>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特别提醒</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6" name="圆角矩形 5"/>
          <p:cNvSpPr/>
          <p:nvPr/>
        </p:nvSpPr>
        <p:spPr>
          <a:xfrm>
            <a:off x="0" y="14288"/>
            <a:ext cx="1641475" cy="463550"/>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特别提醒</a:t>
            </a:r>
          </a:p>
        </p:txBody>
      </p:sp>
      <p:sp>
        <p:nvSpPr>
          <p:cNvPr id="8" name="矩形 7"/>
          <p:cNvSpPr>
            <a:spLocks noChangeArrowheads="1"/>
          </p:cNvSpPr>
          <p:nvPr/>
        </p:nvSpPr>
        <p:spPr bwMode="auto">
          <a:xfrm>
            <a:off x="563563" y="974725"/>
            <a:ext cx="10877550" cy="2909888"/>
          </a:xfrm>
          <a:prstGeom prst="rect">
            <a:avLst/>
          </a:prstGeom>
          <a:noFill/>
          <a:ln w="9525">
            <a:noFill/>
            <a:miter lim="800000"/>
          </a:ln>
        </p:spPr>
        <p:txBody>
          <a:bodyPr>
            <a:spAutoFit/>
          </a:bodyPr>
          <a:lstStyle/>
          <a:p>
            <a:pPr algn="just">
              <a:lnSpc>
                <a:spcPct val="150000"/>
              </a:lnSpc>
            </a:pPr>
            <a:r>
              <a:rPr lang="en-US" altLang="zh-CN" sz="2500">
                <a:solidFill>
                  <a:srgbClr val="000000"/>
                </a:solidFill>
                <a:latin typeface="Times New Roman" panose="02020603050405020304" pitchFamily="18" charset="0"/>
                <a:ea typeface="微软雅黑" pitchFamily="34" charset="-122"/>
                <a:cs typeface="Times New Roman" pitchFamily="18" charset="0"/>
                <a:sym typeface="+mn-ea"/>
              </a:rPr>
              <a:t>5.</a:t>
            </a:r>
            <a:r>
              <a:rPr lang="zh-CN" altLang="en-US" sz="2500">
                <a:solidFill>
                  <a:srgbClr val="000000"/>
                </a:solidFill>
                <a:latin typeface="Times New Roman" panose="02020603050405020304" pitchFamily="18" charset="0"/>
                <a:ea typeface="微软雅黑" pitchFamily="34" charset="-122"/>
                <a:cs typeface="Times New Roman" pitchFamily="18" charset="0"/>
                <a:sym typeface="+mn-ea"/>
              </a:rPr>
              <a:t>缩短加热时间的方法：</a:t>
            </a:r>
            <a:r>
              <a:rPr lang="zh-CN" altLang="en-US" sz="2500">
                <a:solidFill>
                  <a:srgbClr val="000000"/>
                </a:solidFill>
                <a:latin typeface="微软雅黑" pitchFamily="34" charset="-122"/>
                <a:ea typeface="微软雅黑" pitchFamily="34" charset="-122"/>
                <a:cs typeface="Times New Roman" pitchFamily="18" charset="0"/>
                <a:sym typeface="+mn-ea"/>
              </a:rPr>
              <a:t>①</a:t>
            </a:r>
            <a:r>
              <a:rPr lang="zh-CN" altLang="en-US" sz="2500">
                <a:solidFill>
                  <a:srgbClr val="000000"/>
                </a:solidFill>
                <a:latin typeface="Times New Roman" panose="02020603050405020304" pitchFamily="18" charset="0"/>
                <a:ea typeface="微软雅黑" pitchFamily="34" charset="-122"/>
                <a:cs typeface="Times New Roman" pitchFamily="18" charset="0"/>
                <a:sym typeface="+mn-ea"/>
              </a:rPr>
              <a:t>用温水进行实验；</a:t>
            </a:r>
            <a:r>
              <a:rPr lang="en-US" altLang="zh-CN" sz="2500">
                <a:solidFill>
                  <a:srgbClr val="000000"/>
                </a:solidFill>
                <a:latin typeface="Times New Roman" panose="02020603050405020304" pitchFamily="18" charset="0"/>
                <a:ea typeface="微软雅黑" pitchFamily="34" charset="-122"/>
                <a:cs typeface="Times New Roman" pitchFamily="18" charset="0"/>
                <a:sym typeface="+mn-ea"/>
              </a:rPr>
              <a:t>②</a:t>
            </a:r>
            <a:r>
              <a:rPr lang="zh-CN" altLang="en-US" sz="2500">
                <a:solidFill>
                  <a:srgbClr val="000000"/>
                </a:solidFill>
                <a:latin typeface="Times New Roman" panose="02020603050405020304" pitchFamily="18" charset="0"/>
                <a:ea typeface="微软雅黑" pitchFamily="34" charset="-122"/>
                <a:cs typeface="Times New Roman" pitchFamily="18" charset="0"/>
                <a:sym typeface="+mn-ea"/>
              </a:rPr>
              <a:t>用适量水进行实验；</a:t>
            </a:r>
            <a:r>
              <a:rPr lang="zh-CN" altLang="en-US" sz="2500">
                <a:solidFill>
                  <a:srgbClr val="000000"/>
                </a:solidFill>
                <a:latin typeface="微软雅黑" pitchFamily="34" charset="-122"/>
                <a:ea typeface="微软雅黑" pitchFamily="34" charset="-122"/>
                <a:cs typeface="Times New Roman" pitchFamily="18" charset="0"/>
                <a:sym typeface="+mn-ea"/>
              </a:rPr>
              <a:t>③</a:t>
            </a:r>
            <a:r>
              <a:rPr lang="zh-CN" altLang="en-US" sz="2500">
                <a:solidFill>
                  <a:srgbClr val="000000"/>
                </a:solidFill>
                <a:latin typeface="Times New Roman" panose="02020603050405020304" pitchFamily="18" charset="0"/>
                <a:ea typeface="微软雅黑" pitchFamily="34" charset="-122"/>
                <a:cs typeface="Times New Roman" pitchFamily="18" charset="0"/>
                <a:sym typeface="+mn-ea"/>
              </a:rPr>
              <a:t>调大酒精灯火焰，并用外焰加热；</a:t>
            </a:r>
            <a:r>
              <a:rPr lang="en-US" altLang="zh-CN" sz="2500">
                <a:solidFill>
                  <a:srgbClr val="000000"/>
                </a:solidFill>
                <a:latin typeface="Times New Roman" panose="02020603050405020304" pitchFamily="18" charset="0"/>
                <a:ea typeface="微软雅黑" pitchFamily="34" charset="-122"/>
                <a:cs typeface="Times New Roman" pitchFamily="18" charset="0"/>
                <a:sym typeface="+mn-ea"/>
              </a:rPr>
              <a:t>④</a:t>
            </a:r>
            <a:r>
              <a:rPr lang="zh-CN" altLang="en-US" sz="2500">
                <a:solidFill>
                  <a:srgbClr val="000000"/>
                </a:solidFill>
                <a:latin typeface="Times New Roman" panose="02020603050405020304" pitchFamily="18" charset="0"/>
                <a:ea typeface="微软雅黑" pitchFamily="34" charset="-122"/>
                <a:cs typeface="Times New Roman" pitchFamily="18" charset="0"/>
                <a:sym typeface="+mn-ea"/>
              </a:rPr>
              <a:t>在烧杯上加带小孔的盖子，以减少热量损失。</a:t>
            </a:r>
            <a:endParaRPr lang="en-US" altLang="zh-CN" sz="2500">
              <a:solidFill>
                <a:srgbClr val="000000"/>
              </a:solidFill>
              <a:latin typeface="Times New Roman" panose="02020603050405020304" pitchFamily="18" charset="0"/>
              <a:ea typeface="微软雅黑" pitchFamily="34" charset="-122"/>
              <a:cs typeface="Times New Roman" pitchFamily="18" charset="0"/>
              <a:sym typeface="+mn-ea"/>
            </a:endParaRPr>
          </a:p>
          <a:p>
            <a:pPr algn="just">
              <a:lnSpc>
                <a:spcPct val="150000"/>
              </a:lnSpc>
            </a:pPr>
            <a:r>
              <a:rPr lang="en-US" altLang="zh-CN" sz="2500">
                <a:solidFill>
                  <a:srgbClr val="000000"/>
                </a:solidFill>
                <a:latin typeface="Times New Roman" panose="02020603050405020304" pitchFamily="18" charset="0"/>
                <a:ea typeface="微软雅黑" pitchFamily="34" charset="-122"/>
                <a:cs typeface="Times New Roman" pitchFamily="18" charset="0"/>
                <a:sym typeface="+mn-ea"/>
              </a:rPr>
              <a:t>6. </a:t>
            </a:r>
            <a:r>
              <a:rPr lang="zh-CN" altLang="en-US" sz="2500">
                <a:solidFill>
                  <a:srgbClr val="000000"/>
                </a:solidFill>
                <a:latin typeface="Times New Roman" panose="02020603050405020304" pitchFamily="18" charset="0"/>
                <a:ea typeface="微软雅黑" pitchFamily="34" charset="-122"/>
                <a:cs typeface="Times New Roman" pitchFamily="18" charset="0"/>
                <a:sym typeface="+mn-ea"/>
              </a:rPr>
              <a:t>刚撤去酒精灯时水还会继续沸腾一小段时间</a:t>
            </a:r>
            <a:r>
              <a:rPr lang="en-US" altLang="zh-CN" sz="2500">
                <a:solidFill>
                  <a:srgbClr val="000000"/>
                </a:solidFill>
                <a:latin typeface="Times New Roman" panose="02020603050405020304" pitchFamily="18" charset="0"/>
                <a:ea typeface="微软雅黑" pitchFamily="34" charset="-122"/>
                <a:cs typeface="Times New Roman" pitchFamily="18" charset="0"/>
                <a:sym typeface="+mn-ea"/>
              </a:rPr>
              <a:t>,</a:t>
            </a:r>
            <a:r>
              <a:rPr lang="zh-CN" altLang="en-US" sz="2500">
                <a:solidFill>
                  <a:srgbClr val="000000"/>
                </a:solidFill>
                <a:latin typeface="Times New Roman" panose="02020603050405020304" pitchFamily="18" charset="0"/>
                <a:ea typeface="微软雅黑" pitchFamily="34" charset="-122"/>
                <a:cs typeface="Times New Roman" pitchFamily="18" charset="0"/>
                <a:sym typeface="+mn-ea"/>
              </a:rPr>
              <a:t>这是因为此时石棉网和烧杯底的温度暂时还高于水的沸腾温度，水还能从石棉网和烧杯底继续吸热。</a:t>
            </a:r>
            <a:endParaRPr lang="en-US" altLang="zh-CN" sz="2500">
              <a:solidFill>
                <a:srgbClr val="000000"/>
              </a:solidFill>
              <a:latin typeface="Times New Roman" panose="02020603050405020304" pitchFamily="18" charset="0"/>
              <a:ea typeface="微软雅黑" pitchFamily="34" charset="-122"/>
              <a:cs typeface="Times New Roman" pitchFamily="18" charset="0"/>
              <a:sym typeface="+mn-ea"/>
            </a:endParaRPr>
          </a:p>
          <a:p>
            <a:pPr algn="just">
              <a:lnSpc>
                <a:spcPct val="150000"/>
              </a:lnSpc>
            </a:pPr>
            <a:r>
              <a:rPr lang="en-US" altLang="zh-CN" sz="2500">
                <a:solidFill>
                  <a:srgbClr val="000000"/>
                </a:solidFill>
                <a:latin typeface="Times New Roman" panose="02020603050405020304" pitchFamily="18" charset="0"/>
                <a:ea typeface="微软雅黑" pitchFamily="34" charset="-122"/>
                <a:cs typeface="Times New Roman" pitchFamily="18" charset="0"/>
                <a:sym typeface="+mn-ea"/>
              </a:rPr>
              <a:t>7. </a:t>
            </a:r>
            <a:r>
              <a:rPr lang="zh-CN" altLang="en-US" sz="2500">
                <a:solidFill>
                  <a:srgbClr val="000000"/>
                </a:solidFill>
                <a:latin typeface="Times New Roman" panose="02020603050405020304" pitchFamily="18" charset="0"/>
                <a:ea typeface="微软雅黑" pitchFamily="34" charset="-122"/>
                <a:cs typeface="Times New Roman" pitchFamily="18" charset="0"/>
                <a:sym typeface="+mn-ea"/>
              </a:rPr>
              <a:t>实验时由于受大气压的影响，测出的水的沸点可能不是</a:t>
            </a:r>
            <a:r>
              <a:rPr lang="en-US" altLang="zh-CN" sz="2500">
                <a:solidFill>
                  <a:srgbClr val="000000"/>
                </a:solidFill>
                <a:latin typeface="Times New Roman" panose="02020603050405020304" pitchFamily="18" charset="0"/>
                <a:ea typeface="微软雅黑" pitchFamily="34" charset="-122"/>
                <a:cs typeface="Times New Roman" pitchFamily="18" charset="0"/>
                <a:sym typeface="+mn-ea"/>
              </a:rPr>
              <a:t>100 ℃</a:t>
            </a:r>
            <a:r>
              <a:rPr lang="zh-CN" altLang="en-US" sz="2500">
                <a:solidFill>
                  <a:srgbClr val="000000"/>
                </a:solidFill>
                <a:latin typeface="Times New Roman" panose="02020603050405020304" pitchFamily="18" charset="0"/>
                <a:ea typeface="微软雅黑" pitchFamily="34" charset="-122"/>
                <a:cs typeface="Times New Roman" pitchFamily="18" charset="0"/>
                <a:sym typeface="+mn-ea"/>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矩形 323"/>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chemeClr val="bg1"/>
                </a:solidFill>
                <a:latin typeface="微软雅黑" pitchFamily="34" charset="-122"/>
                <a:ea typeface="微软雅黑" pitchFamily="34" charset="-122"/>
              </a:rPr>
              <a:t>学习目标</a:t>
            </a:r>
          </a:p>
        </p:txBody>
      </p:sp>
      <p:sp>
        <p:nvSpPr>
          <p:cNvPr id="9218" name="矩形 1"/>
          <p:cNvSpPr>
            <a:spLocks noChangeArrowheads="1"/>
          </p:cNvSpPr>
          <p:nvPr/>
        </p:nvSpPr>
        <p:spPr bwMode="auto">
          <a:xfrm>
            <a:off x="642938" y="430213"/>
            <a:ext cx="10379075" cy="3862387"/>
          </a:xfrm>
          <a:prstGeom prst="rect">
            <a:avLst/>
          </a:prstGeom>
          <a:noFill/>
          <a:ln w="9525">
            <a:noFill/>
            <a:miter lim="800000"/>
          </a:ln>
        </p:spPr>
        <p:txBody>
          <a:bodyPr>
            <a:spAutoFit/>
          </a:bodyPr>
          <a:lstStyle/>
          <a:p>
            <a:pPr algn="just">
              <a:lnSpc>
                <a:spcPts val="4900"/>
              </a:lnSpc>
            </a:pPr>
            <a:r>
              <a:rPr lang="en-US" altLang="zh-CN" sz="2600" b="1">
                <a:latin typeface="楷体" pitchFamily="49" charset="-122"/>
                <a:ea typeface="楷体" pitchFamily="49" charset="-122"/>
              </a:rPr>
              <a:t>1.</a:t>
            </a:r>
            <a:r>
              <a:rPr lang="zh-CN" altLang="zh-CN" sz="2600" b="1">
                <a:latin typeface="楷体" pitchFamily="49" charset="-122"/>
                <a:ea typeface="楷体" pitchFamily="49" charset="-122"/>
              </a:rPr>
              <a:t>通过实验探究知道物质的液态和气态之间是可以转化的，了解汽化和液化；</a:t>
            </a:r>
          </a:p>
          <a:p>
            <a:pPr algn="just">
              <a:lnSpc>
                <a:spcPts val="4900"/>
              </a:lnSpc>
            </a:pPr>
            <a:r>
              <a:rPr lang="en-US" altLang="zh-CN" sz="2600" b="1">
                <a:latin typeface="楷体" pitchFamily="49" charset="-122"/>
                <a:ea typeface="楷体" pitchFamily="49" charset="-122"/>
              </a:rPr>
              <a:t>2.</a:t>
            </a:r>
            <a:r>
              <a:rPr lang="zh-CN" altLang="zh-CN" sz="2600" b="1">
                <a:latin typeface="楷体" pitchFamily="49" charset="-122"/>
                <a:ea typeface="楷体" pitchFamily="49" charset="-122"/>
              </a:rPr>
              <a:t>通过</a:t>
            </a:r>
            <a:r>
              <a:rPr lang="zh-CN" altLang="en-US" sz="2600" b="1">
                <a:latin typeface="楷体" pitchFamily="49" charset="-122"/>
                <a:ea typeface="楷体" pitchFamily="49" charset="-122"/>
              </a:rPr>
              <a:t>实验</a:t>
            </a:r>
            <a:r>
              <a:rPr lang="zh-CN" altLang="zh-CN" sz="2600" b="1">
                <a:latin typeface="楷体" pitchFamily="49" charset="-122"/>
                <a:ea typeface="楷体" pitchFamily="49" charset="-122"/>
              </a:rPr>
              <a:t>观察水的沸腾现象，了解沸点的概念；</a:t>
            </a:r>
          </a:p>
          <a:p>
            <a:pPr algn="just">
              <a:lnSpc>
                <a:spcPts val="4900"/>
              </a:lnSpc>
            </a:pPr>
            <a:r>
              <a:rPr lang="en-US" altLang="zh-CN" sz="2600" b="1">
                <a:latin typeface="楷体" pitchFamily="49" charset="-122"/>
                <a:ea typeface="楷体" pitchFamily="49" charset="-122"/>
              </a:rPr>
              <a:t>3.</a:t>
            </a:r>
            <a:r>
              <a:rPr lang="zh-CN" altLang="zh-CN" sz="2600" b="1">
                <a:latin typeface="楷体" pitchFamily="49" charset="-122"/>
                <a:ea typeface="楷体" pitchFamily="49" charset="-122"/>
              </a:rPr>
              <a:t>通过探究活动了解影响蒸发快慢的因素；</a:t>
            </a:r>
          </a:p>
          <a:p>
            <a:pPr algn="just">
              <a:lnSpc>
                <a:spcPts val="4900"/>
              </a:lnSpc>
            </a:pPr>
            <a:r>
              <a:rPr lang="en-US" altLang="zh-CN" sz="2600" b="1">
                <a:latin typeface="楷体" pitchFamily="49" charset="-122"/>
                <a:ea typeface="楷体" pitchFamily="49" charset="-122"/>
              </a:rPr>
              <a:t>4.</a:t>
            </a:r>
            <a:r>
              <a:rPr lang="zh-CN" altLang="zh-CN" sz="2600" b="1">
                <a:latin typeface="楷体" pitchFamily="49" charset="-122"/>
                <a:ea typeface="楷体" pitchFamily="49" charset="-122"/>
              </a:rPr>
              <a:t>通过实验</a:t>
            </a:r>
            <a:r>
              <a:rPr lang="en-US" altLang="zh-CN" sz="2600" b="1">
                <a:latin typeface="楷体" pitchFamily="49" charset="-122"/>
                <a:ea typeface="楷体" pitchFamily="49" charset="-122"/>
              </a:rPr>
              <a:t>, </a:t>
            </a:r>
            <a:r>
              <a:rPr lang="zh-CN" altLang="zh-CN" sz="2600" b="1">
                <a:latin typeface="楷体" pitchFamily="49" charset="-122"/>
                <a:ea typeface="楷体" pitchFamily="49" charset="-122"/>
              </a:rPr>
              <a:t>能用图像描述水沸腾时温度的变化情况</a:t>
            </a:r>
            <a:r>
              <a:rPr lang="zh-CN" altLang="en-US" sz="2600" b="1">
                <a:latin typeface="楷体" pitchFamily="49" charset="-122"/>
                <a:ea typeface="楷体" pitchFamily="49" charset="-122"/>
              </a:rPr>
              <a:t>，</a:t>
            </a:r>
            <a:r>
              <a:rPr lang="zh-CN" altLang="zh-CN" sz="2600" b="1">
                <a:latin typeface="楷体" pitchFamily="49" charset="-122"/>
                <a:ea typeface="楷体" pitchFamily="49" charset="-122"/>
              </a:rPr>
              <a:t>知道沸腾图像的</a:t>
            </a:r>
            <a:r>
              <a:rPr lang="zh-CN" altLang="en-US" sz="2600" b="1">
                <a:latin typeface="楷体" pitchFamily="49" charset="-122"/>
                <a:ea typeface="楷体" pitchFamily="49" charset="-122"/>
              </a:rPr>
              <a:t>表示的</a:t>
            </a:r>
            <a:r>
              <a:rPr lang="zh-CN" altLang="zh-CN" sz="2600" b="1">
                <a:latin typeface="楷体" pitchFamily="49" charset="-122"/>
                <a:ea typeface="楷体" pitchFamily="49" charset="-122"/>
              </a:rPr>
              <a:t>物理含义。</a:t>
            </a:r>
          </a:p>
        </p:txBody>
      </p:sp>
      <p:sp>
        <p:nvSpPr>
          <p:cNvPr id="12" name="圆角矩形 11"/>
          <p:cNvSpPr/>
          <p:nvPr/>
        </p:nvSpPr>
        <p:spPr>
          <a:xfrm>
            <a:off x="581025" y="4476750"/>
            <a:ext cx="10334625" cy="1831975"/>
          </a:xfrm>
          <a:prstGeom prst="roundRect">
            <a:avLst>
              <a:gd name="adj" fmla="val 9099"/>
            </a:avLst>
          </a:prstGeom>
          <a:solidFill>
            <a:schemeClr val="bg1"/>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ct val="0"/>
              </a:spcBef>
              <a:spcAft>
                <a:spcPct val="0"/>
              </a:spcAft>
              <a:defRPr/>
            </a:pPr>
            <a:r>
              <a:rPr lang="en-US" altLang="zh-CN" sz="2600">
                <a:solidFill>
                  <a:schemeClr val="tx1"/>
                </a:solidFill>
                <a:sym typeface="+mn-ea"/>
              </a:rPr>
              <a:t>【</a:t>
            </a:r>
            <a:r>
              <a:rPr lang="zh-CN" altLang="en-US" sz="2600" b="1">
                <a:solidFill>
                  <a:schemeClr val="tx1"/>
                </a:solidFill>
                <a:sym typeface="+mn-ea"/>
              </a:rPr>
              <a:t>重点</a:t>
            </a:r>
            <a:r>
              <a:rPr lang="en-US" altLang="zh-CN" sz="2600">
                <a:solidFill>
                  <a:schemeClr val="tx1"/>
                </a:solidFill>
                <a:sym typeface="+mn-ea"/>
              </a:rPr>
              <a:t>】</a:t>
            </a:r>
            <a:r>
              <a:rPr lang="zh-CN" altLang="en-US" sz="2600">
                <a:solidFill>
                  <a:schemeClr val="tx1"/>
                </a:solidFill>
                <a:sym typeface="+mn-ea"/>
              </a:rPr>
              <a:t>通过探究活动了解液体沸腾时的特征和影响蒸发快慢的因素。</a:t>
            </a:r>
          </a:p>
          <a:p>
            <a:pPr fontAlgn="auto">
              <a:lnSpc>
                <a:spcPct val="150000"/>
              </a:lnSpc>
              <a:spcBef>
                <a:spcPct val="0"/>
              </a:spcBef>
              <a:spcAft>
                <a:spcPct val="0"/>
              </a:spcAft>
              <a:defRPr/>
            </a:pPr>
            <a:r>
              <a:rPr lang="en-US" altLang="zh-CN" sz="2600">
                <a:solidFill>
                  <a:schemeClr val="tx1"/>
                </a:solidFill>
                <a:sym typeface="+mn-ea"/>
              </a:rPr>
              <a:t>【</a:t>
            </a:r>
            <a:r>
              <a:rPr lang="zh-CN" altLang="en-US" sz="2600" b="1">
                <a:solidFill>
                  <a:schemeClr val="tx1"/>
                </a:solidFill>
                <a:sym typeface="+mn-ea"/>
              </a:rPr>
              <a:t>难点</a:t>
            </a:r>
            <a:r>
              <a:rPr lang="en-US" altLang="zh-CN" sz="2600">
                <a:solidFill>
                  <a:schemeClr val="tx1"/>
                </a:solidFill>
                <a:sym typeface="+mn-ea"/>
              </a:rPr>
              <a:t>】</a:t>
            </a:r>
            <a:r>
              <a:rPr lang="zh-CN" altLang="en-US" sz="2600">
                <a:solidFill>
                  <a:schemeClr val="tx1"/>
                </a:solidFill>
                <a:latin typeface="Times New Roman" panose="02020603050405020304" pitchFamily="18" charset="0"/>
                <a:sym typeface="+mn-ea"/>
              </a:rPr>
              <a:t>通过对实验的观察、分析概括和表述，总结出沸腾的特点以及影响蒸发快慢的因素。</a:t>
            </a:r>
            <a:endParaRPr lang="zh-CN" altLang="en-US" sz="2600">
              <a:solidFill>
                <a:schemeClr val="tx1"/>
              </a:solidFill>
            </a:endParaRPr>
          </a:p>
        </p:txBody>
      </p:sp>
      <p:sp>
        <p:nvSpPr>
          <p:cNvPr id="6" name="圆角矩形 5"/>
          <p:cNvSpPr/>
          <p:nvPr/>
        </p:nvSpPr>
        <p:spPr>
          <a:xfrm>
            <a:off x="25400" y="14288"/>
            <a:ext cx="1550988" cy="427037"/>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学习目标</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27650" name="矩形 7"/>
          <p:cNvSpPr>
            <a:spLocks noChangeArrowheads="1"/>
          </p:cNvSpPr>
          <p:nvPr/>
        </p:nvSpPr>
        <p:spPr bwMode="auto">
          <a:xfrm>
            <a:off x="444500" y="560388"/>
            <a:ext cx="11018838" cy="1708150"/>
          </a:xfrm>
          <a:prstGeom prst="rect">
            <a:avLst/>
          </a:prstGeom>
          <a:noFill/>
          <a:ln w="9525">
            <a:noFill/>
            <a:miter lim="800000"/>
          </a:ln>
        </p:spPr>
        <p:txBody>
          <a:bodyPr>
            <a:spAutoFit/>
          </a:bodyPr>
          <a:lstStyle/>
          <a:p>
            <a:pPr algn="just">
              <a:lnSpc>
                <a:spcPts val="4163"/>
              </a:lnSpc>
            </a:pPr>
            <a:r>
              <a:rPr lang="zh-CN" altLang="en-US" sz="2600">
                <a:latin typeface="Times New Roman" panose="02020603050405020304" pitchFamily="18" charset="0"/>
                <a:ea typeface="微软雅黑" pitchFamily="34" charset="-122"/>
              </a:rPr>
              <a:t>取一张光滑的厚纸，如图所示那样做成一个小纸锅。纸锅里装些水，放到火上加热。注意不要让火苗烧到水面以上的纸。过一会儿水就会沸腾，而纸锅不会燃烧。</a:t>
            </a:r>
          </a:p>
        </p:txBody>
      </p:sp>
      <p:pic>
        <p:nvPicPr>
          <p:cNvPr id="11" name="图片 10"/>
          <p:cNvPicPr>
            <a:picLocks noChangeAspect="1"/>
          </p:cNvPicPr>
          <p:nvPr/>
        </p:nvPicPr>
        <p:blipFill>
          <a:blip r:embed="rId2">
            <a:clrChange>
              <a:clrFrom>
                <a:srgbClr val="FFFFFF"/>
              </a:clrFrom>
              <a:clrTo>
                <a:srgbClr val="FFFFFF">
                  <a:alpha val="0"/>
                </a:srgbClr>
              </a:clrTo>
            </a:clrChange>
          </a:blip>
          <a:srcRect l="9856" t="19968" r="14381"/>
          <a:stretch>
            <a:fillRect/>
          </a:stretch>
        </p:blipFill>
        <p:spPr bwMode="auto">
          <a:xfrm>
            <a:off x="3394075" y="2132013"/>
            <a:ext cx="2195513" cy="1246187"/>
          </a:xfrm>
          <a:prstGeom prst="rect">
            <a:avLst/>
          </a:prstGeom>
          <a:noFill/>
          <a:ln w="9525">
            <a:noFill/>
            <a:miter lim="800000"/>
          </a:ln>
        </p:spPr>
      </p:pic>
      <p:sp>
        <p:nvSpPr>
          <p:cNvPr id="15" name="矩形 14"/>
          <p:cNvSpPr>
            <a:spLocks noChangeArrowheads="1"/>
          </p:cNvSpPr>
          <p:nvPr/>
        </p:nvSpPr>
        <p:spPr bwMode="auto">
          <a:xfrm>
            <a:off x="3165475" y="3378200"/>
            <a:ext cx="2647950" cy="461963"/>
          </a:xfrm>
          <a:prstGeom prst="rect">
            <a:avLst/>
          </a:prstGeom>
          <a:noFill/>
          <a:ln w="9525">
            <a:noFill/>
            <a:miter lim="800000"/>
          </a:ln>
        </p:spPr>
        <p:txBody>
          <a:bodyPr wrap="none">
            <a:spAutoFit/>
          </a:bodyPr>
          <a:lstStyle/>
          <a:p>
            <a:r>
              <a:rPr lang="zh-CN" altLang="en-US" sz="2400">
                <a:latin typeface="Times New Roman" panose="02020603050405020304" pitchFamily="18" charset="0"/>
                <a:ea typeface="微软雅黑" pitchFamily="34" charset="-122"/>
              </a:rPr>
              <a:t>烧开水用的小纸锅</a:t>
            </a:r>
            <a:endParaRPr lang="zh-CN" altLang="en-US" sz="2400">
              <a:latin typeface="微软雅黑" pitchFamily="34" charset="-122"/>
              <a:ea typeface="微软雅黑" pitchFamily="34" charset="-122"/>
            </a:endParaRPr>
          </a:p>
        </p:txBody>
      </p:sp>
      <p:sp>
        <p:nvSpPr>
          <p:cNvPr id="16" name="圆角矩形 15"/>
          <p:cNvSpPr/>
          <p:nvPr/>
        </p:nvSpPr>
        <p:spPr>
          <a:xfrm>
            <a:off x="6281738" y="2278063"/>
            <a:ext cx="5091112" cy="1331912"/>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ct val="0"/>
              </a:spcBef>
              <a:spcAft>
                <a:spcPct val="0"/>
              </a:spcAft>
              <a:defRPr/>
            </a:pPr>
            <a:r>
              <a:rPr lang="zh-CN" altLang="en-US" sz="2600">
                <a:solidFill>
                  <a:prstClr val="black"/>
                </a:solidFill>
                <a:latin typeface="Times New Roman" panose="02020603050405020304" pitchFamily="18" charset="0"/>
              </a:rPr>
              <a:t>实际做一做，说一说纸锅为什么不会燃烧？</a:t>
            </a:r>
            <a:endParaRPr lang="zh-CN" altLang="en-US" sz="2600">
              <a:solidFill>
                <a:prstClr val="black"/>
              </a:solidFill>
            </a:endParaRPr>
          </a:p>
        </p:txBody>
      </p:sp>
      <p:sp>
        <p:nvSpPr>
          <p:cNvPr id="17" name="矩形 16"/>
          <p:cNvSpPr>
            <a:spLocks noChangeArrowheads="1"/>
          </p:cNvSpPr>
          <p:nvPr/>
        </p:nvSpPr>
        <p:spPr bwMode="auto">
          <a:xfrm>
            <a:off x="444500" y="4003675"/>
            <a:ext cx="10809288" cy="1893888"/>
          </a:xfrm>
          <a:prstGeom prst="rect">
            <a:avLst/>
          </a:prstGeom>
          <a:noFill/>
          <a:ln w="9525">
            <a:noFill/>
            <a:miter lim="800000"/>
          </a:ln>
        </p:spPr>
        <p:txBody>
          <a:bodyPr>
            <a:spAutoFit/>
          </a:bodyPr>
          <a:lstStyle/>
          <a:p>
            <a:pPr algn="just">
              <a:lnSpc>
                <a:spcPct val="150000"/>
              </a:lnSpc>
            </a:pPr>
            <a:r>
              <a:rPr lang="zh-CN" altLang="en-US" sz="2600">
                <a:solidFill>
                  <a:srgbClr val="FF0000"/>
                </a:solidFill>
                <a:latin typeface="Times New Roman" panose="02020603050405020304" pitchFamily="18" charset="0"/>
                <a:ea typeface="微软雅黑" pitchFamily="34" charset="-122"/>
                <a:cs typeface="Times New Roman" pitchFamily="18" charset="0"/>
              </a:rPr>
              <a:t>水在标准大气压下的沸点是</a:t>
            </a:r>
            <a:r>
              <a:rPr lang="en-US" altLang="zh-CN" sz="2600">
                <a:solidFill>
                  <a:srgbClr val="FF0000"/>
                </a:solidFill>
                <a:latin typeface="Times New Roman" panose="02020603050405020304" pitchFamily="18" charset="0"/>
                <a:ea typeface="微软雅黑" pitchFamily="34" charset="-122"/>
                <a:cs typeface="Times New Roman" pitchFamily="18" charset="0"/>
                <a:sym typeface="+mn-ea"/>
              </a:rPr>
              <a:t>100℃</a:t>
            </a: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a:t>
            </a:r>
            <a:r>
              <a:rPr lang="zh-CN" altLang="en-US" sz="2600">
                <a:solidFill>
                  <a:srgbClr val="FF0000"/>
                </a:solidFill>
                <a:latin typeface="Times New Roman" panose="02020603050405020304" pitchFamily="18" charset="0"/>
                <a:ea typeface="微软雅黑" pitchFamily="34" charset="-122"/>
                <a:cs typeface="Times New Roman" pitchFamily="18" charset="0"/>
              </a:rPr>
              <a:t>而纸的着火点约是</a:t>
            </a:r>
            <a:r>
              <a:rPr lang="en-US" altLang="zh-CN" sz="2600">
                <a:solidFill>
                  <a:srgbClr val="FF0000"/>
                </a:solidFill>
                <a:latin typeface="Times New Roman" panose="02020603050405020304" pitchFamily="18" charset="0"/>
                <a:ea typeface="微软雅黑" pitchFamily="34" charset="-122"/>
                <a:cs typeface="Times New Roman" pitchFamily="18" charset="0"/>
              </a:rPr>
              <a:t>183</a:t>
            </a:r>
            <a:r>
              <a:rPr lang="en-US" altLang="zh-CN" sz="2600">
                <a:solidFill>
                  <a:srgbClr val="FF0000"/>
                </a:solidFill>
                <a:latin typeface="Times New Roman" panose="02020603050405020304" pitchFamily="18" charset="0"/>
                <a:ea typeface="微软雅黑" pitchFamily="34" charset="-122"/>
                <a:cs typeface="Times New Roman" pitchFamily="18" charset="0"/>
                <a:sym typeface="+mn-ea"/>
              </a:rPr>
              <a:t>℃</a:t>
            </a: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，当水沸腾时需要从外界不断吸收热量</a:t>
            </a:r>
            <a:r>
              <a:rPr lang="zh-CN" altLang="en-US" sz="2600">
                <a:solidFill>
                  <a:srgbClr val="FF0000"/>
                </a:solidFill>
                <a:latin typeface="Times New Roman" panose="02020603050405020304" pitchFamily="18" charset="0"/>
                <a:ea typeface="微软雅黑" pitchFamily="34" charset="-122"/>
                <a:cs typeface="Times New Roman" pitchFamily="18" charset="0"/>
              </a:rPr>
              <a:t>，使与水接触的纸的温度始终保持在</a:t>
            </a:r>
            <a:r>
              <a:rPr lang="en-US" altLang="zh-CN" sz="2600">
                <a:solidFill>
                  <a:srgbClr val="FF0000"/>
                </a:solidFill>
                <a:latin typeface="Times New Roman" panose="02020603050405020304" pitchFamily="18" charset="0"/>
                <a:ea typeface="微软雅黑" pitchFamily="34" charset="-122"/>
                <a:cs typeface="Times New Roman" pitchFamily="18" charset="0"/>
              </a:rPr>
              <a:t>100℃</a:t>
            </a:r>
            <a:r>
              <a:rPr lang="zh-CN" altLang="en-US" sz="2600">
                <a:solidFill>
                  <a:srgbClr val="FF0000"/>
                </a:solidFill>
                <a:latin typeface="Times New Roman" panose="02020603050405020304" pitchFamily="18" charset="0"/>
                <a:ea typeface="微软雅黑" pitchFamily="34" charset="-122"/>
                <a:cs typeface="Times New Roman" pitchFamily="18" charset="0"/>
              </a:rPr>
              <a:t>，达不到纸的着火点。所以纸锅不会燃烧。</a:t>
            </a:r>
          </a:p>
        </p:txBody>
      </p:sp>
      <p:sp>
        <p:nvSpPr>
          <p:cNvPr id="10" name="圆角矩形 9"/>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28674" name="矩形 5"/>
          <p:cNvSpPr>
            <a:spLocks noChangeArrowheads="1"/>
          </p:cNvSpPr>
          <p:nvPr/>
        </p:nvSpPr>
        <p:spPr bwMode="auto">
          <a:xfrm>
            <a:off x="444500" y="603250"/>
            <a:ext cx="11041063" cy="1892300"/>
          </a:xfrm>
          <a:prstGeom prst="rect">
            <a:avLst/>
          </a:prstGeom>
          <a:noFill/>
          <a:ln w="9525">
            <a:noFill/>
            <a:miter lim="800000"/>
          </a:ln>
        </p:spPr>
        <p:txBody>
          <a:bodyPr>
            <a:spAutoFit/>
          </a:bodyPr>
          <a:lstStyle/>
          <a:p>
            <a:pPr>
              <a:lnSpc>
                <a:spcPct val="150000"/>
              </a:lnSpc>
            </a:pP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如图是对一定量的水持续加热过程中温度随加热时间变化的图像。由图像可知，水的沸点是</a:t>
            </a:r>
            <a:r>
              <a:rPr lang="en-US" altLang="zh-CN" sz="2600" baseline="-25000">
                <a:solidFill>
                  <a:srgbClr val="000000"/>
                </a:solidFill>
                <a:latin typeface="Times New Roman" panose="02020603050405020304" pitchFamily="18" charset="0"/>
                <a:ea typeface="微软雅黑" pitchFamily="34" charset="-122"/>
                <a:cs typeface="Times New Roman" pitchFamily="18" charset="0"/>
                <a:sym typeface="+mn-ea"/>
              </a:rPr>
              <a:t>_________________</a:t>
            </a:r>
            <a:r>
              <a:rPr lang="en-US" altLang="zh-CN" sz="2600">
                <a:latin typeface="Times New Roman" panose="02020603050405020304" pitchFamily="18" charset="0"/>
                <a:ea typeface="微软雅黑" pitchFamily="34" charset="-122"/>
                <a:cs typeface="Times New Roman" pitchFamily="18" charset="0"/>
                <a:sym typeface="+mn-ea"/>
              </a:rPr>
              <a:t>℃</a:t>
            </a:r>
            <a:r>
              <a:rPr lang="zh-CN" altLang="en-US" sz="2600">
                <a:latin typeface="Times New Roman" panose="02020603050405020304" pitchFamily="18" charset="0"/>
                <a:ea typeface="微软雅黑" pitchFamily="34" charset="-122"/>
                <a:cs typeface="Times New Roman" pitchFamily="18" charset="0"/>
                <a:sym typeface="+mn-ea"/>
              </a:rPr>
              <a:t>；</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水在沸腾过程中，需要不断</a:t>
            </a:r>
            <a:r>
              <a:rPr lang="en-US" altLang="zh-CN" sz="2600" baseline="-25000">
                <a:solidFill>
                  <a:srgbClr val="000000"/>
                </a:solidFill>
                <a:latin typeface="Times New Roman" panose="02020603050405020304" pitchFamily="18" charset="0"/>
                <a:ea typeface="微软雅黑" pitchFamily="34" charset="-122"/>
                <a:cs typeface="Times New Roman" pitchFamily="18" charset="0"/>
                <a:sym typeface="+mn-ea"/>
              </a:rPr>
              <a:t>_____________</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a:t>
            </a: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 </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选填“吸热”或“放热”），其温度</a:t>
            </a:r>
            <a:r>
              <a:rPr lang="en-US" altLang="zh-CN" sz="2600" baseline="-25000">
                <a:solidFill>
                  <a:srgbClr val="000000"/>
                </a:solidFill>
                <a:latin typeface="Times New Roman" panose="02020603050405020304" pitchFamily="18" charset="0"/>
                <a:ea typeface="微软雅黑" pitchFamily="34" charset="-122"/>
                <a:cs typeface="Times New Roman" pitchFamily="18" charset="0"/>
                <a:sym typeface="+mn-ea"/>
              </a:rPr>
              <a:t>_________________</a:t>
            </a:r>
            <a:r>
              <a:rPr lang="zh-CN" altLang="en-US" sz="2600" baseline="-25000">
                <a:solidFill>
                  <a:srgbClr val="000000"/>
                </a:solidFill>
                <a:latin typeface="Times New Roman" panose="02020603050405020304" pitchFamily="18" charset="0"/>
                <a:ea typeface="微软雅黑" pitchFamily="34" charset="-122"/>
                <a:cs typeface="Times New Roman" pitchFamily="18" charset="0"/>
                <a:sym typeface="+mn-ea"/>
              </a:rPr>
              <a:t>。</a:t>
            </a:r>
            <a:endParaRPr lang="zh-CN" altLang="en-US" sz="2600">
              <a:solidFill>
                <a:srgbClr val="000000"/>
              </a:solidFill>
              <a:latin typeface="Times New Roman" pitchFamily="18" charset="0"/>
              <a:ea typeface="微软雅黑" pitchFamily="34" charset="-122"/>
              <a:cs typeface="Times New Roman" panose="02020603050405020304" pitchFamily="18" charset="0"/>
              <a:sym typeface="+mn-ea"/>
            </a:endParaRPr>
          </a:p>
        </p:txBody>
      </p:sp>
      <p:sp>
        <p:nvSpPr>
          <p:cNvPr id="10" name="Text Box 12"/>
          <p:cNvSpPr txBox="1">
            <a:spLocks noChangeArrowheads="1"/>
          </p:cNvSpPr>
          <p:nvPr/>
        </p:nvSpPr>
        <p:spPr bwMode="auto">
          <a:xfrm>
            <a:off x="7142163" y="2670175"/>
            <a:ext cx="1568450" cy="461963"/>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815975" eaLnBrk="1" fontAlgn="auto" hangingPunct="1">
              <a:spcBef>
                <a:spcPct val="50000"/>
              </a:spcBef>
              <a:spcAft>
                <a:spcPct val="0"/>
              </a:spcAft>
              <a:buFont typeface="Arial" panose="020B0604020202020204" pitchFamily="34" charset="0"/>
              <a:buNone/>
              <a:defRPr/>
            </a:pPr>
            <a:r>
              <a:rPr lang="zh-CN" altLang="en-US" sz="2400" kern="0" smtClean="0">
                <a:solidFill>
                  <a:prstClr val="black"/>
                </a:solidFill>
                <a:latin typeface="Times New Roman" panose="02020603050405020304" pitchFamily="18" charset="0"/>
                <a:ea typeface="微软雅黑"/>
                <a:cs typeface="Times New Roman" pitchFamily="18" charset="0"/>
              </a:rPr>
              <a:t>温度</a:t>
            </a:r>
            <a:r>
              <a:rPr lang="en-US" altLang="zh-CN" sz="2400" kern="0" smtClean="0">
                <a:solidFill>
                  <a:prstClr val="black"/>
                </a:solidFill>
                <a:latin typeface="Times New Roman" panose="02020603050405020304" pitchFamily="18" charset="0"/>
                <a:ea typeface="微软雅黑"/>
                <a:cs typeface="Times New Roman" pitchFamily="18" charset="0"/>
              </a:rPr>
              <a:t>/</a:t>
            </a:r>
            <a:r>
              <a:rPr lang="zh-CN" altLang="en-US" sz="2400" kern="0" smtClean="0">
                <a:solidFill>
                  <a:prstClr val="black"/>
                </a:solidFill>
                <a:latin typeface="Times New Roman" panose="02020603050405020304" pitchFamily="18" charset="0"/>
                <a:ea typeface="微软雅黑"/>
                <a:cs typeface="Times New Roman" pitchFamily="18" charset="0"/>
              </a:rPr>
              <a:t>℃</a:t>
            </a:r>
            <a:endParaRPr lang="zh-CN" altLang="en-US" sz="2400" kern="0">
              <a:solidFill>
                <a:prstClr val="black"/>
              </a:solidFill>
              <a:latin typeface="Times New Roman" pitchFamily="18" charset="0"/>
              <a:ea typeface="微软雅黑"/>
              <a:cs typeface="Times New Roman" panose="02020603050405020304" pitchFamily="18" charset="0"/>
            </a:endParaRPr>
          </a:p>
        </p:txBody>
      </p:sp>
      <p:sp>
        <p:nvSpPr>
          <p:cNvPr id="11" name="矩形 69"/>
          <p:cNvSpPr>
            <a:spLocks noChangeArrowheads="1"/>
          </p:cNvSpPr>
          <p:nvPr/>
        </p:nvSpPr>
        <p:spPr bwMode="auto">
          <a:xfrm>
            <a:off x="9847263" y="4540250"/>
            <a:ext cx="1660525" cy="461963"/>
          </a:xfrm>
          <a:prstGeom prst="rect">
            <a:avLst/>
          </a:prstGeom>
          <a:noFill/>
          <a:ln>
            <a:noFill/>
          </a:ln>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815975">
              <a:spcBef>
                <a:spcPct val="50000"/>
              </a:spcBef>
              <a:buFont typeface="Arial" panose="020B0604020202020204" pitchFamily="34" charset="0"/>
              <a:buNone/>
              <a:defRPr/>
            </a:pPr>
            <a:r>
              <a:rPr lang="zh-CN" altLang="en-US" sz="2400" kern="0">
                <a:solidFill>
                  <a:prstClr val="black"/>
                </a:solidFill>
                <a:latin typeface="Times New Roman" panose="02020603050405020304" pitchFamily="18" charset="0"/>
                <a:ea typeface="微软雅黑"/>
                <a:cs typeface="Times New Roman" pitchFamily="18" charset="0"/>
              </a:rPr>
              <a:t>时间</a:t>
            </a:r>
            <a:r>
              <a:rPr lang="en-US" altLang="zh-CN" sz="2400" kern="0" smtClean="0">
                <a:solidFill>
                  <a:prstClr val="black"/>
                </a:solidFill>
                <a:latin typeface="Times New Roman" panose="02020603050405020304" pitchFamily="18" charset="0"/>
                <a:ea typeface="微软雅黑"/>
                <a:cs typeface="Times New Roman" pitchFamily="18" charset="0"/>
              </a:rPr>
              <a:t>/min</a:t>
            </a:r>
            <a:endParaRPr lang="zh-CN" altLang="en-US" sz="2400" kern="0">
              <a:solidFill>
                <a:prstClr val="black"/>
              </a:solidFill>
              <a:latin typeface="Times New Roman" panose="02020603050405020304" pitchFamily="18" charset="0"/>
              <a:ea typeface="微软雅黑"/>
              <a:cs typeface="Times New Roman" pitchFamily="18" charset="0"/>
            </a:endParaRPr>
          </a:p>
        </p:txBody>
      </p:sp>
      <p:sp>
        <p:nvSpPr>
          <p:cNvPr id="12" name="Line 39"/>
          <p:cNvSpPr>
            <a:spLocks noChangeShapeType="1"/>
          </p:cNvSpPr>
          <p:nvPr/>
        </p:nvSpPr>
        <p:spPr bwMode="auto">
          <a:xfrm flipH="1" flipV="1">
            <a:off x="7096125" y="2906713"/>
            <a:ext cx="26988" cy="2125662"/>
          </a:xfrm>
          <a:prstGeom prst="line">
            <a:avLst/>
          </a:prstGeom>
          <a:noFill/>
          <a:ln w="19050">
            <a:solidFill>
              <a:schemeClr val="tx1"/>
            </a:solidFill>
            <a:round/>
            <a:tailEnd type="triangle" w="med" len="med"/>
          </a:ln>
          <a:extLst/>
        </p:spPr>
        <p:txBody>
          <a:bodyPr/>
          <a:lstStyle/>
          <a:p>
            <a:pPr defTabSz="815975" fontAlgn="auto">
              <a:spcBef>
                <a:spcPct val="0"/>
              </a:spcBef>
              <a:spcAft>
                <a:spcPct val="0"/>
              </a:spcAft>
              <a:buFont typeface="Arial" panose="020B0604020202020204" pitchFamily="34" charset="0"/>
              <a:buNone/>
              <a:defRPr/>
            </a:pPr>
            <a:endParaRPr lang="zh-CN" altLang="en-US" sz="2400" kern="0">
              <a:solidFill>
                <a:prstClr val="black"/>
              </a:solidFill>
              <a:latin typeface="Times New Roman" panose="02020603050405020304" pitchFamily="18" charset="0"/>
              <a:ea typeface="微软雅黑"/>
              <a:cs typeface="Times New Roman" pitchFamily="18" charset="0"/>
            </a:endParaRPr>
          </a:p>
        </p:txBody>
      </p:sp>
      <p:sp>
        <p:nvSpPr>
          <p:cNvPr id="13" name="Line 39"/>
          <p:cNvSpPr>
            <a:spLocks noChangeShapeType="1"/>
          </p:cNvSpPr>
          <p:nvPr/>
        </p:nvSpPr>
        <p:spPr bwMode="auto">
          <a:xfrm flipV="1">
            <a:off x="7107238" y="5041900"/>
            <a:ext cx="3305175" cy="0"/>
          </a:xfrm>
          <a:prstGeom prst="line">
            <a:avLst/>
          </a:prstGeom>
          <a:noFill/>
          <a:ln w="19050">
            <a:solidFill>
              <a:schemeClr val="tx1"/>
            </a:solidFill>
            <a:round/>
            <a:tailEnd type="triangle" w="med" len="med"/>
          </a:ln>
          <a:extLst/>
        </p:spPr>
        <p:txBody>
          <a:bodyPr/>
          <a:lstStyle/>
          <a:p>
            <a:pPr defTabSz="815975" fontAlgn="auto">
              <a:spcBef>
                <a:spcPct val="0"/>
              </a:spcBef>
              <a:spcAft>
                <a:spcPct val="0"/>
              </a:spcAft>
              <a:buFont typeface="Arial" panose="020B0604020202020204" pitchFamily="34" charset="0"/>
              <a:buNone/>
              <a:defRPr/>
            </a:pPr>
            <a:endParaRPr lang="zh-CN" altLang="en-US" sz="2400" kern="0">
              <a:solidFill>
                <a:prstClr val="black"/>
              </a:solidFill>
              <a:latin typeface="Times New Roman" panose="02020603050405020304" pitchFamily="18" charset="0"/>
              <a:ea typeface="微软雅黑"/>
              <a:cs typeface="Times New Roman" pitchFamily="18" charset="0"/>
            </a:endParaRPr>
          </a:p>
        </p:txBody>
      </p:sp>
      <p:cxnSp>
        <p:nvCxnSpPr>
          <p:cNvPr id="14" name="直接连接符 13"/>
          <p:cNvCxnSpPr/>
          <p:nvPr/>
        </p:nvCxnSpPr>
        <p:spPr>
          <a:xfrm>
            <a:off x="7134225" y="3679825"/>
            <a:ext cx="172085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3" idx="0"/>
          </p:cNvCxnSpPr>
          <p:nvPr/>
        </p:nvCxnSpPr>
        <p:spPr>
          <a:xfrm flipV="1">
            <a:off x="7107238" y="3679825"/>
            <a:ext cx="1747837" cy="1362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770938" y="3679825"/>
            <a:ext cx="1071562" cy="190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8821738" y="3713163"/>
            <a:ext cx="23812" cy="131921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9834563" y="3694113"/>
            <a:ext cx="6350" cy="13271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684" name="矩形 22"/>
          <p:cNvSpPr>
            <a:spLocks noChangeArrowheads="1"/>
          </p:cNvSpPr>
          <p:nvPr/>
        </p:nvSpPr>
        <p:spPr bwMode="auto">
          <a:xfrm>
            <a:off x="6962775" y="5002213"/>
            <a:ext cx="338138" cy="460375"/>
          </a:xfrm>
          <a:prstGeom prst="rect">
            <a:avLst/>
          </a:prstGeom>
          <a:noFill/>
          <a:ln w="9525">
            <a:noFill/>
            <a:miter lim="800000"/>
          </a:ln>
        </p:spPr>
        <p:txBody>
          <a:bodyPr>
            <a:spAutoFit/>
          </a:bodyPr>
          <a:lstStyle/>
          <a:p>
            <a:r>
              <a:rPr lang="en-US" altLang="zh-CN" sz="2400">
                <a:solidFill>
                  <a:srgbClr val="000000"/>
                </a:solidFill>
                <a:latin typeface="Times New Roman" panose="02020603050405020304" pitchFamily="18" charset="0"/>
                <a:ea typeface="微软雅黑" pitchFamily="34" charset="-122"/>
                <a:cs typeface="Times New Roman" pitchFamily="18" charset="0"/>
                <a:sym typeface="+mn-ea"/>
              </a:rPr>
              <a:t>0</a:t>
            </a:r>
            <a:endParaRPr lang="zh-CN" altLang="en-US" sz="2400">
              <a:latin typeface="Times New Roman" pitchFamily="18" charset="0"/>
              <a:ea typeface="微软雅黑" pitchFamily="34" charset="-122"/>
              <a:cs typeface="Times New Roman" panose="02020603050405020304" pitchFamily="18" charset="0"/>
            </a:endParaRPr>
          </a:p>
        </p:txBody>
      </p:sp>
      <p:sp>
        <p:nvSpPr>
          <p:cNvPr id="28685" name="矩形 24"/>
          <p:cNvSpPr>
            <a:spLocks noChangeArrowheads="1"/>
          </p:cNvSpPr>
          <p:nvPr/>
        </p:nvSpPr>
        <p:spPr bwMode="auto">
          <a:xfrm>
            <a:off x="6623050" y="4795838"/>
            <a:ext cx="493713" cy="461962"/>
          </a:xfrm>
          <a:prstGeom prst="rect">
            <a:avLst/>
          </a:prstGeom>
          <a:noFill/>
          <a:ln w="9525">
            <a:noFill/>
            <a:miter lim="800000"/>
          </a:ln>
        </p:spPr>
        <p:txBody>
          <a:bodyPr>
            <a:spAutoFit/>
          </a:bodyPr>
          <a:lstStyle/>
          <a:p>
            <a:r>
              <a:rPr lang="en-US" altLang="zh-CN" sz="2400">
                <a:solidFill>
                  <a:srgbClr val="000000"/>
                </a:solidFill>
                <a:latin typeface="Times New Roman" panose="02020603050405020304" pitchFamily="18" charset="0"/>
                <a:ea typeface="微软雅黑" pitchFamily="34" charset="-122"/>
                <a:cs typeface="Times New Roman" pitchFamily="18" charset="0"/>
                <a:sym typeface="+mn-ea"/>
              </a:rPr>
              <a:t>90</a:t>
            </a:r>
            <a:endParaRPr lang="zh-CN" altLang="en-US" sz="2400">
              <a:latin typeface="Times New Roman" panose="02020603050405020304" pitchFamily="18" charset="0"/>
              <a:ea typeface="微软雅黑" pitchFamily="34" charset="-122"/>
              <a:cs typeface="Times New Roman" pitchFamily="18" charset="0"/>
            </a:endParaRPr>
          </a:p>
        </p:txBody>
      </p:sp>
      <p:sp>
        <p:nvSpPr>
          <p:cNvPr id="28686" name="矩形 25"/>
          <p:cNvSpPr>
            <a:spLocks noChangeArrowheads="1"/>
          </p:cNvSpPr>
          <p:nvPr/>
        </p:nvSpPr>
        <p:spPr bwMode="auto">
          <a:xfrm>
            <a:off x="6616700" y="3341688"/>
            <a:ext cx="492125" cy="646112"/>
          </a:xfrm>
          <a:prstGeom prst="rect">
            <a:avLst/>
          </a:prstGeom>
          <a:noFill/>
          <a:ln w="9525">
            <a:noFill/>
            <a:miter lim="800000"/>
          </a:ln>
        </p:spPr>
        <p:txBody>
          <a:bodyPr>
            <a:spAutoFit/>
          </a:bodyPr>
          <a:lstStyle/>
          <a:p>
            <a:pPr>
              <a:lnSpc>
                <a:spcPct val="150000"/>
              </a:lnSpc>
            </a:pPr>
            <a:r>
              <a:rPr lang="en-US" altLang="zh-CN" sz="2400">
                <a:solidFill>
                  <a:srgbClr val="000000"/>
                </a:solidFill>
                <a:latin typeface="Times New Roman" panose="02020603050405020304" pitchFamily="18" charset="0"/>
                <a:ea typeface="微软雅黑" pitchFamily="34" charset="-122"/>
                <a:cs typeface="Times New Roman" pitchFamily="18" charset="0"/>
                <a:sym typeface="+mn-ea"/>
              </a:rPr>
              <a:t>98</a:t>
            </a:r>
            <a:endParaRPr lang="zh-CN" altLang="en-US" sz="2400">
              <a:solidFill>
                <a:srgbClr val="000000"/>
              </a:solidFill>
              <a:latin typeface="Times New Roman" pitchFamily="18" charset="0"/>
              <a:ea typeface="微软雅黑" pitchFamily="34" charset="-122"/>
              <a:cs typeface="Times New Roman" panose="02020603050405020304" pitchFamily="18" charset="0"/>
              <a:sym typeface="+mn-ea"/>
            </a:endParaRPr>
          </a:p>
        </p:txBody>
      </p:sp>
      <p:sp>
        <p:nvSpPr>
          <p:cNvPr id="28687" name="矩形 26"/>
          <p:cNvSpPr>
            <a:spLocks noChangeArrowheads="1"/>
          </p:cNvSpPr>
          <p:nvPr/>
        </p:nvSpPr>
        <p:spPr bwMode="auto">
          <a:xfrm>
            <a:off x="8637588" y="5038725"/>
            <a:ext cx="1485900" cy="461963"/>
          </a:xfrm>
          <a:prstGeom prst="rect">
            <a:avLst/>
          </a:prstGeom>
          <a:noFill/>
          <a:ln w="9525">
            <a:noFill/>
            <a:miter lim="800000"/>
          </a:ln>
        </p:spPr>
        <p:txBody>
          <a:bodyPr>
            <a:spAutoFit/>
          </a:bodyPr>
          <a:lstStyle/>
          <a:p>
            <a:r>
              <a:rPr lang="en-US" altLang="zh-CN" sz="2400">
                <a:solidFill>
                  <a:srgbClr val="000000"/>
                </a:solidFill>
                <a:latin typeface="Times New Roman" panose="02020603050405020304" pitchFamily="18" charset="0"/>
                <a:ea typeface="微软雅黑" pitchFamily="34" charset="-122"/>
                <a:cs typeface="Times New Roman" pitchFamily="18" charset="0"/>
                <a:sym typeface="+mn-ea"/>
              </a:rPr>
              <a:t>4            6</a:t>
            </a:r>
            <a:endParaRPr lang="zh-CN" altLang="en-US" sz="2400">
              <a:latin typeface="Times New Roman" panose="02020603050405020304" pitchFamily="18" charset="0"/>
              <a:ea typeface="微软雅黑" pitchFamily="34" charset="-122"/>
              <a:cs typeface="Times New Roman" pitchFamily="18" charset="0"/>
            </a:endParaRPr>
          </a:p>
        </p:txBody>
      </p:sp>
      <p:sp>
        <p:nvSpPr>
          <p:cNvPr id="28688" name="矩形 1"/>
          <p:cNvSpPr>
            <a:spLocks noChangeArrowheads="1"/>
          </p:cNvSpPr>
          <p:nvPr/>
        </p:nvSpPr>
        <p:spPr bwMode="auto">
          <a:xfrm>
            <a:off x="7805738" y="5049838"/>
            <a:ext cx="338137" cy="460375"/>
          </a:xfrm>
          <a:prstGeom prst="rect">
            <a:avLst/>
          </a:prstGeom>
          <a:noFill/>
          <a:ln w="9525">
            <a:noFill/>
            <a:miter lim="800000"/>
          </a:ln>
        </p:spPr>
        <p:txBody>
          <a:bodyPr>
            <a:spAutoFit/>
          </a:bodyPr>
          <a:lstStyle/>
          <a:p>
            <a:r>
              <a:rPr lang="en-US" altLang="zh-CN" sz="2400">
                <a:solidFill>
                  <a:srgbClr val="000000"/>
                </a:solidFill>
                <a:latin typeface="Times New Roman" panose="02020603050405020304" pitchFamily="18" charset="0"/>
                <a:ea typeface="微软雅黑" pitchFamily="34" charset="-122"/>
                <a:cs typeface="Times New Roman" pitchFamily="18" charset="0"/>
                <a:sym typeface="+mn-ea"/>
              </a:rPr>
              <a:t>2</a:t>
            </a:r>
            <a:endParaRPr lang="zh-CN" altLang="en-US" sz="2400">
              <a:latin typeface="Times New Roman" panose="02020603050405020304" pitchFamily="18" charset="0"/>
              <a:ea typeface="微软雅黑" pitchFamily="34" charset="-122"/>
              <a:cs typeface="Times New Roman" pitchFamily="18" charset="0"/>
            </a:endParaRPr>
          </a:p>
        </p:txBody>
      </p:sp>
      <p:cxnSp>
        <p:nvCxnSpPr>
          <p:cNvPr id="5" name="直接连接符 4"/>
          <p:cNvCxnSpPr/>
          <p:nvPr/>
        </p:nvCxnSpPr>
        <p:spPr>
          <a:xfrm flipH="1" flipV="1">
            <a:off x="7961313" y="4894263"/>
            <a:ext cx="3175" cy="157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0" y="25400"/>
            <a:ext cx="1844675" cy="403225"/>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典型例题</a:t>
            </a:r>
            <a:r>
              <a:rPr lang="en-US" altLang="zh-CN" sz="2600" b="1">
                <a:solidFill>
                  <a:prstClr val="white"/>
                </a:solidFill>
                <a:sym typeface="+mn-ea"/>
              </a:rPr>
              <a:t>2</a:t>
            </a:r>
            <a:endParaRPr lang="zh-CN" altLang="en-US" sz="2600" b="1">
              <a:solidFill>
                <a:prstClr val="white"/>
              </a:solidFill>
              <a:sym typeface="+mn-ea"/>
            </a:endParaRPr>
          </a:p>
        </p:txBody>
      </p:sp>
      <p:sp>
        <p:nvSpPr>
          <p:cNvPr id="28" name="圆角矩形 27"/>
          <p:cNvSpPr/>
          <p:nvPr/>
        </p:nvSpPr>
        <p:spPr>
          <a:xfrm>
            <a:off x="434975" y="2963863"/>
            <a:ext cx="5883275" cy="1806575"/>
          </a:xfrm>
          <a:prstGeom prst="roundRect">
            <a:avLst>
              <a:gd name="adj" fmla="val 9099"/>
            </a:avLst>
          </a:prstGeom>
          <a:solidFill>
            <a:schemeClr val="accent1">
              <a:lumMod val="20000"/>
              <a:lumOff val="80000"/>
            </a:schemeClr>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ct val="0"/>
              </a:spcBef>
              <a:spcAft>
                <a:spcPct val="0"/>
              </a:spcAft>
              <a:defRPr/>
            </a:pPr>
            <a:r>
              <a:rPr lang="zh-CN" altLang="en-US" sz="2400">
                <a:solidFill>
                  <a:srgbClr val="FF0000"/>
                </a:solidFill>
                <a:latin typeface="Times New Roman" panose="02020603050405020304" pitchFamily="18" charset="0"/>
                <a:cs typeface="Times New Roman" pitchFamily="18" charset="0"/>
                <a:sym typeface="+mn-ea"/>
              </a:rPr>
              <a:t>解析：</a:t>
            </a:r>
            <a:r>
              <a:rPr lang="zh-CN" altLang="en-US" sz="2400">
                <a:solidFill>
                  <a:prstClr val="black"/>
                </a:solidFill>
                <a:latin typeface="Times New Roman" panose="02020603050405020304" pitchFamily="18" charset="0"/>
                <a:cs typeface="Times New Roman" pitchFamily="18" charset="0"/>
                <a:sym typeface="+mn-ea"/>
              </a:rPr>
              <a:t>水沸腾时，需要不断加热，但温度保持不变。由图像知，该实验测得的水的沸点为</a:t>
            </a:r>
            <a:r>
              <a:rPr lang="en-US" altLang="zh-CN" sz="2400">
                <a:solidFill>
                  <a:prstClr val="black"/>
                </a:solidFill>
                <a:latin typeface="Times New Roman" panose="02020603050405020304" pitchFamily="18" charset="0"/>
                <a:cs typeface="Times New Roman" pitchFamily="18" charset="0"/>
                <a:sym typeface="+mn-ea"/>
              </a:rPr>
              <a:t>98 ℃</a:t>
            </a:r>
            <a:r>
              <a:rPr lang="zh-CN" altLang="en-US" sz="2400">
                <a:solidFill>
                  <a:prstClr val="black"/>
                </a:solidFill>
                <a:latin typeface="Times New Roman" panose="02020603050405020304" pitchFamily="18" charset="0"/>
                <a:cs typeface="Times New Roman" pitchFamily="18" charset="0"/>
                <a:sym typeface="+mn-ea"/>
              </a:rPr>
              <a:t>。</a:t>
            </a:r>
            <a:endParaRPr lang="en-US" altLang="zh-CN" sz="2400">
              <a:solidFill>
                <a:prstClr val="black"/>
              </a:solidFill>
              <a:latin typeface="Times New Roman" pitchFamily="18" charset="0"/>
              <a:cs typeface="Times New Roman" panose="02020603050405020304" pitchFamily="18" charset="0"/>
              <a:sym typeface="+mn-ea"/>
            </a:endParaRPr>
          </a:p>
        </p:txBody>
      </p:sp>
      <p:sp>
        <p:nvSpPr>
          <p:cNvPr id="28692" name="矩形 28"/>
          <p:cNvSpPr>
            <a:spLocks noChangeArrowheads="1"/>
          </p:cNvSpPr>
          <p:nvPr/>
        </p:nvSpPr>
        <p:spPr bwMode="auto">
          <a:xfrm>
            <a:off x="8193088" y="6142038"/>
            <a:ext cx="3006725" cy="400050"/>
          </a:xfrm>
          <a:prstGeom prst="rect">
            <a:avLst/>
          </a:prstGeom>
          <a:noFill/>
          <a:ln w="9525">
            <a:noFill/>
            <a:miter lim="800000"/>
          </a:ln>
        </p:spPr>
        <p:txBody>
          <a:bodyPr wrap="none">
            <a:spAutoFit/>
          </a:bodyPr>
          <a:lstStyle/>
          <a:p>
            <a:r>
              <a:rPr lang="en-US" altLang="zh-CN" sz="2000">
                <a:solidFill>
                  <a:srgbClr val="FF0000"/>
                </a:solidFill>
                <a:latin typeface="Times New Roman" panose="02020603050405020304" pitchFamily="18" charset="0"/>
                <a:ea typeface="微软雅黑" pitchFamily="34" charset="-122"/>
                <a:cs typeface="Times New Roman" pitchFamily="18" charset="0"/>
                <a:sym typeface="+mn-ea"/>
              </a:rPr>
              <a:t>——</a:t>
            </a:r>
            <a:r>
              <a:rPr lang="zh-CN" altLang="en-US" sz="2000">
                <a:solidFill>
                  <a:srgbClr val="FF0000"/>
                </a:solidFill>
                <a:latin typeface="Times New Roman" panose="02020603050405020304" pitchFamily="18" charset="0"/>
                <a:ea typeface="微软雅黑" pitchFamily="34" charset="-122"/>
                <a:cs typeface="Times New Roman" pitchFamily="18" charset="0"/>
                <a:sym typeface="+mn-ea"/>
              </a:rPr>
              <a:t>本题源自</a:t>
            </a:r>
            <a:r>
              <a:rPr lang="en-US" altLang="zh-CN" sz="2000">
                <a:solidFill>
                  <a:srgbClr val="FF0000"/>
                </a:solidFill>
                <a:latin typeface="Times New Roman" panose="02020603050405020304" pitchFamily="18" charset="0"/>
                <a:ea typeface="微软雅黑" pitchFamily="34" charset="-122"/>
                <a:cs typeface="Times New Roman" pitchFamily="18" charset="0"/>
                <a:sym typeface="+mn-ea"/>
              </a:rPr>
              <a:t>《</a:t>
            </a:r>
            <a:r>
              <a:rPr lang="zh-CN" altLang="en-US" sz="2000">
                <a:solidFill>
                  <a:srgbClr val="FF0000"/>
                </a:solidFill>
                <a:latin typeface="Times New Roman" panose="02020603050405020304" pitchFamily="18" charset="0"/>
                <a:ea typeface="微软雅黑" pitchFamily="34" charset="-122"/>
                <a:cs typeface="Times New Roman" pitchFamily="18" charset="0"/>
                <a:sym typeface="+mn-ea"/>
              </a:rPr>
              <a:t>教材帮</a:t>
            </a:r>
            <a:r>
              <a:rPr lang="en-US" altLang="zh-CN" sz="2000">
                <a:solidFill>
                  <a:srgbClr val="FF0000"/>
                </a:solidFill>
                <a:latin typeface="Times New Roman" panose="02020603050405020304" pitchFamily="18" charset="0"/>
                <a:ea typeface="微软雅黑" pitchFamily="34" charset="-122"/>
                <a:cs typeface="Times New Roman" pitchFamily="18" charset="0"/>
                <a:sym typeface="+mn-ea"/>
              </a:rPr>
              <a:t>》</a:t>
            </a:r>
            <a:endParaRPr lang="zh-CN" altLang="en-US" sz="2000">
              <a:solidFill>
                <a:srgbClr val="FF0000"/>
              </a:solidFill>
              <a:latin typeface="微软雅黑" pitchFamily="34" charset="-122"/>
              <a:ea typeface="微软雅黑" pitchFamily="34" charset="-122"/>
            </a:endParaRPr>
          </a:p>
        </p:txBody>
      </p:sp>
      <p:sp>
        <p:nvSpPr>
          <p:cNvPr id="3" name="矩形 2"/>
          <p:cNvSpPr>
            <a:spLocks noChangeArrowheads="1"/>
          </p:cNvSpPr>
          <p:nvPr/>
        </p:nvSpPr>
        <p:spPr bwMode="auto">
          <a:xfrm>
            <a:off x="3895725" y="1363663"/>
            <a:ext cx="519113" cy="493712"/>
          </a:xfrm>
          <a:prstGeom prst="rect">
            <a:avLst/>
          </a:prstGeom>
          <a:noFill/>
          <a:ln w="9525">
            <a:noFill/>
            <a:miter lim="800000"/>
          </a:ln>
        </p:spPr>
        <p:txBody>
          <a:bodyPr wrap="none">
            <a:spAutoFit/>
          </a:bodyPr>
          <a:lstStyle/>
          <a:p>
            <a:r>
              <a:rPr lang="en-US" altLang="zh-CN" sz="2600">
                <a:solidFill>
                  <a:srgbClr val="FF0000"/>
                </a:solidFill>
                <a:latin typeface="Times New Roman" panose="02020603050405020304" pitchFamily="18" charset="0"/>
                <a:ea typeface="微软雅黑" pitchFamily="34" charset="-122"/>
                <a:cs typeface="Times New Roman" pitchFamily="18" charset="0"/>
                <a:sym typeface="+mn-ea"/>
              </a:rPr>
              <a:t>98</a:t>
            </a:r>
            <a:endParaRPr lang="zh-CN" altLang="en-US" sz="2600">
              <a:solidFill>
                <a:srgbClr val="FF0000"/>
              </a:solidFill>
              <a:latin typeface="微软雅黑" pitchFamily="34" charset="-122"/>
              <a:ea typeface="微软雅黑" pitchFamily="34" charset="-122"/>
            </a:endParaRPr>
          </a:p>
        </p:txBody>
      </p:sp>
      <p:sp>
        <p:nvSpPr>
          <p:cNvPr id="8" name="矩形 7"/>
          <p:cNvSpPr>
            <a:spLocks noChangeArrowheads="1"/>
          </p:cNvSpPr>
          <p:nvPr/>
        </p:nvSpPr>
        <p:spPr bwMode="auto">
          <a:xfrm>
            <a:off x="10018713" y="1335088"/>
            <a:ext cx="852487" cy="492125"/>
          </a:xfrm>
          <a:prstGeom prst="rect">
            <a:avLst/>
          </a:prstGeom>
          <a:noFill/>
          <a:ln w="9525">
            <a:noFill/>
            <a:miter lim="800000"/>
          </a:ln>
        </p:spPr>
        <p:txBody>
          <a:bodyPr wrap="none">
            <a:spAutoFit/>
          </a:bodyPr>
          <a:lstStyle/>
          <a:p>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吸热</a:t>
            </a:r>
            <a:endParaRPr lang="zh-CN" altLang="en-US" sz="2600">
              <a:solidFill>
                <a:srgbClr val="FF0000"/>
              </a:solidFill>
              <a:latin typeface="微软雅黑" pitchFamily="34" charset="-122"/>
              <a:ea typeface="微软雅黑" pitchFamily="34" charset="-122"/>
            </a:endParaRPr>
          </a:p>
        </p:txBody>
      </p:sp>
      <p:sp>
        <p:nvSpPr>
          <p:cNvPr id="9" name="矩形 8"/>
          <p:cNvSpPr>
            <a:spLocks noChangeArrowheads="1"/>
          </p:cNvSpPr>
          <p:nvPr/>
        </p:nvSpPr>
        <p:spPr bwMode="auto">
          <a:xfrm>
            <a:off x="6411913" y="1801813"/>
            <a:ext cx="1517650" cy="693737"/>
          </a:xfrm>
          <a:prstGeom prst="rect">
            <a:avLst/>
          </a:prstGeom>
          <a:noFill/>
          <a:ln w="9525">
            <a:noFill/>
            <a:miter lim="800000"/>
          </a:ln>
        </p:spPr>
        <p:txBody>
          <a:bodyPr wrap="none">
            <a:spAutoFit/>
          </a:bodyPr>
          <a:lstStyle/>
          <a:p>
            <a:pPr>
              <a:lnSpc>
                <a:spcPct val="150000"/>
              </a:lnSpc>
            </a:pP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保持不变</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组合 3"/>
          <p:cNvGrpSpPr/>
          <p:nvPr/>
        </p:nvGrpSpPr>
        <p:grpSpPr>
          <a:xfrm>
            <a:off x="341313" y="506413"/>
            <a:ext cx="2968625" cy="785812"/>
            <a:chOff x="256491" y="589271"/>
            <a:chExt cx="2967195" cy="784830"/>
          </a:xfrm>
        </p:grpSpPr>
        <p:sp>
          <p:nvSpPr>
            <p:cNvPr id="29701" name="文本框 4"/>
            <p:cNvSpPr txBox="1">
              <a:spLocks noChangeArrowheads="1"/>
            </p:cNvSpPr>
            <p:nvPr/>
          </p:nvSpPr>
          <p:spPr bwMode="auto">
            <a:xfrm>
              <a:off x="256491" y="589271"/>
              <a:ext cx="2967195" cy="784830"/>
            </a:xfrm>
            <a:prstGeom prst="rect">
              <a:avLst/>
            </a:prstGeom>
            <a:noFill/>
            <a:ln w="9525">
              <a:noFill/>
              <a:miter lim="800000"/>
            </a:ln>
          </p:spPr>
          <p:txBody>
            <a:bodyPr>
              <a:spAutoFit/>
            </a:bodyPr>
            <a:lstStyle/>
            <a:p>
              <a:pPr>
                <a:lnSpc>
                  <a:spcPct val="150000"/>
                </a:lnSpc>
              </a:pPr>
              <a:r>
                <a:rPr lang="zh-CN" altLang="en-US" sz="3000" b="1">
                  <a:solidFill>
                    <a:srgbClr val="000000"/>
                  </a:solidFill>
                  <a:latin typeface="微软雅黑" pitchFamily="34" charset="-122"/>
                  <a:ea typeface="微软雅黑" pitchFamily="34" charset="-122"/>
                  <a:sym typeface="+mn-ea"/>
                </a:rPr>
                <a:t>知识点      蒸发</a:t>
              </a:r>
            </a:p>
          </p:txBody>
        </p:sp>
        <p:sp>
          <p:nvSpPr>
            <p:cNvPr id="6" name="椭圆 5"/>
            <p:cNvSpPr/>
            <p:nvPr/>
          </p:nvSpPr>
          <p:spPr>
            <a:xfrm>
              <a:off x="1616323" y="781118"/>
              <a:ext cx="444286" cy="46297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2600" b="1">
                  <a:solidFill>
                    <a:prstClr val="white"/>
                  </a:solidFill>
                </a:rPr>
                <a:t>3</a:t>
              </a:r>
              <a:endParaRPr lang="zh-CN" altLang="en-US" sz="2600" b="1">
                <a:solidFill>
                  <a:prstClr val="white"/>
                </a:solidFill>
              </a:endParaRPr>
            </a:p>
          </p:txBody>
        </p:sp>
      </p:grpSp>
      <p:sp>
        <p:nvSpPr>
          <p:cNvPr id="7" name="矩形 6"/>
          <p:cNvSpPr/>
          <p:nvPr/>
        </p:nvSpPr>
        <p:spPr>
          <a:xfrm>
            <a:off x="407988" y="1935163"/>
            <a:ext cx="10861675" cy="3692525"/>
          </a:xfrm>
          <a:prstGeom prst="rect">
            <a:avLst/>
          </a:prstGeom>
        </p:spPr>
        <p:txBody>
          <a:bodyPr>
            <a:spAutoFit/>
          </a:bodyPr>
          <a:lstStyle/>
          <a:p>
            <a:pPr algn="just" eaLnBrk="0" hangingPunct="0">
              <a:lnSpc>
                <a:spcPct val="150000"/>
              </a:lnSpc>
              <a:defRPr/>
            </a:pPr>
            <a:r>
              <a:rPr lang="zh-CN" altLang="en-US" sz="2600" kern="0">
                <a:solidFill>
                  <a:sysClr val="windowText" lastClr="000000"/>
                </a:solidFill>
                <a:latin typeface="微软雅黑"/>
                <a:ea typeface="微软雅黑"/>
                <a:cs typeface="Helvetica"/>
                <a:sym typeface="Helvetica"/>
              </a:rPr>
              <a:t>无论春夏秋冬，温度高低，湿布擦过的桌面都会逐渐变干；下雨后的地面会慢慢变干；盘子里的水，时间长了也会变干，这些现象都是由于水发生了汽化，变成了气体。</a:t>
            </a:r>
            <a:endParaRPr lang="en-US" altLang="zh-CN" sz="2600" kern="0">
              <a:solidFill>
                <a:sysClr val="windowText" lastClr="000000"/>
              </a:solidFill>
              <a:latin typeface="微软雅黑" panose="020B0503020204020204" charset="-122"/>
              <a:ea typeface="微软雅黑"/>
              <a:cs typeface="Helvetica"/>
              <a:sym typeface="Helvetica"/>
            </a:endParaRPr>
          </a:p>
          <a:p>
            <a:pPr algn="just" eaLnBrk="0" hangingPunct="0">
              <a:lnSpc>
                <a:spcPct val="150000"/>
              </a:lnSpc>
              <a:defRPr/>
            </a:pPr>
            <a:r>
              <a:rPr lang="zh-CN" altLang="en-US" sz="2600">
                <a:solidFill>
                  <a:srgbClr val="000000"/>
                </a:solidFill>
                <a:latin typeface="微软雅黑"/>
                <a:ea typeface="微软雅黑"/>
                <a:cs typeface="Helvetica"/>
                <a:sym typeface="Helvetica"/>
              </a:rPr>
              <a:t>（</a:t>
            </a:r>
            <a:r>
              <a:rPr lang="en-US" altLang="zh-CN" sz="2600">
                <a:solidFill>
                  <a:srgbClr val="000000"/>
                </a:solidFill>
                <a:latin typeface="Times New Roman" panose="02020603050405020304" pitchFamily="18" charset="0"/>
                <a:ea typeface="微软雅黑"/>
                <a:cs typeface="Times New Roman" pitchFamily="18" charset="0"/>
                <a:sym typeface="Helvetica"/>
              </a:rPr>
              <a:t>1</a:t>
            </a:r>
            <a:r>
              <a:rPr lang="zh-CN" altLang="en-US" sz="2600">
                <a:solidFill>
                  <a:srgbClr val="000000"/>
                </a:solidFill>
                <a:latin typeface="微软雅黑"/>
                <a:ea typeface="微软雅黑"/>
                <a:cs typeface="Helvetica"/>
                <a:sym typeface="Helvetica"/>
              </a:rPr>
              <a:t>）像这种在</a:t>
            </a:r>
            <a:r>
              <a:rPr lang="zh-CN" altLang="en-US" sz="2600">
                <a:solidFill>
                  <a:srgbClr val="FF0000"/>
                </a:solidFill>
                <a:latin typeface="微软雅黑"/>
                <a:ea typeface="微软雅黑"/>
                <a:cs typeface="Helvetica"/>
                <a:sym typeface="Helvetica"/>
              </a:rPr>
              <a:t>任何温度下</a:t>
            </a:r>
            <a:r>
              <a:rPr lang="zh-CN" altLang="en-US" sz="2600">
                <a:solidFill>
                  <a:srgbClr val="000000"/>
                </a:solidFill>
                <a:latin typeface="微软雅黑"/>
                <a:ea typeface="微软雅黑"/>
                <a:cs typeface="Helvetica"/>
                <a:sym typeface="Helvetica"/>
              </a:rPr>
              <a:t>都能进行的</a:t>
            </a:r>
            <a:r>
              <a:rPr lang="zh-CN" altLang="en-US" sz="2600">
                <a:solidFill>
                  <a:srgbClr val="FF0000"/>
                </a:solidFill>
                <a:latin typeface="微软雅黑"/>
                <a:ea typeface="微软雅黑"/>
                <a:cs typeface="Helvetica"/>
                <a:sym typeface="Helvetica"/>
              </a:rPr>
              <a:t>汽化现象</a:t>
            </a:r>
            <a:r>
              <a:rPr lang="zh-CN" altLang="en-US" sz="2600">
                <a:solidFill>
                  <a:srgbClr val="000000"/>
                </a:solidFill>
                <a:latin typeface="微软雅黑"/>
                <a:ea typeface="微软雅黑"/>
                <a:cs typeface="Helvetica"/>
                <a:sym typeface="Helvetica"/>
              </a:rPr>
              <a:t>叫做</a:t>
            </a:r>
            <a:r>
              <a:rPr lang="zh-CN" altLang="en-US" sz="2600">
                <a:solidFill>
                  <a:srgbClr val="FF0000"/>
                </a:solidFill>
                <a:latin typeface="微软雅黑"/>
                <a:ea typeface="微软雅黑"/>
                <a:cs typeface="Helvetica"/>
                <a:sym typeface="Helvetica"/>
              </a:rPr>
              <a:t>蒸发</a:t>
            </a:r>
            <a:r>
              <a:rPr lang="zh-CN" altLang="en-US" sz="2600">
                <a:solidFill>
                  <a:srgbClr val="000000"/>
                </a:solidFill>
                <a:latin typeface="微软雅黑"/>
                <a:ea typeface="微软雅黑"/>
                <a:cs typeface="Helvetica"/>
                <a:sym typeface="Helvetica"/>
              </a:rPr>
              <a:t>。</a:t>
            </a:r>
            <a:endParaRPr lang="en-US" altLang="zh-CN" sz="2600">
              <a:solidFill>
                <a:srgbClr val="000000"/>
              </a:solidFill>
              <a:latin typeface="微软雅黑" panose="020B0503020204020204" charset="-122"/>
              <a:ea typeface="微软雅黑"/>
              <a:cs typeface="Helvetica"/>
              <a:sym typeface="Helvetica"/>
            </a:endParaRPr>
          </a:p>
          <a:p>
            <a:pPr algn="just" fontAlgn="auto">
              <a:lnSpc>
                <a:spcPct val="150000"/>
              </a:lnSpc>
              <a:spcBef>
                <a:spcPct val="0"/>
              </a:spcBef>
              <a:spcAft>
                <a:spcPct val="0"/>
              </a:spcAft>
              <a:defRPr/>
            </a:pPr>
            <a:r>
              <a:rPr lang="zh-CN" altLang="en-US" sz="2600">
                <a:solidFill>
                  <a:srgbClr val="000000"/>
                </a:solidFill>
                <a:latin typeface="微软雅黑"/>
                <a:ea typeface="微软雅黑"/>
                <a:cs typeface="Helvetica"/>
                <a:sym typeface="Helvetica"/>
              </a:rPr>
              <a:t>（</a:t>
            </a:r>
            <a:r>
              <a:rPr lang="en-US" altLang="zh-CN" sz="2600">
                <a:solidFill>
                  <a:srgbClr val="000000"/>
                </a:solidFill>
                <a:latin typeface="Times New Roman" panose="02020603050405020304" pitchFamily="18" charset="0"/>
                <a:ea typeface="微软雅黑"/>
                <a:cs typeface="Times New Roman" pitchFamily="18" charset="0"/>
                <a:sym typeface="Helvetica"/>
              </a:rPr>
              <a:t>2</a:t>
            </a:r>
            <a:r>
              <a:rPr lang="zh-CN" altLang="en-US" sz="2600">
                <a:solidFill>
                  <a:srgbClr val="000000"/>
                </a:solidFill>
                <a:latin typeface="微软雅黑"/>
                <a:ea typeface="微软雅黑"/>
                <a:cs typeface="Helvetica"/>
                <a:sym typeface="Helvetica"/>
              </a:rPr>
              <a:t>）蒸发是汽化的又一种方式。蒸发只发生在</a:t>
            </a:r>
            <a:r>
              <a:rPr lang="zh-CN" altLang="en-US" sz="2600">
                <a:solidFill>
                  <a:srgbClr val="FF0000"/>
                </a:solidFill>
                <a:latin typeface="微软雅黑"/>
                <a:ea typeface="微软雅黑"/>
                <a:cs typeface="Helvetica"/>
                <a:sym typeface="Helvetica"/>
              </a:rPr>
              <a:t>液体表面，</a:t>
            </a:r>
            <a:r>
              <a:rPr lang="zh-CN" altLang="en-US" sz="2600" kern="0">
                <a:solidFill>
                  <a:sysClr val="windowText" lastClr="000000"/>
                </a:solidFill>
                <a:latin typeface="微软雅黑"/>
                <a:ea typeface="微软雅黑"/>
                <a:cs typeface="Helvetica"/>
                <a:sym typeface="Helvetica"/>
              </a:rPr>
              <a:t>是缓慢的汽化现象。</a:t>
            </a:r>
            <a:endParaRPr lang="en-US" altLang="zh-CN" sz="2600" kern="0">
              <a:solidFill>
                <a:sysClr val="windowText" lastClr="000000"/>
              </a:solidFill>
              <a:latin typeface="微软雅黑"/>
              <a:ea typeface="微软雅黑"/>
              <a:cs typeface="Helvetica"/>
              <a:sym typeface="Helvetica"/>
            </a:endParaRPr>
          </a:p>
        </p:txBody>
      </p:sp>
      <p:sp>
        <p:nvSpPr>
          <p:cNvPr id="3" name="矩形 2"/>
          <p:cNvSpPr/>
          <p:nvPr/>
        </p:nvSpPr>
        <p:spPr>
          <a:xfrm>
            <a:off x="407988" y="1279525"/>
            <a:ext cx="2411412" cy="739775"/>
          </a:xfrm>
          <a:prstGeom prst="rect">
            <a:avLst/>
          </a:prstGeom>
        </p:spPr>
        <p:txBody>
          <a:bodyPr wrap="none">
            <a:spAutoFit/>
          </a:bodyPr>
          <a:lstStyle/>
          <a:p>
            <a:pPr fontAlgn="auto">
              <a:lnSpc>
                <a:spcPct val="150000"/>
              </a:lnSpc>
              <a:spcBef>
                <a:spcPct val="0"/>
              </a:spcBef>
              <a:spcAft>
                <a:spcPct val="0"/>
              </a:spcAft>
              <a:defRPr/>
            </a:pPr>
            <a:r>
              <a:rPr lang="en-US" altLang="zh-CN" sz="2800" b="1" kern="0">
                <a:solidFill>
                  <a:sysClr val="windowText" lastClr="000000"/>
                </a:solidFill>
                <a:latin typeface="Times New Roman" panose="02020603050405020304" pitchFamily="18" charset="0"/>
                <a:ea typeface="微软雅黑"/>
                <a:cs typeface="Times New Roman" pitchFamily="18" charset="0"/>
                <a:sym typeface="Helvetica"/>
              </a:rPr>
              <a:t>1. </a:t>
            </a:r>
            <a:r>
              <a:rPr lang="zh-CN" altLang="en-US" sz="2800" b="1" kern="0">
                <a:solidFill>
                  <a:sysClr val="windowText" lastClr="000000"/>
                </a:solidFill>
                <a:latin typeface="Times New Roman" panose="02020603050405020304" pitchFamily="18" charset="0"/>
                <a:ea typeface="微软雅黑"/>
                <a:cs typeface="Times New Roman" pitchFamily="18" charset="0"/>
                <a:sym typeface="Helvetica"/>
              </a:rPr>
              <a:t>蒸发的概念</a:t>
            </a:r>
          </a:p>
        </p:txBody>
      </p:sp>
      <p:sp>
        <p:nvSpPr>
          <p:cNvPr id="8" name="圆角矩形 7"/>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4025" y="1387475"/>
            <a:ext cx="11020425" cy="2420938"/>
          </a:xfrm>
          <a:prstGeom prst="rect">
            <a:avLst/>
          </a:prstGeom>
        </p:spPr>
        <p:txBody>
          <a:bodyPr>
            <a:spAutoFit/>
          </a:bodyPr>
          <a:lstStyle/>
          <a:p>
            <a:pPr fontAlgn="auto">
              <a:lnSpc>
                <a:spcPct val="150000"/>
              </a:lnSpc>
              <a:spcBef>
                <a:spcPct val="0"/>
              </a:spcBef>
              <a:spcAft>
                <a:spcPct val="0"/>
              </a:spcAft>
              <a:defRPr/>
            </a:pP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a:t>
            </a:r>
            <a:r>
              <a:rPr lang="en-US" altLang="zh-CN" sz="2600" kern="0">
                <a:solidFill>
                  <a:sysClr val="windowText" lastClr="000000"/>
                </a:solidFill>
                <a:latin typeface="Times New Roman" panose="02020603050405020304" pitchFamily="18" charset="0"/>
                <a:ea typeface="微软雅黑"/>
                <a:cs typeface="Times New Roman" pitchFamily="18" charset="0"/>
                <a:sym typeface="Helvetica"/>
              </a:rPr>
              <a:t>1</a:t>
            </a: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a:t>
            </a:r>
            <a:r>
              <a:rPr lang="zh-CN" altLang="en-US" sz="2600" kern="0">
                <a:solidFill>
                  <a:srgbClr val="FF0000"/>
                </a:solidFill>
                <a:latin typeface="Times New Roman" panose="02020603050405020304" pitchFamily="18" charset="0"/>
                <a:ea typeface="微软雅黑"/>
                <a:cs typeface="Times New Roman" pitchFamily="18" charset="0"/>
                <a:sym typeface="Helvetica"/>
              </a:rPr>
              <a:t>在任何温度下都可以发生</a:t>
            </a: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，如湿衣服在温度不同的四季都可以晾干；</a:t>
            </a:r>
            <a:endParaRPr lang="en-US" altLang="zh-CN" sz="2600" kern="0">
              <a:solidFill>
                <a:sysClr val="windowText" lastClr="000000"/>
              </a:solidFill>
              <a:latin typeface="Times New Roman" pitchFamily="18" charset="0"/>
              <a:ea typeface="微软雅黑"/>
              <a:cs typeface="Times New Roman" panose="02020603050405020304" pitchFamily="18" charset="0"/>
              <a:sym typeface="Helvetica"/>
            </a:endParaRPr>
          </a:p>
          <a:p>
            <a:pPr fontAlgn="auto">
              <a:lnSpc>
                <a:spcPct val="150000"/>
              </a:lnSpc>
              <a:spcBef>
                <a:spcPct val="0"/>
              </a:spcBef>
              <a:spcAft>
                <a:spcPct val="0"/>
              </a:spcAft>
              <a:defRPr/>
            </a:pP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a:t>
            </a:r>
            <a:r>
              <a:rPr lang="en-US" altLang="zh-CN" sz="2600" kern="0">
                <a:solidFill>
                  <a:sysClr val="windowText" lastClr="000000"/>
                </a:solidFill>
                <a:latin typeface="Times New Roman" panose="02020603050405020304" pitchFamily="18" charset="0"/>
                <a:ea typeface="微软雅黑"/>
                <a:cs typeface="Times New Roman" pitchFamily="18" charset="0"/>
                <a:sym typeface="Helvetica"/>
              </a:rPr>
              <a:t>2</a:t>
            </a: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a:t>
            </a:r>
            <a:r>
              <a:rPr lang="zh-CN" altLang="en-US" sz="2600" kern="0">
                <a:solidFill>
                  <a:srgbClr val="FF0000"/>
                </a:solidFill>
                <a:latin typeface="Times New Roman" panose="02020603050405020304" pitchFamily="18" charset="0"/>
                <a:ea typeface="微软雅黑"/>
                <a:cs typeface="Times New Roman" pitchFamily="18" charset="0"/>
                <a:sym typeface="Helvetica"/>
              </a:rPr>
              <a:t>只发生在液体表面；</a:t>
            </a:r>
            <a:endParaRPr lang="en-US" altLang="zh-CN" sz="2600" kern="0">
              <a:solidFill>
                <a:srgbClr val="FF0000"/>
              </a:solidFill>
              <a:latin typeface="Times New Roman" pitchFamily="18" charset="0"/>
              <a:ea typeface="微软雅黑"/>
              <a:cs typeface="Times New Roman" panose="02020603050405020304" pitchFamily="18" charset="0"/>
              <a:sym typeface="Helvetica"/>
            </a:endParaRPr>
          </a:p>
          <a:p>
            <a:pPr fontAlgn="auto">
              <a:lnSpc>
                <a:spcPct val="150000"/>
              </a:lnSpc>
              <a:spcBef>
                <a:spcPct val="0"/>
              </a:spcBef>
              <a:spcAft>
                <a:spcPct val="0"/>
              </a:spcAft>
              <a:defRPr/>
            </a:pP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a:t>
            </a:r>
            <a:r>
              <a:rPr lang="en-US" altLang="zh-CN" sz="2600" kern="0">
                <a:solidFill>
                  <a:sysClr val="windowText" lastClr="000000"/>
                </a:solidFill>
                <a:latin typeface="Times New Roman" panose="02020603050405020304" pitchFamily="18" charset="0"/>
                <a:ea typeface="微软雅黑"/>
                <a:cs typeface="Times New Roman" pitchFamily="18" charset="0"/>
                <a:sym typeface="Helvetica"/>
              </a:rPr>
              <a:t>3</a:t>
            </a: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a:t>
            </a:r>
            <a:r>
              <a:rPr lang="zh-CN" altLang="en-US" sz="2600" kern="0">
                <a:solidFill>
                  <a:srgbClr val="FF0000"/>
                </a:solidFill>
                <a:latin typeface="Times New Roman" panose="02020603050405020304" pitchFamily="18" charset="0"/>
                <a:ea typeface="微软雅黑"/>
                <a:cs typeface="Times New Roman" pitchFamily="18" charset="0"/>
                <a:sym typeface="Helvetica"/>
              </a:rPr>
              <a:t>是缓慢的汽化现象</a:t>
            </a: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，如桌面上的一杯水会慢慢地减少，在短时间内看不见它的变化。</a:t>
            </a:r>
          </a:p>
        </p:txBody>
      </p:sp>
      <p:sp>
        <p:nvSpPr>
          <p:cNvPr id="4" name="矩形 3"/>
          <p:cNvSpPr/>
          <p:nvPr/>
        </p:nvSpPr>
        <p:spPr>
          <a:xfrm>
            <a:off x="573088" y="647700"/>
            <a:ext cx="2411412" cy="739775"/>
          </a:xfrm>
          <a:prstGeom prst="rect">
            <a:avLst/>
          </a:prstGeom>
        </p:spPr>
        <p:txBody>
          <a:bodyPr wrap="none">
            <a:spAutoFit/>
          </a:bodyPr>
          <a:lstStyle/>
          <a:p>
            <a:pPr fontAlgn="auto">
              <a:lnSpc>
                <a:spcPct val="150000"/>
              </a:lnSpc>
              <a:spcBef>
                <a:spcPct val="0"/>
              </a:spcBef>
              <a:spcAft>
                <a:spcPct val="0"/>
              </a:spcAft>
              <a:defRPr/>
            </a:pPr>
            <a:r>
              <a:rPr lang="en-US" altLang="zh-CN" sz="2800" b="1" kern="0">
                <a:solidFill>
                  <a:sysClr val="windowText" lastClr="000000"/>
                </a:solidFill>
                <a:latin typeface="Times New Roman" panose="02020603050405020304" pitchFamily="18" charset="0"/>
                <a:ea typeface="微软雅黑"/>
                <a:cs typeface="Times New Roman" pitchFamily="18" charset="0"/>
                <a:sym typeface="Helvetica"/>
              </a:rPr>
              <a:t>2. </a:t>
            </a:r>
            <a:r>
              <a:rPr lang="zh-CN" altLang="en-US" sz="2800" b="1" kern="0">
                <a:solidFill>
                  <a:sysClr val="windowText" lastClr="000000"/>
                </a:solidFill>
                <a:latin typeface="Times New Roman" panose="02020603050405020304" pitchFamily="18" charset="0"/>
                <a:ea typeface="微软雅黑"/>
                <a:cs typeface="Times New Roman" pitchFamily="18" charset="0"/>
                <a:sym typeface="Helvetica"/>
              </a:rPr>
              <a:t>蒸发的特点</a:t>
            </a:r>
          </a:p>
        </p:txBody>
      </p:sp>
      <p:sp>
        <p:nvSpPr>
          <p:cNvPr id="5" name="圆角矩形 4"/>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a:spLocks noChangeArrowheads="1"/>
          </p:cNvSpPr>
          <p:nvPr/>
        </p:nvSpPr>
        <p:spPr bwMode="auto">
          <a:xfrm>
            <a:off x="1219200" y="4806950"/>
            <a:ext cx="7323138" cy="693738"/>
          </a:xfrm>
          <a:prstGeom prst="rect">
            <a:avLst/>
          </a:prstGeom>
          <a:noFill/>
          <a:ln w="9525">
            <a:noFill/>
            <a:miter lim="800000"/>
          </a:ln>
        </p:spPr>
        <p:txBody>
          <a:bodyPr>
            <a:spAutoFit/>
          </a:bodyPr>
          <a:lstStyle/>
          <a:p>
            <a:pPr>
              <a:lnSpc>
                <a:spcPct val="150000"/>
              </a:lnSpc>
            </a:pPr>
            <a:r>
              <a:rPr lang="zh-CN" altLang="en-US" sz="2600">
                <a:latin typeface="微软雅黑" pitchFamily="34" charset="-122"/>
                <a:ea typeface="微软雅黑" pitchFamily="34" charset="-122"/>
              </a:rPr>
              <a:t>现象：阳光下衣服干得</a:t>
            </a:r>
            <a:r>
              <a:rPr lang="en-US" altLang="zh-CN" sz="2600" baseline="-25000">
                <a:latin typeface="微软雅黑" pitchFamily="34" charset="-122"/>
                <a:ea typeface="微软雅黑" pitchFamily="34" charset="-122"/>
              </a:rPr>
              <a:t>__________</a:t>
            </a:r>
            <a:r>
              <a:rPr lang="zh-CN" altLang="en-US" sz="2600">
                <a:latin typeface="微软雅黑" pitchFamily="34" charset="-122"/>
                <a:ea typeface="微软雅黑" pitchFamily="34" charset="-122"/>
              </a:rPr>
              <a:t>。</a:t>
            </a:r>
            <a:endParaRPr lang="en-US" altLang="zh-CN" sz="2600">
              <a:latin typeface="微软雅黑" pitchFamily="34" charset="-122"/>
              <a:ea typeface="微软雅黑" pitchFamily="34" charset="-122"/>
            </a:endParaRPr>
          </a:p>
        </p:txBody>
      </p:sp>
      <p:sp>
        <p:nvSpPr>
          <p:cNvPr id="17" name="矩形 16"/>
          <p:cNvSpPr>
            <a:spLocks noChangeArrowheads="1"/>
          </p:cNvSpPr>
          <p:nvPr/>
        </p:nvSpPr>
        <p:spPr bwMode="auto">
          <a:xfrm>
            <a:off x="4859338" y="4951413"/>
            <a:ext cx="517525" cy="492125"/>
          </a:xfrm>
          <a:prstGeom prst="rect">
            <a:avLst/>
          </a:prstGeom>
          <a:noFill/>
          <a:ln w="9525">
            <a:noFill/>
            <a:miter lim="800000"/>
          </a:ln>
        </p:spPr>
        <p:txBody>
          <a:bodyPr wrap="none">
            <a:spAutoFit/>
          </a:bodyPr>
          <a:lstStyle/>
          <a:p>
            <a:r>
              <a:rPr lang="zh-CN" altLang="en-US" sz="2600">
                <a:solidFill>
                  <a:srgbClr val="FF0000"/>
                </a:solidFill>
                <a:latin typeface="微软雅黑" pitchFamily="34" charset="-122"/>
                <a:ea typeface="微软雅黑" pitchFamily="34" charset="-122"/>
              </a:rPr>
              <a:t>快</a:t>
            </a:r>
            <a:endParaRPr lang="zh-CN" altLang="en-US" sz="2600">
              <a:latin typeface="微软雅黑" pitchFamily="34" charset="-122"/>
              <a:ea typeface="微软雅黑" pitchFamily="34" charset="-122"/>
            </a:endParaRPr>
          </a:p>
        </p:txBody>
      </p:sp>
      <p:sp>
        <p:nvSpPr>
          <p:cNvPr id="19" name="圆角矩形 18"/>
          <p:cNvSpPr/>
          <p:nvPr/>
        </p:nvSpPr>
        <p:spPr>
          <a:xfrm>
            <a:off x="5199063" y="2366963"/>
            <a:ext cx="5726112" cy="1957387"/>
          </a:xfrm>
          <a:prstGeom prst="roundRect">
            <a:avLst/>
          </a:prstGeom>
          <a:solidFill>
            <a:schemeClr val="bg1"/>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ct val="0"/>
              </a:spcBef>
              <a:spcAft>
                <a:spcPct val="0"/>
              </a:spcAft>
              <a:defRPr/>
            </a:pPr>
            <a:r>
              <a:rPr lang="zh-CN" altLang="en-US" sz="2600">
                <a:solidFill>
                  <a:prstClr val="black"/>
                </a:solidFill>
              </a:rPr>
              <a:t>如图所示，在相同条件下，将湿衣服放在阳光下和阴凉处，比较衣服晾干的快慢。</a:t>
            </a:r>
          </a:p>
        </p:txBody>
      </p:sp>
      <p:sp>
        <p:nvSpPr>
          <p:cNvPr id="21" name="矩形 20"/>
          <p:cNvSpPr>
            <a:spLocks noChangeArrowheads="1"/>
          </p:cNvSpPr>
          <p:nvPr/>
        </p:nvSpPr>
        <p:spPr bwMode="auto">
          <a:xfrm>
            <a:off x="1219200" y="5500688"/>
            <a:ext cx="7953375" cy="692150"/>
          </a:xfrm>
          <a:prstGeom prst="rect">
            <a:avLst/>
          </a:prstGeom>
          <a:noFill/>
          <a:ln w="9525">
            <a:noFill/>
            <a:miter lim="800000"/>
          </a:ln>
        </p:spPr>
        <p:txBody>
          <a:bodyPr>
            <a:spAutoFit/>
          </a:bodyPr>
          <a:lstStyle/>
          <a:p>
            <a:pPr>
              <a:lnSpc>
                <a:spcPct val="150000"/>
              </a:lnSpc>
            </a:pPr>
            <a:r>
              <a:rPr lang="zh-CN" altLang="en-US" sz="2600">
                <a:solidFill>
                  <a:srgbClr val="000000"/>
                </a:solidFill>
                <a:latin typeface="微软雅黑" pitchFamily="34" charset="-122"/>
                <a:ea typeface="微软雅黑" pitchFamily="34" charset="-122"/>
              </a:rPr>
              <a:t>原因：阳光下温度</a:t>
            </a:r>
            <a:r>
              <a:rPr lang="en-US" altLang="zh-CN" sz="2600" baseline="-25000">
                <a:solidFill>
                  <a:srgbClr val="000000"/>
                </a:solidFill>
                <a:latin typeface="微软雅黑" pitchFamily="34" charset="-122"/>
                <a:ea typeface="微软雅黑" pitchFamily="34" charset="-122"/>
              </a:rPr>
              <a:t>_________</a:t>
            </a:r>
            <a:r>
              <a:rPr lang="zh-CN" altLang="en-US" sz="2600">
                <a:solidFill>
                  <a:srgbClr val="000000"/>
                </a:solidFill>
                <a:latin typeface="微软雅黑" pitchFamily="34" charset="-122"/>
                <a:ea typeface="微软雅黑" pitchFamily="34" charset="-122"/>
              </a:rPr>
              <a:t>，水蒸发</a:t>
            </a:r>
            <a:r>
              <a:rPr lang="en-US" altLang="zh-CN" sz="2600" baseline="-25000">
                <a:solidFill>
                  <a:srgbClr val="000000"/>
                </a:solidFill>
                <a:latin typeface="微软雅黑" pitchFamily="34" charset="-122"/>
                <a:ea typeface="微软雅黑" pitchFamily="34" charset="-122"/>
              </a:rPr>
              <a:t>________</a:t>
            </a:r>
            <a:r>
              <a:rPr lang="zh-CN" altLang="en-US" sz="2600">
                <a:solidFill>
                  <a:srgbClr val="000000"/>
                </a:solidFill>
                <a:latin typeface="微软雅黑" pitchFamily="34" charset="-122"/>
                <a:ea typeface="微软雅黑" pitchFamily="34" charset="-122"/>
              </a:rPr>
              <a:t>。</a:t>
            </a:r>
          </a:p>
        </p:txBody>
      </p:sp>
      <p:sp>
        <p:nvSpPr>
          <p:cNvPr id="10" name="矩形 9"/>
          <p:cNvSpPr/>
          <p:nvPr/>
        </p:nvSpPr>
        <p:spPr>
          <a:xfrm>
            <a:off x="511175" y="522288"/>
            <a:ext cx="4464050" cy="738187"/>
          </a:xfrm>
          <a:prstGeom prst="rect">
            <a:avLst/>
          </a:prstGeom>
        </p:spPr>
        <p:txBody>
          <a:bodyPr>
            <a:spAutoFit/>
          </a:bodyPr>
          <a:lstStyle/>
          <a:p>
            <a:pPr fontAlgn="auto">
              <a:lnSpc>
                <a:spcPct val="150000"/>
              </a:lnSpc>
              <a:spcBef>
                <a:spcPct val="0"/>
              </a:spcBef>
              <a:spcAft>
                <a:spcPct val="0"/>
              </a:spcAft>
              <a:defRPr/>
            </a:pPr>
            <a:r>
              <a:rPr lang="en-US" altLang="zh-CN" sz="2800" b="1" kern="0">
                <a:solidFill>
                  <a:sysClr val="windowText" lastClr="000000"/>
                </a:solidFill>
                <a:latin typeface="Times New Roman" panose="02020603050405020304" pitchFamily="18" charset="0"/>
                <a:ea typeface="+mn-ea"/>
                <a:cs typeface="Times New Roman" pitchFamily="18" charset="0"/>
                <a:sym typeface="Helvetica"/>
              </a:rPr>
              <a:t>3. </a:t>
            </a:r>
            <a:r>
              <a:rPr lang="zh-CN" altLang="en-US" sz="2800" b="1" kern="0">
                <a:solidFill>
                  <a:sysClr val="windowText" lastClr="000000"/>
                </a:solidFill>
                <a:latin typeface="Times New Roman" panose="02020603050405020304" pitchFamily="18" charset="0"/>
                <a:ea typeface="微软雅黑"/>
                <a:cs typeface="Times New Roman" pitchFamily="18" charset="0"/>
                <a:sym typeface="Helvetica"/>
              </a:rPr>
              <a:t>影响蒸发快慢的因素</a:t>
            </a:r>
            <a:endParaRPr lang="en-US" altLang="zh-CN" sz="2800" b="1" kern="0">
              <a:solidFill>
                <a:sysClr val="windowText" lastClr="000000"/>
              </a:solidFill>
              <a:latin typeface="Times New Roman" pitchFamily="18" charset="0"/>
              <a:ea typeface="微软雅黑"/>
              <a:cs typeface="Times New Roman" panose="02020603050405020304" pitchFamily="18" charset="0"/>
              <a:sym typeface="Helvetica"/>
            </a:endParaRPr>
          </a:p>
        </p:txBody>
      </p:sp>
      <p:sp>
        <p:nvSpPr>
          <p:cNvPr id="18" name="矩形 17"/>
          <p:cNvSpPr>
            <a:spLocks noChangeArrowheads="1"/>
          </p:cNvSpPr>
          <p:nvPr/>
        </p:nvSpPr>
        <p:spPr bwMode="auto">
          <a:xfrm>
            <a:off x="4159250" y="5645150"/>
            <a:ext cx="517525" cy="492125"/>
          </a:xfrm>
          <a:prstGeom prst="rect">
            <a:avLst/>
          </a:prstGeom>
          <a:noFill/>
          <a:ln w="9525">
            <a:noFill/>
            <a:miter lim="800000"/>
          </a:ln>
        </p:spPr>
        <p:txBody>
          <a:bodyPr wrap="none">
            <a:spAutoFit/>
          </a:bodyPr>
          <a:lstStyle/>
          <a:p>
            <a:r>
              <a:rPr lang="zh-CN" altLang="en-US" sz="2600">
                <a:solidFill>
                  <a:srgbClr val="FF0000"/>
                </a:solidFill>
                <a:latin typeface="微软雅黑" pitchFamily="34" charset="-122"/>
                <a:ea typeface="微软雅黑" pitchFamily="34" charset="-122"/>
              </a:rPr>
              <a:t>高</a:t>
            </a:r>
            <a:endParaRPr lang="zh-CN" altLang="en-US" sz="2600">
              <a:latin typeface="微软雅黑" pitchFamily="34" charset="-122"/>
              <a:ea typeface="微软雅黑" pitchFamily="34" charset="-122"/>
            </a:endParaRPr>
          </a:p>
        </p:txBody>
      </p:sp>
      <p:sp>
        <p:nvSpPr>
          <p:cNvPr id="20" name="矩形 19"/>
          <p:cNvSpPr>
            <a:spLocks noChangeArrowheads="1"/>
          </p:cNvSpPr>
          <p:nvPr/>
        </p:nvSpPr>
        <p:spPr bwMode="auto">
          <a:xfrm>
            <a:off x="6305550" y="5645150"/>
            <a:ext cx="517525" cy="492125"/>
          </a:xfrm>
          <a:prstGeom prst="rect">
            <a:avLst/>
          </a:prstGeom>
          <a:noFill/>
          <a:ln w="9525">
            <a:noFill/>
            <a:miter lim="800000"/>
          </a:ln>
        </p:spPr>
        <p:txBody>
          <a:bodyPr wrap="none">
            <a:spAutoFit/>
          </a:bodyPr>
          <a:lstStyle/>
          <a:p>
            <a:r>
              <a:rPr lang="zh-CN" altLang="en-US" sz="2600">
                <a:solidFill>
                  <a:srgbClr val="FF0000"/>
                </a:solidFill>
                <a:latin typeface="微软雅黑" pitchFamily="34" charset="-122"/>
                <a:ea typeface="微软雅黑" pitchFamily="34" charset="-122"/>
              </a:rPr>
              <a:t>快</a:t>
            </a:r>
            <a:endParaRPr lang="zh-CN" altLang="en-US" sz="2600">
              <a:latin typeface="微软雅黑" pitchFamily="34" charset="-122"/>
              <a:ea typeface="微软雅黑" pitchFamily="34" charset="-122"/>
            </a:endParaRPr>
          </a:p>
        </p:txBody>
      </p:sp>
      <p:pic>
        <p:nvPicPr>
          <p:cNvPr id="31752" name="图片 2"/>
          <p:cNvPicPr>
            <a:picLocks noChangeAspect="1"/>
          </p:cNvPicPr>
          <p:nvPr/>
        </p:nvPicPr>
        <p:blipFill>
          <a:blip r:embed="rId2">
            <a:clrChange>
              <a:clrFrom>
                <a:srgbClr val="FFFFFF"/>
              </a:clrFrom>
              <a:clrTo>
                <a:srgbClr val="FFFFFF">
                  <a:alpha val="0"/>
                </a:srgbClr>
              </a:clrTo>
            </a:clrChange>
          </a:blip>
          <a:stretch>
            <a:fillRect/>
          </a:stretch>
        </p:blipFill>
        <p:spPr bwMode="auto">
          <a:xfrm>
            <a:off x="2047875" y="2241550"/>
            <a:ext cx="2436813" cy="2174875"/>
          </a:xfrm>
          <a:prstGeom prst="rect">
            <a:avLst/>
          </a:prstGeom>
          <a:noFill/>
          <a:ln w="9525">
            <a:noFill/>
            <a:miter lim="800000"/>
          </a:ln>
        </p:spPr>
      </p:pic>
      <p:sp>
        <p:nvSpPr>
          <p:cNvPr id="4" name="矩形 3"/>
          <p:cNvSpPr/>
          <p:nvPr/>
        </p:nvSpPr>
        <p:spPr>
          <a:xfrm>
            <a:off x="682625" y="1422400"/>
            <a:ext cx="7604125" cy="492125"/>
          </a:xfrm>
          <a:prstGeom prst="rect">
            <a:avLst/>
          </a:prstGeom>
        </p:spPr>
        <p:txBody>
          <a:bodyPr wrap="none">
            <a:spAutoFit/>
          </a:bodyPr>
          <a:lstStyle/>
          <a:p>
            <a:pPr fontAlgn="auto">
              <a:spcBef>
                <a:spcPct val="0"/>
              </a:spcBef>
              <a:spcAft>
                <a:spcPct val="0"/>
              </a:spcAft>
              <a:defRPr/>
            </a:pP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 观察图景，你能说出有哪些因素影响蒸发快慢吗？</a:t>
            </a:r>
            <a:endParaRPr lang="zh-CN" altLang="en-US" sz="2600">
              <a:latin typeface="+mn-lt"/>
              <a:ea typeface="+mn-ea"/>
            </a:endParaRPr>
          </a:p>
        </p:txBody>
      </p:sp>
      <p:sp>
        <p:nvSpPr>
          <p:cNvPr id="13" name="圆角矩形 12"/>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animBg="1"/>
      <p:bldP spid="21" grpId="0"/>
      <p:bldP spid="18"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a:spLocks noChangeArrowheads="1"/>
          </p:cNvSpPr>
          <p:nvPr/>
        </p:nvSpPr>
        <p:spPr bwMode="auto">
          <a:xfrm>
            <a:off x="1677988" y="4029075"/>
            <a:ext cx="7097712" cy="1293813"/>
          </a:xfrm>
          <a:prstGeom prst="rect">
            <a:avLst/>
          </a:prstGeom>
          <a:noFill/>
          <a:ln w="9525">
            <a:noFill/>
            <a:miter lim="800000"/>
          </a:ln>
        </p:spPr>
        <p:txBody>
          <a:bodyPr wrap="none">
            <a:spAutoFit/>
          </a:bodyPr>
          <a:lstStyle/>
          <a:p>
            <a:pPr>
              <a:lnSpc>
                <a:spcPct val="150000"/>
              </a:lnSpc>
            </a:pPr>
            <a:r>
              <a:rPr lang="zh-CN" altLang="en-US" sz="2600">
                <a:latin typeface="微软雅黑" pitchFamily="34" charset="-122"/>
                <a:ea typeface="微软雅黑" pitchFamily="34" charset="-122"/>
              </a:rPr>
              <a:t>现象：展开的衣服干得</a:t>
            </a:r>
            <a:r>
              <a:rPr lang="en-US" altLang="zh-CN" sz="2600" baseline="-25000">
                <a:solidFill>
                  <a:srgbClr val="000000"/>
                </a:solidFill>
                <a:latin typeface="微软雅黑" pitchFamily="34" charset="-122"/>
                <a:ea typeface="微软雅黑" pitchFamily="34" charset="-122"/>
              </a:rPr>
              <a:t>________</a:t>
            </a:r>
            <a:r>
              <a:rPr lang="zh-CN" altLang="en-US" sz="2600">
                <a:solidFill>
                  <a:srgbClr val="000000"/>
                </a:solidFill>
                <a:latin typeface="微软雅黑" pitchFamily="34" charset="-122"/>
                <a:ea typeface="微软雅黑" pitchFamily="34" charset="-122"/>
              </a:rPr>
              <a:t>。</a:t>
            </a:r>
            <a:endParaRPr lang="en-US" altLang="zh-CN" sz="2600">
              <a:solidFill>
                <a:srgbClr val="000000"/>
              </a:solidFill>
              <a:latin typeface="微软雅黑" pitchFamily="34" charset="-122"/>
              <a:ea typeface="微软雅黑" pitchFamily="34" charset="-122"/>
            </a:endParaRPr>
          </a:p>
          <a:p>
            <a:pPr>
              <a:lnSpc>
                <a:spcPct val="150000"/>
              </a:lnSpc>
            </a:pPr>
            <a:r>
              <a:rPr lang="zh-CN" altLang="en-US" sz="2600">
                <a:solidFill>
                  <a:srgbClr val="000000"/>
                </a:solidFill>
                <a:latin typeface="微软雅黑" pitchFamily="34" charset="-122"/>
                <a:ea typeface="微软雅黑" pitchFamily="34" charset="-122"/>
              </a:rPr>
              <a:t>原因：展开的衣服表面积</a:t>
            </a:r>
            <a:r>
              <a:rPr lang="en-US" altLang="zh-CN" sz="2600" baseline="-25000">
                <a:solidFill>
                  <a:srgbClr val="000000"/>
                </a:solidFill>
                <a:latin typeface="微软雅黑" pitchFamily="34" charset="-122"/>
                <a:ea typeface="微软雅黑" pitchFamily="34" charset="-122"/>
              </a:rPr>
              <a:t>________</a:t>
            </a:r>
            <a:r>
              <a:rPr lang="zh-CN" altLang="en-US" sz="2600">
                <a:solidFill>
                  <a:srgbClr val="000000"/>
                </a:solidFill>
                <a:latin typeface="微软雅黑" pitchFamily="34" charset="-122"/>
                <a:ea typeface="微软雅黑" pitchFamily="34" charset="-122"/>
              </a:rPr>
              <a:t>，水蒸发</a:t>
            </a:r>
            <a:r>
              <a:rPr lang="en-US" altLang="zh-CN" sz="2600" baseline="-25000">
                <a:solidFill>
                  <a:srgbClr val="000000"/>
                </a:solidFill>
                <a:latin typeface="微软雅黑" pitchFamily="34" charset="-122"/>
                <a:ea typeface="微软雅黑" pitchFamily="34" charset="-122"/>
              </a:rPr>
              <a:t>_________</a:t>
            </a:r>
            <a:r>
              <a:rPr lang="zh-CN" altLang="en-US" sz="2600" baseline="-25000">
                <a:solidFill>
                  <a:srgbClr val="000000"/>
                </a:solidFill>
                <a:latin typeface="微软雅黑" pitchFamily="34" charset="-122"/>
                <a:ea typeface="微软雅黑" pitchFamily="34" charset="-122"/>
              </a:rPr>
              <a:t>。</a:t>
            </a:r>
            <a:endParaRPr lang="zh-CN" altLang="en-US" sz="2600">
              <a:latin typeface="微软雅黑" pitchFamily="34" charset="-122"/>
              <a:ea typeface="微软雅黑" pitchFamily="34" charset="-122"/>
            </a:endParaRPr>
          </a:p>
        </p:txBody>
      </p:sp>
      <p:sp>
        <p:nvSpPr>
          <p:cNvPr id="10" name="圆角矩形 9"/>
          <p:cNvSpPr/>
          <p:nvPr/>
        </p:nvSpPr>
        <p:spPr>
          <a:xfrm>
            <a:off x="4983163" y="1355725"/>
            <a:ext cx="5726112" cy="1703388"/>
          </a:xfrm>
          <a:prstGeom prst="roundRect">
            <a:avLst/>
          </a:prstGeom>
          <a:solidFill>
            <a:schemeClr val="bg1"/>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ct val="0"/>
              </a:spcBef>
              <a:spcAft>
                <a:spcPct val="0"/>
              </a:spcAft>
              <a:defRPr/>
            </a:pPr>
            <a:r>
              <a:rPr lang="zh-CN" altLang="en-US" sz="2600">
                <a:solidFill>
                  <a:prstClr val="black"/>
                </a:solidFill>
              </a:rPr>
              <a:t>如图所示，在相同条件下，将湿衣服展开与叠起来，比较衣服晾干的快慢。</a:t>
            </a:r>
          </a:p>
        </p:txBody>
      </p:sp>
      <p:sp>
        <p:nvSpPr>
          <p:cNvPr id="11" name="矩形 10"/>
          <p:cNvSpPr>
            <a:spLocks noChangeArrowheads="1"/>
          </p:cNvSpPr>
          <p:nvPr/>
        </p:nvSpPr>
        <p:spPr bwMode="auto">
          <a:xfrm>
            <a:off x="5199063" y="4160838"/>
            <a:ext cx="519112" cy="492125"/>
          </a:xfrm>
          <a:prstGeom prst="rect">
            <a:avLst/>
          </a:prstGeom>
          <a:noFill/>
          <a:ln w="9525">
            <a:noFill/>
            <a:miter lim="800000"/>
          </a:ln>
        </p:spPr>
        <p:txBody>
          <a:bodyPr wrap="none">
            <a:spAutoFit/>
          </a:bodyPr>
          <a:lstStyle/>
          <a:p>
            <a:r>
              <a:rPr lang="zh-CN" altLang="en-US" sz="2600">
                <a:solidFill>
                  <a:srgbClr val="FF0000"/>
                </a:solidFill>
                <a:latin typeface="微软雅黑" pitchFamily="34" charset="-122"/>
                <a:ea typeface="微软雅黑" pitchFamily="34" charset="-122"/>
              </a:rPr>
              <a:t>快</a:t>
            </a:r>
            <a:endParaRPr lang="zh-CN" altLang="en-US" sz="2600">
              <a:latin typeface="微软雅黑" pitchFamily="34" charset="-122"/>
              <a:ea typeface="微软雅黑" pitchFamily="34" charset="-122"/>
            </a:endParaRPr>
          </a:p>
        </p:txBody>
      </p:sp>
      <p:sp>
        <p:nvSpPr>
          <p:cNvPr id="3" name="矩形 2"/>
          <p:cNvSpPr>
            <a:spLocks noChangeArrowheads="1"/>
          </p:cNvSpPr>
          <p:nvPr/>
        </p:nvSpPr>
        <p:spPr bwMode="auto">
          <a:xfrm>
            <a:off x="5561013" y="4773613"/>
            <a:ext cx="519112" cy="492125"/>
          </a:xfrm>
          <a:prstGeom prst="rect">
            <a:avLst/>
          </a:prstGeom>
          <a:noFill/>
          <a:ln w="9525">
            <a:noFill/>
            <a:miter lim="800000"/>
          </a:ln>
        </p:spPr>
        <p:txBody>
          <a:bodyPr wrap="none">
            <a:spAutoFit/>
          </a:bodyPr>
          <a:lstStyle/>
          <a:p>
            <a:r>
              <a:rPr lang="zh-CN" altLang="en-US" sz="2600">
                <a:solidFill>
                  <a:srgbClr val="FF0000"/>
                </a:solidFill>
                <a:latin typeface="微软雅黑" pitchFamily="34" charset="-122"/>
                <a:ea typeface="微软雅黑" pitchFamily="34" charset="-122"/>
              </a:rPr>
              <a:t>大</a:t>
            </a:r>
            <a:endParaRPr lang="zh-CN" altLang="en-US" sz="2600">
              <a:latin typeface="微软雅黑" pitchFamily="34" charset="-122"/>
              <a:ea typeface="微软雅黑" pitchFamily="34" charset="-122"/>
            </a:endParaRPr>
          </a:p>
        </p:txBody>
      </p:sp>
      <p:sp>
        <p:nvSpPr>
          <p:cNvPr id="17" name="矩形 16"/>
          <p:cNvSpPr>
            <a:spLocks noChangeArrowheads="1"/>
          </p:cNvSpPr>
          <p:nvPr/>
        </p:nvSpPr>
        <p:spPr bwMode="auto">
          <a:xfrm>
            <a:off x="7707313" y="4773613"/>
            <a:ext cx="517525" cy="492125"/>
          </a:xfrm>
          <a:prstGeom prst="rect">
            <a:avLst/>
          </a:prstGeom>
          <a:noFill/>
          <a:ln w="9525">
            <a:noFill/>
            <a:miter lim="800000"/>
          </a:ln>
        </p:spPr>
        <p:txBody>
          <a:bodyPr wrap="none">
            <a:spAutoFit/>
          </a:bodyPr>
          <a:lstStyle/>
          <a:p>
            <a:r>
              <a:rPr lang="zh-CN" altLang="en-US" sz="2600">
                <a:solidFill>
                  <a:srgbClr val="FF0000"/>
                </a:solidFill>
                <a:latin typeface="微软雅黑" pitchFamily="34" charset="-122"/>
                <a:ea typeface="微软雅黑" pitchFamily="34" charset="-122"/>
              </a:rPr>
              <a:t>快</a:t>
            </a:r>
            <a:endParaRPr lang="zh-CN" altLang="en-US" sz="2600">
              <a:latin typeface="微软雅黑" pitchFamily="34" charset="-122"/>
              <a:ea typeface="微软雅黑" pitchFamily="34" charset="-122"/>
            </a:endParaRPr>
          </a:p>
        </p:txBody>
      </p:sp>
      <p:pic>
        <p:nvPicPr>
          <p:cNvPr id="32774" name="图片 3"/>
          <p:cNvPicPr>
            <a:picLocks noChangeAspect="1"/>
          </p:cNvPicPr>
          <p:nvPr/>
        </p:nvPicPr>
        <p:blipFill>
          <a:blip r:embed="rId2">
            <a:clrChange>
              <a:clrFrom>
                <a:srgbClr val="FFFFFF"/>
              </a:clrFrom>
              <a:clrTo>
                <a:srgbClr val="FFFFFF">
                  <a:alpha val="0"/>
                </a:srgbClr>
              </a:clrTo>
            </a:clrChange>
          </a:blip>
          <a:stretch>
            <a:fillRect/>
          </a:stretch>
        </p:blipFill>
        <p:spPr bwMode="auto">
          <a:xfrm>
            <a:off x="2078038" y="1147763"/>
            <a:ext cx="2547937" cy="2286000"/>
          </a:xfrm>
          <a:prstGeom prst="rect">
            <a:avLst/>
          </a:prstGeom>
          <a:noFill/>
          <a:ln w="9525">
            <a:noFill/>
            <a:miter lim="800000"/>
          </a:ln>
        </p:spPr>
      </p:pic>
      <p:sp>
        <p:nvSpPr>
          <p:cNvPr id="9" name="圆角矩形 8"/>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516063" y="4392613"/>
            <a:ext cx="7302500" cy="1293812"/>
          </a:xfrm>
          <a:prstGeom prst="rect">
            <a:avLst/>
          </a:prstGeom>
          <a:noFill/>
          <a:ln w="9525">
            <a:noFill/>
            <a:miter lim="800000"/>
          </a:ln>
        </p:spPr>
        <p:txBody>
          <a:bodyPr>
            <a:spAutoFit/>
          </a:bodyPr>
          <a:lstStyle/>
          <a:p>
            <a:pPr>
              <a:lnSpc>
                <a:spcPct val="150000"/>
              </a:lnSpc>
            </a:pPr>
            <a:r>
              <a:rPr lang="zh-CN" altLang="en-US" sz="2600">
                <a:solidFill>
                  <a:srgbClr val="000000"/>
                </a:solidFill>
                <a:latin typeface="微软雅黑" pitchFamily="34" charset="-122"/>
                <a:ea typeface="微软雅黑" pitchFamily="34" charset="-122"/>
              </a:rPr>
              <a:t>现象：</a:t>
            </a:r>
            <a:r>
              <a:rPr lang="zh-CN" altLang="en-US" sz="2600">
                <a:latin typeface="微软雅黑" pitchFamily="34" charset="-122"/>
                <a:ea typeface="微软雅黑" pitchFamily="34" charset="-122"/>
              </a:rPr>
              <a:t>通风处的衣服干得</a:t>
            </a:r>
            <a:r>
              <a:rPr lang="en-US" altLang="zh-CN" sz="2600" baseline="-25000">
                <a:solidFill>
                  <a:srgbClr val="000000"/>
                </a:solidFill>
                <a:latin typeface="微软雅黑" pitchFamily="34" charset="-122"/>
                <a:ea typeface="微软雅黑" pitchFamily="34" charset="-122"/>
              </a:rPr>
              <a:t>__________</a:t>
            </a:r>
            <a:r>
              <a:rPr lang="zh-CN" altLang="en-US" sz="2600">
                <a:solidFill>
                  <a:srgbClr val="000000"/>
                </a:solidFill>
                <a:latin typeface="微软雅黑" pitchFamily="34" charset="-122"/>
                <a:ea typeface="微软雅黑" pitchFamily="34" charset="-122"/>
              </a:rPr>
              <a:t>。</a:t>
            </a:r>
            <a:endParaRPr lang="en-US" altLang="zh-CN" sz="2600" baseline="-25000">
              <a:solidFill>
                <a:srgbClr val="000000"/>
              </a:solidFill>
              <a:latin typeface="微软雅黑" pitchFamily="34" charset="-122"/>
              <a:ea typeface="微软雅黑" pitchFamily="34" charset="-122"/>
            </a:endParaRPr>
          </a:p>
          <a:p>
            <a:pPr>
              <a:lnSpc>
                <a:spcPct val="150000"/>
              </a:lnSpc>
            </a:pPr>
            <a:r>
              <a:rPr lang="zh-CN" altLang="en-US" sz="2600">
                <a:solidFill>
                  <a:srgbClr val="000000"/>
                </a:solidFill>
                <a:latin typeface="微软雅黑" pitchFamily="34" charset="-122"/>
                <a:ea typeface="微软雅黑" pitchFamily="34" charset="-122"/>
              </a:rPr>
              <a:t>原因：</a:t>
            </a:r>
            <a:r>
              <a:rPr lang="zh-CN" altLang="en-US" sz="2600">
                <a:latin typeface="微软雅黑" pitchFamily="34" charset="-122"/>
                <a:ea typeface="微软雅黑" pitchFamily="34" charset="-122"/>
              </a:rPr>
              <a:t>通风处空气的流速</a:t>
            </a:r>
            <a:r>
              <a:rPr lang="en-US" altLang="zh-CN" sz="2600" baseline="-25000">
                <a:solidFill>
                  <a:srgbClr val="000000"/>
                </a:solidFill>
                <a:latin typeface="微软雅黑" pitchFamily="34" charset="-122"/>
                <a:ea typeface="微软雅黑" pitchFamily="34" charset="-122"/>
              </a:rPr>
              <a:t>__________</a:t>
            </a:r>
            <a:r>
              <a:rPr lang="zh-CN" altLang="en-US" sz="2600">
                <a:latin typeface="微软雅黑" pitchFamily="34" charset="-122"/>
                <a:ea typeface="微软雅黑" pitchFamily="34" charset="-122"/>
              </a:rPr>
              <a:t>，水蒸发快。</a:t>
            </a:r>
          </a:p>
        </p:txBody>
      </p:sp>
      <p:sp>
        <p:nvSpPr>
          <p:cNvPr id="6" name="圆角矩形 5"/>
          <p:cNvSpPr/>
          <p:nvPr/>
        </p:nvSpPr>
        <p:spPr>
          <a:xfrm>
            <a:off x="5716588" y="1339850"/>
            <a:ext cx="5726112" cy="2012950"/>
          </a:xfrm>
          <a:prstGeom prst="roundRect">
            <a:avLst/>
          </a:prstGeom>
          <a:solidFill>
            <a:schemeClr val="bg1"/>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ct val="0"/>
              </a:spcBef>
              <a:spcAft>
                <a:spcPct val="0"/>
              </a:spcAft>
              <a:defRPr/>
            </a:pPr>
            <a:r>
              <a:rPr lang="zh-CN" altLang="en-US" sz="2600">
                <a:solidFill>
                  <a:prstClr val="black"/>
                </a:solidFill>
              </a:rPr>
              <a:t>如图所示，在相同条件下，将湿衣服放在通风处和无风处，比较衣服晾干的快慢。</a:t>
            </a:r>
            <a:endParaRPr lang="zh-CN" altLang="en-US" sz="2600">
              <a:solidFill>
                <a:srgbClr val="FF0000"/>
              </a:solidFill>
            </a:endParaRPr>
          </a:p>
        </p:txBody>
      </p:sp>
      <p:sp>
        <p:nvSpPr>
          <p:cNvPr id="7" name="矩形 6"/>
          <p:cNvSpPr>
            <a:spLocks noChangeArrowheads="1"/>
          </p:cNvSpPr>
          <p:nvPr/>
        </p:nvSpPr>
        <p:spPr bwMode="auto">
          <a:xfrm>
            <a:off x="5537200" y="4392613"/>
            <a:ext cx="517525" cy="622300"/>
          </a:xfrm>
          <a:prstGeom prst="rect">
            <a:avLst/>
          </a:prstGeom>
          <a:noFill/>
          <a:ln w="9525">
            <a:noFill/>
            <a:miter lim="800000"/>
          </a:ln>
        </p:spPr>
        <p:txBody>
          <a:bodyPr wrap="none">
            <a:spAutoFit/>
          </a:bodyPr>
          <a:lstStyle/>
          <a:p>
            <a:pPr>
              <a:lnSpc>
                <a:spcPct val="150000"/>
              </a:lnSpc>
            </a:pPr>
            <a:r>
              <a:rPr lang="zh-CN" altLang="en-US" sz="2600">
                <a:solidFill>
                  <a:srgbClr val="FF0000"/>
                </a:solidFill>
                <a:latin typeface="微软雅黑" pitchFamily="34" charset="-122"/>
                <a:ea typeface="微软雅黑" pitchFamily="34" charset="-122"/>
              </a:rPr>
              <a:t>快</a:t>
            </a:r>
            <a:endParaRPr lang="en-US" altLang="zh-CN" sz="2600">
              <a:solidFill>
                <a:srgbClr val="FF0000"/>
              </a:solidFill>
              <a:latin typeface="微软雅黑" pitchFamily="34" charset="-122"/>
              <a:ea typeface="微软雅黑" pitchFamily="34" charset="-122"/>
            </a:endParaRPr>
          </a:p>
        </p:txBody>
      </p:sp>
      <p:sp>
        <p:nvSpPr>
          <p:cNvPr id="8" name="矩形 7"/>
          <p:cNvSpPr>
            <a:spLocks noChangeArrowheads="1"/>
          </p:cNvSpPr>
          <p:nvPr/>
        </p:nvSpPr>
        <p:spPr bwMode="auto">
          <a:xfrm>
            <a:off x="5526088" y="5126038"/>
            <a:ext cx="519112" cy="492125"/>
          </a:xfrm>
          <a:prstGeom prst="rect">
            <a:avLst/>
          </a:prstGeom>
          <a:noFill/>
          <a:ln w="9525">
            <a:noFill/>
            <a:miter lim="800000"/>
          </a:ln>
        </p:spPr>
        <p:txBody>
          <a:bodyPr wrap="none">
            <a:spAutoFit/>
          </a:bodyPr>
          <a:lstStyle/>
          <a:p>
            <a:r>
              <a:rPr lang="zh-CN" altLang="en-US" sz="2600">
                <a:solidFill>
                  <a:srgbClr val="FF0000"/>
                </a:solidFill>
                <a:latin typeface="微软雅黑" pitchFamily="34" charset="-122"/>
                <a:ea typeface="微软雅黑" pitchFamily="34" charset="-122"/>
              </a:rPr>
              <a:t>大</a:t>
            </a:r>
          </a:p>
        </p:txBody>
      </p:sp>
      <p:pic>
        <p:nvPicPr>
          <p:cNvPr id="33797" name="图片 8"/>
          <p:cNvPicPr>
            <a:picLocks noChangeAspect="1"/>
          </p:cNvPicPr>
          <p:nvPr/>
        </p:nvPicPr>
        <p:blipFill>
          <a:blip r:embed="rId2">
            <a:clrChange>
              <a:clrFrom>
                <a:srgbClr val="FFFFFF"/>
              </a:clrFrom>
              <a:clrTo>
                <a:srgbClr val="FFFFFF">
                  <a:alpha val="0"/>
                </a:srgbClr>
              </a:clrTo>
            </a:clrChange>
          </a:blip>
          <a:stretch>
            <a:fillRect/>
          </a:stretch>
        </p:blipFill>
        <p:spPr bwMode="auto">
          <a:xfrm>
            <a:off x="1930400" y="995363"/>
            <a:ext cx="3384550" cy="3006725"/>
          </a:xfrm>
          <a:prstGeom prst="rect">
            <a:avLst/>
          </a:prstGeom>
          <a:noFill/>
          <a:ln w="9525">
            <a:noFill/>
            <a:miter lim="800000"/>
          </a:ln>
        </p:spPr>
      </p:pic>
      <p:sp>
        <p:nvSpPr>
          <p:cNvPr id="10" name="圆角矩形 9"/>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2"/>
          <p:cNvSpPr>
            <a:spLocks noChangeArrowheads="1"/>
          </p:cNvSpPr>
          <p:nvPr/>
        </p:nvSpPr>
        <p:spPr bwMode="auto">
          <a:xfrm>
            <a:off x="449263" y="652463"/>
            <a:ext cx="4184650" cy="620712"/>
          </a:xfrm>
          <a:prstGeom prst="rect">
            <a:avLst/>
          </a:prstGeom>
          <a:noFill/>
          <a:ln w="9525">
            <a:noFill/>
            <a:miter lim="800000"/>
          </a:ln>
        </p:spPr>
        <p:txBody>
          <a:bodyPr wrap="none">
            <a:spAutoFit/>
          </a:bodyPr>
          <a:lstStyle/>
          <a:p>
            <a:pPr eaLnBrk="0" hangingPunct="0">
              <a:lnSpc>
                <a:spcPct val="150000"/>
              </a:lnSpc>
            </a:pPr>
            <a:r>
              <a:rPr lang="zh-CN" altLang="en-US" sz="2600" b="1">
                <a:solidFill>
                  <a:srgbClr val="000000"/>
                </a:solidFill>
                <a:latin typeface="微软雅黑" pitchFamily="34" charset="-122"/>
                <a:ea typeface="微软雅黑" pitchFamily="34" charset="-122"/>
                <a:cs typeface="Helvetica" pitchFamily="34" charset="0"/>
                <a:sym typeface="Helvetica" pitchFamily="34" charset="0"/>
              </a:rPr>
              <a:t>归纳：影响蒸发快慢的因素</a:t>
            </a:r>
            <a:endParaRPr lang="en-US" altLang="zh-CN" sz="2600" b="1">
              <a:solidFill>
                <a:srgbClr val="000000"/>
              </a:solidFill>
              <a:latin typeface="微软雅黑" pitchFamily="34" charset="-122"/>
              <a:ea typeface="微软雅黑" pitchFamily="34" charset="-122"/>
              <a:cs typeface="Helvetica" pitchFamily="34" charset="0"/>
              <a:sym typeface="Helvetica" pitchFamily="34" charset="0"/>
            </a:endParaRPr>
          </a:p>
        </p:txBody>
      </p:sp>
      <p:sp>
        <p:nvSpPr>
          <p:cNvPr id="34818" name="矩形 4"/>
          <p:cNvSpPr>
            <a:spLocks noChangeArrowheads="1"/>
          </p:cNvSpPr>
          <p:nvPr/>
        </p:nvSpPr>
        <p:spPr bwMode="auto">
          <a:xfrm>
            <a:off x="830263" y="1484313"/>
            <a:ext cx="10577512" cy="3092450"/>
          </a:xfrm>
          <a:prstGeom prst="rect">
            <a:avLst/>
          </a:prstGeom>
          <a:noFill/>
          <a:ln w="9525">
            <a:noFill/>
            <a:miter lim="800000"/>
          </a:ln>
        </p:spPr>
        <p:txBody>
          <a:bodyPr>
            <a:spAutoFit/>
          </a:bodyPr>
          <a:lstStyle/>
          <a:p>
            <a:pPr eaLnBrk="0" hangingPunct="0">
              <a:lnSpc>
                <a:spcPct val="150000"/>
              </a:lnSpc>
            </a:pPr>
            <a:r>
              <a:rPr lang="zh-CN" altLang="en-US"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上述现象表明，影响蒸发快慢的因素有三个</a:t>
            </a:r>
            <a:r>
              <a:rPr lang="en-US" altLang="zh-CN"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a:t>
            </a:r>
          </a:p>
          <a:p>
            <a:pPr eaLnBrk="0" hangingPunct="0">
              <a:lnSpc>
                <a:spcPct val="150000"/>
              </a:lnSpc>
            </a:pPr>
            <a:r>
              <a:rPr lang="zh-CN" altLang="en-US" sz="2600">
                <a:solidFill>
                  <a:srgbClr val="FF0000"/>
                </a:solidFill>
                <a:latin typeface="Times New Roman" panose="02020603050405020304" pitchFamily="18" charset="0"/>
                <a:ea typeface="微软雅黑" pitchFamily="34" charset="-122"/>
                <a:cs typeface="Times New Roman" pitchFamily="18" charset="0"/>
                <a:sym typeface="Helvetica" pitchFamily="34" charset="0"/>
              </a:rPr>
              <a:t>（</a:t>
            </a:r>
            <a:r>
              <a:rPr lang="en-US" altLang="zh-CN" sz="2600">
                <a:solidFill>
                  <a:srgbClr val="FF0000"/>
                </a:solidFill>
                <a:latin typeface="Times New Roman" panose="02020603050405020304" pitchFamily="18" charset="0"/>
                <a:ea typeface="微软雅黑" pitchFamily="34" charset="-122"/>
                <a:cs typeface="Times New Roman" pitchFamily="18" charset="0"/>
                <a:sym typeface="Helvetica" pitchFamily="34" charset="0"/>
              </a:rPr>
              <a:t>1</a:t>
            </a:r>
            <a:r>
              <a:rPr lang="zh-CN" altLang="en-US" sz="2600">
                <a:solidFill>
                  <a:srgbClr val="FF0000"/>
                </a:solidFill>
                <a:latin typeface="Times New Roman" panose="02020603050405020304" pitchFamily="18" charset="0"/>
                <a:ea typeface="微软雅黑" pitchFamily="34" charset="-122"/>
                <a:cs typeface="Times New Roman" pitchFamily="18" charset="0"/>
                <a:sym typeface="Helvetica" pitchFamily="34" charset="0"/>
              </a:rPr>
              <a:t>）液体的温度。</a:t>
            </a:r>
            <a:r>
              <a:rPr lang="zh-CN" altLang="en-US"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液体的温度越高，蒸发越快；</a:t>
            </a:r>
            <a:endParaRPr lang="en-US" altLang="zh-CN" sz="2600">
              <a:solidFill>
                <a:srgbClr val="000000"/>
              </a:solidFill>
              <a:latin typeface="Times New Roman" pitchFamily="18" charset="0"/>
              <a:ea typeface="微软雅黑" pitchFamily="34" charset="-122"/>
              <a:cs typeface="Times New Roman" panose="02020603050405020304" pitchFamily="18" charset="0"/>
              <a:sym typeface="Helvetica" pitchFamily="34" charset="0"/>
            </a:endParaRPr>
          </a:p>
          <a:p>
            <a:pPr eaLnBrk="0" hangingPunct="0">
              <a:lnSpc>
                <a:spcPct val="150000"/>
              </a:lnSpc>
            </a:pPr>
            <a:r>
              <a:rPr lang="zh-CN" altLang="en-US" sz="2600">
                <a:solidFill>
                  <a:srgbClr val="FF0000"/>
                </a:solidFill>
                <a:latin typeface="Times New Roman" panose="02020603050405020304" pitchFamily="18" charset="0"/>
                <a:ea typeface="微软雅黑" pitchFamily="34" charset="-122"/>
                <a:cs typeface="Times New Roman" pitchFamily="18" charset="0"/>
                <a:sym typeface="Helvetica" pitchFamily="34" charset="0"/>
              </a:rPr>
              <a:t>（</a:t>
            </a:r>
            <a:r>
              <a:rPr lang="en-US" altLang="zh-CN" sz="2600">
                <a:solidFill>
                  <a:srgbClr val="FF0000"/>
                </a:solidFill>
                <a:latin typeface="Times New Roman" panose="02020603050405020304" pitchFamily="18" charset="0"/>
                <a:ea typeface="微软雅黑" pitchFamily="34" charset="-122"/>
                <a:cs typeface="Times New Roman" pitchFamily="18" charset="0"/>
                <a:sym typeface="Helvetica" pitchFamily="34" charset="0"/>
              </a:rPr>
              <a:t>2</a:t>
            </a:r>
            <a:r>
              <a:rPr lang="zh-CN" altLang="en-US" sz="2600">
                <a:solidFill>
                  <a:srgbClr val="FF0000"/>
                </a:solidFill>
                <a:latin typeface="Times New Roman" panose="02020603050405020304" pitchFamily="18" charset="0"/>
                <a:ea typeface="微软雅黑" pitchFamily="34" charset="-122"/>
                <a:cs typeface="Times New Roman" pitchFamily="18" charset="0"/>
                <a:sym typeface="Helvetica" pitchFamily="34" charset="0"/>
              </a:rPr>
              <a:t>）液体的表面积。</a:t>
            </a:r>
            <a:r>
              <a:rPr lang="zh-CN" altLang="en-US"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液体的表面积越大，蒸发越快；</a:t>
            </a:r>
            <a:endParaRPr lang="en-US" altLang="zh-CN" sz="2600">
              <a:solidFill>
                <a:srgbClr val="000000"/>
              </a:solidFill>
              <a:latin typeface="Times New Roman" panose="02020603050405020304" pitchFamily="18" charset="0"/>
              <a:ea typeface="微软雅黑" pitchFamily="34" charset="-122"/>
              <a:cs typeface="Times New Roman" pitchFamily="18" charset="0"/>
              <a:sym typeface="Helvetica" pitchFamily="34" charset="0"/>
            </a:endParaRPr>
          </a:p>
          <a:p>
            <a:pPr eaLnBrk="0" hangingPunct="0">
              <a:lnSpc>
                <a:spcPct val="150000"/>
              </a:lnSpc>
            </a:pPr>
            <a:r>
              <a:rPr lang="zh-CN" altLang="en-US" sz="2600">
                <a:solidFill>
                  <a:srgbClr val="FF0000"/>
                </a:solidFill>
                <a:latin typeface="Times New Roman" panose="02020603050405020304" pitchFamily="18" charset="0"/>
                <a:ea typeface="微软雅黑" pitchFamily="34" charset="-122"/>
                <a:cs typeface="Times New Roman" pitchFamily="18" charset="0"/>
                <a:sym typeface="Helvetica" pitchFamily="34" charset="0"/>
              </a:rPr>
              <a:t>（</a:t>
            </a:r>
            <a:r>
              <a:rPr lang="en-US" altLang="zh-CN" sz="2600">
                <a:solidFill>
                  <a:srgbClr val="FF0000"/>
                </a:solidFill>
                <a:latin typeface="Times New Roman" panose="02020603050405020304" pitchFamily="18" charset="0"/>
                <a:ea typeface="微软雅黑" pitchFamily="34" charset="-122"/>
                <a:cs typeface="Times New Roman" pitchFamily="18" charset="0"/>
                <a:sym typeface="Helvetica" pitchFamily="34" charset="0"/>
              </a:rPr>
              <a:t>3</a:t>
            </a:r>
            <a:r>
              <a:rPr lang="zh-CN" altLang="en-US" sz="2600">
                <a:solidFill>
                  <a:srgbClr val="FF0000"/>
                </a:solidFill>
                <a:latin typeface="Times New Roman" panose="02020603050405020304" pitchFamily="18" charset="0"/>
                <a:ea typeface="微软雅黑" pitchFamily="34" charset="-122"/>
                <a:cs typeface="Times New Roman" pitchFamily="18" charset="0"/>
                <a:sym typeface="Helvetica" pitchFamily="34" charset="0"/>
              </a:rPr>
              <a:t>）液体表面上方的空气流动速度。</a:t>
            </a:r>
            <a:r>
              <a:rPr lang="zh-CN" altLang="en-US"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液体表面上方的空气流动速度越 大，蒸发越快。</a:t>
            </a:r>
          </a:p>
        </p:txBody>
      </p:sp>
      <p:sp>
        <p:nvSpPr>
          <p:cNvPr id="6" name="圆角矩形 5"/>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矩形 2"/>
          <p:cNvSpPr>
            <a:spLocks noChangeArrowheads="1"/>
          </p:cNvSpPr>
          <p:nvPr/>
        </p:nvSpPr>
        <p:spPr bwMode="auto">
          <a:xfrm>
            <a:off x="1606550" y="1552575"/>
            <a:ext cx="8518525" cy="661988"/>
          </a:xfrm>
          <a:prstGeom prst="rect">
            <a:avLst/>
          </a:prstGeom>
          <a:noFill/>
          <a:ln w="9525">
            <a:noFill/>
            <a:miter lim="800000"/>
          </a:ln>
        </p:spPr>
        <p:txBody>
          <a:bodyPr>
            <a:spAutoFit/>
          </a:bodyPr>
          <a:lstStyle/>
          <a:p>
            <a:pPr>
              <a:lnSpc>
                <a:spcPct val="150000"/>
              </a:lnSpc>
            </a:pPr>
            <a:endParaRPr lang="en-US" altLang="zh-CN" sz="2800">
              <a:solidFill>
                <a:srgbClr val="FF0000"/>
              </a:solidFill>
              <a:latin typeface="微软雅黑" pitchFamily="34" charset="-122"/>
              <a:ea typeface="微软雅黑" pitchFamily="34" charset="-122"/>
            </a:endParaRPr>
          </a:p>
        </p:txBody>
      </p:sp>
      <p:sp>
        <p:nvSpPr>
          <p:cNvPr id="6" name="圆角矩形 5"/>
          <p:cNvSpPr/>
          <p:nvPr/>
        </p:nvSpPr>
        <p:spPr>
          <a:xfrm>
            <a:off x="0" y="14288"/>
            <a:ext cx="1641475" cy="463550"/>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特别提醒</a:t>
            </a:r>
          </a:p>
        </p:txBody>
      </p:sp>
      <p:sp>
        <p:nvSpPr>
          <p:cNvPr id="35843" name="矩形 6"/>
          <p:cNvSpPr>
            <a:spLocks noChangeArrowheads="1"/>
          </p:cNvSpPr>
          <p:nvPr/>
        </p:nvSpPr>
        <p:spPr bwMode="auto">
          <a:xfrm>
            <a:off x="973138" y="1138238"/>
            <a:ext cx="10163175" cy="1292225"/>
          </a:xfrm>
          <a:prstGeom prst="rect">
            <a:avLst/>
          </a:prstGeom>
          <a:noFill/>
          <a:ln w="9525">
            <a:noFill/>
            <a:miter lim="800000"/>
          </a:ln>
        </p:spPr>
        <p:txBody>
          <a:bodyPr>
            <a:spAutoFit/>
          </a:bodyPr>
          <a:lstStyle/>
          <a:p>
            <a:pPr algn="just">
              <a:lnSpc>
                <a:spcPct val="150000"/>
              </a:lnSpc>
            </a:pPr>
            <a:r>
              <a:rPr lang="zh-CN" altLang="en-US" sz="2600">
                <a:latin typeface="微软雅黑" pitchFamily="34" charset="-122"/>
                <a:ea typeface="微软雅黑" pitchFamily="34" charset="-122"/>
              </a:rPr>
              <a:t>由于影响液体蒸发快慢的因素有液体的温度、液体的表面积、液体表面上方的空气流动速度，所以实验时的研究方法要用控制变量法。</a:t>
            </a:r>
            <a:endParaRPr lang="en-US" altLang="zh-CN" sz="2600">
              <a:latin typeface="微软雅黑" pitchFamily="34" charset="-122"/>
              <a:ea typeface="微软雅黑" pitchFamily="34" charset="-122"/>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623888" y="958850"/>
            <a:ext cx="10931525" cy="3021013"/>
          </a:xfrm>
          <a:prstGeom prst="rect">
            <a:avLst/>
          </a:prstGeom>
          <a:noFill/>
          <a:ln w="9525">
            <a:noFill/>
            <a:miter lim="800000"/>
          </a:ln>
        </p:spPr>
        <p:txBody>
          <a:bodyPr>
            <a:spAutoFit/>
          </a:bodyPr>
          <a:lstStyle/>
          <a:p>
            <a:pPr algn="just">
              <a:lnSpc>
                <a:spcPct val="150000"/>
              </a:lnSpc>
            </a:pPr>
            <a:r>
              <a:rPr lang="en-US" altLang="zh-CN" sz="2600">
                <a:latin typeface="Times New Roman" panose="02020603050405020304" pitchFamily="18" charset="0"/>
                <a:ea typeface="微软雅黑" pitchFamily="34" charset="-122"/>
                <a:cs typeface="Times New Roman" pitchFamily="18" charset="0"/>
              </a:rPr>
              <a:t>1. </a:t>
            </a:r>
            <a:r>
              <a:rPr lang="zh-CN" altLang="en-US" sz="2600">
                <a:latin typeface="Times New Roman" panose="02020603050405020304" pitchFamily="18" charset="0"/>
                <a:ea typeface="微软雅黑" pitchFamily="34" charset="-122"/>
                <a:cs typeface="Times New Roman" pitchFamily="18" charset="0"/>
              </a:rPr>
              <a:t>液体蒸发的快慢还与液体的种类有关。比如在相同条件下，酒精比水蒸发得快，水比油蒸发得快。</a:t>
            </a:r>
            <a:endParaRPr lang="en-US" altLang="zh-CN" sz="2600">
              <a:latin typeface="Times New Roman" panose="02020603050405020304" pitchFamily="18" charset="0"/>
              <a:ea typeface="微软雅黑" pitchFamily="34" charset="-122"/>
              <a:cs typeface="Times New Roman" pitchFamily="18" charset="0"/>
            </a:endParaRPr>
          </a:p>
          <a:p>
            <a:pPr algn="just">
              <a:lnSpc>
                <a:spcPct val="150000"/>
              </a:lnSpc>
            </a:pPr>
            <a:r>
              <a:rPr lang="en-US" altLang="zh-CN" sz="2600">
                <a:latin typeface="Times New Roman" panose="02020603050405020304" pitchFamily="18" charset="0"/>
                <a:ea typeface="微软雅黑" pitchFamily="34" charset="-122"/>
                <a:cs typeface="Times New Roman" pitchFamily="18" charset="0"/>
              </a:rPr>
              <a:t>2. </a:t>
            </a:r>
            <a:r>
              <a:rPr lang="zh-CN" altLang="en-US" sz="2600">
                <a:latin typeface="Times New Roman" panose="02020603050405020304" pitchFamily="18" charset="0"/>
                <a:ea typeface="微软雅黑" pitchFamily="34" charset="-122"/>
                <a:cs typeface="Times New Roman" pitchFamily="18" charset="0"/>
              </a:rPr>
              <a:t>液体蒸发的快慢跟周围空气的湿度也有关。周围空气湿度越大，蒸发越慢。如夏天下雨前，人往往感到特别闷热，就是因为空气湿度大，人身上的汗液难以蒸发。</a:t>
            </a:r>
          </a:p>
        </p:txBody>
      </p:sp>
      <p:sp>
        <p:nvSpPr>
          <p:cNvPr id="5" name="圆角矩形 4"/>
          <p:cNvSpPr/>
          <p:nvPr/>
        </p:nvSpPr>
        <p:spPr>
          <a:xfrm>
            <a:off x="0" y="14288"/>
            <a:ext cx="1641475" cy="463550"/>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拓展延伸</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矩形 323"/>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学习目标</a:t>
            </a:r>
          </a:p>
        </p:txBody>
      </p:sp>
      <p:sp>
        <p:nvSpPr>
          <p:cNvPr id="4" name="矩形 3"/>
          <p:cNvSpPr>
            <a:spLocks noChangeArrowheads="1"/>
          </p:cNvSpPr>
          <p:nvPr/>
        </p:nvSpPr>
        <p:spPr bwMode="auto">
          <a:xfrm>
            <a:off x="560388" y="660400"/>
            <a:ext cx="10796587" cy="3692525"/>
          </a:xfrm>
          <a:prstGeom prst="rect">
            <a:avLst/>
          </a:prstGeom>
          <a:noFill/>
          <a:ln w="9525">
            <a:noFill/>
            <a:miter lim="800000"/>
          </a:ln>
        </p:spPr>
        <p:txBody>
          <a:bodyPr>
            <a:spAutoFit/>
          </a:bodyPr>
          <a:lstStyle/>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1.</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熔化和凝固的概念及吸热、放热情况如何？ </a:t>
            </a:r>
            <a:endParaRPr lang="en-US" altLang="zh-CN" sz="2600">
              <a:solidFill>
                <a:srgbClr val="000000"/>
              </a:solidFill>
              <a:latin typeface="Times New Roman" pitchFamily="18" charset="0"/>
              <a:ea typeface="微软雅黑" pitchFamily="34" charset="-122"/>
              <a:cs typeface="Times New Roman" panose="02020603050405020304" pitchFamily="18" charset="0"/>
              <a:sym typeface="+mn-ea"/>
            </a:endParaRPr>
          </a:p>
          <a:p>
            <a:pPr>
              <a:lnSpc>
                <a:spcPct val="150000"/>
              </a:lnSpc>
            </a:pP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物质从固态变成液态的过程叫做熔化，物质从液态变成固态的过程叫做凝固；熔化吸热，凝固放热。</a:t>
            </a: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2.</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晶体熔化和凝固的条件是什么？</a:t>
            </a:r>
          </a:p>
          <a:p>
            <a:pPr>
              <a:lnSpc>
                <a:spcPct val="150000"/>
              </a:lnSpc>
            </a:pP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a:t>
            </a:r>
            <a:r>
              <a:rPr lang="en-US" altLang="zh-CN" sz="2600">
                <a:solidFill>
                  <a:srgbClr val="FF0000"/>
                </a:solidFill>
                <a:latin typeface="Times New Roman" panose="02020603050405020304" pitchFamily="18" charset="0"/>
                <a:ea typeface="微软雅黑" pitchFamily="34" charset="-122"/>
                <a:cs typeface="Times New Roman" pitchFamily="18" charset="0"/>
                <a:sym typeface="+mn-ea"/>
              </a:rPr>
              <a:t>1</a:t>
            </a: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）晶体熔化的条件</a:t>
            </a:r>
            <a:r>
              <a:rPr lang="en-US" altLang="zh-CN" sz="2600">
                <a:solidFill>
                  <a:srgbClr val="FF0000"/>
                </a:solidFill>
                <a:latin typeface="Times New Roman" panose="02020603050405020304" pitchFamily="18" charset="0"/>
                <a:ea typeface="微软雅黑" pitchFamily="34" charset="-122"/>
                <a:cs typeface="Times New Roman" pitchFamily="18" charset="0"/>
                <a:sym typeface="+mn-ea"/>
              </a:rPr>
              <a:t>:①</a:t>
            </a: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温度达到熔点；②继续吸热。</a:t>
            </a:r>
          </a:p>
          <a:p>
            <a:pPr>
              <a:lnSpc>
                <a:spcPct val="150000"/>
              </a:lnSpc>
            </a:pP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a:t>
            </a:r>
            <a:r>
              <a:rPr lang="en-US" altLang="zh-CN" sz="2600">
                <a:solidFill>
                  <a:srgbClr val="FF0000"/>
                </a:solidFill>
                <a:latin typeface="Times New Roman" panose="02020603050405020304" pitchFamily="18" charset="0"/>
                <a:ea typeface="微软雅黑" pitchFamily="34" charset="-122"/>
                <a:cs typeface="Times New Roman" pitchFamily="18" charset="0"/>
                <a:sym typeface="+mn-ea"/>
              </a:rPr>
              <a:t>2</a:t>
            </a: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）晶体凝固的条件</a:t>
            </a:r>
            <a:r>
              <a:rPr lang="en-US" altLang="zh-CN" sz="2600">
                <a:solidFill>
                  <a:srgbClr val="FF0000"/>
                </a:solidFill>
                <a:latin typeface="Times New Roman" panose="02020603050405020304" pitchFamily="18" charset="0"/>
                <a:ea typeface="微软雅黑" pitchFamily="34" charset="-122"/>
                <a:cs typeface="Times New Roman" pitchFamily="18" charset="0"/>
                <a:sym typeface="+mn-ea"/>
              </a:rPr>
              <a:t>:①</a:t>
            </a: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温度达到凝固点；②继续放热。</a:t>
            </a:r>
          </a:p>
        </p:txBody>
      </p:sp>
      <p:sp>
        <p:nvSpPr>
          <p:cNvPr id="5" name="圆角矩形 4"/>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知识回顾</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down)">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8313" y="534988"/>
            <a:ext cx="4206875" cy="661987"/>
          </a:xfrm>
          <a:prstGeom prst="rect">
            <a:avLst/>
          </a:prstGeom>
        </p:spPr>
        <p:txBody>
          <a:bodyPr>
            <a:spAutoFit/>
          </a:bodyPr>
          <a:lstStyle/>
          <a:p>
            <a:pPr fontAlgn="auto">
              <a:lnSpc>
                <a:spcPct val="150000"/>
              </a:lnSpc>
              <a:spcBef>
                <a:spcPct val="0"/>
              </a:spcBef>
              <a:spcAft>
                <a:spcPct val="0"/>
              </a:spcAft>
              <a:defRPr/>
            </a:pPr>
            <a:r>
              <a:rPr lang="en-US" altLang="zh-CN" sz="2800" b="1" kern="0">
                <a:solidFill>
                  <a:sysClr val="windowText" lastClr="000000"/>
                </a:solidFill>
                <a:latin typeface="Times New Roman" panose="02020603050405020304" pitchFamily="18" charset="0"/>
                <a:ea typeface="+mn-ea"/>
                <a:cs typeface="Times New Roman" pitchFamily="18" charset="0"/>
                <a:sym typeface="Helvetica"/>
              </a:rPr>
              <a:t>4. </a:t>
            </a:r>
            <a:r>
              <a:rPr lang="zh-CN" altLang="en-US" sz="2800" b="1" kern="0">
                <a:solidFill>
                  <a:sysClr val="windowText" lastClr="000000"/>
                </a:solidFill>
                <a:latin typeface="Times New Roman" panose="02020603050405020304" pitchFamily="18" charset="0"/>
                <a:ea typeface="微软雅黑"/>
                <a:cs typeface="Times New Roman" pitchFamily="18" charset="0"/>
                <a:sym typeface="Helvetica"/>
              </a:rPr>
              <a:t>蒸发具有致冷的作用</a:t>
            </a:r>
            <a:endParaRPr lang="en-US" altLang="zh-CN" sz="2800" kern="0">
              <a:solidFill>
                <a:sysClr val="windowText" lastClr="000000"/>
              </a:solidFill>
              <a:latin typeface="Times New Roman" pitchFamily="18" charset="0"/>
              <a:ea typeface="微软雅黑"/>
              <a:cs typeface="Times New Roman" panose="02020603050405020304" pitchFamily="18" charset="0"/>
              <a:sym typeface="Helvetica"/>
            </a:endParaRPr>
          </a:p>
        </p:txBody>
      </p:sp>
      <p:sp>
        <p:nvSpPr>
          <p:cNvPr id="6" name="矩形 5"/>
          <p:cNvSpPr/>
          <p:nvPr/>
        </p:nvSpPr>
        <p:spPr>
          <a:xfrm>
            <a:off x="571500" y="1254125"/>
            <a:ext cx="10901363" cy="1892300"/>
          </a:xfrm>
          <a:prstGeom prst="rect">
            <a:avLst/>
          </a:prstGeom>
          <a:noFill/>
        </p:spPr>
        <p:txBody>
          <a:bodyPr>
            <a:spAutoFit/>
          </a:bodyPr>
          <a:lstStyle/>
          <a:p>
            <a:pPr algn="just" fontAlgn="auto">
              <a:lnSpc>
                <a:spcPct val="150000"/>
              </a:lnSpc>
              <a:spcBef>
                <a:spcPct val="0"/>
              </a:spcBef>
              <a:spcAft>
                <a:spcPct val="0"/>
              </a:spcAft>
              <a:defRPr/>
            </a:pPr>
            <a:r>
              <a:rPr lang="zh-CN" altLang="en-US" sz="2600" kern="0">
                <a:solidFill>
                  <a:srgbClr val="FF0000"/>
                </a:solidFill>
                <a:latin typeface="Times New Roman" panose="02020603050405020304" pitchFamily="18" charset="0"/>
                <a:ea typeface="微软雅黑"/>
                <a:cs typeface="Times New Roman" pitchFamily="18" charset="0"/>
                <a:sym typeface="Helvetica"/>
              </a:rPr>
              <a:t>想想做做：</a:t>
            </a: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①请同学们把酒精擦在手背上，并说出你的感觉；②把酒精反复涂在温度计的玻璃泡上，用扇子扇，温度计读数有什么变化？</a:t>
            </a:r>
            <a:r>
              <a:rPr lang="zh-CN" altLang="en-US" sz="2600" kern="0">
                <a:solidFill>
                  <a:sysClr val="windowText" lastClr="000000"/>
                </a:solidFill>
                <a:latin typeface="Times New Roman" panose="02020603050405020304" pitchFamily="18" charset="0"/>
                <a:ea typeface="+mn-ea"/>
                <a:cs typeface="Times New Roman" pitchFamily="18" charset="0"/>
                <a:sym typeface="Helvetica"/>
              </a:rPr>
              <a:t>如果温度计上不涂酒精，用扇子扇，温度计度数会变化吗？并做简单的解释。</a:t>
            </a:r>
            <a:endParaRPr lang="zh-CN" altLang="en-US" sz="2600" kern="0">
              <a:solidFill>
                <a:sysClr val="windowText" lastClr="000000"/>
              </a:solidFill>
              <a:latin typeface="Times New Roman" pitchFamily="18" charset="0"/>
              <a:ea typeface="微软雅黑"/>
              <a:cs typeface="Times New Roman" panose="02020603050405020304" pitchFamily="18" charset="0"/>
              <a:sym typeface="Helvetica"/>
            </a:endParaRPr>
          </a:p>
        </p:txBody>
      </p:sp>
      <p:sp>
        <p:nvSpPr>
          <p:cNvPr id="8" name="圆角矩形 7"/>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
        <p:nvSpPr>
          <p:cNvPr id="9" name="圆角矩形 8"/>
          <p:cNvSpPr/>
          <p:nvPr/>
        </p:nvSpPr>
        <p:spPr>
          <a:xfrm>
            <a:off x="571500" y="3240088"/>
            <a:ext cx="10466388" cy="2463800"/>
          </a:xfrm>
          <a:prstGeom prst="roundRect">
            <a:avLst>
              <a:gd name="adj" fmla="val 9099"/>
            </a:avLst>
          </a:prstGeom>
          <a:solidFill>
            <a:schemeClr val="accent1">
              <a:lumMod val="20000"/>
              <a:lumOff val="80000"/>
            </a:schemeClr>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ct val="0"/>
              </a:spcBef>
              <a:spcAft>
                <a:spcPct val="0"/>
              </a:spcAft>
              <a:defRPr/>
            </a:pPr>
            <a:r>
              <a:rPr lang="zh-CN" altLang="en-US" sz="2400" kern="0">
                <a:solidFill>
                  <a:srgbClr val="000000"/>
                </a:solidFill>
                <a:cs typeface="Helvetica"/>
                <a:sym typeface="Helvetica"/>
              </a:rPr>
              <a:t>答：</a:t>
            </a:r>
            <a:r>
              <a:rPr lang="zh-CN" altLang="en-US" sz="2400" kern="0">
                <a:solidFill>
                  <a:sysClr val="windowText" lastClr="000000"/>
                </a:solidFill>
                <a:latin typeface="Times New Roman" panose="02020603050405020304" pitchFamily="18" charset="0"/>
                <a:cs typeface="Times New Roman" pitchFamily="18" charset="0"/>
                <a:sym typeface="Helvetica"/>
              </a:rPr>
              <a:t> ①</a:t>
            </a:r>
            <a:r>
              <a:rPr lang="zh-CN" altLang="en-US" sz="2400" kern="0">
                <a:solidFill>
                  <a:srgbClr val="FF0000"/>
                </a:solidFill>
                <a:cs typeface="Helvetica"/>
                <a:sym typeface="Helvetica"/>
              </a:rPr>
              <a:t>会感觉凉。这是因为涂在手背上的酒精蒸发，要吸收热量，使皮肤温度降低，而感觉凉；</a:t>
            </a:r>
            <a:r>
              <a:rPr lang="zh-CN" altLang="en-US" sz="2400" kern="0">
                <a:solidFill>
                  <a:sysClr val="windowText" lastClr="000000"/>
                </a:solidFill>
                <a:latin typeface="Times New Roman" panose="02020603050405020304" pitchFamily="18" charset="0"/>
                <a:cs typeface="Times New Roman" pitchFamily="18" charset="0"/>
                <a:sym typeface="Helvetica"/>
              </a:rPr>
              <a:t> ②</a:t>
            </a:r>
            <a:r>
              <a:rPr lang="zh-CN" altLang="en-US" sz="2400" kern="0">
                <a:solidFill>
                  <a:srgbClr val="FF0000"/>
                </a:solidFill>
                <a:latin typeface="Times New Roman" panose="02020603050405020304" pitchFamily="18" charset="0"/>
                <a:cs typeface="Helvetica"/>
                <a:sym typeface="Helvetica"/>
              </a:rPr>
              <a:t>玻璃泡涂了酒精后，用扇子扇，会看到温度计的读数变小了，这是因为玻璃泡上的酒精蒸发吸热，使玻璃泡内液体温度降低，导致读数变小。而玻璃泡未涂酒精时，用扇子扇，其读数是不会变化的。</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4"/>
          <p:cNvSpPr>
            <a:spLocks noChangeArrowheads="1"/>
          </p:cNvSpPr>
          <p:nvPr/>
        </p:nvSpPr>
        <p:spPr bwMode="auto">
          <a:xfrm>
            <a:off x="581025" y="3605213"/>
            <a:ext cx="8186738" cy="622300"/>
          </a:xfrm>
          <a:prstGeom prst="rect">
            <a:avLst/>
          </a:prstGeom>
          <a:noFill/>
          <a:ln w="9525">
            <a:noFill/>
            <a:miter lim="800000"/>
          </a:ln>
        </p:spPr>
        <p:txBody>
          <a:bodyPr wrap="none">
            <a:spAutoFit/>
          </a:bodyPr>
          <a:lstStyle/>
          <a:p>
            <a:pPr eaLnBrk="0" hangingPunct="0">
              <a:lnSpc>
                <a:spcPct val="150000"/>
              </a:lnSpc>
            </a:pPr>
            <a:r>
              <a:rPr lang="zh-CN" altLang="en-US" sz="2600">
                <a:solidFill>
                  <a:srgbClr val="000000"/>
                </a:solidFill>
                <a:latin typeface="微软雅黑" pitchFamily="34" charset="-122"/>
                <a:ea typeface="微软雅黑" pitchFamily="34" charset="-122"/>
                <a:cs typeface="Helvetica" pitchFamily="34" charset="0"/>
                <a:sym typeface="Helvetica" pitchFamily="34" charset="0"/>
              </a:rPr>
              <a:t>④游泳完上岸，风吹来会感觉比在水中还冷，为什么？</a:t>
            </a:r>
          </a:p>
        </p:txBody>
      </p:sp>
      <p:sp>
        <p:nvSpPr>
          <p:cNvPr id="38914" name="矩形 7"/>
          <p:cNvSpPr>
            <a:spLocks noChangeArrowheads="1"/>
          </p:cNvSpPr>
          <p:nvPr/>
        </p:nvSpPr>
        <p:spPr bwMode="auto">
          <a:xfrm>
            <a:off x="468313" y="1255713"/>
            <a:ext cx="11315700" cy="622300"/>
          </a:xfrm>
          <a:prstGeom prst="rect">
            <a:avLst/>
          </a:prstGeom>
          <a:noFill/>
          <a:ln w="9525">
            <a:noFill/>
            <a:miter lim="800000"/>
          </a:ln>
        </p:spPr>
        <p:txBody>
          <a:bodyPr>
            <a:spAutoFit/>
          </a:bodyPr>
          <a:lstStyle/>
          <a:p>
            <a:pPr eaLnBrk="0" hangingPunct="0">
              <a:lnSpc>
                <a:spcPct val="150000"/>
              </a:lnSpc>
            </a:pPr>
            <a:r>
              <a:rPr lang="zh-CN" altLang="en-US" sz="2600">
                <a:solidFill>
                  <a:srgbClr val="000000"/>
                </a:solidFill>
                <a:latin typeface="微软雅黑" pitchFamily="34" charset="-122"/>
                <a:ea typeface="微软雅黑" pitchFamily="34" charset="-122"/>
                <a:cs typeface="Helvetica" pitchFamily="34" charset="0"/>
                <a:sym typeface="Helvetica" pitchFamily="34" charset="0"/>
              </a:rPr>
              <a:t>③在大热天，狗常会伸出长长的舌头。你知道这是为什么吗？</a:t>
            </a:r>
            <a:endParaRPr lang="en-US" altLang="zh-CN" sz="2600">
              <a:solidFill>
                <a:srgbClr val="000000"/>
              </a:solidFill>
              <a:latin typeface="微软雅黑" pitchFamily="34" charset="-122"/>
              <a:ea typeface="微软雅黑" pitchFamily="34" charset="-122"/>
              <a:cs typeface="Helvetica" pitchFamily="34" charset="0"/>
              <a:sym typeface="Helvetica" pitchFamily="34" charset="0"/>
            </a:endParaRPr>
          </a:p>
        </p:txBody>
      </p:sp>
      <p:sp>
        <p:nvSpPr>
          <p:cNvPr id="7" name="圆角矩形 6"/>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
        <p:nvSpPr>
          <p:cNvPr id="10" name="矩形 9"/>
          <p:cNvSpPr/>
          <p:nvPr/>
        </p:nvSpPr>
        <p:spPr>
          <a:xfrm>
            <a:off x="468313" y="581025"/>
            <a:ext cx="4206875" cy="738188"/>
          </a:xfrm>
          <a:prstGeom prst="rect">
            <a:avLst/>
          </a:prstGeom>
        </p:spPr>
        <p:txBody>
          <a:bodyPr>
            <a:spAutoFit/>
          </a:bodyPr>
          <a:lstStyle/>
          <a:p>
            <a:pPr fontAlgn="auto">
              <a:lnSpc>
                <a:spcPct val="150000"/>
              </a:lnSpc>
              <a:spcBef>
                <a:spcPct val="0"/>
              </a:spcBef>
              <a:spcAft>
                <a:spcPct val="0"/>
              </a:spcAft>
              <a:defRPr/>
            </a:pPr>
            <a:r>
              <a:rPr lang="en-US" altLang="zh-CN" sz="2800" b="1" kern="0">
                <a:solidFill>
                  <a:sysClr val="windowText" lastClr="000000"/>
                </a:solidFill>
                <a:latin typeface="Times New Roman" panose="02020603050405020304" pitchFamily="18" charset="0"/>
                <a:ea typeface="+mn-ea"/>
                <a:cs typeface="Times New Roman" pitchFamily="18" charset="0"/>
                <a:sym typeface="Helvetica"/>
              </a:rPr>
              <a:t>4. </a:t>
            </a:r>
            <a:r>
              <a:rPr lang="zh-CN" altLang="en-US" sz="2800" b="1" kern="0">
                <a:solidFill>
                  <a:sysClr val="windowText" lastClr="000000"/>
                </a:solidFill>
                <a:latin typeface="Times New Roman" panose="02020603050405020304" pitchFamily="18" charset="0"/>
                <a:ea typeface="微软雅黑"/>
                <a:cs typeface="Times New Roman" pitchFamily="18" charset="0"/>
                <a:sym typeface="Helvetica"/>
              </a:rPr>
              <a:t>蒸发具有致冷的作用</a:t>
            </a:r>
            <a:endParaRPr lang="en-US" altLang="zh-CN" sz="2800" kern="0">
              <a:solidFill>
                <a:sysClr val="windowText" lastClr="000000"/>
              </a:solidFill>
              <a:latin typeface="Times New Roman" panose="02020603050405020304" pitchFamily="18" charset="0"/>
              <a:ea typeface="微软雅黑"/>
              <a:cs typeface="Times New Roman" pitchFamily="18" charset="0"/>
              <a:sym typeface="Helvetica"/>
            </a:endParaRPr>
          </a:p>
        </p:txBody>
      </p:sp>
      <p:sp>
        <p:nvSpPr>
          <p:cNvPr id="11" name="圆角矩形 10"/>
          <p:cNvSpPr/>
          <p:nvPr/>
        </p:nvSpPr>
        <p:spPr>
          <a:xfrm>
            <a:off x="639763" y="2001838"/>
            <a:ext cx="10466387" cy="1285875"/>
          </a:xfrm>
          <a:prstGeom prst="roundRect">
            <a:avLst>
              <a:gd name="adj" fmla="val 9099"/>
            </a:avLst>
          </a:prstGeom>
          <a:solidFill>
            <a:schemeClr val="accent1">
              <a:lumMod val="20000"/>
              <a:lumOff val="80000"/>
            </a:schemeClr>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ct val="0"/>
              </a:spcBef>
              <a:spcAft>
                <a:spcPct val="0"/>
              </a:spcAft>
              <a:defRPr/>
            </a:pPr>
            <a:r>
              <a:rPr lang="zh-CN" altLang="en-US" sz="2400" kern="0">
                <a:solidFill>
                  <a:schemeClr val="tx1"/>
                </a:solidFill>
                <a:cs typeface="Helvetica"/>
                <a:sym typeface="Helvetica"/>
              </a:rPr>
              <a:t>答：</a:t>
            </a:r>
            <a:r>
              <a:rPr lang="zh-CN" altLang="en-US" sz="2400">
                <a:solidFill>
                  <a:srgbClr val="FF0000"/>
                </a:solidFill>
                <a:cs typeface="Helvetica"/>
                <a:sym typeface="Helvetica"/>
              </a:rPr>
              <a:t>这是因为狗没有汗腺，靠伸出湿湿的舌头，加快呼吸使空气流动加快，从而使舌头上的唾液蒸发加快，利用蒸发吸热来降温。</a:t>
            </a:r>
          </a:p>
        </p:txBody>
      </p:sp>
      <p:sp>
        <p:nvSpPr>
          <p:cNvPr id="12" name="圆角矩形 11"/>
          <p:cNvSpPr/>
          <p:nvPr/>
        </p:nvSpPr>
        <p:spPr>
          <a:xfrm>
            <a:off x="581025" y="4424363"/>
            <a:ext cx="9550400" cy="1377950"/>
          </a:xfrm>
          <a:prstGeom prst="roundRect">
            <a:avLst>
              <a:gd name="adj" fmla="val 9099"/>
            </a:avLst>
          </a:prstGeom>
          <a:solidFill>
            <a:schemeClr val="accent1">
              <a:lumMod val="20000"/>
              <a:lumOff val="80000"/>
            </a:schemeClr>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lnSpc>
                <a:spcPct val="150000"/>
              </a:lnSpc>
              <a:defRPr/>
            </a:pPr>
            <a:r>
              <a:rPr lang="zh-CN" altLang="en-US" sz="2400">
                <a:solidFill>
                  <a:schemeClr val="tx1"/>
                </a:solidFill>
                <a:cs typeface="Helvetica"/>
                <a:sym typeface="Helvetica"/>
              </a:rPr>
              <a:t>答：</a:t>
            </a:r>
            <a:r>
              <a:rPr lang="zh-CN" altLang="en-US" sz="2400">
                <a:solidFill>
                  <a:srgbClr val="FF0000"/>
                </a:solidFill>
                <a:cs typeface="Helvetica"/>
                <a:sym typeface="Helvetica"/>
              </a:rPr>
              <a:t>游泳完上岸后，风吹来加快体表空气流动，使身上的水蒸发加快，蒸发吸热使身体温度下降，所以会感觉冷。</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06463" y="1012825"/>
            <a:ext cx="9974262" cy="2032000"/>
          </a:xfrm>
          <a:prstGeom prst="rect">
            <a:avLst/>
          </a:prstGeom>
        </p:spPr>
        <p:txBody>
          <a:bodyPr>
            <a:spAutoFit/>
          </a:bodyPr>
          <a:lstStyle/>
          <a:p>
            <a:pPr algn="just" fontAlgn="auto">
              <a:lnSpc>
                <a:spcPct val="150000"/>
              </a:lnSpc>
              <a:spcBef>
                <a:spcPct val="0"/>
              </a:spcBef>
              <a:spcAft>
                <a:spcPct val="0"/>
              </a:spcAft>
              <a:defRPr/>
            </a:pPr>
            <a:r>
              <a:rPr lang="zh-CN" altLang="en-US" sz="2800">
                <a:latin typeface="+mn-ea"/>
                <a:ea typeface="+mn-ea"/>
              </a:rPr>
              <a:t>液体在蒸发过程中要从周围的物体（或自身）中吸收热量，使周围的物体（或自身）温度降低，所以蒸发具有致冷的作用。蒸发越快，致冷效果越明显。</a:t>
            </a:r>
          </a:p>
        </p:txBody>
      </p:sp>
      <p:sp>
        <p:nvSpPr>
          <p:cNvPr id="4" name="圆角矩形 3"/>
          <p:cNvSpPr/>
          <p:nvPr/>
        </p:nvSpPr>
        <p:spPr>
          <a:xfrm>
            <a:off x="0" y="14288"/>
            <a:ext cx="1641475" cy="463550"/>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归纳小结</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568325" y="750888"/>
          <a:ext cx="10522448" cy="5111613"/>
        </p:xfrm>
        <a:graphic>
          <a:graphicData uri="http://schemas.openxmlformats.org/drawingml/2006/table">
            <a:tbl>
              <a:tblPr/>
              <a:tblGrid>
                <a:gridCol w="1597882"/>
                <a:gridCol w="4537710"/>
                <a:gridCol w="4386856"/>
              </a:tblGrid>
              <a:tr h="525104">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宋体" panose="02010600030101010101" pitchFamily="2" charset="-122"/>
                          <a:cs typeface="Helvetica"/>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宋体" panose="02010600030101010101" pitchFamily="2" charset="-122"/>
                          <a:cs typeface="Helvetica"/>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宋体" panose="02010600030101010101" pitchFamily="2" charset="-122"/>
                          <a:cs typeface="Helvetica"/>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a:endParaRPr>
                    </a:p>
                  </a:txBody>
                  <a:tcPr marL="68409" marR="68409" marT="34193" marB="341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宋体" panose="02010600030101010101" pitchFamily="2" charset="-122"/>
                          <a:cs typeface="Helvetica"/>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宋体" panose="02010600030101010101" pitchFamily="2" charset="-122"/>
                          <a:cs typeface="Helvetica"/>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宋体" panose="02010600030101010101" pitchFamily="2" charset="-122"/>
                          <a:cs typeface="Helvetica"/>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smtClean="0">
                          <a:ln>
                            <a:noFill/>
                          </a:ln>
                          <a:solidFill>
                            <a:schemeClr val="tx1"/>
                          </a:solidFill>
                          <a:effectLst/>
                          <a:latin typeface="微软雅黑"/>
                          <a:ea typeface="微软雅黑"/>
                        </a:rPr>
                        <a:t>蒸发</a:t>
                      </a:r>
                    </a:p>
                  </a:txBody>
                  <a:tcPr marL="68409" marR="68409" marT="34193" marB="341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smtClean="0">
                          <a:ln>
                            <a:noFill/>
                          </a:ln>
                          <a:solidFill>
                            <a:schemeClr val="tx1"/>
                          </a:solidFill>
                          <a:effectLst/>
                          <a:latin typeface="微软雅黑"/>
                          <a:ea typeface="微软雅黑"/>
                        </a:rPr>
                        <a:t>沸腾</a:t>
                      </a:r>
                    </a:p>
                  </a:txBody>
                  <a:tcPr marL="68409" marR="68409" marT="34193" marB="341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r>
              <a:tr h="639989">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宋体" panose="02010600030101010101" pitchFamily="2" charset="-122"/>
                          <a:cs typeface="Helvetica"/>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宋体" panose="02010600030101010101" pitchFamily="2" charset="-122"/>
                          <a:cs typeface="Helvetica"/>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宋体" panose="02010600030101010101" pitchFamily="2" charset="-122"/>
                          <a:cs typeface="Helvetica"/>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smtClean="0">
                          <a:ln>
                            <a:noFill/>
                          </a:ln>
                          <a:solidFill>
                            <a:schemeClr val="tx1"/>
                          </a:solidFill>
                          <a:effectLst/>
                          <a:latin typeface="微软雅黑"/>
                          <a:ea typeface="微软雅黑"/>
                        </a:rPr>
                        <a:t>相同点</a:t>
                      </a:r>
                    </a:p>
                  </a:txBody>
                  <a:tcPr marL="68409" marR="68409" marT="34193" marB="341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gridSpan="2">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宋体" panose="02010600030101010101" pitchFamily="2" charset="-122"/>
                          <a:cs typeface="Helvetica"/>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宋体" panose="02010600030101010101" pitchFamily="2" charset="-122"/>
                          <a:cs typeface="Helvetica"/>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宋体" panose="02010600030101010101" pitchFamily="2" charset="-122"/>
                          <a:cs typeface="Helvetica"/>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800" b="0" i="0" u="none" strike="noStrike" cap="none" normalizeH="0" baseline="0" smtClean="0">
                        <a:ln>
                          <a:noFill/>
                        </a:ln>
                        <a:solidFill>
                          <a:srgbClr val="FF0000"/>
                        </a:solidFill>
                        <a:effectLst/>
                        <a:latin typeface="微软雅黑" panose="020B0503020204020204" charset="-122"/>
                        <a:ea typeface="微软雅黑"/>
                      </a:endParaRPr>
                    </a:p>
                  </a:txBody>
                  <a:tcPr marL="68409" marR="68409" marT="34193" marB="341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r>
              <a:tr h="2124450">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宋体" panose="02010600030101010101" pitchFamily="2" charset="-122"/>
                          <a:cs typeface="Helvetica"/>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宋体" panose="02010600030101010101" pitchFamily="2" charset="-122"/>
                          <a:cs typeface="Helvetica"/>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宋体" panose="02010600030101010101" pitchFamily="2" charset="-122"/>
                          <a:cs typeface="Helvetica"/>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smtClean="0">
                          <a:ln>
                            <a:noFill/>
                          </a:ln>
                          <a:solidFill>
                            <a:schemeClr val="tx1"/>
                          </a:solidFill>
                          <a:effectLst/>
                          <a:latin typeface="微软雅黑"/>
                          <a:ea typeface="微软雅黑"/>
                        </a:rPr>
                        <a:t>不同点</a:t>
                      </a:r>
                    </a:p>
                  </a:txBody>
                  <a:tcPr marL="68409" marR="68409" marT="34193" marB="341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宋体" panose="02010600030101010101" pitchFamily="2" charset="-122"/>
                          <a:cs typeface="Helvetica"/>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宋体" panose="02010600030101010101" pitchFamily="2" charset="-122"/>
                          <a:cs typeface="Helvetica"/>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宋体" panose="02010600030101010101" pitchFamily="2" charset="-122"/>
                          <a:cs typeface="Helvetica"/>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9pPr>
                    </a:lstStyle>
                    <a:p>
                      <a:pPr marL="0" marR="0" lvl="0" indent="0" algn="l" defTabSz="914400" rtl="0" eaLnBrk="0" fontAlgn="base" latinLnBrk="0" hangingPunct="0">
                        <a:lnSpc>
                          <a:spcPct val="120000"/>
                        </a:lnSpc>
                        <a:spcBef>
                          <a:spcPct val="0"/>
                        </a:spcBef>
                        <a:spcAft>
                          <a:spcPct val="0"/>
                        </a:spcAft>
                        <a:buClrTx/>
                        <a:buSzTx/>
                        <a:buFont typeface="Arial" panose="020B0604020202020204" pitchFamily="34" charset="0"/>
                        <a:buNone/>
                      </a:pPr>
                      <a:endParaRPr kumimoji="0" lang="zh-CN" altLang="en-US" sz="2800" b="0" i="0" u="none" strike="noStrike" cap="none" normalizeH="0" baseline="0" smtClean="0">
                        <a:ln>
                          <a:noFill/>
                        </a:ln>
                        <a:solidFill>
                          <a:schemeClr val="tx1"/>
                        </a:solidFill>
                        <a:effectLst/>
                        <a:latin typeface="微软雅黑" panose="020B0503020204020204" charset="-122"/>
                        <a:ea typeface="微软雅黑"/>
                      </a:endParaRPr>
                    </a:p>
                  </a:txBody>
                  <a:tcPr marL="68409" marR="68409" marT="34193" marB="341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CN" altLang="en-US"/>
                    </a:p>
                  </a:txBody>
                  <a:tcPr marL="68409" marR="68409" marT="34193" marB="341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2070">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宋体" panose="02010600030101010101" pitchFamily="2" charset="-122"/>
                          <a:cs typeface="Helvetica"/>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宋体" panose="02010600030101010101" pitchFamily="2" charset="-122"/>
                          <a:cs typeface="Helvetica"/>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宋体" panose="02010600030101010101" pitchFamily="2" charset="-122"/>
                          <a:cs typeface="Helvetica"/>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smtClean="0">
                          <a:ln>
                            <a:noFill/>
                          </a:ln>
                          <a:solidFill>
                            <a:schemeClr val="tx1"/>
                          </a:solidFill>
                          <a:effectLst/>
                          <a:latin typeface="微软雅黑"/>
                          <a:ea typeface="微软雅黑"/>
                        </a:rPr>
                        <a:t>影响因素</a:t>
                      </a:r>
                    </a:p>
                  </a:txBody>
                  <a:tcPr marL="68409" marR="68409" marT="34193" marB="341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0" algn="l" defTabSz="914400" rtl="0" eaLnBrk="0" latinLnBrk="0" hangingPunct="0">
                        <a:spcBef>
                          <a:spcPct val="20000"/>
                        </a:spcBef>
                        <a:defRPr sz="2800" kern="1200">
                          <a:solidFill>
                            <a:schemeClr val="tx1"/>
                          </a:solidFill>
                          <a:latin typeface="Arial" panose="020B0604020202020204" pitchFamily="34" charset="0"/>
                          <a:ea typeface="宋体" panose="02010600030101010101" pitchFamily="2" charset="-122"/>
                          <a:cs typeface="Helvetica"/>
                        </a:defRPr>
                      </a:lvl1pPr>
                      <a:lvl2pPr marL="742950" indent="-285750" algn="l" defTabSz="914400" rtl="0" eaLnBrk="0" latinLnBrk="0" hangingPunct="0">
                        <a:spcBef>
                          <a:spcPct val="20000"/>
                        </a:spcBef>
                        <a:defRPr sz="2400" kern="1200">
                          <a:solidFill>
                            <a:schemeClr val="tx1"/>
                          </a:solidFill>
                          <a:latin typeface="Arial" panose="020B0604020202020204" pitchFamily="34" charset="0"/>
                          <a:ea typeface="宋体" panose="02010600030101010101" pitchFamily="2" charset="-122"/>
                          <a:cs typeface="Helvetica"/>
                        </a:defRPr>
                      </a:lvl2pPr>
                      <a:lvl3pPr marL="1143000" indent="-228600" algn="l" defTabSz="914400" rtl="0" eaLnBrk="0" latinLnBrk="0" hangingPunct="0">
                        <a:spcBef>
                          <a:spcPct val="20000"/>
                        </a:spcBef>
                        <a:defRPr sz="2000" kern="1200">
                          <a:solidFill>
                            <a:schemeClr val="tx1"/>
                          </a:solidFill>
                          <a:latin typeface="Arial" panose="020B0604020202020204" pitchFamily="34" charset="0"/>
                          <a:ea typeface="宋体" panose="02010600030101010101" pitchFamily="2" charset="-122"/>
                          <a:cs typeface="Helvetica"/>
                        </a:defRPr>
                      </a:lvl3pPr>
                      <a:lvl4pPr marL="16002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4pPr>
                      <a:lvl5pPr marL="2057400" indent="-228600" algn="l" defTabSz="914400" rtl="0" eaLnBrk="0" latinLnBrk="0" hangingPunct="0">
                        <a:spcBef>
                          <a:spcPct val="20000"/>
                        </a:spcBef>
                        <a:defRPr sz="1800" kern="1200">
                          <a:solidFill>
                            <a:schemeClr val="tx1"/>
                          </a:solidFill>
                          <a:latin typeface="Arial" panose="020B0604020202020204" pitchFamily="34" charset="0"/>
                          <a:ea typeface="宋体" panose="02010600030101010101" pitchFamily="2" charset="-122"/>
                          <a:cs typeface="Helvetica"/>
                        </a:defRPr>
                      </a:lvl5pPr>
                      <a:lvl6pPr marL="25146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6pPr>
                      <a:lvl7pPr marL="29718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7pPr>
                      <a:lvl8pPr marL="34290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8pPr>
                      <a:lvl9pPr marL="3886200" indent="-228600" algn="l" defTabSz="914400" rtl="0" eaLnBrk="0" fontAlgn="base" latinLnBrk="0" hangingPunct="0">
                        <a:spcBef>
                          <a:spcPct val="20000"/>
                        </a:spcBef>
                        <a:spcAft>
                          <a:spcPct val="0"/>
                        </a:spcAft>
                        <a:defRPr sz="1800" kern="1200">
                          <a:solidFill>
                            <a:schemeClr val="tx1"/>
                          </a:solidFill>
                          <a:latin typeface="Arial" panose="020B0604020202020204" pitchFamily="34" charset="0"/>
                          <a:ea typeface="宋体" panose="02010600030101010101" pitchFamily="2" charset="-122"/>
                          <a:cs typeface="Helvetica"/>
                        </a:defRPr>
                      </a:lvl9pPr>
                    </a:lstStyle>
                    <a:p>
                      <a:pPr marL="0" marR="0" lvl="0" indent="0" algn="l" defTabSz="914400" rtl="0" eaLnBrk="0" fontAlgn="base" latinLnBrk="0" hangingPunct="0">
                        <a:lnSpc>
                          <a:spcPct val="120000"/>
                        </a:lnSpc>
                        <a:spcBef>
                          <a:spcPct val="0"/>
                        </a:spcBef>
                        <a:spcAft>
                          <a:spcPct val="0"/>
                        </a:spcAft>
                        <a:buClrTx/>
                        <a:buSzTx/>
                        <a:buFont typeface="Arial" panose="020B0604020202020204" pitchFamily="34" charset="0"/>
                        <a:buNone/>
                      </a:pPr>
                      <a:endParaRPr kumimoji="0" lang="en-US" altLang="zh-CN" sz="2800" b="0" i="0" u="none" strike="noStrike" cap="none" normalizeH="0" baseline="0" smtClean="0">
                        <a:ln>
                          <a:noFill/>
                        </a:ln>
                        <a:solidFill>
                          <a:schemeClr val="tx1"/>
                        </a:solidFill>
                        <a:effectLst/>
                        <a:latin typeface="微软雅黑" panose="020B0503020204020204" charset="-122"/>
                        <a:ea typeface="微软雅黑"/>
                      </a:endParaRPr>
                    </a:p>
                  </a:txBody>
                  <a:tcPr marL="68409" marR="68409" marT="34193" marB="341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CN" altLang="en-US"/>
                    </a:p>
                  </a:txBody>
                  <a:tcPr marL="68409" marR="68409" marT="34193" marB="3419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矩形 1"/>
          <p:cNvSpPr>
            <a:spLocks noChangeArrowheads="1"/>
          </p:cNvSpPr>
          <p:nvPr/>
        </p:nvSpPr>
        <p:spPr bwMode="auto">
          <a:xfrm>
            <a:off x="2417763" y="4167188"/>
            <a:ext cx="3829050" cy="1531937"/>
          </a:xfrm>
          <a:prstGeom prst="rect">
            <a:avLst/>
          </a:prstGeom>
          <a:noFill/>
          <a:ln>
            <a:noFill/>
          </a:ln>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20000"/>
              </a:lnSpc>
              <a:spcBef>
                <a:spcPct val="0"/>
              </a:spcBef>
              <a:spcAft>
                <a:spcPct val="0"/>
              </a:spcAft>
              <a:defRPr/>
            </a:pPr>
            <a:r>
              <a:rPr lang="zh-CN" altLang="en-US" sz="2600" kern="0" smtClean="0">
                <a:solidFill>
                  <a:srgbClr val="000000"/>
                </a:solidFill>
                <a:latin typeface="Times New Roman" panose="02020603050405020304" pitchFamily="18" charset="0"/>
                <a:ea typeface="微软雅黑"/>
                <a:cs typeface="Helvetica"/>
                <a:sym typeface="Helvetica"/>
              </a:rPr>
              <a:t>与液体</a:t>
            </a:r>
            <a:r>
              <a:rPr lang="zh-CN" altLang="en-US" sz="2600" kern="0">
                <a:solidFill>
                  <a:srgbClr val="000000"/>
                </a:solidFill>
                <a:latin typeface="Times New Roman" panose="02020603050405020304" pitchFamily="18" charset="0"/>
                <a:ea typeface="微软雅黑"/>
                <a:cs typeface="Helvetica"/>
                <a:sym typeface="Helvetica"/>
              </a:rPr>
              <a:t>的</a:t>
            </a:r>
            <a:r>
              <a:rPr lang="zh-CN" altLang="en-US" sz="2600" kern="0">
                <a:solidFill>
                  <a:srgbClr val="FF0000"/>
                </a:solidFill>
                <a:latin typeface="Times New Roman" panose="02020603050405020304" pitchFamily="18" charset="0"/>
                <a:ea typeface="微软雅黑"/>
                <a:cs typeface="Helvetica"/>
                <a:sym typeface="Helvetica"/>
              </a:rPr>
              <a:t>表面积</a:t>
            </a:r>
            <a:r>
              <a:rPr lang="zh-CN" altLang="en-US" sz="2600" kern="0">
                <a:solidFill>
                  <a:srgbClr val="000000"/>
                </a:solidFill>
                <a:latin typeface="Times New Roman" panose="02020603050405020304" pitchFamily="18" charset="0"/>
                <a:ea typeface="微软雅黑"/>
                <a:cs typeface="Helvetica"/>
                <a:sym typeface="Helvetica"/>
              </a:rPr>
              <a:t>、</a:t>
            </a:r>
            <a:r>
              <a:rPr lang="zh-CN" altLang="en-US" sz="2600" kern="0">
                <a:solidFill>
                  <a:srgbClr val="FF0000"/>
                </a:solidFill>
                <a:latin typeface="Times New Roman" panose="02020603050405020304" pitchFamily="18" charset="0"/>
                <a:ea typeface="微软雅黑"/>
                <a:cs typeface="Helvetica"/>
                <a:sym typeface="Helvetica"/>
              </a:rPr>
              <a:t>温度</a:t>
            </a:r>
            <a:r>
              <a:rPr lang="zh-CN" altLang="en-US" sz="2600" kern="0">
                <a:solidFill>
                  <a:srgbClr val="000000"/>
                </a:solidFill>
                <a:latin typeface="Times New Roman" panose="02020603050405020304" pitchFamily="18" charset="0"/>
                <a:ea typeface="微软雅黑"/>
                <a:cs typeface="Helvetica"/>
                <a:sym typeface="Helvetica"/>
              </a:rPr>
              <a:t>以及液体</a:t>
            </a:r>
            <a:r>
              <a:rPr lang="zh-CN" altLang="en-US" sz="2600" kern="0">
                <a:solidFill>
                  <a:srgbClr val="FF0000"/>
                </a:solidFill>
                <a:latin typeface="Times New Roman" panose="02020603050405020304" pitchFamily="18" charset="0"/>
                <a:ea typeface="微软雅黑"/>
                <a:cs typeface="Helvetica"/>
                <a:sym typeface="Helvetica"/>
              </a:rPr>
              <a:t>表面空气流动的快慢</a:t>
            </a:r>
            <a:r>
              <a:rPr lang="zh-CN" altLang="en-US" sz="2600" kern="0">
                <a:solidFill>
                  <a:srgbClr val="000000"/>
                </a:solidFill>
                <a:latin typeface="Times New Roman" panose="02020603050405020304" pitchFamily="18" charset="0"/>
                <a:ea typeface="微软雅黑"/>
                <a:cs typeface="Helvetica"/>
                <a:sym typeface="Helvetica"/>
              </a:rPr>
              <a:t>等因素有关</a:t>
            </a:r>
            <a:endParaRPr lang="zh-CN" altLang="en-US" sz="2600" kern="0">
              <a:solidFill>
                <a:srgbClr val="000000"/>
              </a:solidFill>
              <a:cs typeface="Helvetica"/>
              <a:sym typeface="Helvetica"/>
            </a:endParaRPr>
          </a:p>
        </p:txBody>
      </p:sp>
      <p:sp>
        <p:nvSpPr>
          <p:cNvPr id="5" name="矩形 1"/>
          <p:cNvSpPr>
            <a:spLocks noChangeArrowheads="1"/>
          </p:cNvSpPr>
          <p:nvPr/>
        </p:nvSpPr>
        <p:spPr bwMode="auto">
          <a:xfrm>
            <a:off x="2279650" y="1908175"/>
            <a:ext cx="4275138" cy="1971675"/>
          </a:xfrm>
          <a:prstGeom prst="rect">
            <a:avLst/>
          </a:prstGeom>
          <a:noFill/>
          <a:ln>
            <a:noFill/>
          </a:ln>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120000"/>
              </a:lnSpc>
              <a:spcBef>
                <a:spcPct val="0"/>
              </a:spcBef>
              <a:spcAft>
                <a:spcPct val="0"/>
              </a:spcAft>
              <a:defRPr/>
            </a:pPr>
            <a:r>
              <a:rPr lang="en-US" altLang="zh-CN" sz="2600" kern="0">
                <a:solidFill>
                  <a:srgbClr val="000000"/>
                </a:solidFill>
                <a:latin typeface="Times New Roman" panose="02020603050405020304" pitchFamily="18" charset="0"/>
                <a:ea typeface="微软雅黑"/>
                <a:cs typeface="Helvetica"/>
                <a:sym typeface="Helvetica"/>
              </a:rPr>
              <a:t>①</a:t>
            </a:r>
            <a:r>
              <a:rPr lang="zh-CN" altLang="en-US" sz="2600" kern="0">
                <a:solidFill>
                  <a:srgbClr val="000000"/>
                </a:solidFill>
                <a:latin typeface="Times New Roman" panose="02020603050405020304" pitchFamily="18" charset="0"/>
                <a:ea typeface="微软雅黑"/>
                <a:cs typeface="Helvetica"/>
                <a:sym typeface="Helvetica"/>
              </a:rPr>
              <a:t>只发生在</a:t>
            </a:r>
            <a:r>
              <a:rPr lang="zh-CN" altLang="en-US" sz="2600" kern="0">
                <a:solidFill>
                  <a:srgbClr val="FF0000"/>
                </a:solidFill>
                <a:latin typeface="Times New Roman" panose="02020603050405020304" pitchFamily="18" charset="0"/>
                <a:ea typeface="微软雅黑"/>
                <a:cs typeface="Helvetica"/>
                <a:sym typeface="Helvetica"/>
              </a:rPr>
              <a:t>液体</a:t>
            </a:r>
            <a:r>
              <a:rPr lang="zh-CN" altLang="en-US" sz="2600" kern="0" smtClean="0">
                <a:solidFill>
                  <a:srgbClr val="FF0000"/>
                </a:solidFill>
                <a:latin typeface="Times New Roman" panose="02020603050405020304" pitchFamily="18" charset="0"/>
                <a:ea typeface="微软雅黑"/>
                <a:cs typeface="Helvetica"/>
                <a:sym typeface="Helvetica"/>
              </a:rPr>
              <a:t>表面</a:t>
            </a:r>
            <a:r>
              <a:rPr lang="zh-CN" altLang="en-US" sz="2600" kern="0" smtClean="0">
                <a:latin typeface="Times New Roman" panose="02020603050405020304" pitchFamily="18" charset="0"/>
                <a:ea typeface="微软雅黑"/>
                <a:cs typeface="Helvetica"/>
                <a:sym typeface="Helvetica"/>
              </a:rPr>
              <a:t>；</a:t>
            </a:r>
            <a:endParaRPr lang="en-US" altLang="zh-CN" sz="2600" kern="0" smtClean="0">
              <a:latin typeface="Times New Roman" pitchFamily="18" charset="0"/>
              <a:ea typeface="微软雅黑"/>
              <a:cs typeface="Helvetica"/>
              <a:sym typeface="Helvetica"/>
            </a:endParaRPr>
          </a:p>
          <a:p>
            <a:pPr fontAlgn="auto">
              <a:lnSpc>
                <a:spcPct val="120000"/>
              </a:lnSpc>
              <a:spcBef>
                <a:spcPct val="0"/>
              </a:spcBef>
              <a:spcAft>
                <a:spcPct val="0"/>
              </a:spcAft>
              <a:defRPr/>
            </a:pPr>
            <a:r>
              <a:rPr lang="en-US" altLang="zh-CN" sz="2600" kern="0" smtClean="0">
                <a:solidFill>
                  <a:srgbClr val="000000"/>
                </a:solidFill>
                <a:latin typeface="Times New Roman" panose="02020603050405020304" pitchFamily="18" charset="0"/>
                <a:ea typeface="微软雅黑"/>
                <a:cs typeface="Helvetica"/>
                <a:sym typeface="Helvetica"/>
              </a:rPr>
              <a:t>②</a:t>
            </a:r>
            <a:r>
              <a:rPr lang="zh-CN" altLang="en-US" sz="2600" kern="0">
                <a:solidFill>
                  <a:srgbClr val="000000"/>
                </a:solidFill>
                <a:latin typeface="Times New Roman" panose="02020603050405020304" pitchFamily="18" charset="0"/>
                <a:ea typeface="微软雅黑"/>
                <a:cs typeface="Helvetica"/>
                <a:sym typeface="Helvetica"/>
              </a:rPr>
              <a:t>在</a:t>
            </a:r>
            <a:r>
              <a:rPr lang="zh-CN" altLang="en-US" sz="2600" kern="0">
                <a:solidFill>
                  <a:srgbClr val="FF0000"/>
                </a:solidFill>
                <a:latin typeface="Times New Roman" panose="02020603050405020304" pitchFamily="18" charset="0"/>
                <a:ea typeface="微软雅黑"/>
                <a:cs typeface="Helvetica"/>
                <a:sym typeface="Helvetica"/>
              </a:rPr>
              <a:t>任何温度</a:t>
            </a:r>
            <a:r>
              <a:rPr lang="zh-CN" altLang="en-US" sz="2600" kern="0">
                <a:solidFill>
                  <a:srgbClr val="000000"/>
                </a:solidFill>
                <a:latin typeface="Times New Roman" panose="02020603050405020304" pitchFamily="18" charset="0"/>
                <a:ea typeface="微软雅黑"/>
                <a:cs typeface="Helvetica"/>
                <a:sym typeface="Helvetica"/>
              </a:rPr>
              <a:t>下都能</a:t>
            </a:r>
            <a:r>
              <a:rPr lang="zh-CN" altLang="en-US" sz="2600" kern="0" smtClean="0">
                <a:solidFill>
                  <a:srgbClr val="000000"/>
                </a:solidFill>
                <a:latin typeface="Times New Roman" panose="02020603050405020304" pitchFamily="18" charset="0"/>
                <a:ea typeface="微软雅黑"/>
                <a:cs typeface="Helvetica"/>
                <a:sym typeface="Helvetica"/>
              </a:rPr>
              <a:t>发生；</a:t>
            </a:r>
            <a:endParaRPr lang="zh-CN" altLang="en-US" sz="2600" kern="0">
              <a:solidFill>
                <a:srgbClr val="000000"/>
              </a:solidFill>
              <a:latin typeface="Times New Roman" pitchFamily="18" charset="0"/>
              <a:ea typeface="微软雅黑"/>
              <a:cs typeface="Helvetica"/>
              <a:sym typeface="Helvetica"/>
            </a:endParaRPr>
          </a:p>
          <a:p>
            <a:pPr fontAlgn="auto">
              <a:lnSpc>
                <a:spcPct val="120000"/>
              </a:lnSpc>
              <a:spcBef>
                <a:spcPct val="0"/>
              </a:spcBef>
              <a:spcAft>
                <a:spcPct val="0"/>
              </a:spcAft>
              <a:defRPr/>
            </a:pPr>
            <a:r>
              <a:rPr lang="en-US" altLang="zh-CN" sz="2600" kern="0">
                <a:solidFill>
                  <a:srgbClr val="000000"/>
                </a:solidFill>
                <a:latin typeface="Times New Roman" panose="02020603050405020304" pitchFamily="18" charset="0"/>
                <a:ea typeface="微软雅黑"/>
                <a:cs typeface="Helvetica"/>
                <a:sym typeface="Helvetica"/>
              </a:rPr>
              <a:t>③</a:t>
            </a:r>
            <a:r>
              <a:rPr lang="zh-CN" altLang="en-US" sz="2600" kern="0">
                <a:solidFill>
                  <a:srgbClr val="000000"/>
                </a:solidFill>
                <a:latin typeface="Times New Roman" panose="02020603050405020304" pitchFamily="18" charset="0"/>
                <a:ea typeface="微软雅黑"/>
                <a:cs typeface="Helvetica"/>
                <a:sym typeface="Helvetica"/>
              </a:rPr>
              <a:t>比较</a:t>
            </a:r>
            <a:r>
              <a:rPr lang="zh-CN" altLang="en-US" sz="2600" kern="0" smtClean="0">
                <a:solidFill>
                  <a:srgbClr val="FF0000"/>
                </a:solidFill>
                <a:latin typeface="Times New Roman" panose="02020603050405020304" pitchFamily="18" charset="0"/>
                <a:ea typeface="微软雅黑"/>
                <a:cs typeface="Helvetica"/>
                <a:sym typeface="Helvetica"/>
              </a:rPr>
              <a:t>缓慢的</a:t>
            </a:r>
            <a:r>
              <a:rPr lang="zh-CN" altLang="en-US" sz="2600" kern="0" smtClean="0">
                <a:solidFill>
                  <a:srgbClr val="000000"/>
                </a:solidFill>
                <a:latin typeface="Times New Roman" panose="02020603050405020304" pitchFamily="18" charset="0"/>
                <a:ea typeface="微软雅黑"/>
                <a:cs typeface="Helvetica"/>
                <a:sym typeface="Helvetica"/>
              </a:rPr>
              <a:t>汽化现象；</a:t>
            </a:r>
            <a:endParaRPr lang="en-US" altLang="zh-CN" sz="2600" kern="0" smtClean="0">
              <a:solidFill>
                <a:srgbClr val="000000"/>
              </a:solidFill>
              <a:latin typeface="Times New Roman" pitchFamily="18" charset="0"/>
              <a:ea typeface="微软雅黑"/>
              <a:cs typeface="Helvetica"/>
              <a:sym typeface="Helvetica"/>
            </a:endParaRPr>
          </a:p>
          <a:p>
            <a:pPr fontAlgn="auto">
              <a:lnSpc>
                <a:spcPct val="120000"/>
              </a:lnSpc>
              <a:spcBef>
                <a:spcPct val="0"/>
              </a:spcBef>
              <a:spcAft>
                <a:spcPct val="0"/>
              </a:spcAft>
              <a:defRPr/>
            </a:pPr>
            <a:r>
              <a:rPr lang="zh-CN" altLang="en-US" sz="2600" kern="0">
                <a:solidFill>
                  <a:srgbClr val="000000"/>
                </a:solidFill>
                <a:latin typeface="微软雅黑"/>
                <a:ea typeface="微软雅黑"/>
                <a:cs typeface="Helvetica"/>
                <a:sym typeface="Helvetica"/>
              </a:rPr>
              <a:t>④不</a:t>
            </a:r>
            <a:r>
              <a:rPr lang="zh-CN" altLang="en-US" sz="2600" kern="0" smtClean="0">
                <a:solidFill>
                  <a:srgbClr val="000000"/>
                </a:solidFill>
                <a:latin typeface="微软雅黑"/>
                <a:ea typeface="微软雅黑"/>
                <a:cs typeface="Helvetica"/>
                <a:sym typeface="Helvetica"/>
              </a:rPr>
              <a:t>容易观察到。</a:t>
            </a:r>
            <a:endParaRPr lang="zh-CN" altLang="en-US" sz="2600" kern="0">
              <a:solidFill>
                <a:srgbClr val="000000"/>
              </a:solidFill>
              <a:latin typeface="Times New Roman" panose="02020603050405020304" pitchFamily="18" charset="0"/>
              <a:ea typeface="微软雅黑"/>
              <a:cs typeface="Helvetica"/>
              <a:sym typeface="Helvetica"/>
            </a:endParaRPr>
          </a:p>
        </p:txBody>
      </p:sp>
      <p:sp>
        <p:nvSpPr>
          <p:cNvPr id="6" name="矩形 2"/>
          <p:cNvSpPr>
            <a:spLocks noChangeArrowheads="1"/>
          </p:cNvSpPr>
          <p:nvPr/>
        </p:nvSpPr>
        <p:spPr bwMode="auto">
          <a:xfrm>
            <a:off x="3452813" y="1335088"/>
            <a:ext cx="6186487" cy="492125"/>
          </a:xfrm>
          <a:prstGeom prst="rect">
            <a:avLst/>
          </a:prstGeom>
          <a:noFill/>
          <a:ln>
            <a:noFill/>
          </a:ln>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ct val="0"/>
              </a:spcBef>
              <a:spcAft>
                <a:spcPct val="0"/>
              </a:spcAft>
              <a:defRPr/>
            </a:pPr>
            <a:r>
              <a:rPr lang="zh-CN" altLang="en-US" sz="2600" kern="0">
                <a:solidFill>
                  <a:srgbClr val="000000"/>
                </a:solidFill>
                <a:latin typeface="Times New Roman" panose="02020603050405020304" pitchFamily="18" charset="0"/>
                <a:ea typeface="微软雅黑"/>
                <a:cs typeface="Helvetica"/>
                <a:sym typeface="Helvetica"/>
              </a:rPr>
              <a:t>都是</a:t>
            </a:r>
            <a:r>
              <a:rPr lang="zh-CN" altLang="en-US" sz="2600" kern="0">
                <a:solidFill>
                  <a:srgbClr val="FF0000"/>
                </a:solidFill>
                <a:latin typeface="Times New Roman" panose="02020603050405020304" pitchFamily="18" charset="0"/>
                <a:ea typeface="微软雅黑"/>
                <a:cs typeface="Helvetica"/>
                <a:sym typeface="Helvetica"/>
              </a:rPr>
              <a:t>汽化</a:t>
            </a:r>
            <a:r>
              <a:rPr lang="zh-CN" altLang="en-US" sz="2600" kern="0">
                <a:solidFill>
                  <a:srgbClr val="000000"/>
                </a:solidFill>
                <a:latin typeface="Times New Roman" panose="02020603050405020304" pitchFamily="18" charset="0"/>
                <a:ea typeface="微软雅黑"/>
                <a:cs typeface="Helvetica"/>
                <a:sym typeface="Helvetica"/>
              </a:rPr>
              <a:t>现象，并且</a:t>
            </a:r>
            <a:r>
              <a:rPr lang="zh-CN" altLang="en-US" sz="2600" kern="0" smtClean="0">
                <a:solidFill>
                  <a:srgbClr val="000000"/>
                </a:solidFill>
                <a:latin typeface="Times New Roman" panose="02020603050405020304" pitchFamily="18" charset="0"/>
                <a:ea typeface="微软雅黑"/>
                <a:cs typeface="Helvetica"/>
                <a:sym typeface="Helvetica"/>
              </a:rPr>
              <a:t>都</a:t>
            </a:r>
            <a:r>
              <a:rPr lang="zh-CN" altLang="en-US" sz="2600" kern="0" smtClean="0">
                <a:solidFill>
                  <a:srgbClr val="FF0000"/>
                </a:solidFill>
                <a:latin typeface="Times New Roman" panose="02020603050405020304" pitchFamily="18" charset="0"/>
                <a:ea typeface="微软雅黑"/>
                <a:cs typeface="Helvetica"/>
                <a:sym typeface="Helvetica"/>
              </a:rPr>
              <a:t>需要吸热</a:t>
            </a:r>
            <a:endParaRPr lang="zh-CN" altLang="en-US" sz="2600" kern="0">
              <a:solidFill>
                <a:srgbClr val="FF0000"/>
              </a:solidFill>
              <a:latin typeface="Times New Roman" pitchFamily="18" charset="0"/>
              <a:ea typeface="微软雅黑"/>
              <a:cs typeface="Helvetica"/>
              <a:sym typeface="Helvetica"/>
            </a:endParaRPr>
          </a:p>
        </p:txBody>
      </p:sp>
      <p:sp>
        <p:nvSpPr>
          <p:cNvPr id="7" name="矩形 3"/>
          <p:cNvSpPr>
            <a:spLocks noChangeArrowheads="1"/>
          </p:cNvSpPr>
          <p:nvPr/>
        </p:nvSpPr>
        <p:spPr bwMode="auto">
          <a:xfrm>
            <a:off x="6991350" y="4151313"/>
            <a:ext cx="3767138" cy="1531937"/>
          </a:xfrm>
          <a:prstGeom prst="rect">
            <a:avLst/>
          </a:prstGeom>
          <a:noFill/>
          <a:ln>
            <a:noFill/>
          </a:ln>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auto">
              <a:lnSpc>
                <a:spcPct val="120000"/>
              </a:lnSpc>
              <a:spcBef>
                <a:spcPct val="0"/>
              </a:spcBef>
              <a:spcAft>
                <a:spcPct val="0"/>
              </a:spcAft>
              <a:defRPr/>
            </a:pPr>
            <a:r>
              <a:rPr lang="zh-CN" altLang="en-US" sz="2600" kern="0">
                <a:solidFill>
                  <a:srgbClr val="000000"/>
                </a:solidFill>
                <a:latin typeface="Times New Roman" panose="02020603050405020304" pitchFamily="18" charset="0"/>
                <a:ea typeface="微软雅黑"/>
                <a:cs typeface="Helvetica"/>
                <a:sym typeface="Helvetica"/>
              </a:rPr>
              <a:t>与液体表面</a:t>
            </a:r>
            <a:r>
              <a:rPr lang="zh-CN" altLang="en-US" sz="2600" kern="0">
                <a:solidFill>
                  <a:srgbClr val="FF0000"/>
                </a:solidFill>
                <a:latin typeface="Times New Roman" panose="02020603050405020304" pitchFamily="18" charset="0"/>
                <a:ea typeface="微软雅黑"/>
                <a:cs typeface="Helvetica"/>
                <a:sym typeface="Helvetica"/>
              </a:rPr>
              <a:t>气压大小</a:t>
            </a:r>
            <a:r>
              <a:rPr lang="zh-CN" altLang="en-US" sz="2600" kern="0">
                <a:solidFill>
                  <a:srgbClr val="000000"/>
                </a:solidFill>
                <a:latin typeface="Times New Roman" panose="02020603050405020304" pitchFamily="18" charset="0"/>
                <a:ea typeface="微软雅黑"/>
                <a:cs typeface="Helvetica"/>
                <a:sym typeface="Helvetica"/>
              </a:rPr>
              <a:t>有关，气压不同，同种液体沸点不同。</a:t>
            </a:r>
          </a:p>
        </p:txBody>
      </p:sp>
      <p:sp>
        <p:nvSpPr>
          <p:cNvPr id="8" name="矩形 4"/>
          <p:cNvSpPr>
            <a:spLocks noChangeArrowheads="1"/>
          </p:cNvSpPr>
          <p:nvPr/>
        </p:nvSpPr>
        <p:spPr bwMode="auto">
          <a:xfrm>
            <a:off x="6796088" y="1908175"/>
            <a:ext cx="4157662" cy="1978025"/>
          </a:xfrm>
          <a:prstGeom prst="rect">
            <a:avLst/>
          </a:prstGeom>
          <a:noFill/>
          <a:ln>
            <a:noFill/>
          </a:ln>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lnSpc>
                <a:spcPct val="120000"/>
              </a:lnSpc>
              <a:spcBef>
                <a:spcPct val="0"/>
              </a:spcBef>
              <a:spcAft>
                <a:spcPct val="0"/>
              </a:spcAft>
              <a:defRPr/>
            </a:pPr>
            <a:r>
              <a:rPr lang="en-US" altLang="zh-CN" sz="2600" kern="0">
                <a:solidFill>
                  <a:srgbClr val="000000"/>
                </a:solidFill>
                <a:latin typeface="Times New Roman" panose="02020603050405020304" pitchFamily="18" charset="0"/>
                <a:ea typeface="微软雅黑"/>
                <a:cs typeface="Helvetica"/>
                <a:sym typeface="Helvetica"/>
              </a:rPr>
              <a:t>①</a:t>
            </a:r>
            <a:r>
              <a:rPr lang="zh-CN" altLang="en-US" sz="2600" kern="0">
                <a:solidFill>
                  <a:srgbClr val="FF0000"/>
                </a:solidFill>
                <a:latin typeface="Times New Roman" panose="02020603050405020304" pitchFamily="18" charset="0"/>
                <a:ea typeface="微软雅黑"/>
                <a:cs typeface="Helvetica"/>
                <a:sym typeface="Helvetica"/>
              </a:rPr>
              <a:t>内部和表面</a:t>
            </a:r>
            <a:r>
              <a:rPr lang="zh-CN" altLang="en-US" sz="2600" kern="0" smtClean="0">
                <a:solidFill>
                  <a:srgbClr val="000000"/>
                </a:solidFill>
                <a:latin typeface="Times New Roman" panose="02020603050405020304" pitchFamily="18" charset="0"/>
                <a:ea typeface="微软雅黑"/>
                <a:cs typeface="Helvetica"/>
                <a:sym typeface="Helvetica"/>
              </a:rPr>
              <a:t>同时进行；</a:t>
            </a:r>
            <a:endParaRPr lang="en-US" altLang="zh-CN" sz="2600" kern="0" smtClean="0">
              <a:solidFill>
                <a:srgbClr val="000000"/>
              </a:solidFill>
              <a:latin typeface="Times New Roman" panose="02020603050405020304" pitchFamily="18" charset="0"/>
              <a:ea typeface="微软雅黑"/>
              <a:cs typeface="Helvetica"/>
              <a:sym typeface="Helvetica"/>
            </a:endParaRPr>
          </a:p>
          <a:p>
            <a:pPr fontAlgn="auto">
              <a:lnSpc>
                <a:spcPct val="120000"/>
              </a:lnSpc>
              <a:spcBef>
                <a:spcPct val="0"/>
              </a:spcBef>
              <a:spcAft>
                <a:spcPct val="0"/>
              </a:spcAft>
              <a:defRPr/>
            </a:pPr>
            <a:r>
              <a:rPr lang="en-US" altLang="zh-CN" sz="2600" kern="0" smtClean="0">
                <a:solidFill>
                  <a:srgbClr val="000000"/>
                </a:solidFill>
                <a:latin typeface="Times New Roman" panose="02020603050405020304" pitchFamily="18" charset="0"/>
                <a:ea typeface="微软雅黑"/>
                <a:cs typeface="Helvetica"/>
                <a:sym typeface="Helvetica"/>
              </a:rPr>
              <a:t>②</a:t>
            </a:r>
            <a:r>
              <a:rPr lang="zh-CN" altLang="en-US" sz="2600" kern="0">
                <a:solidFill>
                  <a:srgbClr val="FF0000"/>
                </a:solidFill>
                <a:latin typeface="Times New Roman" panose="02020603050405020304" pitchFamily="18" charset="0"/>
                <a:ea typeface="微软雅黑"/>
                <a:cs typeface="Helvetica"/>
                <a:sym typeface="Helvetica"/>
              </a:rPr>
              <a:t>达到沸点</a:t>
            </a:r>
            <a:r>
              <a:rPr lang="zh-CN" altLang="en-US" sz="2600" kern="0">
                <a:solidFill>
                  <a:srgbClr val="000000"/>
                </a:solidFill>
                <a:latin typeface="Times New Roman" panose="02020603050405020304" pitchFamily="18" charset="0"/>
                <a:ea typeface="微软雅黑"/>
                <a:cs typeface="Helvetica"/>
                <a:sym typeface="Helvetica"/>
              </a:rPr>
              <a:t>才能</a:t>
            </a:r>
            <a:r>
              <a:rPr lang="zh-CN" altLang="en-US" sz="2600" kern="0" smtClean="0">
                <a:solidFill>
                  <a:srgbClr val="000000"/>
                </a:solidFill>
                <a:latin typeface="Times New Roman" panose="02020603050405020304" pitchFamily="18" charset="0"/>
                <a:ea typeface="微软雅黑"/>
                <a:cs typeface="Helvetica"/>
                <a:sym typeface="Helvetica"/>
              </a:rPr>
              <a:t>发生；</a:t>
            </a:r>
            <a:endParaRPr lang="en-US" altLang="zh-CN" sz="2600" kern="0">
              <a:solidFill>
                <a:srgbClr val="000000"/>
              </a:solidFill>
              <a:latin typeface="Times New Roman" pitchFamily="18" charset="0"/>
              <a:ea typeface="微软雅黑"/>
              <a:cs typeface="Helvetica"/>
              <a:sym typeface="Helvetica"/>
            </a:endParaRPr>
          </a:p>
          <a:p>
            <a:pPr fontAlgn="auto">
              <a:lnSpc>
                <a:spcPct val="120000"/>
              </a:lnSpc>
              <a:spcBef>
                <a:spcPct val="0"/>
              </a:spcBef>
              <a:spcAft>
                <a:spcPct val="0"/>
              </a:spcAft>
              <a:defRPr/>
            </a:pPr>
            <a:r>
              <a:rPr lang="en-US" altLang="zh-CN" sz="2600" kern="0">
                <a:solidFill>
                  <a:srgbClr val="000000"/>
                </a:solidFill>
                <a:latin typeface="Times New Roman" pitchFamily="18" charset="0"/>
                <a:ea typeface="微软雅黑"/>
                <a:cs typeface="Helvetica"/>
                <a:sym typeface="Helvetica"/>
              </a:rPr>
              <a:t>③</a:t>
            </a:r>
            <a:r>
              <a:rPr lang="zh-CN" altLang="en-US" sz="2600" kern="0">
                <a:solidFill>
                  <a:srgbClr val="000000"/>
                </a:solidFill>
                <a:latin typeface="Times New Roman" panose="02020603050405020304" pitchFamily="18" charset="0"/>
                <a:ea typeface="微软雅黑"/>
                <a:cs typeface="Helvetica"/>
                <a:sym typeface="Helvetica"/>
              </a:rPr>
              <a:t>比较</a:t>
            </a:r>
            <a:r>
              <a:rPr lang="zh-CN" altLang="en-US" sz="2600" kern="0" smtClean="0">
                <a:solidFill>
                  <a:srgbClr val="FF0000"/>
                </a:solidFill>
                <a:latin typeface="Times New Roman" panose="02020603050405020304" pitchFamily="18" charset="0"/>
                <a:ea typeface="微软雅黑"/>
                <a:cs typeface="Helvetica"/>
                <a:sym typeface="Helvetica"/>
              </a:rPr>
              <a:t>剧烈的</a:t>
            </a:r>
            <a:r>
              <a:rPr lang="zh-CN" altLang="en-US" sz="2600" kern="0" smtClean="0">
                <a:solidFill>
                  <a:srgbClr val="000000"/>
                </a:solidFill>
                <a:latin typeface="Times New Roman" panose="02020603050405020304" pitchFamily="18" charset="0"/>
                <a:ea typeface="微软雅黑"/>
                <a:cs typeface="Helvetica"/>
                <a:sym typeface="Helvetica"/>
              </a:rPr>
              <a:t>汽化现象；</a:t>
            </a:r>
            <a:endParaRPr lang="en-US" altLang="zh-CN" sz="2600" kern="0" smtClean="0">
              <a:solidFill>
                <a:srgbClr val="000000"/>
              </a:solidFill>
              <a:latin typeface="Times New Roman" panose="02020603050405020304" pitchFamily="18" charset="0"/>
              <a:ea typeface="微软雅黑"/>
              <a:cs typeface="Helvetica"/>
              <a:sym typeface="Helvetica"/>
            </a:endParaRPr>
          </a:p>
          <a:p>
            <a:pPr fontAlgn="auto">
              <a:lnSpc>
                <a:spcPct val="120000"/>
              </a:lnSpc>
              <a:spcBef>
                <a:spcPct val="0"/>
              </a:spcBef>
              <a:spcAft>
                <a:spcPct val="0"/>
              </a:spcAft>
              <a:defRPr/>
            </a:pPr>
            <a:r>
              <a:rPr lang="zh-CN" altLang="zh-CN" sz="2600" kern="0" smtClean="0">
                <a:solidFill>
                  <a:srgbClr val="000000"/>
                </a:solidFill>
                <a:latin typeface="Times New Roman" panose="02020603050405020304" pitchFamily="18" charset="0"/>
                <a:ea typeface="微软雅黑"/>
                <a:cs typeface="Helvetica"/>
                <a:sym typeface="Helvetica"/>
              </a:rPr>
              <a:t>④</a:t>
            </a:r>
            <a:r>
              <a:rPr lang="zh-CN" altLang="en-US" sz="2600" kern="0" smtClean="0">
                <a:solidFill>
                  <a:srgbClr val="000000"/>
                </a:solidFill>
                <a:latin typeface="Times New Roman" panose="02020603050405020304" pitchFamily="18" charset="0"/>
                <a:ea typeface="微软雅黑"/>
                <a:cs typeface="Helvetica"/>
                <a:sym typeface="Helvetica"/>
              </a:rPr>
              <a:t>迅速产生大量气泡。</a:t>
            </a:r>
            <a:endParaRPr lang="zh-CN" altLang="en-US" sz="2600" kern="0">
              <a:solidFill>
                <a:srgbClr val="000000"/>
              </a:solidFill>
              <a:cs typeface="Helvetica"/>
              <a:sym typeface="Helvetica"/>
            </a:endParaRPr>
          </a:p>
        </p:txBody>
      </p:sp>
      <p:sp>
        <p:nvSpPr>
          <p:cNvPr id="9" name="圆角矩形 8"/>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down)">
                                      <p:cBhvr>
                                        <p:cTn id="32" dur="500"/>
                                        <p:tgtEl>
                                          <p:spTgt spid="5">
                                            <p:txEl>
                                              <p:pRg st="2" end="2"/>
                                            </p:txEl>
                                          </p:spTgt>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down)">
                                      <p:cBhvr>
                                        <p:cTn id="37" dur="500"/>
                                        <p:tgtEl>
                                          <p:spTgt spid="5">
                                            <p:txEl>
                                              <p:pRg st="3" end="3"/>
                                            </p:txEl>
                                          </p:spTgt>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wipe(down)">
                                      <p:cBhvr>
                                        <p:cTn id="42" dur="500"/>
                                        <p:tgtEl>
                                          <p:spTgt spid="8">
                                            <p:txEl>
                                              <p:pRg st="2" end="2"/>
                                            </p:txEl>
                                          </p:spTgt>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wipe(down)">
                                      <p:cBhvr>
                                        <p:cTn id="47" dur="500"/>
                                        <p:tgtEl>
                                          <p:spTgt spid="8">
                                            <p:txEl>
                                              <p:pRg st="3" end="3"/>
                                            </p:txEl>
                                          </p:spTgt>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wipe(down)">
                                      <p:cBhvr>
                                        <p:cTn id="52" dur="500"/>
                                        <p:tgtEl>
                                          <p:spTgt spid="4">
                                            <p:txEl>
                                              <p:pRg st="0" end="0"/>
                                            </p:txEl>
                                          </p:spTgt>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wipe(down)">
                                      <p:cBhvr>
                                        <p:cTn id="5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3"/>
          <p:cNvSpPr>
            <a:spLocks noChangeArrowheads="1"/>
          </p:cNvSpPr>
          <p:nvPr/>
        </p:nvSpPr>
        <p:spPr bwMode="auto">
          <a:xfrm>
            <a:off x="330200" y="428625"/>
            <a:ext cx="11861800" cy="581025"/>
          </a:xfrm>
          <a:prstGeom prst="rect">
            <a:avLst/>
          </a:prstGeom>
          <a:noFill/>
          <a:ln w="9525">
            <a:noFill/>
            <a:miter lim="800000"/>
          </a:ln>
        </p:spPr>
        <p:txBody>
          <a:bodyPr>
            <a:spAutoFit/>
          </a:bodyPr>
          <a:lstStyle/>
          <a:p>
            <a:pPr>
              <a:lnSpc>
                <a:spcPct val="150000"/>
              </a:lnSpc>
            </a:pPr>
            <a:r>
              <a:rPr lang="zh-CN" altLang="en-US" sz="2400">
                <a:latin typeface="微软雅黑" pitchFamily="34" charset="-122"/>
                <a:ea typeface="微软雅黑" pitchFamily="34" charset="-122"/>
              </a:rPr>
              <a:t>小明做“探究水沸腾时温度变化特点”的实验装置如图甲所示。</a:t>
            </a:r>
          </a:p>
        </p:txBody>
      </p:sp>
      <p:pic>
        <p:nvPicPr>
          <p:cNvPr id="41986" name="图片 11"/>
          <p:cNvPicPr>
            <a:picLocks noChangeAspect="1"/>
          </p:cNvPicPr>
          <p:nvPr/>
        </p:nvPicPr>
        <p:blipFill>
          <a:blip r:embed="rId2">
            <a:clrChange>
              <a:clrFrom>
                <a:srgbClr val="FFFDEA"/>
              </a:clrFrom>
              <a:clrTo>
                <a:srgbClr val="FFFDEA">
                  <a:alpha val="0"/>
                </a:srgbClr>
              </a:clrTo>
            </a:clrChange>
          </a:blip>
          <a:stretch>
            <a:fillRect/>
          </a:stretch>
        </p:blipFill>
        <p:spPr bwMode="auto">
          <a:xfrm>
            <a:off x="3049588" y="1009650"/>
            <a:ext cx="1674812" cy="1963738"/>
          </a:xfrm>
          <a:prstGeom prst="rect">
            <a:avLst/>
          </a:prstGeom>
          <a:noFill/>
          <a:ln w="9525">
            <a:noFill/>
            <a:miter lim="800000"/>
          </a:ln>
        </p:spPr>
      </p:pic>
      <p:pic>
        <p:nvPicPr>
          <p:cNvPr id="41987" name="图片 13"/>
          <p:cNvPicPr>
            <a:picLocks noChangeAspect="1"/>
          </p:cNvPicPr>
          <p:nvPr/>
        </p:nvPicPr>
        <p:blipFill>
          <a:blip r:embed="rId3">
            <a:clrChange>
              <a:clrFrom>
                <a:srgbClr val="FFFDEA"/>
              </a:clrFrom>
              <a:clrTo>
                <a:srgbClr val="FFFDEA">
                  <a:alpha val="0"/>
                </a:srgbClr>
              </a:clrTo>
            </a:clrChange>
          </a:blip>
          <a:stretch>
            <a:fillRect/>
          </a:stretch>
        </p:blipFill>
        <p:spPr bwMode="auto">
          <a:xfrm>
            <a:off x="5592763" y="1079500"/>
            <a:ext cx="3203575" cy="1971675"/>
          </a:xfrm>
          <a:prstGeom prst="rect">
            <a:avLst/>
          </a:prstGeom>
          <a:noFill/>
          <a:ln w="9525">
            <a:noFill/>
            <a:miter lim="800000"/>
          </a:ln>
        </p:spPr>
      </p:pic>
      <p:sp>
        <p:nvSpPr>
          <p:cNvPr id="15" name="矩形 14"/>
          <p:cNvSpPr>
            <a:spLocks noChangeArrowheads="1"/>
          </p:cNvSpPr>
          <p:nvPr/>
        </p:nvSpPr>
        <p:spPr bwMode="auto">
          <a:xfrm>
            <a:off x="227013" y="3051175"/>
            <a:ext cx="11155362" cy="1477963"/>
          </a:xfrm>
          <a:prstGeom prst="rect">
            <a:avLst/>
          </a:prstGeom>
          <a:noFill/>
          <a:ln w="9525">
            <a:noFill/>
            <a:miter lim="800000"/>
          </a:ln>
        </p:spPr>
        <p:txBody>
          <a:bodyPr>
            <a:spAutoFit/>
          </a:bodyPr>
          <a:lstStyle/>
          <a:p>
            <a:pPr algn="just">
              <a:lnSpc>
                <a:spcPts val="3600"/>
              </a:lnSpc>
            </a:pPr>
            <a:r>
              <a:rPr lang="zh-CN" altLang="en-US" sz="2400">
                <a:latin typeface="Times New Roman" panose="02020603050405020304" pitchFamily="18" charset="0"/>
                <a:ea typeface="微软雅黑" pitchFamily="34" charset="-122"/>
                <a:cs typeface="Times New Roman" pitchFamily="18" charset="0"/>
              </a:rPr>
              <a:t>（</a:t>
            </a:r>
            <a:r>
              <a:rPr lang="en-US" altLang="zh-CN" sz="2400">
                <a:latin typeface="Times New Roman" panose="02020603050405020304" pitchFamily="18" charset="0"/>
                <a:ea typeface="微软雅黑" pitchFamily="34" charset="-122"/>
                <a:cs typeface="Times New Roman" pitchFamily="18" charset="0"/>
              </a:rPr>
              <a:t>1</a:t>
            </a:r>
            <a:r>
              <a:rPr lang="zh-CN" altLang="en-US" sz="2400">
                <a:latin typeface="Times New Roman" panose="02020603050405020304" pitchFamily="18" charset="0"/>
                <a:ea typeface="微软雅黑" pitchFamily="34" charset="-122"/>
                <a:cs typeface="Times New Roman" pitchFamily="18" charset="0"/>
              </a:rPr>
              <a:t>）当水温上升到</a:t>
            </a:r>
            <a:r>
              <a:rPr lang="en-US" altLang="zh-CN" sz="2400">
                <a:latin typeface="Times New Roman" panose="02020603050405020304" pitchFamily="18" charset="0"/>
                <a:ea typeface="微软雅黑" pitchFamily="34" charset="-122"/>
                <a:cs typeface="Times New Roman" pitchFamily="18" charset="0"/>
              </a:rPr>
              <a:t>90</a:t>
            </a:r>
            <a:r>
              <a:rPr lang="zh-CN" altLang="en-US" sz="2400">
                <a:solidFill>
                  <a:srgbClr val="000000"/>
                </a:solidFill>
                <a:latin typeface="Times New Roman" panose="02020603050405020304" pitchFamily="18" charset="0"/>
                <a:ea typeface="微软雅黑" pitchFamily="34" charset="-122"/>
                <a:cs typeface="Times New Roman" pitchFamily="18" charset="0"/>
              </a:rPr>
              <a:t>℃</a:t>
            </a:r>
            <a:r>
              <a:rPr lang="zh-CN" altLang="en-US" sz="2400">
                <a:latin typeface="Times New Roman" panose="02020603050405020304" pitchFamily="18" charset="0"/>
                <a:ea typeface="微软雅黑" pitchFamily="34" charset="-122"/>
                <a:cs typeface="Times New Roman" pitchFamily="18" charset="0"/>
              </a:rPr>
              <a:t>时，小明每隔</a:t>
            </a:r>
            <a:r>
              <a:rPr lang="en-US" altLang="zh-CN" sz="2400">
                <a:latin typeface="Times New Roman" panose="02020603050405020304" pitchFamily="18" charset="0"/>
                <a:ea typeface="微软雅黑" pitchFamily="34" charset="-122"/>
                <a:cs typeface="Times New Roman" pitchFamily="18" charset="0"/>
              </a:rPr>
              <a:t>0.5min</a:t>
            </a:r>
            <a:r>
              <a:rPr lang="zh-CN" altLang="en-US" sz="2400">
                <a:latin typeface="Times New Roman" panose="02020603050405020304" pitchFamily="18" charset="0"/>
                <a:ea typeface="微软雅黑" pitchFamily="34" charset="-122"/>
                <a:cs typeface="Times New Roman" pitchFamily="18" charset="0"/>
              </a:rPr>
              <a:t>记录一次温度，然后绘制了温度随时间变化的图像，如图乙所示。从图像中可知水的沸点是</a:t>
            </a:r>
            <a:r>
              <a:rPr lang="en-US" altLang="zh-CN" sz="2400" baseline="-25000">
                <a:latin typeface="Times New Roman" panose="02020603050405020304" pitchFamily="18" charset="0"/>
                <a:ea typeface="微软雅黑" pitchFamily="34" charset="-122"/>
                <a:cs typeface="Times New Roman" pitchFamily="18" charset="0"/>
              </a:rPr>
              <a:t>____________</a:t>
            </a:r>
            <a:r>
              <a:rPr lang="zh-CN" altLang="en-US" sz="2400">
                <a:solidFill>
                  <a:srgbClr val="000000"/>
                </a:solidFill>
                <a:latin typeface="Times New Roman" panose="02020603050405020304" pitchFamily="18" charset="0"/>
                <a:ea typeface="微软雅黑" pitchFamily="34" charset="-122"/>
                <a:cs typeface="Times New Roman" pitchFamily="18" charset="0"/>
              </a:rPr>
              <a:t>℃。</a:t>
            </a:r>
            <a:r>
              <a:rPr lang="zh-CN" altLang="en-US" sz="2400">
                <a:latin typeface="Times New Roman" panose="02020603050405020304" pitchFamily="18" charset="0"/>
                <a:ea typeface="微软雅黑" pitchFamily="34" charset="-122"/>
                <a:cs typeface="Times New Roman" pitchFamily="18" charset="0"/>
              </a:rPr>
              <a:t>停止加热，小明发现水不能继续沸腾，说明水在沸腾过程中需要不断</a:t>
            </a:r>
            <a:r>
              <a:rPr lang="en-US" altLang="zh-CN" sz="2400" baseline="-25000">
                <a:solidFill>
                  <a:srgbClr val="000000"/>
                </a:solidFill>
                <a:latin typeface="Times New Roman" panose="02020603050405020304" pitchFamily="18" charset="0"/>
                <a:ea typeface="微软雅黑" pitchFamily="34" charset="-122"/>
                <a:cs typeface="Times New Roman" pitchFamily="18" charset="0"/>
              </a:rPr>
              <a:t>__________</a:t>
            </a:r>
            <a:r>
              <a:rPr lang="zh-CN" altLang="en-US" sz="2400">
                <a:solidFill>
                  <a:srgbClr val="000000"/>
                </a:solidFill>
                <a:latin typeface="Times New Roman" panose="02020603050405020304" pitchFamily="18" charset="0"/>
                <a:ea typeface="微软雅黑" pitchFamily="34" charset="-122"/>
                <a:cs typeface="Times New Roman" pitchFamily="18" charset="0"/>
              </a:rPr>
              <a:t>。</a:t>
            </a:r>
            <a:endParaRPr lang="en-US" altLang="zh-CN" sz="2400">
              <a:solidFill>
                <a:srgbClr val="000000"/>
              </a:solidFill>
              <a:latin typeface="Times New Roman" pitchFamily="18" charset="0"/>
              <a:ea typeface="微软雅黑" pitchFamily="34" charset="-122"/>
              <a:cs typeface="Times New Roman" panose="02020603050405020304" pitchFamily="18" charset="0"/>
            </a:endParaRPr>
          </a:p>
        </p:txBody>
      </p:sp>
      <p:sp>
        <p:nvSpPr>
          <p:cNvPr id="7" name="圆角矩形 6"/>
          <p:cNvSpPr/>
          <p:nvPr/>
        </p:nvSpPr>
        <p:spPr>
          <a:xfrm>
            <a:off x="0" y="25400"/>
            <a:ext cx="1844675" cy="403225"/>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典型例题</a:t>
            </a:r>
            <a:r>
              <a:rPr lang="en-US" altLang="zh-CN" sz="2600" b="1">
                <a:solidFill>
                  <a:prstClr val="white"/>
                </a:solidFill>
                <a:sym typeface="+mn-ea"/>
              </a:rPr>
              <a:t>3</a:t>
            </a:r>
          </a:p>
        </p:txBody>
      </p:sp>
      <p:sp>
        <p:nvSpPr>
          <p:cNvPr id="8" name="矩形 7"/>
          <p:cNvSpPr>
            <a:spLocks noChangeArrowheads="1"/>
          </p:cNvSpPr>
          <p:nvPr/>
        </p:nvSpPr>
        <p:spPr bwMode="auto">
          <a:xfrm>
            <a:off x="227013" y="4486275"/>
            <a:ext cx="11031537" cy="1939925"/>
          </a:xfrm>
          <a:prstGeom prst="rect">
            <a:avLst/>
          </a:prstGeom>
          <a:noFill/>
          <a:ln w="9525">
            <a:noFill/>
            <a:miter lim="800000"/>
          </a:ln>
        </p:spPr>
        <p:txBody>
          <a:bodyPr>
            <a:spAutoFit/>
          </a:bodyPr>
          <a:lstStyle/>
          <a:p>
            <a:pPr>
              <a:lnSpc>
                <a:spcPts val="3600"/>
              </a:lnSpc>
            </a:pPr>
            <a:r>
              <a:rPr lang="zh-CN" altLang="en-US" sz="2300">
                <a:latin typeface="Times New Roman" panose="02020603050405020304" pitchFamily="18" charset="0"/>
                <a:ea typeface="微软雅黑" pitchFamily="34" charset="-122"/>
                <a:cs typeface="Times New Roman" pitchFamily="18" charset="0"/>
              </a:rPr>
              <a:t>（</a:t>
            </a:r>
            <a:r>
              <a:rPr lang="en-US" altLang="zh-CN" sz="2300">
                <a:latin typeface="Times New Roman" panose="02020603050405020304" pitchFamily="18" charset="0"/>
                <a:ea typeface="微软雅黑" pitchFamily="34" charset="-122"/>
                <a:cs typeface="Times New Roman" pitchFamily="18" charset="0"/>
              </a:rPr>
              <a:t>2</a:t>
            </a:r>
            <a:r>
              <a:rPr lang="zh-CN" altLang="en-US" sz="2300">
                <a:latin typeface="Times New Roman" panose="02020603050405020304" pitchFamily="18" charset="0"/>
                <a:ea typeface="微软雅黑" pitchFamily="34" charset="-122"/>
                <a:cs typeface="Times New Roman" pitchFamily="18" charset="0"/>
              </a:rPr>
              <a:t>）结合甲、乙两图，请你对本实验提出一条改进建议：</a:t>
            </a:r>
            <a:r>
              <a:rPr lang="en-US" altLang="zh-CN" sz="2300" baseline="-25000">
                <a:solidFill>
                  <a:srgbClr val="000000"/>
                </a:solidFill>
                <a:latin typeface="Times New Roman" panose="02020603050405020304" pitchFamily="18" charset="0"/>
                <a:ea typeface="微软雅黑" pitchFamily="34" charset="-122"/>
                <a:cs typeface="Times New Roman" pitchFamily="18" charset="0"/>
              </a:rPr>
              <a:t>_________________________</a:t>
            </a:r>
            <a:r>
              <a:rPr lang="zh-CN" altLang="en-US" sz="2300" baseline="-25000">
                <a:solidFill>
                  <a:srgbClr val="000000"/>
                </a:solidFill>
                <a:latin typeface="Times New Roman" panose="02020603050405020304" pitchFamily="18" charset="0"/>
                <a:ea typeface="微软雅黑" pitchFamily="34" charset="-122"/>
                <a:cs typeface="Times New Roman" pitchFamily="18" charset="0"/>
              </a:rPr>
              <a:t>，</a:t>
            </a:r>
            <a:r>
              <a:rPr lang="zh-CN" altLang="en-US" sz="2300">
                <a:latin typeface="Times New Roman" panose="02020603050405020304" pitchFamily="18" charset="0"/>
                <a:ea typeface="微软雅黑" pitchFamily="34" charset="-122"/>
                <a:cs typeface="Times New Roman" pitchFamily="18" charset="0"/>
              </a:rPr>
              <a:t>改进后的好处是</a:t>
            </a:r>
            <a:r>
              <a:rPr lang="en-US" altLang="zh-CN" sz="2300" baseline="-25000">
                <a:solidFill>
                  <a:srgbClr val="000000"/>
                </a:solidFill>
                <a:latin typeface="Times New Roman" panose="02020603050405020304" pitchFamily="18" charset="0"/>
                <a:ea typeface="微软雅黑" pitchFamily="34" charset="-122"/>
                <a:cs typeface="Times New Roman" pitchFamily="18" charset="0"/>
              </a:rPr>
              <a:t>________________________________</a:t>
            </a:r>
            <a:r>
              <a:rPr lang="zh-CN" altLang="en-US" sz="2300">
                <a:latin typeface="Times New Roman" panose="02020603050405020304" pitchFamily="18" charset="0"/>
                <a:ea typeface="微软雅黑" pitchFamily="34" charset="-122"/>
                <a:cs typeface="Times New Roman" pitchFamily="18" charset="0"/>
              </a:rPr>
              <a:t>（写出一 条即可）。</a:t>
            </a:r>
            <a:endParaRPr lang="en-US" altLang="zh-CN" sz="2300">
              <a:latin typeface="Times New Roman" pitchFamily="18" charset="0"/>
              <a:ea typeface="微软雅黑" pitchFamily="34" charset="-122"/>
              <a:cs typeface="Times New Roman" panose="02020603050405020304" pitchFamily="18" charset="0"/>
            </a:endParaRPr>
          </a:p>
          <a:p>
            <a:pPr>
              <a:lnSpc>
                <a:spcPts val="3600"/>
              </a:lnSpc>
            </a:pPr>
            <a:r>
              <a:rPr lang="zh-CN" altLang="en-US" sz="2300">
                <a:latin typeface="Times New Roman" panose="02020603050405020304" pitchFamily="18" charset="0"/>
                <a:ea typeface="微软雅黑" pitchFamily="34" charset="-122"/>
                <a:cs typeface="Times New Roman" pitchFamily="18" charset="0"/>
              </a:rPr>
              <a:t>（</a:t>
            </a:r>
            <a:r>
              <a:rPr lang="en-US" altLang="zh-CN" sz="2300">
                <a:latin typeface="Times New Roman" panose="02020603050405020304" pitchFamily="18" charset="0"/>
                <a:ea typeface="微软雅黑" pitchFamily="34" charset="-122"/>
                <a:cs typeface="Times New Roman" pitchFamily="18" charset="0"/>
              </a:rPr>
              <a:t>3</a:t>
            </a:r>
            <a:r>
              <a:rPr lang="zh-CN" altLang="en-US" sz="2300">
                <a:latin typeface="Times New Roman" panose="02020603050405020304" pitchFamily="18" charset="0"/>
                <a:ea typeface="微软雅黑" pitchFamily="34" charset="-122"/>
                <a:cs typeface="Times New Roman" pitchFamily="18" charset="0"/>
              </a:rPr>
              <a:t>）小华也做了同样的实验，但是发现将水加热至沸腾所用的时间明显比小明长，可能的原因是</a:t>
            </a:r>
            <a:r>
              <a:rPr lang="en-US" altLang="zh-CN" sz="2300" baseline="-25000">
                <a:solidFill>
                  <a:srgbClr val="000000"/>
                </a:solidFill>
                <a:latin typeface="Times New Roman" panose="02020603050405020304" pitchFamily="18" charset="0"/>
                <a:ea typeface="微软雅黑" pitchFamily="34" charset="-122"/>
                <a:cs typeface="Times New Roman" pitchFamily="18" charset="0"/>
              </a:rPr>
              <a:t>______________________________</a:t>
            </a:r>
            <a:r>
              <a:rPr lang="zh-CN" altLang="en-US" sz="2300">
                <a:latin typeface="Times New Roman" panose="02020603050405020304" pitchFamily="18" charset="0"/>
                <a:ea typeface="微软雅黑" pitchFamily="34" charset="-122"/>
                <a:cs typeface="Times New Roman" pitchFamily="18" charset="0"/>
              </a:rPr>
              <a:t>（写出一条即可）。</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601663" y="679450"/>
            <a:ext cx="10793412" cy="5078413"/>
          </a:xfrm>
          <a:prstGeom prst="rect">
            <a:avLst/>
          </a:prstGeom>
          <a:noFill/>
          <a:ln w="9525">
            <a:noFill/>
            <a:miter lim="800000"/>
          </a:ln>
        </p:spPr>
        <p:txBody>
          <a:bodyPr>
            <a:spAutoFit/>
          </a:bodyPr>
          <a:lstStyle/>
          <a:p>
            <a:pPr algn="just">
              <a:lnSpc>
                <a:spcPct val="150000"/>
              </a:lnSpc>
            </a:pPr>
            <a:r>
              <a:rPr lang="zh-CN" altLang="en-US" sz="2400">
                <a:solidFill>
                  <a:srgbClr val="FF0000"/>
                </a:solidFill>
                <a:latin typeface="Times New Roman" panose="02020603050405020304" pitchFamily="18" charset="0"/>
                <a:ea typeface="微软雅黑" pitchFamily="34" charset="-122"/>
                <a:cs typeface="Times New Roman" pitchFamily="18" charset="0"/>
              </a:rPr>
              <a:t>解析：</a:t>
            </a:r>
            <a:r>
              <a:rPr lang="zh-CN" altLang="en-US" sz="2400">
                <a:latin typeface="Times New Roman" panose="02020603050405020304" pitchFamily="18" charset="0"/>
                <a:ea typeface="微软雅黑" pitchFamily="34" charset="-122"/>
                <a:cs typeface="Times New Roman" pitchFamily="18" charset="0"/>
              </a:rPr>
              <a:t>（</a:t>
            </a:r>
            <a:r>
              <a:rPr lang="en-US" altLang="zh-CN" sz="2400">
                <a:latin typeface="Times New Roman" panose="02020603050405020304" pitchFamily="18" charset="0"/>
                <a:ea typeface="微软雅黑" pitchFamily="34" charset="-122"/>
                <a:cs typeface="Times New Roman" pitchFamily="18" charset="0"/>
              </a:rPr>
              <a:t>1</a:t>
            </a:r>
            <a:r>
              <a:rPr lang="zh-CN" altLang="en-US" sz="2400">
                <a:latin typeface="Times New Roman" panose="02020603050405020304" pitchFamily="18" charset="0"/>
                <a:ea typeface="微软雅黑" pitchFamily="34" charset="-122"/>
                <a:cs typeface="Times New Roman" pitchFamily="18" charset="0"/>
              </a:rPr>
              <a:t>）从题图中可直接看出水的沸点是</a:t>
            </a:r>
            <a:r>
              <a:rPr lang="en-US" altLang="zh-CN" sz="2400">
                <a:latin typeface="Times New Roman" panose="02020603050405020304" pitchFamily="18" charset="0"/>
                <a:ea typeface="微软雅黑" pitchFamily="34" charset="-122"/>
                <a:cs typeface="Times New Roman" pitchFamily="18" charset="0"/>
              </a:rPr>
              <a:t>96℃</a:t>
            </a:r>
            <a:r>
              <a:rPr lang="zh-CN" altLang="en-US" sz="2400">
                <a:latin typeface="Times New Roman" panose="02020603050405020304" pitchFamily="18" charset="0"/>
                <a:ea typeface="微软雅黑" pitchFamily="34" charset="-122"/>
                <a:cs typeface="Times New Roman" pitchFamily="18" charset="0"/>
              </a:rPr>
              <a:t>。停止加热，水不能继续沸腾，说明水在沸腾过程中需要不断吸热；</a:t>
            </a:r>
            <a:endParaRPr lang="en-US" altLang="zh-CN" sz="2400">
              <a:latin typeface="Times New Roman" pitchFamily="18" charset="0"/>
              <a:ea typeface="微软雅黑" pitchFamily="34" charset="-122"/>
              <a:cs typeface="Times New Roman" panose="02020603050405020304" pitchFamily="18" charset="0"/>
            </a:endParaRPr>
          </a:p>
          <a:p>
            <a:pPr algn="just">
              <a:lnSpc>
                <a:spcPct val="150000"/>
              </a:lnSpc>
            </a:pPr>
            <a:r>
              <a:rPr lang="zh-CN" altLang="en-US" sz="2400">
                <a:latin typeface="Times New Roman" panose="02020603050405020304" pitchFamily="18" charset="0"/>
                <a:ea typeface="微软雅黑" pitchFamily="34" charset="-122"/>
                <a:cs typeface="Times New Roman" pitchFamily="18" charset="0"/>
              </a:rPr>
              <a:t>（</a:t>
            </a:r>
            <a:r>
              <a:rPr lang="en-US" altLang="zh-CN" sz="2400">
                <a:latin typeface="Times New Roman" panose="02020603050405020304" pitchFamily="18" charset="0"/>
                <a:ea typeface="微软雅黑" pitchFamily="34" charset="-122"/>
                <a:cs typeface="Times New Roman" pitchFamily="18" charset="0"/>
              </a:rPr>
              <a:t>2</a:t>
            </a:r>
            <a:r>
              <a:rPr lang="zh-CN" altLang="en-US" sz="2400">
                <a:latin typeface="Times New Roman" panose="02020603050405020304" pitchFamily="18" charset="0"/>
                <a:ea typeface="微软雅黑" pitchFamily="34" charset="-122"/>
                <a:cs typeface="Times New Roman" pitchFamily="18" charset="0"/>
              </a:rPr>
              <a:t>）由题图甲、乙可知，实验所需时间较长，可采取减少水的质量、使用初温较高的水、给烧杯加盖等措施来缩短加热间；</a:t>
            </a:r>
            <a:endParaRPr lang="en-US" altLang="zh-CN" sz="2400">
              <a:latin typeface="Times New Roman" panose="02020603050405020304" pitchFamily="18" charset="0"/>
              <a:ea typeface="微软雅黑" pitchFamily="34" charset="-122"/>
              <a:cs typeface="Times New Roman" pitchFamily="18" charset="0"/>
            </a:endParaRPr>
          </a:p>
          <a:p>
            <a:pPr algn="just">
              <a:lnSpc>
                <a:spcPct val="150000"/>
              </a:lnSpc>
            </a:pPr>
            <a:r>
              <a:rPr lang="zh-CN" altLang="en-US" sz="2400">
                <a:latin typeface="Times New Roman" panose="02020603050405020304" pitchFamily="18" charset="0"/>
                <a:ea typeface="微软雅黑" pitchFamily="34" charset="-122"/>
                <a:cs typeface="Times New Roman" pitchFamily="18" charset="0"/>
              </a:rPr>
              <a:t>（</a:t>
            </a:r>
            <a:r>
              <a:rPr lang="en-US" altLang="zh-CN" sz="2400">
                <a:latin typeface="Times New Roman" panose="02020603050405020304" pitchFamily="18" charset="0"/>
                <a:ea typeface="微软雅黑" pitchFamily="34" charset="-122"/>
                <a:cs typeface="Times New Roman" pitchFamily="18" charset="0"/>
              </a:rPr>
              <a:t>3</a:t>
            </a:r>
            <a:r>
              <a:rPr lang="zh-CN" altLang="en-US" sz="2400">
                <a:latin typeface="Times New Roman" panose="02020603050405020304" pitchFamily="18" charset="0"/>
                <a:ea typeface="微软雅黑" pitchFamily="34" charset="-122"/>
                <a:cs typeface="Times New Roman" pitchFamily="18" charset="0"/>
              </a:rPr>
              <a:t>）如果小华实验时所用的水质量较大，会使加热时间明显变长，还有加热时没有加盖、加热时酒精灯火焰太小、没有用火焰的外焰加热等都会使实验时间变长。</a:t>
            </a:r>
            <a:endParaRPr lang="en-US" altLang="zh-CN" sz="2400">
              <a:latin typeface="Times New Roman" panose="02020603050405020304" pitchFamily="18" charset="0"/>
              <a:ea typeface="微软雅黑" pitchFamily="34" charset="-122"/>
              <a:cs typeface="Times New Roman" pitchFamily="18" charset="0"/>
            </a:endParaRPr>
          </a:p>
          <a:p>
            <a:pPr algn="just">
              <a:lnSpc>
                <a:spcPct val="150000"/>
              </a:lnSpc>
            </a:pPr>
            <a:r>
              <a:rPr lang="zh-CN" altLang="en-US" sz="2400">
                <a:solidFill>
                  <a:srgbClr val="FF0000"/>
                </a:solidFill>
                <a:latin typeface="Times New Roman" panose="02020603050405020304" pitchFamily="18" charset="0"/>
                <a:ea typeface="微软雅黑" pitchFamily="34" charset="-122"/>
                <a:cs typeface="Times New Roman" pitchFamily="18" charset="0"/>
              </a:rPr>
              <a:t>答：</a:t>
            </a:r>
            <a:r>
              <a:rPr lang="en-US" altLang="zh-CN" sz="2400">
                <a:solidFill>
                  <a:srgbClr val="FF0000"/>
                </a:solidFill>
                <a:latin typeface="Times New Roman" panose="02020603050405020304" pitchFamily="18" charset="0"/>
                <a:ea typeface="微软雅黑" pitchFamily="34" charset="-122"/>
                <a:cs typeface="Times New Roman" pitchFamily="18" charset="0"/>
              </a:rPr>
              <a:t>96  </a:t>
            </a:r>
            <a:r>
              <a:rPr lang="zh-CN" altLang="en-US" sz="2400">
                <a:solidFill>
                  <a:srgbClr val="FF0000"/>
                </a:solidFill>
                <a:latin typeface="Times New Roman" panose="02020603050405020304" pitchFamily="18" charset="0"/>
                <a:ea typeface="微软雅黑" pitchFamily="34" charset="-122"/>
                <a:cs typeface="Times New Roman" pitchFamily="18" charset="0"/>
              </a:rPr>
              <a:t>吸热；减少水的质量（其他建议合理亦可） 可以缩短加热时间；没有用火焰的外焰加热（其他原因合理亦可） </a:t>
            </a:r>
          </a:p>
        </p:txBody>
      </p:sp>
      <p:sp>
        <p:nvSpPr>
          <p:cNvPr id="4" name="圆角矩形 3"/>
          <p:cNvSpPr/>
          <p:nvPr/>
        </p:nvSpPr>
        <p:spPr>
          <a:xfrm>
            <a:off x="0" y="25400"/>
            <a:ext cx="1844675" cy="403225"/>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典型例题</a:t>
            </a:r>
            <a:r>
              <a:rPr lang="en-US" altLang="zh-CN" sz="2600" b="1">
                <a:solidFill>
                  <a:prstClr val="white"/>
                </a:solidFill>
                <a:sym typeface="+mn-ea"/>
              </a:rPr>
              <a:t>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组合 2"/>
          <p:cNvGrpSpPr/>
          <p:nvPr/>
        </p:nvGrpSpPr>
        <p:grpSpPr>
          <a:xfrm>
            <a:off x="427038" y="574675"/>
            <a:ext cx="2790825" cy="703263"/>
            <a:chOff x="256491" y="589271"/>
            <a:chExt cx="2791149" cy="703206"/>
          </a:xfrm>
        </p:grpSpPr>
        <p:sp>
          <p:nvSpPr>
            <p:cNvPr id="44037" name="文本框 3"/>
            <p:cNvSpPr txBox="1">
              <a:spLocks noChangeArrowheads="1"/>
            </p:cNvSpPr>
            <p:nvPr/>
          </p:nvSpPr>
          <p:spPr bwMode="auto">
            <a:xfrm>
              <a:off x="256491" y="589271"/>
              <a:ext cx="2791149" cy="703206"/>
            </a:xfrm>
            <a:prstGeom prst="rect">
              <a:avLst/>
            </a:prstGeom>
            <a:noFill/>
            <a:ln w="9525">
              <a:noFill/>
              <a:miter lim="800000"/>
            </a:ln>
          </p:spPr>
          <p:txBody>
            <a:bodyPr wrap="none">
              <a:spAutoFit/>
            </a:bodyPr>
            <a:lstStyle/>
            <a:p>
              <a:pPr>
                <a:lnSpc>
                  <a:spcPct val="150000"/>
                </a:lnSpc>
              </a:pPr>
              <a:r>
                <a:rPr lang="zh-CN" altLang="en-US" sz="3000" b="1">
                  <a:solidFill>
                    <a:srgbClr val="000000"/>
                  </a:solidFill>
                  <a:latin typeface="微软雅黑" pitchFamily="34" charset="-122"/>
                  <a:ea typeface="微软雅黑" pitchFamily="34" charset="-122"/>
                  <a:sym typeface="+mn-ea"/>
                </a:rPr>
                <a:t>知识点      液化</a:t>
              </a:r>
            </a:p>
          </p:txBody>
        </p:sp>
        <p:sp>
          <p:nvSpPr>
            <p:cNvPr id="5" name="椭圆 4"/>
            <p:cNvSpPr/>
            <p:nvPr/>
          </p:nvSpPr>
          <p:spPr>
            <a:xfrm>
              <a:off x="1618724" y="770231"/>
              <a:ext cx="444552" cy="4619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2600" b="1">
                  <a:solidFill>
                    <a:prstClr val="white"/>
                  </a:solidFill>
                </a:rPr>
                <a:t>4</a:t>
              </a:r>
              <a:endParaRPr lang="zh-CN" altLang="en-US" sz="2600" b="1">
                <a:solidFill>
                  <a:prstClr val="white"/>
                </a:solidFill>
              </a:endParaRPr>
            </a:p>
          </p:txBody>
        </p:sp>
      </p:grpSp>
      <p:sp>
        <p:nvSpPr>
          <p:cNvPr id="6" name="矩形 5"/>
          <p:cNvSpPr>
            <a:spLocks noChangeArrowheads="1"/>
          </p:cNvSpPr>
          <p:nvPr/>
        </p:nvSpPr>
        <p:spPr bwMode="auto">
          <a:xfrm>
            <a:off x="955675" y="1978025"/>
            <a:ext cx="8823325" cy="2422525"/>
          </a:xfrm>
          <a:prstGeom prst="rect">
            <a:avLst/>
          </a:prstGeom>
          <a:noFill/>
          <a:ln w="9525">
            <a:noFill/>
            <a:miter lim="800000"/>
          </a:ln>
        </p:spPr>
        <p:txBody>
          <a:bodyPr>
            <a:spAutoFit/>
          </a:bodyPr>
          <a:lstStyle/>
          <a:p>
            <a:pPr eaLnBrk="0" hangingPunct="0">
              <a:lnSpc>
                <a:spcPct val="150000"/>
              </a:lnSpc>
            </a:pPr>
            <a:r>
              <a:rPr lang="zh-CN" altLang="en-US" sz="2600">
                <a:solidFill>
                  <a:srgbClr val="000000"/>
                </a:solidFill>
                <a:latin typeface="微软雅黑" pitchFamily="34" charset="-122"/>
                <a:ea typeface="微软雅黑" pitchFamily="34" charset="-122"/>
                <a:cs typeface="Helvetica" pitchFamily="34" charset="0"/>
                <a:sym typeface="Helvetica" pitchFamily="34" charset="0"/>
              </a:rPr>
              <a:t>①清晨，人们有时会看到路边的草或树叶上结有露珠。</a:t>
            </a:r>
          </a:p>
          <a:p>
            <a:pPr eaLnBrk="0" hangingPunct="0">
              <a:lnSpc>
                <a:spcPct val="150000"/>
              </a:lnSpc>
            </a:pPr>
            <a:r>
              <a:rPr lang="zh-CN" altLang="en-US" sz="2600">
                <a:solidFill>
                  <a:srgbClr val="000000"/>
                </a:solidFill>
                <a:latin typeface="微软雅黑" pitchFamily="34" charset="-122"/>
                <a:ea typeface="微软雅黑" pitchFamily="34" charset="-122"/>
                <a:cs typeface="Helvetica" pitchFamily="34" charset="0"/>
                <a:sym typeface="Helvetica" pitchFamily="34" charset="0"/>
              </a:rPr>
              <a:t>②打开棒冰纸，</a:t>
            </a:r>
            <a:r>
              <a:rPr lang="zh-CN" altLang="en-US" sz="2600">
                <a:solidFill>
                  <a:srgbClr val="FF0000"/>
                </a:solidFill>
                <a:latin typeface="微软雅黑" pitchFamily="34" charset="-122"/>
                <a:ea typeface="微软雅黑" pitchFamily="34" charset="-122"/>
                <a:cs typeface="Helvetica" pitchFamily="34" charset="0"/>
                <a:sym typeface="Helvetica" pitchFamily="34" charset="0"/>
              </a:rPr>
              <a:t>棒冰冒出的“白气”；</a:t>
            </a:r>
            <a:endParaRPr lang="en-US" altLang="zh-CN" sz="2600">
              <a:solidFill>
                <a:srgbClr val="FF0000"/>
              </a:solidFill>
              <a:latin typeface="微软雅黑" pitchFamily="34" charset="-122"/>
              <a:ea typeface="微软雅黑" pitchFamily="34" charset="-122"/>
              <a:cs typeface="Helvetica" pitchFamily="34" charset="0"/>
              <a:sym typeface="Helvetica" pitchFamily="34" charset="0"/>
            </a:endParaRPr>
          </a:p>
          <a:p>
            <a:pPr eaLnBrk="0" hangingPunct="0">
              <a:lnSpc>
                <a:spcPct val="150000"/>
              </a:lnSpc>
            </a:pPr>
            <a:r>
              <a:rPr lang="zh-CN" altLang="en-US" sz="2600">
                <a:latin typeface="微软雅黑" pitchFamily="34" charset="-122"/>
                <a:ea typeface="微软雅黑" pitchFamily="34" charset="-122"/>
                <a:cs typeface="Helvetica" pitchFamily="34" charset="0"/>
                <a:sym typeface="Helvetica" pitchFamily="34" charset="0"/>
              </a:rPr>
              <a:t>③</a:t>
            </a:r>
            <a:r>
              <a:rPr lang="zh-CN" altLang="en-US" sz="2600">
                <a:solidFill>
                  <a:srgbClr val="000000"/>
                </a:solidFill>
                <a:latin typeface="微软雅黑" pitchFamily="34" charset="-122"/>
                <a:ea typeface="微软雅黑" pitchFamily="34" charset="-122"/>
                <a:cs typeface="Helvetica" pitchFamily="34" charset="0"/>
                <a:sym typeface="Helvetica" pitchFamily="34" charset="0"/>
              </a:rPr>
              <a:t>大自然中</a:t>
            </a:r>
            <a:r>
              <a:rPr lang="zh-CN" altLang="en-US" sz="2600">
                <a:solidFill>
                  <a:srgbClr val="FF0000"/>
                </a:solidFill>
                <a:latin typeface="微软雅黑" pitchFamily="34" charset="-122"/>
                <a:ea typeface="微软雅黑" pitchFamily="34" charset="-122"/>
                <a:cs typeface="Helvetica" pitchFamily="34" charset="0"/>
                <a:sym typeface="Helvetica" pitchFamily="34" charset="0"/>
              </a:rPr>
              <a:t>雾</a:t>
            </a:r>
            <a:r>
              <a:rPr lang="zh-CN" altLang="en-US" sz="2600">
                <a:solidFill>
                  <a:srgbClr val="000000"/>
                </a:solidFill>
                <a:latin typeface="微软雅黑" pitchFamily="34" charset="-122"/>
                <a:ea typeface="微软雅黑" pitchFamily="34" charset="-122"/>
                <a:cs typeface="Helvetica" pitchFamily="34" charset="0"/>
                <a:sym typeface="Helvetica" pitchFamily="34" charset="0"/>
              </a:rPr>
              <a:t>的形成。</a:t>
            </a:r>
            <a:endParaRPr lang="en-US" altLang="zh-CN" sz="2600">
              <a:solidFill>
                <a:srgbClr val="000000"/>
              </a:solidFill>
              <a:latin typeface="微软雅黑" pitchFamily="34" charset="-122"/>
              <a:ea typeface="微软雅黑" pitchFamily="34" charset="-122"/>
              <a:cs typeface="Helvetica" pitchFamily="34" charset="0"/>
              <a:sym typeface="Helvetica" pitchFamily="34" charset="0"/>
            </a:endParaRPr>
          </a:p>
          <a:p>
            <a:pPr eaLnBrk="0" hangingPunct="0">
              <a:lnSpc>
                <a:spcPct val="150000"/>
              </a:lnSpc>
            </a:pPr>
            <a:r>
              <a:rPr lang="zh-CN" altLang="en-US" sz="2600">
                <a:solidFill>
                  <a:srgbClr val="000000"/>
                </a:solidFill>
                <a:latin typeface="微软雅黑" pitchFamily="34" charset="-122"/>
                <a:ea typeface="微软雅黑" pitchFamily="34" charset="-122"/>
                <a:cs typeface="Helvetica" pitchFamily="34" charset="0"/>
                <a:sym typeface="Helvetica" pitchFamily="34" charset="0"/>
              </a:rPr>
              <a:t>这些都是水蒸气液化成的小水滴。</a:t>
            </a:r>
            <a:endParaRPr lang="en-US" altLang="zh-CN" sz="2600">
              <a:solidFill>
                <a:srgbClr val="000000"/>
              </a:solidFill>
              <a:latin typeface="微软雅黑" pitchFamily="34" charset="-122"/>
              <a:ea typeface="微软雅黑" pitchFamily="34" charset="-122"/>
              <a:cs typeface="Helvetica" pitchFamily="34" charset="0"/>
              <a:sym typeface="Helvetica" pitchFamily="34" charset="0"/>
            </a:endParaRPr>
          </a:p>
        </p:txBody>
      </p:sp>
      <p:sp>
        <p:nvSpPr>
          <p:cNvPr id="7" name="圆角矩形 6"/>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
        <p:nvSpPr>
          <p:cNvPr id="44036" name="矩形 7"/>
          <p:cNvSpPr>
            <a:spLocks noChangeArrowheads="1"/>
          </p:cNvSpPr>
          <p:nvPr/>
        </p:nvSpPr>
        <p:spPr bwMode="auto">
          <a:xfrm>
            <a:off x="782638" y="1289050"/>
            <a:ext cx="3057525" cy="661988"/>
          </a:xfrm>
          <a:prstGeom prst="rect">
            <a:avLst/>
          </a:prstGeom>
          <a:noFill/>
          <a:ln w="9525">
            <a:noFill/>
            <a:miter lim="800000"/>
          </a:ln>
        </p:spPr>
        <p:txBody>
          <a:bodyPr wrap="none">
            <a:spAutoFit/>
          </a:bodyPr>
          <a:lstStyle/>
          <a:p>
            <a:pPr eaLnBrk="0" hangingPunct="0">
              <a:lnSpc>
                <a:spcPct val="150000"/>
              </a:lnSpc>
            </a:pPr>
            <a:r>
              <a:rPr lang="en-US" altLang="zh-CN" sz="2800" b="1">
                <a:solidFill>
                  <a:srgbClr val="000000"/>
                </a:solidFill>
                <a:latin typeface="Times New Roman" panose="02020603050405020304" pitchFamily="18" charset="0"/>
                <a:ea typeface="微软雅黑" pitchFamily="34" charset="-122"/>
                <a:cs typeface="Times New Roman" pitchFamily="18" charset="0"/>
                <a:sym typeface="Helvetica" pitchFamily="34" charset="0"/>
              </a:rPr>
              <a:t>1. </a:t>
            </a:r>
            <a:r>
              <a:rPr lang="zh-CN" altLang="en-US" sz="2800" b="1">
                <a:solidFill>
                  <a:srgbClr val="000000"/>
                </a:solidFill>
                <a:latin typeface="Times New Roman" panose="02020603050405020304" pitchFamily="18" charset="0"/>
                <a:ea typeface="微软雅黑" pitchFamily="34" charset="-122"/>
                <a:cs typeface="Times New Roman" pitchFamily="18" charset="0"/>
                <a:sym typeface="Helvetica" pitchFamily="34" charset="0"/>
              </a:rPr>
              <a:t>常见的液化现象</a:t>
            </a:r>
            <a:endParaRPr lang="en-US" altLang="zh-CN" sz="2800" b="1">
              <a:solidFill>
                <a:srgbClr val="000000"/>
              </a:solidFill>
              <a:latin typeface="Times New Roman" pitchFamily="18" charset="0"/>
              <a:ea typeface="微软雅黑" pitchFamily="34" charset="-122"/>
              <a:cs typeface="Times New Roman" panose="02020603050405020304" pitchFamily="18" charset="0"/>
              <a:sym typeface="Helvetic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601663" y="2578100"/>
            <a:ext cx="2686050" cy="693738"/>
          </a:xfrm>
          <a:prstGeom prst="rect">
            <a:avLst/>
          </a:prstGeom>
          <a:noFill/>
          <a:ln w="9525">
            <a:noFill/>
            <a:miter lim="800000"/>
          </a:ln>
        </p:spPr>
        <p:txBody>
          <a:bodyPr wrap="none">
            <a:spAutoFit/>
          </a:bodyPr>
          <a:lstStyle/>
          <a:p>
            <a:pPr eaLnBrk="0" hangingPunct="0">
              <a:lnSpc>
                <a:spcPct val="150000"/>
              </a:lnSpc>
            </a:pPr>
            <a:r>
              <a:rPr lang="zh-CN" altLang="en-US"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a:t>
            </a:r>
            <a:r>
              <a:rPr lang="en-US" altLang="zh-CN"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2</a:t>
            </a:r>
            <a:r>
              <a:rPr lang="zh-CN" altLang="en-US"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）压缩体积：</a:t>
            </a:r>
          </a:p>
        </p:txBody>
      </p:sp>
      <p:pic>
        <p:nvPicPr>
          <p:cNvPr id="8" name="Picture 22"/>
          <p:cNvPicPr>
            <a:picLocks noChangeAspect="1" noChangeArrowheads="1"/>
          </p:cNvPicPr>
          <p:nvPr/>
        </p:nvPicPr>
        <p:blipFill>
          <a:blip r:embed="rId2"/>
          <a:stretch>
            <a:fillRect/>
          </a:stretch>
        </p:blipFill>
        <p:spPr bwMode="auto">
          <a:xfrm>
            <a:off x="3860800" y="2889250"/>
            <a:ext cx="1025525" cy="1722438"/>
          </a:xfrm>
          <a:prstGeom prst="rect">
            <a:avLst/>
          </a:prstGeom>
          <a:noFill/>
          <a:ln w="9525">
            <a:noFill/>
            <a:miter lim="800000"/>
          </a:ln>
        </p:spPr>
      </p:pic>
      <p:sp>
        <p:nvSpPr>
          <p:cNvPr id="9" name="矩形 8"/>
          <p:cNvSpPr>
            <a:spLocks noChangeArrowheads="1"/>
          </p:cNvSpPr>
          <p:nvPr/>
        </p:nvSpPr>
        <p:spPr bwMode="auto">
          <a:xfrm>
            <a:off x="2308225" y="4635500"/>
            <a:ext cx="3835400" cy="1108075"/>
          </a:xfrm>
          <a:prstGeom prst="rect">
            <a:avLst/>
          </a:prstGeom>
          <a:noFill/>
          <a:ln w="9525">
            <a:noFill/>
            <a:miter lim="800000"/>
          </a:ln>
        </p:spPr>
        <p:txBody>
          <a:bodyPr>
            <a:spAutoFit/>
          </a:bodyPr>
          <a:lstStyle/>
          <a:p>
            <a:pPr algn="just">
              <a:lnSpc>
                <a:spcPct val="150000"/>
              </a:lnSpc>
            </a:pPr>
            <a:r>
              <a:rPr lang="zh-CN" altLang="en-US" sz="2200">
                <a:solidFill>
                  <a:srgbClr val="000000"/>
                </a:solidFill>
                <a:latin typeface="Times New Roman" panose="02020603050405020304" pitchFamily="18" charset="0"/>
                <a:ea typeface="微软雅黑" pitchFamily="34" charset="-122"/>
                <a:cs typeface="Times New Roman" pitchFamily="18" charset="0"/>
              </a:rPr>
              <a:t>人们通过在</a:t>
            </a:r>
            <a:r>
              <a:rPr lang="zh-CN" altLang="en-US" sz="2200">
                <a:solidFill>
                  <a:srgbClr val="FF0000"/>
                </a:solidFill>
                <a:latin typeface="Times New Roman" panose="02020603050405020304" pitchFamily="18" charset="0"/>
                <a:ea typeface="微软雅黑" pitchFamily="34" charset="-122"/>
                <a:cs typeface="Times New Roman" pitchFamily="18" charset="0"/>
              </a:rPr>
              <a:t>常温下压缩体积</a:t>
            </a:r>
            <a:r>
              <a:rPr lang="zh-CN" altLang="en-US" sz="2200">
                <a:solidFill>
                  <a:srgbClr val="000000"/>
                </a:solidFill>
                <a:latin typeface="Times New Roman" panose="02020603050405020304" pitchFamily="18" charset="0"/>
                <a:ea typeface="微软雅黑" pitchFamily="34" charset="-122"/>
                <a:cs typeface="Times New Roman" pitchFamily="18" charset="0"/>
              </a:rPr>
              <a:t>将石油气液化储存在钢罐里。</a:t>
            </a:r>
            <a:endParaRPr lang="zh-CN" altLang="en-US" sz="2200">
              <a:latin typeface="Times New Roman" pitchFamily="18" charset="0"/>
              <a:ea typeface="微软雅黑" pitchFamily="34" charset="-122"/>
              <a:cs typeface="Times New Roman" panose="02020603050405020304" pitchFamily="18" charset="0"/>
            </a:endParaRPr>
          </a:p>
        </p:txBody>
      </p:sp>
      <p:sp>
        <p:nvSpPr>
          <p:cNvPr id="10" name="矩形 9"/>
          <p:cNvSpPr>
            <a:spLocks noChangeArrowheads="1"/>
          </p:cNvSpPr>
          <p:nvPr/>
        </p:nvSpPr>
        <p:spPr bwMode="auto">
          <a:xfrm>
            <a:off x="6403975" y="4687888"/>
            <a:ext cx="4538663" cy="1614487"/>
          </a:xfrm>
          <a:prstGeom prst="rect">
            <a:avLst/>
          </a:prstGeom>
          <a:noFill/>
          <a:ln w="9525">
            <a:noFill/>
            <a:miter lim="800000"/>
          </a:ln>
        </p:spPr>
        <p:txBody>
          <a:bodyPr>
            <a:spAutoFit/>
          </a:bodyPr>
          <a:lstStyle/>
          <a:p>
            <a:pPr algn="just">
              <a:lnSpc>
                <a:spcPct val="150000"/>
              </a:lnSpc>
            </a:pPr>
            <a:r>
              <a:rPr lang="zh-CN" altLang="en-US" sz="2200">
                <a:solidFill>
                  <a:srgbClr val="000000"/>
                </a:solidFill>
                <a:latin typeface="Times New Roman" panose="02020603050405020304" pitchFamily="18" charset="0"/>
                <a:ea typeface="微软雅黑" pitchFamily="34" charset="-122"/>
                <a:cs typeface="Times New Roman" pitchFamily="18" charset="0"/>
              </a:rPr>
              <a:t>在运载火箭里，是同时</a:t>
            </a:r>
            <a:r>
              <a:rPr lang="zh-CN" altLang="en-US" sz="2200">
                <a:solidFill>
                  <a:srgbClr val="FF0000"/>
                </a:solidFill>
                <a:latin typeface="Times New Roman" panose="02020603050405020304" pitchFamily="18" charset="0"/>
                <a:ea typeface="微软雅黑" pitchFamily="34" charset="-122"/>
                <a:cs typeface="Times New Roman" pitchFamily="18" charset="0"/>
              </a:rPr>
              <a:t>采用降温和压缩体积两种方法</a:t>
            </a:r>
            <a:r>
              <a:rPr lang="zh-CN" altLang="en-US" sz="2200">
                <a:solidFill>
                  <a:srgbClr val="000000"/>
                </a:solidFill>
                <a:latin typeface="Times New Roman" panose="02020603050405020304" pitchFamily="18" charset="0"/>
                <a:ea typeface="微软雅黑" pitchFamily="34" charset="-122"/>
                <a:cs typeface="Times New Roman" pitchFamily="18" charset="0"/>
              </a:rPr>
              <a:t>将氧气和氢气液化储存在箭体中的。</a:t>
            </a:r>
          </a:p>
        </p:txBody>
      </p:sp>
      <p:pic>
        <p:nvPicPr>
          <p:cNvPr id="11" name="图片 10"/>
          <p:cNvPicPr>
            <a:picLocks noChangeAspect="1"/>
          </p:cNvPicPr>
          <p:nvPr/>
        </p:nvPicPr>
        <p:blipFill>
          <a:blip r:embed="rId3">
            <a:extLst/>
          </a:blip>
          <a:stretch>
            <a:fillRect/>
          </a:stretch>
        </p:blipFill>
        <p:spPr>
          <a:xfrm>
            <a:off x="6898360" y="2906610"/>
            <a:ext cx="2104757" cy="1723347"/>
          </a:xfrm>
          <a:prstGeom prst="roundRect">
            <a:avLst/>
          </a:prstGeom>
        </p:spPr>
      </p:pic>
      <p:sp>
        <p:nvSpPr>
          <p:cNvPr id="3" name="矩形 2"/>
          <p:cNvSpPr>
            <a:spLocks noChangeArrowheads="1"/>
          </p:cNvSpPr>
          <p:nvPr/>
        </p:nvSpPr>
        <p:spPr bwMode="auto">
          <a:xfrm>
            <a:off x="601663" y="1211263"/>
            <a:ext cx="3011487" cy="692150"/>
          </a:xfrm>
          <a:prstGeom prst="rect">
            <a:avLst/>
          </a:prstGeom>
          <a:noFill/>
          <a:ln w="9525">
            <a:noFill/>
            <a:miter lim="800000"/>
          </a:ln>
        </p:spPr>
        <p:txBody>
          <a:bodyPr>
            <a:spAutoFit/>
          </a:bodyPr>
          <a:lstStyle/>
          <a:p>
            <a:pPr eaLnBrk="0" hangingPunct="0">
              <a:lnSpc>
                <a:spcPct val="150000"/>
              </a:lnSpc>
            </a:pPr>
            <a:r>
              <a:rPr lang="zh-CN" altLang="en-US" sz="2600">
                <a:latin typeface="Times New Roman" panose="02020603050405020304" pitchFamily="18" charset="0"/>
                <a:ea typeface="微软雅黑" pitchFamily="34" charset="-122"/>
                <a:cs typeface="Times New Roman" pitchFamily="18" charset="0"/>
                <a:sym typeface="Helvetica" pitchFamily="34" charset="0"/>
              </a:rPr>
              <a:t>（</a:t>
            </a:r>
            <a:r>
              <a:rPr lang="en-US" altLang="zh-CN" sz="2600">
                <a:latin typeface="Times New Roman" panose="02020603050405020304" pitchFamily="18" charset="0"/>
                <a:ea typeface="微软雅黑" pitchFamily="34" charset="-122"/>
                <a:cs typeface="Times New Roman" pitchFamily="18" charset="0"/>
                <a:sym typeface="Helvetica" pitchFamily="34" charset="0"/>
              </a:rPr>
              <a:t>1</a:t>
            </a:r>
            <a:r>
              <a:rPr lang="zh-CN" altLang="en-US" sz="2600">
                <a:latin typeface="Times New Roman" panose="02020603050405020304" pitchFamily="18" charset="0"/>
                <a:ea typeface="微软雅黑" pitchFamily="34" charset="-122"/>
                <a:cs typeface="Times New Roman" pitchFamily="18" charset="0"/>
                <a:sym typeface="Helvetica" pitchFamily="34" charset="0"/>
              </a:rPr>
              <a:t>）降低温度</a:t>
            </a:r>
            <a:r>
              <a:rPr lang="zh-CN" altLang="en-US"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a:t>
            </a:r>
            <a:endParaRPr lang="en-US" altLang="zh-CN" sz="2600">
              <a:solidFill>
                <a:srgbClr val="000000"/>
              </a:solidFill>
              <a:latin typeface="Times New Roman" panose="02020603050405020304" pitchFamily="18" charset="0"/>
              <a:ea typeface="微软雅黑" pitchFamily="34" charset="-122"/>
              <a:cs typeface="Times New Roman" pitchFamily="18" charset="0"/>
              <a:sym typeface="Helvetica" pitchFamily="34" charset="0"/>
            </a:endParaRPr>
          </a:p>
        </p:txBody>
      </p:sp>
      <p:sp>
        <p:nvSpPr>
          <p:cNvPr id="45063" name="矩形 3"/>
          <p:cNvSpPr>
            <a:spLocks noChangeArrowheads="1"/>
          </p:cNvSpPr>
          <p:nvPr/>
        </p:nvSpPr>
        <p:spPr bwMode="auto">
          <a:xfrm>
            <a:off x="482600" y="552450"/>
            <a:ext cx="3130550" cy="738188"/>
          </a:xfrm>
          <a:prstGeom prst="rect">
            <a:avLst/>
          </a:prstGeom>
          <a:noFill/>
          <a:ln w="9525">
            <a:noFill/>
            <a:miter lim="800000"/>
          </a:ln>
        </p:spPr>
        <p:txBody>
          <a:bodyPr wrap="none">
            <a:spAutoFit/>
          </a:bodyPr>
          <a:lstStyle/>
          <a:p>
            <a:pPr eaLnBrk="0" hangingPunct="0">
              <a:lnSpc>
                <a:spcPct val="150000"/>
              </a:lnSpc>
            </a:pPr>
            <a:r>
              <a:rPr lang="en-US" altLang="zh-CN" sz="2800" b="1">
                <a:solidFill>
                  <a:srgbClr val="000000"/>
                </a:solidFill>
                <a:latin typeface="Times New Roman" panose="02020603050405020304" pitchFamily="18" charset="0"/>
                <a:ea typeface="微软雅黑" pitchFamily="34" charset="-122"/>
                <a:cs typeface="Times New Roman" pitchFamily="18" charset="0"/>
                <a:sym typeface="Helvetica" pitchFamily="34" charset="0"/>
              </a:rPr>
              <a:t>2. </a:t>
            </a:r>
            <a:r>
              <a:rPr lang="zh-CN" altLang="en-US" sz="2800" b="1">
                <a:solidFill>
                  <a:srgbClr val="000000"/>
                </a:solidFill>
                <a:latin typeface="Times New Roman" panose="02020603050405020304" pitchFamily="18" charset="0"/>
                <a:ea typeface="微软雅黑" pitchFamily="34" charset="-122"/>
                <a:cs typeface="Times New Roman" pitchFamily="18" charset="0"/>
                <a:sym typeface="Helvetica" pitchFamily="34" charset="0"/>
              </a:rPr>
              <a:t>液化的两种方法</a:t>
            </a:r>
            <a:endParaRPr lang="en-US" altLang="zh-CN" sz="2800" b="1">
              <a:solidFill>
                <a:srgbClr val="000000"/>
              </a:solidFill>
              <a:latin typeface="Times New Roman" panose="02020603050405020304" pitchFamily="18" charset="0"/>
              <a:ea typeface="微软雅黑" pitchFamily="34" charset="-122"/>
              <a:cs typeface="Times New Roman" pitchFamily="18" charset="0"/>
              <a:sym typeface="Helvetica" pitchFamily="34" charset="0"/>
            </a:endParaRPr>
          </a:p>
        </p:txBody>
      </p:sp>
      <p:sp>
        <p:nvSpPr>
          <p:cNvPr id="5" name="矩形 4"/>
          <p:cNvSpPr>
            <a:spLocks noChangeArrowheads="1"/>
          </p:cNvSpPr>
          <p:nvPr/>
        </p:nvSpPr>
        <p:spPr bwMode="auto">
          <a:xfrm>
            <a:off x="782638" y="1809750"/>
            <a:ext cx="10593387" cy="692150"/>
          </a:xfrm>
          <a:prstGeom prst="rect">
            <a:avLst/>
          </a:prstGeom>
          <a:noFill/>
          <a:ln w="9525">
            <a:noFill/>
            <a:miter lim="800000"/>
          </a:ln>
        </p:spPr>
        <p:txBody>
          <a:bodyPr>
            <a:spAutoFit/>
          </a:bodyPr>
          <a:lstStyle/>
          <a:p>
            <a:pPr eaLnBrk="0" hangingPunct="0">
              <a:lnSpc>
                <a:spcPct val="150000"/>
              </a:lnSpc>
            </a:pPr>
            <a:r>
              <a:rPr lang="zh-CN" altLang="en-US"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冬天呼出的“白气”， 这是呼出的水蒸气遇到冷空气液化成的小水滴。</a:t>
            </a:r>
          </a:p>
        </p:txBody>
      </p:sp>
      <p:sp>
        <p:nvSpPr>
          <p:cNvPr id="12" name="圆角矩形 11"/>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nodeType="clickPar">
                      <p:stCondLst>
                        <p:cond delay="indefinite"/>
                      </p:stCondLst>
                      <p:childTnLst>
                        <p:par>
                          <p:cTn id="27" fill="hold" nodeType="after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矩形 7"/>
          <p:cNvSpPr>
            <a:spLocks noChangeArrowheads="1"/>
          </p:cNvSpPr>
          <p:nvPr/>
        </p:nvSpPr>
        <p:spPr bwMode="auto">
          <a:xfrm>
            <a:off x="457200" y="1354138"/>
            <a:ext cx="10306050" cy="620712"/>
          </a:xfrm>
          <a:prstGeom prst="rect">
            <a:avLst/>
          </a:prstGeom>
          <a:noFill/>
          <a:ln w="9525">
            <a:noFill/>
            <a:miter lim="800000"/>
          </a:ln>
        </p:spPr>
        <p:txBody>
          <a:bodyPr>
            <a:spAutoFit/>
          </a:bodyPr>
          <a:lstStyle/>
          <a:p>
            <a:pPr eaLnBrk="0" hangingPunct="0">
              <a:lnSpc>
                <a:spcPct val="150000"/>
              </a:lnSpc>
            </a:pPr>
            <a:r>
              <a:rPr lang="zh-CN" altLang="en-US" sz="2600">
                <a:solidFill>
                  <a:srgbClr val="000000"/>
                </a:solidFill>
                <a:latin typeface="微软雅黑" pitchFamily="34" charset="-122"/>
                <a:ea typeface="微软雅黑" pitchFamily="34" charset="-122"/>
                <a:cs typeface="Helvetica" pitchFamily="34" charset="0"/>
                <a:sym typeface="Helvetica" pitchFamily="34" charset="0"/>
              </a:rPr>
              <a:t>液化过程是汽化过程的逆过程，</a:t>
            </a:r>
            <a:r>
              <a:rPr lang="zh-CN" altLang="en-US" sz="2600">
                <a:solidFill>
                  <a:srgbClr val="FF0000"/>
                </a:solidFill>
                <a:latin typeface="微软雅黑" pitchFamily="34" charset="-122"/>
                <a:ea typeface="微软雅黑" pitchFamily="34" charset="-122"/>
                <a:cs typeface="Helvetica" pitchFamily="34" charset="0"/>
                <a:sym typeface="Helvetica" pitchFamily="34" charset="0"/>
              </a:rPr>
              <a:t>汽化要吸热，液化要放热。 </a:t>
            </a:r>
            <a:endParaRPr lang="en-US" altLang="zh-CN" sz="2600">
              <a:solidFill>
                <a:srgbClr val="FF0000"/>
              </a:solidFill>
              <a:latin typeface="微软雅黑" pitchFamily="34" charset="-122"/>
              <a:ea typeface="微软雅黑" pitchFamily="34" charset="-122"/>
              <a:cs typeface="Helvetica" pitchFamily="34" charset="0"/>
              <a:sym typeface="Helvetica" pitchFamily="34" charset="0"/>
            </a:endParaRPr>
          </a:p>
        </p:txBody>
      </p:sp>
      <p:sp>
        <p:nvSpPr>
          <p:cNvPr id="12" name="矩形 11"/>
          <p:cNvSpPr>
            <a:spLocks noChangeArrowheads="1"/>
          </p:cNvSpPr>
          <p:nvPr/>
        </p:nvSpPr>
        <p:spPr bwMode="auto">
          <a:xfrm>
            <a:off x="457200" y="2092325"/>
            <a:ext cx="10866438" cy="622300"/>
          </a:xfrm>
          <a:prstGeom prst="rect">
            <a:avLst/>
          </a:prstGeom>
          <a:noFill/>
          <a:ln w="9525">
            <a:noFill/>
            <a:miter lim="800000"/>
          </a:ln>
        </p:spPr>
        <p:txBody>
          <a:bodyPr>
            <a:spAutoFit/>
          </a:bodyPr>
          <a:lstStyle/>
          <a:p>
            <a:pPr eaLnBrk="0" hangingPunct="0">
              <a:lnSpc>
                <a:spcPct val="150000"/>
              </a:lnSpc>
            </a:pPr>
            <a:r>
              <a:rPr lang="zh-CN" altLang="en-US" sz="2600" b="1">
                <a:solidFill>
                  <a:srgbClr val="FF0000"/>
                </a:solidFill>
                <a:latin typeface="Times New Roman" panose="02020603050405020304" pitchFamily="18" charset="0"/>
                <a:ea typeface="微软雅黑" pitchFamily="34" charset="-122"/>
                <a:cs typeface="Helvetica" pitchFamily="34" charset="0"/>
                <a:sym typeface="Helvetica" pitchFamily="34" charset="0"/>
              </a:rPr>
              <a:t>思考：</a:t>
            </a:r>
            <a:r>
              <a:rPr lang="zh-CN" altLang="en-US" sz="2600">
                <a:solidFill>
                  <a:srgbClr val="000000"/>
                </a:solidFill>
                <a:latin typeface="Times New Roman" panose="02020603050405020304" pitchFamily="18" charset="0"/>
                <a:ea typeface="微软雅黑" pitchFamily="34" charset="-122"/>
                <a:cs typeface="Helvetica" pitchFamily="34" charset="0"/>
                <a:sym typeface="Helvetica" pitchFamily="34" charset="0"/>
              </a:rPr>
              <a:t>你能解释水蒸气引起的烫伤往往比开水烫伤更严重的原因吗？</a:t>
            </a:r>
            <a:endParaRPr lang="en-US" altLang="zh-CN" sz="2600">
              <a:solidFill>
                <a:srgbClr val="000000"/>
              </a:solidFill>
              <a:latin typeface="Times New Roman" pitchFamily="18" charset="0"/>
              <a:ea typeface="微软雅黑" pitchFamily="34" charset="-122"/>
              <a:cs typeface="Helvetica" pitchFamily="34" charset="0"/>
              <a:sym typeface="Helvetica" pitchFamily="34" charset="0"/>
            </a:endParaRPr>
          </a:p>
        </p:txBody>
      </p:sp>
      <p:sp>
        <p:nvSpPr>
          <p:cNvPr id="46083" name="矩形 2"/>
          <p:cNvSpPr>
            <a:spLocks noChangeArrowheads="1"/>
          </p:cNvSpPr>
          <p:nvPr/>
        </p:nvSpPr>
        <p:spPr bwMode="auto">
          <a:xfrm>
            <a:off x="358775" y="614363"/>
            <a:ext cx="1890713" cy="739775"/>
          </a:xfrm>
          <a:prstGeom prst="rect">
            <a:avLst/>
          </a:prstGeom>
          <a:noFill/>
          <a:ln w="9525">
            <a:noFill/>
            <a:miter lim="800000"/>
          </a:ln>
        </p:spPr>
        <p:txBody>
          <a:bodyPr wrap="none">
            <a:spAutoFit/>
          </a:bodyPr>
          <a:lstStyle/>
          <a:p>
            <a:pPr eaLnBrk="0" hangingPunct="0">
              <a:lnSpc>
                <a:spcPct val="150000"/>
              </a:lnSpc>
            </a:pPr>
            <a:r>
              <a:rPr lang="en-US" altLang="zh-CN" sz="2800" b="1">
                <a:latin typeface="Times New Roman" panose="02020603050405020304" pitchFamily="18" charset="0"/>
                <a:ea typeface="微软雅黑" pitchFamily="34" charset="-122"/>
                <a:cs typeface="Times New Roman" pitchFamily="18" charset="0"/>
                <a:sym typeface="Helvetica" pitchFamily="34" charset="0"/>
              </a:rPr>
              <a:t>3.</a:t>
            </a:r>
            <a:r>
              <a:rPr lang="zh-CN" altLang="en-US" sz="2800" b="1">
                <a:latin typeface="Times New Roman" panose="02020603050405020304" pitchFamily="18" charset="0"/>
                <a:ea typeface="微软雅黑" pitchFamily="34" charset="-122"/>
                <a:cs typeface="Times New Roman" pitchFamily="18" charset="0"/>
                <a:sym typeface="Helvetica" pitchFamily="34" charset="0"/>
              </a:rPr>
              <a:t>液化放热</a:t>
            </a:r>
          </a:p>
        </p:txBody>
      </p:sp>
      <p:sp>
        <p:nvSpPr>
          <p:cNvPr id="4" name="圆角矩形 3"/>
          <p:cNvSpPr/>
          <p:nvPr/>
        </p:nvSpPr>
        <p:spPr>
          <a:xfrm>
            <a:off x="1557338" y="3011488"/>
            <a:ext cx="8089900" cy="2017712"/>
          </a:xfrm>
          <a:prstGeom prst="roundRect">
            <a:avLst/>
          </a:prstGeom>
          <a:solidFill>
            <a:schemeClr val="accent1">
              <a:lumMod val="20000"/>
              <a:lumOff val="80000"/>
            </a:schemeClr>
          </a:solidFill>
          <a:ln w="19050">
            <a:solidFill>
              <a:srgbClr val="0070C0"/>
            </a:solidFill>
            <a:prstDash val="sysDash"/>
          </a:ln>
        </p:spPr>
        <p:style>
          <a:lnRef idx="2">
            <a:schemeClr val="accent1"/>
          </a:lnRef>
          <a:fillRef idx="1">
            <a:schemeClr val="lt1"/>
          </a:fillRef>
          <a:effectRef idx="0">
            <a:schemeClr val="accent1"/>
          </a:effectRef>
          <a:fontRef idx="minor">
            <a:schemeClr val="dk1"/>
          </a:fontRef>
        </p:style>
        <p:txBody>
          <a:bodyPr anchor="ctr"/>
          <a:lstStyle/>
          <a:p>
            <a:pPr algn="just" fontAlgn="auto">
              <a:lnSpc>
                <a:spcPct val="150000"/>
              </a:lnSpc>
              <a:spcBef>
                <a:spcPct val="0"/>
              </a:spcBef>
              <a:spcAft>
                <a:spcPct val="0"/>
              </a:spcAft>
              <a:defRPr/>
            </a:pPr>
            <a:r>
              <a:rPr lang="zh-CN" altLang="en-US" sz="2600">
                <a:solidFill>
                  <a:schemeClr val="tx1"/>
                </a:solidFill>
                <a:latin typeface="Times New Roman" panose="02020603050405020304" pitchFamily="18" charset="0"/>
                <a:cs typeface="Helvetica"/>
                <a:sym typeface="Helvetica"/>
              </a:rPr>
              <a:t>生活中水蒸气引起的烫伤要比开水烫伤更严重，这是因为水蒸气和开水的温度虽然差不多，但是水蒸气液化的时候还要放出大量的热，因而加重烫伤。</a:t>
            </a:r>
            <a:endParaRPr lang="en-US" altLang="zh-CN" sz="2600">
              <a:solidFill>
                <a:schemeClr val="tx1"/>
              </a:solidFill>
              <a:latin typeface="Times New Roman" pitchFamily="18" charset="0"/>
              <a:cs typeface="Helvetica"/>
              <a:sym typeface="Helvetica"/>
            </a:endParaRPr>
          </a:p>
        </p:txBody>
      </p:sp>
      <p:sp>
        <p:nvSpPr>
          <p:cNvPr id="7" name="圆角矩形 6"/>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547688" y="520700"/>
            <a:ext cx="10821987" cy="4822825"/>
          </a:xfrm>
          <a:prstGeom prst="rect">
            <a:avLst/>
          </a:prstGeom>
          <a:noFill/>
          <a:ln w="9525">
            <a:noFill/>
            <a:miter lim="800000"/>
          </a:ln>
        </p:spPr>
        <p:txBody>
          <a:bodyPr>
            <a:spAutoFit/>
          </a:bodyPr>
          <a:lstStyle/>
          <a:p>
            <a:pPr algn="ctr">
              <a:lnSpc>
                <a:spcPct val="150000"/>
              </a:lnSpc>
            </a:pPr>
            <a:r>
              <a:rPr lang="zh-CN" altLang="en-US" sz="2600" b="1">
                <a:latin typeface="Times New Roman" panose="02020603050405020304" pitchFamily="18" charset="0"/>
                <a:ea typeface="微软雅黑" pitchFamily="34" charset="-122"/>
                <a:cs typeface="Times New Roman" pitchFamily="18" charset="0"/>
              </a:rPr>
              <a:t>理解液化时应注意的四个问题</a:t>
            </a:r>
            <a:endParaRPr lang="en-US" altLang="zh-CN" sz="2600" b="1">
              <a:latin typeface="Times New Roman" pitchFamily="18" charset="0"/>
              <a:ea typeface="微软雅黑" pitchFamily="34" charset="-122"/>
              <a:cs typeface="Times New Roman" panose="02020603050405020304" pitchFamily="18" charset="0"/>
            </a:endParaRPr>
          </a:p>
          <a:p>
            <a:pPr algn="just">
              <a:lnSpc>
                <a:spcPct val="150000"/>
              </a:lnSpc>
            </a:pPr>
            <a:r>
              <a:rPr lang="en-US" altLang="zh-CN" sz="2600">
                <a:latin typeface="Times New Roman" panose="02020603050405020304" pitchFamily="18" charset="0"/>
                <a:ea typeface="微软雅黑" pitchFamily="34" charset="-122"/>
                <a:cs typeface="Times New Roman" pitchFamily="18" charset="0"/>
              </a:rPr>
              <a:t>1.  </a:t>
            </a:r>
            <a:r>
              <a:rPr lang="zh-CN" altLang="en-US" sz="2600">
                <a:latin typeface="Times New Roman" panose="02020603050405020304" pitchFamily="18" charset="0"/>
                <a:ea typeface="微软雅黑" pitchFamily="34" charset="-122"/>
                <a:cs typeface="Times New Roman" pitchFamily="18" charset="0"/>
              </a:rPr>
              <a:t>所有气体在温度降到足够低时都能液化。</a:t>
            </a:r>
            <a:endParaRPr lang="en-US" altLang="zh-CN" sz="2600">
              <a:latin typeface="Times New Roman" panose="02020603050405020304" pitchFamily="18" charset="0"/>
              <a:ea typeface="微软雅黑" pitchFamily="34" charset="-122"/>
              <a:cs typeface="Times New Roman" pitchFamily="18" charset="0"/>
            </a:endParaRPr>
          </a:p>
          <a:p>
            <a:pPr algn="just">
              <a:lnSpc>
                <a:spcPct val="150000"/>
              </a:lnSpc>
            </a:pPr>
            <a:r>
              <a:rPr lang="en-US" altLang="zh-CN" sz="2600">
                <a:latin typeface="Times New Roman" panose="02020603050405020304" pitchFamily="18" charset="0"/>
                <a:ea typeface="微软雅黑" pitchFamily="34" charset="-122"/>
                <a:cs typeface="Times New Roman" pitchFamily="18" charset="0"/>
              </a:rPr>
              <a:t>2. </a:t>
            </a:r>
            <a:r>
              <a:rPr lang="zh-CN" altLang="en-US" sz="2600">
                <a:latin typeface="Times New Roman" panose="02020603050405020304" pitchFamily="18" charset="0"/>
                <a:ea typeface="微软雅黑" pitchFamily="34" charset="-122"/>
                <a:cs typeface="Times New Roman" pitchFamily="18" charset="0"/>
              </a:rPr>
              <a:t>有些气体，在常温下采用压缩体积的方法就能够液化，如我们日常生活中使用的液化石油气就是利用压缩体积的方法得到的。</a:t>
            </a:r>
            <a:endParaRPr lang="en-US" altLang="zh-CN" sz="2600">
              <a:latin typeface="Times New Roman" panose="02020603050405020304" pitchFamily="18" charset="0"/>
              <a:ea typeface="微软雅黑" pitchFamily="34" charset="-122"/>
              <a:cs typeface="Times New Roman" pitchFamily="18" charset="0"/>
            </a:endParaRPr>
          </a:p>
          <a:p>
            <a:pPr algn="just">
              <a:lnSpc>
                <a:spcPct val="150000"/>
              </a:lnSpc>
            </a:pPr>
            <a:r>
              <a:rPr lang="en-US" altLang="zh-CN" sz="2600">
                <a:latin typeface="Times New Roman" panose="02020603050405020304" pitchFamily="18" charset="0"/>
                <a:ea typeface="微软雅黑" pitchFamily="34" charset="-122"/>
                <a:cs typeface="Times New Roman" pitchFamily="18" charset="0"/>
              </a:rPr>
              <a:t>3. </a:t>
            </a:r>
            <a:r>
              <a:rPr lang="zh-CN" altLang="en-US" sz="2600">
                <a:latin typeface="Times New Roman" panose="02020603050405020304" pitchFamily="18" charset="0"/>
                <a:ea typeface="微软雅黑" pitchFamily="34" charset="-122"/>
                <a:cs typeface="Times New Roman" pitchFamily="18" charset="0"/>
              </a:rPr>
              <a:t>有些气体仅靠压缩体积的方法难以液化，可以采用压缩体积和降低温度相结合的方法，如氮气的液化。</a:t>
            </a:r>
            <a:endParaRPr lang="en-US" altLang="zh-CN" sz="2600">
              <a:latin typeface="Times New Roman" panose="02020603050405020304" pitchFamily="18" charset="0"/>
              <a:ea typeface="微软雅黑" pitchFamily="34" charset="-122"/>
              <a:cs typeface="Times New Roman" pitchFamily="18" charset="0"/>
            </a:endParaRPr>
          </a:p>
          <a:p>
            <a:pPr algn="just">
              <a:lnSpc>
                <a:spcPct val="150000"/>
              </a:lnSpc>
            </a:pPr>
            <a:r>
              <a:rPr lang="en-US" altLang="zh-CN" sz="2600">
                <a:latin typeface="Times New Roman" panose="02020603050405020304" pitchFamily="18" charset="0"/>
                <a:ea typeface="微软雅黑" pitchFamily="34" charset="-122"/>
                <a:cs typeface="Times New Roman" pitchFamily="18" charset="0"/>
              </a:rPr>
              <a:t>4.</a:t>
            </a:r>
            <a:r>
              <a:rPr lang="zh-CN" altLang="en-US" sz="2600">
                <a:latin typeface="Times New Roman" panose="02020603050405020304" pitchFamily="18" charset="0"/>
                <a:ea typeface="微软雅黑" pitchFamily="34" charset="-122"/>
                <a:cs typeface="Times New Roman" pitchFamily="18" charset="0"/>
              </a:rPr>
              <a:t>凡是有如下字样的相关物态变化都是液化现象：雾、露、“白气”、”白雾”、“出汗”等，这些现象通常是空气中的水蒸气遇冷液化形成的。</a:t>
            </a:r>
          </a:p>
        </p:txBody>
      </p:sp>
      <p:sp>
        <p:nvSpPr>
          <p:cNvPr id="4" name="圆角矩形 3"/>
          <p:cNvSpPr/>
          <p:nvPr/>
        </p:nvSpPr>
        <p:spPr>
          <a:xfrm>
            <a:off x="0" y="14288"/>
            <a:ext cx="1641475" cy="463550"/>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特别提醒</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矩形 10"/>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chemeClr val="bg1"/>
                </a:solidFill>
                <a:latin typeface="微软雅黑" pitchFamily="34" charset="-122"/>
                <a:ea typeface="微软雅黑" pitchFamily="34" charset="-122"/>
              </a:rPr>
              <a:t>课堂导入</a:t>
            </a:r>
          </a:p>
        </p:txBody>
      </p:sp>
      <p:sp>
        <p:nvSpPr>
          <p:cNvPr id="11266" name="矩形 11"/>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chemeClr val="bg1"/>
                </a:solidFill>
                <a:latin typeface="微软雅黑" pitchFamily="34" charset="-122"/>
                <a:ea typeface="微软雅黑" pitchFamily="34" charset="-122"/>
              </a:rPr>
              <a:t>课堂导入</a:t>
            </a:r>
          </a:p>
        </p:txBody>
      </p:sp>
      <p:sp>
        <p:nvSpPr>
          <p:cNvPr id="10" name="矩形 9"/>
          <p:cNvSpPr>
            <a:spLocks noChangeArrowheads="1"/>
          </p:cNvSpPr>
          <p:nvPr/>
        </p:nvSpPr>
        <p:spPr bwMode="auto">
          <a:xfrm>
            <a:off x="1041400" y="4567238"/>
            <a:ext cx="8128000" cy="622300"/>
          </a:xfrm>
          <a:prstGeom prst="rect">
            <a:avLst/>
          </a:prstGeom>
          <a:noFill/>
          <a:ln w="9525">
            <a:noFill/>
            <a:miter lim="800000"/>
          </a:ln>
        </p:spPr>
        <p:txBody>
          <a:bodyPr>
            <a:spAutoFit/>
          </a:bodyPr>
          <a:lstStyle/>
          <a:p>
            <a:pPr>
              <a:lnSpc>
                <a:spcPct val="150000"/>
              </a:lnSpc>
            </a:pPr>
            <a:r>
              <a:rPr lang="zh-CN" altLang="en-US" sz="2600">
                <a:latin typeface="微软雅黑" pitchFamily="34" charset="-122"/>
                <a:ea typeface="微软雅黑" pitchFamily="34" charset="-122"/>
              </a:rPr>
              <a:t>要想解释这些现象就要了解</a:t>
            </a:r>
            <a:r>
              <a:rPr lang="zh-CN" altLang="en-US" sz="2600">
                <a:solidFill>
                  <a:srgbClr val="FF0000"/>
                </a:solidFill>
                <a:latin typeface="微软雅黑" pitchFamily="34" charset="-122"/>
                <a:ea typeface="微软雅黑" pitchFamily="34" charset="-122"/>
              </a:rPr>
              <a:t>汽化和液化</a:t>
            </a:r>
            <a:r>
              <a:rPr lang="zh-CN" altLang="en-US" sz="2600">
                <a:latin typeface="微软雅黑" pitchFamily="34" charset="-122"/>
                <a:ea typeface="微软雅黑" pitchFamily="34" charset="-122"/>
              </a:rPr>
              <a:t>的相关知识。</a:t>
            </a:r>
          </a:p>
        </p:txBody>
      </p:sp>
      <p:sp>
        <p:nvSpPr>
          <p:cNvPr id="20" name="文本框 19"/>
          <p:cNvSpPr txBox="1">
            <a:spLocks noChangeArrowheads="1"/>
          </p:cNvSpPr>
          <p:nvPr/>
        </p:nvSpPr>
        <p:spPr bwMode="auto">
          <a:xfrm>
            <a:off x="1041400" y="711200"/>
            <a:ext cx="9645650" cy="1293813"/>
          </a:xfrm>
          <a:prstGeom prst="rect">
            <a:avLst/>
          </a:prstGeom>
          <a:noFill/>
          <a:ln w="9525">
            <a:noFill/>
            <a:miter lim="800000"/>
          </a:ln>
        </p:spPr>
        <p:txBody>
          <a:bodyPr>
            <a:spAutoFit/>
          </a:bodyPr>
          <a:lstStyle/>
          <a:p>
            <a:pPr>
              <a:lnSpc>
                <a:spcPct val="150000"/>
              </a:lnSpc>
            </a:pPr>
            <a:r>
              <a:rPr lang="zh-CN" altLang="en-US" sz="2600">
                <a:latin typeface="Times New Roman" panose="02020603050405020304" pitchFamily="18" charset="0"/>
                <a:ea typeface="微软雅黑" pitchFamily="34" charset="-122"/>
                <a:cs typeface="Times New Roman" pitchFamily="18" charset="0"/>
              </a:rPr>
              <a:t>思考</a:t>
            </a:r>
            <a:r>
              <a:rPr lang="en-US" altLang="zh-CN" sz="2600">
                <a:latin typeface="Times New Roman" panose="02020603050405020304" pitchFamily="18" charset="0"/>
                <a:ea typeface="微软雅黑" pitchFamily="34" charset="-122"/>
                <a:cs typeface="Times New Roman" pitchFamily="18" charset="0"/>
              </a:rPr>
              <a:t>1</a:t>
            </a:r>
            <a:r>
              <a:rPr lang="zh-CN" altLang="en-US" sz="2600">
                <a:latin typeface="Times New Roman" panose="02020603050405020304" pitchFamily="18" charset="0"/>
                <a:ea typeface="微软雅黑" pitchFamily="34" charset="-122"/>
                <a:cs typeface="Times New Roman" pitchFamily="18" charset="0"/>
              </a:rPr>
              <a:t>：一碗水在阳台上放几天，你会发现水变少了，为什么？</a:t>
            </a:r>
            <a:endParaRPr lang="en-US" altLang="zh-CN" sz="2600">
              <a:latin typeface="Times New Roman" pitchFamily="18" charset="0"/>
              <a:ea typeface="微软雅黑" pitchFamily="34" charset="-122"/>
              <a:cs typeface="Times New Roman" panose="02020603050405020304" pitchFamily="18" charset="0"/>
            </a:endParaRPr>
          </a:p>
          <a:p>
            <a:pPr>
              <a:lnSpc>
                <a:spcPct val="150000"/>
              </a:lnSpc>
            </a:pPr>
            <a:r>
              <a:rPr lang="zh-CN" altLang="en-US" sz="2600">
                <a:latin typeface="Times New Roman" panose="02020603050405020304" pitchFamily="18" charset="0"/>
                <a:ea typeface="微软雅黑" pitchFamily="34" charset="-122"/>
                <a:cs typeface="Times New Roman" pitchFamily="18" charset="0"/>
              </a:rPr>
              <a:t>思考</a:t>
            </a:r>
            <a:r>
              <a:rPr lang="en-US" altLang="zh-CN" sz="2600">
                <a:latin typeface="Times New Roman" panose="02020603050405020304" pitchFamily="18" charset="0"/>
                <a:ea typeface="微软雅黑" pitchFamily="34" charset="-122"/>
                <a:cs typeface="Times New Roman" pitchFamily="18" charset="0"/>
              </a:rPr>
              <a:t>2</a:t>
            </a:r>
            <a:r>
              <a:rPr lang="zh-CN" altLang="en-US" sz="2600">
                <a:latin typeface="Times New Roman" panose="02020603050405020304" pitchFamily="18" charset="0"/>
                <a:ea typeface="微软雅黑" pitchFamily="34" charset="-122"/>
                <a:cs typeface="Times New Roman" pitchFamily="18" charset="0"/>
              </a:rPr>
              <a:t>：</a:t>
            </a:r>
            <a:r>
              <a:rPr lang="zh-CN" altLang="en-US" sz="2600">
                <a:solidFill>
                  <a:srgbClr val="000000"/>
                </a:solidFill>
                <a:latin typeface="Times New Roman" panose="02020603050405020304" pitchFamily="18" charset="0"/>
                <a:ea typeface="微软雅黑" pitchFamily="34" charset="-122"/>
                <a:cs typeface="Times New Roman" pitchFamily="18" charset="0"/>
              </a:rPr>
              <a:t>秋天的早晨为什么草叶上会出现露珠呢？</a:t>
            </a:r>
          </a:p>
        </p:txBody>
      </p:sp>
      <p:pic>
        <p:nvPicPr>
          <p:cNvPr id="5" name="图片 4"/>
          <p:cNvPicPr>
            <a:picLocks noChangeAspect="1"/>
          </p:cNvPicPr>
          <p:nvPr/>
        </p:nvPicPr>
        <p:blipFill>
          <a:blip r:embed="rId2"/>
          <a:stretch>
            <a:fillRect/>
          </a:stretch>
        </p:blipFill>
        <p:spPr>
          <a:xfrm>
            <a:off x="6571468" y="2274505"/>
            <a:ext cx="2693654" cy="1848412"/>
          </a:xfrm>
          <a:prstGeom prst="roundRect">
            <a:avLst/>
          </a:prstGeom>
        </p:spPr>
      </p:pic>
      <p:sp>
        <p:nvSpPr>
          <p:cNvPr id="13" name="圆角矩形 12"/>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新课引入</a:t>
            </a:r>
          </a:p>
        </p:txBody>
      </p:sp>
      <p:pic>
        <p:nvPicPr>
          <p:cNvPr id="11271" name="图片 1"/>
          <p:cNvPicPr>
            <a:picLocks noChangeAspect="1"/>
          </p:cNvPicPr>
          <p:nvPr/>
        </p:nvPicPr>
        <p:blipFill>
          <a:blip r:embed="rId3"/>
          <a:stretch>
            <a:fillRect/>
          </a:stretch>
        </p:blipFill>
        <p:spPr bwMode="auto">
          <a:xfrm>
            <a:off x="10353675" y="711200"/>
            <a:ext cx="1057275" cy="1042988"/>
          </a:xfrm>
          <a:prstGeom prst="rect">
            <a:avLst/>
          </a:prstGeom>
          <a:noFill/>
          <a:ln w="9525">
            <a:noFill/>
            <a:miter lim="800000"/>
          </a:ln>
        </p:spPr>
      </p:pic>
      <p:pic>
        <p:nvPicPr>
          <p:cNvPr id="6" name="图片 5"/>
          <p:cNvPicPr>
            <a:picLocks noChangeAspect="1"/>
          </p:cNvPicPr>
          <p:nvPr/>
        </p:nvPicPr>
        <p:blipFill>
          <a:blip r:embed="rId4"/>
          <a:stretch>
            <a:fillRect/>
          </a:stretch>
        </p:blipFill>
        <p:spPr>
          <a:xfrm>
            <a:off x="2716029" y="2274505"/>
            <a:ext cx="2707865" cy="1848412"/>
          </a:xfrm>
          <a:prstGeom prst="round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wipe(left)">
                                      <p:cBhvr>
                                        <p:cTn id="7" dur="500"/>
                                        <p:tgtEl>
                                          <p:spTgt spid="20">
                                            <p:txEl>
                                              <p:pRg st="1" end="1"/>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矩形 2"/>
          <p:cNvSpPr>
            <a:spLocks noChangeArrowheads="1"/>
          </p:cNvSpPr>
          <p:nvPr/>
        </p:nvSpPr>
        <p:spPr bwMode="auto">
          <a:xfrm>
            <a:off x="887413" y="681038"/>
            <a:ext cx="7548562" cy="690562"/>
          </a:xfrm>
          <a:prstGeom prst="rect">
            <a:avLst/>
          </a:prstGeom>
          <a:noFill/>
          <a:ln w="9525">
            <a:noFill/>
            <a:miter lim="800000"/>
          </a:ln>
        </p:spPr>
        <p:txBody>
          <a:bodyPr>
            <a:spAutoFit/>
          </a:bodyPr>
          <a:lstStyle/>
          <a:p>
            <a:pPr>
              <a:lnSpc>
                <a:spcPct val="150000"/>
              </a:lnSpc>
            </a:pPr>
            <a:r>
              <a:rPr lang="zh-CN" altLang="en-US" sz="2600">
                <a:latin typeface="Times New Roman" panose="02020603050405020304" pitchFamily="18" charset="0"/>
                <a:ea typeface="微软雅黑" pitchFamily="34" charset="-122"/>
                <a:cs typeface="Times New Roman" pitchFamily="18" charset="0"/>
              </a:rPr>
              <a:t>下列物态变化中， 属于液化现象的是（       ）</a:t>
            </a:r>
            <a:endParaRPr lang="en-US" altLang="zh-CN" sz="2600">
              <a:latin typeface="Times New Roman" panose="02020603050405020304" pitchFamily="18" charset="0"/>
              <a:ea typeface="微软雅黑" pitchFamily="34" charset="-122"/>
              <a:cs typeface="Times New Roman" pitchFamily="18" charset="0"/>
            </a:endParaRPr>
          </a:p>
        </p:txBody>
      </p:sp>
      <p:sp>
        <p:nvSpPr>
          <p:cNvPr id="5" name="矩形 4"/>
          <p:cNvSpPr>
            <a:spLocks noChangeArrowheads="1"/>
          </p:cNvSpPr>
          <p:nvPr/>
        </p:nvSpPr>
        <p:spPr bwMode="auto">
          <a:xfrm>
            <a:off x="755650" y="3032125"/>
            <a:ext cx="9867900" cy="2306638"/>
          </a:xfrm>
          <a:prstGeom prst="rect">
            <a:avLst/>
          </a:prstGeom>
          <a:noFill/>
          <a:ln w="9525">
            <a:noFill/>
            <a:miter lim="800000"/>
          </a:ln>
        </p:spPr>
        <p:txBody>
          <a:bodyPr>
            <a:spAutoFit/>
          </a:bodyPr>
          <a:lstStyle/>
          <a:p>
            <a:pPr>
              <a:lnSpc>
                <a:spcPct val="150000"/>
              </a:lnSpc>
            </a:pPr>
            <a:r>
              <a:rPr lang="zh-CN" altLang="en-US" sz="2400">
                <a:solidFill>
                  <a:srgbClr val="FF0000"/>
                </a:solidFill>
                <a:latin typeface="Times New Roman" panose="02020603050405020304" pitchFamily="18" charset="0"/>
                <a:ea typeface="微软雅黑" pitchFamily="34" charset="-122"/>
                <a:cs typeface="Times New Roman" pitchFamily="18" charset="0"/>
              </a:rPr>
              <a:t>解析：</a:t>
            </a:r>
            <a:r>
              <a:rPr lang="zh-CN" altLang="en-US" sz="2400">
                <a:latin typeface="Times New Roman" panose="02020603050405020304" pitchFamily="18" charset="0"/>
                <a:ea typeface="微软雅黑" pitchFamily="34" charset="-122"/>
                <a:cs typeface="Times New Roman" pitchFamily="18" charset="0"/>
              </a:rPr>
              <a:t>春天，冰雪融化，水由固态变为液态，属于熔化现象；夏天，湿衣服晾干，湿衣服中的水变为水蒸气，水由液态变为气态，属于汽化现象；秋天，草上的露珠是水蒸气遇冷液化形成的小水珠，属于液化现象；冬天，湖水成冰，水由液态变为固态，属于凝固现象。  </a:t>
            </a:r>
            <a:endParaRPr lang="zh-CN" altLang="en-US" sz="2400">
              <a:solidFill>
                <a:srgbClr val="FF0000"/>
              </a:solidFill>
              <a:latin typeface="Times New Roman" pitchFamily="18" charset="0"/>
              <a:ea typeface="微软雅黑" pitchFamily="34" charset="-122"/>
              <a:cs typeface="Times New Roman" panose="02020603050405020304" pitchFamily="18" charset="0"/>
            </a:endParaRPr>
          </a:p>
        </p:txBody>
      </p:sp>
      <p:sp>
        <p:nvSpPr>
          <p:cNvPr id="48131" name="矩形 5"/>
          <p:cNvSpPr>
            <a:spLocks noChangeArrowheads="1"/>
          </p:cNvSpPr>
          <p:nvPr/>
        </p:nvSpPr>
        <p:spPr bwMode="auto">
          <a:xfrm>
            <a:off x="1001713" y="1485900"/>
            <a:ext cx="7319962" cy="1292225"/>
          </a:xfrm>
          <a:prstGeom prst="rect">
            <a:avLst/>
          </a:prstGeom>
          <a:noFill/>
          <a:ln w="9525">
            <a:noFill/>
            <a:miter lim="800000"/>
          </a:ln>
        </p:spPr>
        <p:txBody>
          <a:bodyPr>
            <a:spAutoFit/>
          </a:bodyPr>
          <a:lstStyle/>
          <a:p>
            <a:pPr>
              <a:lnSpc>
                <a:spcPct val="150000"/>
              </a:lnSpc>
            </a:pPr>
            <a:r>
              <a:rPr lang="en-US" altLang="zh-CN" sz="2600">
                <a:latin typeface="Times New Roman" panose="02020603050405020304" pitchFamily="18" charset="0"/>
                <a:ea typeface="微软雅黑" pitchFamily="34" charset="-122"/>
                <a:cs typeface="Times New Roman" pitchFamily="18" charset="0"/>
              </a:rPr>
              <a:t>A. </a:t>
            </a:r>
            <a:r>
              <a:rPr lang="zh-CN" altLang="en-US" sz="2600">
                <a:latin typeface="Times New Roman" panose="02020603050405020304" pitchFamily="18" charset="0"/>
                <a:ea typeface="微软雅黑" pitchFamily="34" charset="-122"/>
                <a:cs typeface="Times New Roman" pitchFamily="18" charset="0"/>
              </a:rPr>
              <a:t>春天，冰雪融化          </a:t>
            </a:r>
            <a:r>
              <a:rPr lang="en-US" altLang="zh-CN" sz="2600">
                <a:latin typeface="Times New Roman" panose="02020603050405020304" pitchFamily="18" charset="0"/>
                <a:ea typeface="微软雅黑" pitchFamily="34" charset="-122"/>
                <a:cs typeface="Times New Roman" pitchFamily="18" charset="0"/>
              </a:rPr>
              <a:t>B. </a:t>
            </a:r>
            <a:r>
              <a:rPr lang="zh-CN" altLang="en-US" sz="2600">
                <a:latin typeface="Times New Roman" panose="02020603050405020304" pitchFamily="18" charset="0"/>
                <a:ea typeface="微软雅黑" pitchFamily="34" charset="-122"/>
                <a:cs typeface="Times New Roman" pitchFamily="18" charset="0"/>
              </a:rPr>
              <a:t>夏天，湿衣服晾干</a:t>
            </a:r>
            <a:endParaRPr lang="en-US" altLang="zh-CN" sz="2600">
              <a:latin typeface="Times New Roman" panose="02020603050405020304" pitchFamily="18" charset="0"/>
              <a:ea typeface="微软雅黑" pitchFamily="34" charset="-122"/>
              <a:cs typeface="Times New Roman" pitchFamily="18" charset="0"/>
            </a:endParaRPr>
          </a:p>
          <a:p>
            <a:pPr>
              <a:lnSpc>
                <a:spcPct val="150000"/>
              </a:lnSpc>
            </a:pPr>
            <a:r>
              <a:rPr lang="en-US" altLang="zh-CN" sz="2600">
                <a:latin typeface="Times New Roman" panose="02020603050405020304" pitchFamily="18" charset="0"/>
                <a:ea typeface="微软雅黑" pitchFamily="34" charset="-122"/>
                <a:cs typeface="Times New Roman" pitchFamily="18" charset="0"/>
              </a:rPr>
              <a:t>C. </a:t>
            </a:r>
            <a:r>
              <a:rPr lang="zh-CN" altLang="en-US" sz="2600">
                <a:latin typeface="Times New Roman" panose="02020603050405020304" pitchFamily="18" charset="0"/>
                <a:ea typeface="微软雅黑" pitchFamily="34" charset="-122"/>
                <a:cs typeface="Times New Roman" pitchFamily="18" charset="0"/>
              </a:rPr>
              <a:t>秋天，草沾晨露          </a:t>
            </a:r>
            <a:r>
              <a:rPr lang="en-US" altLang="zh-CN" sz="2600">
                <a:latin typeface="Times New Roman" panose="02020603050405020304" pitchFamily="18" charset="0"/>
                <a:ea typeface="微软雅黑" pitchFamily="34" charset="-122"/>
                <a:cs typeface="Times New Roman" pitchFamily="18" charset="0"/>
              </a:rPr>
              <a:t>D. </a:t>
            </a:r>
            <a:r>
              <a:rPr lang="zh-CN" altLang="en-US" sz="2600">
                <a:latin typeface="Times New Roman" panose="02020603050405020304" pitchFamily="18" charset="0"/>
                <a:ea typeface="微软雅黑" pitchFamily="34" charset="-122"/>
                <a:cs typeface="Times New Roman" pitchFamily="18" charset="0"/>
              </a:rPr>
              <a:t>冬天，湖水成冰</a:t>
            </a:r>
          </a:p>
        </p:txBody>
      </p:sp>
      <p:sp>
        <p:nvSpPr>
          <p:cNvPr id="2" name="圆角矩形 1"/>
          <p:cNvSpPr/>
          <p:nvPr/>
        </p:nvSpPr>
        <p:spPr>
          <a:xfrm>
            <a:off x="0" y="25400"/>
            <a:ext cx="1844675" cy="403225"/>
          </a:xfrm>
          <a:prstGeom prst="roundRect">
            <a:avLst>
              <a:gd name="adj" fmla="val 50000"/>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sym typeface="+mn-ea"/>
              </a:rPr>
              <a:t>典型例题</a:t>
            </a:r>
            <a:r>
              <a:rPr lang="en-US" altLang="zh-CN" sz="2600" b="1">
                <a:solidFill>
                  <a:prstClr val="white"/>
                </a:solidFill>
                <a:sym typeface="+mn-ea"/>
              </a:rPr>
              <a:t>4</a:t>
            </a:r>
          </a:p>
        </p:txBody>
      </p:sp>
      <p:sp>
        <p:nvSpPr>
          <p:cNvPr id="48133" name="文本框 6"/>
          <p:cNvSpPr txBox="1">
            <a:spLocks noChangeArrowheads="1"/>
          </p:cNvSpPr>
          <p:nvPr/>
        </p:nvSpPr>
        <p:spPr bwMode="auto">
          <a:xfrm>
            <a:off x="6778625" y="704850"/>
            <a:ext cx="403225" cy="692150"/>
          </a:xfrm>
          <a:prstGeom prst="rect">
            <a:avLst/>
          </a:prstGeom>
          <a:noFill/>
          <a:ln w="9525">
            <a:noFill/>
            <a:miter lim="800000"/>
          </a:ln>
        </p:spPr>
        <p:txBody>
          <a:bodyPr wrap="none">
            <a:spAutoFit/>
          </a:bodyPr>
          <a:lstStyle/>
          <a:p>
            <a:pPr>
              <a:lnSpc>
                <a:spcPct val="150000"/>
              </a:lnSpc>
            </a:pPr>
            <a:r>
              <a:rPr lang="en-US" altLang="zh-CN" sz="2600">
                <a:solidFill>
                  <a:srgbClr val="FF0000"/>
                </a:solidFill>
                <a:latin typeface="Times New Roman" panose="02020603050405020304" pitchFamily="18" charset="0"/>
                <a:ea typeface="微软雅黑" pitchFamily="34" charset="-122"/>
                <a:cs typeface="Times New Roman" pitchFamily="18" charset="0"/>
                <a:sym typeface="+mn-ea"/>
              </a:rPr>
              <a:t>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矩形 3"/>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课堂总结</a:t>
            </a:r>
          </a:p>
        </p:txBody>
      </p:sp>
      <p:sp>
        <p:nvSpPr>
          <p:cNvPr id="6" name="圆角矩形 5"/>
          <p:cNvSpPr/>
          <p:nvPr/>
        </p:nvSpPr>
        <p:spPr>
          <a:xfrm>
            <a:off x="4954588" y="2700338"/>
            <a:ext cx="1196975" cy="48577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a:solidFill>
                  <a:prstClr val="black"/>
                </a:solidFill>
                <a:cs typeface="微软雅黑" panose="020B0503020204020204" charset="-122"/>
                <a:sym typeface="+mn-ea"/>
              </a:rPr>
              <a:t>液化</a:t>
            </a:r>
          </a:p>
        </p:txBody>
      </p:sp>
      <p:sp>
        <p:nvSpPr>
          <p:cNvPr id="7" name="圆角矩形 6"/>
          <p:cNvSpPr/>
          <p:nvPr/>
        </p:nvSpPr>
        <p:spPr>
          <a:xfrm>
            <a:off x="6216650" y="2705100"/>
            <a:ext cx="1042988" cy="49212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a:solidFill>
                  <a:prstClr val="black"/>
                </a:solidFill>
                <a:cs typeface="微软雅黑" panose="020B0503020204020204" charset="-122"/>
                <a:sym typeface="+mn-ea"/>
              </a:rPr>
              <a:t>汽化</a:t>
            </a:r>
          </a:p>
        </p:txBody>
      </p:sp>
      <p:sp>
        <p:nvSpPr>
          <p:cNvPr id="8" name="圆角矩形 7"/>
          <p:cNvSpPr/>
          <p:nvPr/>
        </p:nvSpPr>
        <p:spPr>
          <a:xfrm>
            <a:off x="5597525" y="1506538"/>
            <a:ext cx="1336675" cy="4556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a:solidFill>
                  <a:prstClr val="black"/>
                </a:solidFill>
                <a:cs typeface="微软雅黑" panose="020B0503020204020204" charset="-122"/>
                <a:sym typeface="+mn-ea"/>
              </a:rPr>
              <a:t>气   态</a:t>
            </a:r>
          </a:p>
        </p:txBody>
      </p:sp>
      <p:sp>
        <p:nvSpPr>
          <p:cNvPr id="9" name="圆角矩形 8"/>
          <p:cNvSpPr/>
          <p:nvPr/>
        </p:nvSpPr>
        <p:spPr>
          <a:xfrm>
            <a:off x="5345113" y="3987800"/>
            <a:ext cx="1647825" cy="51276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a:solidFill>
                  <a:prstClr val="black"/>
                </a:solidFill>
                <a:cs typeface="微软雅黑" panose="020B0503020204020204" charset="-122"/>
                <a:sym typeface="+mn-ea"/>
              </a:rPr>
              <a:t>液    态</a:t>
            </a:r>
          </a:p>
        </p:txBody>
      </p:sp>
      <p:sp>
        <p:nvSpPr>
          <p:cNvPr id="10" name="圆角矩形 9"/>
          <p:cNvSpPr/>
          <p:nvPr/>
        </p:nvSpPr>
        <p:spPr>
          <a:xfrm>
            <a:off x="8685213" y="1692275"/>
            <a:ext cx="1122362" cy="51117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a:solidFill>
                  <a:prstClr val="black"/>
                </a:solidFill>
                <a:cs typeface="微软雅黑" panose="020B0503020204020204" charset="-122"/>
                <a:sym typeface="+mn-ea"/>
              </a:rPr>
              <a:t>蒸发</a:t>
            </a:r>
          </a:p>
        </p:txBody>
      </p:sp>
      <p:sp>
        <p:nvSpPr>
          <p:cNvPr id="11" name="圆角矩形 10"/>
          <p:cNvSpPr/>
          <p:nvPr/>
        </p:nvSpPr>
        <p:spPr>
          <a:xfrm>
            <a:off x="8685213" y="3748088"/>
            <a:ext cx="1122362" cy="46672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a:solidFill>
                  <a:prstClr val="black"/>
                </a:solidFill>
                <a:cs typeface="微软雅黑" panose="020B0503020204020204" charset="-122"/>
                <a:sym typeface="+mn-ea"/>
              </a:rPr>
              <a:t>沸腾</a:t>
            </a:r>
          </a:p>
        </p:txBody>
      </p:sp>
      <p:sp>
        <p:nvSpPr>
          <p:cNvPr id="12" name="圆角矩形 11"/>
          <p:cNvSpPr/>
          <p:nvPr/>
        </p:nvSpPr>
        <p:spPr>
          <a:xfrm>
            <a:off x="1952625" y="1638300"/>
            <a:ext cx="1839913" cy="56515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a:solidFill>
                  <a:prstClr val="black"/>
                </a:solidFill>
                <a:cs typeface="微软雅黑" panose="020B0503020204020204" charset="-122"/>
                <a:sym typeface="+mn-ea"/>
              </a:rPr>
              <a:t>压缩体积</a:t>
            </a:r>
          </a:p>
        </p:txBody>
      </p:sp>
      <p:sp>
        <p:nvSpPr>
          <p:cNvPr id="13" name="圆角矩形 12"/>
          <p:cNvSpPr/>
          <p:nvPr/>
        </p:nvSpPr>
        <p:spPr>
          <a:xfrm>
            <a:off x="1951038" y="3646488"/>
            <a:ext cx="1841500" cy="620712"/>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a:solidFill>
                  <a:prstClr val="black"/>
                </a:solidFill>
                <a:cs typeface="微软雅黑" panose="020B0503020204020204" charset="-122"/>
                <a:sym typeface="+mn-ea"/>
              </a:rPr>
              <a:t>降低温度</a:t>
            </a:r>
          </a:p>
        </p:txBody>
      </p:sp>
      <p:grpSp>
        <p:nvGrpSpPr>
          <p:cNvPr id="49162" name="组合 28"/>
          <p:cNvGrpSpPr/>
          <p:nvPr/>
        </p:nvGrpSpPr>
        <p:grpSpPr>
          <a:xfrm>
            <a:off x="7269163" y="1963738"/>
            <a:ext cx="1395412" cy="2036762"/>
            <a:chOff x="7544197" y="2222586"/>
            <a:chExt cx="1395348" cy="2037029"/>
          </a:xfrm>
        </p:grpSpPr>
        <p:sp>
          <p:nvSpPr>
            <p:cNvPr id="14" name="左大括号 13"/>
            <p:cNvSpPr/>
            <p:nvPr/>
          </p:nvSpPr>
          <p:spPr>
            <a:xfrm>
              <a:off x="8499828" y="2222586"/>
              <a:ext cx="439717" cy="2037029"/>
            </a:xfrm>
            <a:prstGeom prst="leftBrace">
              <a:avLst>
                <a:gd name="adj1" fmla="val 0"/>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ct val="0"/>
                </a:spcBef>
                <a:spcAft>
                  <a:spcPct val="0"/>
                </a:spcAft>
                <a:defRPr/>
              </a:pPr>
              <a:endParaRPr lang="zh-CN" altLang="en-US" sz="2600"/>
            </a:p>
          </p:txBody>
        </p:sp>
        <p:cxnSp>
          <p:nvCxnSpPr>
            <p:cNvPr id="16" name="直接连接符 15"/>
            <p:cNvCxnSpPr/>
            <p:nvPr/>
          </p:nvCxnSpPr>
          <p:spPr>
            <a:xfrm flipV="1">
              <a:off x="7544197" y="3240306"/>
              <a:ext cx="1176283"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直接箭头连接符 17"/>
          <p:cNvCxnSpPr/>
          <p:nvPr/>
        </p:nvCxnSpPr>
        <p:spPr>
          <a:xfrm flipH="1" flipV="1">
            <a:off x="6700838" y="2009775"/>
            <a:ext cx="9525" cy="6810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5653088" y="3195638"/>
            <a:ext cx="0" cy="774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700713" y="2043113"/>
            <a:ext cx="3175" cy="6477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734175" y="3195638"/>
            <a:ext cx="6350" cy="7381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9167" name="矩形 23"/>
          <p:cNvSpPr>
            <a:spLocks noChangeArrowheads="1"/>
          </p:cNvSpPr>
          <p:nvPr/>
        </p:nvSpPr>
        <p:spPr bwMode="auto">
          <a:xfrm>
            <a:off x="7396163" y="2295525"/>
            <a:ext cx="1003300" cy="1290638"/>
          </a:xfrm>
          <a:prstGeom prst="rect">
            <a:avLst/>
          </a:prstGeom>
          <a:noFill/>
          <a:ln w="9525">
            <a:noFill/>
            <a:miter lim="800000"/>
          </a:ln>
        </p:spPr>
        <p:txBody>
          <a:bodyPr>
            <a:spAutoFit/>
          </a:bodyPr>
          <a:lstStyle/>
          <a:p>
            <a:pPr>
              <a:lnSpc>
                <a:spcPct val="150000"/>
              </a:lnSpc>
            </a:pPr>
            <a:r>
              <a:rPr lang="zh-CN" altLang="en-US" sz="2600">
                <a:solidFill>
                  <a:srgbClr val="000000"/>
                </a:solidFill>
                <a:latin typeface="微软雅黑" pitchFamily="34" charset="-122"/>
                <a:ea typeface="微软雅黑" pitchFamily="34" charset="-122"/>
                <a:sym typeface="+mn-ea"/>
              </a:rPr>
              <a:t>两种方式</a:t>
            </a:r>
          </a:p>
        </p:txBody>
      </p:sp>
      <p:grpSp>
        <p:nvGrpSpPr>
          <p:cNvPr id="49168" name="组合 29"/>
          <p:cNvGrpSpPr/>
          <p:nvPr/>
        </p:nvGrpSpPr>
        <p:grpSpPr>
          <a:xfrm flipH="1">
            <a:off x="3800475" y="1927225"/>
            <a:ext cx="1154113" cy="2036763"/>
            <a:chOff x="7536256" y="2222586"/>
            <a:chExt cx="1403289" cy="2037029"/>
          </a:xfrm>
        </p:grpSpPr>
        <p:sp>
          <p:nvSpPr>
            <p:cNvPr id="31" name="左大括号 30"/>
            <p:cNvSpPr/>
            <p:nvPr/>
          </p:nvSpPr>
          <p:spPr>
            <a:xfrm>
              <a:off x="8501379" y="2222586"/>
              <a:ext cx="438166" cy="2037029"/>
            </a:xfrm>
            <a:prstGeom prst="leftBrace">
              <a:avLst>
                <a:gd name="adj1" fmla="val 0"/>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ct val="0"/>
                </a:spcBef>
                <a:spcAft>
                  <a:spcPct val="0"/>
                </a:spcAft>
                <a:defRPr/>
              </a:pPr>
              <a:endParaRPr lang="zh-CN" altLang="en-US" sz="2600"/>
            </a:p>
          </p:txBody>
        </p:sp>
        <p:cxnSp>
          <p:nvCxnSpPr>
            <p:cNvPr id="32" name="直接连接符 31"/>
            <p:cNvCxnSpPr/>
            <p:nvPr/>
          </p:nvCxnSpPr>
          <p:spPr>
            <a:xfrm flipV="1">
              <a:off x="7536256" y="3240307"/>
              <a:ext cx="1183241"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169" name="矩形 32"/>
          <p:cNvSpPr>
            <a:spLocks noChangeArrowheads="1"/>
          </p:cNvSpPr>
          <p:nvPr/>
        </p:nvSpPr>
        <p:spPr bwMode="auto">
          <a:xfrm>
            <a:off x="4079875" y="2252663"/>
            <a:ext cx="1003300" cy="1290637"/>
          </a:xfrm>
          <a:prstGeom prst="rect">
            <a:avLst/>
          </a:prstGeom>
          <a:noFill/>
          <a:ln w="9525">
            <a:noFill/>
            <a:miter lim="800000"/>
          </a:ln>
        </p:spPr>
        <p:txBody>
          <a:bodyPr>
            <a:spAutoFit/>
          </a:bodyPr>
          <a:lstStyle/>
          <a:p>
            <a:pPr>
              <a:lnSpc>
                <a:spcPct val="150000"/>
              </a:lnSpc>
            </a:pPr>
            <a:r>
              <a:rPr lang="zh-CN" altLang="en-US" sz="2600">
                <a:solidFill>
                  <a:srgbClr val="000000"/>
                </a:solidFill>
                <a:latin typeface="微软雅黑" pitchFamily="34" charset="-122"/>
                <a:ea typeface="微软雅黑" pitchFamily="34" charset="-122"/>
                <a:sym typeface="+mn-ea"/>
              </a:rPr>
              <a:t>两种方法</a:t>
            </a:r>
          </a:p>
        </p:txBody>
      </p:sp>
      <p:sp>
        <p:nvSpPr>
          <p:cNvPr id="49170" name="矩形 33"/>
          <p:cNvSpPr>
            <a:spLocks noChangeArrowheads="1"/>
          </p:cNvSpPr>
          <p:nvPr/>
        </p:nvSpPr>
        <p:spPr bwMode="auto">
          <a:xfrm>
            <a:off x="5183188" y="3309938"/>
            <a:ext cx="941387" cy="492125"/>
          </a:xfrm>
          <a:prstGeom prst="rect">
            <a:avLst/>
          </a:prstGeom>
          <a:noFill/>
          <a:ln w="9525">
            <a:noFill/>
            <a:miter lim="800000"/>
          </a:ln>
        </p:spPr>
        <p:txBody>
          <a:bodyPr wrap="none">
            <a:spAutoFit/>
          </a:bodyPr>
          <a:lstStyle/>
          <a:p>
            <a:r>
              <a:rPr lang="zh-CN" altLang="en-US" sz="2600">
                <a:solidFill>
                  <a:srgbClr val="000000"/>
                </a:solidFill>
                <a:latin typeface="微软雅黑" pitchFamily="34" charset="-122"/>
                <a:ea typeface="微软雅黑" pitchFamily="34" charset="-122"/>
                <a:sym typeface="+mn-ea"/>
              </a:rPr>
              <a:t>放 热</a:t>
            </a:r>
          </a:p>
        </p:txBody>
      </p:sp>
      <p:sp>
        <p:nvSpPr>
          <p:cNvPr id="35" name="矩形 34"/>
          <p:cNvSpPr/>
          <p:nvPr/>
        </p:nvSpPr>
        <p:spPr>
          <a:xfrm>
            <a:off x="6156325" y="2147888"/>
            <a:ext cx="1116013" cy="484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a:solidFill>
                  <a:prstClr val="black"/>
                </a:solidFill>
                <a:cs typeface="微软雅黑" panose="020B0503020204020204" charset="-122"/>
                <a:sym typeface="+mn-ea"/>
              </a:rPr>
              <a:t>吸 热</a:t>
            </a:r>
          </a:p>
        </p:txBody>
      </p:sp>
      <p:sp>
        <p:nvSpPr>
          <p:cNvPr id="2" name="圆角矩形 1"/>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课堂总结</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矩形 3"/>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课堂作业</a:t>
            </a:r>
          </a:p>
        </p:txBody>
      </p:sp>
      <p:sp>
        <p:nvSpPr>
          <p:cNvPr id="5" name="TextBox 2"/>
          <p:cNvSpPr txBox="1"/>
          <p:nvPr/>
        </p:nvSpPr>
        <p:spPr>
          <a:xfrm>
            <a:off x="1144588" y="1028700"/>
            <a:ext cx="10045700" cy="1890713"/>
          </a:xfrm>
          <a:prstGeom prst="rect">
            <a:avLst/>
          </a:prstGeom>
          <a:noFill/>
        </p:spPr>
        <p:txBody>
          <a:bodyPr>
            <a:spAutoFit/>
          </a:bodyPr>
          <a:lstStyle/>
          <a:p>
            <a:pPr algn="just" fontAlgn="auto">
              <a:lnSpc>
                <a:spcPct val="150000"/>
              </a:lnSpc>
              <a:spcBef>
                <a:spcPct val="0"/>
              </a:spcBef>
              <a:spcAft>
                <a:spcPct val="0"/>
              </a:spcAft>
              <a:defRPr/>
            </a:pPr>
            <a:r>
              <a:rPr lang="en-US" altLang="zh-CN" sz="2600" kern="0">
                <a:solidFill>
                  <a:sysClr val="windowText" lastClr="000000"/>
                </a:solidFill>
                <a:latin typeface="Times New Roman" panose="02020603050405020304" pitchFamily="18" charset="0"/>
                <a:ea typeface="微软雅黑"/>
                <a:cs typeface="Times New Roman" pitchFamily="18" charset="0"/>
                <a:sym typeface="Helvetica"/>
              </a:rPr>
              <a:t>1.</a:t>
            </a: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a:t>
            </a:r>
            <a:r>
              <a:rPr lang="en-US" altLang="zh-CN" sz="2600" kern="0">
                <a:solidFill>
                  <a:srgbClr val="C00000"/>
                </a:solidFill>
                <a:latin typeface="Times New Roman" panose="02020603050405020304" pitchFamily="18" charset="0"/>
                <a:ea typeface="微软雅黑"/>
                <a:cs typeface="Times New Roman" pitchFamily="18" charset="0"/>
                <a:sym typeface="Helvetica"/>
              </a:rPr>
              <a:t>2019</a:t>
            </a:r>
            <a:r>
              <a:rPr lang="en-US" altLang="zh-CN" sz="2000" kern="0">
                <a:solidFill>
                  <a:srgbClr val="C00000"/>
                </a:solidFill>
                <a:latin typeface="楷体" pitchFamily="49" charset="-122"/>
                <a:ea typeface="楷体" pitchFamily="49" charset="-122"/>
                <a:cs typeface="楷体" panose="02010609060101010101" pitchFamily="49" charset="-122"/>
                <a:sym typeface="Helvetica"/>
              </a:rPr>
              <a:t>·</a:t>
            </a:r>
            <a:r>
              <a:rPr lang="zh-CN" altLang="en-US" sz="2600" kern="0">
                <a:solidFill>
                  <a:srgbClr val="C00000"/>
                </a:solidFill>
                <a:latin typeface="楷体" pitchFamily="49" charset="-122"/>
                <a:ea typeface="楷体" pitchFamily="49" charset="-122"/>
                <a:cs typeface="楷体" panose="02010609060101010101" pitchFamily="49" charset="-122"/>
                <a:sym typeface="Helvetica"/>
              </a:rPr>
              <a:t>株洲</a:t>
            </a: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）夏天，从冰箱里取出冰块，在冰块四周出现的“白气”是由</a:t>
            </a:r>
            <a:r>
              <a:rPr lang="en-US" altLang="zh-CN" sz="2600" kern="0">
                <a:solidFill>
                  <a:sysClr val="windowText" lastClr="000000"/>
                </a:solidFill>
                <a:latin typeface="Times New Roman" panose="02020603050405020304" pitchFamily="18" charset="0"/>
                <a:ea typeface="微软雅黑"/>
                <a:cs typeface="Times New Roman" pitchFamily="18" charset="0"/>
                <a:sym typeface="Helvetica"/>
              </a:rPr>
              <a:t>___________</a:t>
            </a: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（选填“冰”或“水蒸气”）形成的</a:t>
            </a:r>
            <a:r>
              <a:rPr lang="en-US" altLang="zh-CN" sz="2600" kern="0">
                <a:solidFill>
                  <a:sysClr val="windowText" lastClr="000000"/>
                </a:solidFill>
                <a:latin typeface="Times New Roman" panose="02020603050405020304" pitchFamily="18" charset="0"/>
                <a:ea typeface="微软雅黑"/>
                <a:cs typeface="Times New Roman" pitchFamily="18" charset="0"/>
                <a:sym typeface="Helvetica"/>
              </a:rPr>
              <a:t>__________</a:t>
            </a: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（选填“液态”或“气态”）水。</a:t>
            </a:r>
          </a:p>
        </p:txBody>
      </p:sp>
      <p:sp>
        <p:nvSpPr>
          <p:cNvPr id="6" name="矩形 5"/>
          <p:cNvSpPr/>
          <p:nvPr/>
        </p:nvSpPr>
        <p:spPr>
          <a:xfrm>
            <a:off x="2882900" y="1741488"/>
            <a:ext cx="1343025" cy="490537"/>
          </a:xfrm>
          <a:prstGeom prst="rect">
            <a:avLst/>
          </a:prstGeom>
        </p:spPr>
        <p:txBody>
          <a:bodyPr>
            <a:spAutoFit/>
          </a:bodyPr>
          <a:lstStyle/>
          <a:p>
            <a:pPr fontAlgn="auto">
              <a:spcBef>
                <a:spcPct val="0"/>
              </a:spcBef>
              <a:spcAft>
                <a:spcPct val="0"/>
              </a:spcAft>
              <a:defRPr/>
            </a:pPr>
            <a:r>
              <a:rPr lang="zh-CN" altLang="en-US" sz="2600" kern="0">
                <a:solidFill>
                  <a:srgbClr val="F44236"/>
                </a:solidFill>
                <a:latin typeface="微软雅黑"/>
                <a:ea typeface="微软雅黑"/>
                <a:cs typeface="Helvetica"/>
                <a:sym typeface="Helvetica"/>
              </a:rPr>
              <a:t>水蒸气</a:t>
            </a:r>
          </a:p>
        </p:txBody>
      </p:sp>
      <p:sp>
        <p:nvSpPr>
          <p:cNvPr id="8" name="矩形 7"/>
          <p:cNvSpPr/>
          <p:nvPr/>
        </p:nvSpPr>
        <p:spPr>
          <a:xfrm>
            <a:off x="9183688" y="1760538"/>
            <a:ext cx="844550" cy="488950"/>
          </a:xfrm>
          <a:prstGeom prst="rect">
            <a:avLst/>
          </a:prstGeom>
        </p:spPr>
        <p:txBody>
          <a:bodyPr wrap="none">
            <a:spAutoFit/>
          </a:bodyPr>
          <a:lstStyle/>
          <a:p>
            <a:pPr fontAlgn="auto">
              <a:spcBef>
                <a:spcPct val="0"/>
              </a:spcBef>
              <a:spcAft>
                <a:spcPct val="0"/>
              </a:spcAft>
              <a:defRPr/>
            </a:pPr>
            <a:r>
              <a:rPr lang="zh-CN" altLang="en-US" sz="2600" kern="0">
                <a:solidFill>
                  <a:srgbClr val="F44236"/>
                </a:solidFill>
                <a:latin typeface="微软雅黑"/>
                <a:ea typeface="微软雅黑"/>
                <a:cs typeface="Helvetica"/>
                <a:sym typeface="Helvetica"/>
              </a:rPr>
              <a:t>液态</a:t>
            </a:r>
          </a:p>
        </p:txBody>
      </p:sp>
      <p:sp>
        <p:nvSpPr>
          <p:cNvPr id="7" name="圆角矩形 6"/>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课堂作业</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矩形 3"/>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课堂作业</a:t>
            </a:r>
          </a:p>
        </p:txBody>
      </p:sp>
      <p:sp>
        <p:nvSpPr>
          <p:cNvPr id="5" name="TextBox 2"/>
          <p:cNvSpPr txBox="1"/>
          <p:nvPr/>
        </p:nvSpPr>
        <p:spPr>
          <a:xfrm>
            <a:off x="755650" y="973138"/>
            <a:ext cx="10679113" cy="2492375"/>
          </a:xfrm>
          <a:prstGeom prst="rect">
            <a:avLst/>
          </a:prstGeom>
          <a:noFill/>
        </p:spPr>
        <p:txBody>
          <a:bodyPr>
            <a:spAutoFit/>
          </a:bodyPr>
          <a:lstStyle/>
          <a:p>
            <a:pPr algn="just" fontAlgn="auto">
              <a:lnSpc>
                <a:spcPct val="150000"/>
              </a:lnSpc>
              <a:spcBef>
                <a:spcPct val="0"/>
              </a:spcBef>
              <a:spcAft>
                <a:spcPct val="0"/>
              </a:spcAft>
              <a:defRPr/>
            </a:pPr>
            <a:r>
              <a:rPr lang="en-US" altLang="zh-CN" sz="2600" kern="0">
                <a:solidFill>
                  <a:sysClr val="windowText" lastClr="000000"/>
                </a:solidFill>
                <a:latin typeface="Times New Roman" panose="02020603050405020304" pitchFamily="18" charset="0"/>
                <a:ea typeface="微软雅黑"/>
                <a:cs typeface="Times New Roman" pitchFamily="18" charset="0"/>
                <a:sym typeface="Helvetica"/>
              </a:rPr>
              <a:t>2.</a:t>
            </a: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a:t>
            </a:r>
            <a:r>
              <a:rPr lang="en-US" altLang="zh-CN" sz="2600" kern="0">
                <a:solidFill>
                  <a:srgbClr val="C00000"/>
                </a:solidFill>
                <a:latin typeface="Times New Roman" panose="02020603050405020304" pitchFamily="18" charset="0"/>
                <a:ea typeface="微软雅黑"/>
                <a:cs typeface="Times New Roman" pitchFamily="18" charset="0"/>
                <a:sym typeface="Helvetica"/>
              </a:rPr>
              <a:t>2019</a:t>
            </a:r>
            <a:r>
              <a:rPr lang="en-US" altLang="zh-CN" sz="2000" kern="0">
                <a:solidFill>
                  <a:srgbClr val="C00000"/>
                </a:solidFill>
                <a:latin typeface="楷体" pitchFamily="49" charset="-122"/>
                <a:ea typeface="楷体" pitchFamily="49" charset="-122"/>
                <a:cs typeface="楷体" panose="02010609060101010101" pitchFamily="49" charset="-122"/>
                <a:sym typeface="Helvetica"/>
              </a:rPr>
              <a:t>·</a:t>
            </a:r>
            <a:r>
              <a:rPr lang="zh-CN" altLang="en-US" sz="2600" kern="0">
                <a:solidFill>
                  <a:srgbClr val="C00000"/>
                </a:solidFill>
                <a:latin typeface="楷体" pitchFamily="49" charset="-122"/>
                <a:ea typeface="楷体" pitchFamily="49" charset="-122"/>
                <a:cs typeface="楷体" panose="02010609060101010101" pitchFamily="49" charset="-122"/>
                <a:sym typeface="Helvetica"/>
              </a:rPr>
              <a:t>梧州二模</a:t>
            </a: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）春天，南方天经常出现“回南”天气，造成墙壁上挂满了小水珠，这是</a:t>
            </a:r>
            <a:r>
              <a:rPr lang="en-US" altLang="zh-CN" sz="2600" kern="0" baseline="-25000">
                <a:solidFill>
                  <a:sysClr val="windowText" lastClr="000000"/>
                </a:solidFill>
                <a:latin typeface="Times New Roman" panose="02020603050405020304" pitchFamily="18" charset="0"/>
                <a:ea typeface="微软雅黑"/>
                <a:cs typeface="Times New Roman" pitchFamily="18" charset="0"/>
                <a:sym typeface="Helvetica"/>
              </a:rPr>
              <a:t>__________</a:t>
            </a: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（填物态变化名称）现象。夏天，人们喜欢往啤酒中加冰块，是因为冰块在熔化过程中要</a:t>
            </a:r>
            <a:r>
              <a:rPr lang="en-US" altLang="zh-CN" sz="2600" kern="0">
                <a:solidFill>
                  <a:sysClr val="windowText" lastClr="000000"/>
                </a:solidFill>
                <a:latin typeface="Times New Roman" panose="02020603050405020304" pitchFamily="18" charset="0"/>
                <a:ea typeface="微软雅黑"/>
                <a:cs typeface="Times New Roman" pitchFamily="18" charset="0"/>
                <a:sym typeface="Helvetica"/>
              </a:rPr>
              <a:t>_____</a:t>
            </a:r>
            <a:r>
              <a:rPr lang="zh-CN" altLang="en-US" sz="2600" kern="0">
                <a:solidFill>
                  <a:sysClr val="windowText" lastClr="000000"/>
                </a:solidFill>
                <a:latin typeface="Times New Roman" panose="02020603050405020304" pitchFamily="18" charset="0"/>
                <a:ea typeface="微软雅黑"/>
                <a:cs typeface="Times New Roman" pitchFamily="18" charset="0"/>
                <a:sym typeface="Helvetica"/>
              </a:rPr>
              <a:t>（选填“吸热”或“放热”），使啤酒温度降低，喝起来口感更好。</a:t>
            </a:r>
          </a:p>
        </p:txBody>
      </p:sp>
      <p:sp>
        <p:nvSpPr>
          <p:cNvPr id="6" name="矩形 5"/>
          <p:cNvSpPr/>
          <p:nvPr/>
        </p:nvSpPr>
        <p:spPr>
          <a:xfrm>
            <a:off x="4013200" y="1698625"/>
            <a:ext cx="844550" cy="490538"/>
          </a:xfrm>
          <a:prstGeom prst="rect">
            <a:avLst/>
          </a:prstGeom>
        </p:spPr>
        <p:txBody>
          <a:bodyPr wrap="none">
            <a:spAutoFit/>
          </a:bodyPr>
          <a:lstStyle/>
          <a:p>
            <a:pPr fontAlgn="auto">
              <a:spcBef>
                <a:spcPct val="0"/>
              </a:spcBef>
              <a:spcAft>
                <a:spcPct val="0"/>
              </a:spcAft>
              <a:defRPr/>
            </a:pPr>
            <a:r>
              <a:rPr lang="zh-CN" altLang="en-US" sz="2600" kern="0">
                <a:solidFill>
                  <a:srgbClr val="FF0000"/>
                </a:solidFill>
                <a:latin typeface="Times New Roman" panose="02020603050405020304" pitchFamily="18" charset="0"/>
                <a:ea typeface="微软雅黑"/>
                <a:cs typeface="Helvetica"/>
                <a:sym typeface="Helvetica"/>
              </a:rPr>
              <a:t>液化</a:t>
            </a:r>
          </a:p>
        </p:txBody>
      </p:sp>
      <p:sp>
        <p:nvSpPr>
          <p:cNvPr id="8" name="矩形 7"/>
          <p:cNvSpPr/>
          <p:nvPr/>
        </p:nvSpPr>
        <p:spPr>
          <a:xfrm>
            <a:off x="7696200" y="2219325"/>
            <a:ext cx="842963" cy="492125"/>
          </a:xfrm>
          <a:prstGeom prst="rect">
            <a:avLst/>
          </a:prstGeom>
        </p:spPr>
        <p:txBody>
          <a:bodyPr wrap="none">
            <a:spAutoFit/>
          </a:bodyPr>
          <a:lstStyle/>
          <a:p>
            <a:pPr fontAlgn="auto">
              <a:spcBef>
                <a:spcPct val="0"/>
              </a:spcBef>
              <a:spcAft>
                <a:spcPct val="0"/>
              </a:spcAft>
              <a:defRPr/>
            </a:pPr>
            <a:r>
              <a:rPr lang="zh-CN" altLang="en-US" sz="2600" kern="0">
                <a:solidFill>
                  <a:srgbClr val="FF0000"/>
                </a:solidFill>
                <a:latin typeface="Times New Roman" panose="02020603050405020304" pitchFamily="18" charset="0"/>
                <a:ea typeface="微软雅黑"/>
                <a:cs typeface="Helvetica"/>
                <a:sym typeface="Helvetica"/>
              </a:rPr>
              <a:t>吸热</a:t>
            </a:r>
          </a:p>
        </p:txBody>
      </p:sp>
      <p:sp>
        <p:nvSpPr>
          <p:cNvPr id="7" name="圆角矩形 6"/>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课堂作业</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矩形 3"/>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课堂作业</a:t>
            </a:r>
          </a:p>
        </p:txBody>
      </p:sp>
      <p:sp>
        <p:nvSpPr>
          <p:cNvPr id="54274" name="文本框 6"/>
          <p:cNvSpPr txBox="1">
            <a:spLocks noChangeArrowheads="1"/>
          </p:cNvSpPr>
          <p:nvPr/>
        </p:nvSpPr>
        <p:spPr bwMode="auto">
          <a:xfrm>
            <a:off x="803275" y="911225"/>
            <a:ext cx="10691813" cy="3692525"/>
          </a:xfrm>
          <a:prstGeom prst="rect">
            <a:avLst/>
          </a:prstGeom>
          <a:noFill/>
          <a:ln w="9525">
            <a:noFill/>
            <a:miter lim="800000"/>
          </a:ln>
        </p:spPr>
        <p:txBody>
          <a:bodyPr>
            <a:spAutoFit/>
          </a:bodyPr>
          <a:lstStyle/>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3.</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把烧红的铁块放入水中，会听到吱吱的响声并看到大量“白气” ，该现象所经历的物态变化过程是（        ）  </a:t>
            </a:r>
            <a:endParaRPr lang="en-US" altLang="zh-CN" sz="2600">
              <a:solidFill>
                <a:srgbClr val="000000"/>
              </a:solidFill>
              <a:latin typeface="Times New Roman" panose="02020603050405020304" pitchFamily="18" charset="0"/>
              <a:ea typeface="微软雅黑" pitchFamily="34" charset="-122"/>
              <a:cs typeface="Times New Roman" pitchFamily="18" charset="0"/>
              <a:sym typeface="+mn-ea"/>
            </a:endParaRP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A. </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液化  </a:t>
            </a:r>
            <a:endParaRPr lang="en-US" altLang="zh-CN" sz="2600">
              <a:solidFill>
                <a:srgbClr val="000000"/>
              </a:solidFill>
              <a:latin typeface="Times New Roman" panose="02020603050405020304" pitchFamily="18" charset="0"/>
              <a:ea typeface="微软雅黑" pitchFamily="34" charset="-122"/>
              <a:cs typeface="Times New Roman" pitchFamily="18" charset="0"/>
              <a:sym typeface="+mn-ea"/>
            </a:endParaRP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B. </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汽化</a:t>
            </a: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C. </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先熔化后汽化  </a:t>
            </a:r>
            <a:endParaRPr lang="en-US" altLang="zh-CN" sz="2600">
              <a:solidFill>
                <a:srgbClr val="000000"/>
              </a:solidFill>
              <a:latin typeface="Times New Roman" panose="02020603050405020304" pitchFamily="18" charset="0"/>
              <a:ea typeface="微软雅黑" pitchFamily="34" charset="-122"/>
              <a:cs typeface="Times New Roman" pitchFamily="18" charset="0"/>
              <a:sym typeface="+mn-ea"/>
            </a:endParaRP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D. </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先汽化后液化</a:t>
            </a:r>
            <a:endParaRPr lang="zh-CN" altLang="en-US" sz="2600">
              <a:solidFill>
                <a:srgbClr val="000000"/>
              </a:solidFill>
              <a:latin typeface="Times New Roman" panose="02020603050405020304" pitchFamily="18" charset="0"/>
              <a:ea typeface="微软雅黑" pitchFamily="34" charset="-122"/>
              <a:cs typeface="Times New Roman" pitchFamily="18" charset="0"/>
            </a:endParaRPr>
          </a:p>
        </p:txBody>
      </p:sp>
      <p:sp>
        <p:nvSpPr>
          <p:cNvPr id="2" name="矩形 1"/>
          <p:cNvSpPr>
            <a:spLocks noChangeArrowheads="1"/>
          </p:cNvSpPr>
          <p:nvPr/>
        </p:nvSpPr>
        <p:spPr bwMode="auto">
          <a:xfrm>
            <a:off x="5648325" y="1693863"/>
            <a:ext cx="433388" cy="492125"/>
          </a:xfrm>
          <a:prstGeom prst="rect">
            <a:avLst/>
          </a:prstGeom>
          <a:noFill/>
          <a:ln w="9525">
            <a:noFill/>
            <a:miter lim="800000"/>
          </a:ln>
        </p:spPr>
        <p:txBody>
          <a:bodyPr wrap="none">
            <a:spAutoFit/>
          </a:bodyPr>
          <a:lstStyle/>
          <a:p>
            <a:r>
              <a:rPr lang="en-US" altLang="zh-CN" sz="2600">
                <a:solidFill>
                  <a:srgbClr val="FF0000"/>
                </a:solidFill>
                <a:latin typeface="Times New Roman" panose="02020603050405020304" pitchFamily="18" charset="0"/>
                <a:ea typeface="微软雅黑" pitchFamily="34" charset="-122"/>
                <a:cs typeface="Times New Roman" pitchFamily="18" charset="0"/>
                <a:sym typeface="+mn-ea"/>
              </a:rPr>
              <a:t>D</a:t>
            </a:r>
          </a:p>
        </p:txBody>
      </p:sp>
      <p:sp>
        <p:nvSpPr>
          <p:cNvPr id="5" name="圆角矩形 4"/>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课堂作业</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矩形 3"/>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课堂作业</a:t>
            </a:r>
          </a:p>
        </p:txBody>
      </p:sp>
      <p:sp>
        <p:nvSpPr>
          <p:cNvPr id="5" name="TextBox 2"/>
          <p:cNvSpPr txBox="1"/>
          <p:nvPr/>
        </p:nvSpPr>
        <p:spPr>
          <a:xfrm>
            <a:off x="1439863" y="992188"/>
            <a:ext cx="8218487" cy="3092450"/>
          </a:xfrm>
          <a:prstGeom prst="rect">
            <a:avLst/>
          </a:prstGeom>
          <a:noFill/>
        </p:spPr>
        <p:txBody>
          <a:bodyPr>
            <a:spAutoFit/>
          </a:bodyPr>
          <a:lstStyle/>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4. </a:t>
            </a:r>
            <a:r>
              <a:rPr lang="zh-CN" altLang="en-US"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下列关于蒸发和沸腾的说法正确的是（        ）</a:t>
            </a:r>
            <a:endParaRPr lang="en-US" altLang="zh-CN" sz="2600">
              <a:solidFill>
                <a:srgbClr val="000000"/>
              </a:solidFill>
              <a:latin typeface="Times New Roman" panose="02020603050405020304" pitchFamily="18" charset="0"/>
              <a:ea typeface="微软雅黑" pitchFamily="34" charset="-122"/>
              <a:cs typeface="Times New Roman" pitchFamily="18" charset="0"/>
              <a:sym typeface="Helvetica" pitchFamily="34" charset="0"/>
            </a:endParaRP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A</a:t>
            </a:r>
            <a:r>
              <a:rPr lang="zh-CN" altLang="en-US"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．蒸发和沸腾是汽化的两种方式</a:t>
            </a: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B</a:t>
            </a:r>
            <a:r>
              <a:rPr lang="zh-CN" altLang="en-US"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．沸腾需要吸热，而蒸发不需要吸热</a:t>
            </a: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C</a:t>
            </a:r>
            <a:r>
              <a:rPr lang="zh-CN" altLang="en-US"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．蒸发和沸腾都只能在一定温度下发生</a:t>
            </a: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D</a:t>
            </a:r>
            <a:r>
              <a:rPr lang="zh-CN" altLang="en-US" sz="2600">
                <a:solidFill>
                  <a:srgbClr val="000000"/>
                </a:solidFill>
                <a:latin typeface="Times New Roman" panose="02020603050405020304" pitchFamily="18" charset="0"/>
                <a:ea typeface="微软雅黑" pitchFamily="34" charset="-122"/>
                <a:cs typeface="Times New Roman" pitchFamily="18" charset="0"/>
                <a:sym typeface="Helvetica" pitchFamily="34" charset="0"/>
              </a:rPr>
              <a:t>．蒸发和沸腾都只能在液体表面发生</a:t>
            </a:r>
          </a:p>
        </p:txBody>
      </p:sp>
      <p:sp>
        <p:nvSpPr>
          <p:cNvPr id="6" name="矩形 5"/>
          <p:cNvSpPr/>
          <p:nvPr/>
        </p:nvSpPr>
        <p:spPr>
          <a:xfrm>
            <a:off x="7605713" y="1166813"/>
            <a:ext cx="415925" cy="490537"/>
          </a:xfrm>
          <a:prstGeom prst="rect">
            <a:avLst/>
          </a:prstGeom>
        </p:spPr>
        <p:txBody>
          <a:bodyPr wrap="none">
            <a:spAutoFit/>
          </a:bodyPr>
          <a:lstStyle/>
          <a:p>
            <a:pPr fontAlgn="auto">
              <a:spcBef>
                <a:spcPct val="0"/>
              </a:spcBef>
              <a:spcAft>
                <a:spcPct val="0"/>
              </a:spcAft>
              <a:defRPr/>
            </a:pPr>
            <a:r>
              <a:rPr lang="en-US" altLang="zh-CN" sz="2600" kern="0">
                <a:solidFill>
                  <a:srgbClr val="FF0000"/>
                </a:solidFill>
                <a:latin typeface="Times New Roman" panose="02020603050405020304" pitchFamily="18" charset="0"/>
                <a:ea typeface="微软雅黑"/>
                <a:cs typeface="Times New Roman" pitchFamily="18" charset="0"/>
                <a:sym typeface="Helvetica"/>
              </a:rPr>
              <a:t>A</a:t>
            </a:r>
          </a:p>
        </p:txBody>
      </p:sp>
      <p:sp>
        <p:nvSpPr>
          <p:cNvPr id="7" name="圆角矩形 6"/>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课堂作业</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矩形 33"/>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课堂练习</a:t>
            </a:r>
          </a:p>
        </p:txBody>
      </p:sp>
      <p:sp>
        <p:nvSpPr>
          <p:cNvPr id="58370" name="文本框 2"/>
          <p:cNvSpPr txBox="1">
            <a:spLocks noChangeArrowheads="1"/>
          </p:cNvSpPr>
          <p:nvPr/>
        </p:nvSpPr>
        <p:spPr bwMode="auto">
          <a:xfrm>
            <a:off x="1246188" y="868363"/>
            <a:ext cx="8358187" cy="3092450"/>
          </a:xfrm>
          <a:prstGeom prst="rect">
            <a:avLst/>
          </a:prstGeom>
          <a:noFill/>
          <a:ln w="9525">
            <a:noFill/>
            <a:miter lim="800000"/>
          </a:ln>
        </p:spPr>
        <p:txBody>
          <a:bodyPr>
            <a:spAutoFit/>
          </a:bodyPr>
          <a:lstStyle/>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5. </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以下液体的液化方法与其它都不同的是（          ）</a:t>
            </a: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A. </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煤气罐中的液体  </a:t>
            </a:r>
            <a:endParaRPr lang="en-US" altLang="zh-CN" sz="2600">
              <a:solidFill>
                <a:srgbClr val="000000"/>
              </a:solidFill>
              <a:latin typeface="Times New Roman" panose="02020603050405020304" pitchFamily="18" charset="0"/>
              <a:ea typeface="微软雅黑" pitchFamily="34" charset="-122"/>
              <a:cs typeface="Times New Roman" pitchFamily="18" charset="0"/>
              <a:sym typeface="+mn-ea"/>
            </a:endParaRP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B. </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一次性打火机中的液体</a:t>
            </a: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C. </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烧水时锅盖内侧的水滴</a:t>
            </a:r>
            <a:endParaRPr lang="en-US" altLang="zh-CN" sz="2600">
              <a:solidFill>
                <a:srgbClr val="000000"/>
              </a:solidFill>
              <a:latin typeface="Times New Roman" panose="02020603050405020304" pitchFamily="18" charset="0"/>
              <a:ea typeface="微软雅黑" pitchFamily="34" charset="-122"/>
              <a:cs typeface="Times New Roman" pitchFamily="18" charset="0"/>
              <a:sym typeface="+mn-ea"/>
            </a:endParaRPr>
          </a:p>
          <a:p>
            <a:pPr>
              <a:lnSpc>
                <a:spcPct val="150000"/>
              </a:lnSpc>
            </a:pPr>
            <a:r>
              <a:rPr lang="en-US" altLang="zh-CN" sz="2600">
                <a:solidFill>
                  <a:srgbClr val="000000"/>
                </a:solidFill>
                <a:latin typeface="Times New Roman" panose="02020603050405020304" pitchFamily="18" charset="0"/>
                <a:ea typeface="微软雅黑" pitchFamily="34" charset="-122"/>
                <a:cs typeface="Times New Roman" pitchFamily="18" charset="0"/>
                <a:sym typeface="+mn-ea"/>
              </a:rPr>
              <a:t>D. </a:t>
            </a: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推压活塞，注射器内重新出现的液态乙醚</a:t>
            </a:r>
            <a:endParaRPr lang="zh-CN" altLang="en-US" sz="2600">
              <a:solidFill>
                <a:srgbClr val="000000"/>
              </a:solidFill>
              <a:latin typeface="Times New Roman" panose="02020603050405020304" pitchFamily="18" charset="0"/>
              <a:ea typeface="微软雅黑" pitchFamily="34" charset="-122"/>
              <a:cs typeface="Times New Roman" pitchFamily="18" charset="0"/>
            </a:endParaRPr>
          </a:p>
        </p:txBody>
      </p:sp>
      <p:sp>
        <p:nvSpPr>
          <p:cNvPr id="2" name="矩形 1"/>
          <p:cNvSpPr>
            <a:spLocks noChangeArrowheads="1"/>
          </p:cNvSpPr>
          <p:nvPr/>
        </p:nvSpPr>
        <p:spPr bwMode="auto">
          <a:xfrm>
            <a:off x="7847013" y="1016000"/>
            <a:ext cx="403225" cy="490538"/>
          </a:xfrm>
          <a:prstGeom prst="rect">
            <a:avLst/>
          </a:prstGeom>
          <a:noFill/>
          <a:ln w="9525">
            <a:noFill/>
            <a:miter lim="800000"/>
          </a:ln>
        </p:spPr>
        <p:txBody>
          <a:bodyPr wrap="none">
            <a:spAutoFit/>
          </a:bodyPr>
          <a:lstStyle/>
          <a:p>
            <a:r>
              <a:rPr lang="en-US" altLang="zh-CN" sz="2600">
                <a:solidFill>
                  <a:srgbClr val="FF0000"/>
                </a:solidFill>
                <a:latin typeface="Times New Roman" panose="02020603050405020304" pitchFamily="18" charset="0"/>
                <a:ea typeface="微软雅黑" pitchFamily="34" charset="-122"/>
                <a:cs typeface="Times New Roman" pitchFamily="18" charset="0"/>
                <a:sym typeface="+mn-ea"/>
              </a:rPr>
              <a:t>C</a:t>
            </a:r>
          </a:p>
        </p:txBody>
      </p:sp>
      <p:sp>
        <p:nvSpPr>
          <p:cNvPr id="6" name="圆角矩形 5"/>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课堂作业</a:t>
            </a:r>
          </a:p>
        </p:txBody>
      </p:sp>
      <p:pic>
        <p:nvPicPr>
          <p:cNvPr id="58371" name="New picture" hidden="1"/>
          <p:cNvPicPr/>
          <p:nvPr/>
        </p:nvPicPr>
        <p:blipFill>
          <a:blip r:embed="rId2"/>
          <a:stretch>
            <a:fillRect/>
          </a:stretch>
        </p:blipFill>
        <p:spPr>
          <a:xfrm>
            <a:off x="12496800" y="12687300"/>
            <a:ext cx="368300" cy="444500"/>
          </a:xfrm>
          <a:prstGeom prst="cube">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chemeClr val="bg1"/>
                </a:solidFill>
                <a:latin typeface="微软雅黑" pitchFamily="34" charset="-122"/>
                <a:ea typeface="微软雅黑" pitchFamily="34" charset="-122"/>
              </a:rPr>
              <a:t>新知探究</a:t>
            </a:r>
          </a:p>
        </p:txBody>
      </p:sp>
      <p:grpSp>
        <p:nvGrpSpPr>
          <p:cNvPr id="12290" name="组合 4"/>
          <p:cNvGrpSpPr/>
          <p:nvPr/>
        </p:nvGrpSpPr>
        <p:grpSpPr>
          <a:xfrm>
            <a:off x="379413" y="530225"/>
            <a:ext cx="3944937" cy="784225"/>
            <a:chOff x="256491" y="589271"/>
            <a:chExt cx="3945311" cy="784830"/>
          </a:xfrm>
        </p:grpSpPr>
        <p:sp>
          <p:nvSpPr>
            <p:cNvPr id="12302" name="文本框 6"/>
            <p:cNvSpPr txBox="1">
              <a:spLocks noChangeArrowheads="1"/>
            </p:cNvSpPr>
            <p:nvPr/>
          </p:nvSpPr>
          <p:spPr bwMode="auto">
            <a:xfrm>
              <a:off x="256491" y="589271"/>
              <a:ext cx="3945311" cy="784830"/>
            </a:xfrm>
            <a:prstGeom prst="rect">
              <a:avLst/>
            </a:prstGeom>
            <a:noFill/>
            <a:ln w="9525">
              <a:noFill/>
              <a:miter lim="800000"/>
            </a:ln>
          </p:spPr>
          <p:txBody>
            <a:bodyPr wrap="none">
              <a:spAutoFit/>
            </a:bodyPr>
            <a:lstStyle/>
            <a:p>
              <a:pPr>
                <a:lnSpc>
                  <a:spcPct val="150000"/>
                </a:lnSpc>
              </a:pPr>
              <a:r>
                <a:rPr lang="zh-CN" altLang="en-US" sz="3000" b="1">
                  <a:solidFill>
                    <a:srgbClr val="000000"/>
                  </a:solidFill>
                  <a:latin typeface="微软雅黑" pitchFamily="34" charset="-122"/>
                  <a:ea typeface="微软雅黑" pitchFamily="34" charset="-122"/>
                  <a:sym typeface="+mn-ea"/>
                </a:rPr>
                <a:t>知识点      汽化和液化</a:t>
              </a:r>
            </a:p>
          </p:txBody>
        </p:sp>
        <p:sp>
          <p:nvSpPr>
            <p:cNvPr id="8" name="椭圆 7"/>
            <p:cNvSpPr/>
            <p:nvPr/>
          </p:nvSpPr>
          <p:spPr>
            <a:xfrm>
              <a:off x="1607581" y="783095"/>
              <a:ext cx="444542" cy="46231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en-US" altLang="zh-CN" sz="2600" b="1">
                  <a:solidFill>
                    <a:prstClr val="white"/>
                  </a:solidFill>
                </a:rPr>
                <a:t>1</a:t>
              </a:r>
            </a:p>
          </p:txBody>
        </p:sp>
      </p:grpSp>
      <p:sp>
        <p:nvSpPr>
          <p:cNvPr id="2" name="矩形 1"/>
          <p:cNvSpPr/>
          <p:nvPr/>
        </p:nvSpPr>
        <p:spPr>
          <a:xfrm>
            <a:off x="841375" y="1284288"/>
            <a:ext cx="7427913" cy="738187"/>
          </a:xfrm>
          <a:prstGeom prst="rect">
            <a:avLst/>
          </a:prstGeom>
        </p:spPr>
        <p:txBody>
          <a:bodyPr>
            <a:spAutoFit/>
          </a:bodyPr>
          <a:lstStyle/>
          <a:p>
            <a:pPr fontAlgn="auto">
              <a:lnSpc>
                <a:spcPct val="150000"/>
              </a:lnSpc>
              <a:spcBef>
                <a:spcPct val="0"/>
              </a:spcBef>
              <a:spcAft>
                <a:spcPct val="0"/>
              </a:spcAft>
              <a:defRPr/>
            </a:pPr>
            <a:r>
              <a:rPr lang="zh-CN" altLang="en-US" sz="2800" kern="0">
                <a:solidFill>
                  <a:sysClr val="windowText" lastClr="000000"/>
                </a:solidFill>
                <a:latin typeface="Times New Roman" panose="02020603050405020304" pitchFamily="18" charset="0"/>
                <a:ea typeface="微软雅黑"/>
                <a:cs typeface="Helvetica"/>
                <a:sym typeface="Helvetica"/>
              </a:rPr>
              <a:t>做一做：观察装有几滴酒精的塑料袋的变化。</a:t>
            </a:r>
          </a:p>
        </p:txBody>
      </p:sp>
      <p:pic>
        <p:nvPicPr>
          <p:cNvPr id="11" name="Picture 2"/>
          <p:cNvPicPr>
            <a:picLocks noChangeAspect="1" noChangeArrowheads="1"/>
          </p:cNvPicPr>
          <p:nvPr/>
        </p:nvPicPr>
        <p:blipFill>
          <a:blip r:embed="rId2">
            <a:extLst/>
          </a:blip>
          <a:stretch>
            <a:fillRect/>
          </a:stretch>
        </p:blipFill>
        <p:spPr bwMode="auto">
          <a:xfrm>
            <a:off x="4517573" y="2284933"/>
            <a:ext cx="2764965" cy="1843422"/>
          </a:xfrm>
          <a:prstGeom prst="roundRect">
            <a:avLst/>
          </a:prstGeom>
          <a:noFill/>
          <a:ln>
            <a:noFill/>
          </a:ln>
          <a:effectLst/>
          <a:extLst/>
        </p:spPr>
      </p:pic>
      <p:pic>
        <p:nvPicPr>
          <p:cNvPr id="12" name="Picture 4"/>
          <p:cNvPicPr>
            <a:picLocks noChangeAspect="1" noChangeArrowheads="1"/>
          </p:cNvPicPr>
          <p:nvPr/>
        </p:nvPicPr>
        <p:blipFill>
          <a:blip r:embed="rId3">
            <a:extLst/>
          </a:blip>
          <a:srcRect r="2838"/>
          <a:stretch>
            <a:fillRect/>
          </a:stretch>
        </p:blipFill>
        <p:spPr bwMode="auto">
          <a:xfrm>
            <a:off x="1051291" y="2284932"/>
            <a:ext cx="2682509" cy="1843422"/>
          </a:xfrm>
          <a:prstGeom prst="roundRect">
            <a:avLst/>
          </a:prstGeom>
          <a:noFill/>
          <a:ln>
            <a:noFill/>
          </a:ln>
          <a:effectLst/>
          <a:extLst/>
        </p:spPr>
      </p:pic>
      <p:sp>
        <p:nvSpPr>
          <p:cNvPr id="13" name="矩形 12"/>
          <p:cNvSpPr>
            <a:spLocks noChangeArrowheads="1"/>
          </p:cNvSpPr>
          <p:nvPr/>
        </p:nvSpPr>
        <p:spPr bwMode="auto">
          <a:xfrm>
            <a:off x="1165225" y="4195763"/>
            <a:ext cx="2747963" cy="400050"/>
          </a:xfrm>
          <a:prstGeom prst="rect">
            <a:avLst/>
          </a:prstGeom>
          <a:noFill/>
          <a:ln w="9525">
            <a:noFill/>
            <a:miter lim="800000"/>
          </a:ln>
        </p:spPr>
        <p:txBody>
          <a:bodyPr>
            <a:spAutoFit/>
          </a:bodyPr>
          <a:lstStyle/>
          <a:p>
            <a:r>
              <a:rPr lang="zh-CN" altLang="en-US" sz="2000">
                <a:latin typeface="Times New Roman" panose="02020603050405020304" pitchFamily="18" charset="0"/>
                <a:ea typeface="微软雅黑" pitchFamily="34" charset="-122"/>
              </a:rPr>
              <a:t>在塑料袋中滴入酒精</a:t>
            </a:r>
          </a:p>
        </p:txBody>
      </p:sp>
      <p:sp>
        <p:nvSpPr>
          <p:cNvPr id="14" name="矩形 13"/>
          <p:cNvSpPr>
            <a:spLocks noChangeArrowheads="1"/>
          </p:cNvSpPr>
          <p:nvPr/>
        </p:nvSpPr>
        <p:spPr bwMode="auto">
          <a:xfrm>
            <a:off x="4708525" y="4191000"/>
            <a:ext cx="2725738" cy="400050"/>
          </a:xfrm>
          <a:prstGeom prst="rect">
            <a:avLst/>
          </a:prstGeom>
          <a:noFill/>
          <a:ln w="9525">
            <a:noFill/>
            <a:miter lim="800000"/>
          </a:ln>
        </p:spPr>
        <p:txBody>
          <a:bodyPr>
            <a:spAutoFit/>
          </a:bodyPr>
          <a:lstStyle/>
          <a:p>
            <a:r>
              <a:rPr lang="zh-CN" altLang="en-US" sz="2000">
                <a:latin typeface="Times New Roman" panose="02020603050405020304" pitchFamily="18" charset="0"/>
                <a:ea typeface="微软雅黑" pitchFamily="34" charset="-122"/>
              </a:rPr>
              <a:t>把袋挤瘪，把口扎紧</a:t>
            </a:r>
          </a:p>
        </p:txBody>
      </p:sp>
      <p:sp>
        <p:nvSpPr>
          <p:cNvPr id="15" name="圆角矩形 14"/>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
        <p:nvSpPr>
          <p:cNvPr id="3" name="右箭头 2"/>
          <p:cNvSpPr/>
          <p:nvPr/>
        </p:nvSpPr>
        <p:spPr>
          <a:xfrm>
            <a:off x="3852863" y="3136900"/>
            <a:ext cx="566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6" name="右箭头 15"/>
          <p:cNvSpPr/>
          <p:nvPr/>
        </p:nvSpPr>
        <p:spPr>
          <a:xfrm>
            <a:off x="7434263" y="3116263"/>
            <a:ext cx="566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pic>
        <p:nvPicPr>
          <p:cNvPr id="17" name="Picture 3"/>
          <p:cNvPicPr>
            <a:picLocks noChangeAspect="1" noChangeArrowheads="1"/>
          </p:cNvPicPr>
          <p:nvPr/>
        </p:nvPicPr>
        <p:blipFill>
          <a:blip r:embed="rId4">
            <a:extLst/>
          </a:blip>
          <a:srcRect l="2838" r="1419"/>
          <a:stretch>
            <a:fillRect/>
          </a:stretch>
        </p:blipFill>
        <p:spPr bwMode="auto">
          <a:xfrm>
            <a:off x="8142516" y="2284932"/>
            <a:ext cx="2688766" cy="1843422"/>
          </a:xfrm>
          <a:prstGeom prst="roundRect">
            <a:avLst/>
          </a:prstGeom>
          <a:noFill/>
          <a:ln>
            <a:noFill/>
          </a:ln>
          <a:effectLst/>
          <a:extLst/>
        </p:spPr>
      </p:pic>
      <p:sp>
        <p:nvSpPr>
          <p:cNvPr id="18" name="矩形 17"/>
          <p:cNvSpPr>
            <a:spLocks noChangeArrowheads="1"/>
          </p:cNvSpPr>
          <p:nvPr/>
        </p:nvSpPr>
        <p:spPr bwMode="auto">
          <a:xfrm>
            <a:off x="8567738" y="4195763"/>
            <a:ext cx="1882775" cy="401637"/>
          </a:xfrm>
          <a:prstGeom prst="rect">
            <a:avLst/>
          </a:prstGeom>
          <a:noFill/>
          <a:ln w="9525">
            <a:noFill/>
            <a:miter lim="800000"/>
          </a:ln>
        </p:spPr>
        <p:txBody>
          <a:bodyPr>
            <a:spAutoFit/>
          </a:bodyPr>
          <a:lstStyle/>
          <a:p>
            <a:r>
              <a:rPr lang="zh-CN" altLang="en-US" sz="2000">
                <a:latin typeface="Times New Roman" panose="02020603050405020304" pitchFamily="18" charset="0"/>
                <a:ea typeface="微软雅黑" pitchFamily="34" charset="-122"/>
              </a:rPr>
              <a:t>放到热水里面</a:t>
            </a:r>
          </a:p>
        </p:txBody>
      </p:sp>
      <p:sp>
        <p:nvSpPr>
          <p:cNvPr id="4" name="矩形 3"/>
          <p:cNvSpPr>
            <a:spLocks noChangeArrowheads="1"/>
          </p:cNvSpPr>
          <p:nvPr/>
        </p:nvSpPr>
        <p:spPr bwMode="auto">
          <a:xfrm>
            <a:off x="841375" y="4805363"/>
            <a:ext cx="10164763" cy="1292225"/>
          </a:xfrm>
          <a:prstGeom prst="rect">
            <a:avLst/>
          </a:prstGeom>
          <a:noFill/>
          <a:ln w="9525">
            <a:noFill/>
            <a:miter lim="800000"/>
          </a:ln>
        </p:spPr>
        <p:txBody>
          <a:bodyPr>
            <a:spAutoFit/>
          </a:bodyPr>
          <a:lstStyle/>
          <a:p>
            <a:pPr algn="just">
              <a:lnSpc>
                <a:spcPct val="150000"/>
              </a:lnSpc>
            </a:pPr>
            <a:r>
              <a:rPr lang="zh-CN" altLang="en-US" sz="2600">
                <a:solidFill>
                  <a:srgbClr val="000000"/>
                </a:solidFill>
                <a:latin typeface="Times New Roman" panose="02020603050405020304" pitchFamily="18" charset="0"/>
                <a:ea typeface="微软雅黑" pitchFamily="34" charset="-122"/>
              </a:rPr>
              <a:t>你看到什么变化？</a:t>
            </a:r>
            <a:r>
              <a:rPr lang="zh-CN" altLang="en-US" sz="2600">
                <a:solidFill>
                  <a:srgbClr val="FF0000"/>
                </a:solidFill>
                <a:latin typeface="Times New Roman" panose="02020603050405020304" pitchFamily="18" charset="0"/>
                <a:ea typeface="微软雅黑" pitchFamily="34" charset="-122"/>
              </a:rPr>
              <a:t>从热水中拿出</a:t>
            </a:r>
            <a:r>
              <a:rPr lang="zh-CN" altLang="en-US" sz="2600">
                <a:solidFill>
                  <a:srgbClr val="000000"/>
                </a:solidFill>
                <a:latin typeface="Times New Roman" panose="02020603050405020304" pitchFamily="18" charset="0"/>
                <a:ea typeface="微软雅黑" pitchFamily="34" charset="-122"/>
              </a:rPr>
              <a:t>塑料袋，过一会儿又有什么变化？</a:t>
            </a:r>
            <a:r>
              <a:rPr lang="zh-CN" altLang="en-US" sz="2600">
                <a:solidFill>
                  <a:srgbClr val="FF0000"/>
                </a:solidFill>
                <a:latin typeface="Times New Roman" panose="02020603050405020304" pitchFamily="18" charset="0"/>
                <a:ea typeface="微软雅黑" pitchFamily="34" charset="-122"/>
              </a:rPr>
              <a:t>怎样解释</a:t>
            </a:r>
            <a:r>
              <a:rPr lang="zh-CN" altLang="en-US" sz="2600">
                <a:solidFill>
                  <a:srgbClr val="000000"/>
                </a:solidFill>
                <a:latin typeface="Times New Roman" panose="02020603050405020304" pitchFamily="18" charset="0"/>
                <a:ea typeface="微软雅黑" pitchFamily="34" charset="-122"/>
              </a:rPr>
              <a:t>这些变化？</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nodeType="clickPar">
                      <p:stCondLst>
                        <p:cond delay="indefinite"/>
                      </p:stCondLst>
                      <p:childTnLst>
                        <p:par>
                          <p:cTn id="38" fill="hold" nodeType="after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 grpId="0" animBg="1"/>
      <p:bldP spid="16" grpId="0" animBg="1"/>
      <p:bldP spid="1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2" name="矩形 1"/>
          <p:cNvSpPr/>
          <p:nvPr/>
        </p:nvSpPr>
        <p:spPr>
          <a:xfrm>
            <a:off x="3449638" y="4476750"/>
            <a:ext cx="5211762" cy="738188"/>
          </a:xfrm>
          <a:prstGeom prst="rect">
            <a:avLst/>
          </a:prstGeom>
          <a:solidFill>
            <a:schemeClr val="accent4">
              <a:lumMod val="60000"/>
              <a:lumOff val="40000"/>
            </a:schemeClr>
          </a:solidFill>
        </p:spPr>
        <p:txBody>
          <a:bodyPr wrap="none">
            <a:spAutoFit/>
          </a:bodyPr>
          <a:lstStyle/>
          <a:p>
            <a:pPr fontAlgn="auto">
              <a:lnSpc>
                <a:spcPct val="150000"/>
              </a:lnSpc>
              <a:spcBef>
                <a:spcPct val="0"/>
              </a:spcBef>
              <a:spcAft>
                <a:spcPct val="0"/>
              </a:spcAft>
              <a:defRPr/>
            </a:pPr>
            <a:r>
              <a:rPr lang="zh-CN" altLang="en-US" sz="2800" kern="0">
                <a:solidFill>
                  <a:sysClr val="windowText" lastClr="000000"/>
                </a:solidFill>
                <a:latin typeface="Times New Roman" panose="02020603050405020304" pitchFamily="18" charset="0"/>
                <a:ea typeface="微软雅黑"/>
                <a:cs typeface="Helvetica"/>
                <a:sym typeface="Helvetica"/>
              </a:rPr>
              <a:t>物质的</a:t>
            </a:r>
            <a:r>
              <a:rPr lang="zh-CN" altLang="en-US" sz="2800" kern="0">
                <a:latin typeface="Times New Roman" panose="02020603050405020304" pitchFamily="18" charset="0"/>
                <a:ea typeface="微软雅黑"/>
                <a:cs typeface="Helvetica"/>
                <a:sym typeface="Helvetica"/>
              </a:rPr>
              <a:t>液态和气态可以相互转化</a:t>
            </a:r>
          </a:p>
        </p:txBody>
      </p:sp>
      <p:sp>
        <p:nvSpPr>
          <p:cNvPr id="6" name="圆角矩形 5"/>
          <p:cNvSpPr/>
          <p:nvPr/>
        </p:nvSpPr>
        <p:spPr>
          <a:xfrm>
            <a:off x="674688" y="2193925"/>
            <a:ext cx="10648950" cy="2093913"/>
          </a:xfrm>
          <a:prstGeom prst="roundRect">
            <a:avLst/>
          </a:prstGeom>
          <a:solidFill>
            <a:schemeClr val="bg1"/>
          </a:solidFill>
          <a:ln w="28575" cap="flat">
            <a:noFill/>
            <a:prstDash val="dashDot"/>
            <a:bevel/>
          </a:ln>
        </p:spPr>
        <p:style>
          <a:lnRef idx="0">
            <a:scrgbClr r="0" g="0" b="0"/>
          </a:lnRef>
          <a:fillRef idx="0">
            <a:scrgbClr r="0" g="0" b="0"/>
          </a:fillRef>
          <a:effectRef idx="0">
            <a:scrgbClr r="0" g="0" b="0"/>
          </a:effectRef>
          <a:fontRef idx="none"/>
        </p:style>
        <p:txBody>
          <a:bodyPr spcFirstLastPara="1" lIns="45718" tIns="45718" rIns="45718" bIns="45718" anchor="ctr">
            <a:spAutoFit/>
          </a:bodyPr>
          <a:lstStyle/>
          <a:p>
            <a:pPr fontAlgn="auto">
              <a:lnSpc>
                <a:spcPct val="150000"/>
              </a:lnSpc>
              <a:spcBef>
                <a:spcPct val="0"/>
              </a:spcBef>
              <a:spcAft>
                <a:spcPct val="0"/>
              </a:spcAft>
              <a:defRPr/>
            </a:pPr>
            <a:r>
              <a:rPr lang="zh-CN" altLang="en-US" sz="2600" kern="0">
                <a:solidFill>
                  <a:sysClr val="windowText" lastClr="000000"/>
                </a:solidFill>
                <a:latin typeface="Times New Roman" panose="02020603050405020304" pitchFamily="18" charset="0"/>
                <a:ea typeface="+mn-ea"/>
                <a:cs typeface="Helvetica"/>
                <a:sym typeface="Helvetica"/>
              </a:rPr>
              <a:t>解释：将塑料袋放入热水中，塑料袋中的</a:t>
            </a:r>
            <a:r>
              <a:rPr lang="zh-CN" altLang="en-US" sz="2600" kern="0">
                <a:solidFill>
                  <a:srgbClr val="FF0000"/>
                </a:solidFill>
                <a:latin typeface="Times New Roman" panose="02020603050405020304" pitchFamily="18" charset="0"/>
                <a:ea typeface="+mn-ea"/>
                <a:cs typeface="Helvetica"/>
                <a:sym typeface="Helvetica"/>
              </a:rPr>
              <a:t>酒精吸收热量由液态变为气态，体积增大</a:t>
            </a:r>
            <a:r>
              <a:rPr lang="zh-CN" altLang="en-US" sz="2600" kern="0">
                <a:solidFill>
                  <a:sysClr val="windowText" lastClr="000000"/>
                </a:solidFill>
                <a:latin typeface="Times New Roman" panose="02020603050405020304" pitchFamily="18" charset="0"/>
                <a:ea typeface="+mn-ea"/>
                <a:cs typeface="Helvetica"/>
                <a:sym typeface="Helvetica"/>
              </a:rPr>
              <a:t>，使塑料袋膨胀；</a:t>
            </a:r>
            <a:r>
              <a:rPr lang="zh-CN" altLang="en-US" sz="2600" kern="0">
                <a:latin typeface="Times New Roman" panose="02020603050405020304" pitchFamily="18" charset="0"/>
                <a:ea typeface="+mn-ea"/>
                <a:cs typeface="Helvetica"/>
                <a:sym typeface="Helvetica"/>
              </a:rPr>
              <a:t>从热水中拿出来后</a:t>
            </a:r>
            <a:r>
              <a:rPr lang="zh-CN" altLang="en-US" sz="2600" kern="0">
                <a:solidFill>
                  <a:sysClr val="windowText" lastClr="000000"/>
                </a:solidFill>
                <a:latin typeface="Times New Roman" panose="02020603050405020304" pitchFamily="18" charset="0"/>
                <a:ea typeface="+mn-ea"/>
                <a:cs typeface="Helvetica"/>
                <a:sym typeface="Helvetica"/>
              </a:rPr>
              <a:t>，塑料袋中气态的</a:t>
            </a:r>
            <a:r>
              <a:rPr lang="zh-CN" altLang="en-US" sz="2600" kern="0">
                <a:solidFill>
                  <a:srgbClr val="FF0000"/>
                </a:solidFill>
                <a:latin typeface="Times New Roman" panose="02020603050405020304" pitchFamily="18" charset="0"/>
                <a:ea typeface="+mn-ea"/>
                <a:cs typeface="Helvetica"/>
                <a:sym typeface="Helvetica"/>
              </a:rPr>
              <a:t>酒精遇冷放出热量又变为液态的酒精</a:t>
            </a:r>
            <a:r>
              <a:rPr lang="zh-CN" altLang="en-US" sz="2600" kern="0">
                <a:solidFill>
                  <a:sysClr val="windowText" lastClr="000000"/>
                </a:solidFill>
                <a:latin typeface="Times New Roman" panose="02020603050405020304" pitchFamily="18" charset="0"/>
                <a:ea typeface="+mn-ea"/>
                <a:cs typeface="Helvetica"/>
                <a:sym typeface="Helvetica"/>
              </a:rPr>
              <a:t>，</a:t>
            </a:r>
            <a:r>
              <a:rPr lang="zh-CN" altLang="en-US" sz="2600" kern="0">
                <a:solidFill>
                  <a:srgbClr val="FF0000"/>
                </a:solidFill>
                <a:latin typeface="Times New Roman" panose="02020603050405020304" pitchFamily="18" charset="0"/>
                <a:ea typeface="+mn-ea"/>
                <a:cs typeface="Helvetica"/>
                <a:sym typeface="Helvetica"/>
              </a:rPr>
              <a:t>体积减小</a:t>
            </a:r>
            <a:r>
              <a:rPr lang="zh-CN" altLang="en-US" sz="2600" kern="0">
                <a:solidFill>
                  <a:sysClr val="windowText" lastClr="000000"/>
                </a:solidFill>
                <a:latin typeface="Times New Roman" panose="02020603050405020304" pitchFamily="18" charset="0"/>
                <a:ea typeface="+mn-ea"/>
                <a:cs typeface="Helvetica"/>
                <a:sym typeface="Helvetica"/>
              </a:rPr>
              <a:t>，故塑料袋又变瘪了。</a:t>
            </a:r>
          </a:p>
        </p:txBody>
      </p:sp>
      <p:sp>
        <p:nvSpPr>
          <p:cNvPr id="3" name="矩形 2"/>
          <p:cNvSpPr/>
          <p:nvPr/>
        </p:nvSpPr>
        <p:spPr>
          <a:xfrm>
            <a:off x="674688" y="900113"/>
            <a:ext cx="10606087" cy="1293812"/>
          </a:xfrm>
          <a:prstGeom prst="rect">
            <a:avLst/>
          </a:prstGeom>
        </p:spPr>
        <p:txBody>
          <a:bodyPr>
            <a:spAutoFit/>
          </a:bodyPr>
          <a:lstStyle/>
          <a:p>
            <a:pPr fontAlgn="auto">
              <a:lnSpc>
                <a:spcPct val="150000"/>
              </a:lnSpc>
              <a:spcBef>
                <a:spcPct val="0"/>
              </a:spcBef>
              <a:spcAft>
                <a:spcPct val="0"/>
              </a:spcAft>
              <a:defRPr/>
            </a:pPr>
            <a:r>
              <a:rPr lang="zh-CN" altLang="en-US" sz="2600" kern="0">
                <a:solidFill>
                  <a:sysClr val="windowText" lastClr="000000"/>
                </a:solidFill>
                <a:latin typeface="Times New Roman" panose="02020603050405020304" pitchFamily="18" charset="0"/>
                <a:ea typeface="+mn-ea"/>
                <a:cs typeface="Helvetica"/>
                <a:sym typeface="Helvetica"/>
              </a:rPr>
              <a:t>现象：滴入几滴酒精的塑料袋扎紧后放在</a:t>
            </a:r>
            <a:r>
              <a:rPr lang="zh-CN" altLang="en-US" sz="2600" kern="0">
                <a:latin typeface="Times New Roman" panose="02020603050405020304" pitchFamily="18" charset="0"/>
                <a:ea typeface="+mn-ea"/>
                <a:cs typeface="Helvetica"/>
                <a:sym typeface="Helvetica"/>
              </a:rPr>
              <a:t>热水</a:t>
            </a:r>
            <a:r>
              <a:rPr lang="zh-CN" altLang="en-US" sz="2600" kern="0">
                <a:solidFill>
                  <a:sysClr val="windowText" lastClr="000000"/>
                </a:solidFill>
                <a:latin typeface="Times New Roman" panose="02020603050405020304" pitchFamily="18" charset="0"/>
                <a:ea typeface="+mn-ea"/>
                <a:cs typeface="Helvetica"/>
                <a:sym typeface="Helvetica"/>
              </a:rPr>
              <a:t>中，会看到</a:t>
            </a:r>
            <a:r>
              <a:rPr lang="zh-CN" altLang="en-US" sz="2600" kern="0">
                <a:solidFill>
                  <a:srgbClr val="FF0000"/>
                </a:solidFill>
                <a:latin typeface="Times New Roman" panose="02020603050405020304" pitchFamily="18" charset="0"/>
                <a:ea typeface="+mn-ea"/>
                <a:cs typeface="Helvetica"/>
                <a:sym typeface="Helvetica"/>
              </a:rPr>
              <a:t>塑料袋鼓起来</a:t>
            </a:r>
            <a:r>
              <a:rPr lang="zh-CN" altLang="en-US" sz="2600" kern="0">
                <a:solidFill>
                  <a:sysClr val="windowText" lastClr="000000"/>
                </a:solidFill>
                <a:latin typeface="Times New Roman" panose="02020603050405020304" pitchFamily="18" charset="0"/>
                <a:ea typeface="+mn-ea"/>
                <a:cs typeface="Helvetica"/>
                <a:sym typeface="Helvetica"/>
              </a:rPr>
              <a:t>。</a:t>
            </a:r>
            <a:r>
              <a:rPr lang="zh-CN" altLang="en-US" sz="2600" kern="0">
                <a:latin typeface="Times New Roman" panose="02020603050405020304" pitchFamily="18" charset="0"/>
                <a:ea typeface="+mn-ea"/>
                <a:cs typeface="Helvetica"/>
                <a:sym typeface="Helvetica"/>
              </a:rPr>
              <a:t>从热水中拿出来后，</a:t>
            </a:r>
            <a:r>
              <a:rPr lang="zh-CN" altLang="en-US" sz="2600" kern="0">
                <a:solidFill>
                  <a:sysClr val="windowText" lastClr="000000"/>
                </a:solidFill>
                <a:latin typeface="Times New Roman" panose="02020603050405020304" pitchFamily="18" charset="0"/>
                <a:ea typeface="+mn-ea"/>
                <a:cs typeface="Helvetica"/>
                <a:sym typeface="Helvetica"/>
              </a:rPr>
              <a:t>过一会儿又看到</a:t>
            </a:r>
            <a:r>
              <a:rPr lang="zh-CN" altLang="en-US" sz="2600" kern="0">
                <a:solidFill>
                  <a:srgbClr val="FF0000"/>
                </a:solidFill>
                <a:latin typeface="Times New Roman" panose="02020603050405020304" pitchFamily="18" charset="0"/>
                <a:ea typeface="+mn-ea"/>
                <a:cs typeface="Helvetica"/>
                <a:sym typeface="Helvetica"/>
              </a:rPr>
              <a:t>塑料袋变瘪</a:t>
            </a:r>
            <a:r>
              <a:rPr lang="zh-CN" altLang="en-US" sz="2600" kern="0">
                <a:solidFill>
                  <a:sysClr val="windowText" lastClr="000000"/>
                </a:solidFill>
                <a:latin typeface="Times New Roman" panose="02020603050405020304" pitchFamily="18" charset="0"/>
                <a:ea typeface="+mn-ea"/>
                <a:cs typeface="Helvetica"/>
                <a:sym typeface="Helvetica"/>
              </a:rPr>
              <a:t>。</a:t>
            </a:r>
            <a:endParaRPr lang="en-US" altLang="zh-CN" sz="2600" kern="0">
              <a:solidFill>
                <a:sysClr val="windowText" lastClr="000000"/>
              </a:solidFill>
              <a:latin typeface="Times New Roman" pitchFamily="18" charset="0"/>
              <a:ea typeface="+mn-ea"/>
              <a:cs typeface="Helvetica"/>
              <a:sym typeface="Helvetica"/>
            </a:endParaRPr>
          </a:p>
        </p:txBody>
      </p:sp>
      <p:sp>
        <p:nvSpPr>
          <p:cNvPr id="7" name="圆角矩形 6"/>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6" name="矩形 5"/>
          <p:cNvSpPr>
            <a:spLocks noChangeArrowheads="1"/>
          </p:cNvSpPr>
          <p:nvPr/>
        </p:nvSpPr>
        <p:spPr bwMode="auto">
          <a:xfrm>
            <a:off x="444500" y="1471613"/>
            <a:ext cx="11041063" cy="1292225"/>
          </a:xfrm>
          <a:prstGeom prst="rect">
            <a:avLst/>
          </a:prstGeom>
          <a:noFill/>
          <a:ln w="9525">
            <a:noFill/>
            <a:miter lim="800000"/>
          </a:ln>
        </p:spPr>
        <p:txBody>
          <a:bodyPr>
            <a:spAutoFit/>
          </a:bodyPr>
          <a:lstStyle/>
          <a:p>
            <a:pPr>
              <a:lnSpc>
                <a:spcPct val="150000"/>
              </a:lnSpc>
            </a:pP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洒在玻璃板上的水，一段时间后不见了；涂在手臂上的酒精，过一会儿就不见了。这是因为水或酒精由</a:t>
            </a:r>
            <a:r>
              <a:rPr lang="zh-CN" altLang="en-US" sz="2600">
                <a:solidFill>
                  <a:srgbClr val="FF0000"/>
                </a:solidFill>
                <a:latin typeface="Times New Roman" panose="02020603050405020304" pitchFamily="18" charset="0"/>
                <a:ea typeface="微软雅黑" pitchFamily="34" charset="-122"/>
                <a:cs typeface="Times New Roman" pitchFamily="18" charset="0"/>
                <a:sym typeface="+mn-ea"/>
              </a:rPr>
              <a:t>液态变成了气态</a:t>
            </a:r>
            <a:r>
              <a:rPr lang="zh-CN" altLang="en-US" sz="2600">
                <a:latin typeface="Times New Roman" panose="02020603050405020304" pitchFamily="18" charset="0"/>
                <a:ea typeface="微软雅黑" pitchFamily="34" charset="-122"/>
                <a:cs typeface="Times New Roman" pitchFamily="18" charset="0"/>
                <a:sym typeface="+mn-ea"/>
              </a:rPr>
              <a:t>跑到空气中去了。</a:t>
            </a:r>
            <a:endParaRPr lang="en-US" altLang="zh-CN" sz="2600">
              <a:latin typeface="Times New Roman" pitchFamily="18" charset="0"/>
              <a:ea typeface="微软雅黑" pitchFamily="34" charset="-122"/>
              <a:cs typeface="Times New Roman" panose="02020603050405020304" pitchFamily="18" charset="0"/>
              <a:sym typeface="+mn-ea"/>
            </a:endParaRPr>
          </a:p>
        </p:txBody>
      </p:sp>
      <p:sp>
        <p:nvSpPr>
          <p:cNvPr id="5" name="圆角矩形 4"/>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
        <p:nvSpPr>
          <p:cNvPr id="14340" name="矩形 2"/>
          <p:cNvSpPr>
            <a:spLocks noChangeArrowheads="1"/>
          </p:cNvSpPr>
          <p:nvPr/>
        </p:nvSpPr>
        <p:spPr bwMode="auto">
          <a:xfrm>
            <a:off x="500063" y="630238"/>
            <a:ext cx="1262062" cy="661987"/>
          </a:xfrm>
          <a:prstGeom prst="rect">
            <a:avLst/>
          </a:prstGeom>
          <a:noFill/>
          <a:ln w="9525">
            <a:noFill/>
            <a:miter lim="800000"/>
          </a:ln>
        </p:spPr>
        <p:txBody>
          <a:bodyPr wrap="none">
            <a:spAutoFit/>
          </a:bodyPr>
          <a:lstStyle/>
          <a:p>
            <a:pPr>
              <a:lnSpc>
                <a:spcPct val="150000"/>
              </a:lnSpc>
            </a:pPr>
            <a:r>
              <a:rPr lang="en-US" altLang="zh-CN" sz="2800" b="1">
                <a:latin typeface="Times New Roman" panose="02020603050405020304" pitchFamily="18" charset="0"/>
                <a:ea typeface="微软雅黑" pitchFamily="34" charset="-122"/>
                <a:cs typeface="Times New Roman" pitchFamily="18" charset="0"/>
                <a:sym typeface="+mn-ea"/>
              </a:rPr>
              <a:t>1. </a:t>
            </a:r>
            <a:r>
              <a:rPr lang="zh-CN" altLang="en-US" sz="2800" b="1">
                <a:latin typeface="Times New Roman" panose="02020603050405020304" pitchFamily="18" charset="0"/>
                <a:ea typeface="微软雅黑" pitchFamily="34" charset="-122"/>
                <a:cs typeface="Times New Roman" pitchFamily="18" charset="0"/>
                <a:sym typeface="+mn-ea"/>
              </a:rPr>
              <a:t>汽化</a:t>
            </a:r>
          </a:p>
        </p:txBody>
      </p:sp>
      <p:sp>
        <p:nvSpPr>
          <p:cNvPr id="8" name="圆角矩形 7"/>
          <p:cNvSpPr/>
          <p:nvPr/>
        </p:nvSpPr>
        <p:spPr>
          <a:xfrm>
            <a:off x="500063" y="3119438"/>
            <a:ext cx="10396537" cy="1373187"/>
          </a:xfrm>
          <a:prstGeom prst="roundRect">
            <a:avLst>
              <a:gd name="adj" fmla="val 9099"/>
            </a:avLst>
          </a:prstGeom>
          <a:solidFill>
            <a:schemeClr val="accent1">
              <a:lumMod val="20000"/>
              <a:lumOff val="80000"/>
            </a:schemeClr>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ct val="0"/>
              </a:spcBef>
              <a:spcAft>
                <a:spcPct val="0"/>
              </a:spcAft>
              <a:defRPr/>
            </a:pPr>
            <a:r>
              <a:rPr lang="zh-CN" altLang="en-US" sz="2600">
                <a:solidFill>
                  <a:prstClr val="black"/>
                </a:solidFill>
                <a:latin typeface="Times New Roman" panose="02020603050405020304" pitchFamily="18" charset="0"/>
                <a:cs typeface="Times New Roman" pitchFamily="18" charset="0"/>
                <a:sym typeface="+mn-ea"/>
              </a:rPr>
              <a:t>在上述现象中，物质都由液态变成了气态。</a:t>
            </a:r>
            <a:r>
              <a:rPr lang="zh-CN" altLang="en-US" sz="2600">
                <a:solidFill>
                  <a:srgbClr val="FF0000"/>
                </a:solidFill>
                <a:latin typeface="Times New Roman" panose="02020603050405020304" pitchFamily="18" charset="0"/>
                <a:cs typeface="Times New Roman" pitchFamily="18" charset="0"/>
                <a:sym typeface="+mn-ea"/>
              </a:rPr>
              <a:t>物质从液态变为气态</a:t>
            </a:r>
            <a:r>
              <a:rPr lang="zh-CN" altLang="en-US" sz="2600">
                <a:solidFill>
                  <a:prstClr val="black"/>
                </a:solidFill>
                <a:latin typeface="Times New Roman" panose="02020603050405020304" pitchFamily="18" charset="0"/>
                <a:cs typeface="Times New Roman" pitchFamily="18" charset="0"/>
                <a:sym typeface="+mn-ea"/>
              </a:rPr>
              <a:t>的过程叫做汽化。</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6" name="矩形 5"/>
          <p:cNvSpPr>
            <a:spLocks noChangeArrowheads="1"/>
          </p:cNvSpPr>
          <p:nvPr/>
        </p:nvSpPr>
        <p:spPr bwMode="auto">
          <a:xfrm>
            <a:off x="371475" y="1219200"/>
            <a:ext cx="10968038" cy="3094038"/>
          </a:xfrm>
          <a:prstGeom prst="rect">
            <a:avLst/>
          </a:prstGeom>
          <a:noFill/>
          <a:ln w="9525">
            <a:noFill/>
            <a:miter lim="800000"/>
          </a:ln>
        </p:spPr>
        <p:txBody>
          <a:bodyPr>
            <a:spAutoFit/>
          </a:bodyPr>
          <a:lstStyle/>
          <a:p>
            <a:pPr>
              <a:lnSpc>
                <a:spcPct val="150000"/>
              </a:lnSpc>
            </a:pPr>
            <a:r>
              <a:rPr lang="zh-CN" altLang="en-US" sz="2600">
                <a:solidFill>
                  <a:srgbClr val="000000"/>
                </a:solidFill>
                <a:latin typeface="Times New Roman" panose="02020603050405020304" pitchFamily="18" charset="0"/>
                <a:ea typeface="微软雅黑" pitchFamily="34" charset="-122"/>
                <a:cs typeface="Times New Roman" pitchFamily="18" charset="0"/>
                <a:sym typeface="+mn-ea"/>
              </a:rPr>
              <a:t>液化现象：</a:t>
            </a:r>
            <a:r>
              <a:rPr lang="zh-CN" altLang="en-US" sz="2600">
                <a:latin typeface="Times New Roman" panose="02020603050405020304" pitchFamily="18" charset="0"/>
                <a:ea typeface="微软雅黑" pitchFamily="34" charset="-122"/>
                <a:cs typeface="Times New Roman" pitchFamily="18" charset="0"/>
              </a:rPr>
              <a:t>①水烧开后从壶嘴喷出“白气”；</a:t>
            </a:r>
            <a:r>
              <a:rPr lang="zh-CN" altLang="en-US" sz="2600">
                <a:solidFill>
                  <a:srgbClr val="000000"/>
                </a:solidFill>
                <a:latin typeface="Times New Roman" panose="02020603050405020304" pitchFamily="18" charset="0"/>
                <a:ea typeface="微软雅黑" pitchFamily="34" charset="-122"/>
                <a:cs typeface="Times New Roman" pitchFamily="18" charset="0"/>
              </a:rPr>
              <a:t>②秋天草叶上出现露珠；③刚从冰箱里拿出的雪糕冒“白气”</a:t>
            </a:r>
          </a:p>
          <a:p>
            <a:pPr>
              <a:lnSpc>
                <a:spcPct val="150000"/>
              </a:lnSpc>
            </a:pPr>
            <a:endParaRPr lang="zh-CN" altLang="en-US" sz="2600">
              <a:solidFill>
                <a:srgbClr val="000000"/>
              </a:solidFill>
              <a:latin typeface="Times New Roman" panose="02020603050405020304" pitchFamily="18" charset="0"/>
              <a:ea typeface="微软雅黑" pitchFamily="34" charset="-122"/>
              <a:cs typeface="Times New Roman" pitchFamily="18" charset="0"/>
            </a:endParaRPr>
          </a:p>
          <a:p>
            <a:pPr>
              <a:lnSpc>
                <a:spcPct val="150000"/>
              </a:lnSpc>
            </a:pPr>
            <a:endParaRPr lang="zh-CN" altLang="en-US" sz="2600">
              <a:latin typeface="Times New Roman" pitchFamily="18" charset="0"/>
              <a:ea typeface="微软雅黑" pitchFamily="34" charset="-122"/>
              <a:cs typeface="Times New Roman" panose="02020603050405020304" pitchFamily="18" charset="0"/>
            </a:endParaRPr>
          </a:p>
          <a:p>
            <a:pPr>
              <a:lnSpc>
                <a:spcPct val="150000"/>
              </a:lnSpc>
            </a:pPr>
            <a:endParaRPr lang="en-US" altLang="zh-CN" sz="2600">
              <a:solidFill>
                <a:srgbClr val="000000"/>
              </a:solidFill>
              <a:latin typeface="Times New Roman" panose="02020603050405020304" pitchFamily="18" charset="0"/>
              <a:ea typeface="微软雅黑" pitchFamily="34" charset="-122"/>
              <a:cs typeface="Times New Roman" pitchFamily="18" charset="0"/>
              <a:sym typeface="+mn-ea"/>
            </a:endParaRPr>
          </a:p>
        </p:txBody>
      </p:sp>
      <p:sp>
        <p:nvSpPr>
          <p:cNvPr id="15363" name="矩形 1"/>
          <p:cNvSpPr>
            <a:spLocks noChangeArrowheads="1"/>
          </p:cNvSpPr>
          <p:nvPr/>
        </p:nvSpPr>
        <p:spPr bwMode="auto">
          <a:xfrm>
            <a:off x="393700" y="528638"/>
            <a:ext cx="1260475" cy="738187"/>
          </a:xfrm>
          <a:prstGeom prst="rect">
            <a:avLst/>
          </a:prstGeom>
          <a:noFill/>
          <a:ln w="9525">
            <a:noFill/>
            <a:miter lim="800000"/>
          </a:ln>
        </p:spPr>
        <p:txBody>
          <a:bodyPr wrap="none">
            <a:spAutoFit/>
          </a:bodyPr>
          <a:lstStyle/>
          <a:p>
            <a:pPr>
              <a:lnSpc>
                <a:spcPct val="150000"/>
              </a:lnSpc>
            </a:pPr>
            <a:r>
              <a:rPr lang="en-US" altLang="zh-CN" sz="2800" b="1">
                <a:solidFill>
                  <a:srgbClr val="000000"/>
                </a:solidFill>
                <a:latin typeface="Times New Roman" panose="02020603050405020304" pitchFamily="18" charset="0"/>
                <a:ea typeface="微软雅黑" pitchFamily="34" charset="-122"/>
                <a:cs typeface="Times New Roman" pitchFamily="18" charset="0"/>
                <a:sym typeface="+mn-ea"/>
              </a:rPr>
              <a:t>2. </a:t>
            </a:r>
            <a:r>
              <a:rPr lang="zh-CN" altLang="en-US" sz="2800" b="1">
                <a:solidFill>
                  <a:srgbClr val="000000"/>
                </a:solidFill>
                <a:latin typeface="Times New Roman" panose="02020603050405020304" pitchFamily="18" charset="0"/>
                <a:ea typeface="微软雅黑" pitchFamily="34" charset="-122"/>
                <a:cs typeface="Times New Roman" pitchFamily="18" charset="0"/>
                <a:sym typeface="+mn-ea"/>
              </a:rPr>
              <a:t>液化</a:t>
            </a:r>
          </a:p>
        </p:txBody>
      </p:sp>
      <p:sp>
        <p:nvSpPr>
          <p:cNvPr id="4" name="矩形 3"/>
          <p:cNvSpPr>
            <a:spLocks noChangeArrowheads="1"/>
          </p:cNvSpPr>
          <p:nvPr/>
        </p:nvSpPr>
        <p:spPr bwMode="auto">
          <a:xfrm>
            <a:off x="363538" y="2432050"/>
            <a:ext cx="7654925" cy="1892300"/>
          </a:xfrm>
          <a:prstGeom prst="rect">
            <a:avLst/>
          </a:prstGeom>
          <a:noFill/>
          <a:ln w="9525">
            <a:noFill/>
            <a:miter lim="800000"/>
          </a:ln>
        </p:spPr>
        <p:txBody>
          <a:bodyPr>
            <a:spAutoFit/>
          </a:bodyPr>
          <a:lstStyle/>
          <a:p>
            <a:pPr algn="just">
              <a:lnSpc>
                <a:spcPct val="150000"/>
              </a:lnSpc>
            </a:pPr>
            <a:r>
              <a:rPr lang="zh-CN" altLang="en-US" sz="2600">
                <a:solidFill>
                  <a:srgbClr val="FF0000"/>
                </a:solidFill>
                <a:latin typeface="Times New Roman" panose="02020603050405020304" pitchFamily="18" charset="0"/>
                <a:ea typeface="微软雅黑" pitchFamily="34" charset="-122"/>
                <a:cs typeface="Times New Roman" pitchFamily="18" charset="0"/>
              </a:rPr>
              <a:t>从壶嘴喷出的水蒸气由气态变成了液态；空气中的水蒸气由气态变成了液态；雪糕周围空气中的水蒸气遇冷由气态变成了液态。</a:t>
            </a:r>
          </a:p>
        </p:txBody>
      </p:sp>
      <p:pic>
        <p:nvPicPr>
          <p:cNvPr id="19" name="图片 18"/>
          <p:cNvPicPr>
            <a:picLocks noChangeAspect="1"/>
          </p:cNvPicPr>
          <p:nvPr/>
        </p:nvPicPr>
        <p:blipFill>
          <a:blip r:embed="rId2">
            <a:extLst/>
          </a:blip>
          <a:stretch>
            <a:fillRect/>
          </a:stretch>
        </p:blipFill>
        <p:spPr>
          <a:xfrm>
            <a:off x="8185229" y="2049057"/>
            <a:ext cx="2537200" cy="1804412"/>
          </a:xfrm>
          <a:prstGeom prst="roundRect">
            <a:avLst/>
          </a:prstGeom>
          <a:noFill/>
          <a:ln>
            <a:noFill/>
          </a:ln>
          <a:effectLst/>
        </p:spPr>
      </p:pic>
      <p:sp>
        <p:nvSpPr>
          <p:cNvPr id="20" name="矩形 19"/>
          <p:cNvSpPr>
            <a:spLocks noChangeArrowheads="1"/>
          </p:cNvSpPr>
          <p:nvPr/>
        </p:nvSpPr>
        <p:spPr bwMode="auto">
          <a:xfrm>
            <a:off x="8396288" y="3770313"/>
            <a:ext cx="2493962" cy="500062"/>
          </a:xfrm>
          <a:prstGeom prst="rect">
            <a:avLst/>
          </a:prstGeom>
          <a:noFill/>
          <a:ln w="9525">
            <a:noFill/>
            <a:miter lim="800000"/>
          </a:ln>
        </p:spPr>
        <p:txBody>
          <a:bodyPr wrap="none">
            <a:spAutoFit/>
          </a:bodyPr>
          <a:lstStyle/>
          <a:p>
            <a:pPr>
              <a:lnSpc>
                <a:spcPct val="150000"/>
              </a:lnSpc>
            </a:pPr>
            <a:r>
              <a:rPr lang="zh-CN" altLang="en-US" sz="2000">
                <a:solidFill>
                  <a:srgbClr val="000000"/>
                </a:solidFill>
                <a:latin typeface="Times New Roman" panose="02020603050405020304" pitchFamily="18" charset="0"/>
                <a:ea typeface="微软雅黑" pitchFamily="34" charset="-122"/>
                <a:cs typeface="Times New Roman" pitchFamily="18" charset="0"/>
              </a:rPr>
              <a:t>从壶嘴喷出“白气”</a:t>
            </a:r>
          </a:p>
        </p:txBody>
      </p:sp>
      <p:sp>
        <p:nvSpPr>
          <p:cNvPr id="14" name="圆角矩形 13"/>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
        <p:nvSpPr>
          <p:cNvPr id="18" name="圆角矩形 17"/>
          <p:cNvSpPr/>
          <p:nvPr/>
        </p:nvSpPr>
        <p:spPr>
          <a:xfrm>
            <a:off x="325438" y="4486275"/>
            <a:ext cx="10564812" cy="1373188"/>
          </a:xfrm>
          <a:prstGeom prst="roundRect">
            <a:avLst>
              <a:gd name="adj" fmla="val 9099"/>
            </a:avLst>
          </a:prstGeom>
          <a:solidFill>
            <a:schemeClr val="accent1">
              <a:lumMod val="20000"/>
              <a:lumOff val="80000"/>
            </a:schemeClr>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50000"/>
              </a:lnSpc>
              <a:spcBef>
                <a:spcPct val="0"/>
              </a:spcBef>
              <a:spcAft>
                <a:spcPct val="0"/>
              </a:spcAft>
              <a:defRPr/>
            </a:pPr>
            <a:r>
              <a:rPr lang="zh-CN" altLang="en-US" sz="2600">
                <a:solidFill>
                  <a:prstClr val="black"/>
                </a:solidFill>
                <a:latin typeface="Times New Roman" panose="02020603050405020304" pitchFamily="18" charset="0"/>
                <a:cs typeface="Times New Roman" pitchFamily="18" charset="0"/>
                <a:sym typeface="+mn-ea"/>
              </a:rPr>
              <a:t>在上述现象中，物质都由气态变成了液态。</a:t>
            </a:r>
            <a:r>
              <a:rPr lang="zh-CN" altLang="en-US" sz="2600">
                <a:solidFill>
                  <a:srgbClr val="FF0000"/>
                </a:solidFill>
                <a:latin typeface="Times New Roman" panose="02020603050405020304" pitchFamily="18" charset="0"/>
                <a:cs typeface="Times New Roman" pitchFamily="18" charset="0"/>
                <a:sym typeface="+mn-ea"/>
              </a:rPr>
              <a:t>物质从气态变为液态</a:t>
            </a:r>
            <a:r>
              <a:rPr lang="zh-CN" altLang="en-US" sz="2600">
                <a:solidFill>
                  <a:prstClr val="black"/>
                </a:solidFill>
                <a:latin typeface="Times New Roman" panose="02020603050405020304" pitchFamily="18" charset="0"/>
                <a:cs typeface="Times New Roman" pitchFamily="18" charset="0"/>
                <a:sym typeface="+mn-ea"/>
              </a:rPr>
              <a:t>的过程叫做</a:t>
            </a:r>
            <a:r>
              <a:rPr lang="zh-CN" altLang="en-US" sz="2600">
                <a:solidFill>
                  <a:srgbClr val="FF0000"/>
                </a:solidFill>
                <a:latin typeface="Times New Roman" panose="02020603050405020304" pitchFamily="18" charset="0"/>
                <a:cs typeface="Times New Roman" pitchFamily="18" charset="0"/>
                <a:sym typeface="+mn-ea"/>
              </a:rPr>
              <a:t>液化。</a:t>
            </a:r>
            <a:endParaRPr lang="en-US" altLang="zh-CN" sz="2600">
              <a:solidFill>
                <a:srgbClr val="FF0000"/>
              </a:solidFill>
              <a:latin typeface="Times New Roman" pitchFamily="18" charset="0"/>
              <a:cs typeface="Times New Roman" panose="02020603050405020304" pitchFamily="18" charset="0"/>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37"/>
          <p:cNvSpPr>
            <a:spLocks noChangeArrowheads="1"/>
          </p:cNvSpPr>
          <p:nvPr/>
        </p:nvSpPr>
        <p:spPr bwMode="auto">
          <a:xfrm>
            <a:off x="444500" y="14288"/>
            <a:ext cx="995363" cy="338137"/>
          </a:xfrm>
          <a:prstGeom prst="rect">
            <a:avLst/>
          </a:prstGeom>
          <a:noFill/>
          <a:ln w="9525">
            <a:noFill/>
            <a:miter lim="800000"/>
          </a:ln>
        </p:spPr>
        <p:txBody>
          <a:bodyPr wrap="none">
            <a:spAutoFit/>
          </a:bodyPr>
          <a:lstStyle/>
          <a:p>
            <a:r>
              <a:rPr lang="zh-CN" altLang="en-US" sz="1600" b="1">
                <a:solidFill>
                  <a:srgbClr val="FFFFFF"/>
                </a:solidFill>
                <a:latin typeface="微软雅黑" pitchFamily="34" charset="-122"/>
                <a:ea typeface="微软雅黑" pitchFamily="34" charset="-122"/>
              </a:rPr>
              <a:t>新知探究</a:t>
            </a:r>
          </a:p>
        </p:txBody>
      </p:sp>
      <p:sp>
        <p:nvSpPr>
          <p:cNvPr id="5" name="矩形 4"/>
          <p:cNvSpPr>
            <a:spLocks noChangeArrowheads="1"/>
          </p:cNvSpPr>
          <p:nvPr/>
        </p:nvSpPr>
        <p:spPr bwMode="auto">
          <a:xfrm>
            <a:off x="4473575" y="2330450"/>
            <a:ext cx="903288" cy="523875"/>
          </a:xfrm>
          <a:prstGeom prst="rect">
            <a:avLst/>
          </a:prstGeom>
          <a:solidFill>
            <a:schemeClr val="tx2">
              <a:lumMod val="40000"/>
              <a:lumOff val="60000"/>
            </a:schemeClr>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hangingPunct="0">
              <a:defRPr/>
            </a:pPr>
            <a:r>
              <a:rPr lang="zh-CN" altLang="en-US" sz="2800" smtClean="0">
                <a:solidFill>
                  <a:srgbClr val="000000"/>
                </a:solidFill>
                <a:latin typeface="Times New Roman" panose="02020603050405020304" pitchFamily="18" charset="0"/>
                <a:ea typeface="微软雅黑"/>
                <a:cs typeface="Helvetica"/>
                <a:sym typeface="Helvetica"/>
              </a:rPr>
              <a:t>液态</a:t>
            </a:r>
            <a:endParaRPr lang="zh-CN" altLang="en-US" sz="2800" smtClean="0">
              <a:solidFill>
                <a:prstClr val="black"/>
              </a:solidFill>
              <a:cs typeface="Helvetica"/>
              <a:sym typeface="Helvetica"/>
            </a:endParaRPr>
          </a:p>
        </p:txBody>
      </p:sp>
      <p:sp>
        <p:nvSpPr>
          <p:cNvPr id="7" name="矩形 6"/>
          <p:cNvSpPr>
            <a:spLocks noChangeArrowheads="1"/>
          </p:cNvSpPr>
          <p:nvPr/>
        </p:nvSpPr>
        <p:spPr bwMode="auto">
          <a:xfrm>
            <a:off x="7318375" y="2351088"/>
            <a:ext cx="901700" cy="523875"/>
          </a:xfrm>
          <a:prstGeom prst="rect">
            <a:avLst/>
          </a:prstGeom>
          <a:solidFill>
            <a:schemeClr val="accent2">
              <a:lumMod val="60000"/>
              <a:lumOff val="40000"/>
            </a:schemeClr>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hangingPunct="0">
              <a:defRPr/>
            </a:pPr>
            <a:r>
              <a:rPr lang="zh-CN" altLang="en-US" sz="2800" smtClean="0">
                <a:solidFill>
                  <a:srgbClr val="000000"/>
                </a:solidFill>
                <a:latin typeface="Times New Roman" panose="02020603050405020304" pitchFamily="18" charset="0"/>
                <a:ea typeface="微软雅黑"/>
                <a:cs typeface="Helvetica"/>
                <a:sym typeface="Helvetica"/>
              </a:rPr>
              <a:t>气态</a:t>
            </a:r>
            <a:endParaRPr lang="zh-CN" altLang="en-US" sz="2800" smtClean="0">
              <a:solidFill>
                <a:prstClr val="black"/>
              </a:solidFill>
              <a:cs typeface="Helvetica"/>
              <a:sym typeface="Helvetica"/>
            </a:endParaRPr>
          </a:p>
        </p:txBody>
      </p:sp>
      <p:sp>
        <p:nvSpPr>
          <p:cNvPr id="11" name="矩形 10"/>
          <p:cNvSpPr>
            <a:spLocks noChangeArrowheads="1"/>
          </p:cNvSpPr>
          <p:nvPr/>
        </p:nvSpPr>
        <p:spPr bwMode="auto">
          <a:xfrm>
            <a:off x="5376863" y="1493838"/>
            <a:ext cx="2030412" cy="460375"/>
          </a:xfrm>
          <a:prstGeom prst="rect">
            <a:avLst/>
          </a:prstGeom>
          <a:noFill/>
          <a:ln w="9525">
            <a:noFill/>
            <a:miter lim="800000"/>
          </a:ln>
        </p:spPr>
        <p:txBody>
          <a:bodyPr wrap="none">
            <a:spAutoFit/>
          </a:bodyPr>
          <a:lstStyle/>
          <a:p>
            <a:pPr eaLnBrk="0" hangingPunct="0"/>
            <a:r>
              <a:rPr lang="zh-CN" altLang="en-US" sz="2400">
                <a:latin typeface="Times New Roman" panose="02020603050405020304" pitchFamily="18" charset="0"/>
                <a:ea typeface="微软雅黑" pitchFamily="34" charset="-122"/>
                <a:cs typeface="Helvetica" pitchFamily="34" charset="0"/>
                <a:sym typeface="Helvetica" pitchFamily="34" charset="0"/>
              </a:rPr>
              <a:t>汽化（吸热）</a:t>
            </a:r>
            <a:endParaRPr lang="zh-CN" altLang="en-US" sz="2400">
              <a:latin typeface="Calibri" pitchFamily="34" charset="0"/>
              <a:cs typeface="Helvetica" pitchFamily="34" charset="0"/>
              <a:sym typeface="Helvetica" pitchFamily="34" charset="0"/>
            </a:endParaRPr>
          </a:p>
        </p:txBody>
      </p:sp>
      <p:sp>
        <p:nvSpPr>
          <p:cNvPr id="12" name="矩形 11"/>
          <p:cNvSpPr>
            <a:spLocks noChangeArrowheads="1"/>
          </p:cNvSpPr>
          <p:nvPr/>
        </p:nvSpPr>
        <p:spPr bwMode="auto">
          <a:xfrm>
            <a:off x="5376863" y="3241675"/>
            <a:ext cx="2030412" cy="461963"/>
          </a:xfrm>
          <a:prstGeom prst="rect">
            <a:avLst/>
          </a:prstGeom>
          <a:noFill/>
          <a:ln w="9525">
            <a:noFill/>
            <a:miter lim="800000"/>
          </a:ln>
        </p:spPr>
        <p:txBody>
          <a:bodyPr wrap="none">
            <a:spAutoFit/>
          </a:bodyPr>
          <a:lstStyle/>
          <a:p>
            <a:pPr eaLnBrk="0" hangingPunct="0"/>
            <a:r>
              <a:rPr lang="zh-CN" altLang="en-US" sz="2400">
                <a:latin typeface="Times New Roman" panose="02020603050405020304" pitchFamily="18" charset="0"/>
                <a:ea typeface="微软雅黑" pitchFamily="34" charset="-122"/>
                <a:cs typeface="Helvetica" pitchFamily="34" charset="0"/>
                <a:sym typeface="Helvetica" pitchFamily="34" charset="0"/>
              </a:rPr>
              <a:t>液化（放热）</a:t>
            </a:r>
            <a:endParaRPr lang="zh-CN" altLang="en-US" sz="2400">
              <a:latin typeface="Calibri" panose="020F0502020204030204" pitchFamily="34" charset="0"/>
              <a:cs typeface="Helvetica" pitchFamily="34" charset="0"/>
              <a:sym typeface="Helvetica" pitchFamily="34" charset="0"/>
            </a:endParaRPr>
          </a:p>
        </p:txBody>
      </p:sp>
      <p:sp>
        <p:nvSpPr>
          <p:cNvPr id="2" name="矩形 1"/>
          <p:cNvSpPr>
            <a:spLocks noChangeArrowheads="1"/>
          </p:cNvSpPr>
          <p:nvPr/>
        </p:nvSpPr>
        <p:spPr bwMode="auto">
          <a:xfrm>
            <a:off x="444500" y="4133850"/>
            <a:ext cx="4565650" cy="738188"/>
          </a:xfrm>
          <a:prstGeom prst="rect">
            <a:avLst/>
          </a:prstGeom>
          <a:noFill/>
          <a:ln w="9525">
            <a:noFill/>
            <a:miter lim="800000"/>
          </a:ln>
        </p:spPr>
        <p:txBody>
          <a:bodyPr>
            <a:spAutoFit/>
          </a:bodyPr>
          <a:lstStyle/>
          <a:p>
            <a:pPr>
              <a:lnSpc>
                <a:spcPct val="150000"/>
              </a:lnSpc>
            </a:pPr>
            <a:r>
              <a:rPr lang="en-US" altLang="zh-CN" sz="2800" b="1">
                <a:solidFill>
                  <a:srgbClr val="000000"/>
                </a:solidFill>
                <a:latin typeface="Times New Roman" panose="02020603050405020304" pitchFamily="18" charset="0"/>
                <a:ea typeface="微软雅黑" pitchFamily="34" charset="-122"/>
                <a:cs typeface="Times New Roman" pitchFamily="18" charset="0"/>
                <a:sym typeface="Helvetica" pitchFamily="34" charset="0"/>
              </a:rPr>
              <a:t>4.</a:t>
            </a:r>
            <a:r>
              <a:rPr lang="zh-CN" altLang="en-US" sz="2800" b="1">
                <a:solidFill>
                  <a:srgbClr val="000000"/>
                </a:solidFill>
                <a:latin typeface="Times New Roman" panose="02020603050405020304" pitchFamily="18" charset="0"/>
                <a:ea typeface="微软雅黑" pitchFamily="34" charset="-122"/>
                <a:cs typeface="Times New Roman" pitchFamily="18" charset="0"/>
                <a:sym typeface="Helvetica" pitchFamily="34" charset="0"/>
              </a:rPr>
              <a:t> 汽化方式</a:t>
            </a:r>
            <a:r>
              <a:rPr lang="en-US" altLang="zh-CN" sz="2800" b="1">
                <a:solidFill>
                  <a:srgbClr val="000000"/>
                </a:solidFill>
                <a:latin typeface="Times New Roman" panose="02020603050405020304" pitchFamily="18" charset="0"/>
                <a:ea typeface="微软雅黑" pitchFamily="34" charset="-122"/>
                <a:cs typeface="Times New Roman" pitchFamily="18" charset="0"/>
                <a:sym typeface="Helvetica" pitchFamily="34" charset="0"/>
              </a:rPr>
              <a:t>——</a:t>
            </a:r>
            <a:r>
              <a:rPr lang="zh-CN" altLang="en-US" sz="2800">
                <a:solidFill>
                  <a:srgbClr val="FF0000"/>
                </a:solidFill>
                <a:latin typeface="Times New Roman" panose="02020603050405020304" pitchFamily="18" charset="0"/>
                <a:ea typeface="微软雅黑" pitchFamily="34" charset="-122"/>
                <a:cs typeface="Times New Roman" pitchFamily="18" charset="0"/>
                <a:sym typeface="Helvetica" pitchFamily="34" charset="0"/>
              </a:rPr>
              <a:t>蒸发和沸腾。</a:t>
            </a:r>
          </a:p>
        </p:txBody>
      </p:sp>
      <p:sp>
        <p:nvSpPr>
          <p:cNvPr id="3" name="矩形 2"/>
          <p:cNvSpPr>
            <a:spLocks noChangeArrowheads="1"/>
          </p:cNvSpPr>
          <p:nvPr/>
        </p:nvSpPr>
        <p:spPr bwMode="auto">
          <a:xfrm>
            <a:off x="444500" y="576263"/>
            <a:ext cx="3775075" cy="738187"/>
          </a:xfrm>
          <a:prstGeom prst="rect">
            <a:avLst/>
          </a:prstGeom>
          <a:noFill/>
          <a:ln w="9525">
            <a:noFill/>
            <a:miter lim="800000"/>
          </a:ln>
        </p:spPr>
        <p:txBody>
          <a:bodyPr wrap="none">
            <a:spAutoFit/>
          </a:bodyPr>
          <a:lstStyle/>
          <a:p>
            <a:pPr>
              <a:lnSpc>
                <a:spcPct val="150000"/>
              </a:lnSpc>
            </a:pPr>
            <a:r>
              <a:rPr lang="en-US" altLang="zh-CN" sz="2800" b="1">
                <a:solidFill>
                  <a:srgbClr val="000000"/>
                </a:solidFill>
                <a:latin typeface="Times New Roman" panose="02020603050405020304" pitchFamily="18" charset="0"/>
                <a:ea typeface="微软雅黑" pitchFamily="34" charset="-122"/>
                <a:cs typeface="Times New Roman" pitchFamily="18" charset="0"/>
                <a:sym typeface="+mn-ea"/>
              </a:rPr>
              <a:t>3. </a:t>
            </a:r>
            <a:r>
              <a:rPr lang="zh-CN" altLang="en-US" sz="2800" b="1">
                <a:solidFill>
                  <a:srgbClr val="000000"/>
                </a:solidFill>
                <a:latin typeface="Times New Roman" panose="02020603050405020304" pitchFamily="18" charset="0"/>
                <a:ea typeface="微软雅黑" pitchFamily="34" charset="-122"/>
                <a:cs typeface="Times New Roman" pitchFamily="18" charset="0"/>
                <a:sym typeface="+mn-ea"/>
              </a:rPr>
              <a:t>汽化吸热、液化放热</a:t>
            </a:r>
          </a:p>
        </p:txBody>
      </p:sp>
      <p:sp>
        <p:nvSpPr>
          <p:cNvPr id="13" name="圆角矩形 12"/>
          <p:cNvSpPr/>
          <p:nvPr/>
        </p:nvSpPr>
        <p:spPr>
          <a:xfrm>
            <a:off x="6350" y="15875"/>
            <a:ext cx="1550988" cy="427038"/>
          </a:xfrm>
          <a:prstGeom prst="roundRect">
            <a:avLst/>
          </a:prstGeom>
          <a:solidFill>
            <a:srgbClr val="83C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2600" b="1">
                <a:solidFill>
                  <a:prstClr val="white"/>
                </a:solidFill>
              </a:rPr>
              <a:t>新知探究</a:t>
            </a:r>
          </a:p>
        </p:txBody>
      </p:sp>
      <p:sp>
        <p:nvSpPr>
          <p:cNvPr id="15" name="上弧形箭头 14"/>
          <p:cNvSpPr/>
          <p:nvPr/>
        </p:nvSpPr>
        <p:spPr>
          <a:xfrm>
            <a:off x="5454650" y="2000250"/>
            <a:ext cx="1779588" cy="403225"/>
          </a:xfrm>
          <a:prstGeom prst="curved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solidFill>
            </a:endParaRPr>
          </a:p>
        </p:txBody>
      </p:sp>
      <p:sp>
        <p:nvSpPr>
          <p:cNvPr id="16" name="下弧形箭头 15"/>
          <p:cNvSpPr/>
          <p:nvPr/>
        </p:nvSpPr>
        <p:spPr>
          <a:xfrm flipH="1">
            <a:off x="5426075" y="2854325"/>
            <a:ext cx="1808163" cy="355600"/>
          </a:xfrm>
          <a:prstGeom prst="curved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p:bldP spid="12" grpId="0"/>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微软雅黑">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xmlns:r="http://schemas.openxmlformats.org/officeDocument/2006/relationship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xmlns:r="http://schemas.openxmlformats.org/officeDocument/2006/relationship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4124</Words>
  <Application>Microsoft Office PowerPoint</Application>
  <PresentationFormat>自定义</PresentationFormat>
  <Paragraphs>355</Paragraphs>
  <Slides>46</Slides>
  <Notes>4</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lenovo</cp:lastModifiedBy>
  <cp:revision>1</cp:revision>
  <dcterms:created xsi:type="dcterms:W3CDTF">2019-05-20T10:58:00Z</dcterms:created>
  <dcterms:modified xsi:type="dcterms:W3CDTF">2020-10-26T02:36:06Z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2052-11.3.0.8632</vt:lpwstr>
  </property>
</Properties>
</file>