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95" r:id="rId2"/>
    <p:sldId id="305" r:id="rId3"/>
    <p:sldId id="447" r:id="rId4"/>
    <p:sldId id="258" r:id="rId5"/>
    <p:sldId id="384" r:id="rId6"/>
    <p:sldId id="449" r:id="rId7"/>
    <p:sldId id="450" r:id="rId8"/>
    <p:sldId id="481" r:id="rId9"/>
    <p:sldId id="482" r:id="rId10"/>
    <p:sldId id="451" r:id="rId11"/>
    <p:sldId id="483" r:id="rId12"/>
    <p:sldId id="486" r:id="rId13"/>
    <p:sldId id="454" r:id="rId14"/>
    <p:sldId id="455" r:id="rId15"/>
    <p:sldId id="456" r:id="rId16"/>
    <p:sldId id="457" r:id="rId17"/>
    <p:sldId id="487" r:id="rId18"/>
    <p:sldId id="492" r:id="rId19"/>
    <p:sldId id="474" r:id="rId20"/>
    <p:sldId id="470" r:id="rId21"/>
    <p:sldId id="473" r:id="rId22"/>
    <p:sldId id="471" r:id="rId23"/>
    <p:sldId id="469" r:id="rId24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4" autoAdjust="0"/>
  </p:normalViewPr>
  <p:slideViewPr>
    <p:cSldViewPr snapToGrid="0">
      <p:cViewPr varScale="1">
        <p:scale>
          <a:sx n="82" d="100"/>
          <a:sy n="82" d="100"/>
        </p:scale>
        <p:origin x="-828" y="-84"/>
      </p:cViewPr>
      <p:guideLst>
        <p:guide orient="horz" pos="2224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2F17779-8419-4ADE-B594-88A500001607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DE6F02F-5A42-404F-B1D9-40F95BD7B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408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8081D2-4DB7-4310-80C0-4A3DD96760F7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7AC208-47BC-4FE2-931E-81AB9B0C6CB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A351-89B1-4264-B356-0EE2FA30EC93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382A-06DE-4D60-BA50-4D30FA6B12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5886CD-DB5D-4EDF-AC1A-67EE809C5B0D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6861BE-61A3-4F7D-9D6B-889921D8A7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86000" y="1250950"/>
            <a:ext cx="73453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latin typeface="+mn-ea"/>
                <a:ea typeface="+mn-ea"/>
              </a:rPr>
              <a:t>第</a:t>
            </a:r>
            <a:r>
              <a:rPr lang="en-US" altLang="zh-CN" sz="2400" b="1">
                <a:latin typeface="+mn-ea"/>
                <a:ea typeface="+mn-ea"/>
              </a:rPr>
              <a:t>1</a:t>
            </a:r>
            <a:r>
              <a:rPr lang="zh-CN" altLang="en-US" sz="2400" b="1">
                <a:latin typeface="+mn-ea"/>
                <a:ea typeface="+mn-ea"/>
              </a:rPr>
              <a:t>章 第</a:t>
            </a:r>
            <a:r>
              <a:rPr lang="en-US" altLang="zh-CN" sz="2400" b="1">
                <a:latin typeface="+mn-ea"/>
                <a:ea typeface="+mn-ea"/>
              </a:rPr>
              <a:t>1</a:t>
            </a:r>
            <a:r>
              <a:rPr lang="zh-CN" altLang="en-US" sz="2400" b="1">
                <a:latin typeface="+mn-ea"/>
                <a:ea typeface="+mn-ea"/>
              </a:rPr>
              <a:t>节 课时</a:t>
            </a:r>
            <a:r>
              <a:rPr lang="en-US" altLang="zh-CN" sz="2400" b="1">
                <a:latin typeface="+mn-ea"/>
                <a:ea typeface="+mn-ea"/>
              </a:rPr>
              <a:t>2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990725" y="2617788"/>
            <a:ext cx="7821613" cy="9636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latin typeface="+mn-ea"/>
              </a:rPr>
              <a:t>长度和时间的测量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6" name="矩形 5"/>
          <p:cNvSpPr/>
          <p:nvPr/>
        </p:nvSpPr>
        <p:spPr>
          <a:xfrm>
            <a:off x="3816350" y="688975"/>
            <a:ext cx="4610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>
                <a:solidFill>
                  <a:prstClr val="black"/>
                </a:solidFill>
                <a:latin typeface="+mn-lt"/>
                <a:ea typeface="+mn-ea"/>
                <a:cs typeface="Helvetica"/>
                <a:sym typeface="Helvetica"/>
              </a:rPr>
              <a:t>实验</a:t>
            </a:r>
            <a:r>
              <a:rPr lang="en-US" altLang="zh-CN" sz="3200" b="1" kern="0">
                <a:solidFill>
                  <a:prstClr val="black"/>
                </a:solidFill>
                <a:latin typeface="+mn-lt"/>
                <a:ea typeface="+mn-ea"/>
                <a:cs typeface="Helvetica"/>
                <a:sym typeface="Helvetica"/>
              </a:rPr>
              <a:t>      </a:t>
            </a:r>
            <a:r>
              <a:rPr lang="zh-CN" altLang="en-US" sz="3200" b="1" kern="0">
                <a:solidFill>
                  <a:prstClr val="black"/>
                </a:solidFill>
                <a:latin typeface="+mn-lt"/>
                <a:ea typeface="+mn-ea"/>
                <a:cs typeface="Helvetica"/>
                <a:sym typeface="Helvetica"/>
              </a:rPr>
              <a:t>用停表测量时间</a:t>
            </a:r>
          </a:p>
        </p:txBody>
      </p:sp>
      <p:sp>
        <p:nvSpPr>
          <p:cNvPr id="8" name="矩形 7"/>
          <p:cNvSpPr/>
          <p:nvPr/>
        </p:nvSpPr>
        <p:spPr>
          <a:xfrm>
            <a:off x="444500" y="1273175"/>
            <a:ext cx="37163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prstClr val="black"/>
                </a:solidFill>
                <a:latin typeface="+mj-lt"/>
                <a:ea typeface="+mn-ea"/>
              </a:rPr>
              <a:t>练习使用停表</a:t>
            </a:r>
            <a:endParaRPr lang="en-US" altLang="zh-CN" sz="2800" b="1">
              <a:solidFill>
                <a:prstClr val="black"/>
              </a:solidFill>
              <a:latin typeface="+mj-lt"/>
              <a:ea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>
                <a:solidFill>
                  <a:prstClr val="black"/>
                </a:solidFill>
                <a:latin typeface="+mj-lt"/>
                <a:ea typeface="+mn-ea"/>
              </a:rPr>
              <a:t>（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600">
                <a:solidFill>
                  <a:prstClr val="black"/>
                </a:solidFill>
                <a:latin typeface="+mj-lt"/>
                <a:ea typeface="+mn-ea"/>
              </a:rPr>
              <a:t>）认识机械停表</a:t>
            </a:r>
            <a:endParaRPr lang="en-US" altLang="zh-CN" sz="2600">
              <a:solidFill>
                <a:prstClr val="black"/>
              </a:solidFill>
              <a:latin typeface="+mj-lt"/>
              <a:ea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797425" y="2914650"/>
            <a:ext cx="5810250" cy="2085975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sym typeface="+mn-ea"/>
              </a:rPr>
              <a:t>机械停表是测量时间的常用仪器，有两个表盘，大盘的指针是秒针（长针），小盘的指针是分针（短针）。</a:t>
            </a:r>
            <a:endParaRPr lang="zh-CN" altLang="en-US" sz="2600"/>
          </a:p>
        </p:txBody>
      </p:sp>
      <p:pic>
        <p:nvPicPr>
          <p:cNvPr id="409" name="图片 4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4" t="5318" r="4007" b="3307"/>
          <a:stretch>
            <a:fillRect/>
          </a:stretch>
        </p:blipFill>
        <p:spPr bwMode="auto">
          <a:xfrm>
            <a:off x="2193925" y="2657475"/>
            <a:ext cx="2057400" cy="26003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圆角矩形 9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153988" y="644525"/>
            <a:ext cx="4357687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22375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）机械停表的读数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41813" y="1398588"/>
            <a:ext cx="6970712" cy="182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1222375">
              <a:lnSpc>
                <a:spcPct val="150000"/>
              </a:lnSpc>
            </a:pP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大盘的指针是秒针（长针），长针转一圈是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30s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，分度值是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0.1s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，小盘的指针是分针（短针），转一圈是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15min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，分度值是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0.5min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07" name="矩形 406"/>
          <p:cNvSpPr>
            <a:spLocks noChangeArrowheads="1"/>
          </p:cNvSpPr>
          <p:nvPr/>
        </p:nvSpPr>
        <p:spPr bwMode="auto">
          <a:xfrm>
            <a:off x="4503738" y="3124200"/>
            <a:ext cx="6962775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4" name="圆角矩形 403"/>
          <p:cNvSpPr/>
          <p:nvPr/>
        </p:nvSpPr>
        <p:spPr>
          <a:xfrm>
            <a:off x="4367213" y="3422650"/>
            <a:ext cx="6726237" cy="17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prstClr val="black"/>
                </a:solidFill>
              </a:rPr>
              <a:t>注意：大盘的指针秒针第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prstClr val="black"/>
                </a:solidFill>
              </a:rPr>
              <a:t>圈是</a:t>
            </a:r>
            <a:r>
              <a:rPr lang="zh-CN" altLang="en-US" sz="2400">
                <a:solidFill>
                  <a:srgbClr val="FF0000"/>
                </a:solidFill>
              </a:rPr>
              <a:t>前半分钟按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0-30s</a:t>
            </a:r>
            <a:r>
              <a:rPr lang="zh-CN" altLang="en-US" sz="2400">
                <a:solidFill>
                  <a:srgbClr val="FF0000"/>
                </a:solidFill>
              </a:rPr>
              <a:t>读数</a:t>
            </a:r>
            <a:r>
              <a:rPr lang="zh-CN" altLang="en-US" sz="2400">
                <a:solidFill>
                  <a:prstClr val="black"/>
                </a:solidFill>
              </a:rPr>
              <a:t>，第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prstClr val="black"/>
                </a:solidFill>
              </a:rPr>
              <a:t>圈是</a:t>
            </a:r>
            <a:r>
              <a:rPr lang="zh-CN" altLang="en-US" sz="2400">
                <a:solidFill>
                  <a:srgbClr val="FF0000"/>
                </a:solidFill>
              </a:rPr>
              <a:t>后半分钟按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30-60s</a:t>
            </a:r>
            <a:r>
              <a:rPr lang="zh-CN" altLang="en-US" sz="2400">
                <a:solidFill>
                  <a:srgbClr val="FF0000"/>
                </a:solidFill>
              </a:rPr>
              <a:t>读数。</a:t>
            </a:r>
            <a:endParaRPr lang="zh-CN" altLang="en-US" sz="2400"/>
          </a:p>
        </p:txBody>
      </p:sp>
      <p:sp>
        <p:nvSpPr>
          <p:cNvPr id="406" name="圆角矩形 405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  <p:pic>
        <p:nvPicPr>
          <p:cNvPr id="18438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8388" y="1700213"/>
            <a:ext cx="3006725" cy="34448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7" grpId="0"/>
      <p:bldP spid="4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云形标注 14"/>
          <p:cNvSpPr/>
          <p:nvPr/>
        </p:nvSpPr>
        <p:spPr>
          <a:xfrm>
            <a:off x="7216775" y="1654175"/>
            <a:ext cx="3687763" cy="2474913"/>
          </a:xfrm>
          <a:prstGeom prst="cloudCallout">
            <a:avLst>
              <a:gd name="adj1" fmla="val -65830"/>
              <a:gd name="adj2" fmla="val 18914"/>
            </a:avLst>
          </a:prstGeom>
          <a:noFill/>
          <a:ln w="12700" cap="flat">
            <a:solidFill>
              <a:srgbClr val="0070C0"/>
            </a:solidFill>
            <a:prstDash val="solid"/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1106" tIns="61106" rIns="61106" bIns="61106" anchor="ctr">
            <a:spAutoFit/>
          </a:bodyPr>
          <a:lstStyle/>
          <a:p>
            <a:pPr defTabSz="1222375" fontAlgn="auto" latinLnBrk="1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5">
              <a:solidFill>
                <a:srgbClr val="000000"/>
              </a:solidFill>
              <a:latin typeface="+mn-lt"/>
              <a:ea typeface="+mn-ea"/>
              <a:sym typeface="Helvetica"/>
            </a:endParaRPr>
          </a:p>
        </p:txBody>
      </p:sp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620713" y="814388"/>
            <a:ext cx="10687050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22375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用停表测量你脉搏跳动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次所用的时间是</a:t>
            </a:r>
            <a:r>
              <a:rPr lang="zh-CN" altLang="en-US" sz="2600" u="sng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1min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内你的脉搏的次数是</a:t>
            </a:r>
            <a:r>
              <a:rPr lang="zh-CN" altLang="en-US" sz="2600" u="sng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600" u="sng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600" u="sng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次。</a:t>
            </a:r>
            <a:endParaRPr lang="zh-CN" altLang="en-US" sz="2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27225" y="1417638"/>
            <a:ext cx="852488" cy="54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22375">
              <a:lnSpc>
                <a:spcPct val="125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60</a:t>
            </a:r>
            <a:endParaRPr lang="zh-CN" altLang="en-US" sz="260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873875" y="825500"/>
            <a:ext cx="850900" cy="54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22375">
              <a:lnSpc>
                <a:spcPct val="125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/>
          </a:blip>
          <a:srcRect l="947" t="1104" b="1"/>
          <a:stretch>
            <a:fillRect/>
          </a:stretch>
        </p:blipFill>
        <p:spPr>
          <a:xfrm>
            <a:off x="2587517" y="2310482"/>
            <a:ext cx="3504673" cy="192541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537450" y="2492375"/>
            <a:ext cx="3367088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测量脉搏的正确方法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20713" y="4692650"/>
            <a:ext cx="10504487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通过上面实验，我们知道人的脉搏每分钟跳动的次数变化不大，因此，生活中我们就可以借助脉搏的跳动次数来估计时间。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8" grpId="0"/>
      <p:bldP spid="1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4500" y="1160463"/>
            <a:ext cx="11226800" cy="3622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误差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定义：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在测量长度，时间以及其它物理量时，受所用仪器和测量方法的限制，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测量值与真实值之间总会有差别，这就是误差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。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误差的来源</a:t>
            </a:r>
            <a:endParaRPr lang="en-US" altLang="zh-CN" sz="260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①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测量时，估读不可能非常准确。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  ②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仪器本身不精密。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sym typeface="Wingdings" pitchFamily="2" charset="2"/>
            </a:endParaRPr>
          </a:p>
        </p:txBody>
      </p:sp>
      <p:grpSp>
        <p:nvGrpSpPr>
          <p:cNvPr id="20483" name="组合 5"/>
          <p:cNvGrpSpPr/>
          <p:nvPr/>
        </p:nvGrpSpPr>
        <p:grpSpPr>
          <a:xfrm>
            <a:off x="444500" y="542925"/>
            <a:ext cx="3248025" cy="785813"/>
            <a:chOff x="256491" y="589271"/>
            <a:chExt cx="3247296" cy="784830"/>
          </a:xfrm>
        </p:grpSpPr>
        <p:sp>
          <p:nvSpPr>
            <p:cNvPr id="20486" name="文本框 7"/>
            <p:cNvSpPr txBox="1">
              <a:spLocks noChangeArrowheads="1"/>
            </p:cNvSpPr>
            <p:nvPr/>
          </p:nvSpPr>
          <p:spPr bwMode="auto">
            <a:xfrm>
              <a:off x="256491" y="589271"/>
              <a:ext cx="3247296" cy="7848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知识点    </a:t>
              </a:r>
              <a:r>
                <a:rPr lang="en-US" altLang="zh-CN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   </a:t>
              </a:r>
              <a:r>
                <a:rPr lang="zh-CN" altLang="en-US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误 差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1657939" y="785875"/>
              <a:ext cx="444400" cy="4629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>
                  <a:solidFill>
                    <a:schemeClr val="bg1"/>
                  </a:solidFill>
                  <a:cs typeface="微软雅黑" panose="020B0503020204020204" charset="-122"/>
                  <a:sym typeface="+mn-ea"/>
                </a:rPr>
                <a:t>2</a:t>
              </a:r>
              <a:endParaRPr lang="zh-CN" altLang="en-US" sz="2600"/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14363" y="5054600"/>
            <a:ext cx="10242550" cy="1162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Wingdings" pitchFamily="2" charset="2"/>
              </a:rPr>
              <a:t>注意：误差是客观存在的、不可避免的，不可能消除，只能尽量的减小。 </a:t>
            </a:r>
            <a:r>
              <a:rPr lang="zh-CN" altLang="en-US" sz="2600">
                <a:solidFill>
                  <a:srgbClr val="FF0000"/>
                </a:solidFill>
                <a:sym typeface="Wingdings" pitchFamily="2" charset="2"/>
              </a:rPr>
              <a:t>错误</a:t>
            </a:r>
            <a:r>
              <a:rPr lang="zh-CN" altLang="en-US" sz="2600">
                <a:solidFill>
                  <a:srgbClr val="000000"/>
                </a:solidFill>
                <a:sym typeface="Wingdings" pitchFamily="2" charset="2"/>
              </a:rPr>
              <a:t>是不应该发生的，</a:t>
            </a:r>
            <a:r>
              <a:rPr lang="zh-CN" altLang="en-US" sz="2600">
                <a:solidFill>
                  <a:srgbClr val="FF0000"/>
                </a:solidFill>
                <a:sym typeface="Wingdings" pitchFamily="2" charset="2"/>
              </a:rPr>
              <a:t>是可以避免</a:t>
            </a:r>
            <a:r>
              <a:rPr lang="zh-CN" altLang="en-US" sz="2600">
                <a:solidFill>
                  <a:srgbClr val="000000"/>
                </a:solidFill>
                <a:sym typeface="Wingdings" pitchFamily="2" charset="2"/>
              </a:rPr>
              <a:t>的 。</a:t>
            </a:r>
            <a:endParaRPr lang="zh-CN" alt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406400" y="790575"/>
            <a:ext cx="34877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误差和错误的区别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66763" y="1524000"/>
          <a:ext cx="10297419" cy="4195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704"/>
                <a:gridCol w="4379125"/>
                <a:gridCol w="4720590"/>
              </a:tblGrid>
              <a:tr h="721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zh-CN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sym typeface="+mn-ea"/>
                        </a:rPr>
                        <a:t>误差</a:t>
                      </a:r>
                      <a:endParaRPr lang="zh-CN" altLang="en-US" sz="24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zh-CN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sym typeface="+mn-ea"/>
                        </a:rPr>
                        <a:t>错误</a:t>
                      </a:r>
                      <a:endParaRPr lang="zh-CN" altLang="en-US" sz="24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9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mtClean="0"/>
                    </a:p>
                  </a:txBody>
                  <a:tcPr/>
                </a:tc>
              </a:tr>
              <a:tr h="10733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844675" y="2398713"/>
            <a:ext cx="44227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）与测量人的估读有关；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  <a:ea typeface="+mn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）与测量工具的精确度有关；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ea typeface="+mn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）受环境等因素影响。</a:t>
            </a:r>
            <a:endParaRPr lang="zh-CN" altLang="en-US" sz="240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45225" y="2674938"/>
            <a:ext cx="48418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）不遵守测量仪器的使用规则；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ea typeface="+mn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）读数记录结果时粗心。</a:t>
            </a:r>
            <a:endParaRPr lang="zh-CN" altLang="en-US" sz="240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49525" y="4702175"/>
            <a:ext cx="3262313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不能消除只能尽量减小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70650" y="4702175"/>
            <a:ext cx="450215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采用正确的测量方法就可以避免</a:t>
            </a:r>
            <a:endParaRPr lang="zh-CN" altLang="en-US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9" name="矩形 7"/>
          <p:cNvSpPr>
            <a:spLocks noChangeArrowheads="1"/>
          </p:cNvSpPr>
          <p:nvPr/>
        </p:nvSpPr>
        <p:spPr bwMode="auto">
          <a:xfrm>
            <a:off x="827088" y="2686050"/>
            <a:ext cx="101758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产生原因</a:t>
            </a:r>
            <a:endParaRPr lang="zh-CN" altLang="en-US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30" name="矩形 9"/>
          <p:cNvSpPr>
            <a:spLocks noChangeArrowheads="1"/>
          </p:cNvSpPr>
          <p:nvPr/>
        </p:nvSpPr>
        <p:spPr bwMode="auto">
          <a:xfrm>
            <a:off x="801688" y="4440238"/>
            <a:ext cx="108743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能否消除</a:t>
            </a:r>
            <a:endParaRPr lang="zh-CN" altLang="en-US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22530" name="矩形 10"/>
          <p:cNvSpPr>
            <a:spLocks noChangeArrowheads="1"/>
          </p:cNvSpPr>
          <p:nvPr/>
        </p:nvSpPr>
        <p:spPr bwMode="auto">
          <a:xfrm>
            <a:off x="466725" y="615950"/>
            <a:ext cx="3365500" cy="661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减小误差的方法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49313" y="3243263"/>
            <a:ext cx="8620125" cy="620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思考讨论：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在实际的测量中是否仪器越精密越好？</a:t>
            </a:r>
            <a:endParaRPr lang="zh-CN" altLang="en-US" sz="2600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Helvetica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68400" y="4108450"/>
            <a:ext cx="9136063" cy="1185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chemeClr val="tx1"/>
                </a:solidFill>
                <a:cs typeface="Helvetica"/>
                <a:sym typeface="Wingdings" pitchFamily="2" charset="2"/>
              </a:rPr>
              <a:t>在实际的测量中，并不是仪器越精密越好，测量时应先根据实际情况确定需要达到的准确程度来选择刻度尺。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28963" y="1236663"/>
            <a:ext cx="5535612" cy="1820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）选用精密的仪器；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）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多次测量求平均值；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3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）改进测量方法。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1" name="矩形 10"/>
          <p:cNvSpPr/>
          <p:nvPr/>
        </p:nvSpPr>
        <p:spPr>
          <a:xfrm>
            <a:off x="650875" y="1489075"/>
            <a:ext cx="10574338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应先删除测量数据中的错误数据，如明显的读数错误数据，或有效值位数不够的数据；</a:t>
            </a:r>
            <a:endParaRPr lang="en-US" altLang="zh-CN" sz="2600">
              <a:solidFill>
                <a:prstClr val="black"/>
              </a:solidFill>
              <a:latin typeface="Times New Roman" pitchFamily="18" charset="0"/>
              <a:ea typeface="+mn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测量值有几位有效数字，求得的结果也要保留几位。</a:t>
            </a:r>
            <a:endParaRPr lang="en-US" altLang="zh-CN" sz="2600">
              <a:solidFill>
                <a:prstClr val="black"/>
              </a:solidFill>
              <a:latin typeface="Times New Roman" panose="02020603050405020304" pitchFamily="18" charset="0"/>
              <a:ea typeface="+mn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①若平均数除不尽，应采用四舍五入法保留与测量值相同的位数；</a:t>
            </a:r>
            <a:endParaRPr lang="en-US" altLang="zh-CN" sz="2600">
              <a:solidFill>
                <a:prstClr val="black"/>
              </a:solidFill>
              <a:latin typeface="Times New Roman" panose="02020603050405020304" pitchFamily="18" charset="0"/>
              <a:ea typeface="+mn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②若平均数的最后一位有效数字是零，应保留不能删除。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-1588" y="14288"/>
            <a:ext cx="1706563" cy="452437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特别提醒</a:t>
            </a:r>
          </a:p>
        </p:txBody>
      </p:sp>
      <p:sp>
        <p:nvSpPr>
          <p:cNvPr id="23556" name="矩形 1"/>
          <p:cNvSpPr>
            <a:spLocks noChangeArrowheads="1"/>
          </p:cNvSpPr>
          <p:nvPr/>
        </p:nvSpPr>
        <p:spPr bwMode="auto">
          <a:xfrm>
            <a:off x="650875" y="822325"/>
            <a:ext cx="9915525" cy="620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在采用多次测量求平均值的方法减小误差时，应注意以下两点：</a:t>
            </a:r>
            <a:endParaRPr lang="en-US" altLang="zh-CN" sz="2600" b="1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>
            <a:spLocks noChangeArrowheads="1"/>
          </p:cNvSpPr>
          <p:nvPr/>
        </p:nvSpPr>
        <p:spPr bwMode="auto">
          <a:xfrm>
            <a:off x="277813" y="561975"/>
            <a:ext cx="11436350" cy="249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有六位同学，用同一把刻度尺测量同一本书的长度，测量结果分别是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18.82cm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18.83cm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18.81cm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18.80cm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17.28cm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18.805cm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，其中有两个数是有问题的。那么：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(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这把刻度尺的分度值是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</a:t>
            </a:r>
            <a:r>
              <a:rPr lang="zh-CN" altLang="en-US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；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测量结果错误的是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______________</a:t>
            </a:r>
            <a:r>
              <a:rPr lang="zh-CN" altLang="en-US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  <a:endParaRPr lang="en-US" altLang="zh-CN" sz="2600" baseline="-25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600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(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测量结果不合理的是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_________________</a:t>
            </a:r>
            <a:r>
              <a:rPr lang="zh-CN" altLang="en-US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；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这本作业本的长度是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_______________</a:t>
            </a:r>
            <a:r>
              <a:rPr lang="zh-CN" altLang="en-US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  <a:endParaRPr lang="en-US" altLang="zh-CN" sz="2600" baseline="-250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49875" y="1919288"/>
            <a:ext cx="95408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1mm 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698038" y="1909763"/>
            <a:ext cx="1341437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17.28cm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13213" y="2497138"/>
            <a:ext cx="150812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18.805cm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274175" y="2527300"/>
            <a:ext cx="150812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18.82 cm 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20688" y="3271838"/>
            <a:ext cx="10793412" cy="2530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>
                <a:solidFill>
                  <a:srgbClr val="FF0000"/>
                </a:solidFill>
              </a:rPr>
              <a:t>解析：</a:t>
            </a:r>
            <a:r>
              <a:rPr lang="en-US" altLang="zh-CN" sz="2200">
                <a:solidFill>
                  <a:schemeClr val="tx1"/>
                </a:solidFill>
              </a:rPr>
              <a:t>(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chemeClr val="tx1"/>
                </a:solidFill>
              </a:rPr>
              <a:t>)</a:t>
            </a:r>
            <a:r>
              <a:rPr lang="zh-CN" altLang="en-US" sz="2200">
                <a:solidFill>
                  <a:schemeClr val="tx1"/>
                </a:solidFill>
              </a:rPr>
              <a:t>由测量结果知，估读值前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>
                <a:solidFill>
                  <a:schemeClr val="tx1"/>
                </a:solidFill>
              </a:rPr>
              <a:t>位的单位是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zh-CN" altLang="en-US" sz="2200">
                <a:solidFill>
                  <a:schemeClr val="tx1"/>
                </a:solidFill>
              </a:rPr>
              <a:t>，故刻度尺的分度值为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zh-CN" altLang="en-US" sz="2200">
                <a:solidFill>
                  <a:schemeClr val="tx1"/>
                </a:solidFill>
              </a:rPr>
              <a:t>；</a:t>
            </a:r>
            <a:r>
              <a:rPr lang="en-US" altLang="zh-CN" sz="2200">
                <a:solidFill>
                  <a:schemeClr val="tx1"/>
                </a:solidFill>
              </a:rPr>
              <a:t> (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chemeClr val="tx1"/>
                </a:solidFill>
              </a:rPr>
              <a:t>)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17.28cm</a:t>
            </a:r>
            <a:r>
              <a:rPr lang="zh-CN" altLang="en-US" sz="2200">
                <a:solidFill>
                  <a:schemeClr val="tx1"/>
                </a:solidFill>
              </a:rPr>
              <a:t>与其它测量结果比较相差较大，因此是错误数据，应舍弃。</a:t>
            </a:r>
            <a:r>
              <a:rPr lang="en-US" altLang="zh-CN" sz="2200">
                <a:solidFill>
                  <a:schemeClr val="tx1"/>
                </a:solidFill>
              </a:rPr>
              <a:t>(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chemeClr val="tx1"/>
                </a:solidFill>
              </a:rPr>
              <a:t>)</a:t>
            </a:r>
            <a:r>
              <a:rPr lang="zh-CN" altLang="en-US" sz="2200">
                <a:solidFill>
                  <a:schemeClr val="tx1"/>
                </a:solidFill>
              </a:rPr>
              <a:t>刻度尺的分度值是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zh-CN" altLang="en-US" sz="2200">
                <a:solidFill>
                  <a:schemeClr val="tx1"/>
                </a:solidFill>
              </a:rPr>
              <a:t>，而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805cm</a:t>
            </a:r>
            <a:r>
              <a:rPr lang="zh-CN" altLang="en-US" sz="2200">
                <a:solidFill>
                  <a:schemeClr val="tx1"/>
                </a:solidFill>
              </a:rPr>
              <a:t>估读到分度值后两位，不符合要求，</a:t>
            </a:r>
            <a:r>
              <a:rPr lang="en-US" altLang="zh-CN" sz="2200">
                <a:solidFill>
                  <a:schemeClr val="tx1"/>
                </a:solidFill>
              </a:rPr>
              <a:t>(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chemeClr val="tx1"/>
                </a:solidFill>
              </a:rPr>
              <a:t>)</a:t>
            </a:r>
            <a:r>
              <a:rPr lang="zh-CN" altLang="en-US" sz="2200">
                <a:solidFill>
                  <a:schemeClr val="tx1"/>
                </a:solidFill>
              </a:rPr>
              <a:t>由题可知这本书长度应该取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18.82cm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18.83cm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18.81cm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18.80cm</a:t>
            </a:r>
            <a:r>
              <a:rPr lang="zh-CN" altLang="en-US" sz="2200">
                <a:solidFill>
                  <a:schemeClr val="tx1"/>
                </a:solidFill>
              </a:rPr>
              <a:t>这四个测量结果的平均值。又因为这把刻度尺的分度值是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zh-CN" altLang="en-US" sz="2200">
                <a:solidFill>
                  <a:schemeClr val="tx1"/>
                </a:solidFill>
              </a:rPr>
              <a:t>，只需估读到毫米的下一位，故结果应取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18.82cm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-1588" y="14288"/>
            <a:ext cx="1706563" cy="452437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典型例题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课堂总结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4500" y="2208213"/>
            <a:ext cx="171450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长度和时间的测量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16225" y="744538"/>
            <a:ext cx="1138238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时间的测量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2125663" y="1139825"/>
            <a:ext cx="690562" cy="302101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86250" y="1409700"/>
            <a:ext cx="41862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测量工具：停表、钟、手表等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789238" y="3830638"/>
            <a:ext cx="8001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误差</a:t>
            </a:r>
            <a:endParaRPr lang="zh-CN" altLang="en-US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3954463" y="782638"/>
            <a:ext cx="349250" cy="87471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3624263" y="3201988"/>
            <a:ext cx="504825" cy="191928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151313" y="2786063"/>
            <a:ext cx="16383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误差和错误的区别</a:t>
            </a:r>
            <a:endParaRPr lang="zh-CN" altLang="en-US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5656263" y="2638425"/>
            <a:ext cx="384175" cy="11049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94400" y="2224088"/>
            <a:ext cx="4268788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误差是客观存在的，不能消除只能尽量减小</a:t>
            </a:r>
            <a:endParaRPr lang="zh-CN" altLang="en-US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040438" y="3363913"/>
            <a:ext cx="41783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错误：采用正确的测量方法就可以避免</a:t>
            </a:r>
            <a:endParaRPr lang="zh-CN" altLang="en-US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151313" y="4705350"/>
            <a:ext cx="143510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减小误差的方法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271963" y="581025"/>
            <a:ext cx="3724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单位：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min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ms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us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29325" y="4287838"/>
            <a:ext cx="3924300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）选用精密的仪器；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Wingdings" pitchFamily="2" charset="2"/>
              </a:rPr>
              <a:t>）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多次测量求平均值；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）改进测量方法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5586413" y="4476750"/>
            <a:ext cx="595312" cy="145891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350" y="15875"/>
            <a:ext cx="1550988" cy="427038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/>
      <p:bldP spid="12" grpId="0"/>
      <p:bldP spid="13" grpId="0" animBg="1"/>
      <p:bldP spid="14" grpId="0" animBg="1"/>
      <p:bldP spid="15" grpId="0"/>
      <p:bldP spid="16" grpId="0" animBg="1"/>
      <p:bldP spid="18" grpId="0"/>
      <p:bldP spid="19" grpId="0"/>
      <p:bldP spid="20" grpId="0"/>
      <p:bldP spid="2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课堂作业</a:t>
            </a:r>
          </a:p>
        </p:txBody>
      </p:sp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1244600" y="890588"/>
            <a:ext cx="7572375" cy="332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1. 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下列各过程经历的时间最接近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秒的是（　　）</a:t>
            </a:r>
            <a:endParaRPr lang="en-US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．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人眼睛迅速眨一下 </a:t>
            </a:r>
            <a:endParaRPr lang="en-US" altLang="zh-CN" sz="28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B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．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人心脏正常跳动一次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C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．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中学生行走一步 </a:t>
            </a:r>
            <a:endParaRPr lang="en-US" altLang="zh-CN" sz="28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D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elvetica" pitchFamily="34" charset="0"/>
              </a:rPr>
              <a:t>．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人打一个哈欠 </a:t>
            </a:r>
          </a:p>
        </p:txBody>
      </p:sp>
      <p:sp>
        <p:nvSpPr>
          <p:cNvPr id="6" name="矩形 5"/>
          <p:cNvSpPr/>
          <p:nvPr/>
        </p:nvSpPr>
        <p:spPr>
          <a:xfrm>
            <a:off x="8059738" y="1062038"/>
            <a:ext cx="42386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B</a:t>
            </a:r>
            <a:endParaRPr lang="zh-CN" altLang="en-US" sz="2800" ker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  <a:sym typeface="Helvetic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32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</a:p>
        </p:txBody>
      </p:sp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649288" y="628650"/>
            <a:ext cx="11009312" cy="249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掌握时间的单位，认识实验室测量时间的工具</a:t>
            </a:r>
            <a:r>
              <a:rPr lang="en-US" altLang="zh-CN" sz="2600" b="1" baseline="30000">
                <a:latin typeface="楷体" pitchFamily="49" charset="-122"/>
                <a:ea typeface="楷体" pitchFamily="49" charset="-122"/>
              </a:rPr>
              <a:t>____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停表；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通过观察</a:t>
            </a:r>
            <a:r>
              <a:rPr lang="zh-CN" altLang="en-US" sz="2600" b="1">
                <a:latin typeface="楷体" pitchFamily="49" charset="-122"/>
                <a:ea typeface="楷体" pitchFamily="49" charset="-122"/>
              </a:rPr>
              <a:t>并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练习停表的使用，学会使用停表测量时间。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通过对知识点误差的学习</a:t>
            </a:r>
            <a:r>
              <a:rPr lang="zh-CN" altLang="en-US" sz="2600" b="1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掌握误差的概念和减小误差的方法，体会误差与错误的不同之处。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49288" y="3289300"/>
            <a:ext cx="6059487" cy="1455738"/>
          </a:xfrm>
          <a:prstGeom prst="roundRect">
            <a:avLst>
              <a:gd name="adj" fmla="val 9099"/>
            </a:avLst>
          </a:prstGeom>
          <a:solidFill>
            <a:schemeClr val="bg1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schemeClr val="tx1"/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tx1"/>
                </a:solidFill>
                <a:sym typeface="+mn-ea"/>
              </a:rPr>
              <a:t>重点</a:t>
            </a:r>
            <a:r>
              <a:rPr lang="en-US" altLang="zh-CN" sz="2600">
                <a:solidFill>
                  <a:schemeClr val="tx1"/>
                </a:solidFill>
                <a:sym typeface="+mn-ea"/>
              </a:rPr>
              <a:t>】</a:t>
            </a:r>
            <a:r>
              <a:rPr lang="zh-CN" altLang="en-US" sz="2600">
                <a:solidFill>
                  <a:schemeClr val="tx1"/>
                </a:solidFill>
                <a:sym typeface="+mn-ea"/>
              </a:rPr>
              <a:t>时间的测量；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schemeClr val="tx1"/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tx1"/>
                </a:solidFill>
                <a:sym typeface="+mn-ea"/>
              </a:rPr>
              <a:t>难点</a:t>
            </a:r>
            <a:r>
              <a:rPr lang="en-US" altLang="zh-CN" sz="2600">
                <a:solidFill>
                  <a:schemeClr val="tx1"/>
                </a:solidFill>
                <a:sym typeface="+mn-ea"/>
              </a:rPr>
              <a:t>】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误差与错误的关系。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3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课堂练习</a:t>
            </a:r>
          </a:p>
        </p:txBody>
      </p:sp>
      <p:sp>
        <p:nvSpPr>
          <p:cNvPr id="28674" name="文本框 2"/>
          <p:cNvSpPr txBox="1">
            <a:spLocks noChangeArrowheads="1"/>
          </p:cNvSpPr>
          <p:nvPr/>
        </p:nvSpPr>
        <p:spPr bwMode="auto">
          <a:xfrm>
            <a:off x="749300" y="827088"/>
            <a:ext cx="10829925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如图甲所示停表的读数是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；如图乙所示停表的读数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</a:p>
        </p:txBody>
      </p:sp>
      <p:pic>
        <p:nvPicPr>
          <p:cNvPr id="28675" name="图片 1" descr="C:\Users\lenovo\Desktop\QQ截图20191220150213.pngQQ截图201912201502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0363" y="2225675"/>
            <a:ext cx="6070600" cy="32686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4002088" y="5508625"/>
            <a:ext cx="5445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甲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7" name="矩形 4"/>
          <p:cNvSpPr>
            <a:spLocks noChangeArrowheads="1"/>
          </p:cNvSpPr>
          <p:nvPr/>
        </p:nvSpPr>
        <p:spPr bwMode="auto">
          <a:xfrm>
            <a:off x="7289800" y="5645150"/>
            <a:ext cx="5429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乙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02225" y="946150"/>
            <a:ext cx="166687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sv-SE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3 min 48 s 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84263" y="1393825"/>
            <a:ext cx="1584325" cy="620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v-SE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 min 50 s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课堂作业</a:t>
            </a:r>
          </a:p>
        </p:txBody>
      </p:sp>
      <p:sp>
        <p:nvSpPr>
          <p:cNvPr id="5" name="矩形 4"/>
          <p:cNvSpPr/>
          <p:nvPr/>
        </p:nvSpPr>
        <p:spPr>
          <a:xfrm>
            <a:off x="942975" y="968375"/>
            <a:ext cx="10785475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3.</a:t>
            </a:r>
            <a:r>
              <a:rPr lang="zh-CN" altLang="en-US" sz="2600">
                <a:solidFill>
                  <a:prstClr val="black"/>
                </a:solidFill>
                <a:latin typeface="+mn-lt"/>
                <a:ea typeface="+mn-ea"/>
                <a:cs typeface="微软雅黑" panose="020B0503020204020204" charset="-122"/>
                <a:sym typeface="Helvetica"/>
              </a:rPr>
              <a:t>（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2019</a:t>
            </a:r>
            <a:r>
              <a:rPr lang="zh-CN" altLang="en-US" sz="260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Helvetica"/>
              </a:rPr>
              <a:t>春</a:t>
            </a:r>
            <a:r>
              <a:rPr lang="en-US" altLang="zh-CN" sz="160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  <a:sym typeface="Helvetica"/>
              </a:rPr>
              <a:t>•</a:t>
            </a:r>
            <a:r>
              <a:rPr lang="zh-CN" altLang="en-US" sz="260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Helvetica"/>
              </a:rPr>
              <a:t>昭阳区月考</a:t>
            </a:r>
            <a:r>
              <a:rPr lang="zh-CN" altLang="en-US" sz="2600">
                <a:solidFill>
                  <a:prstClr val="black"/>
                </a:solidFill>
                <a:latin typeface="+mn-lt"/>
                <a:ea typeface="+mn-ea"/>
                <a:cs typeface="微软雅黑" panose="020B0503020204020204" charset="-122"/>
                <a:sym typeface="Helvetica"/>
              </a:rPr>
              <a:t>）下列关于误差的说法中正确的是（　　）</a:t>
            </a:r>
            <a:endParaRPr lang="en-US" altLang="zh-CN" sz="2600">
              <a:solidFill>
                <a:prstClr val="black"/>
              </a:solidFill>
              <a:latin typeface="+mn-lt"/>
              <a:ea typeface="+mn-ea"/>
              <a:cs typeface="微软雅黑"/>
              <a:sym typeface="Helvetic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．</a:t>
            </a:r>
            <a:r>
              <a:rPr lang="zh-CN" altLang="en-US" sz="2600">
                <a:solidFill>
                  <a:prstClr val="black"/>
                </a:solidFill>
                <a:latin typeface="+mn-lt"/>
                <a:ea typeface="+mn-ea"/>
                <a:cs typeface="微软雅黑" panose="020B0503020204020204" charset="-122"/>
                <a:sym typeface="Helvetica"/>
              </a:rPr>
              <a:t>测量时出现误差，则说明一定是出了差错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．</a:t>
            </a:r>
            <a:r>
              <a:rPr lang="zh-CN" altLang="en-US" sz="2600">
                <a:solidFill>
                  <a:prstClr val="black"/>
                </a:solidFill>
                <a:latin typeface="+mn-lt"/>
                <a:ea typeface="+mn-ea"/>
                <a:cs typeface="微软雅黑" panose="020B0503020204020204" charset="-122"/>
                <a:sym typeface="Helvetica"/>
              </a:rPr>
              <a:t>在测量时，多测量几次，取平均值可以减小误差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．</a:t>
            </a:r>
            <a:r>
              <a:rPr lang="zh-CN" altLang="en-US" sz="2600">
                <a:solidFill>
                  <a:prstClr val="black"/>
                </a:solidFill>
                <a:latin typeface="+mn-lt"/>
                <a:ea typeface="+mn-ea"/>
                <a:cs typeface="微软雅黑" panose="020B0503020204020204" charset="-122"/>
                <a:sym typeface="Helvetica"/>
              </a:rPr>
              <a:t>误差是难以避免的，所以减小误差是不可能的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．</a:t>
            </a:r>
            <a:r>
              <a:rPr lang="zh-CN" altLang="en-US" sz="2600">
                <a:solidFill>
                  <a:prstClr val="black"/>
                </a:solidFill>
                <a:latin typeface="+mn-lt"/>
                <a:ea typeface="+mn-ea"/>
                <a:cs typeface="微软雅黑" panose="020B0503020204020204" charset="-122"/>
                <a:sym typeface="Helvetica"/>
              </a:rPr>
              <a:t>改进实验方法和采用精密的测量工具可以避免误差 </a:t>
            </a:r>
          </a:p>
        </p:txBody>
      </p:sp>
      <p:sp>
        <p:nvSpPr>
          <p:cNvPr id="6" name="矩形 5"/>
          <p:cNvSpPr/>
          <p:nvPr/>
        </p:nvSpPr>
        <p:spPr>
          <a:xfrm>
            <a:off x="9788525" y="1103313"/>
            <a:ext cx="4064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B</a:t>
            </a:r>
            <a:endParaRPr lang="zh-CN" altLang="en-US" sz="2600" ker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  <a:sym typeface="Helvetic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3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课堂练习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23938" y="998538"/>
            <a:ext cx="8542337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4. 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关于误差，下列说法中正确的是（　     ）</a:t>
            </a:r>
            <a:endParaRPr lang="en-US" altLang="zh-CN" sz="2600">
              <a:solidFill>
                <a:prstClr val="black"/>
              </a:solidFill>
              <a:latin typeface="Times New Roman" panose="02020603050405020304" pitchFamily="18" charset="0"/>
              <a:ea typeface="+mn-ea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误差是测量中的错误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选用精密的仪器，改进实验方法，可减小误差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只要方法正确，仪器精良，误差就可以消除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+mn-ea"/>
              </a:rPr>
              <a:t>误差是测量时态度不认真引起的 </a:t>
            </a:r>
            <a:endParaRPr lang="zh-CN" altLang="en-US" sz="2600">
              <a:solidFill>
                <a:prstClr val="black"/>
              </a:solidFill>
              <a:latin typeface="+mn-lt"/>
              <a:ea typeface="+mn-ea"/>
              <a:cs typeface="微软雅黑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578600" y="1125538"/>
            <a:ext cx="4238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3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课堂练习</a:t>
            </a:r>
          </a:p>
        </p:txBody>
      </p:sp>
      <p:sp>
        <p:nvSpPr>
          <p:cNvPr id="32770" name="矩形 4"/>
          <p:cNvSpPr>
            <a:spLocks noChangeArrowheads="1"/>
          </p:cNvSpPr>
          <p:nvPr/>
        </p:nvSpPr>
        <p:spPr bwMode="auto">
          <a:xfrm>
            <a:off x="666750" y="781050"/>
            <a:ext cx="10763250" cy="1893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在一条长绳的一端系一个螺母就做成了一个摆，如图所示。测出它摆动一个来回所用的时间（周期），怎样能测得更准确？你能做一个周期为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1s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的摆吗？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2771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70263" y="2811463"/>
            <a:ext cx="1190625" cy="28590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圆角矩形 3"/>
          <p:cNvSpPr/>
          <p:nvPr/>
        </p:nvSpPr>
        <p:spPr>
          <a:xfrm>
            <a:off x="5121275" y="2925763"/>
            <a:ext cx="5746750" cy="1435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答：</a:t>
            </a:r>
            <a:r>
              <a:rPr lang="zh-CN" altLang="en-US" sz="260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多次测量求平均值</a:t>
            </a: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  <a:sym typeface="+mn-ea"/>
              </a:rPr>
              <a:t>；调整摆长可以做出</a:t>
            </a:r>
            <a:r>
              <a:rPr lang="zh-CN" altLang="en-US" sz="260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周期为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1s</a:t>
            </a: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  <a:sym typeface="+mn-ea"/>
              </a:rPr>
              <a:t>的摆。</a:t>
            </a:r>
            <a:endParaRPr lang="zh-CN" altLang="en-US" sz="2600"/>
          </a:p>
        </p:txBody>
      </p:sp>
      <p:sp>
        <p:nvSpPr>
          <p:cNvPr id="8" name="圆角矩形 7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课堂练习</a:t>
            </a:r>
          </a:p>
        </p:txBody>
      </p:sp>
      <p:pic>
        <p:nvPicPr>
          <p:cNvPr id="32772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2547600" y="10883900"/>
            <a:ext cx="330200" cy="495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32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</a:p>
        </p:txBody>
      </p:sp>
      <p:sp>
        <p:nvSpPr>
          <p:cNvPr id="4" name="矩形 3"/>
          <p:cNvSpPr/>
          <p:nvPr/>
        </p:nvSpPr>
        <p:spPr>
          <a:xfrm>
            <a:off x="539750" y="827088"/>
            <a:ext cx="10718800" cy="622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说出</a:t>
            </a:r>
            <a:r>
              <a:rPr lang="en-US" altLang="zh-CN" sz="2600" kern="0">
                <a:solidFill>
                  <a:sysClr val="windowText" lastClr="000000"/>
                </a:solidFill>
                <a:latin typeface="微软雅黑"/>
                <a:ea typeface="微软雅黑"/>
                <a:cs typeface="Helvetica"/>
                <a:sym typeface="Helvetica"/>
              </a:rPr>
              <a:t> </a:t>
            </a:r>
            <a:r>
              <a:rPr lang="en-US" altLang="zh-CN" sz="26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km dm  cm  mm  µm nm</a:t>
            </a:r>
            <a:r>
              <a:rPr lang="zh-CN" altLang="en-US" sz="2600">
                <a:latin typeface="+mn-lt"/>
                <a:ea typeface="+mn-ea"/>
              </a:rPr>
              <a:t>与</a:t>
            </a:r>
            <a:r>
              <a:rPr lang="en-US" altLang="zh-CN" sz="26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600">
                <a:latin typeface="+mn-lt"/>
                <a:ea typeface="+mn-ea"/>
              </a:rPr>
              <a:t>之间的换算关系。</a:t>
            </a:r>
            <a:endParaRPr lang="en-US" altLang="zh-CN" sz="2600">
              <a:latin typeface="+mn-lt"/>
              <a:ea typeface="+mn-ea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539750" y="1703388"/>
            <a:ext cx="4484688" cy="4921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600"/>
              <a:t>刻度尺的正确使用方法</a:t>
            </a:r>
          </a:p>
        </p:txBody>
      </p:sp>
      <p:sp>
        <p:nvSpPr>
          <p:cNvPr id="6" name="矩形 5"/>
          <p:cNvSpPr/>
          <p:nvPr/>
        </p:nvSpPr>
        <p:spPr>
          <a:xfrm>
            <a:off x="931863" y="2338388"/>
            <a:ext cx="6578600" cy="4921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chemeClr val="tx1"/>
                </a:solidFill>
              </a:rPr>
              <a:t>①</a:t>
            </a:r>
            <a:r>
              <a:rPr lang="zh-CN" altLang="en-US" sz="2600">
                <a:solidFill>
                  <a:srgbClr val="FF0000"/>
                </a:solidFill>
              </a:rPr>
              <a:t>会选、会放、会看、会读、会记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38213" y="2859088"/>
            <a:ext cx="9142412" cy="493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刻度线要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紧靠被测物体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，与所测长度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平行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，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不能歪斜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。</a:t>
            </a:r>
            <a:endParaRPr lang="zh-CN" altLang="en-US" sz="2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41388" y="3389313"/>
            <a:ext cx="895667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③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读数时，视线要与刻度尺的尺面垂直，正对刻度线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31863" y="3943350"/>
            <a:ext cx="8355012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④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记录的测量结果应由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准确值、估读值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和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单位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组成。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9750" y="4645025"/>
            <a:ext cx="538003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长度的特殊测量方法有哪些？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52513" y="5283200"/>
            <a:ext cx="6677025" cy="492125"/>
            <a:chOff x="709203" y="5779857"/>
            <a:chExt cx="6677860" cy="492443"/>
          </a:xfrm>
        </p:grpSpPr>
        <p:sp>
          <p:nvSpPr>
            <p:cNvPr id="10251" name="矩形 11"/>
            <p:cNvSpPr>
              <a:spLocks noChangeArrowheads="1"/>
            </p:cNvSpPr>
            <p:nvPr/>
          </p:nvSpPr>
          <p:spPr bwMode="auto">
            <a:xfrm>
              <a:off x="709203" y="5779857"/>
              <a:ext cx="1184940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600">
                  <a:latin typeface="微软雅黑" pitchFamily="34" charset="-122"/>
                  <a:ea typeface="微软雅黑" pitchFamily="34" charset="-122"/>
                </a:rPr>
                <a:t>累积法</a:t>
              </a:r>
            </a:p>
          </p:txBody>
        </p:sp>
        <p:sp>
          <p:nvSpPr>
            <p:cNvPr id="10252" name="矩形 12"/>
            <p:cNvSpPr>
              <a:spLocks noChangeArrowheads="1"/>
            </p:cNvSpPr>
            <p:nvPr/>
          </p:nvSpPr>
          <p:spPr bwMode="auto">
            <a:xfrm>
              <a:off x="2061413" y="5779857"/>
              <a:ext cx="1851789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600">
                  <a:latin typeface="微软雅黑" pitchFamily="34" charset="-122"/>
                  <a:ea typeface="微软雅黑" pitchFamily="34" charset="-122"/>
                </a:rPr>
                <a:t>相互配合法</a:t>
              </a:r>
            </a:p>
          </p:txBody>
        </p:sp>
        <p:sp>
          <p:nvSpPr>
            <p:cNvPr id="10253" name="矩形 13"/>
            <p:cNvSpPr>
              <a:spLocks noChangeArrowheads="1"/>
            </p:cNvSpPr>
            <p:nvPr/>
          </p:nvSpPr>
          <p:spPr bwMode="auto">
            <a:xfrm>
              <a:off x="4131768" y="5779857"/>
              <a:ext cx="1851789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Wingdings" pitchFamily="2" charset="2"/>
                </a:rPr>
                <a:t>化曲为直法</a:t>
              </a:r>
              <a:endParaRPr lang="zh-CN" altLang="en-US" sz="2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4" name="矩形 14"/>
            <p:cNvSpPr>
              <a:spLocks noChangeArrowheads="1"/>
            </p:cNvSpPr>
            <p:nvPr/>
          </p:nvSpPr>
          <p:spPr bwMode="auto">
            <a:xfrm>
              <a:off x="6202123" y="5779857"/>
              <a:ext cx="1184940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600">
                  <a:latin typeface="微软雅黑" pitchFamily="34" charset="-122"/>
                  <a:ea typeface="微软雅黑" pitchFamily="34" charset="-122"/>
                </a:rPr>
                <a:t>轮滚法</a:t>
              </a: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0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课堂导入</a:t>
            </a:r>
          </a:p>
        </p:txBody>
      </p:sp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课堂导入</a:t>
            </a:r>
          </a:p>
        </p:txBody>
      </p:sp>
      <p:sp>
        <p:nvSpPr>
          <p:cNvPr id="11267" name="矩形 7"/>
          <p:cNvSpPr>
            <a:spLocks noChangeArrowheads="1"/>
          </p:cNvSpPr>
          <p:nvPr/>
        </p:nvSpPr>
        <p:spPr bwMode="auto">
          <a:xfrm>
            <a:off x="444500" y="884238"/>
            <a:ext cx="11041063" cy="1220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像长度一样，时间也是我们经常要测量的量。很久以前人类就知道以地球自转一周的时间作为时间单位。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5588" y="2635250"/>
            <a:ext cx="3679825" cy="1220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你知道时间的单位和测量时间的工具吗？</a:t>
            </a:r>
          </a:p>
        </p:txBody>
      </p:sp>
      <p:sp>
        <p:nvSpPr>
          <p:cNvPr id="10" name="云形标注 9"/>
          <p:cNvSpPr/>
          <p:nvPr/>
        </p:nvSpPr>
        <p:spPr>
          <a:xfrm>
            <a:off x="6181725" y="2251075"/>
            <a:ext cx="4103688" cy="2114550"/>
          </a:xfrm>
          <a:prstGeom prst="cloudCallout">
            <a:avLst>
              <a:gd name="adj1" fmla="val -63351"/>
              <a:gd name="adj2" fmla="val 12590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27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54313" y="2397125"/>
            <a:ext cx="2640012" cy="24368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圆角矩形 12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新课引入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1" name="矩形 10"/>
          <p:cNvSpPr/>
          <p:nvPr/>
        </p:nvSpPr>
        <p:spPr>
          <a:xfrm>
            <a:off x="444500" y="1443038"/>
            <a:ext cx="8270875" cy="1339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时间单位</a:t>
            </a:r>
            <a:endParaRPr lang="en-US" altLang="zh-CN" sz="2800" b="1">
              <a:solidFill>
                <a:prstClr val="black"/>
              </a:solidFill>
              <a:latin typeface="Times New Roman" pitchFamily="18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（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1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）国际单位制中，时间的基本单位是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秒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，符号是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s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sym typeface="+mn-ea"/>
              </a:rPr>
              <a:t>。</a:t>
            </a:r>
            <a:endParaRPr lang="zh-CN" altLang="en-US" sz="2600">
              <a:solidFill>
                <a:prstClr val="black"/>
              </a:solidFill>
              <a:latin typeface="Times New Roman" pitchFamily="18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2291" name="组合 5"/>
          <p:cNvGrpSpPr/>
          <p:nvPr/>
        </p:nvGrpSpPr>
        <p:grpSpPr>
          <a:xfrm>
            <a:off x="444500" y="620713"/>
            <a:ext cx="4538663" cy="703262"/>
            <a:chOff x="256491" y="589271"/>
            <a:chExt cx="4538886" cy="703206"/>
          </a:xfrm>
        </p:grpSpPr>
        <p:sp>
          <p:nvSpPr>
            <p:cNvPr id="12297" name="文本框 7"/>
            <p:cNvSpPr txBox="1">
              <a:spLocks noChangeArrowheads="1"/>
            </p:cNvSpPr>
            <p:nvPr/>
          </p:nvSpPr>
          <p:spPr bwMode="auto">
            <a:xfrm>
              <a:off x="256491" y="589271"/>
              <a:ext cx="4538886" cy="7032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知识点    </a:t>
              </a:r>
              <a:r>
                <a:rPr lang="en-US" altLang="zh-CN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   </a:t>
              </a:r>
              <a:r>
                <a:rPr lang="zh-CN" altLang="en-US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时间的测量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1663085" y="778168"/>
              <a:ext cx="444522" cy="463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>
                  <a:solidFill>
                    <a:schemeClr val="bg1"/>
                  </a:solidFill>
                  <a:cs typeface="微软雅黑" panose="020B0503020204020204" charset="-122"/>
                  <a:sym typeface="+mn-ea"/>
                </a:rPr>
                <a:t>1</a:t>
              </a:r>
              <a:endParaRPr lang="zh-CN" altLang="en-US" sz="26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55038" y="2220913"/>
            <a:ext cx="2085975" cy="2584450"/>
            <a:chOff x="8784430" y="2724523"/>
            <a:chExt cx="2085341" cy="2583462"/>
          </a:xfrm>
        </p:grpSpPr>
        <p:pic>
          <p:nvPicPr>
            <p:cNvPr id="12295" name="图片 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813"/>
            <a:stretch>
              <a:fillRect/>
            </a:stretch>
          </p:blipFill>
          <p:spPr bwMode="auto">
            <a:xfrm>
              <a:off x="8784430" y="2724523"/>
              <a:ext cx="2085341" cy="21217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9" name="矩形 18"/>
            <p:cNvSpPr/>
            <p:nvPr/>
          </p:nvSpPr>
          <p:spPr>
            <a:xfrm>
              <a:off x="9309732" y="4846199"/>
              <a:ext cx="1415620" cy="4617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微软雅黑"/>
                  <a:ea typeface="微软雅黑"/>
                  <a:sym typeface="Helvetica"/>
                </a:rPr>
                <a:t>铯原子钟</a:t>
              </a:r>
              <a:endParaRPr lang="zh-CN" altLang="en-US" sz="2400" kern="0">
                <a:solidFill>
                  <a:sysClr val="windowText" lastClr="000000"/>
                </a:solidFill>
                <a:latin typeface="+mn-lt"/>
                <a:ea typeface="+mn-ea"/>
                <a:sym typeface="Helvetica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58800" y="2903538"/>
            <a:ext cx="7502525" cy="2182812"/>
          </a:xfrm>
          <a:prstGeom prst="roundRect">
            <a:avLst>
              <a:gd name="adj" fmla="val 9099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1967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年</a:t>
            </a:r>
            <a:r>
              <a:rPr lang="zh-CN" altLang="en-US" sz="2600" kern="0">
                <a:solidFill>
                  <a:sysClr val="windowText" lastClr="000000"/>
                </a:solidFill>
                <a:sym typeface="Helvetica"/>
              </a:rPr>
              <a:t>的国际计量大会规定，</a:t>
            </a:r>
            <a:r>
              <a:rPr lang="zh-CN" altLang="en-US" sz="2600" kern="0">
                <a:solidFill>
                  <a:srgbClr val="C00000"/>
                </a:solidFill>
                <a:sym typeface="Helvetica"/>
              </a:rPr>
              <a:t>铯</a:t>
            </a:r>
            <a:r>
              <a:rPr lang="en-US" altLang="zh-CN" sz="26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133</a:t>
            </a:r>
            <a:r>
              <a:rPr lang="zh-CN" altLang="en-US" sz="2600" kern="0">
                <a:solidFill>
                  <a:srgbClr val="C00000"/>
                </a:solidFill>
                <a:sym typeface="Helvetica"/>
              </a:rPr>
              <a:t>原子振动</a:t>
            </a:r>
            <a:r>
              <a:rPr lang="en-US" altLang="zh-CN" sz="26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9192631770</a:t>
            </a:r>
            <a:r>
              <a:rPr lang="zh-CN" altLang="en-US" sz="2600" kern="0">
                <a:solidFill>
                  <a:srgbClr val="C00000"/>
                </a:solidFill>
                <a:sym typeface="Helvetica"/>
              </a:rPr>
              <a:t>次所需的时间定义为</a:t>
            </a:r>
            <a:r>
              <a:rPr lang="en-US" altLang="zh-CN" sz="26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1S</a:t>
            </a:r>
            <a:r>
              <a:rPr lang="zh-CN" altLang="en-US" sz="2600" kern="0">
                <a:solidFill>
                  <a:sysClr val="windowText" lastClr="000000"/>
                </a:solidFill>
                <a:sym typeface="Helvetica"/>
              </a:rPr>
              <a:t>。</a:t>
            </a:r>
          </a:p>
          <a:p>
            <a:pPr algn="just" fontAlgn="auto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sym typeface="Helvetica"/>
              </a:rPr>
              <a:t>铯原子钟的精确度非常高，大约</a:t>
            </a:r>
            <a:r>
              <a:rPr lang="zh-CN" altLang="en-US" sz="2600" kern="0">
                <a:solidFill>
                  <a:srgbClr val="C00000"/>
                </a:solidFill>
                <a:sym typeface="Helvetica"/>
              </a:rPr>
              <a:t>每百万年只有</a:t>
            </a:r>
            <a:r>
              <a:rPr lang="en-US" altLang="zh-CN" sz="26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1s</a:t>
            </a:r>
            <a:r>
              <a:rPr lang="zh-CN" altLang="en-US" sz="2600" kern="0">
                <a:solidFill>
                  <a:srgbClr val="C00000"/>
                </a:solidFill>
                <a:sym typeface="Helvetica"/>
              </a:rPr>
              <a:t>的误差</a:t>
            </a:r>
            <a:r>
              <a:rPr lang="zh-CN" altLang="en-US" sz="2600" kern="0">
                <a:solidFill>
                  <a:sysClr val="windowText" lastClr="000000"/>
                </a:solidFill>
                <a:sym typeface="Helvetica"/>
              </a:rPr>
              <a:t>。</a:t>
            </a:r>
            <a:endParaRPr lang="en-US" altLang="zh-CN" sz="2600" kern="0">
              <a:solidFill>
                <a:sysClr val="windowText" lastClr="000000"/>
              </a:solidFill>
              <a:sym typeface="Helvetic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3314" name="矩形 10"/>
          <p:cNvSpPr>
            <a:spLocks noChangeArrowheads="1"/>
          </p:cNvSpPr>
          <p:nvPr/>
        </p:nvSpPr>
        <p:spPr bwMode="auto">
          <a:xfrm>
            <a:off x="444500" y="698500"/>
            <a:ext cx="518477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常用的时间单位及其换算</a:t>
            </a:r>
          </a:p>
        </p:txBody>
      </p:sp>
      <p:graphicFrame>
        <p:nvGraphicFramePr>
          <p:cNvPr id="13352" name="Group 40"/>
          <p:cNvGraphicFramePr>
            <a:graphicFrameLocks noGrp="1"/>
          </p:cNvGraphicFramePr>
          <p:nvPr/>
        </p:nvGraphicFramePr>
        <p:xfrm>
          <a:off x="2006600" y="1725613"/>
          <a:ext cx="8128000" cy="3261360"/>
        </p:xfrm>
        <a:graphic>
          <a:graphicData uri="http://schemas.openxmlformats.org/drawingml/2006/table">
            <a:tbl>
              <a:tblPr/>
              <a:tblGrid>
                <a:gridCol w="1743075"/>
                <a:gridCol w="2046288"/>
                <a:gridCol w="43386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sym typeface="+mn-ea"/>
                        </a:rPr>
                        <a:t>时间单位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符号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换算关系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h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微软雅黑" panose="020B0503020204020204" pitchFamily="34" charset="-122"/>
                        <a:cs typeface="Times New Roman" pitchFamily="18" charset="0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min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毫秒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ms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微秒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μs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5803900" y="3441700"/>
            <a:ext cx="4308475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8763" y="2138363"/>
            <a:ext cx="2722562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1h=60min=3600s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08763" y="2879725"/>
            <a:ext cx="17113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1min=60s </a:t>
            </a:r>
            <a:endParaRPr lang="zh-CN" altLang="en-US" sz="280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599238" y="3979863"/>
            <a:ext cx="28321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1ms=0.001s=10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02413" y="4459288"/>
            <a:ext cx="32845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1μs=0.000001s=10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-6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4500" y="1282700"/>
            <a:ext cx="11041063" cy="1220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时间是表示两个日期或两个时刻之间的间隔长短；时刻为某一时间点。例如第一节课：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8:00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上课，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8:45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下课。</a:t>
            </a:r>
          </a:p>
        </p:txBody>
      </p:sp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4435475" y="654050"/>
            <a:ext cx="30575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时间与时刻的区别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6"/>
          <p:cNvGrpSpPr/>
          <p:nvPr/>
        </p:nvGrpSpPr>
        <p:grpSpPr>
          <a:xfrm>
            <a:off x="1222375" y="2673350"/>
            <a:ext cx="4406900" cy="2713038"/>
            <a:chOff x="1689475" y="3631926"/>
            <a:chExt cx="4406900" cy="2713657"/>
          </a:xfrm>
        </p:grpSpPr>
        <p:cxnSp>
          <p:nvCxnSpPr>
            <p:cNvPr id="14345" name="直接连接符 54"/>
            <p:cNvCxnSpPr>
              <a:cxnSpLocks noChangeShapeType="1"/>
            </p:cNvCxnSpPr>
            <p:nvPr/>
          </p:nvCxnSpPr>
          <p:spPr bwMode="auto">
            <a:xfrm>
              <a:off x="3991381" y="5411725"/>
              <a:ext cx="11112" cy="811446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miter lim="800000"/>
            </a:ln>
          </p:spPr>
        </p:cxnSp>
        <p:grpSp>
          <p:nvGrpSpPr>
            <p:cNvPr id="14346" name="组合 54"/>
            <p:cNvGrpSpPr/>
            <p:nvPr/>
          </p:nvGrpSpPr>
          <p:grpSpPr>
            <a:xfrm>
              <a:off x="1689475" y="3631926"/>
              <a:ext cx="4406900" cy="2713657"/>
              <a:chOff x="1668133" y="3626105"/>
              <a:chExt cx="4406900" cy="2713657"/>
            </a:xfrm>
          </p:grpSpPr>
          <p:grpSp>
            <p:nvGrpSpPr>
              <p:cNvPr id="14347" name="组合 5"/>
              <p:cNvGrpSpPr/>
              <p:nvPr/>
            </p:nvGrpSpPr>
            <p:grpSpPr>
              <a:xfrm>
                <a:off x="1668133" y="4979191"/>
                <a:ext cx="4406900" cy="895350"/>
                <a:chOff x="975" y="3566"/>
                <a:chExt cx="2776" cy="564"/>
              </a:xfrm>
            </p:grpSpPr>
            <p:sp>
              <p:nvSpPr>
                <p:cNvPr id="74" name="直接连接符 43017"/>
                <p:cNvSpPr>
                  <a:spLocks noChangeShapeType="1"/>
                </p:cNvSpPr>
                <p:nvPr/>
              </p:nvSpPr>
              <p:spPr bwMode="auto">
                <a:xfrm flipV="1">
                  <a:off x="975" y="3821"/>
                  <a:ext cx="2267" cy="8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  <a:tailEnd type="stealth" w="lg" len="lg"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75" name="直接连接符 43018"/>
                <p:cNvSpPr>
                  <a:spLocks noChangeShapeType="1"/>
                </p:cNvSpPr>
                <p:nvPr/>
              </p:nvSpPr>
              <p:spPr bwMode="auto">
                <a:xfrm flipH="1">
                  <a:off x="1610" y="3647"/>
                  <a:ext cx="0" cy="182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" name="直接连接符 43019"/>
                <p:cNvSpPr>
                  <a:spLocks noChangeShapeType="1"/>
                </p:cNvSpPr>
                <p:nvPr/>
              </p:nvSpPr>
              <p:spPr bwMode="auto">
                <a:xfrm flipH="1">
                  <a:off x="2698" y="3566"/>
                  <a:ext cx="1" cy="263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" name="直接连接符 43021"/>
                <p:cNvSpPr>
                  <a:spLocks noChangeShapeType="1"/>
                </p:cNvSpPr>
                <p:nvPr/>
              </p:nvSpPr>
              <p:spPr bwMode="auto">
                <a:xfrm flipH="1">
                  <a:off x="2154" y="3693"/>
                  <a:ext cx="0" cy="137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" name="直接连接符 43022"/>
                <p:cNvSpPr>
                  <a:spLocks noChangeShapeType="1"/>
                </p:cNvSpPr>
                <p:nvPr/>
              </p:nvSpPr>
              <p:spPr bwMode="auto">
                <a:xfrm flipH="1">
                  <a:off x="1882" y="3693"/>
                  <a:ext cx="0" cy="137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" name="直接连接符 43023"/>
                <p:cNvSpPr>
                  <a:spLocks noChangeShapeType="1"/>
                </p:cNvSpPr>
                <p:nvPr/>
              </p:nvSpPr>
              <p:spPr bwMode="auto">
                <a:xfrm flipH="1">
                  <a:off x="2426" y="3693"/>
                  <a:ext cx="0" cy="137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" name="直接连接符 43025"/>
                <p:cNvSpPr>
                  <a:spLocks noChangeShapeType="1"/>
                </p:cNvSpPr>
                <p:nvPr/>
              </p:nvSpPr>
              <p:spPr bwMode="auto">
                <a:xfrm flipH="1">
                  <a:off x="2971" y="3693"/>
                  <a:ext cx="0" cy="137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直接连接符 43027"/>
                <p:cNvSpPr>
                  <a:spLocks noChangeShapeType="1"/>
                </p:cNvSpPr>
                <p:nvPr/>
              </p:nvSpPr>
              <p:spPr bwMode="auto">
                <a:xfrm flipH="1">
                  <a:off x="1338" y="3693"/>
                  <a:ext cx="0" cy="137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直接连接符 43028"/>
                <p:cNvSpPr>
                  <a:spLocks noChangeShapeType="1"/>
                </p:cNvSpPr>
                <p:nvPr/>
              </p:nvSpPr>
              <p:spPr bwMode="auto">
                <a:xfrm flipH="1">
                  <a:off x="1066" y="3693"/>
                  <a:ext cx="0" cy="137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" name="直接连接符 43029"/>
                <p:cNvSpPr>
                  <a:spLocks noChangeShapeType="1"/>
                </p:cNvSpPr>
                <p:nvPr/>
              </p:nvSpPr>
              <p:spPr bwMode="auto">
                <a:xfrm flipH="1">
                  <a:off x="1610" y="3566"/>
                  <a:ext cx="0" cy="264"/>
                </a:xfrm>
                <a:prstGeom prst="line">
                  <a:avLst/>
                </a:prstGeom>
                <a:noFill/>
                <a:ln w="44450">
                  <a:solidFill>
                    <a:sysClr val="windowText" lastClr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" name="文本框 43032"/>
                <p:cNvSpPr txBox="1">
                  <a:spLocks noChangeArrowheads="1"/>
                </p:cNvSpPr>
                <p:nvPr/>
              </p:nvSpPr>
              <p:spPr bwMode="auto">
                <a:xfrm>
                  <a:off x="3025" y="3820"/>
                  <a:ext cx="726" cy="31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zh-CN" sz="2600" i="1" kern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zh-CN" sz="2600" kern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</a:rPr>
                    <a:t>/h</a:t>
                  </a:r>
                </a:p>
              </p:txBody>
            </p:sp>
            <p:sp>
              <p:nvSpPr>
                <p:cNvPr id="90" name="文本框 43033"/>
                <p:cNvSpPr txBox="1">
                  <a:spLocks noChangeArrowheads="1"/>
                </p:cNvSpPr>
                <p:nvPr/>
              </p:nvSpPr>
              <p:spPr bwMode="auto">
                <a:xfrm>
                  <a:off x="1469" y="3770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zh-CN" sz="2600" kern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91" name="文本框 43034"/>
                <p:cNvSpPr txBox="1">
                  <a:spLocks noChangeArrowheads="1"/>
                </p:cNvSpPr>
                <p:nvPr/>
              </p:nvSpPr>
              <p:spPr bwMode="auto">
                <a:xfrm>
                  <a:off x="2575" y="3770"/>
                  <a:ext cx="363" cy="31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zh-CN" sz="2600" kern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</p:grpSp>
          <p:cxnSp>
            <p:nvCxnSpPr>
              <p:cNvPr id="14348" name="直接箭头连接符 58"/>
              <p:cNvCxnSpPr>
                <a:cxnSpLocks noChangeShapeType="1"/>
              </p:cNvCxnSpPr>
              <p:nvPr/>
            </p:nvCxnSpPr>
            <p:spPr bwMode="auto">
              <a:xfrm flipH="1">
                <a:off x="2676195" y="4512024"/>
                <a:ext cx="0" cy="419221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miter lim="800000"/>
                <a:tailEnd type="triangle" w="med" len="med"/>
              </a:ln>
            </p:spPr>
          </p:cxnSp>
          <p:sp>
            <p:nvSpPr>
              <p:cNvPr id="60" name="矩形 4"/>
              <p:cNvSpPr>
                <a:spLocks noChangeArrowheads="1"/>
              </p:cNvSpPr>
              <p:nvPr/>
            </p:nvSpPr>
            <p:spPr bwMode="auto">
              <a:xfrm>
                <a:off x="2404733" y="3627693"/>
                <a:ext cx="533400" cy="8939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zh-CN" altLang="en-US" sz="2600" kern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</a:rPr>
                  <a:t>上课</a:t>
                </a:r>
                <a:endParaRPr lang="zh-CN" altLang="en-US" sz="2600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矩形 33"/>
              <p:cNvSpPr>
                <a:spLocks noChangeArrowheads="1"/>
              </p:cNvSpPr>
              <p:nvPr/>
            </p:nvSpPr>
            <p:spPr bwMode="auto">
              <a:xfrm>
                <a:off x="3646158" y="3626105"/>
                <a:ext cx="563563" cy="89237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zh-CN" altLang="en-US" sz="2600" kern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</a:rPr>
                  <a:t>下课</a:t>
                </a:r>
                <a:endParaRPr lang="zh-CN" altLang="en-US" sz="2600" kern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351" name="直接连接符 65"/>
              <p:cNvCxnSpPr>
                <a:cxnSpLocks noChangeShapeType="1"/>
              </p:cNvCxnSpPr>
              <p:nvPr/>
            </p:nvCxnSpPr>
            <p:spPr bwMode="auto">
              <a:xfrm flipH="1">
                <a:off x="2676195" y="5758570"/>
                <a:ext cx="1588" cy="581192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miter lim="800000"/>
              </a:ln>
            </p:spPr>
          </p:cxnSp>
          <p:sp>
            <p:nvSpPr>
              <p:cNvPr id="67" name="矩形 44"/>
              <p:cNvSpPr>
                <a:spLocks noChangeArrowheads="1"/>
              </p:cNvSpPr>
              <p:nvPr/>
            </p:nvSpPr>
            <p:spPr bwMode="auto">
              <a:xfrm>
                <a:off x="2819071" y="5676036"/>
                <a:ext cx="1038225" cy="4922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altLang="zh-CN" sz="2600" kern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</a:rPr>
                  <a:t>45min</a:t>
                </a:r>
                <a:endParaRPr lang="zh-CN" altLang="en-US" sz="2600" kern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353" name="直接箭头连接符 67"/>
              <p:cNvCxnSpPr>
                <a:cxnSpLocks noChangeShapeType="1"/>
              </p:cNvCxnSpPr>
              <p:nvPr/>
            </p:nvCxnSpPr>
            <p:spPr bwMode="auto">
              <a:xfrm>
                <a:off x="3769983" y="5949125"/>
                <a:ext cx="223837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tailEnd type="triangle" w="med" len="med"/>
              </a:ln>
            </p:spPr>
          </p:cxnSp>
          <p:cxnSp>
            <p:nvCxnSpPr>
              <p:cNvPr id="14354" name="直接箭头连接符 68"/>
              <p:cNvCxnSpPr>
                <a:cxnSpLocks noChangeShapeType="1"/>
              </p:cNvCxnSpPr>
              <p:nvPr/>
            </p:nvCxnSpPr>
            <p:spPr bwMode="auto">
              <a:xfrm flipH="1">
                <a:off x="2676195" y="5949125"/>
                <a:ext cx="204788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tailEnd type="triangle" w="med" len="med"/>
              </a:ln>
            </p:spPr>
          </p:cxnSp>
        </p:grpSp>
      </p:grpSp>
      <p:sp>
        <p:nvSpPr>
          <p:cNvPr id="95" name="矩形 52"/>
          <p:cNvSpPr>
            <a:spLocks noChangeArrowheads="1"/>
          </p:cNvSpPr>
          <p:nvPr/>
        </p:nvSpPr>
        <p:spPr bwMode="auto">
          <a:xfrm>
            <a:off x="5511800" y="2674938"/>
            <a:ext cx="5556250" cy="242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上课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8:00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和下课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8:45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，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表示的是时间点，是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时刻。</a:t>
            </a:r>
            <a:endParaRPr lang="en-US" altLang="zh-CN" sz="260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第一节课是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45min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表示的是时间间隔，是时间段，指的是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时间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。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97213" y="3703638"/>
            <a:ext cx="777875" cy="493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8:45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410200" y="2709863"/>
            <a:ext cx="5657850" cy="2435225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特别提醒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509588" y="638175"/>
            <a:ext cx="3970337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22375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测量时间的工具　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　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350838" y="1454150"/>
            <a:ext cx="109156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）在古代，人们用日晷（</a:t>
            </a:r>
            <a:r>
              <a:rPr lang="en-US" altLang="zh-CN" sz="28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guǐ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）、沙漏等计时仪器来测量时间。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3465" y="2374274"/>
            <a:ext cx="2131376" cy="3016468"/>
          </a:xfrm>
          <a:prstGeom prst="roundRect">
            <a:avLst/>
          </a:prstGeom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19288" y="5508625"/>
            <a:ext cx="8001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日晷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02038" y="2692400"/>
            <a:ext cx="34163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1222375">
              <a:lnSpc>
                <a:spcPct val="150000"/>
              </a:lnSpc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原理：利用</a:t>
            </a:r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太阳的投影方向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来测定并</a:t>
            </a:r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划分时刻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，通常由晷针和晷面组成。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0138" y="2374900"/>
            <a:ext cx="1693862" cy="32353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236075" y="3338513"/>
            <a:ext cx="8001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沙漏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6875" y="809625"/>
            <a:ext cx="116728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22375">
              <a:lnSpc>
                <a:spcPct val="150000"/>
              </a:lnSpc>
            </a:pP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）现代用的是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钟表、停表、电子表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等，在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运动场和实验室经常用停表。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12838" y="1768475"/>
            <a:ext cx="10279062" cy="2638425"/>
            <a:chOff x="1383" y="4278"/>
            <a:chExt cx="12113" cy="3111"/>
          </a:xfrm>
        </p:grpSpPr>
        <p:pic>
          <p:nvPicPr>
            <p:cNvPr id="7" name="Picture 7" descr="CASIO002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 bwMode="auto">
            <a:xfrm>
              <a:off x="1514" y="4463"/>
              <a:ext cx="1813" cy="2028"/>
            </a:xfrm>
            <a:prstGeom prst="roundRect">
              <a:avLst/>
            </a:prstGeom>
            <a:extLst/>
          </p:spPr>
        </p:pic>
        <p:pic>
          <p:nvPicPr>
            <p:cNvPr id="8" name="Picture 4" descr="2007121193644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 l="2285" t="1003" r="3003"/>
            <a:stretch>
              <a:fillRect/>
            </a:stretch>
          </p:blipFill>
          <p:spPr bwMode="auto">
            <a:xfrm>
              <a:off x="10861" y="4463"/>
              <a:ext cx="1907" cy="2028"/>
            </a:xfrm>
            <a:prstGeom prst="roundRect">
              <a:avLst/>
            </a:prstGeom>
            <a:extLst/>
          </p:spPr>
        </p:pic>
        <p:pic>
          <p:nvPicPr>
            <p:cNvPr id="10" name="Picture 11" descr="Z46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 l="8634" r="17605" b="7163"/>
            <a:stretch>
              <a:fillRect/>
            </a:stretch>
          </p:blipFill>
          <p:spPr bwMode="auto">
            <a:xfrm>
              <a:off x="7440" y="4278"/>
              <a:ext cx="2384" cy="2213"/>
            </a:xfrm>
            <a:prstGeom prst="roundRect">
              <a:avLst/>
            </a:prstGeom>
            <a:extLst/>
          </p:spPr>
        </p:pic>
        <p:sp>
          <p:nvSpPr>
            <p:cNvPr id="16392" name="Text Box 12"/>
            <p:cNvSpPr txBox="1">
              <a:spLocks noChangeArrowheads="1"/>
            </p:cNvSpPr>
            <p:nvPr/>
          </p:nvSpPr>
          <p:spPr bwMode="auto">
            <a:xfrm>
              <a:off x="1383" y="6627"/>
              <a:ext cx="12113" cy="7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     手表                    石英钟                   电子停表                 机械停表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168" y="1924841"/>
            <a:ext cx="1725931" cy="1720565"/>
          </a:xfrm>
          <a:prstGeom prst="round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1570</Words>
  <Application>Microsoft Office PowerPoint</Application>
  <PresentationFormat>自定义</PresentationFormat>
  <Paragraphs>196</Paragraphs>
  <Slides>23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</cp:lastModifiedBy>
  <cp:revision>1</cp:revision>
  <dcterms:created xsi:type="dcterms:W3CDTF">2019-05-20T10:58:00Z</dcterms:created>
  <dcterms:modified xsi:type="dcterms:W3CDTF">2020-10-26T02:35:43Z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