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317" r:id="rId3"/>
    <p:sldId id="258" r:id="rId4"/>
    <p:sldId id="293" r:id="rId6"/>
    <p:sldId id="323" r:id="rId7"/>
    <p:sldId id="315" r:id="rId8"/>
    <p:sldId id="263" r:id="rId9"/>
    <p:sldId id="295" r:id="rId10"/>
    <p:sldId id="339" r:id="rId11"/>
    <p:sldId id="308" r:id="rId12"/>
    <p:sldId id="341" r:id="rId13"/>
    <p:sldId id="342" r:id="rId14"/>
    <p:sldId id="343" r:id="rId15"/>
    <p:sldId id="318" r:id="rId16"/>
    <p:sldId id="344" r:id="rId17"/>
    <p:sldId id="324" r:id="rId18"/>
    <p:sldId id="338" r:id="rId19"/>
    <p:sldId id="346" r:id="rId20"/>
    <p:sldId id="345" r:id="rId21"/>
    <p:sldId id="321" r:id="rId22"/>
    <p:sldId id="325" r:id="rId23"/>
    <p:sldId id="310" r:id="rId24"/>
    <p:sldId id="292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17"/>
    <a:srgbClr val="FF9900"/>
    <a:srgbClr val="177743"/>
    <a:srgbClr val="FF9B01"/>
    <a:srgbClr val="DE0023"/>
    <a:srgbClr val="1A804A"/>
    <a:srgbClr val="A7EA65"/>
    <a:srgbClr val="6DC01A"/>
    <a:srgbClr val="529013"/>
    <a:srgbClr val="147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14" autoAdjust="0"/>
  </p:normalViewPr>
  <p:slideViewPr>
    <p:cSldViewPr snapToGrid="0" showGuides="1">
      <p:cViewPr>
        <p:scale>
          <a:sx n="80" d="100"/>
          <a:sy n="80" d="100"/>
        </p:scale>
        <p:origin x="-408" y="-90"/>
      </p:cViewPr>
      <p:guideLst>
        <p:guide orient="horz" pos="1868"/>
        <p:guide pos="644"/>
        <p:guide pos="4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gs" Target="tags/tag6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png"/><Relationship Id="rId1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6.xml"/><Relationship Id="rId3" Type="http://schemas.openxmlformats.org/officeDocument/2006/relationships/image" Target="../media/image13.jpeg"/><Relationship Id="rId2" Type="http://schemas.openxmlformats.org/officeDocument/2006/relationships/image" Target="../media/image11.wmf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8.xml"/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916" y="1642230"/>
            <a:ext cx="7098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kern="8000" spc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 理</a:t>
            </a:r>
            <a:endParaRPr lang="zh-CN" altLang="en-US" sz="11500" b="1" kern="8000" spc="1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22423" y="5311888"/>
            <a:ext cx="50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九年级（全一册）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（电功率）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4980" y="1428750"/>
            <a:ext cx="316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电功率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(P)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1805" y="1490345"/>
            <a:ext cx="5579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表示电流做功的快慢的物理量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74645" y="2623185"/>
            <a:ext cx="1285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</a:rPr>
              <a:t>单位：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09745" y="2667635"/>
            <a:ext cx="5455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瓦特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(watt)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，简称瓦，符号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W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7265" y="3876040"/>
            <a:ext cx="7905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常用的电功率单位： </a:t>
            </a:r>
            <a:endParaRPr kumimoji="0" lang="en-US" altLang="zh-CN" sz="2800" i="0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20185" y="4580890"/>
            <a:ext cx="640143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1kW</a:t>
            </a:r>
            <a:r>
              <a:rPr 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</a:t>
            </a:r>
            <a:r>
              <a:rPr 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en-US" sz="3200" b="1" baseline="300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</a:t>
            </a:r>
            <a:r>
              <a:rPr 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alt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</a:t>
            </a:r>
            <a:r>
              <a:rPr 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</a:t>
            </a:r>
            <a:r>
              <a:rPr 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en-US" sz="3200" b="1" baseline="300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mW</a:t>
            </a:r>
            <a:endParaRPr lang="en-US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/>
            <a:endParaRPr lang="en-US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39895" y="3884930"/>
            <a:ext cx="479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千瓦（</a:t>
            </a:r>
            <a:r>
              <a:rPr lang="en-US" altLang="zh-CN" sz="2800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kW)</a:t>
            </a:r>
            <a:r>
              <a:rPr lang="zh-CN" altLang="en-US" sz="2800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、毫瓦（</a:t>
            </a:r>
            <a:r>
              <a:rPr lang="en-US" altLang="zh-CN" sz="2800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mW)</a:t>
            </a:r>
            <a:endParaRPr lang="en-US" altLang="zh-CN" sz="2800" noProof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（电功率）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003935" y="1790700"/>
          <a:ext cx="10339705" cy="374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6310"/>
                <a:gridCol w="2419350"/>
                <a:gridCol w="2320290"/>
                <a:gridCol w="2103755"/>
              </a:tblGrid>
              <a:tr h="103949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天河一号巨型计算机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4.04×10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液晶电视机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约100W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家用空调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约1000W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排风扇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约20W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64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吸尘器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约800W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手电筒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约0.5W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电吹风机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约500W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计算器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约0.5mW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台式计算机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约200W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电子表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约0.01mW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331970" y="878840"/>
            <a:ext cx="3701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用电器的电功率</a:t>
            </a:r>
            <a:endParaRPr lang="zh-CN" altLang="en-US" sz="36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04945" y="1539240"/>
            <a:ext cx="4204335" cy="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（电功率）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09" y="5368515"/>
            <a:ext cx="1269841" cy="3809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4255" y="1417955"/>
            <a:ext cx="3757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电功率的计算公式：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19580" y="2094865"/>
          <a:ext cx="1938655" cy="162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469900" imgH="393700" progId="Equation.KSEE3">
                  <p:embed/>
                </p:oleObj>
              </mc:Choice>
              <mc:Fallback>
                <p:oleObj name="" r:id="rId3" imgW="469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9580" y="2094865"/>
                        <a:ext cx="1938655" cy="162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841365" y="1391285"/>
            <a:ext cx="830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即：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81053" y="2236470"/>
          <a:ext cx="4689475" cy="148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1244600" imgH="393700" progId="Equation.KSEE3">
                  <p:embed/>
                </p:oleObj>
              </mc:Choice>
              <mc:Fallback>
                <p:oleObj name="" r:id="rId5" imgW="12446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1053" y="2236470"/>
                        <a:ext cx="4689475" cy="1483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5538470" y="1132205"/>
            <a:ext cx="31115" cy="2994025"/>
          </a:xfrm>
          <a:prstGeom prst="line">
            <a:avLst/>
          </a:prstGeom>
          <a:ln w="412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5788025" y="4112895"/>
            <a:ext cx="5632450" cy="0"/>
          </a:xfrm>
          <a:prstGeom prst="line">
            <a:avLst/>
          </a:prstGeom>
          <a:ln w="412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920750" y="4112895"/>
            <a:ext cx="4411980" cy="0"/>
          </a:xfrm>
          <a:prstGeom prst="line">
            <a:avLst/>
          </a:prstGeom>
          <a:ln w="412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024255" y="4192270"/>
            <a:ext cx="987425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公式变形后得出 </a:t>
            </a: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W＝Pt，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W是t这段时间电流通过用电器所做的功，也就是用电器消耗的电能。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4231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CN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千瓦时的来历</a:t>
            </a:r>
            <a:r>
              <a:rPr lang="en-US" altLang="zh-CN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648970" y="1343660"/>
          <a:ext cx="5033010" cy="3380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535"/>
                <a:gridCol w="1182370"/>
                <a:gridCol w="1181735"/>
                <a:gridCol w="1182370"/>
              </a:tblGrid>
              <a:tr h="71374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物理量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单位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文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字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符号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文字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符号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电能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焦耳</a:t>
                      </a:r>
                      <a:endParaRPr lang="en-US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J</a:t>
                      </a:r>
                      <a:endParaRPr lang="en-US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电功率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P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瓦特</a:t>
                      </a:r>
                      <a:endParaRPr lang="en-US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W</a:t>
                      </a:r>
                      <a:endParaRPr lang="en-US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时间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t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秒</a:t>
                      </a:r>
                      <a:endParaRPr lang="en-US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s</a:t>
                      </a:r>
                      <a:endParaRPr lang="en-US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6192520" y="1343660"/>
          <a:ext cx="5033010" cy="3380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535"/>
                <a:gridCol w="1182370"/>
                <a:gridCol w="1181735"/>
                <a:gridCol w="1182370"/>
              </a:tblGrid>
              <a:tr h="71374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物理量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单位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文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字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符号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文字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符号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电能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W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千瓦时</a:t>
                      </a:r>
                      <a:endParaRPr lang="zh-CN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kW·h</a:t>
                      </a:r>
                      <a:endParaRPr lang="en-US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电功率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P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千瓦</a:t>
                      </a:r>
                      <a:endParaRPr lang="zh-CN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kW</a:t>
                      </a:r>
                      <a:endParaRPr lang="en-US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时间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t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小时</a:t>
                      </a:r>
                      <a:endParaRPr lang="zh-CN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E9711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h</a:t>
                      </a:r>
                      <a:endParaRPr lang="en-US" altLang="en-US" sz="2400" b="1">
                        <a:solidFill>
                          <a:srgbClr val="E9711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28955" y="4939665"/>
            <a:ext cx="11134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总结：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1千瓦时可以看做电功率为1kW的用电器使用1h所消耗的电能。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61035" y="1487805"/>
            <a:ext cx="1142365" cy="530860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672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CN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“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千瓦时的来历</a:t>
            </a:r>
            <a:r>
              <a:rPr lang="en-US" altLang="zh-CN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”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20215" y="1394460"/>
            <a:ext cx="789432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3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某电视机的电功率是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150W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，每天使用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3h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zh-CN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3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一个月用电多少千瓦时？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天计算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1035" y="1496695"/>
            <a:ext cx="1129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例题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09345" y="2705735"/>
            <a:ext cx="735330" cy="530860"/>
            <a:chOff x="6601" y="4982"/>
            <a:chExt cx="1158" cy="836"/>
          </a:xfrm>
        </p:grpSpPr>
        <p:sp>
          <p:nvSpPr>
            <p:cNvPr id="6" name="圆角矩形 5"/>
            <p:cNvSpPr/>
            <p:nvPr/>
          </p:nvSpPr>
          <p:spPr>
            <a:xfrm>
              <a:off x="6622" y="4982"/>
              <a:ext cx="1031" cy="836"/>
            </a:xfrm>
            <a:prstGeom prst="round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601" y="4982"/>
              <a:ext cx="11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解：</a:t>
              </a:r>
              <a:endPara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724660" y="2834640"/>
            <a:ext cx="3872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150W＝0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5kW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17845" y="2815590"/>
            <a:ext cx="3243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3h×30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90h</a:t>
            </a:r>
            <a:endParaRPr lang="en-US" alt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40990" y="3357245"/>
          <a:ext cx="1315720" cy="110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69900" imgH="393700" progId="Equation.KSEE3">
                  <p:embed/>
                </p:oleObj>
              </mc:Choice>
              <mc:Fallback>
                <p:oleObj name="" r:id="rId1" imgW="469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0990" y="3357245"/>
                        <a:ext cx="1315720" cy="1102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011680" y="3528060"/>
            <a:ext cx="7049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由              变形，得W＝Pt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7075" y="4380230"/>
            <a:ext cx="677608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一个月内消耗的电能是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W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＝Pt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＝0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15kW×90h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kW·h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320" name="Picture 1" descr="E:\4.2\上课校对\第十八章 电功率\2\图18.2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15" y="2661285"/>
            <a:ext cx="2665730" cy="1534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e2f7e2d81525bf3a6d9c030742196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520000">
            <a:off x="1520190" y="550545"/>
            <a:ext cx="2648585" cy="35407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（额定电压 额定功率）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97680" y="1578610"/>
            <a:ext cx="5328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接在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36V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的电路中，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____________;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92695" y="1551940"/>
            <a:ext cx="1700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正常发光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24985" y="2318385"/>
            <a:ext cx="5328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接在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的电路中，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____________;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0230" y="2947035"/>
            <a:ext cx="5328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接在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40V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的电路中，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____________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92695" y="2291080"/>
            <a:ext cx="1700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发光暗淡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20000" y="2933065"/>
            <a:ext cx="1700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发光强烈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43355" y="4178300"/>
            <a:ext cx="96196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在不同的电压下，同一个用电器的电功率不一样大；用电器实际的电功率随着它两端的电压而改变。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76630" y="4069080"/>
            <a:ext cx="10164445" cy="1319530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（额定电压 额定功率）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10335" y="1663700"/>
            <a:ext cx="2707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额定电压：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13785" y="1605280"/>
            <a:ext cx="7458710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30000"/>
              </a:lnSpc>
            </a:pPr>
            <a:r>
              <a:rPr lang="zh-CN" sz="3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用电器正常工作时的电压</a:t>
            </a:r>
            <a:endParaRPr lang="zh-CN" sz="3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0335" y="2619375"/>
            <a:ext cx="2707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额定功率：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3785" y="2522855"/>
            <a:ext cx="7172960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30000"/>
              </a:lnSpc>
            </a:pPr>
            <a:r>
              <a:rPr lang="zh-CN" sz="3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用电器在额定电压下工作时的电功率</a:t>
            </a:r>
            <a:endParaRPr lang="zh-CN" sz="3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0320" y="4363720"/>
            <a:ext cx="7637145" cy="1050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>
              <a:lnSpc>
                <a:spcPct val="130000"/>
              </a:lnSpc>
            </a:pPr>
            <a:r>
              <a:rPr lang="en-US" alt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实际电压偏</a:t>
            </a:r>
            <a:r>
              <a:rPr lang="zh-CN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</a:t>
            </a:r>
            <a:r>
              <a:rPr 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，用电器的电功率</a:t>
            </a:r>
            <a:r>
              <a:rPr lang="zh-CN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</a:t>
            </a:r>
            <a:r>
              <a:rPr 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不能正常工作</a:t>
            </a:r>
            <a:r>
              <a:rPr 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400" b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 algn="l">
              <a:lnSpc>
                <a:spcPct val="130000"/>
              </a:lnSpc>
            </a:pPr>
            <a:r>
              <a:rPr 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实际电压偏</a:t>
            </a:r>
            <a:r>
              <a:rPr lang="zh-CN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</a:t>
            </a:r>
            <a:r>
              <a:rPr 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有可能损坏用电器</a:t>
            </a:r>
            <a:r>
              <a:rPr lang="en-US" alt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400" b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17015" y="3600450"/>
            <a:ext cx="8641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使用各种用电器一定要注意它的额定电压，只有在</a:t>
            </a:r>
            <a:r>
              <a:rPr lang="zh-CN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额定电压</a:t>
            </a:r>
            <a:r>
              <a:rPr 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</a:t>
            </a:r>
            <a:endParaRPr lang="zh-CN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用电器才能正常工作</a:t>
            </a:r>
            <a:r>
              <a:rPr lang="en-US" alt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（额定电压 额定功率）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c69b40d0e0ab277200e884755c8873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2395" y="2155825"/>
            <a:ext cx="4561205" cy="346519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 rot="720000">
            <a:off x="1875155" y="3487420"/>
            <a:ext cx="1707515" cy="483870"/>
          </a:xfrm>
          <a:prstGeom prst="roundRect">
            <a:avLst/>
          </a:prstGeom>
          <a:noFill/>
          <a:ln w="28575"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 descr="e2d71aa07cce933e26c9d93051142a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940" y="2155825"/>
            <a:ext cx="4731385" cy="3465195"/>
          </a:xfrm>
          <a:prstGeom prst="rect">
            <a:avLst/>
          </a:prstGeom>
        </p:spPr>
      </p:pic>
      <p:pic>
        <p:nvPicPr>
          <p:cNvPr id="17" name="图片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73" y="5239981"/>
            <a:ext cx="1269841" cy="380952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431530" y="4034155"/>
            <a:ext cx="2267585" cy="497840"/>
          </a:xfrm>
          <a:prstGeom prst="roundRect">
            <a:avLst/>
          </a:prstGeom>
          <a:noFill/>
          <a:ln w="28575"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00780" y="1066800"/>
            <a:ext cx="5060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用电器额定电压和额定功率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187700" y="1676400"/>
            <a:ext cx="6231890" cy="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672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电功率的测量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24735" y="1908175"/>
            <a:ext cx="72624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</a:rPr>
              <a:t>用电器的实际电功率：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05580" y="3110230"/>
            <a:ext cx="31267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P＝U</a:t>
            </a:r>
            <a:r>
              <a:rPr lang="en-US" altLang="zh-CN" sz="6600" b="1" i="1">
                <a:solidFill>
                  <a:srgbClr val="E97117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I</a:t>
            </a:r>
            <a:endParaRPr lang="en-US" altLang="zh-CN" sz="6600" b="1" i="1">
              <a:solidFill>
                <a:srgbClr val="E97117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pic>
        <p:nvPicPr>
          <p:cNvPr id="2" name="图片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0080" y="1309370"/>
            <a:ext cx="1826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电功率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2005965"/>
            <a:ext cx="693928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电功率是表示电流做功快慢的物理量。</a:t>
            </a:r>
            <a:endParaRPr lang="zh-CN" altLang="en-US" b="1" i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35240" y="1309370"/>
            <a:ext cx="4054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2.“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千瓦时</a:t>
            </a:r>
            <a:r>
              <a:rPr 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的来历</a:t>
            </a:r>
            <a:endParaRPr lang="en-US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81340" y="1932940"/>
            <a:ext cx="3398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1kW·h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6×10</a:t>
            </a:r>
            <a:r>
              <a:rPr lang="en-US" sz="28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</a:t>
            </a:r>
            <a:endParaRPr lang="en-US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925" y="3983355"/>
            <a:ext cx="4541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额定电压　额定功率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2295" y="4597400"/>
            <a:ext cx="85242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额定电压：用电器正常工作时的电压。</a:t>
            </a:r>
            <a:endParaRPr lang="en-US" altLang="zh-CN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额定功率：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用电器在额定电压下工作时的电功率。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56195" y="4013835"/>
            <a:ext cx="3522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电功率的测量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7855" y="2597150"/>
            <a:ext cx="6445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2.1kW</a:t>
            </a:r>
            <a:r>
              <a:rPr 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            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</a:t>
            </a:r>
            <a:r>
              <a:rPr 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1W</a:t>
            </a:r>
            <a:r>
              <a:rPr 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       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mW</a:t>
            </a: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7855" y="3119120"/>
            <a:ext cx="3587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t(W)</a:t>
            </a:r>
            <a:r>
              <a:rPr 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</a:t>
            </a:r>
            <a:r>
              <a:rPr 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</a:t>
            </a:r>
            <a:r>
              <a:rPr lang="en-US" sz="2800" b="1" i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endParaRPr lang="en-US" altLang="en-US" sz="2800" b="1" i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304530" y="2402840"/>
            <a:ext cx="32086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037715" y="3079115"/>
            <a:ext cx="13023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033645" y="3079115"/>
            <a:ext cx="10623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114550" y="2620645"/>
            <a:ext cx="1108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1000</a:t>
            </a:r>
            <a:endParaRPr 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73955" y="2623820"/>
            <a:ext cx="1108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1000</a:t>
            </a:r>
            <a:endParaRPr 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6" grpId="0"/>
      <p:bldP spid="17" grpId="0"/>
      <p:bldP spid="4" grpId="0"/>
      <p:bldP spid="6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9337" y="30794"/>
            <a:ext cx="10213326" cy="6825439"/>
            <a:chOff x="989337" y="30794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0794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43675" y="2381176"/>
              <a:ext cx="6285186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第十八章 电功率</a:t>
              </a:r>
              <a:endPara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节 电功率</a:t>
              </a: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605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925" y="1064895"/>
            <a:ext cx="1158748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如图所示的电路中，移动滑动变阻器的滑片，电压表的示数从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6V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变为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5V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，电流表的示数变化了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0.2A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，则该定值电阻所消耗功率的变化量为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　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1565" y="3309620"/>
            <a:ext cx="48729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0.2W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  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0W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  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2W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  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2W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5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7985" y="2693035"/>
            <a:ext cx="3371215" cy="2769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0702925" y="1659255"/>
            <a:ext cx="444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97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10330" y="1060450"/>
            <a:ext cx="7032625" cy="4310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甲、乙两灯的额定电压均为9V，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测得其电流与电压变化的关系图象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则甲灯的额定功率为_____W；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若将甲、乙两灯串联接入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9V的电路中，通电10s，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两灯消耗的总电能为____J。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5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" y="1556385"/>
            <a:ext cx="4671695" cy="366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329420" y="3000375"/>
            <a:ext cx="808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7.2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98355" y="4801870"/>
            <a:ext cx="808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36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32608"/>
            <a:ext cx="10213326" cy="6825439"/>
            <a:chOff x="989337" y="326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26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624330" y="1831340"/>
            <a:ext cx="107721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1．理解电功率表示消耗电能的快慢，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知道电功率的单位是W和kW。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2．知道额定功率是在额定电压下工作时的功率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3．会用电功率的公式P＝     ＝U</a:t>
            </a:r>
            <a:r>
              <a:rPr lang="en-US" altLang="zh-CN" sz="2800" b="1" i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I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进行简单的计算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1064" y="1189850"/>
            <a:ext cx="24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93080" y="4456430"/>
          <a:ext cx="639445" cy="1101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28600" imgH="393700" progId="Equation.KSEE3">
                  <p:embed/>
                </p:oleObj>
              </mc:Choice>
              <mc:Fallback>
                <p:oleObj name="" r:id="rId1" imgW="2286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93080" y="4456430"/>
                        <a:ext cx="639445" cy="1101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207770" y="1573530"/>
            <a:ext cx="708152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学习重点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电功率的概念、额定功率、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电功率与电压、电流的关系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1588" y="3473790"/>
            <a:ext cx="1013206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难点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电功率的概念、额定功率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8365" y="1316990"/>
            <a:ext cx="1121029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学习方法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学生通过对速度、功率的概念的类比，建立电功率的概念。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在实验中，积极对问题进行思考、分析、讨论和总结。 </a:t>
            </a:r>
            <a:endParaRPr lang="zh-CN" altLang="zh-CN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0585" y="3376930"/>
            <a:ext cx="11388725" cy="212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学具准备  </a:t>
            </a:r>
            <a:r>
              <a:rPr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简易家庭电路示教板、接有电能表(转数参数大的)、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个</a:t>
            </a:r>
            <a:endParaRPr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保险盒、两个开关、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个24W节能灯和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个100W白炽灯</a:t>
            </a:r>
            <a:endParaRPr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(包括灯座)、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个插座、演示电压表、电水壶带插线、</a:t>
            </a:r>
            <a:endParaRPr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调压器(变压器)、水</a:t>
            </a:r>
            <a:r>
              <a:rPr lang="zh-CN" sz="2800" dirty="0" smtClean="0">
                <a:latin typeface="微软雅黑" panose="020B0503020204020204" charset="-122"/>
                <a:ea typeface="微软雅黑" panose="020B0503020204020204" charset="-122"/>
              </a:rPr>
              <a:t>、多张用电器铭牌。</a:t>
            </a:r>
            <a:endParaRPr 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639410" y="2056921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148357" y="2165447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spc="300" dirty="0" smtClean="0">
                <a:solidFill>
                  <a:schemeClr val="bg2">
                    <a:lumMod val="10000"/>
                  </a:schemeClr>
                </a:solidFill>
                <a:hlinkClick r:id="rId1" action="ppaction://hlinksldjump"/>
              </a:rPr>
              <a:t>导入新课</a:t>
            </a:r>
            <a:endParaRPr lang="zh-CN" altLang="en-US" sz="4000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661445" y="3624464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802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 smtClean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03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170392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课堂小结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618536" y="2056921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02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618536" y="3624464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8080674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课题练习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892542" y="1535247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0372" y="163056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977" y="2166143"/>
            <a:ext cx="309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4" action="ppaction://hlinksldjump"/>
              </a:rPr>
              <a:t>讲授新课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048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3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导入新课</a:t>
            </a:r>
            <a:endParaRPr lang="zh-CN" altLang="en-US" sz="2800" b="1" spc="3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51807" y="3203080"/>
            <a:ext cx="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5970" y="2331085"/>
            <a:ext cx="67868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如何表示用电器消耗电能快慢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或者是电流做功快慢呢？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8015" y="1510665"/>
            <a:ext cx="3924300" cy="4034538"/>
            <a:chOff x="11711" y="1149"/>
            <a:chExt cx="7974" cy="8196"/>
          </a:xfrm>
        </p:grpSpPr>
        <p:sp>
          <p:nvSpPr>
            <p:cNvPr id="8" name="矩形 7"/>
            <p:cNvSpPr/>
            <p:nvPr/>
          </p:nvSpPr>
          <p:spPr>
            <a:xfrm>
              <a:off x="12196" y="5769"/>
              <a:ext cx="6711" cy="3576"/>
            </a:xfrm>
            <a:prstGeom prst="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" name="图片 2" descr="c1cae0e60628ccef0fd3443b452554d4"/>
            <p:cNvPicPr>
              <a:picLocks noChangeAspect="1"/>
            </p:cNvPicPr>
            <p:nvPr/>
          </p:nvPicPr>
          <p:blipFill>
            <a:blip r:embed="rId1"/>
            <a:srcRect b="5806"/>
            <a:stretch>
              <a:fillRect/>
            </a:stretch>
          </p:blipFill>
          <p:spPr>
            <a:xfrm>
              <a:off x="13549" y="1737"/>
              <a:ext cx="3868" cy="373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711" y="6249"/>
              <a:ext cx="7974" cy="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观察电能表，可以发现，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在使用一只节能灯时，铝盘转得慢，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而在使用电热水器时，铝盘转得快。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电能表转的快慢说明了什么？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197" y="1149"/>
              <a:ext cx="6710" cy="8195"/>
            </a:xfrm>
            <a:prstGeom prst="rect">
              <a:avLst/>
            </a:prstGeom>
            <a:noFill/>
            <a:ln w="31750">
              <a:solidFill>
                <a:srgbClr val="E9711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9711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（电功率）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 flipH="1">
            <a:off x="11413232" y="3802295"/>
            <a:ext cx="45719" cy="2285950"/>
          </a:xfrm>
          <a:prstGeom prst="rect">
            <a:avLst/>
          </a:prstGeom>
          <a:solidFill>
            <a:srgbClr val="E9711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 flipH="1">
            <a:off x="11413667" y="139932"/>
            <a:ext cx="45719" cy="2285950"/>
          </a:xfrm>
          <a:prstGeom prst="rect">
            <a:avLst/>
          </a:prstGeom>
          <a:solidFill>
            <a:srgbClr val="E9711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图18.2-1 灯泡上的“24W”字样是什么意思"/>
          <p:cNvPicPr>
            <a:picLocks noChangeAspect="1"/>
          </p:cNvPicPr>
          <p:nvPr/>
        </p:nvPicPr>
        <p:blipFill>
          <a:blip r:embed="rId3"/>
          <a:srcRect t="1012"/>
          <a:stretch>
            <a:fillRect/>
          </a:stretch>
        </p:blipFill>
        <p:spPr>
          <a:xfrm>
            <a:off x="118110" y="1243330"/>
            <a:ext cx="4093845" cy="43713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31310" y="2676525"/>
            <a:ext cx="6517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灯泡上的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“24W”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字样是什么意思？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4"/>
            </p:custDataLst>
          </p:nvPr>
        </p:nvSpPr>
        <p:spPr>
          <a:xfrm flipV="1">
            <a:off x="3903345" y="2319655"/>
            <a:ext cx="6995160" cy="608330"/>
          </a:xfrm>
          <a:custGeom>
            <a:avLst/>
            <a:gdLst>
              <a:gd name="connsiteX0" fmla="*/ 0 w 4921200"/>
              <a:gd name="connsiteY0" fmla="*/ 435427 h 435427"/>
              <a:gd name="connsiteX1" fmla="*/ 435427 w 4921200"/>
              <a:gd name="connsiteY1" fmla="*/ 435427 h 435427"/>
              <a:gd name="connsiteX2" fmla="*/ 4921200 w 4921200"/>
              <a:gd name="connsiteY2" fmla="*/ 435427 h 435427"/>
              <a:gd name="connsiteX3" fmla="*/ 4921200 w 4921200"/>
              <a:gd name="connsiteY3" fmla="*/ 399427 h 435427"/>
              <a:gd name="connsiteX4" fmla="*/ 399427 w 4921200"/>
              <a:gd name="connsiteY4" fmla="*/ 399427 h 435427"/>
              <a:gd name="connsiteX5" fmla="*/ 0 w 4921200"/>
              <a:gd name="connsiteY5" fmla="*/ 0 h 435427"/>
              <a:gd name="connsiteX6" fmla="*/ 0 w 4921200"/>
              <a:gd name="connsiteY6" fmla="*/ 399427 h 43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200" h="435427">
                <a:moveTo>
                  <a:pt x="0" y="435427"/>
                </a:moveTo>
                <a:lnTo>
                  <a:pt x="435427" y="435427"/>
                </a:lnTo>
                <a:lnTo>
                  <a:pt x="4921200" y="435427"/>
                </a:lnTo>
                <a:lnTo>
                  <a:pt x="4921200" y="399427"/>
                </a:lnTo>
                <a:lnTo>
                  <a:pt x="399427" y="399427"/>
                </a:lnTo>
                <a:lnTo>
                  <a:pt x="0" y="0"/>
                </a:lnTo>
                <a:lnTo>
                  <a:pt x="0" y="399427"/>
                </a:lnTo>
                <a:close/>
              </a:path>
            </a:pathLst>
          </a:custGeom>
          <a:solidFill>
            <a:srgbClr val="E9711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5"/>
            </p:custDataLst>
          </p:nvPr>
        </p:nvSpPr>
        <p:spPr>
          <a:xfrm flipH="1">
            <a:off x="4025265" y="2947670"/>
            <a:ext cx="6873240" cy="483870"/>
          </a:xfrm>
          <a:custGeom>
            <a:avLst/>
            <a:gdLst>
              <a:gd name="connsiteX0" fmla="*/ 2 w 4921200"/>
              <a:gd name="connsiteY0" fmla="*/ 0 h 346530"/>
              <a:gd name="connsiteX1" fmla="*/ 2 w 4921200"/>
              <a:gd name="connsiteY1" fmla="*/ 310530 h 346530"/>
              <a:gd name="connsiteX2" fmla="*/ 0 w 4921200"/>
              <a:gd name="connsiteY2" fmla="*/ 310530 h 346530"/>
              <a:gd name="connsiteX3" fmla="*/ 0 w 4921200"/>
              <a:gd name="connsiteY3" fmla="*/ 346530 h 346530"/>
              <a:gd name="connsiteX4" fmla="*/ 4921200 w 4921200"/>
              <a:gd name="connsiteY4" fmla="*/ 346530 h 346530"/>
              <a:gd name="connsiteX5" fmla="*/ 4921200 w 4921200"/>
              <a:gd name="connsiteY5" fmla="*/ 310530 h 346530"/>
              <a:gd name="connsiteX6" fmla="*/ 310532 w 4921200"/>
              <a:gd name="connsiteY6" fmla="*/ 310530 h 34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200" h="346530">
                <a:moveTo>
                  <a:pt x="2" y="0"/>
                </a:moveTo>
                <a:lnTo>
                  <a:pt x="2" y="310530"/>
                </a:lnTo>
                <a:lnTo>
                  <a:pt x="0" y="310530"/>
                </a:lnTo>
                <a:lnTo>
                  <a:pt x="0" y="346530"/>
                </a:lnTo>
                <a:lnTo>
                  <a:pt x="4921200" y="346530"/>
                </a:lnTo>
                <a:lnTo>
                  <a:pt x="4921200" y="310530"/>
                </a:lnTo>
                <a:lnTo>
                  <a:pt x="310532" y="310530"/>
                </a:lnTo>
                <a:close/>
              </a:path>
            </a:pathLst>
          </a:custGeom>
          <a:solidFill>
            <a:srgbClr val="E9711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（电功率）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f7d4d4f58b67dbcec9226f28fa14c646"/>
          <p:cNvPicPr>
            <a:picLocks noChangeAspect="1"/>
          </p:cNvPicPr>
          <p:nvPr/>
        </p:nvPicPr>
        <p:blipFill>
          <a:blip r:embed="rId1"/>
          <a:srcRect l="20470" t="3498" r="20891"/>
          <a:stretch>
            <a:fillRect/>
          </a:stretch>
        </p:blipFill>
        <p:spPr>
          <a:xfrm rot="900000">
            <a:off x="2924175" y="1437005"/>
            <a:ext cx="1098550" cy="2127250"/>
          </a:xfrm>
          <a:prstGeom prst="rect">
            <a:avLst/>
          </a:prstGeom>
        </p:spPr>
      </p:pic>
      <p:pic>
        <p:nvPicPr>
          <p:cNvPr id="3" name="图片 2" descr="73d4e6e0b4c0f9fa58d948c70671927e"/>
          <p:cNvPicPr>
            <a:picLocks noChangeAspect="1"/>
          </p:cNvPicPr>
          <p:nvPr/>
        </p:nvPicPr>
        <p:blipFill>
          <a:blip r:embed="rId2"/>
          <a:srcRect l="24475" t="16159" r="21469" b="8769"/>
          <a:stretch>
            <a:fillRect/>
          </a:stretch>
        </p:blipFill>
        <p:spPr>
          <a:xfrm>
            <a:off x="1258570" y="1600200"/>
            <a:ext cx="1290955" cy="1793875"/>
          </a:xfrm>
          <a:prstGeom prst="rect">
            <a:avLst/>
          </a:prstGeom>
        </p:spPr>
      </p:pic>
      <p:pic>
        <p:nvPicPr>
          <p:cNvPr id="4" name="图片 3" descr="8e64de6bed069b63b20f21ffd9ed22a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25" y="3670300"/>
            <a:ext cx="1753235" cy="15582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56505" y="1574800"/>
            <a:ext cx="534797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电水壶接入电路时最快，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其次白炽灯，最慢的是节能灯。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还发现白炽灯和节能灯在亮度上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没有多大区别……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13020" y="3722370"/>
            <a:ext cx="103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22350" y="1330960"/>
            <a:ext cx="3364865" cy="4196080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56505" y="1056005"/>
            <a:ext cx="185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实验现象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13020" y="4415155"/>
            <a:ext cx="618236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转盘转的快慢不同，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表示消耗电能快慢不同。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/>
      <p:bldP spid="8" grpId="0"/>
      <p:bldP spid="11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5"/>
  <p:tag name="KSO_WM_TEMPLATE_CATEGORY" val="diagram"/>
  <p:tag name="KSO_WM_TEMPLATE_INDEX" val="16905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7"/>
  <p:tag name="KSO_WM_TEMPLATE_CATEGORY" val="diagram"/>
  <p:tag name="KSO_WM_TEMPLATE_INDEX" val="169058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8"/>
  <p:tag name="KSO_WM_TEMPLATE_CATEGORY" val="diagram"/>
  <p:tag name="KSO_WM_TEMPLATE_INDEX" val="169058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9"/>
  <p:tag name="KSO_WM_TEMPLATE_CATEGORY" val="diagram"/>
  <p:tag name="KSO_WM_TEMPLATE_INDEX" val="169058"/>
</p:tagLst>
</file>

<file path=ppt/tags/tag6.xml><?xml version="1.0" encoding="utf-8"?>
<p:tagLst xmlns:p="http://schemas.openxmlformats.org/presentationml/2006/main">
  <p:tag name="KSO_WM_DOC_GUID" val="{3e51ec63-fd45-43a2-b346-6037026548c4}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1938</Words>
  <Application>WPS 演示</Application>
  <PresentationFormat>自定义</PresentationFormat>
  <Paragraphs>387</Paragraphs>
  <Slides>22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黑体</vt:lpstr>
      <vt:lpstr>Agency FB</vt:lpstr>
      <vt:lpstr>Malgun Gothic</vt:lpstr>
      <vt:lpstr>幼圆</vt:lpstr>
      <vt:lpstr>微软雅黑 Light</vt:lpstr>
      <vt:lpstr>Arial Unicode MS</vt:lpstr>
      <vt:lpstr>Times New Roman</vt:lpstr>
      <vt:lpstr>Office 主题​​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1.10信息化教师说课05PPT</dc:title>
  <dc:creator>Administrator</dc:creator>
  <cp:lastModifiedBy>Administrator</cp:lastModifiedBy>
  <cp:revision>365</cp:revision>
  <dcterms:created xsi:type="dcterms:W3CDTF">2018-01-10T07:31:00Z</dcterms:created>
  <dcterms:modified xsi:type="dcterms:W3CDTF">2019-09-03T07:09:51Z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