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81" r:id="rId2"/>
    <p:sldId id="279" r:id="rId3"/>
    <p:sldId id="289" r:id="rId4"/>
    <p:sldId id="296" r:id="rId5"/>
    <p:sldId id="284" r:id="rId6"/>
    <p:sldId id="290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285" r:id="rId16"/>
    <p:sldId id="286" r:id="rId17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A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1554" y="-96"/>
      </p:cViewPr>
      <p:guideLst>
        <p:guide orient="horz" pos="21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pPr fontAlgn="base"/>
              <a:t>2019/8/20</a:t>
            </a:fld>
            <a:endParaRPr lang="zh-CN" altLang="en-US" strike="noStrike" noProof="1" smtClean="0">
              <a:latin typeface="Calibri" panose="020F0502020204030204" pitchFamily="34" charset="0"/>
              <a:ea typeface="幼圆" panose="02010509060101010101" pitchFamily="49" charset="-122"/>
              <a:cs typeface="+mn-ea"/>
            </a:endParaRPr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382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gradFill>
            <a:gsLst>
              <a:gs pos="0">
                <a:schemeClr val="accent1"/>
              </a:gs>
              <a:gs pos="33000">
                <a:schemeClr val="accent2"/>
              </a:gs>
              <a:gs pos="66000">
                <a:schemeClr val="accent3"/>
              </a:gs>
              <a:gs pos="100000">
                <a:schemeClr val="accent4"/>
              </a:gs>
            </a:gsLst>
            <a:lin ang="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8.jpeg"/><Relationship Id="rId2" Type="http://schemas.openxmlformats.org/officeDocument/2006/relationships/video" Target="file:///C:\Documents%20and%20Settings\Administrator\&#26700;&#38754;\2005325145809dgdg6505\&#24179;&#38754;&#38236;\&#22826;&#38451;&#28790;.mpeg" TargetMode="External"/><Relationship Id="rId1" Type="http://schemas.openxmlformats.org/officeDocument/2006/relationships/tags" Target="../tags/tag16.xml"/><Relationship Id="rId6" Type="http://schemas.openxmlformats.org/officeDocument/2006/relationships/image" Target="../media/image17.jpeg"/><Relationship Id="rId5" Type="http://schemas.microsoft.com/office/2007/relationships/media" Target="file:///C:\Documents%20and%20Settings\Administrator\&#26700;&#38754;\2005325145809dgdg6505\&#24179;&#38754;&#38236;\&#22826;&#38451;&#28790;.mpeg" TargetMode="External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656043" y="2341652"/>
            <a:ext cx="4042410" cy="1557655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accent1"/>
                    </a:gs>
                    <a:gs pos="33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第四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章 光</a:t>
            </a: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现象</a:t>
            </a:r>
            <a:endParaRPr lang="zh-CN" altLang="en-US" sz="4000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32871" y="3306287"/>
            <a:ext cx="5925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</a:t>
            </a:r>
            <a:r>
              <a:rPr lang="en-US" altLang="zh-CN" sz="5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3</a:t>
            </a:r>
            <a:r>
              <a:rPr lang="zh-CN" altLang="en-US" sz="5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节 平面镜成像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/>
          <p:nvPr/>
        </p:nvSpPr>
        <p:spPr>
          <a:xfrm>
            <a:off x="486410" y="1560195"/>
            <a:ext cx="3744913" cy="43576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30480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chemeClr val="accent1"/>
                </a:solidFill>
                <a:latin typeface="宋体" panose="02010600030101010101" pitchFamily="2" charset="-122"/>
              </a:rPr>
              <a:t>　</a:t>
            </a:r>
            <a:r>
              <a:rPr lang="en-US" altLang="x-none" sz="2800" dirty="0">
                <a:solidFill>
                  <a:schemeClr val="accent1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800" dirty="0">
                <a:solidFill>
                  <a:schemeClr val="accent1"/>
                </a:solidFill>
                <a:latin typeface="宋体" panose="02010600030101010101" pitchFamily="2" charset="-122"/>
              </a:rPr>
              <a:t>．水里的“月亮”是真实的吗？它是怎么形成的</a:t>
            </a:r>
            <a:r>
              <a:rPr lang="en-US" altLang="x-none" sz="2800" dirty="0">
                <a:solidFill>
                  <a:schemeClr val="accent1"/>
                </a:solidFill>
                <a:latin typeface="宋体" panose="02010600030101010101" pitchFamily="2" charset="-122"/>
              </a:rPr>
              <a:t>?</a:t>
            </a:r>
          </a:p>
          <a:p>
            <a:pPr marL="0" lvl="0" indent="304800" eaLnBrk="1" hangingPunct="1">
              <a:spcBef>
                <a:spcPct val="0"/>
              </a:spcBef>
              <a:buNone/>
            </a:pPr>
            <a:endParaRPr lang="en-US" altLang="x-none" sz="2800" dirty="0">
              <a:latin typeface="宋体" panose="02010600030101010101" pitchFamily="2" charset="-122"/>
            </a:endParaRPr>
          </a:p>
          <a:p>
            <a:pPr marL="0" lvl="0" indent="304800" eaLnBrk="1" hangingPunct="1">
              <a:spcBef>
                <a:spcPct val="0"/>
              </a:spcBef>
              <a:buNone/>
            </a:pPr>
            <a:endParaRPr lang="en-US" altLang="x-none" sz="2800" dirty="0">
              <a:latin typeface="Times New Roman" panose="02020603050405020304" pitchFamily="2" charset="0"/>
            </a:endParaRPr>
          </a:p>
          <a:p>
            <a:pPr marL="0" lvl="0" indent="304800" eaLnBrk="1" hangingPunct="1">
              <a:spcBef>
                <a:spcPct val="0"/>
              </a:spcBef>
              <a:buNone/>
            </a:pPr>
            <a:r>
              <a:rPr lang="zh-CN" altLang="en-US" sz="2800" dirty="0">
                <a:latin typeface="宋体" panose="02010600030101010101" pitchFamily="2" charset="-122"/>
              </a:rPr>
              <a:t>　</a:t>
            </a:r>
            <a:r>
              <a:rPr lang="en-US" altLang="x-none" sz="2800" dirty="0">
                <a:latin typeface="宋体" panose="02010600030101010101" pitchFamily="2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</a:rPr>
              <a:t>．月亮到地球的距离是</a:t>
            </a:r>
            <a:r>
              <a:rPr lang="en-US" altLang="x-none" sz="2800" dirty="0">
                <a:latin typeface="Times New Roman" panose="02020603050405020304" pitchFamily="2" charset="0"/>
              </a:rPr>
              <a:t>3 .8×10</a:t>
            </a:r>
            <a:r>
              <a:rPr lang="en-US" altLang="x-none" sz="2800" baseline="30000" dirty="0">
                <a:latin typeface="Times New Roman" panose="02020603050405020304" pitchFamily="2" charset="0"/>
              </a:rPr>
              <a:t>8</a:t>
            </a:r>
            <a:r>
              <a:rPr lang="en-US" altLang="x-none" sz="2800" dirty="0">
                <a:latin typeface="Times New Roman" panose="02020603050405020304" pitchFamily="2" charset="0"/>
              </a:rPr>
              <a:t>m</a:t>
            </a:r>
            <a:r>
              <a:rPr lang="zh-CN" altLang="en-US" sz="2800" dirty="0">
                <a:latin typeface="宋体" panose="02010600030101010101" pitchFamily="2" charset="-122"/>
              </a:rPr>
              <a:t>，井水水深</a:t>
            </a:r>
            <a:r>
              <a:rPr lang="en-US" altLang="x-none" sz="2800" dirty="0">
                <a:latin typeface="Times New Roman" panose="02020603050405020304" pitchFamily="2" charset="0"/>
              </a:rPr>
              <a:t>5m</a:t>
            </a:r>
            <a:r>
              <a:rPr lang="zh-CN" altLang="en-US" sz="2800" dirty="0">
                <a:latin typeface="宋体" panose="02010600030101010101" pitchFamily="2" charset="-122"/>
              </a:rPr>
              <a:t>，则月亮的像到水面的距离是多少？</a:t>
            </a:r>
          </a:p>
        </p:txBody>
      </p:sp>
      <p:pic>
        <p:nvPicPr>
          <p:cNvPr id="13315" name="Picture 5" descr="201527kzxozwvj0n1wlhh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6263" y="1560195"/>
            <a:ext cx="4216400" cy="44561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8288" y="2060575"/>
            <a:ext cx="2736850" cy="244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2138" y="2060575"/>
            <a:ext cx="2736850" cy="2520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7" descr="666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26150" y="2146300"/>
            <a:ext cx="2879725" cy="2435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Text Box 10"/>
          <p:cNvSpPr txBox="1"/>
          <p:nvPr/>
        </p:nvSpPr>
        <p:spPr>
          <a:xfrm>
            <a:off x="1302068" y="4997450"/>
            <a:ext cx="6767512" cy="5207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Arial" panose="020B0604020202020204" charset="-76"/>
              </a:rPr>
              <a:t>平面镜的应用之一</a:t>
            </a:r>
            <a:r>
              <a:rPr lang="en-US" altLang="x-none" sz="2800" dirty="0">
                <a:latin typeface="Arial" panose="020B0604020202020204" charset="-76"/>
              </a:rPr>
              <a:t>——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charset="-76"/>
              </a:rPr>
              <a:t>平面镜能成像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112152700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2138" y="1773238"/>
            <a:ext cx="3033712" cy="269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4" descr="潜望镜美图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2143125"/>
            <a:ext cx="2700338" cy="2325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9" descr="塔式太阳能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8725" y="1808163"/>
            <a:ext cx="2498725" cy="2700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Text Box 12"/>
          <p:cNvSpPr txBox="1"/>
          <p:nvPr/>
        </p:nvSpPr>
        <p:spPr>
          <a:xfrm>
            <a:off x="1108075" y="5175250"/>
            <a:ext cx="6767513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dirty="0">
                <a:latin typeface="Arial" panose="020B0604020202020204" charset="-76"/>
              </a:rPr>
              <a:t>平面镜的应用之二</a:t>
            </a:r>
            <a:r>
              <a:rPr lang="en-US" altLang="x-none" sz="2800" dirty="0">
                <a:latin typeface="Arial" panose="020B0604020202020204" charset="-76"/>
              </a:rPr>
              <a:t>——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charset="-76"/>
              </a:rPr>
              <a:t>平面镜能改变光路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/>
          <p:nvPr/>
        </p:nvSpPr>
        <p:spPr>
          <a:xfrm>
            <a:off x="1107758" y="1673860"/>
            <a:ext cx="3200400" cy="7016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buClrTx/>
            </a:pPr>
            <a:r>
              <a:rPr lang="zh-CN" altLang="en-US" sz="4000" b="1" dirty="0">
                <a:solidFill>
                  <a:srgbClr val="006600"/>
                </a:solidFill>
                <a:latin typeface="Arial" panose="020B0604020202020204" charset="-76"/>
              </a:rPr>
              <a:t>凹面镜</a:t>
            </a:r>
            <a:r>
              <a:rPr lang="zh-CN" altLang="en-US" sz="4000" b="1" dirty="0">
                <a:solidFill>
                  <a:srgbClr val="FF3300"/>
                </a:solidFill>
                <a:latin typeface="Arial" panose="020B0604020202020204" charset="-76"/>
              </a:rPr>
              <a:t>应用</a:t>
            </a:r>
            <a:r>
              <a:rPr lang="zh-CN" altLang="en-US" sz="4000" b="1" dirty="0">
                <a:latin typeface="Arial" panose="020B0604020202020204" charset="-76"/>
              </a:rPr>
              <a:t>：</a:t>
            </a:r>
          </a:p>
        </p:txBody>
      </p:sp>
      <p:pic>
        <p:nvPicPr>
          <p:cNvPr id="16387" name="太阳灶.mpeg">
            <a:hlinkClick r:id="" action="ppaction://media"/>
          </p:cNvPr>
          <p:cNvPicPr>
            <a:picLocks noGrp="1" noRot="1"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643245" y="1240473"/>
            <a:ext cx="2879725" cy="2078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29" descr="凹透镜3"/>
          <p:cNvPicPr>
            <a:picLocks noGrp="1"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5958" y="2897823"/>
            <a:ext cx="3943350" cy="2535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25" descr="凹面镜2"/>
          <p:cNvPicPr>
            <a:picLocks noGrp="1"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32170" y="3474085"/>
            <a:ext cx="2200275" cy="2513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Text Box 32"/>
          <p:cNvSpPr txBox="1"/>
          <p:nvPr/>
        </p:nvSpPr>
        <p:spPr>
          <a:xfrm>
            <a:off x="1323658" y="5777548"/>
            <a:ext cx="3163887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800" b="1" dirty="0">
                <a:latin typeface="Arial" panose="020B0604020202020204" charset="-76"/>
              </a:rPr>
              <a:t>点燃奥运圣火装置</a:t>
            </a:r>
          </a:p>
        </p:txBody>
      </p:sp>
      <p:sp>
        <p:nvSpPr>
          <p:cNvPr id="16391" name="Text Box 33"/>
          <p:cNvSpPr txBox="1"/>
          <p:nvPr/>
        </p:nvSpPr>
        <p:spPr>
          <a:xfrm>
            <a:off x="5643245" y="5848985"/>
            <a:ext cx="3168650" cy="5207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2800" b="1" dirty="0">
                <a:latin typeface="Arial" panose="020B0604020202020204" charset="-76"/>
              </a:rPr>
              <a:t>手电筒的反光罩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凸面镜1"/>
          <p:cNvPicPr>
            <a:picLocks noGrp="1"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3003" y="1489710"/>
            <a:ext cx="4884737" cy="3878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Text Box 10"/>
          <p:cNvSpPr txBox="1"/>
          <p:nvPr/>
        </p:nvSpPr>
        <p:spPr>
          <a:xfrm>
            <a:off x="318453" y="2281873"/>
            <a:ext cx="3313112" cy="7016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buClrTx/>
            </a:pPr>
            <a:r>
              <a:rPr lang="zh-CN" altLang="en-US" sz="4000" b="1" dirty="0">
                <a:solidFill>
                  <a:srgbClr val="006600"/>
                </a:solidFill>
                <a:latin typeface="Arial" panose="020B0604020202020204" charset="-76"/>
              </a:rPr>
              <a:t>凸面镜</a:t>
            </a:r>
            <a:r>
              <a:rPr lang="zh-CN" altLang="en-US" sz="4000" b="1" dirty="0">
                <a:solidFill>
                  <a:srgbClr val="FF3300"/>
                </a:solidFill>
                <a:latin typeface="Arial" panose="020B0604020202020204" charset="-76"/>
              </a:rPr>
              <a:t>应用</a:t>
            </a:r>
            <a:r>
              <a:rPr lang="zh-CN" altLang="en-US" sz="4000" b="1" dirty="0">
                <a:latin typeface="Arial" panose="020B0604020202020204" charset="-76"/>
              </a:rPr>
              <a:t>：</a:t>
            </a:r>
          </a:p>
        </p:txBody>
      </p:sp>
      <p:sp>
        <p:nvSpPr>
          <p:cNvPr id="17412" name="Text Box 11"/>
          <p:cNvSpPr txBox="1"/>
          <p:nvPr/>
        </p:nvSpPr>
        <p:spPr>
          <a:xfrm>
            <a:off x="1902778" y="5666423"/>
            <a:ext cx="6767512" cy="6397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zh-CN" altLang="en-US" sz="3600" b="1" dirty="0">
                <a:latin typeface="Arial" panose="020B0604020202020204" charset="-76"/>
              </a:rPr>
              <a:t>拐弯处的反光镜，可以扩大视野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三、归纳小结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19458" name="文本框 19457"/>
          <p:cNvSpPr txBox="1"/>
          <p:nvPr/>
        </p:nvSpPr>
        <p:spPr>
          <a:xfrm>
            <a:off x="791210" y="1133793"/>
            <a:ext cx="4094163" cy="58420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3600" dirty="0">
                <a:solidFill>
                  <a:srgbClr val="0000FF"/>
                </a:solidFill>
                <a:latin typeface="Arial" panose="020B0604020202020204" charset="-76"/>
              </a:rPr>
              <a:t>1、</a:t>
            </a:r>
            <a:r>
              <a:rPr lang="zh-CN" altLang="en-US" sz="3600" b="1" dirty="0">
                <a:solidFill>
                  <a:srgbClr val="0000FF"/>
                </a:solidFill>
                <a:latin typeface="Arial" panose="020B0604020202020204" charset="-76"/>
              </a:rPr>
              <a:t>平面镜成像特点</a:t>
            </a:r>
            <a:endParaRPr lang="zh-CN" altLang="en-US" sz="3600" dirty="0">
              <a:latin typeface="Arial" panose="020B0604020202020204" charset="-76"/>
            </a:endParaRPr>
          </a:p>
        </p:txBody>
      </p:sp>
      <p:grpSp>
        <p:nvGrpSpPr>
          <p:cNvPr id="19459" name="组合 19458"/>
          <p:cNvGrpSpPr/>
          <p:nvPr/>
        </p:nvGrpSpPr>
        <p:grpSpPr>
          <a:xfrm>
            <a:off x="503873" y="1710055"/>
            <a:ext cx="8135937" cy="2235200"/>
            <a:chOff x="0" y="0"/>
            <a:chExt cx="4998" cy="1408"/>
          </a:xfrm>
        </p:grpSpPr>
        <p:sp>
          <p:nvSpPr>
            <p:cNvPr id="19460" name="文本框 19459"/>
            <p:cNvSpPr txBox="1"/>
            <p:nvPr/>
          </p:nvSpPr>
          <p:spPr>
            <a:xfrm>
              <a:off x="4" y="1043"/>
              <a:ext cx="492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r>
                <a:rPr lang="zh-CN" altLang="en-US" sz="3200" b="1" dirty="0">
                  <a:solidFill>
                    <a:srgbClr val="FF3300"/>
                  </a:solidFill>
                  <a:latin typeface="Arial" panose="020B0604020202020204" charset="-76"/>
                </a:rPr>
                <a:t>平面镜所成的像………………….. </a:t>
              </a:r>
              <a:r>
                <a:rPr lang="zh-CN" altLang="en-US" sz="3200" b="1" dirty="0">
                  <a:latin typeface="Arial" panose="020B0604020202020204" charset="-76"/>
                </a:rPr>
                <a:t>（虚像）</a:t>
              </a:r>
            </a:p>
          </p:txBody>
        </p:sp>
        <p:sp>
          <p:nvSpPr>
            <p:cNvPr id="19461" name="文本框 19460"/>
            <p:cNvSpPr txBox="1"/>
            <p:nvPr/>
          </p:nvSpPr>
          <p:spPr>
            <a:xfrm>
              <a:off x="0" y="0"/>
              <a:ext cx="4998" cy="1101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3200" b="1" dirty="0">
                  <a:solidFill>
                    <a:srgbClr val="FF3300"/>
                  </a:solidFill>
                  <a:latin typeface="Arial" panose="020B0604020202020204" charset="-76"/>
                </a:rPr>
                <a:t>像和物体大小相同 ………………..</a:t>
              </a:r>
              <a:r>
                <a:rPr lang="zh-CN" altLang="en-US" sz="3200" b="1" dirty="0">
                  <a:latin typeface="Arial" panose="020B0604020202020204" charset="-76"/>
                </a:rPr>
                <a:t>（等大）</a:t>
              </a:r>
            </a:p>
            <a:p>
              <a:pPr>
                <a:spcBef>
                  <a:spcPct val="20000"/>
                </a:spcBef>
              </a:pPr>
              <a:r>
                <a:rPr lang="zh-CN" altLang="en-US" sz="3200" b="1" dirty="0">
                  <a:solidFill>
                    <a:srgbClr val="FF3300"/>
                  </a:solidFill>
                  <a:latin typeface="Arial" panose="020B0604020202020204" charset="-76"/>
                </a:rPr>
                <a:t>像和物到镜面的距离都相等 ……...</a:t>
              </a:r>
              <a:r>
                <a:rPr lang="zh-CN" altLang="en-US" sz="3200" b="1" dirty="0">
                  <a:latin typeface="Arial" panose="020B0604020202020204" charset="-76"/>
                </a:rPr>
                <a:t>（等距）</a:t>
              </a:r>
            </a:p>
            <a:p>
              <a:pPr>
                <a:spcBef>
                  <a:spcPct val="20000"/>
                </a:spcBef>
              </a:pPr>
              <a:r>
                <a:rPr lang="zh-CN" altLang="en-US" sz="3200" b="1" dirty="0">
                  <a:solidFill>
                    <a:srgbClr val="FF3300"/>
                  </a:solidFill>
                  <a:latin typeface="Arial" panose="020B0604020202020204" charset="-76"/>
                </a:rPr>
                <a:t>像和物的位置的连线与镜面垂直…</a:t>
              </a:r>
              <a:r>
                <a:rPr lang="zh-CN" altLang="en-US" sz="3200" b="1" dirty="0">
                  <a:latin typeface="Arial" panose="020B0604020202020204" charset="-76"/>
                </a:rPr>
                <a:t>（垂直）</a:t>
              </a:r>
            </a:p>
          </p:txBody>
        </p:sp>
      </p:grpSp>
      <p:sp>
        <p:nvSpPr>
          <p:cNvPr id="19462" name="文本框 19461"/>
          <p:cNvSpPr txBox="1"/>
          <p:nvPr/>
        </p:nvSpPr>
        <p:spPr>
          <a:xfrm>
            <a:off x="719773" y="4013518"/>
            <a:ext cx="4319587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Arial" panose="020B0604020202020204" charset="-76"/>
              </a:rPr>
              <a:t>2、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charset="-76"/>
              </a:rPr>
              <a:t>平面镜成像的原理</a:t>
            </a:r>
          </a:p>
        </p:txBody>
      </p:sp>
      <p:sp>
        <p:nvSpPr>
          <p:cNvPr id="19463" name="文本框 19462"/>
          <p:cNvSpPr txBox="1"/>
          <p:nvPr/>
        </p:nvSpPr>
        <p:spPr>
          <a:xfrm>
            <a:off x="719773" y="4518343"/>
            <a:ext cx="6818312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Arial" panose="020B0604020202020204" charset="-76"/>
              </a:rPr>
              <a:t>平面镜所成的像是由光的反射形成的</a:t>
            </a:r>
            <a:endParaRPr lang="zh-CN" altLang="en-US" sz="3200" dirty="0">
              <a:latin typeface="Arial" panose="020B0604020202020204" charset="-76"/>
            </a:endParaRPr>
          </a:p>
        </p:txBody>
      </p:sp>
      <p:sp>
        <p:nvSpPr>
          <p:cNvPr id="19464" name="文本框 19463"/>
          <p:cNvSpPr txBox="1"/>
          <p:nvPr/>
        </p:nvSpPr>
        <p:spPr>
          <a:xfrm>
            <a:off x="648335" y="5237480"/>
            <a:ext cx="4800600" cy="581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Arial" panose="020B0604020202020204" charset="-76"/>
              </a:rPr>
              <a:t>3、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charset="-76"/>
              </a:rPr>
              <a:t>平面镜成像的应用</a:t>
            </a:r>
          </a:p>
        </p:txBody>
      </p:sp>
      <p:sp>
        <p:nvSpPr>
          <p:cNvPr id="19465" name="文本框 19464"/>
          <p:cNvSpPr txBox="1"/>
          <p:nvPr/>
        </p:nvSpPr>
        <p:spPr>
          <a:xfrm>
            <a:off x="648335" y="5958205"/>
            <a:ext cx="5600700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Arial" panose="020B0604020202020204" charset="-76"/>
              </a:rPr>
              <a:t>（1）成像     （2）改变光路</a:t>
            </a:r>
            <a:endParaRPr lang="zh-CN" altLang="en-US" sz="3200" dirty="0">
              <a:latin typeface="Arial" panose="020B0604020202020204" charset="-76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四、强化训练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18434" name="文本框 18433"/>
          <p:cNvSpPr txBox="1"/>
          <p:nvPr/>
        </p:nvSpPr>
        <p:spPr>
          <a:xfrm>
            <a:off x="604520" y="1628775"/>
            <a:ext cx="7848600" cy="13112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如图所示为水位测量仪的示意图，从</a:t>
            </a:r>
            <a:r>
              <a:rPr lang="en-US" altLang="zh-CN" sz="2000" b="1" i="1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A</a:t>
            </a:r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点发出一束方向不变的光线，经水面反射后，在固定光屏</a:t>
            </a:r>
            <a:r>
              <a:rPr lang="en-US" altLang="zh-CN" sz="2000" b="1" i="1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PQ</a:t>
            </a:r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上形成一个光斑，光斑的位置随水位的变化而发生变化。当水面在</a:t>
            </a:r>
            <a:r>
              <a:rPr lang="en-US" altLang="zh-CN" sz="2000" b="1" i="1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CD</a:t>
            </a:r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时，屏上的光斑移到了</a:t>
            </a:r>
            <a:r>
              <a:rPr lang="en-US" altLang="zh-CN" sz="2000" b="1" i="1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B</a:t>
            </a:r>
            <a:r>
              <a:rPr lang="zh-CN" altLang="en-US" sz="2000" b="1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点。请根据平面镜成像的特点作出光路图（保留作图痕迹）。</a:t>
            </a:r>
            <a:endParaRPr lang="zh-CN" altLang="en-US" sz="2000" b="1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pic>
        <p:nvPicPr>
          <p:cNvPr id="18435" name="图片 18434"/>
          <p:cNvPicPr>
            <a:picLocks noChangeAspect="1"/>
          </p:cNvPicPr>
          <p:nvPr/>
        </p:nvPicPr>
        <p:blipFill>
          <a:blip r:embed="rId4" cstate="print"/>
          <a:srcRect b="22234"/>
          <a:stretch>
            <a:fillRect/>
          </a:stretch>
        </p:blipFill>
        <p:spPr>
          <a:xfrm>
            <a:off x="891858" y="3068638"/>
            <a:ext cx="3095625" cy="1414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图片 18435" descr="图片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76408" y="3284538"/>
            <a:ext cx="4176712" cy="27368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一、新课引入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5123" name="Picture 4" descr="1384766105956_1_o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483" y="1490345"/>
            <a:ext cx="4356100" cy="326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3"/>
          <p:cNvSpPr txBox="1"/>
          <p:nvPr/>
        </p:nvSpPr>
        <p:spPr>
          <a:xfrm>
            <a:off x="572453" y="5090795"/>
            <a:ext cx="8099425" cy="11604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800">
                <a:latin typeface="Times New Roman" panose="02020603050405020304" pitchFamily="2" charset="0"/>
              </a:rPr>
              <a:t>平静的水面、光亮的金属面都是平面镜。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800">
                <a:solidFill>
                  <a:srgbClr val="FF3300"/>
                </a:solidFill>
                <a:latin typeface="Times New Roman" panose="02020603050405020304" pitchFamily="2" charset="0"/>
              </a:rPr>
              <a:t>                             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2" charset="0"/>
              </a:rPr>
              <a:t>平面镜能成像</a:t>
            </a:r>
            <a:endParaRPr lang="zh-CN" altLang="en-US" sz="280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2" charset="0"/>
            </a:endParaRPr>
          </a:p>
        </p:txBody>
      </p:sp>
      <p:pic>
        <p:nvPicPr>
          <p:cNvPr id="5125" name="Picture 4" descr="图片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97095" y="1490345"/>
            <a:ext cx="4175125" cy="32416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145" descr="D:\My Documents\My Pictures\倒影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233" y="1781493"/>
            <a:ext cx="4322762" cy="3455987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147" name="Picture 4" descr="图片1"/>
          <p:cNvPicPr>
            <a:picLocks noChangeAspect="1"/>
          </p:cNvPicPr>
          <p:nvPr/>
        </p:nvPicPr>
        <p:blipFill>
          <a:blip r:embed="rId5" cstate="print"/>
          <a:srcRect b="10835"/>
          <a:stretch>
            <a:fillRect/>
          </a:stretch>
        </p:blipFill>
        <p:spPr>
          <a:xfrm>
            <a:off x="4457383" y="1781493"/>
            <a:ext cx="4414837" cy="3455987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4103b80e4d2eb1d87acbe17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9935" y="1404620"/>
            <a:ext cx="4824413" cy="4616450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171" name="Text Box 7"/>
          <p:cNvSpPr txBox="1"/>
          <p:nvPr/>
        </p:nvSpPr>
        <p:spPr>
          <a:xfrm>
            <a:off x="1831023" y="3276283"/>
            <a:ext cx="647700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2" charset="0"/>
                <a:ea typeface="楷体_GB2312" charset="-122"/>
              </a:rPr>
              <a:t>像</a:t>
            </a:r>
          </a:p>
        </p:txBody>
      </p:sp>
      <p:sp>
        <p:nvSpPr>
          <p:cNvPr id="7172" name="Text Box 8"/>
          <p:cNvSpPr txBox="1"/>
          <p:nvPr/>
        </p:nvSpPr>
        <p:spPr>
          <a:xfrm>
            <a:off x="3269298" y="3922395"/>
            <a:ext cx="647700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2" charset="0"/>
                <a:ea typeface="楷体_GB2312" charset="-122"/>
              </a:rPr>
              <a:t>物</a:t>
            </a:r>
          </a:p>
        </p:txBody>
      </p:sp>
      <p:grpSp>
        <p:nvGrpSpPr>
          <p:cNvPr id="7173" name="Group 10"/>
          <p:cNvGrpSpPr/>
          <p:nvPr/>
        </p:nvGrpSpPr>
        <p:grpSpPr>
          <a:xfrm>
            <a:off x="4998085" y="2052320"/>
            <a:ext cx="3313113" cy="2027238"/>
            <a:chOff x="0" y="0"/>
            <a:chExt cx="2087" cy="1277"/>
          </a:xfrm>
        </p:grpSpPr>
        <p:sp>
          <p:nvSpPr>
            <p:cNvPr id="7174" name="AutoShape 11"/>
            <p:cNvSpPr/>
            <p:nvPr/>
          </p:nvSpPr>
          <p:spPr>
            <a:xfrm>
              <a:off x="0" y="0"/>
              <a:ext cx="2087" cy="1277"/>
            </a:xfrm>
            <a:prstGeom prst="cloudCallout">
              <a:avLst>
                <a:gd name="adj1" fmla="val -31380"/>
                <a:gd name="adj2" fmla="val 81255"/>
              </a:avLst>
            </a:prstGeom>
            <a:solidFill>
              <a:srgbClr val="BBE0E3">
                <a:alpha val="100000"/>
              </a:srgbClr>
            </a:solidFill>
            <a:ln w="9525" cap="flat" cmpd="sng">
              <a:solidFill>
                <a:srgbClr val="3D8F95"/>
              </a:solidFill>
              <a:prstDash val="solid"/>
              <a:headEnd type="none" w="med" len="med"/>
              <a:tailEnd type="none" w="med" len="med"/>
            </a:ln>
          </p:spPr>
          <p:txBody>
            <a:bodyPr vert="horz" wrap="square" anchor="t"/>
            <a:lstStyle/>
            <a:p>
              <a:pPr algn="ctr"/>
              <a:endParaRPr lang="zh-CN" altLang="en-US" sz="2800" dirty="0">
                <a:solidFill>
                  <a:schemeClr val="bg2"/>
                </a:solidFill>
                <a:latin typeface="Arial" panose="020B0604020202020204" charset="-76"/>
              </a:endParaRPr>
            </a:p>
          </p:txBody>
        </p:sp>
        <p:sp>
          <p:nvSpPr>
            <p:cNvPr id="7175" name="Text Box 12"/>
            <p:cNvSpPr txBox="1"/>
            <p:nvPr/>
          </p:nvSpPr>
          <p:spPr>
            <a:xfrm>
              <a:off x="306" y="47"/>
              <a:ext cx="1679" cy="114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800" dirty="0">
                  <a:solidFill>
                    <a:srgbClr val="000000"/>
                  </a:solidFill>
                  <a:latin typeface="Arial" panose="020B0604020202020204" charset="-76"/>
                </a:rPr>
                <a:t>　　平面镜所成的像与物体之间有什么关系？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二、新课讲解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8194" name="Rectangle 27"/>
          <p:cNvSpPr/>
          <p:nvPr/>
        </p:nvSpPr>
        <p:spPr>
          <a:xfrm>
            <a:off x="395288" y="1587818"/>
            <a:ext cx="4095750" cy="604837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Arial" panose="020B0604020202020204" charset="-76"/>
              </a:rPr>
              <a:t>如何比较像与物的大小？</a:t>
            </a:r>
          </a:p>
        </p:txBody>
      </p:sp>
      <p:sp>
        <p:nvSpPr>
          <p:cNvPr id="8195" name="Rectangle 28"/>
          <p:cNvSpPr/>
          <p:nvPr/>
        </p:nvSpPr>
        <p:spPr>
          <a:xfrm>
            <a:off x="395288" y="2645093"/>
            <a:ext cx="3384550" cy="52070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dirty="0">
                <a:solidFill>
                  <a:srgbClr val="FF0066"/>
                </a:solidFill>
                <a:latin typeface="Arial" panose="020B0604020202020204" charset="-76"/>
              </a:rPr>
              <a:t>如何确定像的位置？</a:t>
            </a:r>
          </a:p>
        </p:txBody>
      </p:sp>
      <p:sp>
        <p:nvSpPr>
          <p:cNvPr id="8196" name="Rectangle 29"/>
          <p:cNvSpPr/>
          <p:nvPr/>
        </p:nvSpPr>
        <p:spPr>
          <a:xfrm>
            <a:off x="292100" y="3797618"/>
            <a:ext cx="4927600" cy="16303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tx2"/>
                </a:solidFill>
                <a:latin typeface="Arial" panose="020B0604020202020204" charset="-76"/>
              </a:rPr>
              <a:t>器材：</a:t>
            </a:r>
            <a:r>
              <a:rPr lang="en-US" altLang="x-none" sz="2800" dirty="0">
                <a:solidFill>
                  <a:schemeClr val="tx2"/>
                </a:solidFill>
                <a:latin typeface="Arial" panose="020B0604020202020204" charset="-76"/>
              </a:rPr>
              <a:t> </a:t>
            </a:r>
            <a:r>
              <a:rPr lang="zh-CN" altLang="en-US" sz="2800" dirty="0">
                <a:solidFill>
                  <a:schemeClr val="tx2"/>
                </a:solidFill>
                <a:latin typeface="Arial" panose="020B0604020202020204" charset="-76"/>
              </a:rPr>
              <a:t>薄玻璃板、支架、两个完全相同的蜡烛、白纸一张、刻度尺、笔。</a:t>
            </a:r>
          </a:p>
        </p:txBody>
      </p:sp>
      <p:pic>
        <p:nvPicPr>
          <p:cNvPr id="8197" name="Picture 30" descr="0770400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363" y="1133793"/>
            <a:ext cx="3889375" cy="2798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3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580" y="4013835"/>
            <a:ext cx="2854960" cy="240284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/>
      <p:bldP spid="8196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/>
          <p:nvPr/>
        </p:nvSpPr>
        <p:spPr>
          <a:xfrm>
            <a:off x="3278505" y="1471613"/>
            <a:ext cx="2044700" cy="517525"/>
          </a:xfrm>
          <a:prstGeom prst="rect">
            <a:avLst/>
          </a:prstGeom>
          <a:solidFill>
            <a:srgbClr val="66FF33">
              <a:alpha val="100000"/>
            </a:srgbClr>
          </a:solidFill>
          <a:ln w="9525">
            <a:noFill/>
          </a:ln>
        </p:spPr>
        <p:txBody>
          <a:bodyPr vert="horz" wrap="square" anchor="t">
            <a:spAutoFit/>
          </a:bodyPr>
          <a:lstStyle/>
          <a:p>
            <a:pPr latinLnBrk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2" charset="0"/>
              </a:rPr>
              <a:t>数据记录表</a:t>
            </a:r>
          </a:p>
        </p:txBody>
      </p:sp>
      <p:sp>
        <p:nvSpPr>
          <p:cNvPr id="9219" name="Rectangle 3"/>
          <p:cNvSpPr/>
          <p:nvPr/>
        </p:nvSpPr>
        <p:spPr>
          <a:xfrm>
            <a:off x="4190683" y="4474845"/>
            <a:ext cx="1189037" cy="4492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 anchorCtr="1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endParaRPr lang="ko-KR" altLang="en-US" sz="2800" b="1" dirty="0">
              <a:ea typeface="楷体_GB2312" charset="-122"/>
            </a:endParaRPr>
          </a:p>
        </p:txBody>
      </p:sp>
      <p:sp>
        <p:nvSpPr>
          <p:cNvPr id="9220" name="Rectangle 4"/>
          <p:cNvSpPr/>
          <p:nvPr/>
        </p:nvSpPr>
        <p:spPr>
          <a:xfrm>
            <a:off x="2955608" y="4474845"/>
            <a:ext cx="1235075" cy="4492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 anchorCtr="1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endParaRPr lang="ko-KR" altLang="en-US" sz="2800" b="1" dirty="0">
              <a:ea typeface="楷体_GB2312" charset="-122"/>
            </a:endParaRPr>
          </a:p>
        </p:txBody>
      </p:sp>
      <p:sp>
        <p:nvSpPr>
          <p:cNvPr id="9221" name="Rectangle 5"/>
          <p:cNvSpPr/>
          <p:nvPr/>
        </p:nvSpPr>
        <p:spPr>
          <a:xfrm>
            <a:off x="1814195" y="4474845"/>
            <a:ext cx="1141413" cy="4492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 anchorCtr="1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endParaRPr lang="ko-KR" altLang="en-US" sz="2800" b="1" dirty="0">
              <a:ea typeface="楷体_GB2312" charset="-122"/>
            </a:endParaRPr>
          </a:p>
        </p:txBody>
      </p:sp>
      <p:sp>
        <p:nvSpPr>
          <p:cNvPr id="9222" name="Rectangle 6"/>
          <p:cNvSpPr/>
          <p:nvPr/>
        </p:nvSpPr>
        <p:spPr>
          <a:xfrm>
            <a:off x="4190683" y="4025583"/>
            <a:ext cx="1189037" cy="4492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 anchorCtr="1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endParaRPr lang="ko-KR" altLang="en-US" sz="2800" b="1" dirty="0">
              <a:ea typeface="楷体_GB2312" charset="-122"/>
            </a:endParaRPr>
          </a:p>
        </p:txBody>
      </p:sp>
      <p:sp>
        <p:nvSpPr>
          <p:cNvPr id="9223" name="Rectangle 7"/>
          <p:cNvSpPr/>
          <p:nvPr/>
        </p:nvSpPr>
        <p:spPr>
          <a:xfrm>
            <a:off x="2955608" y="4025583"/>
            <a:ext cx="1235075" cy="4492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 anchorCtr="1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endParaRPr lang="ko-KR" altLang="en-US" sz="2800" b="1" dirty="0">
              <a:ea typeface="楷体_GB2312" charset="-122"/>
            </a:endParaRPr>
          </a:p>
        </p:txBody>
      </p:sp>
      <p:sp>
        <p:nvSpPr>
          <p:cNvPr id="9224" name="Rectangle 8"/>
          <p:cNvSpPr/>
          <p:nvPr/>
        </p:nvSpPr>
        <p:spPr>
          <a:xfrm>
            <a:off x="4190683" y="3574733"/>
            <a:ext cx="1189037" cy="4508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 anchorCtr="1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endParaRPr lang="ko-KR" altLang="en-US" sz="2800" b="1" dirty="0">
              <a:ea typeface="楷体_GB2312" charset="-122"/>
            </a:endParaRPr>
          </a:p>
        </p:txBody>
      </p:sp>
      <p:sp>
        <p:nvSpPr>
          <p:cNvPr id="9225" name="Rectangle 9"/>
          <p:cNvSpPr/>
          <p:nvPr/>
        </p:nvSpPr>
        <p:spPr>
          <a:xfrm>
            <a:off x="2955608" y="3574733"/>
            <a:ext cx="1235075" cy="4508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 anchorCtr="1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endParaRPr lang="ko-KR" altLang="en-US" sz="2800" b="1" dirty="0">
              <a:ea typeface="楷体_GB2312" charset="-122"/>
            </a:endParaRPr>
          </a:p>
        </p:txBody>
      </p:sp>
      <p:sp>
        <p:nvSpPr>
          <p:cNvPr id="9226" name="Rectangle 10"/>
          <p:cNvSpPr/>
          <p:nvPr/>
        </p:nvSpPr>
        <p:spPr>
          <a:xfrm>
            <a:off x="1814195" y="3574733"/>
            <a:ext cx="1141413" cy="4508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 anchorCtr="1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endParaRPr lang="ko-KR" altLang="en-US" sz="2800" b="1" dirty="0">
              <a:ea typeface="楷体_GB2312" charset="-122"/>
            </a:endParaRPr>
          </a:p>
        </p:txBody>
      </p:sp>
      <p:sp>
        <p:nvSpPr>
          <p:cNvPr id="9227" name="Rectangle 11"/>
          <p:cNvSpPr/>
          <p:nvPr/>
        </p:nvSpPr>
        <p:spPr>
          <a:xfrm>
            <a:off x="4190683" y="3127058"/>
            <a:ext cx="1189037" cy="4476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 anchorCtr="1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endParaRPr lang="ko-KR" altLang="en-US" sz="2800" b="1" dirty="0">
              <a:ea typeface="楷体_GB2312" charset="-122"/>
            </a:endParaRPr>
          </a:p>
        </p:txBody>
      </p:sp>
      <p:sp>
        <p:nvSpPr>
          <p:cNvPr id="9228" name="Rectangle 12"/>
          <p:cNvSpPr/>
          <p:nvPr/>
        </p:nvSpPr>
        <p:spPr>
          <a:xfrm>
            <a:off x="2955608" y="3127058"/>
            <a:ext cx="1235075" cy="4476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 anchorCtr="1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endParaRPr lang="ko-KR" altLang="en-US" sz="2800" b="1" dirty="0">
              <a:ea typeface="楷体_GB2312" charset="-122"/>
            </a:endParaRPr>
          </a:p>
        </p:txBody>
      </p:sp>
      <p:sp>
        <p:nvSpPr>
          <p:cNvPr id="9229" name="Rectangle 13"/>
          <p:cNvSpPr/>
          <p:nvPr/>
        </p:nvSpPr>
        <p:spPr>
          <a:xfrm>
            <a:off x="1849120" y="3160395"/>
            <a:ext cx="1141413" cy="4476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 anchorCtr="1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endParaRPr lang="ko-KR" altLang="en-US" sz="2800" b="1" dirty="0">
              <a:ea typeface="楷体_GB2312" charset="-122"/>
            </a:endParaRPr>
          </a:p>
        </p:txBody>
      </p:sp>
      <p:sp>
        <p:nvSpPr>
          <p:cNvPr id="9230" name="Rectangle 14"/>
          <p:cNvSpPr/>
          <p:nvPr/>
        </p:nvSpPr>
        <p:spPr>
          <a:xfrm>
            <a:off x="5379720" y="2679383"/>
            <a:ext cx="1189038" cy="4476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 anchorCtr="1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endParaRPr lang="ko-KR" altLang="en-US" sz="2800" b="1" dirty="0">
              <a:ea typeface="楷体_GB2312" charset="-122"/>
            </a:endParaRPr>
          </a:p>
        </p:txBody>
      </p:sp>
      <p:sp>
        <p:nvSpPr>
          <p:cNvPr id="9231" name="Rectangle 15"/>
          <p:cNvSpPr/>
          <p:nvPr/>
        </p:nvSpPr>
        <p:spPr>
          <a:xfrm>
            <a:off x="4190683" y="2679383"/>
            <a:ext cx="1189037" cy="4476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 anchorCtr="1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endParaRPr lang="ko-KR" altLang="en-US" sz="2800" b="1" dirty="0">
              <a:ea typeface="楷体_GB2312" charset="-122"/>
            </a:endParaRPr>
          </a:p>
        </p:txBody>
      </p:sp>
      <p:sp>
        <p:nvSpPr>
          <p:cNvPr id="9232" name="Rectangle 16"/>
          <p:cNvSpPr/>
          <p:nvPr/>
        </p:nvSpPr>
        <p:spPr>
          <a:xfrm>
            <a:off x="2955608" y="2679383"/>
            <a:ext cx="1235075" cy="4476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 anchorCtr="1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endParaRPr lang="ko-KR" altLang="en-US" sz="2800" b="1" dirty="0">
              <a:ea typeface="楷体_GB2312" charset="-122"/>
            </a:endParaRPr>
          </a:p>
        </p:txBody>
      </p:sp>
      <p:sp>
        <p:nvSpPr>
          <p:cNvPr id="9233" name="Rectangle 17"/>
          <p:cNvSpPr/>
          <p:nvPr/>
        </p:nvSpPr>
        <p:spPr>
          <a:xfrm>
            <a:off x="1814195" y="2679383"/>
            <a:ext cx="1141413" cy="4476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 anchorCtr="1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endParaRPr lang="ko-KR" altLang="en-US" sz="2800" b="1" dirty="0">
              <a:ea typeface="楷体_GB2312" charset="-122"/>
            </a:endParaRPr>
          </a:p>
        </p:txBody>
      </p:sp>
      <p:sp>
        <p:nvSpPr>
          <p:cNvPr id="9234" name="Line 18"/>
          <p:cNvSpPr/>
          <p:nvPr/>
        </p:nvSpPr>
        <p:spPr>
          <a:xfrm>
            <a:off x="625158" y="2107883"/>
            <a:ext cx="0" cy="571500"/>
          </a:xfrm>
          <a:prstGeom prst="line">
            <a:avLst/>
          </a:prstGeom>
          <a:ln w="9525">
            <a:noFill/>
          </a:ln>
        </p:spPr>
      </p:sp>
      <p:sp>
        <p:nvSpPr>
          <p:cNvPr id="9235" name="Line 19"/>
          <p:cNvSpPr/>
          <p:nvPr/>
        </p:nvSpPr>
        <p:spPr>
          <a:xfrm>
            <a:off x="7757795" y="2107883"/>
            <a:ext cx="0" cy="571500"/>
          </a:xfrm>
          <a:prstGeom prst="line">
            <a:avLst/>
          </a:prstGeom>
          <a:ln w="9525">
            <a:noFill/>
          </a:ln>
        </p:spPr>
      </p:sp>
      <p:sp>
        <p:nvSpPr>
          <p:cNvPr id="9236" name="Line 20"/>
          <p:cNvSpPr/>
          <p:nvPr/>
        </p:nvSpPr>
        <p:spPr>
          <a:xfrm>
            <a:off x="625158" y="2679383"/>
            <a:ext cx="0" cy="447675"/>
          </a:xfrm>
          <a:prstGeom prst="line">
            <a:avLst/>
          </a:prstGeom>
          <a:ln w="9525">
            <a:noFill/>
          </a:ln>
        </p:spPr>
      </p:sp>
      <p:sp>
        <p:nvSpPr>
          <p:cNvPr id="9237" name="Line 21"/>
          <p:cNvSpPr/>
          <p:nvPr/>
        </p:nvSpPr>
        <p:spPr>
          <a:xfrm>
            <a:off x="7757795" y="2679383"/>
            <a:ext cx="0" cy="447675"/>
          </a:xfrm>
          <a:prstGeom prst="line">
            <a:avLst/>
          </a:prstGeom>
          <a:ln w="9525">
            <a:noFill/>
          </a:ln>
        </p:spPr>
      </p:sp>
      <p:sp>
        <p:nvSpPr>
          <p:cNvPr id="9238" name="Line 22"/>
          <p:cNvSpPr/>
          <p:nvPr/>
        </p:nvSpPr>
        <p:spPr>
          <a:xfrm>
            <a:off x="625158" y="3127058"/>
            <a:ext cx="0" cy="447675"/>
          </a:xfrm>
          <a:prstGeom prst="line">
            <a:avLst/>
          </a:prstGeom>
          <a:ln w="9525">
            <a:noFill/>
          </a:ln>
        </p:spPr>
      </p:sp>
      <p:sp>
        <p:nvSpPr>
          <p:cNvPr id="9239" name="Line 23"/>
          <p:cNvSpPr/>
          <p:nvPr/>
        </p:nvSpPr>
        <p:spPr>
          <a:xfrm>
            <a:off x="7757795" y="3127058"/>
            <a:ext cx="0" cy="447675"/>
          </a:xfrm>
          <a:prstGeom prst="line">
            <a:avLst/>
          </a:prstGeom>
          <a:ln w="9525">
            <a:noFill/>
          </a:ln>
        </p:spPr>
      </p:sp>
      <p:sp>
        <p:nvSpPr>
          <p:cNvPr id="9240" name="Line 24"/>
          <p:cNvSpPr/>
          <p:nvPr/>
        </p:nvSpPr>
        <p:spPr>
          <a:xfrm>
            <a:off x="625158" y="3574733"/>
            <a:ext cx="0" cy="450850"/>
          </a:xfrm>
          <a:prstGeom prst="line">
            <a:avLst/>
          </a:prstGeom>
          <a:ln w="9525">
            <a:noFill/>
          </a:ln>
        </p:spPr>
      </p:sp>
      <p:sp>
        <p:nvSpPr>
          <p:cNvPr id="9241" name="Line 25"/>
          <p:cNvSpPr/>
          <p:nvPr/>
        </p:nvSpPr>
        <p:spPr>
          <a:xfrm>
            <a:off x="7757795" y="3574733"/>
            <a:ext cx="0" cy="450850"/>
          </a:xfrm>
          <a:prstGeom prst="line">
            <a:avLst/>
          </a:prstGeom>
          <a:ln w="9525">
            <a:noFill/>
          </a:ln>
        </p:spPr>
      </p:sp>
      <p:sp>
        <p:nvSpPr>
          <p:cNvPr id="9242" name="Line 26"/>
          <p:cNvSpPr/>
          <p:nvPr/>
        </p:nvSpPr>
        <p:spPr>
          <a:xfrm>
            <a:off x="625158" y="4025583"/>
            <a:ext cx="0" cy="449262"/>
          </a:xfrm>
          <a:prstGeom prst="line">
            <a:avLst/>
          </a:prstGeom>
          <a:ln w="9525">
            <a:noFill/>
          </a:ln>
        </p:spPr>
      </p:sp>
      <p:sp>
        <p:nvSpPr>
          <p:cNvPr id="9243" name="Line 27"/>
          <p:cNvSpPr/>
          <p:nvPr/>
        </p:nvSpPr>
        <p:spPr>
          <a:xfrm>
            <a:off x="7757795" y="4025583"/>
            <a:ext cx="0" cy="449262"/>
          </a:xfrm>
          <a:prstGeom prst="line">
            <a:avLst/>
          </a:prstGeom>
          <a:ln w="9525">
            <a:noFill/>
          </a:ln>
        </p:spPr>
      </p:sp>
      <p:sp>
        <p:nvSpPr>
          <p:cNvPr id="9244" name="Line 28"/>
          <p:cNvSpPr/>
          <p:nvPr/>
        </p:nvSpPr>
        <p:spPr>
          <a:xfrm>
            <a:off x="625158" y="4474845"/>
            <a:ext cx="0" cy="449263"/>
          </a:xfrm>
          <a:prstGeom prst="line">
            <a:avLst/>
          </a:prstGeom>
          <a:ln w="9525">
            <a:noFill/>
          </a:ln>
        </p:spPr>
      </p:sp>
      <p:sp>
        <p:nvSpPr>
          <p:cNvPr id="9245" name="Line 29"/>
          <p:cNvSpPr/>
          <p:nvPr/>
        </p:nvSpPr>
        <p:spPr>
          <a:xfrm>
            <a:off x="7757795" y="4474845"/>
            <a:ext cx="0" cy="449263"/>
          </a:xfrm>
          <a:prstGeom prst="line">
            <a:avLst/>
          </a:prstGeom>
          <a:ln w="9525">
            <a:noFill/>
          </a:ln>
        </p:spPr>
      </p:sp>
      <p:graphicFrame>
        <p:nvGraphicFramePr>
          <p:cNvPr id="9246" name="表格 9245"/>
          <p:cNvGraphicFramePr/>
          <p:nvPr/>
        </p:nvGraphicFramePr>
        <p:xfrm>
          <a:off x="553720" y="2512695"/>
          <a:ext cx="7921625" cy="3444875"/>
        </p:xfrm>
        <a:graphic>
          <a:graphicData uri="http://schemas.openxmlformats.org/drawingml/2006/table">
            <a:tbl>
              <a:tblPr/>
              <a:tblGrid>
                <a:gridCol w="1739900"/>
                <a:gridCol w="1914525"/>
                <a:gridCol w="2014538"/>
                <a:gridCol w="2252662"/>
              </a:tblGrid>
              <a:tr h="944563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algn="ctr" eaLnBrk="1" latinLnBrk="1" hangingPunct="1">
                        <a:spcBef>
                          <a:spcPct val="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>
                          <a:latin typeface="Times New Roman" panose="02020603050405020304" pitchFamily="2" charset="0"/>
                        </a:rPr>
                        <a:t>序号</a:t>
                      </a:r>
                    </a:p>
                  </a:txBody>
                  <a:tcPr anchor="ctr">
                    <a:lnL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algn="ctr" eaLnBrk="1" latinLnBrk="1" hangingPunct="1">
                        <a:spcBef>
                          <a:spcPct val="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dirty="0">
                          <a:latin typeface="Times New Roman" panose="02020603050405020304" pitchFamily="2" charset="0"/>
                        </a:rPr>
                        <a:t>物到镜的距离</a:t>
                      </a:r>
                      <a:r>
                        <a:rPr lang="en-US" altLang="x-none" dirty="0">
                          <a:latin typeface="Times New Roman" panose="02020603050405020304" pitchFamily="2" charset="0"/>
                        </a:rPr>
                        <a:t>/cm</a:t>
                      </a: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algn="ctr" eaLnBrk="1" latinLnBrk="1" hangingPunct="1">
                        <a:spcBef>
                          <a:spcPct val="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dirty="0">
                          <a:latin typeface="Times New Roman" panose="02020603050405020304" pitchFamily="2" charset="0"/>
                        </a:rPr>
                        <a:t>像到镜的距离</a:t>
                      </a:r>
                      <a:r>
                        <a:rPr lang="en-US" altLang="x-none" dirty="0">
                          <a:latin typeface="Times New Roman" panose="02020603050405020304" pitchFamily="2" charset="0"/>
                        </a:rPr>
                        <a:t>/cm</a:t>
                      </a:r>
                      <a:endParaRPr lang="zh-CN" altLang="en-US" dirty="0">
                        <a:latin typeface="Times New Roman" panose="02020603050405020304" pitchFamily="2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algn="ctr" eaLnBrk="1" latinLnBrk="1" hangingPunct="1">
                        <a:spcBef>
                          <a:spcPct val="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>
                          <a:latin typeface="Times New Roman" panose="02020603050405020304" pitchFamily="2" charset="0"/>
                        </a:rPr>
                        <a:t>比较像与物的</a:t>
                      </a:r>
                    </a:p>
                    <a:p>
                      <a:pPr marL="0" lvl="0" indent="0" algn="ctr" eaLnBrk="1" latinLnBrk="1" hangingPunct="1">
                        <a:spcBef>
                          <a:spcPct val="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>
                          <a:latin typeface="Times New Roman" panose="02020603050405020304" pitchFamily="2" charset="0"/>
                        </a:rPr>
                        <a:t>大小</a:t>
                      </a: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2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algn="ctr" eaLnBrk="1" latinLnBrk="1" hangingPunct="1">
                        <a:spcBef>
                          <a:spcPct val="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dirty="0">
                          <a:latin typeface="Times New Roman" panose="02020603050405020304" pitchFamily="2" charset="0"/>
                        </a:rPr>
                        <a:t>位置</a:t>
                      </a:r>
                      <a:r>
                        <a:rPr lang="en-US" altLang="x-none" dirty="0">
                          <a:latin typeface="Times New Roman" panose="02020603050405020304" pitchFamily="2" charset="0"/>
                        </a:rPr>
                        <a:t>1</a:t>
                      </a:r>
                    </a:p>
                  </a:txBody>
                  <a:tcPr anchor="ctr">
                    <a:lnL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>
                        <a:ea typeface="楷体_GB231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>
                        <a:ea typeface="楷体_GB231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>
                        <a:ea typeface="楷体_GB231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algn="ctr" eaLnBrk="1" latinLnBrk="1" hangingPunct="1">
                        <a:spcBef>
                          <a:spcPct val="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dirty="0">
                          <a:latin typeface="Times New Roman" panose="02020603050405020304" pitchFamily="2" charset="0"/>
                        </a:rPr>
                        <a:t>位置</a:t>
                      </a:r>
                      <a:r>
                        <a:rPr lang="en-US" altLang="x-none" dirty="0">
                          <a:latin typeface="Times New Roman" panose="02020603050405020304" pitchFamily="2" charset="0"/>
                        </a:rPr>
                        <a:t>2</a:t>
                      </a:r>
                    </a:p>
                  </a:txBody>
                  <a:tcPr anchor="ctr">
                    <a:lnL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>
                        <a:ea typeface="楷体_GB231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>
                        <a:ea typeface="楷体_GB231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>
                        <a:ea typeface="楷体_GB231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algn="ctr" eaLnBrk="1" latinLnBrk="1" hangingPunct="1">
                        <a:spcBef>
                          <a:spcPct val="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dirty="0">
                          <a:latin typeface="Times New Roman" panose="02020603050405020304" pitchFamily="2" charset="0"/>
                        </a:rPr>
                        <a:t>位置</a:t>
                      </a:r>
                      <a:r>
                        <a:rPr lang="en-US" altLang="x-none" dirty="0">
                          <a:latin typeface="Times New Roman" panose="02020603050405020304" pitchFamily="2" charset="0"/>
                        </a:rPr>
                        <a:t>3</a:t>
                      </a:r>
                    </a:p>
                  </a:txBody>
                  <a:tcPr anchor="ctr">
                    <a:lnL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>
                        <a:ea typeface="楷体_GB231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>
                        <a:ea typeface="楷体_GB231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>
                        <a:ea typeface="楷体_GB231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15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algn="ctr" eaLnBrk="1" latinLnBrk="1" hangingPunct="1">
                        <a:spcBef>
                          <a:spcPct val="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>
                          <a:latin typeface="Times New Roman" panose="02020603050405020304" pitchFamily="2" charset="0"/>
                        </a:rPr>
                        <a:t>你的其</a:t>
                      </a:r>
                    </a:p>
                    <a:p>
                      <a:pPr marL="0" lvl="0" indent="0" algn="ctr" eaLnBrk="1" latinLnBrk="1" hangingPunct="1">
                        <a:spcBef>
                          <a:spcPct val="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>
                          <a:latin typeface="Times New Roman" panose="02020603050405020304" pitchFamily="2" charset="0"/>
                        </a:rPr>
                        <a:t>他发现</a:t>
                      </a:r>
                    </a:p>
                  </a:txBody>
                  <a:tcPr anchor="ctr">
                    <a:lnL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n"/>
                        <a:defRPr sz="180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6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4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»"/>
                        <a:defRPr sz="1200" b="0" i="0" u="none" kern="1200" baseline="0">
                          <a:solidFill>
                            <a:schemeClr val="tx1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>
                        <a:ea typeface="楷体_GB231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D8F95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0241"/>
          <p:cNvSpPr txBox="1"/>
          <p:nvPr/>
        </p:nvSpPr>
        <p:spPr>
          <a:xfrm>
            <a:off x="8161973" y="3451543"/>
            <a:ext cx="538162" cy="1798637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</a:t>
            </a:r>
          </a:p>
          <a:p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验</a:t>
            </a:r>
          </a:p>
          <a:p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步</a:t>
            </a:r>
          </a:p>
          <a:p>
            <a:r>
              <a:rPr lang="zh-CN" altLang="en-US" sz="28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骤</a:t>
            </a:r>
          </a:p>
        </p:txBody>
      </p:sp>
      <p:grpSp>
        <p:nvGrpSpPr>
          <p:cNvPr id="10243" name="组合 10242"/>
          <p:cNvGrpSpPr/>
          <p:nvPr/>
        </p:nvGrpSpPr>
        <p:grpSpPr>
          <a:xfrm>
            <a:off x="3913823" y="4796155"/>
            <a:ext cx="3529012" cy="1030288"/>
            <a:chOff x="0" y="0"/>
            <a:chExt cx="2223" cy="649"/>
          </a:xfrm>
        </p:grpSpPr>
        <p:sp>
          <p:nvSpPr>
            <p:cNvPr id="10244" name="任意多边形 10243"/>
            <p:cNvSpPr/>
            <p:nvPr/>
          </p:nvSpPr>
          <p:spPr>
            <a:xfrm>
              <a:off x="1907" y="0"/>
              <a:ext cx="314" cy="649"/>
            </a:xfrm>
            <a:custGeom>
              <a:avLst/>
              <a:gdLst/>
              <a:ahLst/>
              <a:cxnLst/>
              <a:rect l="0" t="0" r="0" b="0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6B0E">
                    <a:gamma/>
                    <a:shade val="46275"/>
                    <a:invGamma/>
                    <a:alpha val="100000"/>
                  </a:srgbClr>
                </a:gs>
                <a:gs pos="50000">
                  <a:srgbClr val="906B0E">
                    <a:alpha val="100000"/>
                  </a:srgbClr>
                </a:gs>
                <a:gs pos="100000">
                  <a:srgbClr val="906B0E">
                    <a:gamma/>
                    <a:shade val="46275"/>
                    <a:invGamma/>
                    <a:alpha val="100000"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5" name="任意多边形 10244"/>
            <p:cNvSpPr/>
            <p:nvPr/>
          </p:nvSpPr>
          <p:spPr>
            <a:xfrm>
              <a:off x="4" y="14"/>
              <a:ext cx="2219" cy="415"/>
            </a:xfrm>
            <a:custGeom>
              <a:avLst/>
              <a:gdLst/>
              <a:ahLst/>
              <a:cxnLst/>
              <a:rect l="0" t="0" r="0" b="0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6" name="矩形 10245"/>
            <p:cNvSpPr/>
            <p:nvPr/>
          </p:nvSpPr>
          <p:spPr>
            <a:xfrm>
              <a:off x="0" y="421"/>
              <a:ext cx="1909" cy="228"/>
            </a:xfrm>
            <a:prstGeom prst="rect">
              <a:avLst/>
            </a:prstGeom>
            <a:gradFill rotWithShape="1">
              <a:gsLst>
                <a:gs pos="0">
                  <a:srgbClr val="D0A11C">
                    <a:gamma/>
                    <a:shade val="72549"/>
                    <a:invGamma/>
                    <a:alpha val="100000"/>
                  </a:srgbClr>
                </a:gs>
                <a:gs pos="50000">
                  <a:srgbClr val="D0A11C">
                    <a:alpha val="100000"/>
                  </a:srgbClr>
                </a:gs>
                <a:gs pos="100000">
                  <a:srgbClr val="D0A11C">
                    <a:gamma/>
                    <a:shade val="72549"/>
                    <a:invGamma/>
                    <a:alpha val="100000"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vert="horz" wrap="none" anchor="ctr"/>
            <a:lstStyle/>
            <a:p>
              <a:pPr algn="ctr"/>
              <a:r>
                <a:rPr lang="zh-CN" altLang="en-US" dirty="0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第</a:t>
              </a:r>
              <a:r>
                <a:rPr lang="en-US" altLang="x-none" dirty="0">
                  <a:solidFill>
                    <a:srgbClr val="FF0000"/>
                  </a:solidFill>
                  <a:latin typeface="Arial" panose="020B0604020202020204" charset="-76"/>
                  <a:ea typeface="宋体" panose="02010600030101010101" pitchFamily="2" charset="-122"/>
                </a:rPr>
                <a:t>1</a:t>
              </a:r>
              <a:r>
                <a:rPr lang="zh-CN" altLang="en-US" dirty="0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步</a:t>
              </a:r>
            </a:p>
          </p:txBody>
        </p:sp>
        <p:sp>
          <p:nvSpPr>
            <p:cNvPr id="10247" name="文本框 10246"/>
            <p:cNvSpPr txBox="1"/>
            <p:nvPr/>
          </p:nvSpPr>
          <p:spPr>
            <a:xfrm>
              <a:off x="204" y="58"/>
              <a:ext cx="1735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</a:t>
              </a:r>
              <a:r>
                <a:rPr lang="zh-CN" altLang="en-US" sz="2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组装调整装置</a:t>
              </a:r>
            </a:p>
          </p:txBody>
        </p:sp>
      </p:grpSp>
      <p:grpSp>
        <p:nvGrpSpPr>
          <p:cNvPr id="10248" name="组合 10247"/>
          <p:cNvGrpSpPr/>
          <p:nvPr/>
        </p:nvGrpSpPr>
        <p:grpSpPr>
          <a:xfrm>
            <a:off x="4634548" y="3716655"/>
            <a:ext cx="3311525" cy="1101725"/>
            <a:chOff x="0" y="0"/>
            <a:chExt cx="2086" cy="694"/>
          </a:xfrm>
        </p:grpSpPr>
        <p:sp>
          <p:nvSpPr>
            <p:cNvPr id="10249" name="任意多边形 10248"/>
            <p:cNvSpPr/>
            <p:nvPr/>
          </p:nvSpPr>
          <p:spPr>
            <a:xfrm>
              <a:off x="1789" y="0"/>
              <a:ext cx="295" cy="694"/>
            </a:xfrm>
            <a:custGeom>
              <a:avLst/>
              <a:gdLst/>
              <a:ahLst/>
              <a:cxnLst/>
              <a:rect l="0" t="0" r="0" b="0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6B0E">
                    <a:gamma/>
                    <a:shade val="46275"/>
                    <a:invGamma/>
                    <a:alpha val="100000"/>
                  </a:srgbClr>
                </a:gs>
                <a:gs pos="50000">
                  <a:srgbClr val="906B0E">
                    <a:alpha val="100000"/>
                  </a:srgbClr>
                </a:gs>
                <a:gs pos="100000">
                  <a:srgbClr val="906B0E">
                    <a:gamma/>
                    <a:shade val="46275"/>
                    <a:invGamma/>
                    <a:alpha val="100000"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0" name="任意多边形 10249"/>
            <p:cNvSpPr/>
            <p:nvPr/>
          </p:nvSpPr>
          <p:spPr>
            <a:xfrm>
              <a:off x="4" y="15"/>
              <a:ext cx="2082" cy="444"/>
            </a:xfrm>
            <a:custGeom>
              <a:avLst/>
              <a:gdLst/>
              <a:ahLst/>
              <a:cxnLst/>
              <a:rect l="0" t="0" r="0" b="0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1" name="矩形 10250"/>
            <p:cNvSpPr/>
            <p:nvPr/>
          </p:nvSpPr>
          <p:spPr>
            <a:xfrm>
              <a:off x="0" y="450"/>
              <a:ext cx="1791" cy="244"/>
            </a:xfrm>
            <a:prstGeom prst="rect">
              <a:avLst/>
            </a:prstGeom>
            <a:gradFill rotWithShape="1">
              <a:gsLst>
                <a:gs pos="0">
                  <a:srgbClr val="D0A11C">
                    <a:gamma/>
                    <a:shade val="72549"/>
                    <a:invGamma/>
                    <a:alpha val="100000"/>
                  </a:srgbClr>
                </a:gs>
                <a:gs pos="50000">
                  <a:srgbClr val="D0A11C">
                    <a:alpha val="100000"/>
                  </a:srgbClr>
                </a:gs>
                <a:gs pos="100000">
                  <a:srgbClr val="D0A11C">
                    <a:gamma/>
                    <a:shade val="72549"/>
                    <a:invGamma/>
                    <a:alpha val="100000"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vert="horz" wrap="none" anchor="ctr"/>
            <a:lstStyle/>
            <a:p>
              <a:pPr algn="ctr"/>
              <a:r>
                <a:rPr lang="zh-CN" altLang="en-US" dirty="0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第</a:t>
              </a:r>
              <a:r>
                <a:rPr lang="en-US" altLang="x-none" dirty="0">
                  <a:solidFill>
                    <a:srgbClr val="FF0000"/>
                  </a:solidFill>
                  <a:latin typeface="Arial" panose="020B0604020202020204" charset="-76"/>
                  <a:ea typeface="宋体" panose="02010600030101010101" pitchFamily="2" charset="-122"/>
                </a:rPr>
                <a:t>2</a:t>
              </a:r>
              <a:r>
                <a:rPr lang="zh-CN" altLang="en-US" dirty="0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步</a:t>
              </a:r>
            </a:p>
          </p:txBody>
        </p:sp>
        <p:sp>
          <p:nvSpPr>
            <p:cNvPr id="10252" name="文本框 10251"/>
            <p:cNvSpPr txBox="1"/>
            <p:nvPr/>
          </p:nvSpPr>
          <p:spPr>
            <a:xfrm>
              <a:off x="146" y="62"/>
              <a:ext cx="162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  描出反射面</a:t>
              </a:r>
            </a:p>
          </p:txBody>
        </p:sp>
      </p:grpSp>
      <p:grpSp>
        <p:nvGrpSpPr>
          <p:cNvPr id="10253" name="组合 10252"/>
          <p:cNvGrpSpPr/>
          <p:nvPr/>
        </p:nvGrpSpPr>
        <p:grpSpPr>
          <a:xfrm>
            <a:off x="5353685" y="2708593"/>
            <a:ext cx="3024188" cy="1028700"/>
            <a:chOff x="0" y="0"/>
            <a:chExt cx="1905" cy="648"/>
          </a:xfrm>
        </p:grpSpPr>
        <p:sp>
          <p:nvSpPr>
            <p:cNvPr id="10254" name="任意多边形 10253"/>
            <p:cNvSpPr/>
            <p:nvPr/>
          </p:nvSpPr>
          <p:spPr>
            <a:xfrm>
              <a:off x="1634" y="0"/>
              <a:ext cx="269" cy="648"/>
            </a:xfrm>
            <a:custGeom>
              <a:avLst/>
              <a:gdLst/>
              <a:ahLst/>
              <a:cxnLst/>
              <a:rect l="0" t="0" r="0" b="0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6B0E">
                    <a:gamma/>
                    <a:shade val="46275"/>
                    <a:invGamma/>
                    <a:alpha val="100000"/>
                  </a:srgbClr>
                </a:gs>
                <a:gs pos="50000">
                  <a:srgbClr val="906B0E">
                    <a:alpha val="100000"/>
                  </a:srgbClr>
                </a:gs>
                <a:gs pos="100000">
                  <a:srgbClr val="906B0E">
                    <a:gamma/>
                    <a:shade val="46275"/>
                    <a:invGamma/>
                    <a:alpha val="100000"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5" name="任意多边形 10254"/>
            <p:cNvSpPr/>
            <p:nvPr/>
          </p:nvSpPr>
          <p:spPr>
            <a:xfrm>
              <a:off x="3" y="14"/>
              <a:ext cx="1902" cy="414"/>
            </a:xfrm>
            <a:custGeom>
              <a:avLst/>
              <a:gdLst/>
              <a:ahLst/>
              <a:cxnLst/>
              <a:rect l="0" t="0" r="0" b="0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6" name="矩形 10255"/>
            <p:cNvSpPr/>
            <p:nvPr/>
          </p:nvSpPr>
          <p:spPr>
            <a:xfrm>
              <a:off x="0" y="420"/>
              <a:ext cx="1636" cy="228"/>
            </a:xfrm>
            <a:prstGeom prst="rect">
              <a:avLst/>
            </a:prstGeom>
            <a:gradFill rotWithShape="1">
              <a:gsLst>
                <a:gs pos="0">
                  <a:srgbClr val="D0A11C">
                    <a:gamma/>
                    <a:shade val="72549"/>
                    <a:invGamma/>
                    <a:alpha val="100000"/>
                  </a:srgbClr>
                </a:gs>
                <a:gs pos="50000">
                  <a:srgbClr val="D0A11C">
                    <a:alpha val="100000"/>
                  </a:srgbClr>
                </a:gs>
                <a:gs pos="100000">
                  <a:srgbClr val="D0A11C">
                    <a:gamma/>
                    <a:shade val="72549"/>
                    <a:invGamma/>
                    <a:alpha val="100000"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vert="horz" wrap="none" anchor="ctr"/>
            <a:lstStyle/>
            <a:p>
              <a:pPr algn="ctr"/>
              <a:r>
                <a:rPr lang="zh-CN" altLang="en-US" dirty="0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第</a:t>
              </a:r>
              <a:r>
                <a:rPr lang="en-US" altLang="x-none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r>
                <a:rPr lang="zh-CN" altLang="en-US" dirty="0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步</a:t>
              </a:r>
            </a:p>
          </p:txBody>
        </p:sp>
        <p:sp>
          <p:nvSpPr>
            <p:cNvPr id="10257" name="文本框 10256"/>
            <p:cNvSpPr txBox="1"/>
            <p:nvPr/>
          </p:nvSpPr>
          <p:spPr>
            <a:xfrm>
              <a:off x="119" y="58"/>
              <a:ext cx="173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描出物、像位置</a:t>
              </a:r>
            </a:p>
          </p:txBody>
        </p:sp>
      </p:grpSp>
      <p:grpSp>
        <p:nvGrpSpPr>
          <p:cNvPr id="10258" name="组合 10257"/>
          <p:cNvGrpSpPr/>
          <p:nvPr/>
        </p:nvGrpSpPr>
        <p:grpSpPr>
          <a:xfrm>
            <a:off x="6001385" y="1700530"/>
            <a:ext cx="2808288" cy="1028700"/>
            <a:chOff x="0" y="0"/>
            <a:chExt cx="2236" cy="649"/>
          </a:xfrm>
        </p:grpSpPr>
        <p:sp>
          <p:nvSpPr>
            <p:cNvPr id="10259" name="任意多边形 10258"/>
            <p:cNvSpPr/>
            <p:nvPr/>
          </p:nvSpPr>
          <p:spPr>
            <a:xfrm>
              <a:off x="1918" y="0"/>
              <a:ext cx="316" cy="649"/>
            </a:xfrm>
            <a:custGeom>
              <a:avLst/>
              <a:gdLst/>
              <a:ahLst/>
              <a:cxnLst/>
              <a:rect l="0" t="0" r="0" b="0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6B0E">
                    <a:gamma/>
                    <a:shade val="46275"/>
                    <a:invGamma/>
                    <a:alpha val="100000"/>
                  </a:srgbClr>
                </a:gs>
                <a:gs pos="50000">
                  <a:srgbClr val="906B0E">
                    <a:alpha val="100000"/>
                  </a:srgbClr>
                </a:gs>
                <a:gs pos="100000">
                  <a:srgbClr val="906B0E">
                    <a:gamma/>
                    <a:shade val="46275"/>
                    <a:invGamma/>
                    <a:alpha val="100000"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0" name="任意多边形 10259"/>
            <p:cNvSpPr/>
            <p:nvPr/>
          </p:nvSpPr>
          <p:spPr>
            <a:xfrm>
              <a:off x="4" y="14"/>
              <a:ext cx="2232" cy="415"/>
            </a:xfrm>
            <a:custGeom>
              <a:avLst/>
              <a:gdLst/>
              <a:ahLst/>
              <a:cxnLst/>
              <a:rect l="0" t="0" r="0" b="0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1" name="矩形 10260"/>
            <p:cNvSpPr/>
            <p:nvPr/>
          </p:nvSpPr>
          <p:spPr>
            <a:xfrm>
              <a:off x="0" y="421"/>
              <a:ext cx="1920" cy="228"/>
            </a:xfrm>
            <a:prstGeom prst="rect">
              <a:avLst/>
            </a:prstGeom>
            <a:gradFill rotWithShape="1">
              <a:gsLst>
                <a:gs pos="0">
                  <a:srgbClr val="D0A11C">
                    <a:gamma/>
                    <a:shade val="72549"/>
                    <a:invGamma/>
                    <a:alpha val="100000"/>
                  </a:srgbClr>
                </a:gs>
                <a:gs pos="50000">
                  <a:srgbClr val="D0A11C">
                    <a:alpha val="100000"/>
                  </a:srgbClr>
                </a:gs>
                <a:gs pos="100000">
                  <a:srgbClr val="D0A11C">
                    <a:gamma/>
                    <a:shade val="72549"/>
                    <a:invGamma/>
                    <a:alpha val="100000"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vert="horz" wrap="none" anchor="ctr"/>
            <a:lstStyle/>
            <a:p>
              <a:pPr algn="ctr"/>
              <a:r>
                <a:rPr lang="zh-CN" altLang="en-US" dirty="0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第</a:t>
              </a:r>
              <a:r>
                <a:rPr lang="en-US" altLang="x-none" dirty="0">
                  <a:solidFill>
                    <a:srgbClr val="FF0000"/>
                  </a:solidFill>
                  <a:latin typeface="Arial" panose="020B0604020202020204" charset="-76"/>
                  <a:ea typeface="宋体" panose="02010600030101010101" pitchFamily="2" charset="-122"/>
                </a:rPr>
                <a:t>4</a:t>
              </a:r>
              <a:r>
                <a:rPr lang="zh-CN" altLang="en-US" dirty="0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步</a:t>
              </a:r>
            </a:p>
          </p:txBody>
        </p:sp>
        <p:sp>
          <p:nvSpPr>
            <p:cNvPr id="10262" name="文本框 10261"/>
            <p:cNvSpPr txBox="1"/>
            <p:nvPr/>
          </p:nvSpPr>
          <p:spPr>
            <a:xfrm>
              <a:off x="363" y="58"/>
              <a:ext cx="1745" cy="32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 </a:t>
              </a:r>
              <a:r>
                <a:rPr lang="zh-CN" altLang="en-US" sz="280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测量距离</a:t>
              </a:r>
            </a:p>
          </p:txBody>
        </p:sp>
      </p:grpSp>
      <p:pic>
        <p:nvPicPr>
          <p:cNvPr id="10263" name="图片 1026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835" y="2299018"/>
            <a:ext cx="3384550" cy="284956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126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33148" y="1265238"/>
            <a:ext cx="2835275" cy="19748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67" name="组合 11266"/>
          <p:cNvGrpSpPr/>
          <p:nvPr/>
        </p:nvGrpSpPr>
        <p:grpSpPr>
          <a:xfrm>
            <a:off x="467043" y="3362643"/>
            <a:ext cx="5616575" cy="1008062"/>
            <a:chOff x="0" y="0"/>
            <a:chExt cx="4082" cy="680"/>
          </a:xfrm>
        </p:grpSpPr>
        <p:sp>
          <p:nvSpPr>
            <p:cNvPr id="11268" name="横卷形 11267"/>
            <p:cNvSpPr/>
            <p:nvPr/>
          </p:nvSpPr>
          <p:spPr>
            <a:xfrm>
              <a:off x="0" y="0"/>
              <a:ext cx="4082" cy="680"/>
            </a:xfrm>
            <a:prstGeom prst="horizontalScroll">
              <a:avLst>
                <a:gd name="adj" fmla="val 12500"/>
              </a:avLst>
            </a:prstGeom>
            <a:solidFill>
              <a:srgbClr val="BBE0E3">
                <a:alpha val="100000"/>
              </a:srgbClr>
            </a:solidFill>
            <a:ln w="25400" cap="flat" cmpd="sng">
              <a:solidFill>
                <a:srgbClr val="3D8F95"/>
              </a:solidFill>
              <a:prstDash val="solid"/>
              <a:headEnd type="none" w="med" len="med"/>
              <a:tailEnd type="none" w="med" len="med"/>
            </a:ln>
          </p:spPr>
          <p:txBody>
            <a:bodyPr vert="horz" wrap="none" anchor="ctr"/>
            <a:lstStyle/>
            <a:p>
              <a:pPr algn="ctr">
                <a:buClrTx/>
              </a:pP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1269" name="文本框 11268"/>
            <p:cNvSpPr txBox="1"/>
            <p:nvPr/>
          </p:nvSpPr>
          <p:spPr>
            <a:xfrm>
              <a:off x="181" y="136"/>
              <a:ext cx="3765" cy="350"/>
            </a:xfrm>
            <a:prstGeom prst="rect">
              <a:avLst/>
            </a:prstGeom>
            <a:solidFill>
              <a:srgbClr val="BBE0E3">
                <a:alpha val="100000"/>
              </a:srgbClr>
            </a:solidFill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dirty="0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像的大小与物的大小相等</a:t>
              </a:r>
            </a:p>
          </p:txBody>
        </p:sp>
      </p:grpSp>
      <p:grpSp>
        <p:nvGrpSpPr>
          <p:cNvPr id="11270" name="组合 11269"/>
          <p:cNvGrpSpPr/>
          <p:nvPr/>
        </p:nvGrpSpPr>
        <p:grpSpPr>
          <a:xfrm>
            <a:off x="449580" y="1265555"/>
            <a:ext cx="4608513" cy="1079500"/>
            <a:chOff x="0" y="0"/>
            <a:chExt cx="3243" cy="680"/>
          </a:xfrm>
        </p:grpSpPr>
        <p:sp>
          <p:nvSpPr>
            <p:cNvPr id="11271" name="横卷形 11270"/>
            <p:cNvSpPr/>
            <p:nvPr/>
          </p:nvSpPr>
          <p:spPr>
            <a:xfrm>
              <a:off x="0" y="0"/>
              <a:ext cx="3243" cy="680"/>
            </a:xfrm>
            <a:prstGeom prst="horizontalScroll">
              <a:avLst>
                <a:gd name="adj" fmla="val 12500"/>
              </a:avLst>
            </a:prstGeom>
            <a:solidFill>
              <a:srgbClr val="BBE0E3">
                <a:alpha val="100000"/>
              </a:srgbClr>
            </a:solidFill>
            <a:ln w="25400" cap="flat" cmpd="sng">
              <a:solidFill>
                <a:srgbClr val="3D8F95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2" name="文本框 11271"/>
            <p:cNvSpPr txBox="1"/>
            <p:nvPr/>
          </p:nvSpPr>
          <p:spPr>
            <a:xfrm>
              <a:off x="115" y="136"/>
              <a:ext cx="3014" cy="327"/>
            </a:xfrm>
            <a:prstGeom prst="rect">
              <a:avLst/>
            </a:prstGeom>
            <a:solidFill>
              <a:srgbClr val="BBE0E3">
                <a:alpha val="100000"/>
              </a:srgbClr>
            </a:solidFill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dirty="0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像和物到镜面的距离相等</a:t>
              </a:r>
            </a:p>
          </p:txBody>
        </p:sp>
      </p:grpSp>
      <p:grpSp>
        <p:nvGrpSpPr>
          <p:cNvPr id="11273" name="组合 11272"/>
          <p:cNvGrpSpPr/>
          <p:nvPr/>
        </p:nvGrpSpPr>
        <p:grpSpPr>
          <a:xfrm>
            <a:off x="467043" y="2354580"/>
            <a:ext cx="5545137" cy="1006475"/>
            <a:chOff x="0" y="0"/>
            <a:chExt cx="4025" cy="634"/>
          </a:xfrm>
        </p:grpSpPr>
        <p:sp>
          <p:nvSpPr>
            <p:cNvPr id="11274" name="横卷形 11273"/>
            <p:cNvSpPr/>
            <p:nvPr/>
          </p:nvSpPr>
          <p:spPr>
            <a:xfrm>
              <a:off x="0" y="0"/>
              <a:ext cx="4025" cy="634"/>
            </a:xfrm>
            <a:prstGeom prst="horizontalScroll">
              <a:avLst>
                <a:gd name="adj" fmla="val 12500"/>
              </a:avLst>
            </a:prstGeom>
            <a:solidFill>
              <a:srgbClr val="BBE0E3">
                <a:alpha val="100000"/>
              </a:srgbClr>
            </a:solidFill>
            <a:ln w="25400" cap="flat" cmpd="sng">
              <a:solidFill>
                <a:srgbClr val="3D8F95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5" name="文本框 11274"/>
            <p:cNvSpPr txBox="1"/>
            <p:nvPr/>
          </p:nvSpPr>
          <p:spPr>
            <a:xfrm>
              <a:off x="136" y="136"/>
              <a:ext cx="3833" cy="327"/>
            </a:xfrm>
            <a:prstGeom prst="rect">
              <a:avLst/>
            </a:prstGeom>
            <a:solidFill>
              <a:srgbClr val="BBE0E3">
                <a:alpha val="100000"/>
              </a:srgbClr>
            </a:solidFill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dirty="0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像和物对应点的连线与镜面垂直</a:t>
              </a:r>
            </a:p>
          </p:txBody>
        </p:sp>
      </p:grpSp>
      <p:sp>
        <p:nvSpPr>
          <p:cNvPr id="11276" name="矩形 11275"/>
          <p:cNvSpPr>
            <a:spLocks noGrp="1"/>
          </p:cNvSpPr>
          <p:nvPr/>
        </p:nvSpPr>
        <p:spPr>
          <a:xfrm>
            <a:off x="1744980" y="4415155"/>
            <a:ext cx="4862513" cy="650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sz="2800" b="1" dirty="0">
                <a:solidFill>
                  <a:srgbClr val="0066CC"/>
                </a:solidFill>
                <a:latin typeface="宋体" panose="02010600030101010101" pitchFamily="2" charset="-122"/>
              </a:rPr>
              <a:t>总之</a:t>
            </a:r>
            <a:r>
              <a:rPr lang="en-US" altLang="x-none" sz="2800" b="1" dirty="0">
                <a:solidFill>
                  <a:srgbClr val="0066CC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800" b="1" dirty="0">
                <a:solidFill>
                  <a:srgbClr val="0066CC"/>
                </a:solidFill>
                <a:latin typeface="宋体" panose="02010600030101010101" pitchFamily="2" charset="-122"/>
              </a:rPr>
              <a:t>平面镜所成的像与物体关于平面镜对称</a:t>
            </a:r>
            <a:r>
              <a:rPr lang="en-US" altLang="x-none" sz="2800" b="1" dirty="0">
                <a:solidFill>
                  <a:srgbClr val="0066CC"/>
                </a:solidFill>
                <a:latin typeface="宋体" panose="02010600030101010101" pitchFamily="2" charset="-122"/>
              </a:rPr>
              <a:t>!</a:t>
            </a:r>
          </a:p>
        </p:txBody>
      </p:sp>
      <p:sp>
        <p:nvSpPr>
          <p:cNvPr id="11277" name="矩形 11276"/>
          <p:cNvSpPr/>
          <p:nvPr/>
        </p:nvSpPr>
        <p:spPr>
          <a:xfrm>
            <a:off x="1744980" y="5586730"/>
            <a:ext cx="4862513" cy="650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sz="2800" b="1" dirty="0">
                <a:solidFill>
                  <a:srgbClr val="0066CC"/>
                </a:solidFill>
                <a:latin typeface="宋体" panose="02010600030101010101" pitchFamily="2" charset="-122"/>
              </a:rPr>
              <a:t>像的大小由什么决定？</a:t>
            </a:r>
            <a:endParaRPr lang="en-US" altLang="x-none" sz="2800" b="1" dirty="0">
              <a:solidFill>
                <a:srgbClr val="0066CC"/>
              </a:solidFill>
              <a:latin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 build="p"/>
      <p:bldP spid="1127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2289"/>
          <p:cNvSpPr>
            <a:spLocks noGrp="1"/>
          </p:cNvSpPr>
          <p:nvPr/>
        </p:nvSpPr>
        <p:spPr>
          <a:xfrm>
            <a:off x="936308" y="5637530"/>
            <a:ext cx="5976937" cy="1152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1905" lvl="0" indent="-1905">
              <a:lnSpc>
                <a:spcPct val="80000"/>
              </a:lnSpc>
            </a:pPr>
            <a:r>
              <a:rPr lang="zh-CN" altLang="en-US" sz="2400" b="1" dirty="0">
                <a:solidFill>
                  <a:schemeClr val="tx2"/>
                </a:solidFill>
              </a:rPr>
              <a:t>平面镜成像由光的反射现象形成</a:t>
            </a:r>
          </a:p>
          <a:p>
            <a:pPr marL="1905" lvl="0" indent="-1905">
              <a:lnSpc>
                <a:spcPct val="80000"/>
              </a:lnSpc>
            </a:pPr>
            <a:r>
              <a:rPr lang="zh-CN" altLang="en-US" sz="2400" b="1" dirty="0">
                <a:solidFill>
                  <a:schemeClr val="tx2"/>
                </a:solidFill>
              </a:rPr>
              <a:t>每个物（发光或反光）点，都有其</a:t>
            </a:r>
          </a:p>
          <a:p>
            <a:pPr marL="1905" lvl="0" indent="-1905">
              <a:lnSpc>
                <a:spcPct val="80000"/>
              </a:lnSpc>
              <a:buNone/>
            </a:pPr>
            <a:r>
              <a:rPr lang="zh-CN" altLang="en-US" sz="2400" b="1" dirty="0">
                <a:solidFill>
                  <a:schemeClr val="tx2"/>
                </a:solidFill>
              </a:rPr>
              <a:t>  对应的虚像点，虚像用虚线。</a:t>
            </a:r>
          </a:p>
        </p:txBody>
      </p:sp>
      <p:sp>
        <p:nvSpPr>
          <p:cNvPr id="12291" name="矩形 12290"/>
          <p:cNvSpPr>
            <a:spLocks noGrp="1"/>
          </p:cNvSpPr>
          <p:nvPr/>
        </p:nvSpPr>
        <p:spPr>
          <a:xfrm>
            <a:off x="1433195" y="886460"/>
            <a:ext cx="3671888" cy="8540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u="none" kern="1200" baseline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algn="l"/>
            <a:r>
              <a:rPr lang="zh-CN" altLang="en-US" sz="3600">
                <a:solidFill>
                  <a:srgbClr val="FF0000"/>
                </a:solidFill>
                <a:latin typeface="宋体" panose="02010600030101010101" pitchFamily="2" charset="-122"/>
              </a:rPr>
              <a:t>平面镜成像原理</a:t>
            </a:r>
          </a:p>
        </p:txBody>
      </p:sp>
      <p:grpSp>
        <p:nvGrpSpPr>
          <p:cNvPr id="12292" name="组合 12291"/>
          <p:cNvGrpSpPr/>
          <p:nvPr/>
        </p:nvGrpSpPr>
        <p:grpSpPr>
          <a:xfrm>
            <a:off x="5571808" y="3313430"/>
            <a:ext cx="1106487" cy="1100138"/>
            <a:chOff x="0" y="0"/>
            <a:chExt cx="697" cy="693"/>
          </a:xfrm>
        </p:grpSpPr>
        <p:sp>
          <p:nvSpPr>
            <p:cNvPr id="12293" name="直接连接符 12292"/>
            <p:cNvSpPr/>
            <p:nvPr/>
          </p:nvSpPr>
          <p:spPr>
            <a:xfrm flipV="1">
              <a:off x="0" y="0"/>
              <a:ext cx="697" cy="693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294" name="直接连接符 12293"/>
            <p:cNvSpPr/>
            <p:nvPr/>
          </p:nvSpPr>
          <p:spPr>
            <a:xfrm flipV="1">
              <a:off x="35" y="335"/>
              <a:ext cx="651" cy="335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12295" name="组合 12294"/>
            <p:cNvGrpSpPr/>
            <p:nvPr/>
          </p:nvGrpSpPr>
          <p:grpSpPr>
            <a:xfrm>
              <a:off x="232" y="356"/>
              <a:ext cx="108" cy="110"/>
              <a:chOff x="0" y="0"/>
              <a:chExt cx="108" cy="110"/>
            </a:xfrm>
          </p:grpSpPr>
          <p:sp>
            <p:nvSpPr>
              <p:cNvPr id="12296" name="直接连接符 12295"/>
              <p:cNvSpPr/>
              <p:nvPr/>
            </p:nvSpPr>
            <p:spPr>
              <a:xfrm flipV="1">
                <a:off x="0" y="0"/>
                <a:ext cx="108" cy="36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297" name="直接连接符 12296"/>
              <p:cNvSpPr/>
              <p:nvPr/>
            </p:nvSpPr>
            <p:spPr>
              <a:xfrm flipH="1">
                <a:off x="78" y="36"/>
                <a:ext cx="6" cy="74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2298" name="直接连接符 12297"/>
            <p:cNvSpPr/>
            <p:nvPr/>
          </p:nvSpPr>
          <p:spPr>
            <a:xfrm>
              <a:off x="369" y="443"/>
              <a:ext cx="8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299" name="直接连接符 12298"/>
            <p:cNvSpPr/>
            <p:nvPr/>
          </p:nvSpPr>
          <p:spPr>
            <a:xfrm flipH="1">
              <a:off x="431" y="454"/>
              <a:ext cx="6" cy="82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2300" name="组合 12299"/>
          <p:cNvGrpSpPr/>
          <p:nvPr/>
        </p:nvGrpSpPr>
        <p:grpSpPr>
          <a:xfrm>
            <a:off x="6651308" y="3332480"/>
            <a:ext cx="1025525" cy="1122363"/>
            <a:chOff x="0" y="0"/>
            <a:chExt cx="646" cy="707"/>
          </a:xfrm>
        </p:grpSpPr>
        <p:sp>
          <p:nvSpPr>
            <p:cNvPr id="12301" name="直接连接符 12300"/>
            <p:cNvSpPr/>
            <p:nvPr/>
          </p:nvSpPr>
          <p:spPr>
            <a:xfrm flipH="1" flipV="1">
              <a:off x="0" y="0"/>
              <a:ext cx="645" cy="707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2302" name="直接连接符 12301"/>
            <p:cNvSpPr/>
            <p:nvPr/>
          </p:nvSpPr>
          <p:spPr>
            <a:xfrm flipH="1" flipV="1">
              <a:off x="46" y="363"/>
              <a:ext cx="600" cy="344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</p:sp>
      </p:grpSp>
      <p:grpSp>
        <p:nvGrpSpPr>
          <p:cNvPr id="12303" name="组合 12302"/>
          <p:cNvGrpSpPr/>
          <p:nvPr/>
        </p:nvGrpSpPr>
        <p:grpSpPr>
          <a:xfrm>
            <a:off x="4851083" y="2468880"/>
            <a:ext cx="1866900" cy="1417638"/>
            <a:chOff x="0" y="0"/>
            <a:chExt cx="1176" cy="893"/>
          </a:xfrm>
        </p:grpSpPr>
        <p:sp>
          <p:nvSpPr>
            <p:cNvPr id="12304" name="直接连接符 12303"/>
            <p:cNvSpPr/>
            <p:nvPr/>
          </p:nvSpPr>
          <p:spPr>
            <a:xfrm flipH="1" flipV="1">
              <a:off x="593" y="0"/>
              <a:ext cx="560" cy="566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05" name="直接连接符 12304"/>
            <p:cNvSpPr/>
            <p:nvPr/>
          </p:nvSpPr>
          <p:spPr>
            <a:xfrm flipH="1" flipV="1">
              <a:off x="0" y="252"/>
              <a:ext cx="1176" cy="64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06" name="直接连接符 12305"/>
            <p:cNvSpPr/>
            <p:nvPr/>
          </p:nvSpPr>
          <p:spPr>
            <a:xfrm rot="-15623848" flipV="1">
              <a:off x="867" y="155"/>
              <a:ext cx="4" cy="136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07" name="直接连接符 12306"/>
            <p:cNvSpPr/>
            <p:nvPr/>
          </p:nvSpPr>
          <p:spPr>
            <a:xfrm rot="-5461481" flipV="1">
              <a:off x="741" y="279"/>
              <a:ext cx="122" cy="1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08" name="直接连接符 12307"/>
            <p:cNvSpPr/>
            <p:nvPr/>
          </p:nvSpPr>
          <p:spPr>
            <a:xfrm rot="-5461481" flipV="1">
              <a:off x="431" y="543"/>
              <a:ext cx="131" cy="36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09" name="直接连接符 12308"/>
            <p:cNvSpPr/>
            <p:nvPr/>
          </p:nvSpPr>
          <p:spPr>
            <a:xfrm rot="5976151">
              <a:off x="541" y="438"/>
              <a:ext cx="15" cy="13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2310" name="文本框 12309"/>
          <p:cNvSpPr txBox="1"/>
          <p:nvPr/>
        </p:nvSpPr>
        <p:spPr>
          <a:xfrm>
            <a:off x="5113020" y="4124643"/>
            <a:ext cx="382588" cy="7016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4000" dirty="0">
                <a:latin typeface="Arial" panose="020B0604020202020204" charset="-76"/>
                <a:ea typeface="宋体" panose="02010600030101010101" pitchFamily="2" charset="-122"/>
              </a:rPr>
              <a:t>s</a:t>
            </a:r>
          </a:p>
        </p:txBody>
      </p:sp>
      <p:sp>
        <p:nvSpPr>
          <p:cNvPr id="12311" name="文本框 12310"/>
          <p:cNvSpPr txBox="1"/>
          <p:nvPr/>
        </p:nvSpPr>
        <p:spPr>
          <a:xfrm>
            <a:off x="7813358" y="4126230"/>
            <a:ext cx="611187" cy="6413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dirty="0">
                <a:latin typeface="Arial" panose="020B0604020202020204" charset="-76"/>
                <a:ea typeface="宋体" panose="02010600030101010101" pitchFamily="2" charset="-122"/>
              </a:rPr>
              <a:t>s</a:t>
            </a:r>
            <a:r>
              <a:rPr lang="en-US" altLang="x-none" sz="3600" baseline="30000" dirty="0">
                <a:latin typeface="Arial" panose="020B0604020202020204" charset="-76"/>
                <a:ea typeface="宋体" panose="02010600030101010101" pitchFamily="2" charset="-122"/>
              </a:rPr>
              <a:t>’</a:t>
            </a:r>
          </a:p>
        </p:txBody>
      </p:sp>
      <p:grpSp>
        <p:nvGrpSpPr>
          <p:cNvPr id="12312" name="组合 12311"/>
          <p:cNvGrpSpPr/>
          <p:nvPr/>
        </p:nvGrpSpPr>
        <p:grpSpPr>
          <a:xfrm>
            <a:off x="5506720" y="4362768"/>
            <a:ext cx="254000" cy="1130300"/>
            <a:chOff x="0" y="0"/>
            <a:chExt cx="134" cy="806"/>
          </a:xfrm>
        </p:grpSpPr>
        <p:sp>
          <p:nvSpPr>
            <p:cNvPr id="12313" name="矩形 12312"/>
            <p:cNvSpPr/>
            <p:nvPr/>
          </p:nvSpPr>
          <p:spPr>
            <a:xfrm>
              <a:off x="0" y="243"/>
              <a:ext cx="134" cy="563"/>
            </a:xfrm>
            <a:prstGeom prst="rect">
              <a:avLst/>
            </a:prstGeom>
            <a:gradFill rotWithShape="1">
              <a:gsLst>
                <a:gs pos="0">
                  <a:srgbClr val="FFCCCC">
                    <a:alpha val="100000"/>
                  </a:srgbClr>
                </a:gs>
                <a:gs pos="100000">
                  <a:srgbClr val="FFCCCC">
                    <a:gamma/>
                    <a:shade val="46275"/>
                    <a:invGamma/>
                    <a:alpha val="100000"/>
                  </a:srgbClr>
                </a:gs>
              </a:gsLst>
              <a:lin ang="5400000" scaled="1"/>
              <a:tileRect/>
            </a:gradFill>
            <a:ln w="2857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4" name="椭圆 12313"/>
            <p:cNvSpPr/>
            <p:nvPr/>
          </p:nvSpPr>
          <p:spPr>
            <a:xfrm>
              <a:off x="27" y="0"/>
              <a:ext cx="85" cy="242"/>
            </a:xfrm>
            <a:prstGeom prst="ellipse">
              <a:avLst/>
            </a:prstGeom>
            <a:solidFill>
              <a:srgbClr val="FF0000">
                <a:alpha val="100000"/>
              </a:srgbClr>
            </a:solidFill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5" name="椭圆 12314"/>
            <p:cNvSpPr/>
            <p:nvPr/>
          </p:nvSpPr>
          <p:spPr>
            <a:xfrm>
              <a:off x="56" y="8"/>
              <a:ext cx="45" cy="4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6" name="椭圆 12315"/>
            <p:cNvSpPr/>
            <p:nvPr/>
          </p:nvSpPr>
          <p:spPr>
            <a:xfrm>
              <a:off x="73" y="107"/>
              <a:ext cx="45" cy="4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7" name="椭圆 12316"/>
            <p:cNvSpPr/>
            <p:nvPr/>
          </p:nvSpPr>
          <p:spPr>
            <a:xfrm>
              <a:off x="35" y="181"/>
              <a:ext cx="45" cy="4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18" name="组合 12317"/>
          <p:cNvGrpSpPr/>
          <p:nvPr/>
        </p:nvGrpSpPr>
        <p:grpSpPr>
          <a:xfrm>
            <a:off x="7597458" y="4451668"/>
            <a:ext cx="250825" cy="1054100"/>
            <a:chOff x="0" y="0"/>
            <a:chExt cx="137" cy="798"/>
          </a:xfrm>
        </p:grpSpPr>
        <p:grpSp>
          <p:nvGrpSpPr>
            <p:cNvPr id="12319" name="组合 12318"/>
            <p:cNvGrpSpPr/>
            <p:nvPr/>
          </p:nvGrpSpPr>
          <p:grpSpPr>
            <a:xfrm>
              <a:off x="0" y="0"/>
              <a:ext cx="137" cy="798"/>
              <a:chOff x="0" y="0"/>
              <a:chExt cx="144" cy="767"/>
            </a:xfrm>
          </p:grpSpPr>
          <p:sp>
            <p:nvSpPr>
              <p:cNvPr id="12320" name="椭圆 12319"/>
              <p:cNvSpPr/>
              <p:nvPr/>
            </p:nvSpPr>
            <p:spPr>
              <a:xfrm>
                <a:off x="36" y="0"/>
                <a:ext cx="85" cy="242"/>
              </a:xfrm>
              <a:prstGeom prst="ellipse">
                <a:avLst/>
              </a:prstGeom>
              <a:solidFill>
                <a:srgbClr val="FF0000">
                  <a:alpha val="100000"/>
                </a:srgbClr>
              </a:solidFill>
              <a:ln w="28575" cap="flat" cmpd="sng">
                <a:solidFill>
                  <a:srgbClr val="000000"/>
                </a:solidFill>
                <a:prstDash val="sysDot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21" name="矩形 12320"/>
              <p:cNvSpPr/>
              <p:nvPr/>
            </p:nvSpPr>
            <p:spPr>
              <a:xfrm>
                <a:off x="0" y="204"/>
                <a:ext cx="144" cy="563"/>
              </a:xfrm>
              <a:prstGeom prst="rect">
                <a:avLst/>
              </a:prstGeom>
              <a:gradFill rotWithShape="1">
                <a:gsLst>
                  <a:gs pos="0">
                    <a:srgbClr val="FFCCCC">
                      <a:alpha val="100000"/>
                    </a:srgbClr>
                  </a:gs>
                  <a:gs pos="100000">
                    <a:srgbClr val="FFCCCC">
                      <a:gamma/>
                      <a:shade val="46275"/>
                      <a:invGamma/>
                      <a:alpha val="100000"/>
                    </a:srgbClr>
                  </a:gs>
                </a:gsLst>
                <a:lin ang="5400000" scaled="1"/>
                <a:tileRect/>
              </a:gradFill>
              <a:ln w="28575" cap="flat" cmpd="sng">
                <a:solidFill>
                  <a:srgbClr val="000000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2322" name="椭圆 12321"/>
            <p:cNvSpPr/>
            <p:nvPr/>
          </p:nvSpPr>
          <p:spPr>
            <a:xfrm>
              <a:off x="55" y="8"/>
              <a:ext cx="44" cy="48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28575" cap="rnd" cmpd="sng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3" name="椭圆 12322"/>
            <p:cNvSpPr/>
            <p:nvPr/>
          </p:nvSpPr>
          <p:spPr>
            <a:xfrm>
              <a:off x="55" y="160"/>
              <a:ext cx="44" cy="48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28575" cap="rnd" cmpd="sng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4" name="椭圆 12323"/>
            <p:cNvSpPr/>
            <p:nvPr/>
          </p:nvSpPr>
          <p:spPr>
            <a:xfrm>
              <a:off x="37" y="88"/>
              <a:ext cx="44" cy="48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28575" cap="rnd" cmpd="sng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25" name="组合 12324"/>
          <p:cNvGrpSpPr/>
          <p:nvPr/>
        </p:nvGrpSpPr>
        <p:grpSpPr>
          <a:xfrm>
            <a:off x="4247833" y="1821180"/>
            <a:ext cx="935037" cy="757238"/>
            <a:chOff x="0" y="0"/>
            <a:chExt cx="589" cy="477"/>
          </a:xfrm>
        </p:grpSpPr>
        <p:grpSp>
          <p:nvGrpSpPr>
            <p:cNvPr id="12326" name="组合 12325"/>
            <p:cNvGrpSpPr/>
            <p:nvPr/>
          </p:nvGrpSpPr>
          <p:grpSpPr>
            <a:xfrm rot="1062425" flipH="1">
              <a:off x="171" y="167"/>
              <a:ext cx="418" cy="310"/>
              <a:chOff x="0" y="0"/>
              <a:chExt cx="1496" cy="1749"/>
            </a:xfrm>
          </p:grpSpPr>
          <p:sp>
            <p:nvSpPr>
              <p:cNvPr id="12327" name="任意多边形 12326"/>
              <p:cNvSpPr/>
              <p:nvPr/>
            </p:nvSpPr>
            <p:spPr>
              <a:xfrm rot="1749268">
                <a:off x="296" y="528"/>
                <a:ext cx="1104" cy="400"/>
              </a:xfrm>
              <a:custGeom>
                <a:avLst/>
                <a:gdLst/>
                <a:ahLst/>
                <a:cxnLst/>
                <a:rect l="0" t="0" r="0" b="0"/>
                <a:pathLst>
                  <a:path w="1104" h="400">
                    <a:moveTo>
                      <a:pt x="0" y="0"/>
                    </a:moveTo>
                    <a:cubicBezTo>
                      <a:pt x="148" y="136"/>
                      <a:pt x="296" y="272"/>
                      <a:pt x="480" y="336"/>
                    </a:cubicBezTo>
                    <a:cubicBezTo>
                      <a:pt x="664" y="400"/>
                      <a:pt x="884" y="392"/>
                      <a:pt x="1104" y="384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28" name="任意多边形 12327"/>
              <p:cNvSpPr/>
              <p:nvPr/>
            </p:nvSpPr>
            <p:spPr>
              <a:xfrm rot="-884874" flipV="1">
                <a:off x="200" y="1296"/>
                <a:ext cx="1104" cy="400"/>
              </a:xfrm>
              <a:custGeom>
                <a:avLst/>
                <a:gdLst/>
                <a:ahLst/>
                <a:cxnLst/>
                <a:rect l="0" t="0" r="0" b="0"/>
                <a:pathLst>
                  <a:path w="1104" h="400">
                    <a:moveTo>
                      <a:pt x="0" y="0"/>
                    </a:moveTo>
                    <a:cubicBezTo>
                      <a:pt x="148" y="136"/>
                      <a:pt x="296" y="272"/>
                      <a:pt x="480" y="336"/>
                    </a:cubicBezTo>
                    <a:cubicBezTo>
                      <a:pt x="664" y="400"/>
                      <a:pt x="884" y="392"/>
                      <a:pt x="1104" y="384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29" name="任意多边形 12328"/>
              <p:cNvSpPr/>
              <p:nvPr/>
            </p:nvSpPr>
            <p:spPr>
              <a:xfrm rot="-3488137" flipV="1">
                <a:off x="-342" y="743"/>
                <a:ext cx="1345" cy="660"/>
              </a:xfrm>
              <a:custGeom>
                <a:avLst/>
                <a:gdLst/>
                <a:ahLst/>
                <a:cxnLst/>
                <a:rect l="0" t="0" r="0" b="0"/>
                <a:pathLst>
                  <a:path w="1104" h="400">
                    <a:moveTo>
                      <a:pt x="0" y="0"/>
                    </a:moveTo>
                    <a:cubicBezTo>
                      <a:pt x="148" y="136"/>
                      <a:pt x="296" y="272"/>
                      <a:pt x="480" y="336"/>
                    </a:cubicBezTo>
                    <a:cubicBezTo>
                      <a:pt x="664" y="400"/>
                      <a:pt x="884" y="392"/>
                      <a:pt x="1104" y="384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30" name="任意多边形 12329"/>
              <p:cNvSpPr/>
              <p:nvPr/>
            </p:nvSpPr>
            <p:spPr>
              <a:xfrm rot="1749268">
                <a:off x="392" y="480"/>
                <a:ext cx="1104" cy="400"/>
              </a:xfrm>
              <a:custGeom>
                <a:avLst/>
                <a:gdLst/>
                <a:ahLst/>
                <a:cxnLst/>
                <a:rect l="0" t="0" r="0" b="0"/>
                <a:pathLst>
                  <a:path w="1104" h="400">
                    <a:moveTo>
                      <a:pt x="0" y="0"/>
                    </a:moveTo>
                    <a:cubicBezTo>
                      <a:pt x="148" y="136"/>
                      <a:pt x="296" y="272"/>
                      <a:pt x="480" y="336"/>
                    </a:cubicBezTo>
                    <a:cubicBezTo>
                      <a:pt x="664" y="400"/>
                      <a:pt x="884" y="392"/>
                      <a:pt x="1104" y="384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31" name="椭圆 12330"/>
              <p:cNvSpPr/>
              <p:nvPr/>
            </p:nvSpPr>
            <p:spPr>
              <a:xfrm rot="812068">
                <a:off x="47" y="390"/>
                <a:ext cx="480" cy="1248"/>
              </a:xfrm>
              <a:prstGeom prst="ellipse">
                <a:avLst/>
              </a:prstGeom>
              <a:solidFill>
                <a:srgbClr val="000000">
                  <a:alpha val="100000"/>
                </a:srgbClr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32" name="任意多边形 12331"/>
              <p:cNvSpPr/>
              <p:nvPr/>
            </p:nvSpPr>
            <p:spPr>
              <a:xfrm>
                <a:off x="392" y="0"/>
                <a:ext cx="144" cy="312"/>
              </a:xfrm>
              <a:custGeom>
                <a:avLst/>
                <a:gdLst/>
                <a:ahLst/>
                <a:cxnLst/>
                <a:rect l="0" t="0" r="0" b="0"/>
                <a:pathLst>
                  <a:path w="144" h="312">
                    <a:moveTo>
                      <a:pt x="48" y="0"/>
                    </a:moveTo>
                    <a:cubicBezTo>
                      <a:pt x="24" y="48"/>
                      <a:pt x="0" y="96"/>
                      <a:pt x="0" y="144"/>
                    </a:cubicBezTo>
                    <a:cubicBezTo>
                      <a:pt x="0" y="192"/>
                      <a:pt x="24" y="264"/>
                      <a:pt x="48" y="288"/>
                    </a:cubicBezTo>
                    <a:cubicBezTo>
                      <a:pt x="72" y="312"/>
                      <a:pt x="108" y="300"/>
                      <a:pt x="144" y="288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2333" name="任意多边形 12332"/>
            <p:cNvSpPr/>
            <p:nvPr/>
          </p:nvSpPr>
          <p:spPr>
            <a:xfrm flipH="1">
              <a:off x="0" y="0"/>
              <a:ext cx="540" cy="187"/>
            </a:xfrm>
            <a:custGeom>
              <a:avLst/>
              <a:gdLst/>
              <a:ahLst/>
              <a:cxnLst/>
              <a:rect l="0" t="0" r="0" b="0"/>
              <a:pathLst>
                <a:path w="672" h="432">
                  <a:moveTo>
                    <a:pt x="0" y="96"/>
                  </a:moveTo>
                  <a:lnTo>
                    <a:pt x="48" y="192"/>
                  </a:lnTo>
                  <a:lnTo>
                    <a:pt x="192" y="288"/>
                  </a:lnTo>
                  <a:lnTo>
                    <a:pt x="432" y="384"/>
                  </a:lnTo>
                  <a:lnTo>
                    <a:pt x="672" y="432"/>
                  </a:lnTo>
                  <a:lnTo>
                    <a:pt x="432" y="240"/>
                  </a:lnTo>
                  <a:lnTo>
                    <a:pt x="192" y="144"/>
                  </a:lnTo>
                  <a:lnTo>
                    <a:pt x="96" y="48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34" name="组合 12333"/>
          <p:cNvGrpSpPr/>
          <p:nvPr/>
        </p:nvGrpSpPr>
        <p:grpSpPr>
          <a:xfrm>
            <a:off x="6686233" y="1740218"/>
            <a:ext cx="188912" cy="3616325"/>
            <a:chOff x="0" y="0"/>
            <a:chExt cx="119" cy="2278"/>
          </a:xfrm>
        </p:grpSpPr>
        <p:sp>
          <p:nvSpPr>
            <p:cNvPr id="12335" name="直接连接符 12334"/>
            <p:cNvSpPr/>
            <p:nvPr/>
          </p:nvSpPr>
          <p:spPr>
            <a:xfrm>
              <a:off x="0" y="0"/>
              <a:ext cx="1" cy="227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36" name="直接连接符 12335"/>
            <p:cNvSpPr/>
            <p:nvPr/>
          </p:nvSpPr>
          <p:spPr>
            <a:xfrm flipV="1">
              <a:off x="13" y="324"/>
              <a:ext cx="106" cy="5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37" name="直接连接符 12336"/>
            <p:cNvSpPr/>
            <p:nvPr/>
          </p:nvSpPr>
          <p:spPr>
            <a:xfrm flipV="1">
              <a:off x="0" y="408"/>
              <a:ext cx="106" cy="5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38" name="直接连接符 12337"/>
            <p:cNvSpPr/>
            <p:nvPr/>
          </p:nvSpPr>
          <p:spPr>
            <a:xfrm flipV="1">
              <a:off x="0" y="498"/>
              <a:ext cx="106" cy="5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39" name="直接连接符 12338"/>
            <p:cNvSpPr/>
            <p:nvPr/>
          </p:nvSpPr>
          <p:spPr>
            <a:xfrm flipV="1">
              <a:off x="0" y="1133"/>
              <a:ext cx="106" cy="5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40" name="直接连接符 12339"/>
            <p:cNvSpPr/>
            <p:nvPr/>
          </p:nvSpPr>
          <p:spPr>
            <a:xfrm flipV="1">
              <a:off x="0" y="589"/>
              <a:ext cx="96" cy="5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41" name="直接连接符 12340"/>
            <p:cNvSpPr/>
            <p:nvPr/>
          </p:nvSpPr>
          <p:spPr>
            <a:xfrm flipV="1">
              <a:off x="0" y="680"/>
              <a:ext cx="106" cy="5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42" name="直接连接符 12341"/>
            <p:cNvSpPr/>
            <p:nvPr/>
          </p:nvSpPr>
          <p:spPr>
            <a:xfrm flipV="1">
              <a:off x="0" y="771"/>
              <a:ext cx="106" cy="5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43" name="直接连接符 12342"/>
            <p:cNvSpPr/>
            <p:nvPr/>
          </p:nvSpPr>
          <p:spPr>
            <a:xfrm flipV="1">
              <a:off x="0" y="1406"/>
              <a:ext cx="106" cy="5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44" name="直接连接符 12343"/>
            <p:cNvSpPr/>
            <p:nvPr/>
          </p:nvSpPr>
          <p:spPr>
            <a:xfrm flipV="1">
              <a:off x="0" y="1315"/>
              <a:ext cx="106" cy="5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45" name="直接连接符 12344"/>
            <p:cNvSpPr/>
            <p:nvPr/>
          </p:nvSpPr>
          <p:spPr>
            <a:xfrm flipV="1">
              <a:off x="0" y="861"/>
              <a:ext cx="106" cy="5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46" name="直接连接符 12345"/>
            <p:cNvSpPr/>
            <p:nvPr/>
          </p:nvSpPr>
          <p:spPr>
            <a:xfrm flipV="1">
              <a:off x="0" y="1496"/>
              <a:ext cx="106" cy="5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47" name="直接连接符 12346"/>
            <p:cNvSpPr/>
            <p:nvPr/>
          </p:nvSpPr>
          <p:spPr>
            <a:xfrm flipV="1">
              <a:off x="0" y="1587"/>
              <a:ext cx="106" cy="5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48" name="直接连接符 12347"/>
            <p:cNvSpPr/>
            <p:nvPr/>
          </p:nvSpPr>
          <p:spPr>
            <a:xfrm flipV="1">
              <a:off x="0" y="1678"/>
              <a:ext cx="106" cy="5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49" name="直接连接符 12348"/>
            <p:cNvSpPr/>
            <p:nvPr/>
          </p:nvSpPr>
          <p:spPr>
            <a:xfrm flipV="1">
              <a:off x="0" y="1769"/>
              <a:ext cx="106" cy="5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50" name="直接连接符 12349"/>
            <p:cNvSpPr/>
            <p:nvPr/>
          </p:nvSpPr>
          <p:spPr>
            <a:xfrm flipV="1">
              <a:off x="0" y="1859"/>
              <a:ext cx="106" cy="5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51" name="直接连接符 12350"/>
            <p:cNvSpPr/>
            <p:nvPr/>
          </p:nvSpPr>
          <p:spPr>
            <a:xfrm flipV="1">
              <a:off x="12" y="2020"/>
              <a:ext cx="106" cy="5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52" name="直接连接符 12351"/>
            <p:cNvSpPr/>
            <p:nvPr/>
          </p:nvSpPr>
          <p:spPr>
            <a:xfrm flipV="1">
              <a:off x="0" y="1043"/>
              <a:ext cx="106" cy="5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53" name="直接连接符 12352"/>
            <p:cNvSpPr/>
            <p:nvPr/>
          </p:nvSpPr>
          <p:spPr>
            <a:xfrm flipV="1">
              <a:off x="0" y="952"/>
              <a:ext cx="106" cy="5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54" name="直接连接符 12353"/>
            <p:cNvSpPr/>
            <p:nvPr/>
          </p:nvSpPr>
          <p:spPr>
            <a:xfrm flipV="1">
              <a:off x="0" y="1224"/>
              <a:ext cx="106" cy="5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55" name="直接连接符 12354"/>
            <p:cNvSpPr/>
            <p:nvPr/>
          </p:nvSpPr>
          <p:spPr>
            <a:xfrm flipV="1">
              <a:off x="0" y="1950"/>
              <a:ext cx="106" cy="5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56" name="直接连接符 12355"/>
            <p:cNvSpPr/>
            <p:nvPr/>
          </p:nvSpPr>
          <p:spPr>
            <a:xfrm flipV="1">
              <a:off x="0" y="2131"/>
              <a:ext cx="106" cy="5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2357" name="组合 12356"/>
          <p:cNvGrpSpPr/>
          <p:nvPr/>
        </p:nvGrpSpPr>
        <p:grpSpPr>
          <a:xfrm>
            <a:off x="6048058" y="3332480"/>
            <a:ext cx="590550" cy="539750"/>
            <a:chOff x="0" y="0"/>
            <a:chExt cx="372" cy="340"/>
          </a:xfrm>
        </p:grpSpPr>
        <p:sp>
          <p:nvSpPr>
            <p:cNvPr id="12358" name="直接连接符 12357"/>
            <p:cNvSpPr/>
            <p:nvPr/>
          </p:nvSpPr>
          <p:spPr>
            <a:xfrm flipH="1" flipV="1">
              <a:off x="0" y="0"/>
              <a:ext cx="364" cy="0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2359" name="直接连接符 12358"/>
            <p:cNvSpPr/>
            <p:nvPr/>
          </p:nvSpPr>
          <p:spPr>
            <a:xfrm flipH="1" flipV="1">
              <a:off x="115" y="339"/>
              <a:ext cx="257" cy="1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12360" name="椭圆形标注 12359"/>
          <p:cNvSpPr/>
          <p:nvPr/>
        </p:nvSpPr>
        <p:spPr>
          <a:xfrm>
            <a:off x="5997575" y="5997575"/>
            <a:ext cx="2087563" cy="792163"/>
          </a:xfrm>
          <a:prstGeom prst="wedgeEllipseCallout">
            <a:avLst>
              <a:gd name="adj1" fmla="val 28222"/>
              <a:gd name="adj2" fmla="val -97894"/>
            </a:avLst>
          </a:prstGeom>
          <a:solidFill>
            <a:srgbClr val="BBE0E3">
              <a:alpha val="100000"/>
            </a:srgbClr>
          </a:solidFill>
          <a:ln w="9525" cap="flat" cmpd="sng">
            <a:solidFill>
              <a:srgbClr val="3D8F95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vert="horz" wrap="square" anchor="ctr"/>
          <a:lstStyle/>
          <a:p>
            <a:pPr algn="ctr"/>
            <a:r>
              <a:rPr lang="zh-CN" altLang="en-US" sz="2000" dirty="0">
                <a:solidFill>
                  <a:schemeClr val="tx2"/>
                </a:solidFill>
                <a:latin typeface="Arial" panose="020B0604020202020204" charset="-76"/>
                <a:ea typeface="宋体" panose="02010600030101010101" pitchFamily="2" charset="-122"/>
              </a:rPr>
              <a:t>虚像用虚线</a:t>
            </a:r>
          </a:p>
        </p:txBody>
      </p:sp>
      <p:grpSp>
        <p:nvGrpSpPr>
          <p:cNvPr id="12361" name="组合 12360"/>
          <p:cNvGrpSpPr/>
          <p:nvPr/>
        </p:nvGrpSpPr>
        <p:grpSpPr>
          <a:xfrm>
            <a:off x="1083945" y="2272030"/>
            <a:ext cx="2130425" cy="1936750"/>
            <a:chOff x="0" y="0"/>
            <a:chExt cx="1342" cy="1220"/>
          </a:xfrm>
        </p:grpSpPr>
        <p:sp>
          <p:nvSpPr>
            <p:cNvPr id="12362" name="直接连接符 12361"/>
            <p:cNvSpPr/>
            <p:nvPr/>
          </p:nvSpPr>
          <p:spPr>
            <a:xfrm flipH="1" flipV="1">
              <a:off x="319" y="0"/>
              <a:ext cx="1018" cy="122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63" name="直接连接符 12362"/>
            <p:cNvSpPr/>
            <p:nvPr/>
          </p:nvSpPr>
          <p:spPr>
            <a:xfrm flipH="1" flipV="1">
              <a:off x="0" y="330"/>
              <a:ext cx="1342" cy="89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64" name="直接连接符 12363"/>
            <p:cNvSpPr/>
            <p:nvPr/>
          </p:nvSpPr>
          <p:spPr>
            <a:xfrm rot="5976151">
              <a:off x="634" y="244"/>
              <a:ext cx="1" cy="11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65" name="直接连接符 12364"/>
            <p:cNvSpPr/>
            <p:nvPr/>
          </p:nvSpPr>
          <p:spPr>
            <a:xfrm rot="-5461481" flipV="1">
              <a:off x="521" y="344"/>
              <a:ext cx="111" cy="8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66" name="直接连接符 12365"/>
            <p:cNvSpPr/>
            <p:nvPr/>
          </p:nvSpPr>
          <p:spPr>
            <a:xfrm rot="-5461481" flipV="1">
              <a:off x="265" y="584"/>
              <a:ext cx="111" cy="9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67" name="直接连接符 12366"/>
            <p:cNvSpPr/>
            <p:nvPr/>
          </p:nvSpPr>
          <p:spPr>
            <a:xfrm rot="5976151">
              <a:off x="355" y="485"/>
              <a:ext cx="1" cy="11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2368" name="文本框 12367"/>
          <p:cNvSpPr txBox="1"/>
          <p:nvPr/>
        </p:nvSpPr>
        <p:spPr>
          <a:xfrm>
            <a:off x="3384233" y="3981768"/>
            <a:ext cx="471487" cy="6413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dirty="0">
                <a:latin typeface="Arial" panose="020B0604020202020204" charset="-76"/>
                <a:ea typeface="宋体" panose="02010600030101010101" pitchFamily="2" charset="-122"/>
              </a:rPr>
              <a:t>s</a:t>
            </a:r>
            <a:endParaRPr lang="en-US" altLang="x-none" sz="3600" baseline="-25000" dirty="0">
              <a:latin typeface="Arial" panose="020B0604020202020204" charset="-76"/>
              <a:ea typeface="宋体" panose="02010600030101010101" pitchFamily="2" charset="-122"/>
            </a:endParaRPr>
          </a:p>
        </p:txBody>
      </p:sp>
      <p:grpSp>
        <p:nvGrpSpPr>
          <p:cNvPr id="12369" name="组合 12368"/>
          <p:cNvGrpSpPr/>
          <p:nvPr/>
        </p:nvGrpSpPr>
        <p:grpSpPr>
          <a:xfrm>
            <a:off x="3114358" y="4202430"/>
            <a:ext cx="228600" cy="1211263"/>
            <a:chOff x="0" y="0"/>
            <a:chExt cx="144" cy="763"/>
          </a:xfrm>
        </p:grpSpPr>
        <p:grpSp>
          <p:nvGrpSpPr>
            <p:cNvPr id="12370" name="组合 12369"/>
            <p:cNvGrpSpPr/>
            <p:nvPr/>
          </p:nvGrpSpPr>
          <p:grpSpPr>
            <a:xfrm>
              <a:off x="0" y="0"/>
              <a:ext cx="144" cy="763"/>
              <a:chOff x="0" y="0"/>
              <a:chExt cx="144" cy="763"/>
            </a:xfrm>
          </p:grpSpPr>
          <p:sp>
            <p:nvSpPr>
              <p:cNvPr id="12371" name="矩形 12370"/>
              <p:cNvSpPr/>
              <p:nvPr/>
            </p:nvSpPr>
            <p:spPr>
              <a:xfrm>
                <a:off x="0" y="241"/>
                <a:ext cx="144" cy="522"/>
              </a:xfrm>
              <a:prstGeom prst="rect">
                <a:avLst/>
              </a:prstGeom>
              <a:gradFill rotWithShape="1">
                <a:gsLst>
                  <a:gs pos="0">
                    <a:srgbClr val="FFCCCC">
                      <a:alpha val="100000"/>
                    </a:srgbClr>
                  </a:gs>
                  <a:gs pos="100000">
                    <a:srgbClr val="FFCCCC">
                      <a:gamma/>
                      <a:shade val="46275"/>
                      <a:invGamma/>
                      <a:alpha val="100000"/>
                    </a:srgbClr>
                  </a:gs>
                </a:gsLst>
                <a:lin ang="5400000" scaled="1"/>
                <a:tileRect/>
              </a:gradFill>
              <a:ln w="285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72" name="椭圆 12371"/>
              <p:cNvSpPr/>
              <p:nvPr/>
            </p:nvSpPr>
            <p:spPr>
              <a:xfrm>
                <a:off x="24" y="0"/>
                <a:ext cx="85" cy="242"/>
              </a:xfrm>
              <a:prstGeom prst="ellipse">
                <a:avLst/>
              </a:prstGeom>
              <a:solidFill>
                <a:srgbClr val="FF0000">
                  <a:alpha val="100000"/>
                </a:srgbClr>
              </a:solidFill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2373" name="椭圆 12372"/>
            <p:cNvSpPr/>
            <p:nvPr/>
          </p:nvSpPr>
          <p:spPr>
            <a:xfrm>
              <a:off x="36" y="25"/>
              <a:ext cx="65" cy="220"/>
            </a:xfrm>
            <a:prstGeom prst="ellipse">
              <a:avLst/>
            </a:prstGeom>
            <a:solidFill>
              <a:srgbClr val="FF0000">
                <a:alpha val="100000"/>
              </a:srgbClr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4" name="椭圆 12373"/>
            <p:cNvSpPr/>
            <p:nvPr/>
          </p:nvSpPr>
          <p:spPr>
            <a:xfrm>
              <a:off x="39" y="21"/>
              <a:ext cx="35" cy="42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28575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5" name="椭圆 12374"/>
            <p:cNvSpPr/>
            <p:nvPr/>
          </p:nvSpPr>
          <p:spPr>
            <a:xfrm>
              <a:off x="39" y="144"/>
              <a:ext cx="35" cy="42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6" name="椭圆 12375"/>
            <p:cNvSpPr/>
            <p:nvPr/>
          </p:nvSpPr>
          <p:spPr>
            <a:xfrm>
              <a:off x="39" y="104"/>
              <a:ext cx="35" cy="41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7" name="椭圆 12376"/>
            <p:cNvSpPr/>
            <p:nvPr/>
          </p:nvSpPr>
          <p:spPr>
            <a:xfrm>
              <a:off x="74" y="144"/>
              <a:ext cx="35" cy="42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8" name="椭圆 12377"/>
            <p:cNvSpPr/>
            <p:nvPr/>
          </p:nvSpPr>
          <p:spPr>
            <a:xfrm>
              <a:off x="74" y="62"/>
              <a:ext cx="35" cy="42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28575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379" name="组合 12378"/>
          <p:cNvGrpSpPr/>
          <p:nvPr/>
        </p:nvGrpSpPr>
        <p:grpSpPr>
          <a:xfrm>
            <a:off x="575945" y="1821180"/>
            <a:ext cx="722313" cy="688975"/>
            <a:chOff x="0" y="0"/>
            <a:chExt cx="455" cy="434"/>
          </a:xfrm>
        </p:grpSpPr>
        <p:grpSp>
          <p:nvGrpSpPr>
            <p:cNvPr id="12380" name="组合 12379"/>
            <p:cNvGrpSpPr/>
            <p:nvPr/>
          </p:nvGrpSpPr>
          <p:grpSpPr>
            <a:xfrm rot="1158205" flipH="1">
              <a:off x="132" y="152"/>
              <a:ext cx="323" cy="282"/>
              <a:chOff x="0" y="0"/>
              <a:chExt cx="1496" cy="1749"/>
            </a:xfrm>
          </p:grpSpPr>
          <p:sp>
            <p:nvSpPr>
              <p:cNvPr id="12381" name="任意多边形 12380"/>
              <p:cNvSpPr/>
              <p:nvPr/>
            </p:nvSpPr>
            <p:spPr>
              <a:xfrm rot="1749268">
                <a:off x="296" y="528"/>
                <a:ext cx="1104" cy="400"/>
              </a:xfrm>
              <a:custGeom>
                <a:avLst/>
                <a:gdLst/>
                <a:ahLst/>
                <a:cxnLst/>
                <a:rect l="0" t="0" r="0" b="0"/>
                <a:pathLst>
                  <a:path w="1104" h="400">
                    <a:moveTo>
                      <a:pt x="0" y="0"/>
                    </a:moveTo>
                    <a:cubicBezTo>
                      <a:pt x="148" y="136"/>
                      <a:pt x="296" y="272"/>
                      <a:pt x="480" y="336"/>
                    </a:cubicBezTo>
                    <a:cubicBezTo>
                      <a:pt x="664" y="400"/>
                      <a:pt x="884" y="392"/>
                      <a:pt x="1104" y="384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82" name="任意多边形 12381"/>
              <p:cNvSpPr/>
              <p:nvPr/>
            </p:nvSpPr>
            <p:spPr>
              <a:xfrm rot="-884874" flipV="1">
                <a:off x="200" y="1296"/>
                <a:ext cx="1104" cy="400"/>
              </a:xfrm>
              <a:custGeom>
                <a:avLst/>
                <a:gdLst/>
                <a:ahLst/>
                <a:cxnLst/>
                <a:rect l="0" t="0" r="0" b="0"/>
                <a:pathLst>
                  <a:path w="1104" h="400">
                    <a:moveTo>
                      <a:pt x="0" y="0"/>
                    </a:moveTo>
                    <a:cubicBezTo>
                      <a:pt x="148" y="136"/>
                      <a:pt x="296" y="272"/>
                      <a:pt x="480" y="336"/>
                    </a:cubicBezTo>
                    <a:cubicBezTo>
                      <a:pt x="664" y="400"/>
                      <a:pt x="884" y="392"/>
                      <a:pt x="1104" y="384"/>
                    </a:cubicBezTo>
                  </a:path>
                </a:pathLst>
              </a:custGeom>
              <a:noFill/>
              <a:ln w="381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83" name="任意多边形 12382"/>
              <p:cNvSpPr/>
              <p:nvPr/>
            </p:nvSpPr>
            <p:spPr>
              <a:xfrm rot="-3488137" flipV="1">
                <a:off x="-342" y="743"/>
                <a:ext cx="1345" cy="660"/>
              </a:xfrm>
              <a:custGeom>
                <a:avLst/>
                <a:gdLst/>
                <a:ahLst/>
                <a:cxnLst/>
                <a:rect l="0" t="0" r="0" b="0"/>
                <a:pathLst>
                  <a:path w="1104" h="400">
                    <a:moveTo>
                      <a:pt x="0" y="0"/>
                    </a:moveTo>
                    <a:cubicBezTo>
                      <a:pt x="148" y="136"/>
                      <a:pt x="296" y="272"/>
                      <a:pt x="480" y="336"/>
                    </a:cubicBezTo>
                    <a:cubicBezTo>
                      <a:pt x="664" y="400"/>
                      <a:pt x="884" y="392"/>
                      <a:pt x="1104" y="384"/>
                    </a:cubicBez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84" name="任意多边形 12383"/>
              <p:cNvSpPr/>
              <p:nvPr/>
            </p:nvSpPr>
            <p:spPr>
              <a:xfrm rot="1749268">
                <a:off x="392" y="480"/>
                <a:ext cx="1104" cy="400"/>
              </a:xfrm>
              <a:custGeom>
                <a:avLst/>
                <a:gdLst/>
                <a:ahLst/>
                <a:cxnLst/>
                <a:rect l="0" t="0" r="0" b="0"/>
                <a:pathLst>
                  <a:path w="1104" h="400">
                    <a:moveTo>
                      <a:pt x="0" y="0"/>
                    </a:moveTo>
                    <a:cubicBezTo>
                      <a:pt x="148" y="136"/>
                      <a:pt x="296" y="272"/>
                      <a:pt x="480" y="336"/>
                    </a:cubicBezTo>
                    <a:cubicBezTo>
                      <a:pt x="664" y="400"/>
                      <a:pt x="884" y="392"/>
                      <a:pt x="1104" y="384"/>
                    </a:cubicBezTo>
                  </a:path>
                </a:pathLst>
              </a:custGeom>
              <a:solidFill>
                <a:srgbClr val="000000">
                  <a:alpha val="100000"/>
                </a:srgbClr>
              </a:solidFill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85" name="椭圆 12384"/>
              <p:cNvSpPr/>
              <p:nvPr/>
            </p:nvSpPr>
            <p:spPr>
              <a:xfrm rot="812068">
                <a:off x="47" y="390"/>
                <a:ext cx="480" cy="1248"/>
              </a:xfrm>
              <a:prstGeom prst="ellipse">
                <a:avLst/>
              </a:prstGeom>
              <a:solidFill>
                <a:schemeClr val="tx2">
                  <a:alpha val="100000"/>
                </a:schemeClr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86" name="任意多边形 12385"/>
              <p:cNvSpPr/>
              <p:nvPr/>
            </p:nvSpPr>
            <p:spPr>
              <a:xfrm>
                <a:off x="392" y="0"/>
                <a:ext cx="144" cy="312"/>
              </a:xfrm>
              <a:custGeom>
                <a:avLst/>
                <a:gdLst/>
                <a:ahLst/>
                <a:cxnLst/>
                <a:rect l="0" t="0" r="0" b="0"/>
                <a:pathLst>
                  <a:path w="144" h="312">
                    <a:moveTo>
                      <a:pt x="48" y="0"/>
                    </a:moveTo>
                    <a:cubicBezTo>
                      <a:pt x="24" y="48"/>
                      <a:pt x="0" y="96"/>
                      <a:pt x="0" y="144"/>
                    </a:cubicBezTo>
                    <a:cubicBezTo>
                      <a:pt x="0" y="192"/>
                      <a:pt x="24" y="264"/>
                      <a:pt x="48" y="288"/>
                    </a:cubicBezTo>
                    <a:cubicBezTo>
                      <a:pt x="72" y="312"/>
                      <a:pt x="108" y="300"/>
                      <a:pt x="144" y="288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2387" name="任意多边形 12386"/>
            <p:cNvSpPr/>
            <p:nvPr/>
          </p:nvSpPr>
          <p:spPr>
            <a:xfrm flipH="1">
              <a:off x="0" y="0"/>
              <a:ext cx="417" cy="170"/>
            </a:xfrm>
            <a:custGeom>
              <a:avLst/>
              <a:gdLst/>
              <a:ahLst/>
              <a:cxnLst/>
              <a:rect l="0" t="0" r="0" b="0"/>
              <a:pathLst>
                <a:path w="672" h="432">
                  <a:moveTo>
                    <a:pt x="0" y="96"/>
                  </a:moveTo>
                  <a:lnTo>
                    <a:pt x="48" y="192"/>
                  </a:lnTo>
                  <a:lnTo>
                    <a:pt x="192" y="288"/>
                  </a:lnTo>
                  <a:lnTo>
                    <a:pt x="432" y="384"/>
                  </a:lnTo>
                  <a:lnTo>
                    <a:pt x="672" y="432"/>
                  </a:lnTo>
                  <a:lnTo>
                    <a:pt x="432" y="240"/>
                  </a:lnTo>
                  <a:lnTo>
                    <a:pt x="192" y="144"/>
                  </a:lnTo>
                  <a:lnTo>
                    <a:pt x="96" y="48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uiExpand="1" build="p"/>
      <p:bldP spid="12310" grpId="0"/>
      <p:bldP spid="12311" grpId="0"/>
      <p:bldP spid="1236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5"/>
  <p:tag name="KSO_WM_TAG_VERSION" val="1.0"/>
  <p:tag name="KSO_WM_SLIDE_ID" val="custom596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a"/>
  <p:tag name="KSO_WM_UNIT_INDEX" val="1"/>
  <p:tag name="KSO_WM_UNIT_ID" val="custom596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21515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465</Words>
  <Application>Microsoft Office PowerPoint</Application>
  <PresentationFormat>全屏显示(4:3)</PresentationFormat>
  <Paragraphs>90</Paragraphs>
  <Slides>16</Slides>
  <Notes>13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宇恒编辑部</dc:creator>
  <cp:lastModifiedBy>User</cp:lastModifiedBy>
  <cp:revision>71</cp:revision>
  <dcterms:created xsi:type="dcterms:W3CDTF">2015-11-16T05:18:00Z</dcterms:created>
  <dcterms:modified xsi:type="dcterms:W3CDTF">2019-08-20T14:26:25Z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