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Default Extension="wav" ContentType="audio/wav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81" r:id="rId2"/>
    <p:sldId id="279" r:id="rId3"/>
    <p:sldId id="284" r:id="rId4"/>
    <p:sldId id="290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285" r:id="rId14"/>
    <p:sldId id="286" r:id="rId1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AA4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-1554" y="-96"/>
      </p:cViewPr>
      <p:guideLst>
        <p:guide orient="horz" pos="215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3025" cy="737330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Calibri" panose="020F0502020204030204" pitchFamily="34" charset="0"/>
                <a:ea typeface="幼圆" panose="02010509060101010101" pitchFamily="49" charset="-122"/>
                <a:cs typeface="+mn-ea"/>
              </a:rPr>
              <a:pPr fontAlgn="base"/>
              <a:t>2019/8/20</a:t>
            </a:fld>
            <a:endParaRPr lang="zh-CN" altLang="en-US" strike="noStrike" noProof="1" smtClean="0">
              <a:latin typeface="Calibri" panose="020F0502020204030204" pitchFamily="34" charset="0"/>
              <a:ea typeface="幼圆" panose="02010509060101010101" pitchFamily="49" charset="-122"/>
              <a:cs typeface="+mn-ea"/>
            </a:endParaRPr>
          </a:p>
        </p:txBody>
      </p:sp>
      <p:sp>
        <p:nvSpPr>
          <p:cNvPr id="717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173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 indent="0"/>
            <a:r>
              <a:rPr lang="zh-CN" altLang="en-US"/>
              <a:t>第二级</a:t>
            </a:r>
          </a:p>
          <a:p>
            <a:pPr lvl="2" indent="0"/>
            <a:r>
              <a:rPr lang="zh-CN" altLang="en-US"/>
              <a:t>第三级</a:t>
            </a:r>
          </a:p>
          <a:p>
            <a:pPr lvl="3" indent="0"/>
            <a:r>
              <a:rPr lang="zh-CN" altLang="en-US"/>
              <a:t>第四级</a:t>
            </a:r>
          </a:p>
          <a:p>
            <a:pPr lvl="4" indent="0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Calibri" panose="020F0502020204030204" pitchFamily="34" charset="0"/>
                <a:ea typeface="幼圆" panose="02010509060101010101" pitchFamily="49" charset="-122"/>
                <a:cs typeface="+mn-ea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F5ED-D19D-4097-92A9-D6092B3D6E68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AEAA2-D029-4D23-B6D5-DE004B8B3ED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3823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3823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43823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gradFill>
            <a:gsLst>
              <a:gs pos="0">
                <a:schemeClr val="accent1"/>
              </a:gs>
              <a:gs pos="33000">
                <a:schemeClr val="accent2"/>
              </a:gs>
              <a:gs pos="66000">
                <a:schemeClr val="accent3"/>
              </a:gs>
              <a:gs pos="100000">
                <a:schemeClr val="accent4"/>
              </a:gs>
            </a:gsLst>
            <a:lin ang="0" scaled="0"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Wingdings" panose="05000000000000000000" pitchFamily="2" charset="2"/>
        <a:buChar char="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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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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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3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5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5.jpe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0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media" Target="file:///E:\&#35838;&#20214;\&#35838;&#20214;\&#21021;&#20108;&#35838;&#20214;\&#31532;&#19977;&#31456;&#20809;&#29616;&#35937;\3.3&#20809;&#30340;&#30452;&#32447;&#20256;&#25773;\3.3&#20809;&#30340;&#30452;&#32447;&#20256;&#25773;(&#22806;)\&#24433;&#23376;.avi" TargetMode="External"/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9.jpeg"/><Relationship Id="rId2" Type="http://schemas.openxmlformats.org/officeDocument/2006/relationships/video" Target="file:///E:\&#35838;&#20214;\&#35838;&#20214;\&#21021;&#20108;&#35838;&#20214;\&#31532;&#19977;&#31456;&#20809;&#29616;&#35937;\3.3&#20809;&#30340;&#30452;&#32447;&#20256;&#25773;\3.3&#20809;&#30340;&#30452;&#32447;&#20256;&#25773;(&#22806;)\&#24433;&#23376;.avi" TargetMode="External"/><Relationship Id="rId1" Type="http://schemas.openxmlformats.org/officeDocument/2006/relationships/tags" Target="../tags/tag11.xml"/><Relationship Id="rId6" Type="http://schemas.openxmlformats.org/officeDocument/2006/relationships/hyperlink" Target="http://image.baidu.com/i?ct=503316480&amp;z=24826552&amp;tn=baiduimagedetail&amp;word=&#24433;&#23376;&amp;in=17" TargetMode="External"/><Relationship Id="rId5" Type="http://schemas.openxmlformats.org/officeDocument/2006/relationships/image" Target="../media/image8.jpeg"/><Relationship Id="rId4" Type="http://schemas.openxmlformats.org/officeDocument/2006/relationships/notesSlide" Target="../notesSlides/notesSlide7.xml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572151" y="2190651"/>
            <a:ext cx="4042410" cy="1557655"/>
          </a:xfrm>
        </p:spPr>
        <p:txBody>
          <a:bodyPr>
            <a:noAutofit/>
          </a:bodyPr>
          <a:lstStyle/>
          <a:p>
            <a:r>
              <a:rPr lang="zh-CN" altLang="en-US" sz="40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第四</a:t>
            </a:r>
            <a:r>
              <a:rPr lang="zh-CN" altLang="en-US" sz="4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章 光</a:t>
            </a:r>
            <a:r>
              <a:rPr lang="zh-CN" altLang="en-US" sz="40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现象</a:t>
            </a:r>
            <a:endParaRPr lang="zh-CN" altLang="en-US" sz="4000" b="1" kern="1200" baseline="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cs typeface="+mj-cs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33850" y="3205619"/>
            <a:ext cx="6610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第</a:t>
            </a:r>
            <a:r>
              <a:rPr lang="en-US" altLang="zh-CN" sz="5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1</a:t>
            </a:r>
            <a:r>
              <a:rPr lang="zh-CN" altLang="en-US" sz="5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节 光的直线传播</a:t>
            </a:r>
            <a:endParaRPr lang="zh-CN" altLang="en-US" sz="54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文本框 14337"/>
          <p:cNvSpPr txBox="1"/>
          <p:nvPr/>
        </p:nvSpPr>
        <p:spPr>
          <a:xfrm>
            <a:off x="647700" y="1751013"/>
            <a:ext cx="7848600" cy="2041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buClrTx/>
            </a:pPr>
            <a:r>
              <a:rPr lang="zh-CN" altLang="en-US" sz="3200" b="1" dirty="0">
                <a:solidFill>
                  <a:srgbClr val="0000CC"/>
                </a:solidFill>
                <a:latin typeface="楷体" panose="02010609060101010101" charset="-122"/>
                <a:ea typeface="楷体" panose="02010609060101010101" charset="-122"/>
              </a:rPr>
              <a:t>    两千多年前，我国古代学者对“光沿直线传播”规律就有许多研究，《墨经》中就有关于小孔成像的解释.</a:t>
            </a:r>
          </a:p>
          <a:p>
            <a:pPr>
              <a:buClrTx/>
            </a:pPr>
            <a:r>
              <a:rPr lang="zh-CN" altLang="en-US" sz="3200" b="1" dirty="0">
                <a:solidFill>
                  <a:srgbClr val="0000CC"/>
                </a:solidFill>
                <a:latin typeface="楷体" panose="02010609060101010101" charset="-122"/>
                <a:ea typeface="楷体" panose="02010609060101010101" charset="-122"/>
              </a:rPr>
              <a:t>    下面我们重温古人观察到的现象</a:t>
            </a:r>
          </a:p>
        </p:txBody>
      </p:sp>
      <p:pic>
        <p:nvPicPr>
          <p:cNvPr id="14339" name="图片 14338" descr="小孔成像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1995" y="3792855"/>
            <a:ext cx="7557770" cy="29375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0" name="文本框 14339"/>
          <p:cNvSpPr txBox="1"/>
          <p:nvPr/>
        </p:nvSpPr>
        <p:spPr>
          <a:xfrm>
            <a:off x="1465580" y="980440"/>
            <a:ext cx="4739640" cy="64516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zh-CN" altLang="en-US" sz="3600" b="1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小孔成像是怎么回事</a:t>
            </a:r>
            <a:r>
              <a:rPr lang="en-US" altLang="zh-CN" sz="3600" b="1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文本框 15361"/>
          <p:cNvSpPr txBox="1"/>
          <p:nvPr/>
        </p:nvSpPr>
        <p:spPr>
          <a:xfrm>
            <a:off x="1357630" y="999808"/>
            <a:ext cx="4770438" cy="579437"/>
          </a:xfrm>
          <a:prstGeom prst="rect">
            <a:avLst/>
          </a:prstGeom>
          <a:gradFill rotWithShape="1">
            <a:gsLst>
              <a:gs pos="0">
                <a:srgbClr val="0000CC">
                  <a:alpha val="100000"/>
                </a:srgbClr>
              </a:gs>
              <a:gs pos="100000">
                <a:schemeClr val="bg1">
                  <a:alpha val="100000"/>
                </a:schemeClr>
              </a:gs>
            </a:gsLst>
            <a:lin ang="0" scaled="1"/>
            <a:tileRect/>
          </a:gradFill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charset="-76"/>
              </a:rPr>
              <a:t>光的传播速度多大？</a:t>
            </a:r>
          </a:p>
        </p:txBody>
      </p:sp>
      <p:graphicFrame>
        <p:nvGraphicFramePr>
          <p:cNvPr id="15363" name="表格 15362"/>
          <p:cNvGraphicFramePr/>
          <p:nvPr/>
        </p:nvGraphicFramePr>
        <p:xfrm>
          <a:off x="1502093" y="1718310"/>
          <a:ext cx="5543550" cy="3908425"/>
        </p:xfrm>
        <a:graphic>
          <a:graphicData uri="http://schemas.openxmlformats.org/drawingml/2006/table">
            <a:tbl>
              <a:tblPr/>
              <a:tblGrid>
                <a:gridCol w="2044700"/>
                <a:gridCol w="3498850"/>
              </a:tblGrid>
              <a:tr h="771525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zh-CN" altLang="en-US" sz="3200" b="1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介质</a:t>
                      </a: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zh-CN" altLang="en-US" sz="3200" b="1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光     速</a:t>
                      </a: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zh-CN" altLang="en-US" sz="3200" b="1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真空</a:t>
                      </a: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zh-CN" altLang="en-US" sz="3200" b="1" dirty="0">
                        <a:solidFill>
                          <a:schemeClr val="accent2"/>
                        </a:solidFill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zh-CN" altLang="en-US" sz="3200" b="1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空气</a:t>
                      </a: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zh-CN" altLang="en-US" sz="3200" b="1" dirty="0">
                        <a:solidFill>
                          <a:schemeClr val="accent2"/>
                        </a:solidFill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5338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zh-CN" altLang="en-US" sz="3200" b="1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水</a:t>
                      </a: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zh-CN" altLang="en-US" sz="3200" b="1" dirty="0">
                        <a:solidFill>
                          <a:schemeClr val="accent2"/>
                        </a:solidFill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8512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zh-CN" altLang="en-US" sz="3200" b="1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玻璃</a:t>
                      </a: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zh-CN" altLang="en-US" sz="3200" b="1" dirty="0">
                        <a:solidFill>
                          <a:schemeClr val="accent2"/>
                        </a:solidFill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2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文本框 15382"/>
          <p:cNvSpPr txBox="1"/>
          <p:nvPr/>
        </p:nvSpPr>
        <p:spPr>
          <a:xfrm>
            <a:off x="4381818" y="2581910"/>
            <a:ext cx="2063750" cy="577850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altLang="x-none" sz="3200" b="1" dirty="0">
                <a:solidFill>
                  <a:srgbClr val="0000CC"/>
                </a:solidFill>
                <a:latin typeface="楷体_GB2312" charset="-122"/>
                <a:ea typeface="楷体_GB2312" charset="-122"/>
              </a:rPr>
              <a:t>3×10</a:t>
            </a:r>
            <a:r>
              <a:rPr lang="en-US" altLang="x-none" sz="3200" b="1" baseline="30000" dirty="0">
                <a:solidFill>
                  <a:srgbClr val="0000CC"/>
                </a:solidFill>
                <a:latin typeface="楷体_GB2312" charset="-122"/>
                <a:ea typeface="楷体_GB2312" charset="-122"/>
              </a:rPr>
              <a:t>8 </a:t>
            </a:r>
            <a:r>
              <a:rPr lang="en-US" altLang="x-none" sz="3200" dirty="0">
                <a:solidFill>
                  <a:srgbClr val="0000CC"/>
                </a:solidFill>
                <a:latin typeface="Times New Roman" panose="02020603050405020304" pitchFamily="2" charset="0"/>
                <a:ea typeface="楷体_GB2312" charset="-122"/>
              </a:rPr>
              <a:t>m/s</a:t>
            </a:r>
          </a:p>
        </p:txBody>
      </p:sp>
      <p:sp>
        <p:nvSpPr>
          <p:cNvPr id="15384" name="矩形 15383"/>
          <p:cNvSpPr/>
          <p:nvPr/>
        </p:nvSpPr>
        <p:spPr>
          <a:xfrm>
            <a:off x="3662680" y="3374073"/>
            <a:ext cx="3400425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zh-CN" altLang="en-US" sz="2800" b="1" dirty="0">
                <a:solidFill>
                  <a:srgbClr val="0000CC"/>
                </a:solidFill>
                <a:latin typeface="楷体_GB2312" charset="-122"/>
                <a:ea typeface="楷体_GB2312" charset="-122"/>
              </a:rPr>
              <a:t>略小于真空中的速度</a:t>
            </a:r>
          </a:p>
        </p:txBody>
      </p:sp>
      <p:sp>
        <p:nvSpPr>
          <p:cNvPr id="15385" name="矩形 15384"/>
          <p:cNvSpPr/>
          <p:nvPr/>
        </p:nvSpPr>
        <p:spPr>
          <a:xfrm>
            <a:off x="3878580" y="4093210"/>
            <a:ext cx="3095625" cy="5810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zh-CN" altLang="en-US" sz="3200" b="1" dirty="0">
                <a:solidFill>
                  <a:srgbClr val="0000CC"/>
                </a:solidFill>
                <a:latin typeface="楷体_GB2312" charset="-122"/>
                <a:ea typeface="楷体_GB2312" charset="-122"/>
              </a:rPr>
              <a:t>约空气中的</a:t>
            </a:r>
            <a:r>
              <a:rPr lang="en-US" altLang="x-none" sz="3200" b="1" dirty="0">
                <a:solidFill>
                  <a:srgbClr val="0000CC"/>
                </a:solidFill>
                <a:latin typeface="楷体_GB2312" charset="-122"/>
                <a:ea typeface="楷体_GB2312" charset="-122"/>
              </a:rPr>
              <a:t>3/4</a:t>
            </a:r>
          </a:p>
        </p:txBody>
      </p:sp>
      <p:sp>
        <p:nvSpPr>
          <p:cNvPr id="15386" name="矩形 15385"/>
          <p:cNvSpPr/>
          <p:nvPr/>
        </p:nvSpPr>
        <p:spPr>
          <a:xfrm>
            <a:off x="4021455" y="4958398"/>
            <a:ext cx="2838450" cy="579437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zh-CN" altLang="en-US" sz="3200" b="1" dirty="0">
                <a:solidFill>
                  <a:srgbClr val="0000CC"/>
                </a:solidFill>
                <a:latin typeface="楷体_GB2312" charset="-122"/>
                <a:ea typeface="楷体_GB2312" charset="-122"/>
              </a:rPr>
              <a:t>约空气中的</a:t>
            </a:r>
            <a:r>
              <a:rPr lang="en-US" altLang="x-none" sz="3200" b="1" dirty="0">
                <a:solidFill>
                  <a:srgbClr val="0000CC"/>
                </a:solidFill>
                <a:latin typeface="楷体_GB2312" charset="-122"/>
                <a:ea typeface="楷体_GB2312" charset="-122"/>
              </a:rPr>
              <a:t>2/3</a:t>
            </a:r>
          </a:p>
        </p:txBody>
      </p:sp>
      <p:sp>
        <p:nvSpPr>
          <p:cNvPr id="15387" name="文本框 15386"/>
          <p:cNvSpPr txBox="1"/>
          <p:nvPr/>
        </p:nvSpPr>
        <p:spPr>
          <a:xfrm>
            <a:off x="7459980" y="1070610"/>
            <a:ext cx="811213" cy="557688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3600" b="1" dirty="0">
                <a:solidFill>
                  <a:srgbClr val="FF3300"/>
                </a:solidFill>
                <a:latin typeface="Arial" panose="020B0604020202020204" charset="-76"/>
              </a:rPr>
              <a:t>光</a:t>
            </a:r>
          </a:p>
          <a:p>
            <a:r>
              <a:rPr lang="zh-CN" altLang="en-US" sz="3600" b="1" dirty="0">
                <a:solidFill>
                  <a:srgbClr val="FF3300"/>
                </a:solidFill>
                <a:latin typeface="Arial" panose="020B0604020202020204" charset="-76"/>
              </a:rPr>
              <a:t>在</a:t>
            </a:r>
          </a:p>
          <a:p>
            <a:r>
              <a:rPr lang="zh-CN" altLang="en-US" sz="3600" b="1" dirty="0">
                <a:solidFill>
                  <a:srgbClr val="FF3300"/>
                </a:solidFill>
                <a:latin typeface="Arial" panose="020B0604020202020204" charset="-76"/>
              </a:rPr>
              <a:t>真</a:t>
            </a:r>
          </a:p>
          <a:p>
            <a:r>
              <a:rPr lang="zh-CN" altLang="en-US" sz="3600" b="1" dirty="0">
                <a:solidFill>
                  <a:srgbClr val="FF3300"/>
                </a:solidFill>
                <a:latin typeface="Arial" panose="020B0604020202020204" charset="-76"/>
              </a:rPr>
              <a:t>空</a:t>
            </a:r>
          </a:p>
          <a:p>
            <a:r>
              <a:rPr lang="zh-CN" altLang="en-US" sz="3600" b="1" dirty="0">
                <a:solidFill>
                  <a:srgbClr val="FF3300"/>
                </a:solidFill>
                <a:latin typeface="Arial" panose="020B0604020202020204" charset="-76"/>
              </a:rPr>
              <a:t>中</a:t>
            </a:r>
          </a:p>
          <a:p>
            <a:r>
              <a:rPr lang="zh-CN" altLang="en-US" sz="3600" b="1" dirty="0">
                <a:solidFill>
                  <a:srgbClr val="FF3300"/>
                </a:solidFill>
                <a:latin typeface="Arial" panose="020B0604020202020204" charset="-76"/>
              </a:rPr>
              <a:t>传</a:t>
            </a:r>
          </a:p>
          <a:p>
            <a:r>
              <a:rPr lang="zh-CN" altLang="en-US" sz="3600" b="1" dirty="0">
                <a:solidFill>
                  <a:srgbClr val="FF3300"/>
                </a:solidFill>
                <a:latin typeface="Arial" panose="020B0604020202020204" charset="-76"/>
              </a:rPr>
              <a:t>播</a:t>
            </a:r>
          </a:p>
          <a:p>
            <a:r>
              <a:rPr lang="zh-CN" altLang="en-US" sz="3600" b="1" dirty="0">
                <a:solidFill>
                  <a:srgbClr val="FF3300"/>
                </a:solidFill>
                <a:latin typeface="Arial" panose="020B0604020202020204" charset="-76"/>
              </a:rPr>
              <a:t>最</a:t>
            </a:r>
          </a:p>
          <a:p>
            <a:r>
              <a:rPr lang="zh-CN" altLang="en-US" sz="3600" b="1" dirty="0">
                <a:solidFill>
                  <a:srgbClr val="FF3300"/>
                </a:solidFill>
                <a:latin typeface="Arial" panose="020B0604020202020204" charset="-76"/>
              </a:rPr>
              <a:t>快</a:t>
            </a:r>
          </a:p>
          <a:p>
            <a:r>
              <a:rPr lang="zh-CN" altLang="en-US" sz="3600" b="1" dirty="0">
                <a:solidFill>
                  <a:srgbClr val="FF3300"/>
                </a:solidFill>
                <a:latin typeface="Arial" panose="020B0604020202020204" charset="-76"/>
              </a:rPr>
              <a:t> ！</a:t>
            </a:r>
          </a:p>
        </p:txBody>
      </p:sp>
      <p:sp>
        <p:nvSpPr>
          <p:cNvPr id="15388" name="文本框 15387"/>
          <p:cNvSpPr txBox="1"/>
          <p:nvPr/>
        </p:nvSpPr>
        <p:spPr>
          <a:xfrm>
            <a:off x="1068705" y="5679123"/>
            <a:ext cx="6556375" cy="94456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2800" b="1" dirty="0">
                <a:solidFill>
                  <a:srgbClr val="0000CC"/>
                </a:solidFill>
                <a:latin typeface="Arial" panose="020B0604020202020204" charset="-76"/>
              </a:rPr>
              <a:t>光在空气中</a:t>
            </a:r>
            <a:r>
              <a:rPr lang="en-US" altLang="x-none" sz="2800" b="1" dirty="0">
                <a:solidFill>
                  <a:srgbClr val="FF0066"/>
                </a:solidFill>
                <a:latin typeface="Arial" panose="020B0604020202020204" charset="-76"/>
              </a:rPr>
              <a:t>1s</a:t>
            </a:r>
            <a:r>
              <a:rPr lang="zh-CN" altLang="en-US" sz="2800" b="1" dirty="0">
                <a:solidFill>
                  <a:srgbClr val="0000CC"/>
                </a:solidFill>
                <a:latin typeface="Arial" panose="020B0604020202020204" charset="-76"/>
              </a:rPr>
              <a:t>内传播的距离相当于绕地球</a:t>
            </a:r>
            <a:r>
              <a:rPr lang="en-US" altLang="x-none" sz="2800" b="1" dirty="0">
                <a:solidFill>
                  <a:srgbClr val="FF0066"/>
                </a:solidFill>
                <a:latin typeface="Arial" panose="020B0604020202020204" charset="-76"/>
              </a:rPr>
              <a:t>7.5</a:t>
            </a:r>
            <a:r>
              <a:rPr lang="zh-CN" altLang="en-US" sz="2800" b="1" dirty="0">
                <a:solidFill>
                  <a:srgbClr val="0000CC"/>
                </a:solidFill>
                <a:latin typeface="Arial" panose="020B0604020202020204" charset="-76"/>
              </a:rPr>
              <a:t>圈，光从月球传到地球只需</a:t>
            </a:r>
            <a:r>
              <a:rPr lang="en-US" altLang="x-none" sz="2800" b="1" dirty="0">
                <a:solidFill>
                  <a:srgbClr val="FF0066"/>
                </a:solidFill>
                <a:latin typeface="Arial" panose="020B0604020202020204" charset="-76"/>
              </a:rPr>
              <a:t>1.3s</a:t>
            </a:r>
            <a:r>
              <a:rPr lang="zh-CN" altLang="en-US" sz="2800" b="1" dirty="0">
                <a:solidFill>
                  <a:srgbClr val="0000CC"/>
                </a:solidFill>
                <a:latin typeface="Arial" panose="020B0604020202020204" charset="-76"/>
              </a:rPr>
              <a:t>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" dur="5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4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5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5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5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5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5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5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5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5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5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5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uiExpand="1" build="allAtOnce" bldLvl="0"/>
      <p:bldP spid="15383" grpId="1" bldLvl="0"/>
      <p:bldP spid="15384" grpId="0"/>
      <p:bldP spid="15385" grpId="0"/>
      <p:bldP spid="15386" grpId="0"/>
      <p:bldP spid="15388" grpId="0" bldLvl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框 16385"/>
          <p:cNvSpPr txBox="1"/>
          <p:nvPr/>
        </p:nvSpPr>
        <p:spPr>
          <a:xfrm>
            <a:off x="488315" y="1174433"/>
            <a:ext cx="7416800" cy="118903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  <a:latin typeface="Arial" panose="020B0604020202020204" charset="-76"/>
              </a:rPr>
              <a:t>光在真空中一年所经过的路程定义为一光年。</a:t>
            </a:r>
            <a:endParaRPr lang="zh-CN" altLang="en-US" sz="3600">
              <a:latin typeface="Arial" panose="020B0604020202020204" charset="-76"/>
            </a:endParaRPr>
          </a:p>
        </p:txBody>
      </p:sp>
      <p:sp>
        <p:nvSpPr>
          <p:cNvPr id="16387" name="文本框 16386"/>
          <p:cNvSpPr txBox="1"/>
          <p:nvPr/>
        </p:nvSpPr>
        <p:spPr>
          <a:xfrm>
            <a:off x="364490" y="2783523"/>
            <a:ext cx="5184775" cy="13096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>
                <a:solidFill>
                  <a:srgbClr val="0000FF"/>
                </a:solidFill>
                <a:latin typeface="Arial" panose="020B0604020202020204" charset="-76"/>
                <a:ea typeface="黑体" panose="02010609060101010101" pitchFamily="2" charset="-122"/>
              </a:rPr>
              <a:t>请问，“光年”是时间单位还是长度单位？</a:t>
            </a:r>
          </a:p>
        </p:txBody>
      </p:sp>
      <p:pic>
        <p:nvPicPr>
          <p:cNvPr id="16388" name="图片 16387" descr="W020141021369812844270[1]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58690" y="2280285"/>
            <a:ext cx="3635375" cy="436880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单圆角矩形 5"/>
          <p:cNvSpPr/>
          <p:nvPr/>
        </p:nvSpPr>
        <p:spPr>
          <a:xfrm>
            <a:off x="-24130" y="153670"/>
            <a:ext cx="3724910" cy="770255"/>
          </a:xfrm>
          <a:custGeom>
            <a:avLst/>
            <a:gdLst>
              <a:gd name="txL" fmla="*/ 0 w 3816424"/>
              <a:gd name="txT" fmla="*/ 0 h 1263290"/>
              <a:gd name="txR" fmla="*/ 3816424 w 3816424"/>
              <a:gd name="txB" fmla="*/ 1263290 h 1263290"/>
            </a:gdLst>
            <a:ahLst/>
            <a:cxnLst>
              <a:cxn ang="0">
                <a:pos x="0" y="0"/>
              </a:cxn>
              <a:cxn ang="0">
                <a:pos x="3402671" y="0"/>
              </a:cxn>
              <a:cxn ang="0">
                <a:pos x="3816424" y="413753"/>
              </a:cxn>
              <a:cxn ang="0">
                <a:pos x="3816424" y="1263290"/>
              </a:cxn>
              <a:cxn ang="0">
                <a:pos x="0" y="1263290"/>
              </a:cxn>
              <a:cxn ang="0">
                <a:pos x="0" y="0"/>
              </a:cxn>
            </a:cxnLst>
            <a:rect l="txL" t="txT" r="txR" b="txB"/>
            <a:pathLst>
              <a:path w="3816424" h="1263290">
                <a:moveTo>
                  <a:pt x="0" y="0"/>
                </a:moveTo>
                <a:lnTo>
                  <a:pt x="3402671" y="0"/>
                </a:lnTo>
                <a:cubicBezTo>
                  <a:pt x="3631180" y="0"/>
                  <a:pt x="3816424" y="185244"/>
                  <a:pt x="3816424" y="413753"/>
                </a:cubicBezTo>
                <a:lnTo>
                  <a:pt x="3816424" y="1263290"/>
                </a:lnTo>
                <a:lnTo>
                  <a:pt x="0" y="12632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3" name="矩形 6"/>
          <p:cNvSpPr/>
          <p:nvPr/>
        </p:nvSpPr>
        <p:spPr>
          <a:xfrm>
            <a:off x="219710" y="476250"/>
            <a:ext cx="99695" cy="447675"/>
          </a:xfrm>
          <a:prstGeom prst="rect">
            <a:avLst/>
          </a:prstGeom>
          <a:solidFill>
            <a:srgbClr val="FFCC00"/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402590" y="371475"/>
            <a:ext cx="3408680" cy="657225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60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三、归纳小结</a:t>
            </a: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b="1" kern="1200" baseline="0" dirty="0">
              <a:latin typeface="黑体" panose="02010609060101010101" pitchFamily="2" charset="-122"/>
              <a:ea typeface="黑体" panose="02010609060101010101" pitchFamily="2" charset="-122"/>
              <a:cs typeface="+mn-cs"/>
              <a:sym typeface="+mn-ea"/>
            </a:endParaRPr>
          </a:p>
          <a:p>
            <a:endParaRPr lang="zh-CN" altLang="en-US" dirty="0"/>
          </a:p>
        </p:txBody>
      </p:sp>
      <p:graphicFrame>
        <p:nvGraphicFramePr>
          <p:cNvPr id="18434" name="对象 18433"/>
          <p:cNvGraphicFramePr>
            <a:graphicFrameLocks/>
          </p:cNvGraphicFramePr>
          <p:nvPr/>
        </p:nvGraphicFramePr>
        <p:xfrm>
          <a:off x="5892483" y="4027805"/>
          <a:ext cx="914400" cy="214313"/>
        </p:xfrm>
        <a:graphic>
          <a:graphicData uri="http://schemas.openxmlformats.org/presentationml/2006/ole">
            <p:oleObj spid="_x0000_s3076" r:id="rId5" imgW="915842" imgH="215980" progId="Equation.3">
              <p:embed/>
            </p:oleObj>
          </a:graphicData>
        </a:graphic>
      </p:graphicFrame>
      <p:sp>
        <p:nvSpPr>
          <p:cNvPr id="18435" name="文本框 18434"/>
          <p:cNvSpPr txBox="1"/>
          <p:nvPr/>
        </p:nvSpPr>
        <p:spPr>
          <a:xfrm>
            <a:off x="798195" y="2116455"/>
            <a:ext cx="4667250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3200" b="1" dirty="0">
                <a:solidFill>
                  <a:srgbClr val="000000"/>
                </a:solidFill>
                <a:latin typeface="Arial" panose="020B0604020202020204" charset="-76"/>
              </a:rPr>
              <a:t>1.光源：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charset="-76"/>
              </a:rPr>
              <a:t>                                              </a:t>
            </a:r>
          </a:p>
        </p:txBody>
      </p:sp>
      <p:sp>
        <p:nvSpPr>
          <p:cNvPr id="18436" name="文本框 18435"/>
          <p:cNvSpPr txBox="1"/>
          <p:nvPr/>
        </p:nvSpPr>
        <p:spPr>
          <a:xfrm>
            <a:off x="798195" y="3124200"/>
            <a:ext cx="4194175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3200" b="1" dirty="0">
                <a:solidFill>
                  <a:srgbClr val="000000"/>
                </a:solidFill>
                <a:latin typeface="Arial" panose="020B0604020202020204" charset="-76"/>
              </a:rPr>
              <a:t>2.光的直线传播原理：</a:t>
            </a:r>
          </a:p>
        </p:txBody>
      </p:sp>
      <p:sp>
        <p:nvSpPr>
          <p:cNvPr id="18437" name="文本框 18436"/>
          <p:cNvSpPr txBox="1"/>
          <p:nvPr/>
        </p:nvSpPr>
        <p:spPr>
          <a:xfrm>
            <a:off x="798195" y="4205605"/>
            <a:ext cx="3378200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3200" b="1" dirty="0">
                <a:solidFill>
                  <a:srgbClr val="000000"/>
                </a:solidFill>
                <a:latin typeface="Arial" panose="020B0604020202020204" charset="-76"/>
              </a:rPr>
              <a:t>3.光的传播速度：</a:t>
            </a:r>
          </a:p>
        </p:txBody>
      </p:sp>
      <p:sp>
        <p:nvSpPr>
          <p:cNvPr id="18438" name="文本框 18437"/>
          <p:cNvSpPr txBox="1"/>
          <p:nvPr/>
        </p:nvSpPr>
        <p:spPr>
          <a:xfrm>
            <a:off x="2638108" y="2327593"/>
            <a:ext cx="309562" cy="365125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endParaRPr lang="zh-CN" altLang="en-US" dirty="0">
              <a:latin typeface="Arial" panose="020B0604020202020204" charset="-76"/>
            </a:endParaRPr>
          </a:p>
        </p:txBody>
      </p:sp>
      <p:sp>
        <p:nvSpPr>
          <p:cNvPr id="18439" name="文本框 18438"/>
          <p:cNvSpPr txBox="1"/>
          <p:nvPr/>
        </p:nvSpPr>
        <p:spPr>
          <a:xfrm>
            <a:off x="2382520" y="2116455"/>
            <a:ext cx="4895850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3200" b="1" dirty="0">
                <a:solidFill>
                  <a:srgbClr val="FF0066"/>
                </a:solidFill>
                <a:latin typeface="Arial" panose="020B0604020202020204" charset="-76"/>
              </a:rPr>
              <a:t>能够发光的物体叫光源</a:t>
            </a:r>
          </a:p>
        </p:txBody>
      </p:sp>
      <p:sp>
        <p:nvSpPr>
          <p:cNvPr id="18440" name="文本框 18439"/>
          <p:cNvSpPr txBox="1"/>
          <p:nvPr/>
        </p:nvSpPr>
        <p:spPr>
          <a:xfrm>
            <a:off x="3893820" y="4277043"/>
            <a:ext cx="3840163" cy="1066800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3200" b="1" dirty="0">
                <a:solidFill>
                  <a:srgbClr val="FF0066"/>
                </a:solidFill>
                <a:latin typeface="Arial" panose="020B0604020202020204" charset="-76"/>
              </a:rPr>
              <a:t>光在真空中的速度是</a:t>
            </a:r>
          </a:p>
          <a:p>
            <a:r>
              <a:rPr lang="zh-CN" altLang="en-US" sz="3200" b="1" dirty="0">
                <a:solidFill>
                  <a:srgbClr val="FF0066"/>
                </a:solidFill>
                <a:latin typeface="Arial" panose="020B0604020202020204" charset="-76"/>
              </a:rPr>
              <a:t>3×10</a:t>
            </a:r>
            <a:r>
              <a:rPr lang="zh-CN" altLang="en-US" b="1" dirty="0">
                <a:solidFill>
                  <a:srgbClr val="FF0066"/>
                </a:solidFill>
                <a:latin typeface="Arial" panose="020B0604020202020204" charset="-76"/>
              </a:rPr>
              <a:t>  </a:t>
            </a:r>
            <a:r>
              <a:rPr lang="zh-CN" altLang="en-US" sz="3200" b="1" dirty="0">
                <a:solidFill>
                  <a:srgbClr val="FF0066"/>
                </a:solidFill>
                <a:latin typeface="Arial" panose="020B0604020202020204" charset="-76"/>
              </a:rPr>
              <a:t>m/s</a:t>
            </a:r>
          </a:p>
        </p:txBody>
      </p:sp>
      <p:sp>
        <p:nvSpPr>
          <p:cNvPr id="18441" name="文本框 18440"/>
          <p:cNvSpPr txBox="1"/>
          <p:nvPr/>
        </p:nvSpPr>
        <p:spPr>
          <a:xfrm>
            <a:off x="4974908" y="4781868"/>
            <a:ext cx="309562" cy="365125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en-US" altLang="x-none" b="1" dirty="0">
                <a:solidFill>
                  <a:srgbClr val="FF0066"/>
                </a:solidFill>
                <a:latin typeface="Arial" panose="020B0604020202020204" charset="-76"/>
              </a:rPr>
              <a:t>8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740275" y="3124200"/>
            <a:ext cx="3807460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</a:rPr>
              <a:t>光在同种均匀介质中沿直线传播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ldLvl="0"/>
      <p:bldP spid="18436" grpId="0" bldLvl="0"/>
      <p:bldP spid="18437" grpId="0" bldLvl="0"/>
      <p:bldP spid="18439" grpId="0" bldLvl="0"/>
      <p:bldP spid="18440" grpId="0" bldLvl="0"/>
      <p:bldP spid="18441" grpId="0" bldLvl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单圆角矩形 5"/>
          <p:cNvSpPr/>
          <p:nvPr/>
        </p:nvSpPr>
        <p:spPr>
          <a:xfrm>
            <a:off x="-24130" y="153670"/>
            <a:ext cx="3724910" cy="770255"/>
          </a:xfrm>
          <a:custGeom>
            <a:avLst/>
            <a:gdLst>
              <a:gd name="txL" fmla="*/ 0 w 3816424"/>
              <a:gd name="txT" fmla="*/ 0 h 1263290"/>
              <a:gd name="txR" fmla="*/ 3816424 w 3816424"/>
              <a:gd name="txB" fmla="*/ 1263290 h 1263290"/>
            </a:gdLst>
            <a:ahLst/>
            <a:cxnLst>
              <a:cxn ang="0">
                <a:pos x="0" y="0"/>
              </a:cxn>
              <a:cxn ang="0">
                <a:pos x="3402671" y="0"/>
              </a:cxn>
              <a:cxn ang="0">
                <a:pos x="3816424" y="413753"/>
              </a:cxn>
              <a:cxn ang="0">
                <a:pos x="3816424" y="1263290"/>
              </a:cxn>
              <a:cxn ang="0">
                <a:pos x="0" y="1263290"/>
              </a:cxn>
              <a:cxn ang="0">
                <a:pos x="0" y="0"/>
              </a:cxn>
            </a:cxnLst>
            <a:rect l="txL" t="txT" r="txR" b="txB"/>
            <a:pathLst>
              <a:path w="3816424" h="1263290">
                <a:moveTo>
                  <a:pt x="0" y="0"/>
                </a:moveTo>
                <a:lnTo>
                  <a:pt x="3402671" y="0"/>
                </a:lnTo>
                <a:cubicBezTo>
                  <a:pt x="3631180" y="0"/>
                  <a:pt x="3816424" y="185244"/>
                  <a:pt x="3816424" y="413753"/>
                </a:cubicBezTo>
                <a:lnTo>
                  <a:pt x="3816424" y="1263290"/>
                </a:lnTo>
                <a:lnTo>
                  <a:pt x="0" y="12632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3" name="矩形 6"/>
          <p:cNvSpPr/>
          <p:nvPr/>
        </p:nvSpPr>
        <p:spPr>
          <a:xfrm>
            <a:off x="219710" y="476250"/>
            <a:ext cx="99695" cy="447675"/>
          </a:xfrm>
          <a:prstGeom prst="rect">
            <a:avLst/>
          </a:prstGeom>
          <a:solidFill>
            <a:srgbClr val="FFCC00"/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402590" y="371475"/>
            <a:ext cx="3408680" cy="657225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60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四、强化训练</a:t>
            </a: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b="1" kern="1200" baseline="0" dirty="0">
              <a:latin typeface="黑体" panose="02010609060101010101" pitchFamily="2" charset="-122"/>
              <a:ea typeface="黑体" panose="02010609060101010101" pitchFamily="2" charset="-122"/>
              <a:cs typeface="+mn-cs"/>
              <a:sym typeface="+mn-ea"/>
            </a:endParaRPr>
          </a:p>
          <a:p>
            <a:endParaRPr lang="zh-CN" altLang="en-US" dirty="0"/>
          </a:p>
        </p:txBody>
      </p:sp>
      <p:sp>
        <p:nvSpPr>
          <p:cNvPr id="17410" name="文本框 17409"/>
          <p:cNvSpPr txBox="1"/>
          <p:nvPr/>
        </p:nvSpPr>
        <p:spPr>
          <a:xfrm>
            <a:off x="502920" y="1951355"/>
            <a:ext cx="8137525" cy="353822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dirty="0">
                <a:latin typeface="Arial" panose="020B0604020202020204" charset="-76"/>
              </a:rPr>
              <a:t>              </a:t>
            </a:r>
            <a:r>
              <a:rPr lang="zh-CN" altLang="en-US" sz="3200" b="1" dirty="0">
                <a:latin typeface="Arial" panose="020B0604020202020204" charset="-76"/>
              </a:rPr>
              <a:t>为了检查一块木块的棱是否直,木工常闭住一只眼睛,用另一只眼睛沿棱的长度方向看过去，这是因为                                （       ）</a:t>
            </a:r>
          </a:p>
          <a:p>
            <a:r>
              <a:rPr lang="zh-CN" altLang="en-US" sz="3200" b="1" dirty="0">
                <a:latin typeface="Arial" panose="020B0604020202020204" charset="-76"/>
              </a:rPr>
              <a:t>    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因为用一只眼睛看方便    </a:t>
            </a:r>
          </a:p>
          <a:p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  B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根据光的直线传播</a:t>
            </a:r>
          </a:p>
          <a:p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  C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由于人们的习惯               </a:t>
            </a:r>
          </a:p>
          <a:p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  D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让光集中射入一只眼睛    </a:t>
            </a:r>
            <a:r>
              <a:rPr lang="zh-CN" altLang="en-US" sz="3200" b="1" dirty="0">
                <a:latin typeface="Arial" panose="020B0604020202020204" charset="-76"/>
              </a:rPr>
              <a:t>         </a:t>
            </a:r>
          </a:p>
        </p:txBody>
      </p:sp>
      <p:sp>
        <p:nvSpPr>
          <p:cNvPr id="17411" name="文本框 17410"/>
          <p:cNvSpPr txBox="1"/>
          <p:nvPr/>
        </p:nvSpPr>
        <p:spPr>
          <a:xfrm>
            <a:off x="7648893" y="2924175"/>
            <a:ext cx="50006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  <a:latin typeface="Arial" panose="020B0604020202020204" charset="-76"/>
              </a:rPr>
              <a:t>B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ldLvl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单圆角矩形 5"/>
          <p:cNvSpPr/>
          <p:nvPr/>
        </p:nvSpPr>
        <p:spPr>
          <a:xfrm>
            <a:off x="-24130" y="153670"/>
            <a:ext cx="3724910" cy="770255"/>
          </a:xfrm>
          <a:custGeom>
            <a:avLst/>
            <a:gdLst>
              <a:gd name="txL" fmla="*/ 0 w 3816424"/>
              <a:gd name="txT" fmla="*/ 0 h 1263290"/>
              <a:gd name="txR" fmla="*/ 3816424 w 3816424"/>
              <a:gd name="txB" fmla="*/ 1263290 h 1263290"/>
            </a:gdLst>
            <a:ahLst/>
            <a:cxnLst>
              <a:cxn ang="0">
                <a:pos x="0" y="0"/>
              </a:cxn>
              <a:cxn ang="0">
                <a:pos x="3402671" y="0"/>
              </a:cxn>
              <a:cxn ang="0">
                <a:pos x="3816424" y="413753"/>
              </a:cxn>
              <a:cxn ang="0">
                <a:pos x="3816424" y="1263290"/>
              </a:cxn>
              <a:cxn ang="0">
                <a:pos x="0" y="1263290"/>
              </a:cxn>
              <a:cxn ang="0">
                <a:pos x="0" y="0"/>
              </a:cxn>
            </a:cxnLst>
            <a:rect l="txL" t="txT" r="txR" b="txB"/>
            <a:pathLst>
              <a:path w="3816424" h="1263290">
                <a:moveTo>
                  <a:pt x="0" y="0"/>
                </a:moveTo>
                <a:lnTo>
                  <a:pt x="3402671" y="0"/>
                </a:lnTo>
                <a:cubicBezTo>
                  <a:pt x="3631180" y="0"/>
                  <a:pt x="3816424" y="185244"/>
                  <a:pt x="3816424" y="413753"/>
                </a:cubicBezTo>
                <a:lnTo>
                  <a:pt x="3816424" y="1263290"/>
                </a:lnTo>
                <a:lnTo>
                  <a:pt x="0" y="12632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3" name="矩形 6"/>
          <p:cNvSpPr/>
          <p:nvPr/>
        </p:nvSpPr>
        <p:spPr>
          <a:xfrm>
            <a:off x="219710" y="476250"/>
            <a:ext cx="99695" cy="447675"/>
          </a:xfrm>
          <a:prstGeom prst="rect">
            <a:avLst/>
          </a:prstGeom>
          <a:solidFill>
            <a:srgbClr val="FFCC00"/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02590" y="371475"/>
            <a:ext cx="3408680" cy="657225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一、新课引入</a:t>
            </a: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b="1" kern="1200" baseline="0" dirty="0">
              <a:latin typeface="黑体" panose="02010609060101010101" pitchFamily="2" charset="-122"/>
              <a:ea typeface="黑体" panose="02010609060101010101" pitchFamily="2" charset="-122"/>
              <a:cs typeface="+mn-cs"/>
              <a:sym typeface="+mn-ea"/>
            </a:endParaRPr>
          </a:p>
          <a:p>
            <a:endParaRPr lang="zh-CN" altLang="en-US" dirty="0"/>
          </a:p>
        </p:txBody>
      </p:sp>
      <p:pic>
        <p:nvPicPr>
          <p:cNvPr id="6147" name="Picture 4" descr="C:\Users\Administrator\Desktop\图片\0690400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76240" y="1643698"/>
            <a:ext cx="3060700" cy="4679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8" name="文本框 6147"/>
          <p:cNvSpPr txBox="1"/>
          <p:nvPr/>
        </p:nvSpPr>
        <p:spPr>
          <a:xfrm>
            <a:off x="1037908" y="1693228"/>
            <a:ext cx="2736850" cy="579437"/>
          </a:xfrm>
          <a:prstGeom prst="rect">
            <a:avLst/>
          </a:prstGeom>
          <a:gradFill rotWithShape="1">
            <a:gsLst>
              <a:gs pos="0">
                <a:srgbClr val="0000CC">
                  <a:alpha val="100000"/>
                </a:srgbClr>
              </a:gs>
              <a:gs pos="100000">
                <a:schemeClr val="bg1">
                  <a:alpha val="100000"/>
                </a:schemeClr>
              </a:gs>
            </a:gsLst>
            <a:lin ang="0" scaled="1"/>
            <a:tileRect/>
          </a:gradFill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charset="-76"/>
              </a:rPr>
              <a:t>问题思考：</a:t>
            </a:r>
          </a:p>
        </p:txBody>
      </p:sp>
      <p:sp>
        <p:nvSpPr>
          <p:cNvPr id="6149" name="文本框 6148"/>
          <p:cNvSpPr txBox="1"/>
          <p:nvPr/>
        </p:nvSpPr>
        <p:spPr>
          <a:xfrm>
            <a:off x="677545" y="2556828"/>
            <a:ext cx="3041650" cy="579437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3200" b="1" dirty="0">
                <a:latin typeface="宋体" panose="02010600030101010101" pitchFamily="2" charset="-122"/>
              </a:rPr>
              <a:t>1.光从哪里来？</a:t>
            </a:r>
          </a:p>
        </p:txBody>
      </p:sp>
      <p:sp>
        <p:nvSpPr>
          <p:cNvPr id="6150" name="文本框 6149"/>
          <p:cNvSpPr txBox="1"/>
          <p:nvPr/>
        </p:nvSpPr>
        <p:spPr>
          <a:xfrm>
            <a:off x="677545" y="3493453"/>
            <a:ext cx="3857625" cy="579437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3200" b="1" dirty="0">
                <a:latin typeface="宋体" panose="02010600030101010101" pitchFamily="2" charset="-122"/>
              </a:rPr>
              <a:t>2.光是怎样传播的？</a:t>
            </a:r>
          </a:p>
        </p:txBody>
      </p:sp>
      <p:sp>
        <p:nvSpPr>
          <p:cNvPr id="6151" name="文本框 6150"/>
          <p:cNvSpPr txBox="1"/>
          <p:nvPr/>
        </p:nvSpPr>
        <p:spPr>
          <a:xfrm>
            <a:off x="677545" y="4430078"/>
            <a:ext cx="4673600" cy="579437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3200" b="1" dirty="0">
                <a:latin typeface="宋体" panose="02010600030101010101" pitchFamily="2" charset="-122"/>
              </a:rPr>
              <a:t>3.光的传播速度多大呢？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ldLvl="0" animBg="1"/>
      <p:bldP spid="6149" grpId="0" bldLvl="0"/>
      <p:bldP spid="6150" grpId="0" bldLvl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单圆角矩形 5"/>
          <p:cNvSpPr/>
          <p:nvPr/>
        </p:nvSpPr>
        <p:spPr>
          <a:xfrm>
            <a:off x="-24130" y="153670"/>
            <a:ext cx="3724910" cy="770255"/>
          </a:xfrm>
          <a:custGeom>
            <a:avLst/>
            <a:gdLst>
              <a:gd name="txL" fmla="*/ 0 w 3816424"/>
              <a:gd name="txT" fmla="*/ 0 h 1263290"/>
              <a:gd name="txR" fmla="*/ 3816424 w 3816424"/>
              <a:gd name="txB" fmla="*/ 1263290 h 1263290"/>
            </a:gdLst>
            <a:ahLst/>
            <a:cxnLst>
              <a:cxn ang="0">
                <a:pos x="0" y="0"/>
              </a:cxn>
              <a:cxn ang="0">
                <a:pos x="3402671" y="0"/>
              </a:cxn>
              <a:cxn ang="0">
                <a:pos x="3816424" y="413753"/>
              </a:cxn>
              <a:cxn ang="0">
                <a:pos x="3816424" y="1263290"/>
              </a:cxn>
              <a:cxn ang="0">
                <a:pos x="0" y="1263290"/>
              </a:cxn>
              <a:cxn ang="0">
                <a:pos x="0" y="0"/>
              </a:cxn>
            </a:cxnLst>
            <a:rect l="txL" t="txT" r="txR" b="txB"/>
            <a:pathLst>
              <a:path w="3816424" h="1263290">
                <a:moveTo>
                  <a:pt x="0" y="0"/>
                </a:moveTo>
                <a:lnTo>
                  <a:pt x="3402671" y="0"/>
                </a:lnTo>
                <a:cubicBezTo>
                  <a:pt x="3631180" y="0"/>
                  <a:pt x="3816424" y="185244"/>
                  <a:pt x="3816424" y="413753"/>
                </a:cubicBezTo>
                <a:lnTo>
                  <a:pt x="3816424" y="1263290"/>
                </a:lnTo>
                <a:lnTo>
                  <a:pt x="0" y="12632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3" name="矩形 6"/>
          <p:cNvSpPr/>
          <p:nvPr/>
        </p:nvSpPr>
        <p:spPr>
          <a:xfrm>
            <a:off x="219710" y="476250"/>
            <a:ext cx="99695" cy="447675"/>
          </a:xfrm>
          <a:prstGeom prst="rect">
            <a:avLst/>
          </a:prstGeom>
          <a:solidFill>
            <a:srgbClr val="FFCC00"/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402590" y="371475"/>
            <a:ext cx="3408680" cy="657225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60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二、新课讲解</a:t>
            </a: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b="1" kern="1200" baseline="0" dirty="0">
              <a:latin typeface="黑体" panose="02010609060101010101" pitchFamily="2" charset="-122"/>
              <a:ea typeface="黑体" panose="02010609060101010101" pitchFamily="2" charset="-122"/>
              <a:cs typeface="+mn-cs"/>
              <a:sym typeface="+mn-ea"/>
            </a:endParaRPr>
          </a:p>
          <a:p>
            <a:endParaRPr lang="zh-CN" altLang="en-US" dirty="0"/>
          </a:p>
        </p:txBody>
      </p:sp>
      <p:pic>
        <p:nvPicPr>
          <p:cNvPr id="7170" name="图片 7169" descr="太阳"/>
          <p:cNvPicPr>
            <a:picLocks noChangeAspect="1"/>
          </p:cNvPicPr>
          <p:nvPr/>
        </p:nvPicPr>
        <p:blipFill>
          <a:blip r:embed="rId4" cstate="print"/>
          <a:srcRect l="14423" r="20679"/>
          <a:stretch>
            <a:fillRect/>
          </a:stretch>
        </p:blipFill>
        <p:spPr>
          <a:xfrm>
            <a:off x="2693670" y="2052320"/>
            <a:ext cx="3256915" cy="261747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1" name="图片 717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93670" y="2078355"/>
            <a:ext cx="3311525" cy="266255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" name="图片 1" descr="萤火虫"/>
          <p:cNvPicPr>
            <a:picLocks noChangeAspect="1"/>
          </p:cNvPicPr>
          <p:nvPr/>
        </p:nvPicPr>
        <p:blipFill>
          <a:blip r:embed="rId6" cstate="print"/>
          <a:srcRect l="15150" r="24211" b="12614"/>
          <a:stretch>
            <a:fillRect/>
          </a:stretch>
        </p:blipFill>
        <p:spPr>
          <a:xfrm>
            <a:off x="2619375" y="2101215"/>
            <a:ext cx="3385820" cy="256794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 descr="闪电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693670" y="2116455"/>
            <a:ext cx="3311525" cy="26244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4" name="文本框 7173"/>
          <p:cNvSpPr txBox="1"/>
          <p:nvPr/>
        </p:nvSpPr>
        <p:spPr>
          <a:xfrm>
            <a:off x="1757363" y="1168083"/>
            <a:ext cx="5280025" cy="579437"/>
          </a:xfrm>
          <a:prstGeom prst="rect">
            <a:avLst/>
          </a:prstGeom>
          <a:gradFill rotWithShape="1">
            <a:gsLst>
              <a:gs pos="0">
                <a:srgbClr val="0000CC">
                  <a:alpha val="100000"/>
                </a:srgbClr>
              </a:gs>
              <a:gs pos="100000">
                <a:schemeClr val="bg1">
                  <a:alpha val="100000"/>
                </a:schemeClr>
              </a:gs>
            </a:gsLst>
            <a:lin ang="0" scaled="1"/>
            <a:tileRect/>
          </a:gradFill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charset="-76"/>
              </a:rPr>
              <a:t>问题：光从哪里发出来？</a:t>
            </a:r>
          </a:p>
        </p:txBody>
      </p:sp>
      <p:sp>
        <p:nvSpPr>
          <p:cNvPr id="7175" name="文本框 7174"/>
          <p:cNvSpPr txBox="1"/>
          <p:nvPr/>
        </p:nvSpPr>
        <p:spPr>
          <a:xfrm>
            <a:off x="1176973" y="5013643"/>
            <a:ext cx="5189855" cy="521970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1.光源：能够发光的物体叫</a:t>
            </a:r>
            <a:r>
              <a:rPr lang="zh-CN" altLang="en-US" sz="2800" b="1" dirty="0">
                <a:solidFill>
                  <a:srgbClr val="FF0066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光源</a:t>
            </a:r>
          </a:p>
        </p:txBody>
      </p:sp>
      <p:sp>
        <p:nvSpPr>
          <p:cNvPr id="7176" name="文本框 7175"/>
          <p:cNvSpPr txBox="1"/>
          <p:nvPr/>
        </p:nvSpPr>
        <p:spPr>
          <a:xfrm>
            <a:off x="1220470" y="5823268"/>
            <a:ext cx="1257300" cy="521970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2.光源</a:t>
            </a:r>
          </a:p>
        </p:txBody>
      </p:sp>
      <p:sp>
        <p:nvSpPr>
          <p:cNvPr id="7177" name="左大括号 7176"/>
          <p:cNvSpPr/>
          <p:nvPr/>
        </p:nvSpPr>
        <p:spPr>
          <a:xfrm>
            <a:off x="2693670" y="5751830"/>
            <a:ext cx="225425" cy="896938"/>
          </a:xfrm>
          <a:prstGeom prst="leftBrace">
            <a:avLst>
              <a:gd name="adj1" fmla="val 33157"/>
              <a:gd name="adj2" fmla="val 50000"/>
            </a:avLst>
          </a:prstGeom>
          <a:noFill/>
          <a:ln w="254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78" name="文本框 7177"/>
          <p:cNvSpPr txBox="1"/>
          <p:nvPr/>
        </p:nvSpPr>
        <p:spPr>
          <a:xfrm>
            <a:off x="2982595" y="5535930"/>
            <a:ext cx="3756025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2800" b="1" dirty="0">
                <a:latin typeface="宋体" panose="02010600030101010101" pitchFamily="2" charset="-122"/>
              </a:rPr>
              <a:t>像太阳、雷电、萤火虫</a:t>
            </a:r>
          </a:p>
        </p:txBody>
      </p:sp>
      <p:sp>
        <p:nvSpPr>
          <p:cNvPr id="7179" name="文本框 7178"/>
          <p:cNvSpPr txBox="1"/>
          <p:nvPr/>
        </p:nvSpPr>
        <p:spPr>
          <a:xfrm>
            <a:off x="2982595" y="6255068"/>
            <a:ext cx="2327275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2800" b="1" dirty="0">
                <a:latin typeface="宋体" panose="02010600030101010101" pitchFamily="2" charset="-122"/>
              </a:rPr>
              <a:t>像蜡烛、电灯</a:t>
            </a:r>
          </a:p>
        </p:txBody>
      </p:sp>
      <p:sp>
        <p:nvSpPr>
          <p:cNvPr id="7180" name="文本框 7179"/>
          <p:cNvSpPr txBox="1"/>
          <p:nvPr/>
        </p:nvSpPr>
        <p:spPr>
          <a:xfrm>
            <a:off x="6725920" y="5550853"/>
            <a:ext cx="16129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2800" b="1" dirty="0">
                <a:solidFill>
                  <a:srgbClr val="FF0066"/>
                </a:solidFill>
                <a:latin typeface="宋体" panose="02010600030101010101" pitchFamily="2" charset="-122"/>
              </a:rPr>
              <a:t>自然光源</a:t>
            </a:r>
          </a:p>
        </p:txBody>
      </p:sp>
      <p:sp>
        <p:nvSpPr>
          <p:cNvPr id="7181" name="文本框 7180"/>
          <p:cNvSpPr txBox="1"/>
          <p:nvPr/>
        </p:nvSpPr>
        <p:spPr>
          <a:xfrm>
            <a:off x="6776085" y="6219825"/>
            <a:ext cx="1612900" cy="520700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2800" b="1" dirty="0">
                <a:solidFill>
                  <a:srgbClr val="FF0066"/>
                </a:solidFill>
                <a:latin typeface="宋体" panose="02010600030101010101" pitchFamily="2" charset="-122"/>
              </a:rPr>
              <a:t>人造光源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bldLvl="0"/>
      <p:bldP spid="7176" grpId="0" bldLvl="0"/>
      <p:bldP spid="7179" grpId="0" bldLvl="0"/>
      <p:bldP spid="7180" grpId="0" bldLvl="0"/>
      <p:bldP spid="7181" grpId="0" bldLvl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文本框 8193">
            <a:hlinkClick r:id="rId4" action="ppaction://hlinksldjump"/>
          </p:cNvPr>
          <p:cNvSpPr txBox="1"/>
          <p:nvPr/>
        </p:nvSpPr>
        <p:spPr>
          <a:xfrm>
            <a:off x="2046923" y="1055370"/>
            <a:ext cx="5264150" cy="583565"/>
          </a:xfrm>
          <a:prstGeom prst="rect">
            <a:avLst/>
          </a:prstGeom>
          <a:gradFill rotWithShape="1">
            <a:gsLst>
              <a:gs pos="0">
                <a:srgbClr val="0000CC">
                  <a:alpha val="100000"/>
                </a:srgbClr>
              </a:gs>
              <a:gs pos="100000">
                <a:schemeClr val="bg1">
                  <a:alpha val="100000"/>
                </a:schemeClr>
              </a:gs>
            </a:gsLst>
            <a:lin ang="0" scaled="1"/>
            <a:tileRect/>
          </a:gradFill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charset="-76"/>
              </a:rPr>
              <a:t>问题：光是怎样传播的？</a:t>
            </a:r>
          </a:p>
        </p:txBody>
      </p:sp>
      <p:pic>
        <p:nvPicPr>
          <p:cNvPr id="8195" name="图片 8194" descr="光束通过溶液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61110" y="1760220"/>
            <a:ext cx="2736850" cy="19272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6" name="图片 8195" descr="在暗室中的光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77460" y="1760220"/>
            <a:ext cx="2952750" cy="1987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7" name="文本框 8196"/>
          <p:cNvSpPr txBox="1"/>
          <p:nvPr/>
        </p:nvSpPr>
        <p:spPr>
          <a:xfrm>
            <a:off x="540385" y="3849370"/>
            <a:ext cx="2376488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zh-CN" altLang="en-US" sz="2800" b="1">
                <a:solidFill>
                  <a:srgbClr val="800000"/>
                </a:solidFill>
                <a:latin typeface="华文新魏" pitchFamily="2" charset="-122"/>
                <a:ea typeface="华文新魏" pitchFamily="2" charset="-122"/>
              </a:rPr>
              <a:t>由实验可知：</a:t>
            </a:r>
          </a:p>
        </p:txBody>
      </p:sp>
      <p:sp>
        <p:nvSpPr>
          <p:cNvPr id="8198" name="矩形 8197"/>
          <p:cNvSpPr/>
          <p:nvPr/>
        </p:nvSpPr>
        <p:spPr>
          <a:xfrm>
            <a:off x="973773" y="4497070"/>
            <a:ext cx="7704137" cy="13716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buClrTx/>
            </a:pPr>
            <a:r>
              <a:rPr lang="zh-CN" altLang="en-US" sz="2800" b="1">
                <a:solidFill>
                  <a:srgbClr val="FF0066"/>
                </a:solidFill>
                <a:latin typeface="华文新魏" pitchFamily="2" charset="-122"/>
                <a:ea typeface="华文新魏" pitchFamily="2" charset="-122"/>
              </a:rPr>
              <a:t>光在水中的传播路径是</a:t>
            </a:r>
            <a:r>
              <a:rPr lang="zh-CN" altLang="en-US" sz="2800" b="1" u="sng">
                <a:solidFill>
                  <a:srgbClr val="FF0066"/>
                </a:solidFill>
                <a:latin typeface="华文新魏" pitchFamily="2" charset="-122"/>
                <a:ea typeface="华文新魏" pitchFamily="2" charset="-122"/>
              </a:rPr>
              <a:t>                  </a:t>
            </a:r>
            <a:r>
              <a:rPr lang="zh-CN" altLang="en-US" sz="2800" b="1">
                <a:solidFill>
                  <a:srgbClr val="FF0066"/>
                </a:solidFill>
                <a:latin typeface="华文新魏" pitchFamily="2" charset="-122"/>
                <a:ea typeface="华文新魏" pitchFamily="2" charset="-122"/>
              </a:rPr>
              <a:t>。</a:t>
            </a:r>
            <a:r>
              <a:rPr lang="zh-CN" altLang="en-US" sz="2800" b="1" u="sng">
                <a:solidFill>
                  <a:srgbClr val="FF0066"/>
                </a:solidFill>
                <a:latin typeface="华文新魏" pitchFamily="2" charset="-122"/>
                <a:ea typeface="华文新魏" pitchFamily="2" charset="-122"/>
              </a:rPr>
              <a:t>              </a:t>
            </a:r>
          </a:p>
          <a:p>
            <a:pPr>
              <a:buClrTx/>
            </a:pPr>
            <a:r>
              <a:rPr lang="zh-CN" altLang="en-US" sz="2800" b="1">
                <a:solidFill>
                  <a:srgbClr val="FF0066"/>
                </a:solidFill>
                <a:latin typeface="华文新魏" pitchFamily="2" charset="-122"/>
                <a:ea typeface="华文新魏" pitchFamily="2" charset="-122"/>
              </a:rPr>
              <a:t>光在玻璃中的传播路径是</a:t>
            </a:r>
            <a:r>
              <a:rPr lang="zh-CN" altLang="en-US" sz="2800" b="1" u="sng">
                <a:solidFill>
                  <a:srgbClr val="FF0066"/>
                </a:solidFill>
                <a:latin typeface="华文新魏" pitchFamily="2" charset="-122"/>
                <a:ea typeface="华文新魏" pitchFamily="2" charset="-122"/>
              </a:rPr>
              <a:t>                </a:t>
            </a:r>
            <a:r>
              <a:rPr lang="zh-CN" altLang="en-US" sz="2800" b="1">
                <a:solidFill>
                  <a:srgbClr val="FF0066"/>
                </a:solidFill>
                <a:latin typeface="华文新魏" pitchFamily="2" charset="-122"/>
                <a:ea typeface="华文新魏" pitchFamily="2" charset="-122"/>
              </a:rPr>
              <a:t>。                </a:t>
            </a:r>
          </a:p>
          <a:p>
            <a:pPr>
              <a:buClrTx/>
            </a:pPr>
            <a:r>
              <a:rPr lang="zh-CN" altLang="en-US" sz="2800" b="1">
                <a:solidFill>
                  <a:srgbClr val="FF0066"/>
                </a:solidFill>
                <a:latin typeface="华文新魏" pitchFamily="2" charset="-122"/>
                <a:ea typeface="华文新魏" pitchFamily="2" charset="-122"/>
              </a:rPr>
              <a:t>光在空气中的传播路径是</a:t>
            </a:r>
            <a:r>
              <a:rPr lang="zh-CN" altLang="en-US" sz="2800" b="1" u="sng">
                <a:solidFill>
                  <a:srgbClr val="FF0066"/>
                </a:solidFill>
                <a:latin typeface="华文新魏" pitchFamily="2" charset="-122"/>
                <a:ea typeface="华文新魏" pitchFamily="2" charset="-122"/>
              </a:rPr>
              <a:t>                </a:t>
            </a:r>
            <a:r>
              <a:rPr lang="zh-CN" altLang="en-US" sz="2800" b="1">
                <a:solidFill>
                  <a:srgbClr val="FF0066"/>
                </a:solidFill>
                <a:latin typeface="华文新魏" pitchFamily="2" charset="-122"/>
                <a:ea typeface="华文新魏" pitchFamily="2" charset="-122"/>
              </a:rPr>
              <a:t>。</a:t>
            </a:r>
          </a:p>
        </p:txBody>
      </p:sp>
      <p:sp>
        <p:nvSpPr>
          <p:cNvPr id="8199" name="文本框 8198"/>
          <p:cNvSpPr txBox="1"/>
          <p:nvPr/>
        </p:nvSpPr>
        <p:spPr>
          <a:xfrm>
            <a:off x="749935" y="5861050"/>
            <a:ext cx="7705725" cy="5778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zh-CN" altLang="en-US" sz="3200" b="1" dirty="0">
                <a:solidFill>
                  <a:srgbClr val="003399"/>
                </a:solidFill>
                <a:latin typeface="华文新魏" pitchFamily="2" charset="-122"/>
                <a:ea typeface="华文新魏" pitchFamily="2" charset="-122"/>
              </a:rPr>
              <a:t> 光在同种均匀物质中是沿</a:t>
            </a:r>
            <a:r>
              <a:rPr lang="zh-CN" altLang="en-US" sz="3200" b="1" u="sng" dirty="0">
                <a:solidFill>
                  <a:srgbClr val="003399"/>
                </a:solidFill>
                <a:latin typeface="华文新魏" pitchFamily="2" charset="-122"/>
                <a:ea typeface="华文新魏" pitchFamily="2" charset="-122"/>
              </a:rPr>
              <a:t>       </a:t>
            </a:r>
            <a:r>
              <a:rPr lang="zh-CN" altLang="en-US" sz="3200" b="1" dirty="0">
                <a:solidFill>
                  <a:srgbClr val="003399"/>
                </a:solidFill>
                <a:latin typeface="华文新魏" pitchFamily="2" charset="-122"/>
                <a:ea typeface="华文新魏" pitchFamily="2" charset="-122"/>
              </a:rPr>
              <a:t>传播的。</a:t>
            </a:r>
          </a:p>
        </p:txBody>
      </p:sp>
      <p:sp>
        <p:nvSpPr>
          <p:cNvPr id="8200" name="文本框 8199"/>
          <p:cNvSpPr txBox="1"/>
          <p:nvPr/>
        </p:nvSpPr>
        <p:spPr>
          <a:xfrm>
            <a:off x="5221923" y="4424045"/>
            <a:ext cx="1985962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zh-CN" altLang="en-US" sz="2800" b="1">
                <a:solidFill>
                  <a:srgbClr val="CA4C06"/>
                </a:solidFill>
                <a:latin typeface="Arial" panose="020B0604020202020204" charset="-76"/>
                <a:ea typeface="华文新魏" pitchFamily="2" charset="-122"/>
              </a:rPr>
              <a:t>沿直线传播</a:t>
            </a:r>
          </a:p>
        </p:txBody>
      </p:sp>
      <p:sp>
        <p:nvSpPr>
          <p:cNvPr id="8201" name="文本框 8200"/>
          <p:cNvSpPr txBox="1"/>
          <p:nvPr/>
        </p:nvSpPr>
        <p:spPr>
          <a:xfrm>
            <a:off x="5221923" y="4857433"/>
            <a:ext cx="1985962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zh-CN" altLang="en-US" sz="2800" b="1">
                <a:solidFill>
                  <a:srgbClr val="CA4C06"/>
                </a:solidFill>
                <a:latin typeface="Arial" panose="020B0604020202020204" charset="-76"/>
                <a:ea typeface="华文新魏" pitchFamily="2" charset="-122"/>
              </a:rPr>
              <a:t>沿直线传播</a:t>
            </a:r>
          </a:p>
        </p:txBody>
      </p:sp>
      <p:sp>
        <p:nvSpPr>
          <p:cNvPr id="8202" name="文本框 8201"/>
          <p:cNvSpPr txBox="1"/>
          <p:nvPr/>
        </p:nvSpPr>
        <p:spPr>
          <a:xfrm>
            <a:off x="5863273" y="5861050"/>
            <a:ext cx="1152525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zh-CN" altLang="en-US" sz="2800" b="1">
                <a:solidFill>
                  <a:srgbClr val="FF0066"/>
                </a:solidFill>
                <a:latin typeface="Arial" panose="020B0604020202020204" charset="-76"/>
                <a:ea typeface="华文新魏" pitchFamily="2" charset="-122"/>
              </a:rPr>
              <a:t>直线</a:t>
            </a:r>
          </a:p>
        </p:txBody>
      </p:sp>
      <p:sp>
        <p:nvSpPr>
          <p:cNvPr id="8203" name="文本框 8202"/>
          <p:cNvSpPr txBox="1"/>
          <p:nvPr/>
        </p:nvSpPr>
        <p:spPr>
          <a:xfrm>
            <a:off x="5221923" y="5289233"/>
            <a:ext cx="1985962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zh-CN" altLang="en-US" sz="2800" b="1">
                <a:solidFill>
                  <a:srgbClr val="CA4C06"/>
                </a:solidFill>
                <a:latin typeface="Arial" panose="020B0604020202020204" charset="-76"/>
                <a:ea typeface="华文新魏" pitchFamily="2" charset="-122"/>
              </a:rPr>
              <a:t>沿直线传播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bldLvl="0"/>
      <p:bldP spid="8198" grpId="0" bldLvl="0"/>
      <p:bldP spid="8199" grpId="0"/>
      <p:bldP spid="8200" grpId="0"/>
      <p:bldP spid="8201" grpId="0"/>
      <p:bldP spid="8202" grpId="0"/>
      <p:bldP spid="82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文本框 9217"/>
          <p:cNvSpPr txBox="1"/>
          <p:nvPr/>
        </p:nvSpPr>
        <p:spPr>
          <a:xfrm>
            <a:off x="1382395" y="2789555"/>
            <a:ext cx="6996430" cy="58356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en-US" altLang="x-none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、光在同种均匀介质中沿直线传播</a:t>
            </a:r>
          </a:p>
        </p:txBody>
      </p:sp>
      <p:grpSp>
        <p:nvGrpSpPr>
          <p:cNvPr id="9219" name="组合 9218"/>
          <p:cNvGrpSpPr/>
          <p:nvPr/>
        </p:nvGrpSpPr>
        <p:grpSpPr>
          <a:xfrm>
            <a:off x="2828290" y="4662805"/>
            <a:ext cx="3381375" cy="463550"/>
            <a:chOff x="0" y="0"/>
            <a:chExt cx="3792" cy="384"/>
          </a:xfrm>
        </p:grpSpPr>
        <p:sp>
          <p:nvSpPr>
            <p:cNvPr id="9220" name="直接连接符 9219"/>
            <p:cNvSpPr/>
            <p:nvPr/>
          </p:nvSpPr>
          <p:spPr>
            <a:xfrm>
              <a:off x="0" y="192"/>
              <a:ext cx="3792" cy="0"/>
            </a:xfrm>
            <a:prstGeom prst="line">
              <a:avLst/>
            </a:prstGeom>
            <a:ln w="101600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9221" name="流程图: 合并 9220"/>
            <p:cNvSpPr/>
            <p:nvPr/>
          </p:nvSpPr>
          <p:spPr>
            <a:xfrm rot="16060730">
              <a:off x="1824" y="0"/>
              <a:ext cx="384" cy="384"/>
            </a:xfrm>
            <a:prstGeom prst="flowChartMerge">
              <a:avLst/>
            </a:prstGeom>
            <a:solidFill>
              <a:srgbClr val="FF33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222" name="文本框 9221"/>
          <p:cNvSpPr txBox="1"/>
          <p:nvPr/>
        </p:nvSpPr>
        <p:spPr>
          <a:xfrm>
            <a:off x="1458278" y="3580130"/>
            <a:ext cx="1792605" cy="521970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2、光线：</a:t>
            </a:r>
          </a:p>
        </p:txBody>
      </p:sp>
      <p:sp>
        <p:nvSpPr>
          <p:cNvPr id="9223" name="文本框 9222"/>
          <p:cNvSpPr txBox="1"/>
          <p:nvPr/>
        </p:nvSpPr>
        <p:spPr>
          <a:xfrm>
            <a:off x="3114040" y="3510280"/>
            <a:ext cx="4113213" cy="946150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  <a:latin typeface="Arial" panose="020B0604020202020204" charset="-76"/>
              </a:rPr>
              <a:t>一条带有箭头的直线表示</a:t>
            </a:r>
          </a:p>
          <a:p>
            <a:r>
              <a:rPr lang="zh-CN" altLang="en-US" sz="2800" b="1" dirty="0">
                <a:solidFill>
                  <a:srgbClr val="0000FF"/>
                </a:solidFill>
                <a:latin typeface="Arial" panose="020B0604020202020204" charset="-76"/>
              </a:rPr>
              <a:t>光的传播路径和方向</a:t>
            </a:r>
          </a:p>
        </p:txBody>
      </p:sp>
      <p:sp>
        <p:nvSpPr>
          <p:cNvPr id="9224" name="文本框 9223"/>
          <p:cNvSpPr txBox="1"/>
          <p:nvPr/>
        </p:nvSpPr>
        <p:spPr>
          <a:xfrm>
            <a:off x="2250440" y="5526405"/>
            <a:ext cx="4827588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2800" b="1" dirty="0">
                <a:latin typeface="Arial" panose="020B0604020202020204" charset="-76"/>
              </a:rPr>
              <a:t>注意：光线实际上是不存在的</a:t>
            </a:r>
          </a:p>
        </p:txBody>
      </p:sp>
      <p:sp>
        <p:nvSpPr>
          <p:cNvPr id="9225" name="文本框 9224"/>
          <p:cNvSpPr txBox="1"/>
          <p:nvPr/>
        </p:nvSpPr>
        <p:spPr>
          <a:xfrm>
            <a:off x="6498590" y="4732655"/>
            <a:ext cx="1666875" cy="5810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3200" b="1" dirty="0">
                <a:solidFill>
                  <a:srgbClr val="FF0066"/>
                </a:solidFill>
                <a:latin typeface="Arial" panose="020B0604020202020204" charset="-76"/>
              </a:rPr>
              <a:t>模型法</a:t>
            </a:r>
          </a:p>
        </p:txBody>
      </p:sp>
      <p:sp>
        <p:nvSpPr>
          <p:cNvPr id="9226" name="矩形标注 9225"/>
          <p:cNvSpPr/>
          <p:nvPr/>
        </p:nvSpPr>
        <p:spPr>
          <a:xfrm>
            <a:off x="1097915" y="1421130"/>
            <a:ext cx="2160588" cy="574675"/>
          </a:xfrm>
          <a:prstGeom prst="wedgeRectCallout">
            <a:avLst>
              <a:gd name="adj1" fmla="val 47722"/>
              <a:gd name="adj2" fmla="val 180028"/>
            </a:avLst>
          </a:prstGeom>
          <a:solidFill>
            <a:srgbClr val="FFCC00">
              <a:alpha val="100000"/>
            </a:srgbClr>
          </a:solidFill>
          <a:ln w="9525">
            <a:noFill/>
          </a:ln>
          <a:effectLst>
            <a:outerShdw dist="35921" dir="2699999" algn="ctr" rotWithShape="0">
              <a:schemeClr val="bg2"/>
            </a:outerShdw>
          </a:effectLst>
        </p:spPr>
        <p:txBody>
          <a:bodyPr vert="horz" wrap="square" anchor="t"/>
          <a:lstStyle/>
          <a:p>
            <a:pPr algn="ctr"/>
            <a:r>
              <a:rPr lang="zh-CN" altLang="en-US" sz="3200" b="1" dirty="0">
                <a:latin typeface="Arial" panose="020B0604020202020204" charset="-76"/>
              </a:rPr>
              <a:t>总结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ldLvl="0"/>
      <p:bldP spid="9222" grpId="0" bldLvl="0"/>
      <p:bldP spid="9223" grpId="0" bldLvl="0"/>
      <p:bldP spid="9224" grpId="0" bldLvl="0"/>
      <p:bldP spid="9225" grpId="0" bldLvl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文本框 10241"/>
          <p:cNvSpPr txBox="1"/>
          <p:nvPr/>
        </p:nvSpPr>
        <p:spPr>
          <a:xfrm>
            <a:off x="828675" y="2422525"/>
            <a:ext cx="3856038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3200" b="1" dirty="0">
                <a:latin typeface="Times New Roman" panose="02020603050405020304" pitchFamily="2" charset="0"/>
              </a:rPr>
              <a:t>点光源发出的光线：</a:t>
            </a:r>
          </a:p>
        </p:txBody>
      </p:sp>
      <p:grpSp>
        <p:nvGrpSpPr>
          <p:cNvPr id="10243" name="组合 10242"/>
          <p:cNvGrpSpPr/>
          <p:nvPr/>
        </p:nvGrpSpPr>
        <p:grpSpPr>
          <a:xfrm>
            <a:off x="5003800" y="1774825"/>
            <a:ext cx="2057400" cy="1600200"/>
            <a:chOff x="0" y="0"/>
            <a:chExt cx="1296" cy="1008"/>
          </a:xfrm>
        </p:grpSpPr>
        <p:sp>
          <p:nvSpPr>
            <p:cNvPr id="10244" name="椭圆 10243"/>
            <p:cNvSpPr/>
            <p:nvPr/>
          </p:nvSpPr>
          <p:spPr>
            <a:xfrm>
              <a:off x="0" y="672"/>
              <a:ext cx="48" cy="96"/>
            </a:xfrm>
            <a:prstGeom prst="ellipse">
              <a:avLst/>
            </a:prstGeom>
            <a:solidFill>
              <a:schemeClr val="tx1">
                <a:alpha val="100000"/>
              </a:schemeClr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0245" name="组合 10244"/>
            <p:cNvGrpSpPr/>
            <p:nvPr/>
          </p:nvGrpSpPr>
          <p:grpSpPr>
            <a:xfrm>
              <a:off x="48" y="0"/>
              <a:ext cx="672" cy="672"/>
              <a:chOff x="0" y="0"/>
              <a:chExt cx="672" cy="672"/>
            </a:xfrm>
          </p:grpSpPr>
          <p:sp>
            <p:nvSpPr>
              <p:cNvPr id="10246" name="直接连接符 10245"/>
              <p:cNvSpPr/>
              <p:nvPr/>
            </p:nvSpPr>
            <p:spPr>
              <a:xfrm flipV="1">
                <a:off x="0" y="0"/>
                <a:ext cx="672" cy="67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  <p:sp>
            <p:nvSpPr>
              <p:cNvPr id="10247" name="直接连接符 10246"/>
              <p:cNvSpPr/>
              <p:nvPr/>
            </p:nvSpPr>
            <p:spPr>
              <a:xfrm flipV="1">
                <a:off x="240" y="288"/>
                <a:ext cx="144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triangle" w="med" len="med"/>
              </a:ln>
            </p:spPr>
          </p:sp>
        </p:grpSp>
        <p:grpSp>
          <p:nvGrpSpPr>
            <p:cNvPr id="10248" name="组合 10247"/>
            <p:cNvGrpSpPr/>
            <p:nvPr/>
          </p:nvGrpSpPr>
          <p:grpSpPr>
            <a:xfrm>
              <a:off x="48" y="144"/>
              <a:ext cx="1056" cy="528"/>
              <a:chOff x="0" y="0"/>
              <a:chExt cx="1056" cy="528"/>
            </a:xfrm>
          </p:grpSpPr>
          <p:sp>
            <p:nvSpPr>
              <p:cNvPr id="10249" name="直接连接符 10248"/>
              <p:cNvSpPr/>
              <p:nvPr/>
            </p:nvSpPr>
            <p:spPr>
              <a:xfrm flipV="1">
                <a:off x="0" y="0"/>
                <a:ext cx="1056" cy="52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  <p:sp>
            <p:nvSpPr>
              <p:cNvPr id="10250" name="直接连接符 10249"/>
              <p:cNvSpPr/>
              <p:nvPr/>
            </p:nvSpPr>
            <p:spPr>
              <a:xfrm flipV="1">
                <a:off x="384" y="288"/>
                <a:ext cx="96" cy="4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triangle" w="med" len="med"/>
              </a:ln>
            </p:spPr>
          </p:sp>
        </p:grpSp>
        <p:grpSp>
          <p:nvGrpSpPr>
            <p:cNvPr id="10251" name="组合 10250"/>
            <p:cNvGrpSpPr/>
            <p:nvPr/>
          </p:nvGrpSpPr>
          <p:grpSpPr>
            <a:xfrm>
              <a:off x="48" y="720"/>
              <a:ext cx="1248" cy="0"/>
              <a:chOff x="0" y="0"/>
              <a:chExt cx="1248" cy="0"/>
            </a:xfrm>
          </p:grpSpPr>
          <p:sp>
            <p:nvSpPr>
              <p:cNvPr id="10252" name="直接连接符 10251"/>
              <p:cNvSpPr/>
              <p:nvPr/>
            </p:nvSpPr>
            <p:spPr>
              <a:xfrm flipV="1">
                <a:off x="0" y="0"/>
                <a:ext cx="1248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  <p:sp>
            <p:nvSpPr>
              <p:cNvPr id="10253" name="直接连接符 10252"/>
              <p:cNvSpPr/>
              <p:nvPr/>
            </p:nvSpPr>
            <p:spPr>
              <a:xfrm>
                <a:off x="528" y="0"/>
                <a:ext cx="96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triangle" w="med" len="med"/>
              </a:ln>
            </p:spPr>
          </p:sp>
        </p:grpSp>
        <p:grpSp>
          <p:nvGrpSpPr>
            <p:cNvPr id="10254" name="组合 10253"/>
            <p:cNvGrpSpPr/>
            <p:nvPr/>
          </p:nvGrpSpPr>
          <p:grpSpPr>
            <a:xfrm>
              <a:off x="48" y="720"/>
              <a:ext cx="1200" cy="288"/>
              <a:chOff x="0" y="0"/>
              <a:chExt cx="1200" cy="288"/>
            </a:xfrm>
          </p:grpSpPr>
          <p:sp>
            <p:nvSpPr>
              <p:cNvPr id="10255" name="直接连接符 10254"/>
              <p:cNvSpPr/>
              <p:nvPr/>
            </p:nvSpPr>
            <p:spPr>
              <a:xfrm>
                <a:off x="0" y="0"/>
                <a:ext cx="1200" cy="2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  <p:sp>
            <p:nvSpPr>
              <p:cNvPr id="10256" name="直接连接符 10255"/>
              <p:cNvSpPr/>
              <p:nvPr/>
            </p:nvSpPr>
            <p:spPr>
              <a:xfrm>
                <a:off x="408" y="108"/>
                <a:ext cx="192" cy="4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triangle" w="med" len="med"/>
              </a:ln>
            </p:spPr>
          </p:sp>
        </p:grpSp>
        <p:grpSp>
          <p:nvGrpSpPr>
            <p:cNvPr id="10257" name="组合 10256"/>
            <p:cNvGrpSpPr/>
            <p:nvPr/>
          </p:nvGrpSpPr>
          <p:grpSpPr>
            <a:xfrm>
              <a:off x="48" y="432"/>
              <a:ext cx="1152" cy="288"/>
              <a:chOff x="0" y="0"/>
              <a:chExt cx="1152" cy="288"/>
            </a:xfrm>
          </p:grpSpPr>
          <p:sp>
            <p:nvSpPr>
              <p:cNvPr id="10258" name="直接连接符 10257"/>
              <p:cNvSpPr/>
              <p:nvPr/>
            </p:nvSpPr>
            <p:spPr>
              <a:xfrm flipV="1">
                <a:off x="0" y="0"/>
                <a:ext cx="1152" cy="2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  <p:sp>
            <p:nvSpPr>
              <p:cNvPr id="10259" name="直接连接符 10258"/>
              <p:cNvSpPr/>
              <p:nvPr/>
            </p:nvSpPr>
            <p:spPr>
              <a:xfrm flipV="1">
                <a:off x="432" y="144"/>
                <a:ext cx="144" cy="4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triangle" w="med" len="med"/>
              </a:ln>
            </p:spPr>
          </p:sp>
        </p:grpSp>
      </p:grpSp>
      <p:sp>
        <p:nvSpPr>
          <p:cNvPr id="10260" name="文本框 10259"/>
          <p:cNvSpPr txBox="1"/>
          <p:nvPr/>
        </p:nvSpPr>
        <p:spPr>
          <a:xfrm>
            <a:off x="1187450" y="4294188"/>
            <a:ext cx="2224088" cy="579437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3200" b="1" dirty="0">
                <a:latin typeface="Times New Roman" panose="02020603050405020304" pitchFamily="2" charset="0"/>
              </a:rPr>
              <a:t>平行光线：</a:t>
            </a:r>
          </a:p>
        </p:txBody>
      </p:sp>
      <p:sp>
        <p:nvSpPr>
          <p:cNvPr id="10261" name="文本框 10260"/>
          <p:cNvSpPr txBox="1"/>
          <p:nvPr/>
        </p:nvSpPr>
        <p:spPr>
          <a:xfrm>
            <a:off x="1187450" y="4870450"/>
            <a:ext cx="1677988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en-US" altLang="x-none" sz="3200" b="1" dirty="0">
                <a:latin typeface="Times New Roman" panose="02020603050405020304" pitchFamily="2" charset="0"/>
              </a:rPr>
              <a:t>(</a:t>
            </a:r>
            <a:r>
              <a:rPr lang="zh-CN" altLang="en-US" sz="3200" b="1" dirty="0">
                <a:latin typeface="Times New Roman" panose="02020603050405020304" pitchFamily="2" charset="0"/>
              </a:rPr>
              <a:t>太阳光</a:t>
            </a:r>
            <a:r>
              <a:rPr lang="en-US" altLang="x-none" sz="3200" b="1" dirty="0">
                <a:latin typeface="Times New Roman" panose="02020603050405020304" pitchFamily="2" charset="0"/>
              </a:rPr>
              <a:t>)</a:t>
            </a:r>
          </a:p>
        </p:txBody>
      </p:sp>
      <p:grpSp>
        <p:nvGrpSpPr>
          <p:cNvPr id="10262" name="组合 10261"/>
          <p:cNvGrpSpPr/>
          <p:nvPr/>
        </p:nvGrpSpPr>
        <p:grpSpPr>
          <a:xfrm>
            <a:off x="3779838" y="4510088"/>
            <a:ext cx="3744912" cy="914400"/>
            <a:chOff x="0" y="0"/>
            <a:chExt cx="1440" cy="576"/>
          </a:xfrm>
        </p:grpSpPr>
        <p:grpSp>
          <p:nvGrpSpPr>
            <p:cNvPr id="10263" name="组合 10262"/>
            <p:cNvGrpSpPr/>
            <p:nvPr/>
          </p:nvGrpSpPr>
          <p:grpSpPr>
            <a:xfrm>
              <a:off x="0" y="0"/>
              <a:ext cx="1440" cy="0"/>
              <a:chOff x="0" y="0"/>
              <a:chExt cx="1440" cy="0"/>
            </a:xfrm>
          </p:grpSpPr>
          <p:sp>
            <p:nvSpPr>
              <p:cNvPr id="10264" name="直接连接符 10263"/>
              <p:cNvSpPr/>
              <p:nvPr/>
            </p:nvSpPr>
            <p:spPr>
              <a:xfrm>
                <a:off x="0" y="0"/>
                <a:ext cx="1440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  <p:sp>
            <p:nvSpPr>
              <p:cNvPr id="10265" name="直接连接符 10264"/>
              <p:cNvSpPr/>
              <p:nvPr/>
            </p:nvSpPr>
            <p:spPr>
              <a:xfrm>
                <a:off x="624" y="0"/>
                <a:ext cx="192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triangle" w="med" len="med"/>
              </a:ln>
            </p:spPr>
          </p:sp>
        </p:grpSp>
        <p:grpSp>
          <p:nvGrpSpPr>
            <p:cNvPr id="10266" name="组合 10265"/>
            <p:cNvGrpSpPr/>
            <p:nvPr/>
          </p:nvGrpSpPr>
          <p:grpSpPr>
            <a:xfrm>
              <a:off x="0" y="144"/>
              <a:ext cx="1440" cy="0"/>
              <a:chOff x="0" y="0"/>
              <a:chExt cx="1440" cy="0"/>
            </a:xfrm>
          </p:grpSpPr>
          <p:sp>
            <p:nvSpPr>
              <p:cNvPr id="10267" name="直接连接符 10266"/>
              <p:cNvSpPr/>
              <p:nvPr/>
            </p:nvSpPr>
            <p:spPr>
              <a:xfrm>
                <a:off x="0" y="0"/>
                <a:ext cx="1440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  <p:sp>
            <p:nvSpPr>
              <p:cNvPr id="10268" name="直接连接符 10267"/>
              <p:cNvSpPr/>
              <p:nvPr/>
            </p:nvSpPr>
            <p:spPr>
              <a:xfrm>
                <a:off x="624" y="0"/>
                <a:ext cx="192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triangle" w="med" len="med"/>
              </a:ln>
            </p:spPr>
          </p:sp>
        </p:grpSp>
        <p:grpSp>
          <p:nvGrpSpPr>
            <p:cNvPr id="10269" name="组合 10268"/>
            <p:cNvGrpSpPr/>
            <p:nvPr/>
          </p:nvGrpSpPr>
          <p:grpSpPr>
            <a:xfrm>
              <a:off x="0" y="288"/>
              <a:ext cx="1440" cy="0"/>
              <a:chOff x="0" y="0"/>
              <a:chExt cx="1440" cy="0"/>
            </a:xfrm>
          </p:grpSpPr>
          <p:sp>
            <p:nvSpPr>
              <p:cNvPr id="10270" name="直接连接符 10269"/>
              <p:cNvSpPr/>
              <p:nvPr/>
            </p:nvSpPr>
            <p:spPr>
              <a:xfrm>
                <a:off x="0" y="0"/>
                <a:ext cx="1440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  <p:sp>
            <p:nvSpPr>
              <p:cNvPr id="10271" name="直接连接符 10270"/>
              <p:cNvSpPr/>
              <p:nvPr/>
            </p:nvSpPr>
            <p:spPr>
              <a:xfrm>
                <a:off x="624" y="0"/>
                <a:ext cx="192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triangle" w="med" len="med"/>
              </a:ln>
            </p:spPr>
          </p:sp>
        </p:grpSp>
        <p:grpSp>
          <p:nvGrpSpPr>
            <p:cNvPr id="10272" name="组合 10271"/>
            <p:cNvGrpSpPr/>
            <p:nvPr/>
          </p:nvGrpSpPr>
          <p:grpSpPr>
            <a:xfrm>
              <a:off x="0" y="432"/>
              <a:ext cx="1440" cy="0"/>
              <a:chOff x="0" y="0"/>
              <a:chExt cx="1440" cy="0"/>
            </a:xfrm>
          </p:grpSpPr>
          <p:sp>
            <p:nvSpPr>
              <p:cNvPr id="10273" name="直接连接符 10272"/>
              <p:cNvSpPr/>
              <p:nvPr/>
            </p:nvSpPr>
            <p:spPr>
              <a:xfrm>
                <a:off x="0" y="0"/>
                <a:ext cx="1440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  <p:sp>
            <p:nvSpPr>
              <p:cNvPr id="10274" name="直接连接符 10273"/>
              <p:cNvSpPr/>
              <p:nvPr/>
            </p:nvSpPr>
            <p:spPr>
              <a:xfrm>
                <a:off x="624" y="0"/>
                <a:ext cx="192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triangle" w="med" len="med"/>
              </a:ln>
            </p:spPr>
          </p:sp>
        </p:grpSp>
        <p:grpSp>
          <p:nvGrpSpPr>
            <p:cNvPr id="10275" name="组合 10274"/>
            <p:cNvGrpSpPr/>
            <p:nvPr/>
          </p:nvGrpSpPr>
          <p:grpSpPr>
            <a:xfrm>
              <a:off x="0" y="576"/>
              <a:ext cx="1440" cy="0"/>
              <a:chOff x="0" y="0"/>
              <a:chExt cx="1440" cy="0"/>
            </a:xfrm>
          </p:grpSpPr>
          <p:sp>
            <p:nvSpPr>
              <p:cNvPr id="10276" name="直接连接符 10275"/>
              <p:cNvSpPr/>
              <p:nvPr/>
            </p:nvSpPr>
            <p:spPr>
              <a:xfrm>
                <a:off x="0" y="0"/>
                <a:ext cx="1440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  <p:sp>
            <p:nvSpPr>
              <p:cNvPr id="10277" name="直接连接符 10276"/>
              <p:cNvSpPr/>
              <p:nvPr/>
            </p:nvSpPr>
            <p:spPr>
              <a:xfrm>
                <a:off x="624" y="0"/>
                <a:ext cx="192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triangle" w="med" len="med"/>
              </a:ln>
            </p:spPr>
          </p:sp>
        </p:grpSp>
      </p:grpSp>
      <p:sp>
        <p:nvSpPr>
          <p:cNvPr id="10278" name="文本框 10277"/>
          <p:cNvSpPr txBox="1"/>
          <p:nvPr/>
        </p:nvSpPr>
        <p:spPr>
          <a:xfrm>
            <a:off x="900113" y="1485900"/>
            <a:ext cx="2447925" cy="579438"/>
          </a:xfrm>
          <a:prstGeom prst="rect">
            <a:avLst/>
          </a:prstGeom>
          <a:gradFill rotWithShape="1">
            <a:gsLst>
              <a:gs pos="0">
                <a:srgbClr val="33CCCC">
                  <a:alpha val="100000"/>
                </a:srgbClr>
              </a:gs>
              <a:gs pos="100000">
                <a:schemeClr val="bg1">
                  <a:alpha val="100000"/>
                </a:schemeClr>
              </a:gs>
            </a:gsLst>
            <a:lin ang="0" scaled="1"/>
            <a:tileRect/>
          </a:gradFill>
          <a:ln w="9525">
            <a:noFill/>
          </a:ln>
          <a:effectLst>
            <a:outerShdw dist="35921" dir="2699999" algn="ctr" rotWithShape="0">
              <a:schemeClr val="bg2"/>
            </a:outerShdw>
          </a:effectLst>
        </p:spPr>
        <p:txBody>
          <a:bodyPr vert="horz" wrap="square" anchor="t">
            <a:spAutoFit/>
          </a:bodyPr>
          <a:lstStyle/>
          <a:p>
            <a:r>
              <a:rPr lang="zh-CN" altLang="en-US" sz="3200" b="1" dirty="0">
                <a:latin typeface="宋体" panose="02010600030101010101" pitchFamily="2" charset="-122"/>
              </a:rPr>
              <a:t>认识光线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文本框 11265"/>
          <p:cNvSpPr txBox="1"/>
          <p:nvPr/>
        </p:nvSpPr>
        <p:spPr>
          <a:xfrm>
            <a:off x="1770698" y="907415"/>
            <a:ext cx="3598862" cy="7016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zh-CN" altLang="en-US" sz="4000" b="1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光线与光束</a:t>
            </a:r>
          </a:p>
        </p:txBody>
      </p:sp>
      <p:sp>
        <p:nvSpPr>
          <p:cNvPr id="11267" name="文本框 11266"/>
          <p:cNvSpPr txBox="1"/>
          <p:nvPr/>
        </p:nvSpPr>
        <p:spPr>
          <a:xfrm>
            <a:off x="466090" y="1640840"/>
            <a:ext cx="8569325" cy="15541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zh-CN" altLang="en-US" sz="3200" b="1" dirty="0">
                <a:solidFill>
                  <a:srgbClr val="FF3300"/>
                </a:solidFill>
                <a:latin typeface="华文新魏" pitchFamily="2" charset="-122"/>
                <a:ea typeface="华文新魏" pitchFamily="2" charset="-122"/>
              </a:rPr>
              <a:t>1.光线</a:t>
            </a:r>
            <a:r>
              <a:rPr lang="zh-CN" altLang="en-US" sz="3200" b="1" dirty="0">
                <a:latin typeface="华文新魏" pitchFamily="2" charset="-122"/>
                <a:ea typeface="华文新魏" pitchFamily="2" charset="-122"/>
              </a:rPr>
              <a:t>：在物理学中，用一条带箭头的直线表示光的</a:t>
            </a:r>
            <a:r>
              <a:rPr lang="zh-CN" altLang="en-US" sz="3200" b="1" dirty="0">
                <a:solidFill>
                  <a:srgbClr val="FF3300"/>
                </a:solidFill>
                <a:latin typeface="华文新魏" pitchFamily="2" charset="-122"/>
                <a:ea typeface="华文新魏" pitchFamily="2" charset="-122"/>
              </a:rPr>
              <a:t>传播路径</a:t>
            </a:r>
            <a:r>
              <a:rPr lang="zh-CN" altLang="en-US" sz="3200" b="1" dirty="0">
                <a:latin typeface="华文新魏" pitchFamily="2" charset="-122"/>
                <a:ea typeface="华文新魏" pitchFamily="2" charset="-122"/>
              </a:rPr>
              <a:t>和</a:t>
            </a:r>
            <a:r>
              <a:rPr lang="zh-CN" altLang="en-US" sz="3200" b="1" dirty="0">
                <a:solidFill>
                  <a:srgbClr val="FF3300"/>
                </a:solidFill>
                <a:latin typeface="华文新魏" pitchFamily="2" charset="-122"/>
                <a:ea typeface="华文新魏" pitchFamily="2" charset="-122"/>
              </a:rPr>
              <a:t>方向</a:t>
            </a:r>
            <a:r>
              <a:rPr lang="zh-CN" altLang="en-US" sz="3200" b="1" dirty="0">
                <a:latin typeface="华文新魏" pitchFamily="2" charset="-122"/>
                <a:ea typeface="华文新魏" pitchFamily="2" charset="-122"/>
              </a:rPr>
              <a:t>，将这条带箭头的直线称为</a:t>
            </a:r>
            <a:r>
              <a:rPr lang="zh-CN" altLang="en-US" sz="3200" b="1" dirty="0">
                <a:solidFill>
                  <a:srgbClr val="FF3300"/>
                </a:solidFill>
                <a:latin typeface="华文新魏" pitchFamily="2" charset="-122"/>
                <a:ea typeface="华文新魏" pitchFamily="2" charset="-122"/>
              </a:rPr>
              <a:t>光线</a:t>
            </a:r>
            <a:r>
              <a:rPr lang="zh-CN" altLang="en-US" sz="3200" b="1" dirty="0">
                <a:latin typeface="华文新魏" pitchFamily="2" charset="-122"/>
                <a:ea typeface="华文新魏" pitchFamily="2" charset="-122"/>
              </a:rPr>
              <a:t>。</a:t>
            </a:r>
          </a:p>
        </p:txBody>
      </p:sp>
      <p:sp>
        <p:nvSpPr>
          <p:cNvPr id="11268" name="文本框 11267"/>
          <p:cNvSpPr txBox="1"/>
          <p:nvPr/>
        </p:nvSpPr>
        <p:spPr>
          <a:xfrm>
            <a:off x="6011228" y="3295015"/>
            <a:ext cx="1150937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zh-CN" altLang="en-US" sz="3200">
                <a:latin typeface="华文新魏" pitchFamily="2" charset="-122"/>
                <a:ea typeface="华文新魏" pitchFamily="2" charset="-122"/>
              </a:rPr>
              <a:t>方向</a:t>
            </a:r>
          </a:p>
        </p:txBody>
      </p:sp>
      <p:sp>
        <p:nvSpPr>
          <p:cNvPr id="11269" name="文本框 11268"/>
          <p:cNvSpPr txBox="1"/>
          <p:nvPr/>
        </p:nvSpPr>
        <p:spPr>
          <a:xfrm>
            <a:off x="3347403" y="2936240"/>
            <a:ext cx="2447925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zh-CN" altLang="en-US" sz="3200">
                <a:latin typeface="华文新魏" pitchFamily="2" charset="-122"/>
                <a:ea typeface="华文新魏" pitchFamily="2" charset="-122"/>
              </a:rPr>
              <a:t>传播路径</a:t>
            </a:r>
          </a:p>
        </p:txBody>
      </p:sp>
      <p:sp>
        <p:nvSpPr>
          <p:cNvPr id="11270" name="文本框 11269"/>
          <p:cNvSpPr txBox="1"/>
          <p:nvPr/>
        </p:nvSpPr>
        <p:spPr>
          <a:xfrm>
            <a:off x="1332865" y="3944303"/>
            <a:ext cx="6551613" cy="1017587"/>
          </a:xfrm>
          <a:prstGeom prst="rect">
            <a:avLst/>
          </a:prstGeom>
          <a:solidFill>
            <a:srgbClr val="CCFFFF">
              <a:alpha val="100000"/>
            </a:srgbClr>
          </a:solidFill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buClrTx/>
            </a:pPr>
            <a:r>
              <a:rPr lang="zh-CN" altLang="en-US" sz="3200" b="1">
                <a:solidFill>
                  <a:srgbClr val="FF3300"/>
                </a:solidFill>
                <a:latin typeface="华文新魏" pitchFamily="2" charset="-122"/>
                <a:ea typeface="华文新魏" pitchFamily="2" charset="-122"/>
              </a:rPr>
              <a:t>光线是一种抽象出来的物理模型，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Tx/>
            </a:pPr>
            <a:r>
              <a:rPr lang="zh-CN" altLang="en-US" sz="3200" b="1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并不实际存在，但</a:t>
            </a:r>
            <a:r>
              <a:rPr lang="zh-CN" altLang="en-US" sz="3200" b="1">
                <a:solidFill>
                  <a:srgbClr val="FF3300"/>
                </a:solidFill>
                <a:latin typeface="华文新魏" pitchFamily="2" charset="-122"/>
                <a:ea typeface="华文新魏" pitchFamily="2" charset="-122"/>
              </a:rPr>
              <a:t>光</a:t>
            </a:r>
            <a:r>
              <a:rPr lang="zh-CN" altLang="en-US" sz="3200" b="1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是实际存在的。</a:t>
            </a:r>
            <a:endParaRPr lang="zh-CN" altLang="en-US" sz="3200" b="1">
              <a:latin typeface="华文新魏" pitchFamily="2" charset="-122"/>
              <a:ea typeface="华文新魏" pitchFamily="2" charset="-122"/>
            </a:endParaRPr>
          </a:p>
        </p:txBody>
      </p:sp>
      <p:grpSp>
        <p:nvGrpSpPr>
          <p:cNvPr id="11271" name="组合 11270"/>
          <p:cNvGrpSpPr/>
          <p:nvPr/>
        </p:nvGrpSpPr>
        <p:grpSpPr>
          <a:xfrm>
            <a:off x="2555240" y="3583940"/>
            <a:ext cx="3455988" cy="0"/>
            <a:chOff x="0" y="0"/>
            <a:chExt cx="2177" cy="0"/>
          </a:xfrm>
        </p:grpSpPr>
        <p:sp>
          <p:nvSpPr>
            <p:cNvPr id="11272" name="直接连接符 11271"/>
            <p:cNvSpPr/>
            <p:nvPr/>
          </p:nvSpPr>
          <p:spPr>
            <a:xfrm>
              <a:off x="0" y="0"/>
              <a:ext cx="1134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miter/>
              <a:headEnd type="none" w="med" len="med"/>
              <a:tailEnd type="stealth" w="lg" len="lg"/>
            </a:ln>
          </p:spPr>
        </p:sp>
        <p:sp>
          <p:nvSpPr>
            <p:cNvPr id="11273" name="直接连接符 11272"/>
            <p:cNvSpPr/>
            <p:nvPr/>
          </p:nvSpPr>
          <p:spPr>
            <a:xfrm>
              <a:off x="1088" y="0"/>
              <a:ext cx="1089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</p:sp>
      </p:grpSp>
      <p:grpSp>
        <p:nvGrpSpPr>
          <p:cNvPr id="11274" name="组合 11273"/>
          <p:cNvGrpSpPr/>
          <p:nvPr/>
        </p:nvGrpSpPr>
        <p:grpSpPr>
          <a:xfrm>
            <a:off x="2339340" y="5168265"/>
            <a:ext cx="3960813" cy="865188"/>
            <a:chOff x="0" y="0"/>
            <a:chExt cx="2495" cy="545"/>
          </a:xfrm>
        </p:grpSpPr>
        <p:grpSp>
          <p:nvGrpSpPr>
            <p:cNvPr id="11275" name="组合 11274"/>
            <p:cNvGrpSpPr/>
            <p:nvPr/>
          </p:nvGrpSpPr>
          <p:grpSpPr>
            <a:xfrm>
              <a:off x="0" y="545"/>
              <a:ext cx="2495" cy="0"/>
              <a:chOff x="0" y="0"/>
              <a:chExt cx="2495" cy="0"/>
            </a:xfrm>
          </p:grpSpPr>
          <p:sp>
            <p:nvSpPr>
              <p:cNvPr id="11276" name="直接连接符 11275"/>
              <p:cNvSpPr/>
              <p:nvPr/>
            </p:nvSpPr>
            <p:spPr>
              <a:xfrm>
                <a:off x="0" y="0"/>
                <a:ext cx="1407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triangle" w="med" len="med"/>
              </a:ln>
            </p:spPr>
          </p:sp>
          <p:sp>
            <p:nvSpPr>
              <p:cNvPr id="11277" name="直接连接符 11276"/>
              <p:cNvSpPr/>
              <p:nvPr/>
            </p:nvSpPr>
            <p:spPr>
              <a:xfrm>
                <a:off x="1361" y="0"/>
                <a:ext cx="1134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</p:grpSp>
        <p:grpSp>
          <p:nvGrpSpPr>
            <p:cNvPr id="11278" name="组合 11277"/>
            <p:cNvGrpSpPr/>
            <p:nvPr/>
          </p:nvGrpSpPr>
          <p:grpSpPr>
            <a:xfrm>
              <a:off x="0" y="454"/>
              <a:ext cx="2495" cy="0"/>
              <a:chOff x="0" y="0"/>
              <a:chExt cx="2495" cy="0"/>
            </a:xfrm>
          </p:grpSpPr>
          <p:sp>
            <p:nvSpPr>
              <p:cNvPr id="11279" name="直接连接符 11278"/>
              <p:cNvSpPr/>
              <p:nvPr/>
            </p:nvSpPr>
            <p:spPr>
              <a:xfrm>
                <a:off x="0" y="0"/>
                <a:ext cx="1407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triangle" w="med" len="med"/>
              </a:ln>
            </p:spPr>
          </p:sp>
          <p:sp>
            <p:nvSpPr>
              <p:cNvPr id="11280" name="直接连接符 11279"/>
              <p:cNvSpPr/>
              <p:nvPr/>
            </p:nvSpPr>
            <p:spPr>
              <a:xfrm>
                <a:off x="1361" y="0"/>
                <a:ext cx="1134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</p:grpSp>
        <p:grpSp>
          <p:nvGrpSpPr>
            <p:cNvPr id="11281" name="组合 11280"/>
            <p:cNvGrpSpPr/>
            <p:nvPr/>
          </p:nvGrpSpPr>
          <p:grpSpPr>
            <a:xfrm>
              <a:off x="0" y="363"/>
              <a:ext cx="2495" cy="0"/>
              <a:chOff x="0" y="0"/>
              <a:chExt cx="2495" cy="0"/>
            </a:xfrm>
          </p:grpSpPr>
          <p:sp>
            <p:nvSpPr>
              <p:cNvPr id="11282" name="直接连接符 11281"/>
              <p:cNvSpPr/>
              <p:nvPr/>
            </p:nvSpPr>
            <p:spPr>
              <a:xfrm>
                <a:off x="0" y="0"/>
                <a:ext cx="1407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triangle" w="med" len="med"/>
              </a:ln>
            </p:spPr>
          </p:sp>
          <p:sp>
            <p:nvSpPr>
              <p:cNvPr id="11283" name="直接连接符 11282"/>
              <p:cNvSpPr/>
              <p:nvPr/>
            </p:nvSpPr>
            <p:spPr>
              <a:xfrm>
                <a:off x="1361" y="0"/>
                <a:ext cx="1134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</p:grpSp>
        <p:grpSp>
          <p:nvGrpSpPr>
            <p:cNvPr id="11284" name="组合 11283"/>
            <p:cNvGrpSpPr/>
            <p:nvPr/>
          </p:nvGrpSpPr>
          <p:grpSpPr>
            <a:xfrm>
              <a:off x="0" y="0"/>
              <a:ext cx="2495" cy="0"/>
              <a:chOff x="0" y="0"/>
              <a:chExt cx="2495" cy="0"/>
            </a:xfrm>
          </p:grpSpPr>
          <p:sp>
            <p:nvSpPr>
              <p:cNvPr id="11285" name="直接连接符 11284"/>
              <p:cNvSpPr/>
              <p:nvPr/>
            </p:nvSpPr>
            <p:spPr>
              <a:xfrm>
                <a:off x="0" y="0"/>
                <a:ext cx="1407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triangle" w="med" len="med"/>
              </a:ln>
            </p:spPr>
          </p:sp>
          <p:sp>
            <p:nvSpPr>
              <p:cNvPr id="11286" name="直接连接符 11285"/>
              <p:cNvSpPr/>
              <p:nvPr/>
            </p:nvSpPr>
            <p:spPr>
              <a:xfrm>
                <a:off x="1361" y="0"/>
                <a:ext cx="1134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</p:grpSp>
        <p:grpSp>
          <p:nvGrpSpPr>
            <p:cNvPr id="11287" name="组合 11286"/>
            <p:cNvGrpSpPr/>
            <p:nvPr/>
          </p:nvGrpSpPr>
          <p:grpSpPr>
            <a:xfrm>
              <a:off x="0" y="91"/>
              <a:ext cx="2495" cy="0"/>
              <a:chOff x="0" y="0"/>
              <a:chExt cx="2495" cy="0"/>
            </a:xfrm>
          </p:grpSpPr>
          <p:sp>
            <p:nvSpPr>
              <p:cNvPr id="11288" name="直接连接符 11287"/>
              <p:cNvSpPr/>
              <p:nvPr/>
            </p:nvSpPr>
            <p:spPr>
              <a:xfrm>
                <a:off x="0" y="0"/>
                <a:ext cx="1407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triangle" w="med" len="med"/>
              </a:ln>
            </p:spPr>
          </p:sp>
          <p:sp>
            <p:nvSpPr>
              <p:cNvPr id="11289" name="直接连接符 11288"/>
              <p:cNvSpPr/>
              <p:nvPr/>
            </p:nvSpPr>
            <p:spPr>
              <a:xfrm>
                <a:off x="1361" y="0"/>
                <a:ext cx="1134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</p:grpSp>
        <p:grpSp>
          <p:nvGrpSpPr>
            <p:cNvPr id="11290" name="组合 11289"/>
            <p:cNvGrpSpPr/>
            <p:nvPr/>
          </p:nvGrpSpPr>
          <p:grpSpPr>
            <a:xfrm>
              <a:off x="0" y="182"/>
              <a:ext cx="2495" cy="0"/>
              <a:chOff x="0" y="0"/>
              <a:chExt cx="2495" cy="0"/>
            </a:xfrm>
          </p:grpSpPr>
          <p:sp>
            <p:nvSpPr>
              <p:cNvPr id="11291" name="直接连接符 11290"/>
              <p:cNvSpPr/>
              <p:nvPr/>
            </p:nvSpPr>
            <p:spPr>
              <a:xfrm>
                <a:off x="0" y="0"/>
                <a:ext cx="1407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triangle" w="med" len="med"/>
              </a:ln>
            </p:spPr>
          </p:sp>
          <p:sp>
            <p:nvSpPr>
              <p:cNvPr id="11292" name="直接连接符 11291"/>
              <p:cNvSpPr/>
              <p:nvPr/>
            </p:nvSpPr>
            <p:spPr>
              <a:xfrm>
                <a:off x="1361" y="0"/>
                <a:ext cx="1134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</p:grpSp>
        <p:grpSp>
          <p:nvGrpSpPr>
            <p:cNvPr id="11293" name="组合 11292"/>
            <p:cNvGrpSpPr/>
            <p:nvPr/>
          </p:nvGrpSpPr>
          <p:grpSpPr>
            <a:xfrm>
              <a:off x="0" y="272"/>
              <a:ext cx="2495" cy="0"/>
              <a:chOff x="0" y="0"/>
              <a:chExt cx="2495" cy="0"/>
            </a:xfrm>
          </p:grpSpPr>
          <p:sp>
            <p:nvSpPr>
              <p:cNvPr id="11294" name="直接连接符 11293"/>
              <p:cNvSpPr/>
              <p:nvPr/>
            </p:nvSpPr>
            <p:spPr>
              <a:xfrm>
                <a:off x="0" y="0"/>
                <a:ext cx="1407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triangle" w="med" len="med"/>
              </a:ln>
            </p:spPr>
          </p:sp>
          <p:sp>
            <p:nvSpPr>
              <p:cNvPr id="11295" name="直接连接符 11294"/>
              <p:cNvSpPr/>
              <p:nvPr/>
            </p:nvSpPr>
            <p:spPr>
              <a:xfrm>
                <a:off x="1361" y="0"/>
                <a:ext cx="1134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11296" name="组合 11295"/>
          <p:cNvGrpSpPr/>
          <p:nvPr/>
        </p:nvGrpSpPr>
        <p:grpSpPr>
          <a:xfrm>
            <a:off x="761048" y="6111558"/>
            <a:ext cx="6935787" cy="519112"/>
            <a:chOff x="0" y="0"/>
            <a:chExt cx="4369" cy="327"/>
          </a:xfrm>
        </p:grpSpPr>
        <p:sp>
          <p:nvSpPr>
            <p:cNvPr id="11297" name="矩形 11296"/>
            <p:cNvSpPr/>
            <p:nvPr/>
          </p:nvSpPr>
          <p:spPr>
            <a:xfrm>
              <a:off x="2903" y="0"/>
              <a:ext cx="146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none" anchor="t">
              <a:spAutoFit/>
            </a:bodyPr>
            <a:lstStyle/>
            <a:p>
              <a:r>
                <a:rPr lang="zh-CN" altLang="en-US" sz="2800" b="1">
                  <a:latin typeface="Arial" panose="020B0604020202020204" charset="-76"/>
                </a:rPr>
                <a:t>（如太阳光）</a:t>
              </a:r>
            </a:p>
          </p:txBody>
        </p:sp>
        <p:sp>
          <p:nvSpPr>
            <p:cNvPr id="11298" name="文本框 11297"/>
            <p:cNvSpPr txBox="1"/>
            <p:nvPr/>
          </p:nvSpPr>
          <p:spPr>
            <a:xfrm>
              <a:off x="0" y="0"/>
              <a:ext cx="331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solidFill>
                    <a:schemeClr val="accent2"/>
                  </a:solidFill>
                  <a:latin typeface="Arial" panose="020B0604020202020204" charset="-76"/>
                </a:rPr>
                <a:t>2.许多光线在一起称为</a:t>
              </a:r>
              <a:r>
                <a:rPr lang="zh-CN" altLang="en-US" sz="2800" b="1" dirty="0">
                  <a:solidFill>
                    <a:srgbClr val="FF0000"/>
                  </a:solidFill>
                  <a:latin typeface="Arial" panose="020B0604020202020204" charset="-76"/>
                </a:rPr>
                <a:t>光束</a:t>
              </a:r>
              <a:r>
                <a:rPr lang="zh-CN" altLang="en-US" sz="2800" b="1" dirty="0">
                  <a:solidFill>
                    <a:schemeClr val="accent2"/>
                  </a:solidFill>
                  <a:latin typeface="Arial" panose="020B0604020202020204" charset="-76"/>
                </a:rPr>
                <a:t>。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68" grpId="0"/>
      <p:bldP spid="11269" grpId="0"/>
      <p:bldP spid="11270" grpId="0" bldLvl="0" animBg="1"/>
      <p:bldP spid="11270" grpId="1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图片 12289" descr="wcy2"/>
          <p:cNvPicPr>
            <a:picLocks noChangeAspect="1"/>
          </p:cNvPicPr>
          <p:nvPr/>
        </p:nvPicPr>
        <p:blipFill>
          <a:blip r:embed="rId5" cstate="print">
            <a:lum contrast="20000"/>
          </a:blip>
          <a:srcRect l="4053" t="10368" r="67300" b="20149"/>
          <a:stretch>
            <a:fillRect/>
          </a:stretch>
        </p:blipFill>
        <p:spPr>
          <a:xfrm>
            <a:off x="1365885" y="3975100"/>
            <a:ext cx="3176905" cy="26073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1" name="文本框 12290"/>
          <p:cNvSpPr txBox="1"/>
          <p:nvPr/>
        </p:nvSpPr>
        <p:spPr>
          <a:xfrm>
            <a:off x="4247198" y="1958975"/>
            <a:ext cx="3744912" cy="13716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zh-CN" altLang="en-US" sz="2800" b="1">
                <a:solidFill>
                  <a:schemeClr val="accent2"/>
                </a:solidFill>
                <a:latin typeface="Arial" panose="020B0604020202020204" charset="-76"/>
                <a:ea typeface="华文新魏" pitchFamily="2" charset="-122"/>
              </a:rPr>
              <a:t>由于</a:t>
            </a:r>
            <a:r>
              <a:rPr lang="zh-CN" altLang="en-US" sz="2800" b="1">
                <a:solidFill>
                  <a:srgbClr val="FF3300"/>
                </a:solidFill>
                <a:latin typeface="Arial" panose="020B0604020202020204" charset="-76"/>
                <a:ea typeface="华文新魏" pitchFamily="2" charset="-122"/>
              </a:rPr>
              <a:t>光沿直线传播</a:t>
            </a:r>
            <a:r>
              <a:rPr lang="zh-CN" altLang="en-US" sz="2800" b="1">
                <a:solidFill>
                  <a:schemeClr val="accent2"/>
                </a:solidFill>
                <a:latin typeface="Arial" panose="020B0604020202020204" charset="-76"/>
                <a:ea typeface="华文新魏" pitchFamily="2" charset="-122"/>
              </a:rPr>
              <a:t>，在不透光的物体后面就会形成阴影区域。</a:t>
            </a:r>
          </a:p>
        </p:txBody>
      </p:sp>
      <p:pic>
        <p:nvPicPr>
          <p:cNvPr id="12292" name="图片 12291" descr="u=1554331315,276914896&amp;gp=2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lum contrast="20000"/>
          </a:blip>
          <a:srcRect l="5144" t="7503" r="5144" b="6512"/>
          <a:stretch>
            <a:fillRect/>
          </a:stretch>
        </p:blipFill>
        <p:spPr>
          <a:xfrm>
            <a:off x="646748" y="1670050"/>
            <a:ext cx="3240087" cy="2127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3" name="文本框 12292"/>
          <p:cNvSpPr txBox="1"/>
          <p:nvPr/>
        </p:nvSpPr>
        <p:spPr>
          <a:xfrm>
            <a:off x="2013585" y="950913"/>
            <a:ext cx="3924300" cy="57943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zh-CN" altLang="en-US" sz="3200" b="1">
                <a:solidFill>
                  <a:schemeClr val="accent2"/>
                </a:solidFill>
                <a:latin typeface="Arial" panose="020B0604020202020204" charset="-76"/>
                <a:ea typeface="华文行楷" pitchFamily="2" charset="-122"/>
              </a:rPr>
              <a:t>对一些现象的讨论</a:t>
            </a:r>
            <a:r>
              <a:rPr lang="en-US" altLang="zh-CN" sz="3200" b="1">
                <a:solidFill>
                  <a:schemeClr val="accent2"/>
                </a:solidFill>
                <a:latin typeface="Arial" panose="020B0604020202020204" charset="-76"/>
                <a:ea typeface="华文行楷" pitchFamily="2" charset="-122"/>
              </a:rPr>
              <a:t>:</a:t>
            </a:r>
          </a:p>
        </p:txBody>
      </p:sp>
      <p:pic>
        <p:nvPicPr>
          <p:cNvPr id="12294" name="影子.avi">
            <a:hlinkClick r:id="" action="ppaction://media"/>
          </p:cNvPr>
          <p:cNvPicPr>
            <a:picLocks noRot="1" noChangeAspect="1"/>
          </p:cNvPicPr>
          <p:nvPr>
            <a:videoFile r:link="rId2"/>
            <p:extLst>
              <p:ext uri="{DAA4B4D4-6D71-4841-9C94-3DE7FCFB9230}">
                <p14:media xmlns="" xmlns:p14="http://schemas.microsoft.com/office/powerpoint/2010/main" r:link="rId8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4823460" y="3975100"/>
            <a:ext cx="3455988" cy="259080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22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2294"/>
                </p:tgtEl>
              </p:cMediaNode>
            </p:video>
          </p:childTnLst>
        </p:cTn>
      </p:par>
    </p:tnLst>
    <p:bldLst>
      <p:bldP spid="1229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文本框 13313"/>
          <p:cNvSpPr txBox="1"/>
          <p:nvPr/>
        </p:nvSpPr>
        <p:spPr>
          <a:xfrm>
            <a:off x="467360" y="1141095"/>
            <a:ext cx="8208963" cy="16764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 b="1">
                <a:solidFill>
                  <a:srgbClr val="FF3300"/>
                </a:solidFill>
                <a:latin typeface="Arial" panose="020B0604020202020204" charset="-76"/>
              </a:rPr>
              <a:t>     </a:t>
            </a:r>
            <a:r>
              <a:rPr lang="zh-CN" altLang="en-US" sz="4400" b="1">
                <a:solidFill>
                  <a:srgbClr val="FF0000"/>
                </a:solidFill>
                <a:latin typeface="Arial" panose="020B0604020202020204" charset="-76"/>
              </a:rPr>
              <a:t>你知道迄今为止自然界中最大的影子是什么吗</a:t>
            </a:r>
            <a:r>
              <a:rPr lang="en-US" altLang="zh-CN" sz="4400" b="1">
                <a:solidFill>
                  <a:srgbClr val="FF0000"/>
                </a:solidFill>
                <a:latin typeface="Arial" panose="020B0604020202020204" charset="-76"/>
              </a:rPr>
              <a:t>?</a:t>
            </a:r>
          </a:p>
        </p:txBody>
      </p:sp>
      <p:sp>
        <p:nvSpPr>
          <p:cNvPr id="13315" name="文本框 13314"/>
          <p:cNvSpPr txBox="1"/>
          <p:nvPr/>
        </p:nvSpPr>
        <p:spPr>
          <a:xfrm>
            <a:off x="756285" y="2869883"/>
            <a:ext cx="3959225" cy="711200"/>
          </a:xfrm>
          <a:prstGeom prst="rect">
            <a:avLst/>
          </a:prstGeom>
          <a:solidFill>
            <a:srgbClr val="FFFF99">
              <a:alpha val="100000"/>
            </a:srgbClr>
          </a:solidFill>
          <a:ln w="9525" cap="flat" cmpd="sng">
            <a:solidFill>
              <a:srgbClr val="FFFF99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latin typeface="Arial" panose="020B0604020202020204" charset="-76"/>
              </a:rPr>
              <a:t>生活</a:t>
            </a:r>
            <a:r>
              <a:rPr lang="en-US" altLang="zh-CN" sz="4000" b="1">
                <a:latin typeface="Arial" panose="020B0604020202020204" charset="-76"/>
              </a:rPr>
              <a:t>·</a:t>
            </a:r>
            <a:r>
              <a:rPr lang="zh-CN" altLang="en-US" sz="4000" b="1">
                <a:latin typeface="Arial" panose="020B0604020202020204" charset="-76"/>
              </a:rPr>
              <a:t>物理</a:t>
            </a:r>
            <a:r>
              <a:rPr lang="en-US" altLang="zh-CN" sz="4000" b="1">
                <a:latin typeface="Arial" panose="020B0604020202020204" charset="-76"/>
              </a:rPr>
              <a:t>·</a:t>
            </a:r>
            <a:r>
              <a:rPr lang="zh-CN" altLang="en-US" sz="4000" b="1">
                <a:latin typeface="Arial" panose="020B0604020202020204" charset="-76"/>
              </a:rPr>
              <a:t>社会</a:t>
            </a:r>
          </a:p>
        </p:txBody>
      </p:sp>
      <p:sp>
        <p:nvSpPr>
          <p:cNvPr id="13316" name="文本框 13315"/>
          <p:cNvSpPr txBox="1"/>
          <p:nvPr/>
        </p:nvSpPr>
        <p:spPr>
          <a:xfrm>
            <a:off x="829310" y="3950970"/>
            <a:ext cx="6769100" cy="641350"/>
          </a:xfrm>
          <a:prstGeom prst="rect">
            <a:avLst/>
          </a:prstGeom>
          <a:solidFill>
            <a:srgbClr val="FFCC99">
              <a:alpha val="100000"/>
            </a:srgbClr>
          </a:solidFill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latin typeface="Arial" panose="020B0604020202020204" charset="-76"/>
                <a:ea typeface="黑体" panose="02010609060101010101" pitchFamily="2" charset="-122"/>
              </a:rPr>
              <a:t>光与影揭开了中国古文明的秘密</a:t>
            </a:r>
          </a:p>
        </p:txBody>
      </p:sp>
      <p:sp>
        <p:nvSpPr>
          <p:cNvPr id="13317" name="矩形 13316"/>
          <p:cNvSpPr/>
          <p:nvPr/>
        </p:nvSpPr>
        <p:spPr>
          <a:xfrm>
            <a:off x="1261110" y="4886008"/>
            <a:ext cx="6407150" cy="1189037"/>
          </a:xfrm>
          <a:prstGeom prst="rect">
            <a:avLst/>
          </a:prstGeom>
          <a:solidFill>
            <a:srgbClr val="CCFFFF">
              <a:alpha val="100000"/>
            </a:srgbClr>
          </a:solidFill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3600" b="1">
                <a:latin typeface="Arial" panose="020B0604020202020204" charset="-76"/>
                <a:ea typeface="华文行楷" pitchFamily="2" charset="-122"/>
              </a:rPr>
              <a:t>科学家利用</a:t>
            </a:r>
            <a:r>
              <a:rPr lang="zh-CN" altLang="en-US" sz="3600" b="1">
                <a:solidFill>
                  <a:srgbClr val="FF33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charset="-76"/>
                <a:ea typeface="华文行楷" pitchFamily="2" charset="-122"/>
              </a:rPr>
              <a:t>日食和月食</a:t>
            </a:r>
            <a:r>
              <a:rPr lang="zh-CN" altLang="en-US" sz="3600" b="1">
                <a:latin typeface="Arial" panose="020B0604020202020204" charset="-76"/>
                <a:ea typeface="华文行楷" pitchFamily="2" charset="-122"/>
              </a:rPr>
              <a:t>确定了</a:t>
            </a:r>
            <a:r>
              <a:rPr lang="zh-CN" altLang="en-US" sz="3600" b="1">
                <a:solidFill>
                  <a:schemeClr val="accent2"/>
                </a:solidFill>
                <a:latin typeface="Arial" panose="020B0604020202020204" charset="-76"/>
                <a:ea typeface="华文行楷" pitchFamily="2" charset="-122"/>
              </a:rPr>
              <a:t>夏、商、周</a:t>
            </a:r>
            <a:r>
              <a:rPr lang="zh-CN" altLang="en-US" sz="3600" b="1">
                <a:latin typeface="Arial" panose="020B0604020202020204" charset="-76"/>
                <a:ea typeface="华文行楷" pitchFamily="2" charset="-122"/>
              </a:rPr>
              <a:t>的具体年代。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ldLvl="0" animBg="1"/>
      <p:bldP spid="13316" grpId="0" bldLvl="0" animBg="1"/>
      <p:bldP spid="13317" grpId="0" bldLvl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15"/>
  <p:tag name="KSO_WM_TAG_VERSION" val="1.0"/>
  <p:tag name="KSO_WM_SLIDE_ID" val="custom596_12"/>
  <p:tag name="KSO_WM_SLIDE_INDEX" val="12"/>
  <p:tag name="KSO_WM_SLIDE_ITEM_CNT" val="2"/>
  <p:tag name="KSO_WM_SLIDE_LAYOUT" val="a_b_e"/>
  <p:tag name="KSO_WM_SLIDE_LAYOUT_CNT" val="1_1_1"/>
  <p:tag name="KSO_WM_SLIDE_TYPE" val="sectionTitle"/>
  <p:tag name="KSO_WM_BEAUTIFY_FLAG" val="#wm#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a"/>
  <p:tag name="KSO_WM_UNIT_INDEX" val="1"/>
  <p:tag name="KSO_WM_UNIT_ID" val="custom596_12*a*1"/>
  <p:tag name="KSO_WM_UNIT_CLEAR" val="1"/>
  <p:tag name="KSO_WM_UNIT_LAYERLEVEL" val="1"/>
  <p:tag name="KSO_WM_UNIT_VALUE" val="13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21515">
      <a:dk1>
        <a:srgbClr val="5F5F5F"/>
      </a:dk1>
      <a:lt1>
        <a:srgbClr val="FFFFFF"/>
      </a:lt1>
      <a:dk2>
        <a:srgbClr val="4D4D4D"/>
      </a:dk2>
      <a:lt2>
        <a:srgbClr val="FFFFFF"/>
      </a:lt2>
      <a:accent1>
        <a:srgbClr val="47B6E7"/>
      </a:accent1>
      <a:accent2>
        <a:srgbClr val="628EE3"/>
      </a:accent2>
      <a:accent3>
        <a:srgbClr val="2BC3B5"/>
      </a:accent3>
      <a:accent4>
        <a:srgbClr val="92D050"/>
      </a:accent4>
      <a:accent5>
        <a:srgbClr val="CEB9A3"/>
      </a:accent5>
      <a:accent6>
        <a:srgbClr val="FFC000"/>
      </a:accent6>
      <a:hlink>
        <a:srgbClr val="00B0F0"/>
      </a:hlink>
      <a:folHlink>
        <a:srgbClr val="AFB2B4"/>
      </a:folHlink>
    </a:clrScheme>
    <a:fontScheme name="自定义 2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589</Words>
  <Application>Microsoft Office PowerPoint</Application>
  <PresentationFormat>全屏显示(4:3)</PresentationFormat>
  <Paragraphs>110</Paragraphs>
  <Slides>14</Slides>
  <Notes>11</Notes>
  <HiddenSlides>0</HiddenSlides>
  <MMClips>1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6" baseType="lpstr">
      <vt:lpstr>Office 主题</vt:lpstr>
      <vt:lpstr>Microsoft 公式 3.0</vt:lpstr>
      <vt:lpstr>第四章 光现象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宇恒编辑部</dc:creator>
  <cp:lastModifiedBy>User</cp:lastModifiedBy>
  <cp:revision>74</cp:revision>
  <dcterms:created xsi:type="dcterms:W3CDTF">2015-11-16T05:18:00Z</dcterms:created>
  <dcterms:modified xsi:type="dcterms:W3CDTF">2019-08-20T14:25:10Z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