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81" r:id="rId2"/>
    <p:sldId id="279" r:id="rId3"/>
    <p:sldId id="289" r:id="rId4"/>
    <p:sldId id="284" r:id="rId5"/>
    <p:sldId id="290" r:id="rId6"/>
    <p:sldId id="296" r:id="rId7"/>
    <p:sldId id="297" r:id="rId8"/>
    <p:sldId id="298" r:id="rId9"/>
    <p:sldId id="299" r:id="rId10"/>
    <p:sldId id="300" r:id="rId11"/>
    <p:sldId id="301" r:id="rId12"/>
    <p:sldId id="285" r:id="rId13"/>
    <p:sldId id="286" r:id="rId14"/>
    <p:sldId id="291" r:id="rId15"/>
    <p:sldId id="307" r:id="rId16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AA4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-1554" y="-96"/>
      </p:cViewPr>
      <p:guideLst>
        <p:guide orient="horz" pos="216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3025" cy="737330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Calibri" panose="020F0502020204030204" pitchFamily="34" charset="0"/>
                <a:ea typeface="幼圆" panose="02010509060101010101" pitchFamily="49" charset="-122"/>
                <a:cs typeface="+mn-ea"/>
              </a:rPr>
              <a:pPr fontAlgn="base"/>
              <a:t>2019/8/20</a:t>
            </a:fld>
            <a:endParaRPr lang="zh-CN" altLang="en-US" strike="noStrike" noProof="1" smtClean="0">
              <a:latin typeface="Calibri" panose="020F0502020204030204" pitchFamily="34" charset="0"/>
              <a:ea typeface="幼圆" panose="02010509060101010101" pitchFamily="49" charset="-122"/>
              <a:cs typeface="+mn-ea"/>
            </a:endParaRPr>
          </a:p>
        </p:txBody>
      </p:sp>
      <p:sp>
        <p:nvSpPr>
          <p:cNvPr id="717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7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Calibri" panose="020F0502020204030204" pitchFamily="34" charset="0"/>
                <a:ea typeface="幼圆" panose="02010509060101010101" pitchFamily="49" charset="-122"/>
                <a:cs typeface="+mn-ea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F5ED-D19D-4097-92A9-D6092B3D6E68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AA2-D029-4D23-B6D5-DE004B8B3E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382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82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382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gradFill>
            <a:gsLst>
              <a:gs pos="0">
                <a:schemeClr val="accent1"/>
              </a:gs>
              <a:gs pos="33000">
                <a:schemeClr val="accent2"/>
              </a:gs>
              <a:gs pos="66000">
                <a:schemeClr val="accent3"/>
              </a:gs>
              <a:gs pos="100000">
                <a:schemeClr val="accent4"/>
              </a:gs>
            </a:gsLst>
            <a:lin ang="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558642" y="2157095"/>
            <a:ext cx="5859553" cy="1557655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accent1"/>
                    </a:gs>
                    <a:gs pos="33000">
                      <a:schemeClr val="accent2"/>
                    </a:gs>
                    <a:gs pos="66000">
                      <a:schemeClr val="accent3"/>
                    </a:gs>
                    <a:gs pos="100000">
                      <a:schemeClr val="accent4"/>
                    </a:gs>
                  </a:gsLst>
                  <a:lin ang="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第一</a:t>
            </a:r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章 机械运动</a:t>
            </a:r>
            <a:endParaRPr lang="zh-CN" altLang="en-US" sz="3600" b="1" kern="1200" baseline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+mj-cs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91593" y="3230786"/>
            <a:ext cx="62611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第</a:t>
            </a:r>
            <a:r>
              <a:rPr lang="en-US" altLang="zh-CN" sz="4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4</a:t>
            </a:r>
            <a:r>
              <a:rPr lang="zh-CN" altLang="en-US" sz="4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节 测量平均速度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9"/>
          <p:cNvSpPr txBox="1"/>
          <p:nvPr/>
        </p:nvSpPr>
        <p:spPr>
          <a:xfrm>
            <a:off x="2770188" y="1425575"/>
            <a:ext cx="3643312" cy="584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FF0000"/>
                </a:solidFill>
                <a:latin typeface="宋体" panose="02010600030101010101" pitchFamily="2" charset="-122"/>
              </a:rPr>
              <a:t>    归纳总结</a:t>
            </a:r>
          </a:p>
        </p:txBody>
      </p:sp>
      <p:sp>
        <p:nvSpPr>
          <p:cNvPr id="13315" name="弧边矩形 111"/>
          <p:cNvSpPr/>
          <p:nvPr/>
        </p:nvSpPr>
        <p:spPr>
          <a:xfrm>
            <a:off x="1906588" y="2219325"/>
            <a:ext cx="5184775" cy="935038"/>
          </a:xfrm>
          <a:custGeom>
            <a:avLst/>
            <a:gdLst/>
            <a:ahLst/>
            <a:cxnLst>
              <a:cxn ang="0">
                <a:pos x="145666" y="0"/>
              </a:cxn>
              <a:cxn ang="0">
                <a:pos x="1759334" y="0"/>
              </a:cxn>
              <a:cxn ang="0">
                <a:pos x="1830147" y="105134"/>
              </a:cxn>
              <a:cxn ang="0">
                <a:pos x="1905000" y="476254"/>
              </a:cxn>
              <a:cxn ang="0">
                <a:pos x="1830147" y="847375"/>
              </a:cxn>
              <a:cxn ang="0">
                <a:pos x="1759343" y="952500"/>
              </a:cxn>
              <a:cxn ang="0">
                <a:pos x="145662" y="952500"/>
              </a:cxn>
              <a:cxn ang="0">
                <a:pos x="74853" y="847375"/>
              </a:cxn>
              <a:cxn ang="0">
                <a:pos x="0" y="476254"/>
              </a:cxn>
              <a:cxn ang="0">
                <a:pos x="74853" y="105134"/>
              </a:cxn>
            </a:cxnLst>
            <a:rect l="0" t="0" r="0" b="0"/>
            <a:pathLst>
              <a:path w="432472" h="216024">
                <a:moveTo>
                  <a:pt x="33069" y="0"/>
                </a:moveTo>
                <a:lnTo>
                  <a:pt x="399403" y="0"/>
                </a:lnTo>
                <a:lnTo>
                  <a:pt x="415479" y="23844"/>
                </a:lnTo>
                <a:cubicBezTo>
                  <a:pt x="426421" y="49714"/>
                  <a:pt x="432472" y="78157"/>
                  <a:pt x="432472" y="108013"/>
                </a:cubicBezTo>
                <a:cubicBezTo>
                  <a:pt x="432472" y="137869"/>
                  <a:pt x="426421" y="166312"/>
                  <a:pt x="415479" y="192182"/>
                </a:cubicBezTo>
                <a:lnTo>
                  <a:pt x="399405" y="216024"/>
                </a:lnTo>
                <a:lnTo>
                  <a:pt x="33068" y="216024"/>
                </a:lnTo>
                <a:lnTo>
                  <a:pt x="16993" y="192182"/>
                </a:lnTo>
                <a:cubicBezTo>
                  <a:pt x="6051" y="166312"/>
                  <a:pt x="0" y="137869"/>
                  <a:pt x="0" y="108013"/>
                </a:cubicBezTo>
                <a:cubicBezTo>
                  <a:pt x="0" y="78157"/>
                  <a:pt x="6051" y="49714"/>
                  <a:pt x="16993" y="23844"/>
                </a:cubicBezTo>
                <a:lnTo>
                  <a:pt x="33069" y="0"/>
                </a:lnTo>
                <a:close/>
              </a:path>
            </a:pathLst>
          </a:custGeom>
          <a:solidFill>
            <a:schemeClr val="bg2">
              <a:alpha val="100000"/>
            </a:scheme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6" name="文本框 13315"/>
          <p:cNvSpPr txBox="1"/>
          <p:nvPr/>
        </p:nvSpPr>
        <p:spPr>
          <a:xfrm>
            <a:off x="2322513" y="2268538"/>
            <a:ext cx="4552950" cy="8239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x-none" sz="2400" dirty="0">
                <a:solidFill>
                  <a:srgbClr val="0000FF"/>
                </a:solidFill>
                <a:latin typeface="Arial" panose="020B0604020202020204" charset="-76"/>
              </a:rPr>
              <a:t>1、</a:t>
            </a:r>
            <a:r>
              <a:rPr lang="zh-CN" altLang="en-US" sz="2400" dirty="0">
                <a:solidFill>
                  <a:srgbClr val="0000FF"/>
                </a:solidFill>
                <a:latin typeface="Arial" panose="020B0604020202020204" charset="-76"/>
              </a:rPr>
              <a:t>测量平均速度计时结束要以听到撞击声为准。</a:t>
            </a:r>
            <a:endParaRPr lang="en-US" altLang="x-none" dirty="0">
              <a:solidFill>
                <a:srgbClr val="0000FF"/>
              </a:solidFill>
              <a:latin typeface="Arial" panose="020B0604020202020204" charset="-76"/>
            </a:endParaRPr>
          </a:p>
        </p:txBody>
      </p:sp>
      <p:sp>
        <p:nvSpPr>
          <p:cNvPr id="13317" name="流程图: 可选过程 13316"/>
          <p:cNvSpPr/>
          <p:nvPr/>
        </p:nvSpPr>
        <p:spPr>
          <a:xfrm>
            <a:off x="2122488" y="3513138"/>
            <a:ext cx="4824412" cy="719137"/>
          </a:xfrm>
          <a:prstGeom prst="flowChartAlternateProcess">
            <a:avLst/>
          </a:prstGeom>
          <a:solidFill>
            <a:schemeClr val="bg2">
              <a:alpha val="10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8" name="文本框 13317"/>
          <p:cNvSpPr txBox="1"/>
          <p:nvPr/>
        </p:nvSpPr>
        <p:spPr>
          <a:xfrm>
            <a:off x="2193925" y="3657600"/>
            <a:ext cx="4625975" cy="457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x-none" sz="2400" dirty="0">
                <a:solidFill>
                  <a:srgbClr val="FF0066"/>
                </a:solidFill>
                <a:latin typeface="Arial" panose="020B0604020202020204" charset="-76"/>
              </a:rPr>
              <a:t>2、</a:t>
            </a:r>
            <a:r>
              <a:rPr lang="zh-CN" altLang="en-US" sz="2400" dirty="0">
                <a:solidFill>
                  <a:srgbClr val="FF0066"/>
                </a:solidFill>
                <a:latin typeface="Arial" panose="020B0604020202020204" charset="-76"/>
              </a:rPr>
              <a:t>要注意区分时刻和时间的概念。</a:t>
            </a:r>
          </a:p>
        </p:txBody>
      </p:sp>
      <p:sp>
        <p:nvSpPr>
          <p:cNvPr id="13319" name="圆角矩形 13318"/>
          <p:cNvSpPr/>
          <p:nvPr/>
        </p:nvSpPr>
        <p:spPr>
          <a:xfrm>
            <a:off x="2051050" y="4592638"/>
            <a:ext cx="5111750" cy="1512887"/>
          </a:xfrm>
          <a:prstGeom prst="roundRect">
            <a:avLst>
              <a:gd name="adj" fmla="val 16667"/>
            </a:avLst>
          </a:prstGeom>
          <a:solidFill>
            <a:schemeClr val="bg2">
              <a:alpha val="100000"/>
            </a:scheme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20" name="文本框 13319"/>
          <p:cNvSpPr txBox="1"/>
          <p:nvPr/>
        </p:nvSpPr>
        <p:spPr>
          <a:xfrm>
            <a:off x="2182813" y="4746625"/>
            <a:ext cx="4837112" cy="1189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x-none" sz="2400" dirty="0">
                <a:solidFill>
                  <a:schemeClr val="accent1"/>
                </a:solidFill>
                <a:latin typeface="Arial" panose="020B0604020202020204" charset="-76"/>
              </a:rPr>
              <a:t>3、</a:t>
            </a:r>
            <a:r>
              <a:rPr lang="zh-CN" altLang="en-US" sz="2400" dirty="0">
                <a:solidFill>
                  <a:schemeClr val="accent1"/>
                </a:solidFill>
                <a:latin typeface="Arial" panose="020B0604020202020204" charset="-76"/>
              </a:rPr>
              <a:t>在计算平均速度时，要注意物理量的对应，绝不能认为平均速度是速度的平均值。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ldLvl="0"/>
      <p:bldP spid="13316" grpId="0" bldLvl="0"/>
      <p:bldP spid="13318" grpId="0" bldLvl="0"/>
      <p:bldP spid="13320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/>
          <p:nvPr/>
        </p:nvSpPr>
        <p:spPr>
          <a:xfrm>
            <a:off x="4140200" y="1054100"/>
            <a:ext cx="1579563" cy="665163"/>
          </a:xfrm>
          <a:prstGeom prst="rect">
            <a:avLst/>
          </a:prstGeom>
          <a:solidFill>
            <a:srgbClr val="BBE0E3">
              <a:alpha val="100000"/>
            </a:srgbClr>
          </a:solidFill>
          <a:ln w="25400" cap="flat" cmpd="sng">
            <a:solidFill>
              <a:srgbClr val="3D8F95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none" anchor="t">
            <a:spAutoFit/>
          </a:bodyPr>
          <a:lstStyle/>
          <a:p>
            <a:r>
              <a:rPr lang="zh-CN" altLang="en-US" sz="3600" b="1" dirty="0">
                <a:solidFill>
                  <a:srgbClr val="000000"/>
                </a:solidFill>
                <a:latin typeface="华文楷体" charset="-122"/>
                <a:ea typeface="华文楷体" charset="-122"/>
              </a:rPr>
              <a:t>小资料</a:t>
            </a:r>
          </a:p>
        </p:txBody>
      </p:sp>
      <p:sp>
        <p:nvSpPr>
          <p:cNvPr id="14339" name="矩形 2"/>
          <p:cNvSpPr/>
          <p:nvPr/>
        </p:nvSpPr>
        <p:spPr>
          <a:xfrm>
            <a:off x="1187450" y="4786313"/>
            <a:ext cx="7345363" cy="1808162"/>
          </a:xfrm>
          <a:prstGeom prst="rect">
            <a:avLst/>
          </a:prstGeom>
          <a:gradFill rotWithShape="0">
            <a:gsLst>
              <a:gs pos="0">
                <a:srgbClr val="FF3399">
                  <a:alpha val="100000"/>
                </a:srgbClr>
              </a:gs>
              <a:gs pos="50000">
                <a:srgbClr val="F0EAF9">
                  <a:alpha val="100000"/>
                </a:srgbClr>
              </a:gs>
              <a:gs pos="100000">
                <a:srgbClr val="FF3399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rgbClr val="3D8F95"/>
            </a:solidFill>
            <a:prstDash val="solid"/>
            <a:miter/>
            <a:headEnd type="none" w="med" len="med"/>
            <a:tailEnd type="none" w="med" len="med"/>
          </a:ln>
          <a:effectLst>
            <a:outerShdw dist="20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anchor="t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楷体_GB2312" charset="-122"/>
                <a:ea typeface="楷体_GB2312" charset="-122"/>
              </a:rPr>
              <a:t>    由于超声波指向性强，能量消耗缓慢，在介质中传播的距离较远，因而超声波经常用于距离的测量，如测距仪和物位测量仪等都可以通过超声波来实现。</a:t>
            </a:r>
          </a:p>
        </p:txBody>
      </p:sp>
      <p:pic>
        <p:nvPicPr>
          <p:cNvPr id="14340" name="图片 3" descr="0925342494-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0988" y="1920875"/>
            <a:ext cx="4297362" cy="2243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图片 4" descr="200805222120041190011319-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05350" y="1920875"/>
            <a:ext cx="4352925" cy="2230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TextBox 5"/>
          <p:cNvSpPr txBox="1"/>
          <p:nvPr/>
        </p:nvSpPr>
        <p:spPr>
          <a:xfrm>
            <a:off x="1322388" y="4143375"/>
            <a:ext cx="6627812" cy="519113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2800" b="1" dirty="0">
                <a:solidFill>
                  <a:srgbClr val="0066CC"/>
                </a:solidFill>
                <a:latin typeface="宋体" panose="02010600030101010101" pitchFamily="2" charset="-122"/>
              </a:rPr>
              <a:t>倒车雷达                  超声测速仪</a:t>
            </a: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三、归纳小结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grpSp>
        <p:nvGrpSpPr>
          <p:cNvPr id="18434" name="组合 18433"/>
          <p:cNvGrpSpPr/>
          <p:nvPr/>
        </p:nvGrpSpPr>
        <p:grpSpPr>
          <a:xfrm>
            <a:off x="1386840" y="1848485"/>
            <a:ext cx="6165850" cy="4006850"/>
            <a:chOff x="0" y="0"/>
            <a:chExt cx="3884" cy="2523"/>
          </a:xfrm>
        </p:grpSpPr>
        <p:grpSp>
          <p:nvGrpSpPr>
            <p:cNvPr id="18435" name="组合 18434"/>
            <p:cNvGrpSpPr/>
            <p:nvPr/>
          </p:nvGrpSpPr>
          <p:grpSpPr>
            <a:xfrm>
              <a:off x="0" y="0"/>
              <a:ext cx="3884" cy="2523"/>
              <a:chOff x="0" y="0"/>
              <a:chExt cx="3884" cy="2523"/>
            </a:xfrm>
          </p:grpSpPr>
          <p:grpSp>
            <p:nvGrpSpPr>
              <p:cNvPr id="18436" name="组合 18435"/>
              <p:cNvGrpSpPr/>
              <p:nvPr/>
            </p:nvGrpSpPr>
            <p:grpSpPr>
              <a:xfrm>
                <a:off x="0" y="0"/>
                <a:ext cx="3677" cy="2523"/>
                <a:chOff x="0" y="0"/>
                <a:chExt cx="3838" cy="2698"/>
              </a:xfrm>
            </p:grpSpPr>
            <p:grpSp>
              <p:nvGrpSpPr>
                <p:cNvPr id="18437" name="组合 18436"/>
                <p:cNvGrpSpPr/>
                <p:nvPr/>
              </p:nvGrpSpPr>
              <p:grpSpPr>
                <a:xfrm>
                  <a:off x="0" y="0"/>
                  <a:ext cx="3838" cy="924"/>
                  <a:chOff x="0" y="0"/>
                  <a:chExt cx="3838" cy="924"/>
                </a:xfrm>
              </p:grpSpPr>
              <p:sp>
                <p:nvSpPr>
                  <p:cNvPr id="18438" name="燕尾形 18437"/>
                  <p:cNvSpPr/>
                  <p:nvPr/>
                </p:nvSpPr>
                <p:spPr>
                  <a:xfrm rot="5400000">
                    <a:off x="-122" y="122"/>
                    <a:ext cx="924" cy="680"/>
                  </a:xfrm>
                  <a:prstGeom prst="chevron">
                    <a:avLst>
                      <a:gd name="adj" fmla="val 47112"/>
                    </a:avLst>
                  </a:prstGeom>
                  <a:solidFill>
                    <a:srgbClr val="C3504D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8439" name="组合 18438"/>
                  <p:cNvGrpSpPr/>
                  <p:nvPr/>
                </p:nvGrpSpPr>
                <p:grpSpPr>
                  <a:xfrm>
                    <a:off x="663" y="17"/>
                    <a:ext cx="3175" cy="590"/>
                    <a:chOff x="0" y="0"/>
                    <a:chExt cx="3356" cy="590"/>
                  </a:xfrm>
                </p:grpSpPr>
                <p:sp>
                  <p:nvSpPr>
                    <p:cNvPr id="18440" name="圆角矩形 18439"/>
                    <p:cNvSpPr/>
                    <p:nvPr/>
                  </p:nvSpPr>
                  <p:spPr>
                    <a:xfrm>
                      <a:off x="181" y="0"/>
                      <a:ext cx="3175" cy="590"/>
                    </a:xfrm>
                    <a:prstGeom prst="roundRect">
                      <a:avLst>
                        <a:gd name="adj" fmla="val 16611"/>
                      </a:avLst>
                    </a:prstGeom>
                    <a:solidFill>
                      <a:schemeClr val="bg1">
                        <a:alpha val="100000"/>
                      </a:schemeClr>
                    </a:solidFill>
                    <a:ln w="28575" cap="flat" cmpd="sng">
                      <a:solidFill>
                        <a:srgbClr val="C3504D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8441" name="矩形 18440"/>
                    <p:cNvSpPr/>
                    <p:nvPr/>
                  </p:nvSpPr>
                  <p:spPr>
                    <a:xfrm>
                      <a:off x="0" y="0"/>
                      <a:ext cx="318" cy="590"/>
                    </a:xfrm>
                    <a:prstGeom prst="rect">
                      <a:avLst/>
                    </a:prstGeom>
                    <a:solidFill>
                      <a:schemeClr val="bg1">
                        <a:alpha val="100000"/>
                      </a:schemeClr>
                    </a:solidFill>
                    <a:ln w="9525" cap="flat" cmpd="sng">
                      <a:solidFill>
                        <a:schemeClr val="bg1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8442" name="直接连接符 18441"/>
                    <p:cNvSpPr/>
                    <p:nvPr/>
                  </p:nvSpPr>
                  <p:spPr>
                    <a:xfrm>
                      <a:off x="0" y="0"/>
                      <a:ext cx="544" cy="0"/>
                    </a:xfrm>
                    <a:prstGeom prst="line">
                      <a:avLst/>
                    </a:prstGeom>
                    <a:ln w="28575" cap="flat" cmpd="sng">
                      <a:solidFill>
                        <a:srgbClr val="C3504D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8443" name="直接连接符 18442"/>
                    <p:cNvSpPr/>
                    <p:nvPr/>
                  </p:nvSpPr>
                  <p:spPr>
                    <a:xfrm>
                      <a:off x="0" y="590"/>
                      <a:ext cx="544" cy="0"/>
                    </a:xfrm>
                    <a:prstGeom prst="line">
                      <a:avLst/>
                    </a:prstGeom>
                    <a:ln w="28575" cap="flat" cmpd="sng">
                      <a:solidFill>
                        <a:srgbClr val="C3504D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</p:grpSp>
            <p:grpSp>
              <p:nvGrpSpPr>
                <p:cNvPr id="18444" name="组合 18443"/>
                <p:cNvGrpSpPr/>
                <p:nvPr/>
              </p:nvGrpSpPr>
              <p:grpSpPr>
                <a:xfrm>
                  <a:off x="0" y="896"/>
                  <a:ext cx="3838" cy="924"/>
                  <a:chOff x="0" y="0"/>
                  <a:chExt cx="3838" cy="924"/>
                </a:xfrm>
              </p:grpSpPr>
              <p:sp>
                <p:nvSpPr>
                  <p:cNvPr id="18445" name="燕尾形 18444"/>
                  <p:cNvSpPr/>
                  <p:nvPr/>
                </p:nvSpPr>
                <p:spPr>
                  <a:xfrm rot="5400000">
                    <a:off x="-122" y="122"/>
                    <a:ext cx="924" cy="680"/>
                  </a:xfrm>
                  <a:prstGeom prst="chevron">
                    <a:avLst>
                      <a:gd name="adj" fmla="val 47112"/>
                    </a:avLst>
                  </a:prstGeom>
                  <a:solidFill>
                    <a:srgbClr val="CC99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8446" name="组合 18445"/>
                  <p:cNvGrpSpPr/>
                  <p:nvPr/>
                </p:nvGrpSpPr>
                <p:grpSpPr>
                  <a:xfrm>
                    <a:off x="663" y="17"/>
                    <a:ext cx="3175" cy="590"/>
                    <a:chOff x="0" y="0"/>
                    <a:chExt cx="3356" cy="590"/>
                  </a:xfrm>
                </p:grpSpPr>
                <p:sp>
                  <p:nvSpPr>
                    <p:cNvPr id="18447" name="圆角矩形 18446"/>
                    <p:cNvSpPr/>
                    <p:nvPr/>
                  </p:nvSpPr>
                  <p:spPr>
                    <a:xfrm>
                      <a:off x="181" y="0"/>
                      <a:ext cx="3175" cy="590"/>
                    </a:xfrm>
                    <a:prstGeom prst="roundRect">
                      <a:avLst>
                        <a:gd name="adj" fmla="val 16611"/>
                      </a:avLst>
                    </a:prstGeom>
                    <a:solidFill>
                      <a:schemeClr val="bg1">
                        <a:alpha val="100000"/>
                      </a:schemeClr>
                    </a:solidFill>
                    <a:ln w="28575" cap="flat" cmpd="sng">
                      <a:solidFill>
                        <a:srgbClr val="CC99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8448" name="矩形 18447"/>
                    <p:cNvSpPr/>
                    <p:nvPr/>
                  </p:nvSpPr>
                  <p:spPr>
                    <a:xfrm>
                      <a:off x="0" y="0"/>
                      <a:ext cx="318" cy="590"/>
                    </a:xfrm>
                    <a:prstGeom prst="rect">
                      <a:avLst/>
                    </a:prstGeom>
                    <a:solidFill>
                      <a:schemeClr val="bg1">
                        <a:alpha val="100000"/>
                      </a:schemeClr>
                    </a:solidFill>
                    <a:ln w="9525" cap="flat" cmpd="sng">
                      <a:solidFill>
                        <a:schemeClr val="bg1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8449" name="直接连接符 18448"/>
                    <p:cNvSpPr/>
                    <p:nvPr/>
                  </p:nvSpPr>
                  <p:spPr>
                    <a:xfrm>
                      <a:off x="0" y="0"/>
                      <a:ext cx="544" cy="0"/>
                    </a:xfrm>
                    <a:prstGeom prst="line">
                      <a:avLst/>
                    </a:prstGeom>
                    <a:ln w="28575" cap="flat" cmpd="sng">
                      <a:solidFill>
                        <a:srgbClr val="CC99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8450" name="直接连接符 18449"/>
                    <p:cNvSpPr/>
                    <p:nvPr/>
                  </p:nvSpPr>
                  <p:spPr>
                    <a:xfrm>
                      <a:off x="0" y="590"/>
                      <a:ext cx="544" cy="0"/>
                    </a:xfrm>
                    <a:prstGeom prst="line">
                      <a:avLst/>
                    </a:prstGeom>
                    <a:ln w="28575" cap="flat" cmpd="sng">
                      <a:solidFill>
                        <a:srgbClr val="CC99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</p:grpSp>
            <p:grpSp>
              <p:nvGrpSpPr>
                <p:cNvPr id="18451" name="组合 18450"/>
                <p:cNvGrpSpPr/>
                <p:nvPr/>
              </p:nvGrpSpPr>
              <p:grpSpPr>
                <a:xfrm>
                  <a:off x="0" y="1774"/>
                  <a:ext cx="3838" cy="924"/>
                  <a:chOff x="0" y="0"/>
                  <a:chExt cx="3838" cy="924"/>
                </a:xfrm>
              </p:grpSpPr>
              <p:sp>
                <p:nvSpPr>
                  <p:cNvPr id="18452" name="燕尾形 18451"/>
                  <p:cNvSpPr/>
                  <p:nvPr/>
                </p:nvSpPr>
                <p:spPr>
                  <a:xfrm rot="5400000">
                    <a:off x="-122" y="122"/>
                    <a:ext cx="924" cy="680"/>
                  </a:xfrm>
                  <a:prstGeom prst="chevron">
                    <a:avLst>
                      <a:gd name="adj" fmla="val 47112"/>
                    </a:avLst>
                  </a:prstGeom>
                  <a:solidFill>
                    <a:srgbClr val="7DBC00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8453" name="组合 18452"/>
                  <p:cNvGrpSpPr/>
                  <p:nvPr/>
                </p:nvGrpSpPr>
                <p:grpSpPr>
                  <a:xfrm>
                    <a:off x="663" y="17"/>
                    <a:ext cx="3175" cy="590"/>
                    <a:chOff x="0" y="0"/>
                    <a:chExt cx="3356" cy="590"/>
                  </a:xfrm>
                </p:grpSpPr>
                <p:sp>
                  <p:nvSpPr>
                    <p:cNvPr id="18454" name="圆角矩形 18453"/>
                    <p:cNvSpPr/>
                    <p:nvPr/>
                  </p:nvSpPr>
                  <p:spPr>
                    <a:xfrm>
                      <a:off x="181" y="0"/>
                      <a:ext cx="3175" cy="590"/>
                    </a:xfrm>
                    <a:prstGeom prst="roundRect">
                      <a:avLst>
                        <a:gd name="adj" fmla="val 16611"/>
                      </a:avLst>
                    </a:prstGeom>
                    <a:solidFill>
                      <a:schemeClr val="bg1">
                        <a:alpha val="100000"/>
                      </a:schemeClr>
                    </a:solidFill>
                    <a:ln w="28575" cap="flat" cmpd="sng">
                      <a:solidFill>
                        <a:srgbClr val="7DBC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8455" name="矩形 18454"/>
                    <p:cNvSpPr/>
                    <p:nvPr/>
                  </p:nvSpPr>
                  <p:spPr>
                    <a:xfrm>
                      <a:off x="0" y="0"/>
                      <a:ext cx="318" cy="590"/>
                    </a:xfrm>
                    <a:prstGeom prst="rect">
                      <a:avLst/>
                    </a:prstGeom>
                    <a:solidFill>
                      <a:schemeClr val="bg1">
                        <a:alpha val="100000"/>
                      </a:schemeClr>
                    </a:solidFill>
                    <a:ln w="9525" cap="flat" cmpd="sng">
                      <a:solidFill>
                        <a:schemeClr val="bg1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8456" name="直接连接符 18455"/>
                    <p:cNvSpPr/>
                    <p:nvPr/>
                  </p:nvSpPr>
                  <p:spPr>
                    <a:xfrm>
                      <a:off x="0" y="0"/>
                      <a:ext cx="544" cy="0"/>
                    </a:xfrm>
                    <a:prstGeom prst="line">
                      <a:avLst/>
                    </a:prstGeom>
                    <a:ln w="28575" cap="flat" cmpd="sng">
                      <a:solidFill>
                        <a:srgbClr val="7DBC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8457" name="直接连接符 18456"/>
                    <p:cNvSpPr/>
                    <p:nvPr/>
                  </p:nvSpPr>
                  <p:spPr>
                    <a:xfrm>
                      <a:off x="0" y="590"/>
                      <a:ext cx="544" cy="0"/>
                    </a:xfrm>
                    <a:prstGeom prst="line">
                      <a:avLst/>
                    </a:prstGeom>
                    <a:ln w="28575" cap="flat" cmpd="sng">
                      <a:solidFill>
                        <a:srgbClr val="7DBC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</p:grpSp>
          </p:grpSp>
          <p:sp>
            <p:nvSpPr>
              <p:cNvPr id="18458" name="文本框 18457"/>
              <p:cNvSpPr txBox="1"/>
              <p:nvPr/>
            </p:nvSpPr>
            <p:spPr>
              <a:xfrm>
                <a:off x="706" y="132"/>
                <a:ext cx="3178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horz" wrap="square"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3200" b="1" dirty="0">
                    <a:solidFill>
                      <a:srgbClr val="0066CC"/>
                    </a:solidFill>
                    <a:latin typeface="宋体" panose="02010600030101010101" pitchFamily="2" charset="-122"/>
                  </a:rPr>
                  <a:t>如何测量物体的平均速度</a:t>
                </a:r>
                <a:endParaRPr lang="en-US" altLang="x-none" sz="3200" b="1" dirty="0">
                  <a:solidFill>
                    <a:srgbClr val="0066CC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18459" name="文本框 18458"/>
              <p:cNvSpPr txBox="1"/>
              <p:nvPr/>
            </p:nvSpPr>
            <p:spPr>
              <a:xfrm>
                <a:off x="679" y="954"/>
                <a:ext cx="2879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horz" wrap="square"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3200" b="1" dirty="0">
                    <a:solidFill>
                      <a:srgbClr val="0066CC"/>
                    </a:solidFill>
                    <a:latin typeface="宋体" panose="02010600030101010101" pitchFamily="2" charset="-122"/>
                  </a:rPr>
                  <a:t>如何分析实验数据</a:t>
                </a:r>
                <a:endParaRPr lang="en-US" altLang="x-none" sz="3200" b="1" dirty="0">
                  <a:solidFill>
                    <a:srgbClr val="0066CC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18460" name="文本框 18459"/>
              <p:cNvSpPr txBox="1"/>
              <p:nvPr/>
            </p:nvSpPr>
            <p:spPr>
              <a:xfrm>
                <a:off x="679" y="1776"/>
                <a:ext cx="3006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horz" wrap="square"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3200" b="1" dirty="0">
                    <a:solidFill>
                      <a:srgbClr val="0066CC"/>
                    </a:solidFill>
                    <a:latin typeface="宋体" panose="02010600030101010101" pitchFamily="2" charset="-122"/>
                  </a:rPr>
                  <a:t>尊重测量结果、客观分析</a:t>
                </a:r>
                <a:endParaRPr lang="en-US" altLang="x-none" sz="3200" b="1" dirty="0">
                  <a:solidFill>
                    <a:srgbClr val="0066CC"/>
                  </a:solidFill>
                  <a:latin typeface="宋体" panose="02010600030101010101" pitchFamily="2" charset="-122"/>
                </a:endParaRPr>
              </a:p>
            </p:txBody>
          </p:sp>
        </p:grpSp>
        <p:sp>
          <p:nvSpPr>
            <p:cNvPr id="18461" name="文本框 18460"/>
            <p:cNvSpPr txBox="1"/>
            <p:nvPr/>
          </p:nvSpPr>
          <p:spPr>
            <a:xfrm>
              <a:off x="198" y="283"/>
              <a:ext cx="31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200" b="1" dirty="0">
                  <a:solidFill>
                    <a:schemeClr val="bg1"/>
                  </a:solidFill>
                  <a:latin typeface="宋体" panose="02010600030101010101" pitchFamily="2" charset="-122"/>
                </a:rPr>
                <a:t>1</a:t>
              </a:r>
            </a:p>
          </p:txBody>
        </p:sp>
        <p:sp>
          <p:nvSpPr>
            <p:cNvPr id="18462" name="文本框 18461"/>
            <p:cNvSpPr txBox="1"/>
            <p:nvPr/>
          </p:nvSpPr>
          <p:spPr>
            <a:xfrm>
              <a:off x="198" y="1133"/>
              <a:ext cx="31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200" b="1" dirty="0">
                  <a:solidFill>
                    <a:schemeClr val="bg1"/>
                  </a:solidFill>
                  <a:latin typeface="宋体" panose="02010600030101010101" pitchFamily="2" charset="-122"/>
                </a:rPr>
                <a:t>2</a:t>
              </a:r>
            </a:p>
          </p:txBody>
        </p:sp>
        <p:sp>
          <p:nvSpPr>
            <p:cNvPr id="18463" name="文本框 18462"/>
            <p:cNvSpPr txBox="1"/>
            <p:nvPr/>
          </p:nvSpPr>
          <p:spPr>
            <a:xfrm>
              <a:off x="198" y="1956"/>
              <a:ext cx="31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200" b="1" dirty="0">
                  <a:solidFill>
                    <a:schemeClr val="bg1"/>
                  </a:solidFill>
                  <a:latin typeface="宋体" panose="02010600030101010101" pitchFamily="2" charset="-122"/>
                </a:rPr>
                <a:t>3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四、强化训练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15363" name="Text Box 9"/>
          <p:cNvSpPr txBox="1"/>
          <p:nvPr/>
        </p:nvSpPr>
        <p:spPr>
          <a:xfrm>
            <a:off x="1110629" y="2004901"/>
            <a:ext cx="6600176" cy="310769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8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        1.</a:t>
            </a:r>
            <a:r>
              <a:rPr lang="zh-CN" altLang="en-US" sz="28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一物体做变速直线运动，已知它在前一半路程的速度为</a:t>
            </a:r>
            <a:r>
              <a:rPr lang="en-US" altLang="x-none" sz="28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4m/s</a:t>
            </a:r>
            <a:r>
              <a:rPr lang="zh-CN" altLang="en-US" sz="28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，后一半的路程为</a:t>
            </a:r>
            <a:r>
              <a:rPr lang="en-US" altLang="x-none" sz="28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6m/s</a:t>
            </a:r>
            <a:r>
              <a:rPr lang="zh-CN" altLang="en-US" sz="28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，那么它在整段路程中的平均速度为（      ）</a:t>
            </a:r>
            <a:endParaRPr lang="en-US" altLang="x-none" sz="2800" b="1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>
              <a:spcBef>
                <a:spcPct val="50000"/>
              </a:spcBef>
            </a:pPr>
            <a:r>
              <a:rPr lang="en-US" altLang="x-none" sz="28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   A</a:t>
            </a:r>
            <a:r>
              <a:rPr lang="zh-CN" altLang="en-US" sz="28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.</a:t>
            </a:r>
            <a:r>
              <a:rPr lang="en-US" altLang="x-none" sz="28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4m/s        </a:t>
            </a:r>
            <a:r>
              <a:rPr lang="zh-CN" altLang="en-US" sz="2800" b="1" dirty="0">
                <a:latin typeface="Times New Roman" panose="02020603050405020304" pitchFamily="2" charset="0"/>
              </a:rPr>
              <a:t>    </a:t>
            </a:r>
            <a:r>
              <a:rPr lang="en-US" altLang="x-none" sz="28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B</a:t>
            </a:r>
            <a:r>
              <a:rPr lang="zh-CN" altLang="en-US" sz="28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.</a:t>
            </a:r>
            <a:r>
              <a:rPr lang="en-US" altLang="x-none" sz="28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4.8m/s </a:t>
            </a:r>
          </a:p>
          <a:p>
            <a:pPr>
              <a:spcBef>
                <a:spcPct val="50000"/>
              </a:spcBef>
            </a:pPr>
            <a:r>
              <a:rPr lang="en-US" altLang="x-none" sz="28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   C</a:t>
            </a:r>
            <a:r>
              <a:rPr lang="zh-CN" altLang="en-US" sz="28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.</a:t>
            </a:r>
            <a:r>
              <a:rPr lang="en-US" altLang="x-none" sz="28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5m/s        </a:t>
            </a:r>
            <a:r>
              <a:rPr lang="zh-CN" altLang="en-US" sz="2800" b="1" dirty="0">
                <a:latin typeface="Times New Roman" panose="02020603050405020304" pitchFamily="2" charset="0"/>
              </a:rPr>
              <a:t>    </a:t>
            </a:r>
            <a:r>
              <a:rPr lang="en-US" altLang="x-none" sz="28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D</a:t>
            </a:r>
            <a:r>
              <a:rPr lang="zh-CN" altLang="en-US" sz="28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.</a:t>
            </a:r>
            <a:r>
              <a:rPr lang="en-US" altLang="x-none" sz="28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6m/s</a:t>
            </a:r>
            <a:endParaRPr lang="zh-CN" altLang="en-US" sz="28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5365" name="文本框 15364"/>
          <p:cNvSpPr txBox="1"/>
          <p:nvPr/>
        </p:nvSpPr>
        <p:spPr>
          <a:xfrm>
            <a:off x="2721610" y="3268663"/>
            <a:ext cx="5810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x-none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B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65"/>
          <p:cNvGrpSpPr/>
          <p:nvPr/>
        </p:nvGrpSpPr>
        <p:grpSpPr>
          <a:xfrm>
            <a:off x="1249998" y="1458913"/>
            <a:ext cx="7000875" cy="4298950"/>
            <a:chOff x="0" y="0"/>
            <a:chExt cx="7000924" cy="4298422"/>
          </a:xfrm>
        </p:grpSpPr>
        <p:grpSp>
          <p:nvGrpSpPr>
            <p:cNvPr id="16387" name="组合 62"/>
            <p:cNvGrpSpPr/>
            <p:nvPr/>
          </p:nvGrpSpPr>
          <p:grpSpPr>
            <a:xfrm>
              <a:off x="0" y="0"/>
              <a:ext cx="7000924" cy="3571436"/>
              <a:chOff x="0" y="0"/>
              <a:chExt cx="7000924" cy="3571436"/>
            </a:xfrm>
          </p:grpSpPr>
          <p:grpSp>
            <p:nvGrpSpPr>
              <p:cNvPr id="16388" name="组合 47"/>
              <p:cNvGrpSpPr/>
              <p:nvPr/>
            </p:nvGrpSpPr>
            <p:grpSpPr>
              <a:xfrm>
                <a:off x="0" y="0"/>
                <a:ext cx="6429420" cy="2306672"/>
                <a:chOff x="0" y="0"/>
                <a:chExt cx="6429420" cy="2306672"/>
              </a:xfrm>
            </p:grpSpPr>
            <p:sp>
              <p:nvSpPr>
                <p:cNvPr id="16389" name="TextBox 38"/>
                <p:cNvSpPr txBox="1"/>
                <p:nvPr/>
              </p:nvSpPr>
              <p:spPr>
                <a:xfrm>
                  <a:off x="0" y="0"/>
                  <a:ext cx="6429420" cy="23066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vert="horz" wrap="square" anchor="t">
                  <a:spAutoFit/>
                </a:bodyPr>
                <a:lstStyle/>
                <a:p>
                  <a:r>
                    <a:rPr lang="en-US" altLang="x-none" sz="2400" dirty="0">
                      <a:latin typeface="Arial" panose="020B0604020202020204" charset="-76"/>
                    </a:rPr>
                    <a:t>       </a:t>
                  </a:r>
                  <a:r>
                    <a:rPr lang="zh-CN" altLang="en-US" sz="2400" dirty="0">
                      <a:latin typeface="Arial" panose="020B0604020202020204" charset="-76"/>
                    </a:rPr>
                    <a:t>2</a:t>
                  </a:r>
                  <a:r>
                    <a:rPr lang="en-US" altLang="zh-CN" sz="2400" dirty="0">
                      <a:latin typeface="Arial" panose="020B0604020202020204" charset="-76"/>
                    </a:rPr>
                    <a:t>.</a:t>
                  </a:r>
                  <a:r>
                    <a:rPr lang="zh-CN" altLang="en-US" sz="2400" dirty="0">
                      <a:latin typeface="Arial" panose="020B0604020202020204" charset="-76"/>
                    </a:rPr>
                    <a:t>频闪摄影是研究物体运动的常用方法，它每隔</a:t>
                  </a:r>
                  <a:r>
                    <a:rPr lang="en-US" altLang="x-none" sz="2400" dirty="0">
                      <a:latin typeface="Arial" panose="020B0604020202020204" charset="-76"/>
                    </a:rPr>
                    <a:t>0.02</a:t>
                  </a:r>
                  <a:r>
                    <a:rPr lang="zh-CN" altLang="en-US" sz="2400" dirty="0">
                      <a:latin typeface="Arial" panose="020B0604020202020204" charset="-76"/>
                    </a:rPr>
                    <a:t>秒闪亮一次，光源发光时，底片被照亮，记录下这些物体的位置。观察甲、乙两频闪照片，由图可以看出：        （选填</a:t>
                  </a:r>
                  <a:r>
                    <a:rPr lang="en-US" altLang="x-none" sz="2400" dirty="0">
                      <a:latin typeface="Arial" panose="020B0604020202020204" charset="-76"/>
                    </a:rPr>
                    <a:t>“</a:t>
                  </a:r>
                  <a:r>
                    <a:rPr lang="zh-CN" altLang="en-US" sz="2400" dirty="0">
                      <a:latin typeface="Arial" panose="020B0604020202020204" charset="-76"/>
                    </a:rPr>
                    <a:t>甲</a:t>
                  </a:r>
                  <a:r>
                    <a:rPr lang="en-US" altLang="x-none" sz="2400" dirty="0">
                      <a:latin typeface="Arial" panose="020B0604020202020204" charset="-76"/>
                    </a:rPr>
                    <a:t>”</a:t>
                  </a:r>
                  <a:r>
                    <a:rPr lang="zh-CN" altLang="en-US" sz="2400" dirty="0">
                      <a:latin typeface="Arial" panose="020B0604020202020204" charset="-76"/>
                    </a:rPr>
                    <a:t>或</a:t>
                  </a:r>
                  <a:r>
                    <a:rPr lang="en-US" altLang="x-none" sz="2400" dirty="0">
                      <a:latin typeface="Arial" panose="020B0604020202020204" charset="-76"/>
                    </a:rPr>
                    <a:t>“</a:t>
                  </a:r>
                  <a:r>
                    <a:rPr lang="zh-CN" altLang="en-US" sz="2400" dirty="0">
                      <a:latin typeface="Arial" panose="020B0604020202020204" charset="-76"/>
                    </a:rPr>
                    <a:t>乙</a:t>
                  </a:r>
                  <a:r>
                    <a:rPr lang="en-US" altLang="x-none" sz="2400" dirty="0">
                      <a:latin typeface="Arial" panose="020B0604020202020204" charset="-76"/>
                    </a:rPr>
                    <a:t>”）</a:t>
                  </a:r>
                  <a:r>
                    <a:rPr lang="zh-CN" altLang="en-US" sz="2400" dirty="0">
                      <a:latin typeface="Arial" panose="020B0604020202020204" charset="-76"/>
                    </a:rPr>
                    <a:t>做匀速直线运动，请利用自己的刻度尺，粗略求出乙球</a:t>
                  </a:r>
                  <a:r>
                    <a:rPr lang="en-US" altLang="x-none" sz="2400" dirty="0">
                      <a:latin typeface="Arial" panose="020B0604020202020204" charset="-76"/>
                    </a:rPr>
                    <a:t>a</a:t>
                  </a:r>
                  <a:r>
                    <a:rPr lang="zh-CN" altLang="en-US" sz="2400" dirty="0">
                      <a:latin typeface="Arial" panose="020B0604020202020204" charset="-76"/>
                    </a:rPr>
                    <a:t>从</a:t>
                  </a:r>
                  <a:r>
                    <a:rPr lang="en-US" altLang="x-none" sz="2400" dirty="0">
                      <a:latin typeface="Arial" panose="020B0604020202020204" charset="-76"/>
                    </a:rPr>
                    <a:t>d</a:t>
                  </a:r>
                  <a:r>
                    <a:rPr lang="zh-CN" altLang="en-US" sz="2400" dirty="0">
                      <a:latin typeface="Arial" panose="020B0604020202020204" charset="-76"/>
                    </a:rPr>
                    <a:t>到的平均速度：</a:t>
                  </a:r>
                </a:p>
              </p:txBody>
            </p:sp>
            <p:cxnSp>
              <p:nvCxnSpPr>
                <p:cNvPr id="16390" name="直接连接符 44"/>
                <p:cNvCxnSpPr/>
                <p:nvPr/>
              </p:nvCxnSpPr>
              <p:spPr>
                <a:xfrm>
                  <a:off x="3715092" y="1420320"/>
                  <a:ext cx="785818" cy="0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16391" name="直接连接符 46"/>
                <p:cNvCxnSpPr/>
                <p:nvPr/>
              </p:nvCxnSpPr>
              <p:spPr>
                <a:xfrm>
                  <a:off x="4572032" y="2183496"/>
                  <a:ext cx="785817" cy="0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16392" name="矩形 48"/>
              <p:cNvSpPr/>
              <p:nvPr/>
            </p:nvSpPr>
            <p:spPr>
              <a:xfrm>
                <a:off x="3714776" y="2928577"/>
                <a:ext cx="2786081" cy="642859"/>
              </a:xfrm>
              <a:prstGeom prst="rect">
                <a:avLst/>
              </a:prstGeom>
              <a:gradFill rotWithShape="0">
                <a:gsLst>
                  <a:gs pos="0">
                    <a:schemeClr val="bg1">
                      <a:alpha val="100000"/>
                    </a:schemeClr>
                  </a:gs>
                  <a:gs pos="50000">
                    <a:schemeClr val="accent1">
                      <a:alpha val="100000"/>
                    </a:schemeClr>
                  </a:gs>
                  <a:gs pos="100000">
                    <a:schemeClr val="bg1">
                      <a:alpha val="100000"/>
                    </a:schemeClr>
                  </a:gs>
                </a:gsLst>
                <a:lin ang="5400000" scaled="1"/>
                <a:tileRect/>
              </a:gradFill>
              <a:ln w="25400" cap="flat" cmpd="sng">
                <a:solidFill>
                  <a:srgbClr val="695F0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vert="horz" wrap="square" anchor="ctr"/>
              <a:lstStyle/>
              <a:p>
                <a:endParaRPr lang="zh-CN" altLang="en-US" dirty="0">
                  <a:solidFill>
                    <a:srgbClr val="FFFFFF"/>
                  </a:solidFill>
                  <a:latin typeface="Franklin Gothic Book" pitchFamily="2"/>
                  <a:ea typeface="黑体" panose="02010609060101010101" pitchFamily="2" charset="-122"/>
                </a:endParaRPr>
              </a:p>
            </p:txBody>
          </p:sp>
          <p:sp>
            <p:nvSpPr>
              <p:cNvPr id="16393" name="矩形 49"/>
              <p:cNvSpPr/>
              <p:nvPr/>
            </p:nvSpPr>
            <p:spPr>
              <a:xfrm>
                <a:off x="357189" y="2928577"/>
                <a:ext cx="2786083" cy="642859"/>
              </a:xfrm>
              <a:prstGeom prst="rect">
                <a:avLst/>
              </a:prstGeom>
              <a:gradFill rotWithShape="0">
                <a:gsLst>
                  <a:gs pos="0">
                    <a:schemeClr val="bg1">
                      <a:alpha val="100000"/>
                    </a:schemeClr>
                  </a:gs>
                  <a:gs pos="50000">
                    <a:schemeClr val="accent1">
                      <a:alpha val="100000"/>
                    </a:schemeClr>
                  </a:gs>
                  <a:gs pos="100000">
                    <a:schemeClr val="bg1">
                      <a:alpha val="100000"/>
                    </a:schemeClr>
                  </a:gs>
                </a:gsLst>
                <a:lin ang="5400000" scaled="1"/>
                <a:tileRect/>
              </a:gradFill>
              <a:ln w="25400" cap="flat" cmpd="sng">
                <a:solidFill>
                  <a:srgbClr val="695F0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vert="horz" wrap="square" anchor="ctr"/>
              <a:lstStyle/>
              <a:p>
                <a:endParaRPr lang="zh-CN" altLang="en-US" dirty="0">
                  <a:solidFill>
                    <a:srgbClr val="FFFFFF"/>
                  </a:solidFill>
                  <a:latin typeface="Franklin Gothic Book" pitchFamily="2"/>
                  <a:ea typeface="黑体" panose="02010609060101010101" pitchFamily="2" charset="-122"/>
                </a:endParaRPr>
              </a:p>
            </p:txBody>
          </p:sp>
          <p:sp>
            <p:nvSpPr>
              <p:cNvPr id="16394" name="椭圆 50"/>
              <p:cNvSpPr/>
              <p:nvPr/>
            </p:nvSpPr>
            <p:spPr>
              <a:xfrm>
                <a:off x="571504" y="3071435"/>
                <a:ext cx="428628" cy="428572"/>
              </a:xfrm>
              <a:prstGeom prst="ellipse">
                <a:avLst/>
              </a:prstGeom>
              <a:noFill/>
              <a:ln w="254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vert="horz" wrap="square" anchor="ctr"/>
              <a:lstStyle/>
              <a:p>
                <a:endParaRPr lang="zh-CN" altLang="en-US" dirty="0">
                  <a:solidFill>
                    <a:srgbClr val="FFFFFF"/>
                  </a:solidFill>
                  <a:latin typeface="Franklin Gothic Book" pitchFamily="2"/>
                  <a:ea typeface="黑体" panose="02010609060101010101" pitchFamily="2" charset="-122"/>
                </a:endParaRPr>
              </a:p>
            </p:txBody>
          </p:sp>
          <p:sp>
            <p:nvSpPr>
              <p:cNvPr id="16395" name="椭圆 53"/>
              <p:cNvSpPr/>
              <p:nvPr/>
            </p:nvSpPr>
            <p:spPr>
              <a:xfrm>
                <a:off x="1285884" y="3071435"/>
                <a:ext cx="428628" cy="428572"/>
              </a:xfrm>
              <a:prstGeom prst="ellipse">
                <a:avLst/>
              </a:prstGeom>
              <a:noFill/>
              <a:ln w="254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vert="horz" wrap="square" anchor="ctr"/>
              <a:lstStyle/>
              <a:p>
                <a:endParaRPr lang="zh-CN" altLang="en-US" dirty="0">
                  <a:solidFill>
                    <a:srgbClr val="FFFFFF"/>
                  </a:solidFill>
                  <a:latin typeface="Franklin Gothic Book" pitchFamily="2"/>
                  <a:ea typeface="黑体" panose="02010609060101010101" pitchFamily="2" charset="-122"/>
                </a:endParaRPr>
              </a:p>
            </p:txBody>
          </p:sp>
          <p:sp>
            <p:nvSpPr>
              <p:cNvPr id="16396" name="椭圆 54"/>
              <p:cNvSpPr/>
              <p:nvPr/>
            </p:nvSpPr>
            <p:spPr>
              <a:xfrm>
                <a:off x="1928825" y="3071435"/>
                <a:ext cx="428628" cy="428572"/>
              </a:xfrm>
              <a:prstGeom prst="ellipse">
                <a:avLst/>
              </a:prstGeom>
              <a:noFill/>
              <a:ln w="254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vert="horz" wrap="square" anchor="ctr"/>
              <a:lstStyle/>
              <a:p>
                <a:endParaRPr lang="zh-CN" altLang="en-US" dirty="0">
                  <a:solidFill>
                    <a:srgbClr val="FFFFFF"/>
                  </a:solidFill>
                  <a:latin typeface="Franklin Gothic Book" pitchFamily="2"/>
                  <a:ea typeface="黑体" panose="02010609060101010101" pitchFamily="2" charset="-122"/>
                </a:endParaRPr>
              </a:p>
            </p:txBody>
          </p:sp>
          <p:sp>
            <p:nvSpPr>
              <p:cNvPr id="16397" name="椭圆 55"/>
              <p:cNvSpPr/>
              <p:nvPr/>
            </p:nvSpPr>
            <p:spPr>
              <a:xfrm>
                <a:off x="2571768" y="3071435"/>
                <a:ext cx="428628" cy="428572"/>
              </a:xfrm>
              <a:prstGeom prst="ellipse">
                <a:avLst/>
              </a:prstGeom>
              <a:noFill/>
              <a:ln w="254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vert="horz" wrap="square" anchor="ctr"/>
              <a:lstStyle/>
              <a:p>
                <a:endParaRPr lang="zh-CN" altLang="en-US" dirty="0">
                  <a:solidFill>
                    <a:srgbClr val="FFFFFF"/>
                  </a:solidFill>
                  <a:latin typeface="Franklin Gothic Book" pitchFamily="2"/>
                  <a:ea typeface="黑体" panose="02010609060101010101" pitchFamily="2" charset="-122"/>
                </a:endParaRPr>
              </a:p>
            </p:txBody>
          </p:sp>
          <p:sp>
            <p:nvSpPr>
              <p:cNvPr id="16398" name="椭圆 56"/>
              <p:cNvSpPr/>
              <p:nvPr/>
            </p:nvSpPr>
            <p:spPr>
              <a:xfrm>
                <a:off x="3857652" y="3071435"/>
                <a:ext cx="428628" cy="428572"/>
              </a:xfrm>
              <a:prstGeom prst="ellipse">
                <a:avLst/>
              </a:prstGeom>
              <a:noFill/>
              <a:ln w="254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vert="horz" wrap="square" anchor="ctr"/>
              <a:lstStyle/>
              <a:p>
                <a:endParaRPr lang="zh-CN" altLang="en-US" dirty="0">
                  <a:solidFill>
                    <a:srgbClr val="FFFFFF"/>
                  </a:solidFill>
                  <a:latin typeface="Franklin Gothic Book" pitchFamily="2"/>
                  <a:ea typeface="黑体" panose="02010609060101010101" pitchFamily="2" charset="-122"/>
                </a:endParaRPr>
              </a:p>
            </p:txBody>
          </p:sp>
          <p:sp>
            <p:nvSpPr>
              <p:cNvPr id="16399" name="椭圆 57"/>
              <p:cNvSpPr/>
              <p:nvPr/>
            </p:nvSpPr>
            <p:spPr>
              <a:xfrm>
                <a:off x="4357717" y="3071435"/>
                <a:ext cx="428628" cy="428572"/>
              </a:xfrm>
              <a:prstGeom prst="ellipse">
                <a:avLst/>
              </a:prstGeom>
              <a:noFill/>
              <a:ln w="254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vert="horz" wrap="square" anchor="ctr"/>
              <a:lstStyle/>
              <a:p>
                <a:endParaRPr lang="zh-CN" altLang="en-US" dirty="0">
                  <a:solidFill>
                    <a:srgbClr val="FFFFFF"/>
                  </a:solidFill>
                  <a:latin typeface="Franklin Gothic Book" pitchFamily="2"/>
                  <a:ea typeface="黑体" panose="02010609060101010101" pitchFamily="2" charset="-122"/>
                </a:endParaRPr>
              </a:p>
            </p:txBody>
          </p:sp>
          <p:sp>
            <p:nvSpPr>
              <p:cNvPr id="16400" name="椭圆 58"/>
              <p:cNvSpPr/>
              <p:nvPr/>
            </p:nvSpPr>
            <p:spPr>
              <a:xfrm>
                <a:off x="4929221" y="3071435"/>
                <a:ext cx="428628" cy="428572"/>
              </a:xfrm>
              <a:prstGeom prst="ellipse">
                <a:avLst/>
              </a:prstGeom>
              <a:noFill/>
              <a:ln w="254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vert="horz" wrap="square" anchor="ctr"/>
              <a:lstStyle/>
              <a:p>
                <a:endParaRPr lang="zh-CN" altLang="en-US" dirty="0">
                  <a:solidFill>
                    <a:srgbClr val="FFFFFF"/>
                  </a:solidFill>
                  <a:latin typeface="Franklin Gothic Book" pitchFamily="2"/>
                  <a:ea typeface="黑体" panose="02010609060101010101" pitchFamily="2" charset="-122"/>
                </a:endParaRPr>
              </a:p>
            </p:txBody>
          </p:sp>
          <p:sp>
            <p:nvSpPr>
              <p:cNvPr id="16401" name="椭圆 59"/>
              <p:cNvSpPr/>
              <p:nvPr/>
            </p:nvSpPr>
            <p:spPr>
              <a:xfrm>
                <a:off x="6000792" y="3071435"/>
                <a:ext cx="428628" cy="428572"/>
              </a:xfrm>
              <a:prstGeom prst="ellipse">
                <a:avLst/>
              </a:prstGeom>
              <a:noFill/>
              <a:ln w="254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vert="horz" wrap="square" anchor="ctr"/>
              <a:lstStyle/>
              <a:p>
                <a:endParaRPr lang="zh-CN" altLang="en-US" dirty="0">
                  <a:solidFill>
                    <a:srgbClr val="FFFFFF"/>
                  </a:solidFill>
                  <a:latin typeface="Franklin Gothic Book" pitchFamily="2"/>
                  <a:ea typeface="黑体" panose="02010609060101010101" pitchFamily="2" charset="-122"/>
                </a:endParaRPr>
              </a:p>
            </p:txBody>
          </p:sp>
          <p:sp>
            <p:nvSpPr>
              <p:cNvPr id="16402" name="TextBox 60"/>
              <p:cNvSpPr txBox="1"/>
              <p:nvPr/>
            </p:nvSpPr>
            <p:spPr>
              <a:xfrm>
                <a:off x="571504" y="2428892"/>
                <a:ext cx="2714644" cy="5232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horz" wrap="square" anchor="t">
                <a:spAutoFit/>
              </a:bodyPr>
              <a:lstStyle/>
              <a:p>
                <a:r>
                  <a:rPr lang="en-US" altLang="x-none" sz="2800" dirty="0">
                    <a:latin typeface="Arial" panose="020B0604020202020204" charset="-76"/>
                  </a:rPr>
                  <a:t>a      b    c    d</a:t>
                </a:r>
                <a:endParaRPr lang="zh-CN" altLang="en-US" sz="2800" dirty="0">
                  <a:latin typeface="Arial" panose="020B0604020202020204" charset="-76"/>
                </a:endParaRPr>
              </a:p>
            </p:txBody>
          </p:sp>
          <p:sp>
            <p:nvSpPr>
              <p:cNvPr id="16403" name="TextBox 61"/>
              <p:cNvSpPr txBox="1"/>
              <p:nvPr/>
            </p:nvSpPr>
            <p:spPr>
              <a:xfrm>
                <a:off x="3857652" y="2428892"/>
                <a:ext cx="3143272" cy="5232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horz" wrap="square" anchor="t">
                <a:spAutoFit/>
              </a:bodyPr>
              <a:lstStyle/>
              <a:p>
                <a:r>
                  <a:rPr lang="en-US" altLang="x-none" sz="2800" dirty="0">
                    <a:latin typeface="Arial" panose="020B0604020202020204" charset="-76"/>
                  </a:rPr>
                  <a:t>a   b   c         d</a:t>
                </a:r>
                <a:endParaRPr lang="zh-CN" altLang="en-US" sz="2800" dirty="0">
                  <a:latin typeface="Arial" panose="020B0604020202020204" charset="-76"/>
                </a:endParaRPr>
              </a:p>
            </p:txBody>
          </p:sp>
        </p:grpSp>
        <p:sp>
          <p:nvSpPr>
            <p:cNvPr id="16404" name="TextBox 63"/>
            <p:cNvSpPr txBox="1"/>
            <p:nvPr/>
          </p:nvSpPr>
          <p:spPr>
            <a:xfrm>
              <a:off x="1428760" y="3929090"/>
              <a:ext cx="571504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zh-CN" altLang="en-US" dirty="0">
                  <a:latin typeface="Arial" panose="020B0604020202020204" charset="-76"/>
                </a:rPr>
                <a:t>甲</a:t>
              </a:r>
            </a:p>
          </p:txBody>
        </p:sp>
        <p:sp>
          <p:nvSpPr>
            <p:cNvPr id="16405" name="TextBox 64"/>
            <p:cNvSpPr txBox="1"/>
            <p:nvPr/>
          </p:nvSpPr>
          <p:spPr>
            <a:xfrm>
              <a:off x="4929222" y="3857652"/>
              <a:ext cx="571504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zh-CN" altLang="en-US" dirty="0">
                  <a:latin typeface="Arial" panose="020B0604020202020204" charset="-76"/>
                </a:rPr>
                <a:t>乙</a:t>
              </a:r>
            </a:p>
          </p:txBody>
        </p:sp>
      </p:grpSp>
      <p:sp>
        <p:nvSpPr>
          <p:cNvPr id="16406" name="TextBox 66"/>
          <p:cNvSpPr txBox="1"/>
          <p:nvPr/>
        </p:nvSpPr>
        <p:spPr>
          <a:xfrm>
            <a:off x="1732598" y="5817235"/>
            <a:ext cx="4071937" cy="584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charset="-76"/>
              </a:rPr>
              <a:t>答案：甲     </a:t>
            </a:r>
            <a:r>
              <a:rPr lang="en-US" altLang="x-none" sz="3200" dirty="0">
                <a:solidFill>
                  <a:srgbClr val="FF0000"/>
                </a:solidFill>
                <a:latin typeface="Arial" panose="020B0604020202020204" charset="-76"/>
              </a:rPr>
              <a:t>0.63m/s</a:t>
            </a:r>
            <a:r>
              <a:rPr lang="zh-CN" altLang="en-US" sz="3200" dirty="0">
                <a:solidFill>
                  <a:srgbClr val="FF0000"/>
                </a:solidFill>
                <a:latin typeface="Arial" panose="020B0604020202020204" charset="-76"/>
              </a:rPr>
              <a:t>   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17409"/>
          <p:cNvSpPr/>
          <p:nvPr/>
        </p:nvSpPr>
        <p:spPr>
          <a:xfrm>
            <a:off x="1203325" y="1706245"/>
            <a:ext cx="6840538" cy="203009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      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3.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一个物体沿平直路运动，由静止起在</a:t>
            </a:r>
            <a:r>
              <a:rPr lang="en-US" altLang="x-none" sz="2800" b="1" dirty="0">
                <a:solidFill>
                  <a:schemeClr val="tx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10s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内加速到</a:t>
            </a:r>
            <a:r>
              <a:rPr lang="en-US" altLang="x-none" sz="2800" b="1" dirty="0">
                <a:solidFill>
                  <a:schemeClr val="tx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20m/s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，共运动了</a:t>
            </a:r>
            <a:r>
              <a:rPr lang="en-US" altLang="x-none" sz="2800" b="1" dirty="0">
                <a:solidFill>
                  <a:schemeClr val="tx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80m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，该物体在</a:t>
            </a:r>
            <a:r>
              <a:rPr lang="en-US" altLang="x-none" sz="2800" b="1" dirty="0">
                <a:solidFill>
                  <a:schemeClr val="tx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10s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内平均速度是   （</a:t>
            </a:r>
            <a:r>
              <a:rPr lang="en-US" altLang="x-none" sz="2800" b="1" dirty="0">
                <a:solidFill>
                  <a:schemeClr val="tx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 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   ）</a:t>
            </a:r>
            <a:r>
              <a:rPr lang="en-US" altLang="x-none" sz="2800" b="1" dirty="0">
                <a:solidFill>
                  <a:schemeClr val="tx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 </a:t>
            </a:r>
            <a:endParaRPr lang="en-US" altLang="x-none" sz="2800" b="1" dirty="0">
              <a:solidFill>
                <a:schemeClr val="tx1"/>
              </a:solidFill>
              <a:latin typeface="Times New Roman" panose="02020603050405020304" pitchFamily="2" charset="0"/>
              <a:ea typeface="Times New Roman" panose="02020603050405020304" pitchFamily="2" charset="0"/>
              <a:cs typeface="Times New Roman" panose="02020603050405020304" pitchFamily="2" charset="0"/>
            </a:endParaRPr>
          </a:p>
        </p:txBody>
      </p:sp>
      <p:sp>
        <p:nvSpPr>
          <p:cNvPr id="17411" name="矩形 17410"/>
          <p:cNvSpPr/>
          <p:nvPr/>
        </p:nvSpPr>
        <p:spPr>
          <a:xfrm>
            <a:off x="1492250" y="4154170"/>
            <a:ext cx="6096000" cy="10668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en-US" altLang="x-none" sz="3200" b="1" dirty="0">
                <a:solidFill>
                  <a:schemeClr val="tx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A</a:t>
            </a:r>
            <a:r>
              <a:rPr lang="zh-CN" altLang="en-US" sz="3200" b="1" dirty="0">
                <a:solidFill>
                  <a:schemeClr val="tx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．</a:t>
            </a:r>
            <a:r>
              <a:rPr lang="en-US" altLang="x-none" sz="3200" b="1" dirty="0">
                <a:solidFill>
                  <a:schemeClr val="tx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20m/s           B</a:t>
            </a:r>
            <a:r>
              <a:rPr lang="zh-CN" altLang="en-US" sz="3200" b="1" dirty="0">
                <a:solidFill>
                  <a:schemeClr val="tx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．</a:t>
            </a:r>
            <a:r>
              <a:rPr lang="en-US" altLang="x-none" sz="3200" b="1" dirty="0">
                <a:solidFill>
                  <a:schemeClr val="tx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10m/s</a:t>
            </a:r>
          </a:p>
          <a:p>
            <a:r>
              <a:rPr lang="en-US" altLang="x-none" sz="3200" b="1" dirty="0">
                <a:solidFill>
                  <a:schemeClr val="tx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C</a:t>
            </a:r>
            <a:r>
              <a:rPr lang="zh-CN" altLang="en-US" sz="3200" b="1" dirty="0">
                <a:solidFill>
                  <a:schemeClr val="tx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．</a:t>
            </a:r>
            <a:r>
              <a:rPr lang="en-US" altLang="x-none" sz="3200" b="1" dirty="0">
                <a:solidFill>
                  <a:schemeClr val="tx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8m/s             D</a:t>
            </a:r>
            <a:r>
              <a:rPr lang="zh-CN" altLang="en-US" sz="3200" b="1" dirty="0">
                <a:solidFill>
                  <a:schemeClr val="tx1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．都不对</a:t>
            </a:r>
            <a:endParaRPr lang="zh-CN" altLang="en-US" sz="3200" b="1" dirty="0">
              <a:solidFill>
                <a:schemeClr val="tx1"/>
              </a:solidFill>
              <a:latin typeface="Times New Roman" panose="02020603050405020304" pitchFamily="2" charset="0"/>
              <a:ea typeface="Times New Roman" panose="02020603050405020304" pitchFamily="2" charset="0"/>
              <a:cs typeface="Times New Roman" panose="02020603050405020304" pitchFamily="2" charset="0"/>
            </a:endParaRPr>
          </a:p>
        </p:txBody>
      </p:sp>
      <p:sp>
        <p:nvSpPr>
          <p:cNvPr id="17412" name="文本框 17411"/>
          <p:cNvSpPr txBox="1"/>
          <p:nvPr/>
        </p:nvSpPr>
        <p:spPr>
          <a:xfrm>
            <a:off x="5663883" y="3152775"/>
            <a:ext cx="609600" cy="52197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800" b="1" dirty="0">
                <a:solidFill>
                  <a:srgbClr val="FF3300"/>
                </a:solidFill>
                <a:latin typeface="Times New Roman" panose="02020603050405020304" pitchFamily="2" charset="0"/>
                <a:ea typeface="黑体" panose="02010609060101010101" pitchFamily="2" charset="-122"/>
              </a:rPr>
              <a:t>C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6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  <p:bldP spid="174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一、新课引入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5123" name="Rectangle 6"/>
          <p:cNvSpPr/>
          <p:nvPr/>
        </p:nvSpPr>
        <p:spPr>
          <a:xfrm>
            <a:off x="971550" y="5157788"/>
            <a:ext cx="3240088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800">
                <a:solidFill>
                  <a:srgbClr val="0000FF"/>
                </a:solidFill>
                <a:latin typeface="Arial" panose="020B0604020202020204" charset="-76"/>
              </a:rPr>
              <a:t>草地上滚动的足球</a:t>
            </a:r>
          </a:p>
        </p:txBody>
      </p:sp>
      <p:sp>
        <p:nvSpPr>
          <p:cNvPr id="5124" name="Rectangle 7"/>
          <p:cNvSpPr/>
          <p:nvPr/>
        </p:nvSpPr>
        <p:spPr>
          <a:xfrm>
            <a:off x="5435600" y="5186363"/>
            <a:ext cx="3455988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800">
                <a:solidFill>
                  <a:srgbClr val="0000FF"/>
                </a:solidFill>
                <a:latin typeface="Arial" panose="020B0604020202020204" charset="-76"/>
              </a:rPr>
              <a:t>从房檐落下的水滴</a:t>
            </a:r>
          </a:p>
        </p:txBody>
      </p:sp>
      <p:pic>
        <p:nvPicPr>
          <p:cNvPr id="5125" name="thethumbimage" descr="球场草地上的足球图片图片"/>
          <p:cNvPicPr>
            <a:picLocks noChangeAspect="1"/>
          </p:cNvPicPr>
          <p:nvPr/>
        </p:nvPicPr>
        <p:blipFill>
          <a:blip r:embed="rId5" cstate="print"/>
          <a:srcRect t="6703" b="4225"/>
          <a:stretch>
            <a:fillRect/>
          </a:stretch>
        </p:blipFill>
        <p:spPr>
          <a:xfrm>
            <a:off x="180975" y="2060575"/>
            <a:ext cx="4608513" cy="2881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20" descr="4B5633~1"/>
          <p:cNvPicPr>
            <a:picLocks noChangeAspect="1"/>
          </p:cNvPicPr>
          <p:nvPr/>
        </p:nvPicPr>
        <p:blipFill>
          <a:blip r:embed="rId6" cstate="print"/>
          <a:srcRect t="6689" b="6636"/>
          <a:stretch>
            <a:fillRect/>
          </a:stretch>
        </p:blipFill>
        <p:spPr>
          <a:xfrm>
            <a:off x="4932363" y="2060575"/>
            <a:ext cx="3840162" cy="28813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ldLvl="0"/>
      <p:bldP spid="5124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/>
          <p:nvPr/>
        </p:nvSpPr>
        <p:spPr>
          <a:xfrm>
            <a:off x="2880995" y="4713923"/>
            <a:ext cx="3455988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800">
                <a:solidFill>
                  <a:srgbClr val="0000FF"/>
                </a:solidFill>
                <a:latin typeface="Arial" panose="020B0604020202020204" charset="-76"/>
              </a:rPr>
              <a:t>从斜坡滑下的自行车</a:t>
            </a:r>
          </a:p>
        </p:txBody>
      </p:sp>
      <p:pic>
        <p:nvPicPr>
          <p:cNvPr id="6147" name="Picture 12" descr="REDOCN~2"/>
          <p:cNvPicPr>
            <a:picLocks noChangeAspect="1"/>
          </p:cNvPicPr>
          <p:nvPr/>
        </p:nvPicPr>
        <p:blipFill>
          <a:blip r:embed="rId4" cstate="print"/>
          <a:srcRect t="5751" b="8269"/>
          <a:stretch>
            <a:fillRect/>
          </a:stretch>
        </p:blipFill>
        <p:spPr>
          <a:xfrm>
            <a:off x="2377758" y="1256348"/>
            <a:ext cx="4387850" cy="32400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Rectangle 7"/>
          <p:cNvSpPr/>
          <p:nvPr/>
        </p:nvSpPr>
        <p:spPr>
          <a:xfrm>
            <a:off x="1369695" y="5506085"/>
            <a:ext cx="6911975" cy="9445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800">
                <a:solidFill>
                  <a:srgbClr val="FF0000"/>
                </a:solidFill>
                <a:latin typeface="Arial" panose="020B0604020202020204" charset="-76"/>
                <a:ea typeface="宋体" panose="02010600030101010101" pitchFamily="2" charset="-122"/>
              </a:rPr>
              <a:t>物体的运动速度是否改变？怎样知道速度是如何改变的？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ldLvl="0"/>
      <p:bldP spid="6148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二、新课讲解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7170" name="Text Box 3"/>
          <p:cNvSpPr txBox="1"/>
          <p:nvPr/>
        </p:nvSpPr>
        <p:spPr>
          <a:xfrm>
            <a:off x="319405" y="1436688"/>
            <a:ext cx="3240088" cy="5794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2" charset="0"/>
                <a:ea typeface="黑体" panose="02010609060101010101" pitchFamily="2" charset="-122"/>
              </a:rPr>
              <a:t>科学探究的环节</a:t>
            </a:r>
            <a:r>
              <a:rPr lang="en-US" altLang="x-none" sz="3200" b="1" dirty="0">
                <a:solidFill>
                  <a:srgbClr val="FF0000"/>
                </a:solidFill>
                <a:latin typeface="Times New Roman" panose="02020603050405020304" pitchFamily="2" charset="0"/>
                <a:ea typeface="黑体" panose="02010609060101010101" pitchFamily="2" charset="-122"/>
              </a:rPr>
              <a:t>:</a:t>
            </a:r>
          </a:p>
        </p:txBody>
      </p:sp>
      <p:sp>
        <p:nvSpPr>
          <p:cNvPr id="7171" name="Text Box 4"/>
          <p:cNvSpPr txBox="1"/>
          <p:nvPr/>
        </p:nvSpPr>
        <p:spPr>
          <a:xfrm>
            <a:off x="4512945" y="1944688"/>
            <a:ext cx="2879725" cy="5794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en-US" altLang="x-none" sz="3200" b="1" dirty="0">
                <a:solidFill>
                  <a:srgbClr val="0000FF"/>
                </a:solidFill>
                <a:latin typeface="Arial" panose="020B0604020202020204" charset="-76"/>
              </a:rPr>
              <a:t>2.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charset="-76"/>
              </a:rPr>
              <a:t>猜想与假设</a:t>
            </a:r>
            <a:endParaRPr lang="en-US" altLang="x-none" sz="3200" b="1" dirty="0">
              <a:solidFill>
                <a:srgbClr val="0000FF"/>
              </a:solidFill>
              <a:latin typeface="Arial" panose="020B0604020202020204" charset="-76"/>
            </a:endParaRPr>
          </a:p>
        </p:txBody>
      </p:sp>
      <p:sp>
        <p:nvSpPr>
          <p:cNvPr id="2" name="Text Box 5"/>
          <p:cNvSpPr txBox="1"/>
          <p:nvPr/>
        </p:nvSpPr>
        <p:spPr>
          <a:xfrm>
            <a:off x="3649345" y="2808288"/>
            <a:ext cx="4535488" cy="5794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en-US" altLang="x-none" sz="3200" b="1" dirty="0">
                <a:solidFill>
                  <a:srgbClr val="0000FF"/>
                </a:solidFill>
                <a:latin typeface="Arial" panose="020B0604020202020204" charset="-76"/>
              </a:rPr>
              <a:t>3.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charset="-76"/>
              </a:rPr>
              <a:t>制订计划与设计实验</a:t>
            </a:r>
            <a:endParaRPr lang="en-US" altLang="x-none" sz="3200" b="1" dirty="0">
              <a:solidFill>
                <a:srgbClr val="0000FF"/>
              </a:solidFill>
              <a:latin typeface="Arial" panose="020B0604020202020204" charset="-76"/>
            </a:endParaRPr>
          </a:p>
        </p:txBody>
      </p:sp>
      <p:sp>
        <p:nvSpPr>
          <p:cNvPr id="4" name="Text Box 6"/>
          <p:cNvSpPr txBox="1"/>
          <p:nvPr/>
        </p:nvSpPr>
        <p:spPr>
          <a:xfrm>
            <a:off x="3649345" y="3673475"/>
            <a:ext cx="4391025" cy="5778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en-US" altLang="x-none" sz="3200" b="1" dirty="0">
                <a:solidFill>
                  <a:srgbClr val="0000FF"/>
                </a:solidFill>
                <a:latin typeface="Arial" panose="020B0604020202020204" charset="-76"/>
              </a:rPr>
              <a:t>4.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charset="-76"/>
              </a:rPr>
              <a:t>进行实验与收集证据</a:t>
            </a:r>
            <a:endParaRPr lang="en-US" altLang="x-none" sz="3200" b="1" dirty="0">
              <a:solidFill>
                <a:srgbClr val="0000FF"/>
              </a:solidFill>
              <a:latin typeface="Arial" panose="020B0604020202020204" charset="-76"/>
            </a:endParaRPr>
          </a:p>
        </p:txBody>
      </p:sp>
      <p:sp>
        <p:nvSpPr>
          <p:cNvPr id="7174" name="Text Box 7"/>
          <p:cNvSpPr txBox="1"/>
          <p:nvPr/>
        </p:nvSpPr>
        <p:spPr>
          <a:xfrm>
            <a:off x="4441508" y="4537075"/>
            <a:ext cx="2878137" cy="5794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en-US" altLang="x-none" sz="3200" b="1" dirty="0">
                <a:solidFill>
                  <a:srgbClr val="0000FF"/>
                </a:solidFill>
                <a:latin typeface="Arial" panose="020B0604020202020204" charset="-76"/>
              </a:rPr>
              <a:t>5.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charset="-76"/>
              </a:rPr>
              <a:t>分析与论证</a:t>
            </a:r>
            <a:endParaRPr lang="en-US" altLang="x-none" sz="3200" b="1" dirty="0">
              <a:solidFill>
                <a:srgbClr val="0000FF"/>
              </a:solidFill>
              <a:latin typeface="Arial" panose="020B0604020202020204" charset="-76"/>
            </a:endParaRPr>
          </a:p>
        </p:txBody>
      </p:sp>
      <p:sp>
        <p:nvSpPr>
          <p:cNvPr id="7175" name="Text Box 8"/>
          <p:cNvSpPr txBox="1"/>
          <p:nvPr/>
        </p:nvSpPr>
        <p:spPr>
          <a:xfrm>
            <a:off x="5017770" y="5329238"/>
            <a:ext cx="1727200" cy="5794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en-US" altLang="x-none" sz="3200" b="1" dirty="0">
                <a:solidFill>
                  <a:srgbClr val="0000FF"/>
                </a:solidFill>
                <a:latin typeface="Arial" panose="020B0604020202020204" charset="-76"/>
              </a:rPr>
              <a:t>6.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charset="-76"/>
              </a:rPr>
              <a:t>评估</a:t>
            </a:r>
            <a:endParaRPr lang="en-US" altLang="x-none" sz="3200" b="1" dirty="0">
              <a:solidFill>
                <a:srgbClr val="0000FF"/>
              </a:solidFill>
              <a:latin typeface="Arial" panose="020B0604020202020204" charset="-76"/>
            </a:endParaRPr>
          </a:p>
        </p:txBody>
      </p:sp>
      <p:sp>
        <p:nvSpPr>
          <p:cNvPr id="7176" name="Text Box 9"/>
          <p:cNvSpPr txBox="1"/>
          <p:nvPr/>
        </p:nvSpPr>
        <p:spPr>
          <a:xfrm>
            <a:off x="4585970" y="6192838"/>
            <a:ext cx="2733675" cy="5794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en-US" altLang="x-none" sz="3200" b="1" dirty="0">
                <a:solidFill>
                  <a:srgbClr val="0000FF"/>
                </a:solidFill>
                <a:latin typeface="Arial" panose="020B0604020202020204" charset="-76"/>
              </a:rPr>
              <a:t>7.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charset="-76"/>
              </a:rPr>
              <a:t>交流与合作</a:t>
            </a:r>
            <a:endParaRPr lang="en-US" altLang="x-none" sz="3200" b="1" dirty="0">
              <a:solidFill>
                <a:srgbClr val="0000FF"/>
              </a:solidFill>
              <a:latin typeface="Arial" panose="020B0604020202020204" charset="-76"/>
            </a:endParaRPr>
          </a:p>
        </p:txBody>
      </p:sp>
      <p:sp>
        <p:nvSpPr>
          <p:cNvPr id="7177" name="Text Box 10"/>
          <p:cNvSpPr txBox="1"/>
          <p:nvPr/>
        </p:nvSpPr>
        <p:spPr>
          <a:xfrm>
            <a:off x="4801870" y="1152525"/>
            <a:ext cx="2590800" cy="5794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en-US" altLang="x-none" sz="3200" b="1" dirty="0">
                <a:solidFill>
                  <a:srgbClr val="0000FF"/>
                </a:solidFill>
                <a:latin typeface="Arial" panose="020B0604020202020204" charset="-76"/>
              </a:rPr>
              <a:t>1.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charset="-76"/>
              </a:rPr>
              <a:t>提出问题</a:t>
            </a:r>
            <a:endParaRPr lang="en-US" altLang="x-none" sz="3200" b="1" dirty="0">
              <a:solidFill>
                <a:srgbClr val="0000FF"/>
              </a:solidFill>
              <a:latin typeface="Arial" panose="020B0604020202020204" charset="-76"/>
            </a:endParaRPr>
          </a:p>
        </p:txBody>
      </p:sp>
      <p:sp>
        <p:nvSpPr>
          <p:cNvPr id="7178" name="下箭头 7177"/>
          <p:cNvSpPr/>
          <p:nvPr/>
        </p:nvSpPr>
        <p:spPr>
          <a:xfrm>
            <a:off x="5521008" y="1728788"/>
            <a:ext cx="720725" cy="28733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>
              <a:alpha val="10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79" name="下箭头 7178"/>
          <p:cNvSpPr/>
          <p:nvPr/>
        </p:nvSpPr>
        <p:spPr>
          <a:xfrm>
            <a:off x="5521008" y="2520950"/>
            <a:ext cx="720725" cy="2889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>
              <a:alpha val="10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80" name="下箭头 7179"/>
          <p:cNvSpPr/>
          <p:nvPr/>
        </p:nvSpPr>
        <p:spPr>
          <a:xfrm>
            <a:off x="5449570" y="3313113"/>
            <a:ext cx="719138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>
              <a:alpha val="10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81" name="下箭头 7180"/>
          <p:cNvSpPr/>
          <p:nvPr/>
        </p:nvSpPr>
        <p:spPr>
          <a:xfrm>
            <a:off x="5449570" y="4248150"/>
            <a:ext cx="719138" cy="36195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>
              <a:alpha val="10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82" name="下箭头 7181"/>
          <p:cNvSpPr/>
          <p:nvPr/>
        </p:nvSpPr>
        <p:spPr>
          <a:xfrm>
            <a:off x="5449570" y="5113338"/>
            <a:ext cx="719138" cy="28733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>
              <a:alpha val="10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83" name="下箭头 7182"/>
          <p:cNvSpPr/>
          <p:nvPr/>
        </p:nvSpPr>
        <p:spPr>
          <a:xfrm>
            <a:off x="5449570" y="5905500"/>
            <a:ext cx="719138" cy="28733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>
              <a:alpha val="10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/>
          <p:nvPr/>
        </p:nvSpPr>
        <p:spPr>
          <a:xfrm>
            <a:off x="1455420" y="2909253"/>
            <a:ext cx="5978525" cy="26257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进行实验与收集证据</a:t>
            </a: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（１）先寻找别人对这个问题　</a:t>
            </a: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　　　的研究成果。</a:t>
            </a: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（２）自己做实验收集证据。</a:t>
            </a:r>
          </a:p>
        </p:txBody>
      </p:sp>
      <p:sp>
        <p:nvSpPr>
          <p:cNvPr id="8195" name="Rectangle 4"/>
          <p:cNvSpPr/>
          <p:nvPr/>
        </p:nvSpPr>
        <p:spPr>
          <a:xfrm>
            <a:off x="518795" y="1685290"/>
            <a:ext cx="8281988" cy="762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44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提出问题比解决一个问题更重要。</a:t>
            </a:r>
            <a:endParaRPr lang="en-US" altLang="x-none" sz="44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/>
          <p:nvPr/>
        </p:nvSpPr>
        <p:spPr>
          <a:xfrm>
            <a:off x="1452245" y="1196975"/>
            <a:ext cx="6607175" cy="641350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3600" b="1" dirty="0">
                <a:solidFill>
                  <a:srgbClr val="0066CC"/>
                </a:solidFill>
                <a:latin typeface="宋体" panose="02010600030101010101" pitchFamily="2" charset="-122"/>
              </a:rPr>
              <a:t>实验：测量物体运动的平均速度</a:t>
            </a:r>
          </a:p>
        </p:txBody>
      </p:sp>
      <p:sp>
        <p:nvSpPr>
          <p:cNvPr id="9219" name="TextBox 2"/>
          <p:cNvSpPr txBox="1"/>
          <p:nvPr/>
        </p:nvSpPr>
        <p:spPr>
          <a:xfrm>
            <a:off x="1231583" y="4870450"/>
            <a:ext cx="1970087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</a:rPr>
              <a:t>实验原理：</a:t>
            </a:r>
          </a:p>
        </p:txBody>
      </p:sp>
      <p:graphicFrame>
        <p:nvGraphicFramePr>
          <p:cNvPr id="9220" name="对象 9219"/>
          <p:cNvGraphicFramePr>
            <a:graphicFrameLocks/>
          </p:cNvGraphicFramePr>
          <p:nvPr/>
        </p:nvGraphicFramePr>
        <p:xfrm>
          <a:off x="3174683" y="4508500"/>
          <a:ext cx="1162050" cy="1285875"/>
        </p:xfrm>
        <a:graphic>
          <a:graphicData uri="http://schemas.openxmlformats.org/presentationml/2006/ole">
            <p:oleObj spid="_x0000_s3077" r:id="rId5" imgW="356161" imgH="394412" progId="Equation.3">
              <p:embed/>
            </p:oleObj>
          </a:graphicData>
        </a:graphic>
      </p:graphicFrame>
      <p:sp>
        <p:nvSpPr>
          <p:cNvPr id="9221" name="TextBox 4"/>
          <p:cNvSpPr txBox="1"/>
          <p:nvPr/>
        </p:nvSpPr>
        <p:spPr>
          <a:xfrm>
            <a:off x="1307783" y="5876925"/>
            <a:ext cx="6256337" cy="520700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</a:rPr>
              <a:t>实验器材：小车、斜面、停表、刻度尺</a:t>
            </a:r>
          </a:p>
        </p:txBody>
      </p:sp>
      <p:pic>
        <p:nvPicPr>
          <p:cNvPr id="9222" name="图片 5" descr="IMG_199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47420" y="2060575"/>
            <a:ext cx="7786688" cy="219075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ldLvl="0"/>
      <p:bldP spid="9219" grpId="0"/>
      <p:bldP spid="92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/>
          <p:nvPr/>
        </p:nvSpPr>
        <p:spPr>
          <a:xfrm>
            <a:off x="1978025" y="1021715"/>
            <a:ext cx="4673600" cy="579438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3200" b="1" dirty="0">
                <a:solidFill>
                  <a:srgbClr val="0066CC"/>
                </a:solidFill>
                <a:latin typeface="宋体" panose="02010600030101010101" pitchFamily="2" charset="-122"/>
              </a:rPr>
              <a:t>实验步骤：课本第</a:t>
            </a:r>
            <a:r>
              <a:rPr lang="en-US" altLang="x-none" sz="3200" b="1" dirty="0">
                <a:solidFill>
                  <a:srgbClr val="0066CC"/>
                </a:solidFill>
                <a:latin typeface="宋体" panose="02010600030101010101" pitchFamily="2" charset="-122"/>
              </a:rPr>
              <a:t>23</a:t>
            </a:r>
            <a:r>
              <a:rPr lang="zh-CN" altLang="en-US" sz="3200" b="1" dirty="0">
                <a:solidFill>
                  <a:srgbClr val="0066CC"/>
                </a:solidFill>
                <a:latin typeface="宋体" panose="02010600030101010101" pitchFamily="2" charset="-122"/>
              </a:rPr>
              <a:t>页。</a:t>
            </a:r>
          </a:p>
        </p:txBody>
      </p:sp>
      <p:grpSp>
        <p:nvGrpSpPr>
          <p:cNvPr id="10243" name="组合 10242"/>
          <p:cNvGrpSpPr/>
          <p:nvPr/>
        </p:nvGrpSpPr>
        <p:grpSpPr>
          <a:xfrm>
            <a:off x="682625" y="1669415"/>
            <a:ext cx="4194175" cy="2520950"/>
            <a:chOff x="0" y="0"/>
            <a:chExt cx="2642" cy="1890"/>
          </a:xfrm>
        </p:grpSpPr>
        <p:pic>
          <p:nvPicPr>
            <p:cNvPr id="10244" name="图片 5" descr="IMG_1999.JPG"/>
            <p:cNvPicPr>
              <a:picLocks noChangeAspect="1"/>
            </p:cNvPicPr>
            <p:nvPr/>
          </p:nvPicPr>
          <p:blipFill>
            <a:blip r:embed="rId4" cstate="print"/>
            <a:srcRect b="36598"/>
            <a:stretch>
              <a:fillRect/>
            </a:stretch>
          </p:blipFill>
          <p:spPr>
            <a:xfrm>
              <a:off x="0" y="220"/>
              <a:ext cx="2642" cy="1670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0245" name="直接连接符 7"/>
            <p:cNvCxnSpPr/>
            <p:nvPr/>
          </p:nvCxnSpPr>
          <p:spPr>
            <a:xfrm rot="5400000">
              <a:off x="418" y="315"/>
              <a:ext cx="675" cy="45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0246" name="直接连接符 8"/>
            <p:cNvCxnSpPr/>
            <p:nvPr/>
          </p:nvCxnSpPr>
          <p:spPr>
            <a:xfrm rot="5400000">
              <a:off x="1903" y="447"/>
              <a:ext cx="675" cy="45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0247" name="直接箭头连接符 10"/>
            <p:cNvCxnSpPr/>
            <p:nvPr/>
          </p:nvCxnSpPr>
          <p:spPr>
            <a:xfrm>
              <a:off x="826" y="90"/>
              <a:ext cx="1350" cy="180"/>
            </a:xfrm>
            <a:prstGeom prst="straightConnector1">
              <a:avLst/>
            </a:prstGeom>
            <a:ln w="38100" cap="flat" cmpd="sng">
              <a:solidFill>
                <a:srgbClr val="FF0000"/>
              </a:solidFill>
              <a:prstDash val="solid"/>
              <a:headEnd type="arrow" w="med" len="med"/>
              <a:tailEnd type="arrow" w="med" len="med"/>
            </a:ln>
          </p:spPr>
        </p:cxnSp>
        <p:sp>
          <p:nvSpPr>
            <p:cNvPr id="10248" name="TextBox 11"/>
            <p:cNvSpPr txBox="1"/>
            <p:nvPr/>
          </p:nvSpPr>
          <p:spPr>
            <a:xfrm>
              <a:off x="1276" y="180"/>
              <a:ext cx="349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/>
            <a:p>
              <a:r>
                <a:rPr lang="en-US" altLang="x-none" sz="36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S</a:t>
              </a:r>
              <a:r>
                <a:rPr lang="en-US" altLang="x-none" sz="3600" b="1" baseline="-25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  <a:endParaRPr lang="zh-CN" altLang="en-US" sz="36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10249" name="图片 13" descr="IMG_2002.JPG"/>
          <p:cNvPicPr>
            <a:picLocks noChangeAspect="1"/>
          </p:cNvPicPr>
          <p:nvPr/>
        </p:nvPicPr>
        <p:blipFill>
          <a:blip r:embed="rId5" cstate="print"/>
          <a:srcRect b="40924"/>
          <a:stretch>
            <a:fillRect/>
          </a:stretch>
        </p:blipFill>
        <p:spPr>
          <a:xfrm>
            <a:off x="5291138" y="1958340"/>
            <a:ext cx="3095625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50" name="圆角矩形 10249"/>
          <p:cNvSpPr/>
          <p:nvPr/>
        </p:nvSpPr>
        <p:spPr>
          <a:xfrm>
            <a:off x="1042988" y="4261803"/>
            <a:ext cx="7561262" cy="23764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83AE">
                  <a:alpha val="100000"/>
                </a:srgbClr>
              </a:gs>
              <a:gs pos="50000">
                <a:schemeClr val="bg1">
                  <a:alpha val="100000"/>
                </a:schemeClr>
              </a:gs>
              <a:gs pos="100000">
                <a:srgbClr val="BF83AE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vert="horz" wrap="none" anchor="ctr"/>
          <a:lstStyle/>
          <a:p>
            <a:pPr algn="ctr"/>
            <a:r>
              <a:rPr lang="zh-CN" altLang="en-US" sz="2800" b="1" dirty="0">
                <a:latin typeface="宋体" panose="02010600030101010101" pitchFamily="2" charset="-122"/>
              </a:rPr>
              <a:t>注意：</a:t>
            </a:r>
            <a:r>
              <a:rPr lang="en-US" altLang="x-none" sz="2800" b="1" dirty="0">
                <a:latin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宋体" panose="02010600030101010101" pitchFamily="2" charset="-122"/>
              </a:rPr>
              <a:t>．小车运动距离为车头到车头的距离。</a:t>
            </a:r>
            <a:endParaRPr lang="zh-CN" altLang="en-US" sz="3200" b="1" dirty="0">
              <a:latin typeface="宋体" panose="02010600030101010101" pitchFamily="2" charset="-122"/>
            </a:endParaRPr>
          </a:p>
          <a:p>
            <a:pPr algn="ctr"/>
            <a:r>
              <a:rPr lang="en-US" altLang="x-none" sz="2800" b="1" dirty="0">
                <a:latin typeface="宋体" panose="02010600030101010101" pitchFamily="2" charset="-122"/>
              </a:rPr>
              <a:t>   2</a:t>
            </a:r>
            <a:r>
              <a:rPr lang="zh-CN" altLang="en-US" sz="2800" b="1" dirty="0">
                <a:latin typeface="宋体" panose="02010600030101010101" pitchFamily="2" charset="-122"/>
              </a:rPr>
              <a:t>．小车从斜面顶端要从静止释放。</a:t>
            </a:r>
            <a:endParaRPr lang="zh-CN" altLang="en-US" sz="3200" b="1" dirty="0">
              <a:latin typeface="宋体" panose="02010600030101010101" pitchFamily="2" charset="-122"/>
            </a:endParaRPr>
          </a:p>
          <a:p>
            <a:pPr algn="ctr"/>
            <a:r>
              <a:rPr lang="en-US" altLang="x-none" sz="2800" b="1" dirty="0">
                <a:latin typeface="宋体" panose="02010600030101010101" pitchFamily="2" charset="-122"/>
              </a:rPr>
              <a:t>     3</a:t>
            </a:r>
            <a:r>
              <a:rPr lang="zh-CN" altLang="en-US" sz="2800" b="1" dirty="0">
                <a:latin typeface="宋体" panose="02010600030101010101" pitchFamily="2" charset="-122"/>
              </a:rPr>
              <a:t>．测量过程中不要改变斜面的坡度。</a:t>
            </a:r>
            <a:endParaRPr lang="zh-CN" altLang="en-US" sz="3200" b="1" dirty="0">
              <a:latin typeface="宋体" panose="02010600030101010101" pitchFamily="2" charset="-122"/>
            </a:endParaRPr>
          </a:p>
          <a:p>
            <a:pPr algn="ctr"/>
            <a:r>
              <a:rPr lang="zh-CN" altLang="en-US" sz="2800" b="1" dirty="0">
                <a:latin typeface="宋体" panose="02010600030101010101" pitchFamily="2" charset="-122"/>
              </a:rPr>
              <a:t>（同组的两名同学分别完成一次，并对比。）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ldLvl="0"/>
      <p:bldP spid="1025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/>
          <p:nvPr/>
        </p:nvSpPr>
        <p:spPr>
          <a:xfrm>
            <a:off x="1465898" y="1226185"/>
            <a:ext cx="7119937" cy="579438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3200" b="1" dirty="0">
                <a:latin typeface="宋体" panose="02010600030101010101" pitchFamily="2" charset="-122"/>
              </a:rPr>
              <a:t>实验记录表格</a:t>
            </a:r>
            <a:r>
              <a:rPr lang="zh-CN" altLang="en-US" sz="3200" b="1" dirty="0">
                <a:latin typeface="宋体" panose="02010600030101010101" pitchFamily="2" charset="-122"/>
                <a:sym typeface="Wingdings" panose="05000000000000000000" pitchFamily="2" charset="2"/>
              </a:rPr>
              <a:t>：</a:t>
            </a:r>
            <a:r>
              <a:rPr lang="zh-CN" altLang="en-US" sz="3200" b="1" dirty="0">
                <a:solidFill>
                  <a:srgbClr val="0066CC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（记录结果要有单位）</a:t>
            </a:r>
            <a:endParaRPr lang="zh-CN" altLang="en-US" sz="3200" b="1" dirty="0">
              <a:solidFill>
                <a:srgbClr val="0066CC"/>
              </a:solidFill>
              <a:latin typeface="宋体" panose="02010600030101010101" pitchFamily="2" charset="-122"/>
            </a:endParaRPr>
          </a:p>
        </p:txBody>
      </p:sp>
      <p:graphicFrame>
        <p:nvGraphicFramePr>
          <p:cNvPr id="11267" name="表格 11266"/>
          <p:cNvGraphicFramePr/>
          <p:nvPr/>
        </p:nvGraphicFramePr>
        <p:xfrm>
          <a:off x="745173" y="1946910"/>
          <a:ext cx="7429500" cy="1737360"/>
        </p:xfrm>
        <a:graphic>
          <a:graphicData uri="http://schemas.openxmlformats.org/drawingml/2006/table">
            <a:tbl>
              <a:tblPr/>
              <a:tblGrid>
                <a:gridCol w="2476500"/>
                <a:gridCol w="2476500"/>
                <a:gridCol w="2476500"/>
              </a:tblGrid>
              <a:tr h="511175"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>
                          <a:solidFill>
                            <a:srgbClr val="FF0000"/>
                          </a:solidFill>
                          <a:latin typeface="方正行楷简体" charset="-122"/>
                          <a:ea typeface="方正行楷简体" charset="-122"/>
                        </a:rPr>
                        <a:t>路 程</a:t>
                      </a:r>
                    </a:p>
                  </a:txBody>
                  <a:tcPr>
                    <a:lnL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方正行楷简体" charset="-122"/>
                        </a:rPr>
                        <a:t>运动时间</a:t>
                      </a:r>
                    </a:p>
                  </a:txBody>
                  <a:tcPr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方正行楷简体" charset="-122"/>
                        </a:rPr>
                        <a:t>平均速度</a:t>
                      </a:r>
                    </a:p>
                  </a:txBody>
                  <a:tcPr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>
                        <a:alpha val="100000"/>
                      </a:srgbClr>
                    </a:solidFill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x-none" b="1" i="1" dirty="0">
                          <a:latin typeface="Times New Roman" panose="02020603050405020304" pitchFamily="2" charset="0"/>
                          <a:ea typeface="楷体_GB2312" charset="-122"/>
                        </a:rPr>
                        <a:t>s</a:t>
                      </a:r>
                      <a:r>
                        <a:rPr lang="en-US" altLang="x-none" b="1" baseline="-25000" dirty="0">
                          <a:latin typeface="Times New Roman" panose="02020603050405020304" pitchFamily="2" charset="0"/>
                          <a:ea typeface="楷体_GB2312" charset="-122"/>
                        </a:rPr>
                        <a:t>1</a:t>
                      </a:r>
                      <a:r>
                        <a:rPr lang="en-US" altLang="x-none" b="1" dirty="0">
                          <a:latin typeface="Times New Roman" panose="02020603050405020304" pitchFamily="2" charset="0"/>
                          <a:ea typeface="楷体_GB2312" charset="-122"/>
                        </a:rPr>
                        <a:t>=</a:t>
                      </a:r>
                      <a:endParaRPr lang="zh-CN" altLang="en-US" b="1" dirty="0">
                        <a:latin typeface="Times New Roman" panose="02020603050405020304" pitchFamily="2" charset="0"/>
                        <a:ea typeface="楷体_GB2312" charset="-122"/>
                      </a:endParaRPr>
                    </a:p>
                  </a:txBody>
                  <a:tcPr>
                    <a:lnL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x-none" b="1" i="1" dirty="0">
                          <a:latin typeface="Times New Roman" panose="02020603050405020304" pitchFamily="2" charset="0"/>
                          <a:ea typeface="楷体_GB2312" charset="-122"/>
                        </a:rPr>
                        <a:t>t</a:t>
                      </a:r>
                      <a:r>
                        <a:rPr lang="en-US" altLang="x-none" b="1" baseline="-25000" dirty="0">
                          <a:latin typeface="Times New Roman" panose="02020603050405020304" pitchFamily="2" charset="0"/>
                          <a:ea typeface="楷体_GB2312" charset="-122"/>
                        </a:rPr>
                        <a:t>1</a:t>
                      </a:r>
                      <a:r>
                        <a:rPr lang="en-US" altLang="x-none" b="1" dirty="0">
                          <a:latin typeface="Times New Roman" panose="02020603050405020304" pitchFamily="2" charset="0"/>
                          <a:ea typeface="楷体_GB2312" charset="-122"/>
                        </a:rPr>
                        <a:t>=</a:t>
                      </a:r>
                      <a:endParaRPr lang="zh-CN" altLang="en-US" b="1" dirty="0">
                        <a:latin typeface="Times New Roman" panose="02020603050405020304" pitchFamily="2" charset="0"/>
                        <a:ea typeface="楷体_GB2312" charset="-122"/>
                      </a:endParaRPr>
                    </a:p>
                  </a:txBody>
                  <a:tcPr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x-none" b="1" i="1" dirty="0">
                          <a:latin typeface="Times New Roman" panose="02020603050405020304" pitchFamily="2" charset="0"/>
                          <a:ea typeface="楷体_GB2312" charset="-122"/>
                        </a:rPr>
                        <a:t>v</a:t>
                      </a:r>
                      <a:r>
                        <a:rPr lang="en-US" altLang="x-none" b="1" baseline="-25000" dirty="0">
                          <a:latin typeface="Times New Roman" panose="02020603050405020304" pitchFamily="2" charset="0"/>
                          <a:ea typeface="楷体_GB2312" charset="-122"/>
                        </a:rPr>
                        <a:t>1</a:t>
                      </a:r>
                      <a:r>
                        <a:rPr lang="en-US" altLang="x-none" b="1" dirty="0">
                          <a:latin typeface="Times New Roman" panose="02020603050405020304" pitchFamily="2" charset="0"/>
                          <a:ea typeface="楷体_GB2312" charset="-122"/>
                        </a:rPr>
                        <a:t>=</a:t>
                      </a:r>
                      <a:endParaRPr lang="zh-CN" altLang="en-US" b="1" dirty="0">
                        <a:latin typeface="Times New Roman" panose="02020603050405020304" pitchFamily="2" charset="0"/>
                        <a:ea typeface="楷体_GB2312" charset="-122"/>
                      </a:endParaRPr>
                    </a:p>
                  </a:txBody>
                  <a:tcPr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>
                        <a:alpha val="100000"/>
                      </a:srgbClr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x-none" b="1" i="1" dirty="0">
                          <a:latin typeface="Times New Roman" panose="02020603050405020304" pitchFamily="2" charset="0"/>
                          <a:ea typeface="楷体_GB2312" charset="-122"/>
                        </a:rPr>
                        <a:t>s</a:t>
                      </a:r>
                      <a:r>
                        <a:rPr lang="en-US" altLang="x-none" b="1" baseline="-25000" dirty="0">
                          <a:latin typeface="Times New Roman" panose="02020603050405020304" pitchFamily="2" charset="0"/>
                          <a:ea typeface="楷体_GB2312" charset="-122"/>
                        </a:rPr>
                        <a:t>2</a:t>
                      </a:r>
                      <a:r>
                        <a:rPr lang="en-US" altLang="x-none" b="1" dirty="0">
                          <a:latin typeface="Times New Roman" panose="02020603050405020304" pitchFamily="2" charset="0"/>
                          <a:ea typeface="楷体_GB2312" charset="-122"/>
                        </a:rPr>
                        <a:t>=</a:t>
                      </a:r>
                      <a:endParaRPr lang="zh-CN" altLang="en-US" b="1" dirty="0">
                        <a:latin typeface="Times New Roman" panose="02020603050405020304" pitchFamily="2" charset="0"/>
                        <a:ea typeface="楷体_GB2312" charset="-122"/>
                      </a:endParaRPr>
                    </a:p>
                  </a:txBody>
                  <a:tcPr>
                    <a:lnL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x-none" b="1" i="1" dirty="0">
                          <a:latin typeface="Times New Roman" panose="02020603050405020304" pitchFamily="2" charset="0"/>
                          <a:ea typeface="楷体_GB2312" charset="-122"/>
                        </a:rPr>
                        <a:t>t</a:t>
                      </a:r>
                      <a:r>
                        <a:rPr lang="en-US" altLang="x-none" b="1" baseline="-25000" dirty="0">
                          <a:latin typeface="Times New Roman" panose="02020603050405020304" pitchFamily="2" charset="0"/>
                          <a:ea typeface="楷体_GB2312" charset="-122"/>
                        </a:rPr>
                        <a:t>2</a:t>
                      </a:r>
                      <a:r>
                        <a:rPr lang="en-US" altLang="x-none" b="1" dirty="0">
                          <a:latin typeface="Times New Roman" panose="02020603050405020304" pitchFamily="2" charset="0"/>
                          <a:ea typeface="楷体_GB2312" charset="-122"/>
                        </a:rPr>
                        <a:t>=</a:t>
                      </a:r>
                      <a:endParaRPr lang="zh-CN" altLang="en-US" b="1" dirty="0">
                        <a:latin typeface="Times New Roman" panose="02020603050405020304" pitchFamily="2" charset="0"/>
                        <a:ea typeface="楷体_GB2312" charset="-122"/>
                      </a:endParaRPr>
                    </a:p>
                  </a:txBody>
                  <a:tcPr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x-none" b="1" i="1" dirty="0">
                          <a:latin typeface="Times New Roman" panose="02020603050405020304" pitchFamily="2" charset="0"/>
                          <a:ea typeface="楷体_GB2312" charset="-122"/>
                        </a:rPr>
                        <a:t>v</a:t>
                      </a:r>
                      <a:r>
                        <a:rPr lang="en-US" altLang="x-none" b="1" baseline="-25000" dirty="0">
                          <a:latin typeface="Times New Roman" panose="02020603050405020304" pitchFamily="2" charset="0"/>
                          <a:ea typeface="楷体_GB2312" charset="-122"/>
                        </a:rPr>
                        <a:t>2</a:t>
                      </a:r>
                      <a:r>
                        <a:rPr lang="en-US" altLang="x-none" b="1" dirty="0">
                          <a:latin typeface="Times New Roman" panose="02020603050405020304" pitchFamily="2" charset="0"/>
                          <a:ea typeface="楷体_GB2312" charset="-122"/>
                        </a:rPr>
                        <a:t>=</a:t>
                      </a:r>
                      <a:endParaRPr lang="zh-CN" altLang="en-US" b="1" dirty="0">
                        <a:latin typeface="Times New Roman" panose="02020603050405020304" pitchFamily="2" charset="0"/>
                        <a:ea typeface="楷体_GB2312" charset="-122"/>
                      </a:endParaRPr>
                    </a:p>
                  </a:txBody>
                  <a:tcPr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>
                        <a:alpha val="10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1285" name="TextBox 1"/>
          <p:cNvSpPr txBox="1"/>
          <p:nvPr/>
        </p:nvSpPr>
        <p:spPr>
          <a:xfrm>
            <a:off x="457835" y="3963035"/>
            <a:ext cx="3854450" cy="641350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3600" b="1" dirty="0">
                <a:solidFill>
                  <a:schemeClr val="accent1"/>
                </a:solidFill>
                <a:latin typeface="宋体" panose="02010600030101010101" pitchFamily="2" charset="-122"/>
              </a:rPr>
              <a:t>实验结论与分析：</a:t>
            </a:r>
          </a:p>
        </p:txBody>
      </p:sp>
      <p:grpSp>
        <p:nvGrpSpPr>
          <p:cNvPr id="11286" name="组合 11285"/>
          <p:cNvGrpSpPr/>
          <p:nvPr/>
        </p:nvGrpSpPr>
        <p:grpSpPr>
          <a:xfrm>
            <a:off x="1178560" y="4826635"/>
            <a:ext cx="7559675" cy="900113"/>
            <a:chOff x="0" y="0"/>
            <a:chExt cx="5875" cy="725"/>
          </a:xfrm>
        </p:grpSpPr>
        <p:pic>
          <p:nvPicPr>
            <p:cNvPr id="11287" name="TextBox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5875" cy="72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88" name="圆角矩形 11287"/>
            <p:cNvSpPr/>
            <p:nvPr/>
          </p:nvSpPr>
          <p:spPr>
            <a:xfrm>
              <a:off x="227" y="90"/>
              <a:ext cx="5420" cy="503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altLang="x-none" sz="2800" b="1" dirty="0">
                  <a:solidFill>
                    <a:srgbClr val="FF0000"/>
                  </a:solidFill>
                  <a:latin typeface="Times New Roman" panose="02020603050405020304" pitchFamily="2" charset="0"/>
                </a:rPr>
                <a:t>1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2" charset="0"/>
                </a:rPr>
                <a:t>．</a:t>
              </a:r>
              <a:r>
                <a:rPr lang="zh-CN" altLang="en-US" sz="2800" b="1" dirty="0">
                  <a:solidFill>
                    <a:srgbClr val="FF0000"/>
                  </a:solidFill>
                  <a:latin typeface="宋体" panose="02010600030101010101" pitchFamily="2" charset="-122"/>
                </a:rPr>
                <a:t>你的数据和其他同学相同吗？为什么？</a:t>
              </a:r>
            </a:p>
          </p:txBody>
        </p:sp>
      </p:grpSp>
      <p:sp>
        <p:nvSpPr>
          <p:cNvPr id="11289" name="文本框 11288"/>
          <p:cNvSpPr txBox="1"/>
          <p:nvPr/>
        </p:nvSpPr>
        <p:spPr>
          <a:xfrm>
            <a:off x="1610360" y="5906135"/>
            <a:ext cx="7272338" cy="6254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rgbClr val="FF0066"/>
                </a:solidFill>
                <a:latin typeface="宋体" panose="02010600030101010101" pitchFamily="2" charset="-122"/>
              </a:rPr>
              <a:t>不相同。因为斜面的坡度、选取路程等不同。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ldLvl="0"/>
      <p:bldP spid="11285" grpId="0" bldLvl="0"/>
      <p:bldP spid="112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矩形 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6935" y="1148080"/>
            <a:ext cx="7524750" cy="1539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文本框 12290"/>
          <p:cNvSpPr txBox="1"/>
          <p:nvPr/>
        </p:nvSpPr>
        <p:spPr>
          <a:xfrm>
            <a:off x="1164273" y="1292543"/>
            <a:ext cx="7207250" cy="11588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 dirty="0">
                <a:latin typeface="Times New Roman" panose="02020603050405020304" pitchFamily="2" charset="0"/>
              </a:rPr>
              <a:t>　　</a:t>
            </a:r>
            <a:r>
              <a:rPr lang="en-US" altLang="x-none" sz="28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．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如何得出小车在整段路程中，后半段的平均速度？　</a:t>
            </a:r>
          </a:p>
        </p:txBody>
      </p:sp>
      <p:sp>
        <p:nvSpPr>
          <p:cNvPr id="12292" name="TextBox 3"/>
          <p:cNvSpPr txBox="1"/>
          <p:nvPr/>
        </p:nvSpPr>
        <p:spPr>
          <a:xfrm>
            <a:off x="1164273" y="2948305"/>
            <a:ext cx="6629400" cy="519113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</a:rPr>
              <a:t>根据公式：                    计算。</a:t>
            </a:r>
          </a:p>
        </p:txBody>
      </p:sp>
      <p:graphicFrame>
        <p:nvGraphicFramePr>
          <p:cNvPr id="12293" name="对象 12292"/>
          <p:cNvGraphicFramePr>
            <a:graphicFrameLocks/>
          </p:cNvGraphicFramePr>
          <p:nvPr/>
        </p:nvGraphicFramePr>
        <p:xfrm>
          <a:off x="3302635" y="2643505"/>
          <a:ext cx="2297113" cy="1385888"/>
        </p:xfrm>
        <a:graphic>
          <a:graphicData uri="http://schemas.openxmlformats.org/presentationml/2006/ole">
            <p:oleObj spid="_x0000_s27649" r:id="rId6" imgW="736920" imgH="444693" progId="">
              <p:embed/>
            </p:oleObj>
          </a:graphicData>
        </a:graphic>
      </p:graphicFrame>
      <p:grpSp>
        <p:nvGrpSpPr>
          <p:cNvPr id="12294" name="TextBox 5"/>
          <p:cNvGrpSpPr/>
          <p:nvPr/>
        </p:nvGrpSpPr>
        <p:grpSpPr>
          <a:xfrm>
            <a:off x="1596073" y="4245293"/>
            <a:ext cx="5975350" cy="774700"/>
            <a:chOff x="0" y="0"/>
            <a:chExt cx="4347" cy="488"/>
          </a:xfrm>
        </p:grpSpPr>
        <p:pic>
          <p:nvPicPr>
            <p:cNvPr id="12295" name="TextBox 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4347" cy="4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296" name="文本框 12295"/>
            <p:cNvSpPr txBox="1"/>
            <p:nvPr/>
          </p:nvSpPr>
          <p:spPr>
            <a:xfrm>
              <a:off x="134" y="73"/>
              <a:ext cx="4053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/>
            <a:p>
              <a:r>
                <a:rPr lang="en-US" altLang="x-none" sz="2800" b="1" dirty="0">
                  <a:solidFill>
                    <a:srgbClr val="FF0000"/>
                  </a:solidFill>
                  <a:latin typeface="Times New Roman" panose="02020603050405020304" pitchFamily="2" charset="0"/>
                </a:rPr>
                <a:t>3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2" charset="0"/>
                </a:rPr>
                <a:t>．</a:t>
              </a:r>
              <a:r>
                <a:rPr lang="zh-CN" altLang="en-US" sz="2800" b="1" dirty="0">
                  <a:solidFill>
                    <a:srgbClr val="FF0000"/>
                  </a:solidFill>
                  <a:latin typeface="宋体" panose="02010600030101010101" pitchFamily="2" charset="-122"/>
                </a:rPr>
                <a:t>实验中你还有什么发现或疑问？</a:t>
              </a:r>
            </a:p>
          </p:txBody>
        </p:sp>
      </p:grpSp>
      <p:sp>
        <p:nvSpPr>
          <p:cNvPr id="12297" name="Rectangle 3"/>
          <p:cNvSpPr/>
          <p:nvPr/>
        </p:nvSpPr>
        <p:spPr>
          <a:xfrm>
            <a:off x="1476375" y="5644515"/>
            <a:ext cx="6583680" cy="58356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2" charset="0"/>
                <a:ea typeface="华文新魏" pitchFamily="2" charset="-122"/>
              </a:rPr>
              <a:t>小车沿斜面下滑</a:t>
            </a:r>
            <a:r>
              <a:rPr lang="zh-CN" altLang="en-US" sz="3200" b="1" dirty="0">
                <a:latin typeface="Times New Roman" panose="02020603050405020304" pitchFamily="2" charset="0"/>
                <a:ea typeface="华文新魏" pitchFamily="2" charset="-122"/>
              </a:rPr>
              <a:t>运动越来越快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ldLvl="0"/>
      <p:bldP spid="12292" grpId="0"/>
      <p:bldP spid="12297" grpId="0" bldLvl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15"/>
  <p:tag name="KSO_WM_TAG_VERSION" val="1.0"/>
  <p:tag name="KSO_WM_SLIDE_ID" val="custom596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a"/>
  <p:tag name="KSO_WM_UNIT_INDEX" val="1"/>
  <p:tag name="KSO_WM_UNIT_ID" val="custom596_12*a*1"/>
  <p:tag name="KSO_WM_UNIT_CLEAR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21515">
      <a:dk1>
        <a:srgbClr val="5F5F5F"/>
      </a:dk1>
      <a:lt1>
        <a:srgbClr val="FFFFFF"/>
      </a:lt1>
      <a:dk2>
        <a:srgbClr val="4D4D4D"/>
      </a:dk2>
      <a:lt2>
        <a:srgbClr val="FFFFFF"/>
      </a:lt2>
      <a:accent1>
        <a:srgbClr val="47B6E7"/>
      </a:accent1>
      <a:accent2>
        <a:srgbClr val="628EE3"/>
      </a:accent2>
      <a:accent3>
        <a:srgbClr val="2BC3B5"/>
      </a:accent3>
      <a:accent4>
        <a:srgbClr val="92D050"/>
      </a:accent4>
      <a:accent5>
        <a:srgbClr val="CEB9A3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612</Words>
  <Application>Microsoft Office PowerPoint</Application>
  <PresentationFormat>全屏显示(4:3)</PresentationFormat>
  <Paragraphs>92</Paragraphs>
  <Slides>15</Slides>
  <Notes>10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7" baseType="lpstr">
      <vt:lpstr>Office 主题</vt:lpstr>
      <vt:lpstr>Microsoft 公式 3.0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71</cp:revision>
  <dcterms:created xsi:type="dcterms:W3CDTF">2015-11-16T05:18:00Z</dcterms:created>
  <dcterms:modified xsi:type="dcterms:W3CDTF">2019-08-20T08:44:09Z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