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22" r:id="rId2"/>
    <p:sldId id="2919" r:id="rId3"/>
    <p:sldId id="2874" r:id="rId4"/>
    <p:sldId id="2877" r:id="rId5"/>
    <p:sldId id="2927" r:id="rId6"/>
    <p:sldId id="2932" r:id="rId7"/>
    <p:sldId id="2921" r:id="rId8"/>
    <p:sldId id="2930" r:id="rId9"/>
    <p:sldId id="2922" r:id="rId10"/>
    <p:sldId id="2923" r:id="rId11"/>
    <p:sldId id="2936" r:id="rId12"/>
    <p:sldId id="2924" r:id="rId13"/>
    <p:sldId id="2928" r:id="rId14"/>
    <p:sldId id="2933" r:id="rId15"/>
    <p:sldId id="2900" r:id="rId16"/>
    <p:sldId id="2901" r:id="rId17"/>
    <p:sldId id="2902" r:id="rId18"/>
    <p:sldId id="2935" r:id="rId19"/>
    <p:sldId id="2925" r:id="rId20"/>
    <p:sldId id="2890" r:id="rId21"/>
    <p:sldId id="2896" r:id="rId22"/>
    <p:sldId id="2911" r:id="rId23"/>
    <p:sldId id="2937" r:id="rId24"/>
    <p:sldId id="2885" r:id="rId25"/>
    <p:sldId id="2886" r:id="rId26"/>
    <p:sldId id="2892" r:id="rId27"/>
    <p:sldId id="2873" r:id="rId28"/>
    <p:sldId id="2884" r:id="rId29"/>
  </p:sldIdLst>
  <p:sldSz cx="12858750" cy="723265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69FE"/>
    <a:srgbClr val="1A3083"/>
    <a:srgbClr val="0E1A46"/>
    <a:srgbClr val="A35BD7"/>
    <a:srgbClr val="FFFFFF"/>
    <a:srgbClr val="F4AB63"/>
    <a:srgbClr val="A4D16D"/>
    <a:srgbClr val="DDEEC9"/>
    <a:srgbClr val="DE790F"/>
    <a:srgbClr val="DFF7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8" autoAdjust="0"/>
    <p:restoredTop sz="78662" autoAdjust="0"/>
  </p:normalViewPr>
  <p:slideViewPr>
    <p:cSldViewPr>
      <p:cViewPr varScale="1">
        <p:scale>
          <a:sx n="108" d="100"/>
          <a:sy n="108" d="100"/>
        </p:scale>
        <p:origin x="-372" y="-84"/>
      </p:cViewPr>
      <p:guideLst>
        <p:guide orient="horz" pos="690"/>
        <p:guide orient="horz" pos="4183"/>
        <p:guide orient="horz" pos="237"/>
        <p:guide orient="horz" pos="2278"/>
        <p:guide orient="horz" pos="3185"/>
        <p:guide orient="horz" pos="3866"/>
        <p:guide pos="4050"/>
        <p:guide pos="557"/>
        <p:guide pos="7543"/>
        <p:guide pos="1328"/>
        <p:guide pos="875"/>
        <p:guide pos="7225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好了，同学们，已经到时间了，现在我们正式开始上课，</a:t>
            </a:r>
            <a:endParaRPr lang="en-US" alt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这次的老师的专题的内容就是帮助大家解决做功的相关问题。</a:t>
            </a:r>
            <a:r>
              <a:rPr lang="zh-CN" alt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后面老师还有一个专题的内容是帮助大家解决机械能的相关问题。这次专题老师会讲一下做功的判断、功的计算，主要帮同学们解决做功的相关简单计算问题</a:t>
            </a:r>
            <a:r>
              <a:rPr lang="zh-CN" altLang="zh-CN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这部分</a:t>
            </a:r>
            <a:r>
              <a:rPr lang="zh-CN" altLang="zh-CN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往往会综合</a:t>
            </a:r>
            <a:r>
              <a:rPr lang="zh-CN" alt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速度、</a:t>
            </a:r>
            <a:r>
              <a:rPr lang="zh-CN" altLang="zh-CN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二力平衡</a:t>
            </a:r>
            <a:r>
              <a:rPr lang="zh-CN" alt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、简单机械、机械效率</a:t>
            </a:r>
            <a:r>
              <a:rPr lang="zh-CN" altLang="zh-CN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等有关知识出题，</a:t>
            </a:r>
            <a:r>
              <a:rPr lang="zh-CN" alt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涉及分析、计算，难度比较高。</a:t>
            </a:r>
            <a:endParaRPr lang="en-US" alt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人教先功后滑轮</a:t>
            </a:r>
            <a:endParaRPr lang="en-US" alt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北师大、教科、沪科先滑轮后功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150"/>
            <a:ext cx="12858750" cy="72429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830290" y="2181169"/>
            <a:ext cx="919231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机械能易错点及辨析</a:t>
            </a:r>
            <a:endParaRPr lang="zh-CN" altLang="en-US" sz="80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971800" y="4481582"/>
            <a:ext cx="69151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李   贺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Daydrea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15627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776" y="1096840"/>
            <a:ext cx="10369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如图是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玩弹弓的情景。经验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表明，橡皮筋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拉得越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长，同样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的“子弹”射得越远，这说明橡皮筋的弹性势能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zh-CN" altLang="en-US" sz="2800" b="1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有关；若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橡皮筋被拉得长度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相同，则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质量大的“子弹”射出的距离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较小，原因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是质量大的“子弹”射出时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800" b="1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1063" y="4264397"/>
            <a:ext cx="2736304" cy="2209438"/>
          </a:xfrm>
          <a:prstGeom prst="rect">
            <a:avLst/>
          </a:prstGeom>
        </p:spPr>
      </p:pic>
      <p:grpSp>
        <p:nvGrpSpPr>
          <p:cNvPr id="92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3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9" name="组合 1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0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775" y="1096840"/>
            <a:ext cx="110787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如图所示，两边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分别用自然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伸长的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弹簧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sz="28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拴住的滑块</a:t>
            </a:r>
            <a:r>
              <a:rPr lang="en-US" altLang="zh-CN" sz="28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静止在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点处，用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手向右拨动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滑块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，它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就可以在光滑的水平面上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来回运动，当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滑块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向右运动时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弹簧在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弹性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限度内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)(        )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弹簧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势能同时增大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弹簧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sz="28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的势能同时减小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弹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簧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的势能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增大，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的势能减小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弹簧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势能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减小，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势能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增大</a:t>
            </a:r>
            <a:endParaRPr lang="zh-CN" alt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2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3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9" name="组合 1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0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7527" y="4048373"/>
            <a:ext cx="2948882" cy="1796041"/>
          </a:xfrm>
          <a:prstGeom prst="rect">
            <a:avLst/>
          </a:prstGeom>
        </p:spPr>
      </p:pic>
      <p:sp>
        <p:nvSpPr>
          <p:cNvPr id="121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随堂练习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53511" y="246419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4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95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96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97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98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99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00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01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02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03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04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05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06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07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08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09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10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11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12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13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14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15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16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17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18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19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20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121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/>
            </a:p>
          </p:txBody>
        </p:sp>
      </p:grpSp>
      <p:sp>
        <p:nvSpPr>
          <p:cNvPr id="193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易错点分析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17938" y="238089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动能</a:t>
            </a:r>
          </a:p>
        </p:txBody>
      </p:sp>
      <p:sp>
        <p:nvSpPr>
          <p:cNvPr id="3" name="矩形 2"/>
          <p:cNvSpPr/>
          <p:nvPr/>
        </p:nvSpPr>
        <p:spPr>
          <a:xfrm>
            <a:off x="1388815" y="44804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势能</a:t>
            </a:r>
          </a:p>
        </p:txBody>
      </p:sp>
      <p:sp>
        <p:nvSpPr>
          <p:cNvPr id="5" name="矩形 4"/>
          <p:cNvSpPr/>
          <p:nvPr/>
        </p:nvSpPr>
        <p:spPr>
          <a:xfrm>
            <a:off x="2767807" y="390435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重力势能</a:t>
            </a:r>
          </a:p>
        </p:txBody>
      </p:sp>
      <p:sp>
        <p:nvSpPr>
          <p:cNvPr id="194" name="矩形 193"/>
          <p:cNvSpPr/>
          <p:nvPr/>
        </p:nvSpPr>
        <p:spPr>
          <a:xfrm>
            <a:off x="2765610" y="499630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弹性势能</a:t>
            </a:r>
          </a:p>
        </p:txBody>
      </p:sp>
      <p:sp>
        <p:nvSpPr>
          <p:cNvPr id="195" name="矩形 194"/>
          <p:cNvSpPr/>
          <p:nvPr/>
        </p:nvSpPr>
        <p:spPr>
          <a:xfrm>
            <a:off x="4487414" y="2226407"/>
            <a:ext cx="2878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质量、速度、一切运动的物体都具有动能</a:t>
            </a:r>
          </a:p>
        </p:txBody>
      </p:sp>
      <p:sp>
        <p:nvSpPr>
          <p:cNvPr id="196" name="矩形 195"/>
          <p:cNvSpPr/>
          <p:nvPr/>
        </p:nvSpPr>
        <p:spPr>
          <a:xfrm>
            <a:off x="4487413" y="3595251"/>
            <a:ext cx="3670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质量、高度、地球上处于一定高度的物体都具有重力势能</a:t>
            </a:r>
          </a:p>
        </p:txBody>
      </p:sp>
      <p:sp>
        <p:nvSpPr>
          <p:cNvPr id="197" name="矩形 196"/>
          <p:cNvSpPr/>
          <p:nvPr/>
        </p:nvSpPr>
        <p:spPr>
          <a:xfrm>
            <a:off x="4487413" y="4688525"/>
            <a:ext cx="2878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形变程度、材料、一切发生弹性形变的物体都具有弹性势能</a:t>
            </a:r>
          </a:p>
        </p:txBody>
      </p:sp>
      <p:sp>
        <p:nvSpPr>
          <p:cNvPr id="198" name="矩形 197"/>
          <p:cNvSpPr/>
          <p:nvPr/>
        </p:nvSpPr>
        <p:spPr>
          <a:xfrm>
            <a:off x="8661623" y="3040261"/>
            <a:ext cx="3197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具有能的物体都能够做功；其单位都是焦耳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(J)</a:t>
            </a:r>
            <a:endParaRPr lang="zh-CN" alt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0" name="直接箭头连接符 199"/>
          <p:cNvCxnSpPr>
            <a:stCxn id="2" idx="3"/>
            <a:endCxn id="195" idx="1"/>
          </p:cNvCxnSpPr>
          <p:nvPr/>
        </p:nvCxnSpPr>
        <p:spPr>
          <a:xfrm flipV="1">
            <a:off x="2920749" y="2580350"/>
            <a:ext cx="1566665" cy="6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箭头连接符 206"/>
          <p:cNvCxnSpPr>
            <a:stCxn id="5" idx="3"/>
            <a:endCxn id="196" idx="1"/>
          </p:cNvCxnSpPr>
          <p:nvPr/>
        </p:nvCxnSpPr>
        <p:spPr>
          <a:xfrm flipV="1">
            <a:off x="4388764" y="3949194"/>
            <a:ext cx="98649" cy="216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箭头连接符 208"/>
          <p:cNvCxnSpPr>
            <a:stCxn id="194" idx="3"/>
            <a:endCxn id="197" idx="1"/>
          </p:cNvCxnSpPr>
          <p:nvPr/>
        </p:nvCxnSpPr>
        <p:spPr>
          <a:xfrm flipV="1">
            <a:off x="4386567" y="5196357"/>
            <a:ext cx="100846" cy="61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右大括号 211"/>
          <p:cNvSpPr/>
          <p:nvPr/>
        </p:nvSpPr>
        <p:spPr>
          <a:xfrm>
            <a:off x="7941542" y="2226407"/>
            <a:ext cx="648073" cy="34305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grpSp>
        <p:nvGrpSpPr>
          <p:cNvPr id="213" name="组合 21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214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97" name="左大括号 296"/>
          <p:cNvSpPr/>
          <p:nvPr/>
        </p:nvSpPr>
        <p:spPr>
          <a:xfrm>
            <a:off x="2252911" y="4120381"/>
            <a:ext cx="211294" cy="12032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4" name="矩形 3"/>
          <p:cNvSpPr/>
          <p:nvPr/>
        </p:nvSpPr>
        <p:spPr>
          <a:xfrm>
            <a:off x="1086707" y="1288350"/>
            <a:ext cx="341632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动能和势能的异同点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198" grpId="0"/>
      <p:bldP spid="2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776" y="1096840"/>
            <a:ext cx="110787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高空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中沿水平方向匀速直线飞行的飞机，向地面投下救灾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物资，则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飞机的动能和重力势能的变化情况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       )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动能、重力势能都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不变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动能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不变，重力势能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变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重力势能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不变，动能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变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动能、重力势能都变小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1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2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8" name="组合 1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89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矩形 2"/>
          <p:cNvSpPr/>
          <p:nvPr/>
        </p:nvSpPr>
        <p:spPr>
          <a:xfrm>
            <a:off x="6573391" y="1888133"/>
            <a:ext cx="476412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36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 scaled="1"/>
                  </a:gradFill>
                  <a:round/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1460823" y="1168053"/>
            <a:ext cx="3024336" cy="708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动能、势能转化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易错点分析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0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111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8" name="组合 2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209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84759" y="1024037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4847" y="1063194"/>
            <a:ext cx="2700127" cy="242540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42897" y="3873150"/>
          <a:ext cx="918279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565"/>
                <a:gridCol w="1135517"/>
                <a:gridCol w="1512168"/>
                <a:gridCol w="1152128"/>
                <a:gridCol w="1008112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运动方向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高度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重力势能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速度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动能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能的转化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到</a:t>
                      </a:r>
                      <a:r>
                        <a:rPr lang="en-US" altLang="zh-CN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降低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减小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变大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增大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重力势能转化为动能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到</a:t>
                      </a:r>
                      <a:r>
                        <a:rPr lang="en-US" altLang="zh-CN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升高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增大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变小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减小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64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动能转化为重力势能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到</a:t>
                      </a:r>
                      <a:r>
                        <a:rPr lang="en-US" altLang="zh-CN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降低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减小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变大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增大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重力势能转化为动能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到</a:t>
                      </a:r>
                      <a:r>
                        <a:rPr lang="en-US" altLang="zh-CN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升高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增大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变小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减小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64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动能转化为重力势能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2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3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9" name="组合 1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0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6724" y="1168053"/>
            <a:ext cx="1945302" cy="2463773"/>
          </a:xfrm>
          <a:prstGeom prst="rect">
            <a:avLst/>
          </a:prstGeom>
        </p:spPr>
      </p:pic>
      <p:grpSp>
        <p:nvGrpSpPr>
          <p:cNvPr id="92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3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94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95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96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97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98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99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00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01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02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03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04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05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06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07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08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09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10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11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12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13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14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15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16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17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18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19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20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</p:grpSp>
      <p:sp>
        <p:nvSpPr>
          <p:cNvPr id="4" name="矩形 3"/>
          <p:cNvSpPr/>
          <p:nvPr/>
        </p:nvSpPr>
        <p:spPr>
          <a:xfrm>
            <a:off x="1604839" y="4201665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运动方向</a:t>
            </a:r>
          </a:p>
        </p:txBody>
      </p:sp>
      <p:sp>
        <p:nvSpPr>
          <p:cNvPr id="189" name="矩形 188"/>
          <p:cNvSpPr/>
          <p:nvPr/>
        </p:nvSpPr>
        <p:spPr>
          <a:xfrm>
            <a:off x="2932621" y="4201665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高度变化→重力势能变化</a:t>
            </a:r>
          </a:p>
        </p:txBody>
      </p:sp>
      <p:sp>
        <p:nvSpPr>
          <p:cNvPr id="190" name="矩形 189"/>
          <p:cNvSpPr/>
          <p:nvPr/>
        </p:nvSpPr>
        <p:spPr>
          <a:xfrm>
            <a:off x="6172303" y="4192389"/>
            <a:ext cx="2492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速度变化→动能变化</a:t>
            </a:r>
          </a:p>
        </p:txBody>
      </p:sp>
      <p:sp>
        <p:nvSpPr>
          <p:cNvPr id="191" name="矩形 190"/>
          <p:cNvSpPr/>
          <p:nvPr/>
        </p:nvSpPr>
        <p:spPr>
          <a:xfrm>
            <a:off x="9252152" y="4205824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能的转化</a:t>
            </a:r>
          </a:p>
        </p:txBody>
      </p:sp>
      <p:sp>
        <p:nvSpPr>
          <p:cNvPr id="192" name="矩形 191"/>
          <p:cNvSpPr/>
          <p:nvPr/>
        </p:nvSpPr>
        <p:spPr>
          <a:xfrm>
            <a:off x="1844534" y="489783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下降</a:t>
            </a:r>
          </a:p>
        </p:txBody>
      </p:sp>
      <p:sp>
        <p:nvSpPr>
          <p:cNvPr id="193" name="矩形 192"/>
          <p:cNvSpPr/>
          <p:nvPr/>
        </p:nvSpPr>
        <p:spPr>
          <a:xfrm>
            <a:off x="1844534" y="550458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上升</a:t>
            </a:r>
          </a:p>
        </p:txBody>
      </p:sp>
      <p:sp>
        <p:nvSpPr>
          <p:cNvPr id="194" name="矩形 193"/>
          <p:cNvSpPr/>
          <p:nvPr/>
        </p:nvSpPr>
        <p:spPr>
          <a:xfrm>
            <a:off x="3253037" y="489783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降低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4787794" y="550458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增大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716493" y="489783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增大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716493" y="549291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689830" y="4891917"/>
            <a:ext cx="2492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重力势能转化为动能</a:t>
            </a:r>
          </a:p>
        </p:txBody>
      </p:sp>
      <p:sp>
        <p:nvSpPr>
          <p:cNvPr id="199" name="矩形 198"/>
          <p:cNvSpPr/>
          <p:nvPr/>
        </p:nvSpPr>
        <p:spPr>
          <a:xfrm>
            <a:off x="8684201" y="5492918"/>
            <a:ext cx="2492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动能转化为重力势能</a:t>
            </a:r>
          </a:p>
        </p:txBody>
      </p:sp>
      <p:sp>
        <p:nvSpPr>
          <p:cNvPr id="200" name="矩形 199"/>
          <p:cNvSpPr/>
          <p:nvPr/>
        </p:nvSpPr>
        <p:spPr>
          <a:xfrm>
            <a:off x="4791169" y="489783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3253037" y="550458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升高</a:t>
            </a:r>
            <a:endParaRPr lang="zh-CN" altLang="en-US" sz="2000" b="1" dirty="0"/>
          </a:p>
        </p:txBody>
      </p:sp>
      <p:sp>
        <p:nvSpPr>
          <p:cNvPr id="202" name="矩形 201"/>
          <p:cNvSpPr/>
          <p:nvPr/>
        </p:nvSpPr>
        <p:spPr>
          <a:xfrm>
            <a:off x="6505876" y="489783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变大</a:t>
            </a:r>
            <a:endParaRPr lang="zh-CN" altLang="en-US" sz="2000" b="1" dirty="0"/>
          </a:p>
        </p:txBody>
      </p:sp>
      <p:sp>
        <p:nvSpPr>
          <p:cNvPr id="203" name="矩形 202"/>
          <p:cNvSpPr/>
          <p:nvPr/>
        </p:nvSpPr>
        <p:spPr>
          <a:xfrm>
            <a:off x="6505876" y="549265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变小</a:t>
            </a:r>
            <a:endParaRPr lang="zh-CN" altLang="en-US" sz="2000" b="1" dirty="0"/>
          </a:p>
        </p:txBody>
      </p:sp>
      <p:grpSp>
        <p:nvGrpSpPr>
          <p:cNvPr id="204" name="组合 2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205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1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2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93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94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95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96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97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98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99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00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01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02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03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04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05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06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07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08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09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10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11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12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13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14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15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16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17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18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  <p:sp>
          <p:nvSpPr>
            <p:cNvPr id="119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b="1">
                <a:solidFill>
                  <a:srgbClr val="3869FE"/>
                </a:solidFill>
              </a:endParaRPr>
            </a:p>
          </p:txBody>
        </p:sp>
      </p:grpSp>
      <p:grpSp>
        <p:nvGrpSpPr>
          <p:cNvPr id="188" name="组合 1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89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1028" name="Picture 4" descr="goé¢åº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31" y="663997"/>
            <a:ext cx="2808311" cy="2370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" name="矩形 271"/>
          <p:cNvSpPr/>
          <p:nvPr/>
        </p:nvSpPr>
        <p:spPr>
          <a:xfrm>
            <a:off x="884759" y="3697609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运动方向</a:t>
            </a:r>
          </a:p>
        </p:txBody>
      </p:sp>
      <p:sp>
        <p:nvSpPr>
          <p:cNvPr id="273" name="矩形 272"/>
          <p:cNvSpPr/>
          <p:nvPr/>
        </p:nvSpPr>
        <p:spPr>
          <a:xfrm>
            <a:off x="3590388" y="3543721"/>
            <a:ext cx="1038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重力势能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</a:p>
        </p:txBody>
      </p:sp>
      <p:sp>
        <p:nvSpPr>
          <p:cNvPr id="274" name="矩形 273"/>
          <p:cNvSpPr/>
          <p:nvPr/>
        </p:nvSpPr>
        <p:spPr>
          <a:xfrm>
            <a:off x="4701183" y="3688333"/>
            <a:ext cx="2492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速度变化→动能变化</a:t>
            </a:r>
          </a:p>
        </p:txBody>
      </p:sp>
      <p:sp>
        <p:nvSpPr>
          <p:cNvPr id="275" name="矩形 274"/>
          <p:cNvSpPr/>
          <p:nvPr/>
        </p:nvSpPr>
        <p:spPr>
          <a:xfrm>
            <a:off x="9683282" y="3701768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能的转化</a:t>
            </a:r>
          </a:p>
        </p:txBody>
      </p:sp>
      <p:sp>
        <p:nvSpPr>
          <p:cNvPr id="276" name="矩形 275"/>
          <p:cNvSpPr/>
          <p:nvPr/>
        </p:nvSpPr>
        <p:spPr>
          <a:xfrm>
            <a:off x="1080369" y="4393781"/>
            <a:ext cx="785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i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000" b="1" i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000" b="1" i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" name="矩形 276"/>
          <p:cNvSpPr/>
          <p:nvPr/>
        </p:nvSpPr>
        <p:spPr>
          <a:xfrm>
            <a:off x="1087318" y="5000531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i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000" b="1" i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i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矩形 277"/>
          <p:cNvSpPr/>
          <p:nvPr/>
        </p:nvSpPr>
        <p:spPr>
          <a:xfrm>
            <a:off x="2578165" y="439378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降低</a:t>
            </a:r>
            <a:endParaRPr lang="zh-CN" altLang="en-US" sz="2000" b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矩形 279"/>
          <p:cNvSpPr/>
          <p:nvPr/>
        </p:nvSpPr>
        <p:spPr>
          <a:xfrm>
            <a:off x="6245373" y="439378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增大</a:t>
            </a:r>
            <a:endParaRPr lang="zh-CN" altLang="en-US" sz="2000" b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矩形 280"/>
          <p:cNvSpPr/>
          <p:nvPr/>
        </p:nvSpPr>
        <p:spPr>
          <a:xfrm>
            <a:off x="6245373" y="498886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en-US" sz="2000" b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矩形 281"/>
          <p:cNvSpPr/>
          <p:nvPr/>
        </p:nvSpPr>
        <p:spPr>
          <a:xfrm>
            <a:off x="8479760" y="4387861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重力势能转化为</a:t>
            </a:r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动能、弹性势能</a:t>
            </a:r>
            <a:endParaRPr lang="zh-CN" altLang="en-US" sz="2000" b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8474131" y="4988862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动能、重力势能转化为</a:t>
            </a:r>
            <a:r>
              <a:rPr lang="zh-CN" altLang="en-US" sz="2000" b="1" dirty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弹性</a:t>
            </a:r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势能</a:t>
            </a:r>
            <a:endParaRPr lang="zh-CN" altLang="en-US" sz="2000" b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矩形 283"/>
          <p:cNvSpPr/>
          <p:nvPr/>
        </p:nvSpPr>
        <p:spPr>
          <a:xfrm>
            <a:off x="3764344" y="439378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en-US" sz="2000" b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矩形 285"/>
          <p:cNvSpPr/>
          <p:nvPr/>
        </p:nvSpPr>
        <p:spPr>
          <a:xfrm>
            <a:off x="5034756" y="439378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变大</a:t>
            </a:r>
            <a:endParaRPr lang="zh-CN" altLang="en-US" sz="2000" b="1" dirty="0">
              <a:solidFill>
                <a:srgbClr val="3869FE"/>
              </a:solidFill>
            </a:endParaRPr>
          </a:p>
        </p:txBody>
      </p:sp>
      <p:sp>
        <p:nvSpPr>
          <p:cNvPr id="287" name="矩形 286"/>
          <p:cNvSpPr/>
          <p:nvPr/>
        </p:nvSpPr>
        <p:spPr>
          <a:xfrm>
            <a:off x="5034756" y="498859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变小</a:t>
            </a:r>
            <a:endParaRPr lang="zh-CN" altLang="en-US" sz="2000" b="1" dirty="0">
              <a:solidFill>
                <a:srgbClr val="3869FE"/>
              </a:solidFill>
            </a:endParaRPr>
          </a:p>
        </p:txBody>
      </p:sp>
      <p:sp>
        <p:nvSpPr>
          <p:cNvPr id="289" name="矩形 288"/>
          <p:cNvSpPr/>
          <p:nvPr/>
        </p:nvSpPr>
        <p:spPr>
          <a:xfrm>
            <a:off x="7300341" y="3534445"/>
            <a:ext cx="1177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弹性势能变化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1" name="矩形 290"/>
          <p:cNvSpPr/>
          <p:nvPr/>
        </p:nvSpPr>
        <p:spPr>
          <a:xfrm>
            <a:off x="2247092" y="369760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高度变化→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2" name="矩形 291"/>
          <p:cNvSpPr/>
          <p:nvPr/>
        </p:nvSpPr>
        <p:spPr>
          <a:xfrm>
            <a:off x="7455990" y="438786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增大</a:t>
            </a:r>
            <a:endParaRPr lang="zh-CN" altLang="en-US" sz="2000" b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矩形 292"/>
          <p:cNvSpPr/>
          <p:nvPr/>
        </p:nvSpPr>
        <p:spPr>
          <a:xfrm>
            <a:off x="7455989" y="500053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增大</a:t>
            </a:r>
            <a:endParaRPr lang="zh-CN" altLang="en-US" sz="2000" b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2578165" y="500053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降低</a:t>
            </a:r>
            <a:endParaRPr lang="zh-CN" altLang="en-US" sz="2000" b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3764344" y="500053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869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en-US" sz="2000" b="1" dirty="0">
              <a:solidFill>
                <a:srgbClr val="3869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277" grpId="0"/>
      <p:bldP spid="278" grpId="0"/>
      <p:bldP spid="280" grpId="0"/>
      <p:bldP spid="281" grpId="0"/>
      <p:bldP spid="282" grpId="0"/>
      <p:bldP spid="283" grpId="0"/>
      <p:bldP spid="284" grpId="0"/>
      <p:bldP spid="286" grpId="0"/>
      <p:bldP spid="287" grpId="0"/>
      <p:bldP spid="292" grpId="0"/>
      <p:bldP spid="293" grpId="0"/>
      <p:bldP spid="137" grpId="0"/>
      <p:bldP spid="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776" y="1107062"/>
            <a:ext cx="110897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lang="zh-CN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</a:t>
            </a: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示是蹦床运动员表演的情景。运动员从最低点到达最高点的过程</a:t>
            </a:r>
            <a:r>
              <a:rPr lang="zh-CN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中，运动员</a:t>
            </a: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的动能和重力势能变化情况分别是</a:t>
            </a: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       )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动能减小，重力势能增大</a:t>
            </a:r>
            <a:endParaRPr lang="en-US" altLang="zh-CN" sz="2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动能</a:t>
            </a:r>
            <a:r>
              <a:rPr lang="zh-CN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增大，重力势能</a:t>
            </a: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减小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动能先增大后</a:t>
            </a:r>
            <a:r>
              <a:rPr lang="zh-CN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减小，重力势能</a:t>
            </a: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增大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zh-CN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动能</a:t>
            </a: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先减小后</a:t>
            </a:r>
            <a:r>
              <a:rPr lang="zh-CN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增大，重力势能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4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5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1" name="组合 1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2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5599" y="3256285"/>
            <a:ext cx="1743666" cy="2651753"/>
          </a:xfrm>
          <a:prstGeom prst="rect">
            <a:avLst/>
          </a:prstGeom>
        </p:spPr>
      </p:pic>
      <p:sp>
        <p:nvSpPr>
          <p:cNvPr id="123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随堂练习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93671" y="1888133"/>
            <a:ext cx="40267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32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 scaled="1"/>
                  </a:gradFill>
                  <a:round/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8775" y="808013"/>
            <a:ext cx="110965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运动员做蹦极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运动，如图甲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所示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高处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开始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下落，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点是弹性绳的自由长度处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点运动员所受弹力恰好等于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重力，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点是第一次下落到达的最低点。运动员所受弹性绳弹力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的大小随时间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变化的情况如图乙所示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蹦极过程视为在竖直方向的运动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。下列判断正确的是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       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</a:t>
            </a:r>
            <a:r>
              <a:rPr lang="en-US" altLang="zh-CN" sz="28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点到</a:t>
            </a:r>
            <a:r>
              <a:rPr lang="en-US" altLang="zh-CN" sz="28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点过程中运动员加速下落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</a:t>
            </a:r>
            <a:r>
              <a:rPr lang="en-US" altLang="zh-CN" sz="28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点到</a:t>
            </a:r>
            <a:r>
              <a:rPr lang="en-US" altLang="zh-CN" sz="28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点过程中运动员重力势能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增大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时刻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运动员动能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最大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运动员重力大小等于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en-US" altLang="zh-CN" sz="2800" b="1" i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lang="en-US" altLang="zh-CN" sz="2800" b="1" i="1" baseline="-25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5479" y="3904357"/>
            <a:ext cx="5316493" cy="2086556"/>
          </a:xfrm>
          <a:prstGeom prst="rect">
            <a:avLst/>
          </a:prstGeom>
        </p:spPr>
      </p:pic>
      <p:grpSp>
        <p:nvGrpSpPr>
          <p:cNvPr id="94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5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1" name="组合 1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2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3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随堂练习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2791" y="3544317"/>
            <a:ext cx="442749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32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 scaled="1"/>
                  </a:gradFill>
                  <a:round/>
                </a:ln>
                <a:solidFill>
                  <a:srgbClr val="3869FE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68735" y="3040261"/>
            <a:ext cx="2976328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动能和势能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85351" y="520562"/>
            <a:ext cx="2735712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知识回顾</a:t>
            </a:r>
          </a:p>
        </p:txBody>
      </p:sp>
      <p:sp>
        <p:nvSpPr>
          <p:cNvPr id="8" name="矩形 7"/>
          <p:cNvSpPr/>
          <p:nvPr/>
        </p:nvSpPr>
        <p:spPr>
          <a:xfrm>
            <a:off x="668735" y="4984477"/>
            <a:ext cx="2808312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机械能及其转化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3765079" y="2680221"/>
            <a:ext cx="598161" cy="125553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11" name="Content Placeholder 2"/>
          <p:cNvSpPr txBox="1"/>
          <p:nvPr/>
        </p:nvSpPr>
        <p:spPr>
          <a:xfrm>
            <a:off x="4485159" y="2392189"/>
            <a:ext cx="4713596" cy="5453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latin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动能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5997327" y="2968253"/>
            <a:ext cx="4464497" cy="5453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重力势能及影响因素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3765079" y="4552429"/>
            <a:ext cx="504056" cy="1667287"/>
          </a:xfrm>
          <a:prstGeom prst="leftBrace">
            <a:avLst>
              <a:gd name="adj1" fmla="val 8333"/>
              <a:gd name="adj2" fmla="val 463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18" name="Content Placeholder 2"/>
          <p:cNvSpPr txBox="1"/>
          <p:nvPr/>
        </p:nvSpPr>
        <p:spPr>
          <a:xfrm>
            <a:off x="4341143" y="4264397"/>
            <a:ext cx="3373106" cy="5453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机械能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4485159" y="5776565"/>
            <a:ext cx="3373106" cy="5453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机械能守恒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997327" y="3760341"/>
            <a:ext cx="4464497" cy="5453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弹性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势</a:t>
            </a:r>
            <a:r>
              <a:rPr lang="zh-CN" altLang="en-US" sz="2800" b="1" dirty="0">
                <a:latin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能及影响因素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4341143" y="5128493"/>
            <a:ext cx="5499252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800" b="1" dirty="0"/>
              <a:t>动能与势能可以相互转化</a:t>
            </a:r>
          </a:p>
        </p:txBody>
      </p:sp>
      <p:grpSp>
        <p:nvGrpSpPr>
          <p:cNvPr id="120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121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7" name="Content Placeholder 2"/>
          <p:cNvSpPr txBox="1"/>
          <p:nvPr/>
        </p:nvSpPr>
        <p:spPr>
          <a:xfrm>
            <a:off x="1436575" y="1642492"/>
            <a:ext cx="3373106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能量及其单位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8" name="左大括号 217"/>
          <p:cNvSpPr/>
          <p:nvPr/>
        </p:nvSpPr>
        <p:spPr>
          <a:xfrm>
            <a:off x="5493271" y="3256285"/>
            <a:ext cx="288032" cy="8565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219" name="Content Placeholder 2"/>
          <p:cNvSpPr txBox="1"/>
          <p:nvPr/>
        </p:nvSpPr>
        <p:spPr>
          <a:xfrm>
            <a:off x="4485159" y="3472309"/>
            <a:ext cx="1619917" cy="5453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latin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势能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20" name="组合 21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221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8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9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0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1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2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3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2" grpId="0" animBg="1"/>
      <p:bldP spid="11" grpId="0"/>
      <p:bldP spid="12" grpId="0"/>
      <p:bldP spid="15" grpId="0" animBg="1"/>
      <p:bldP spid="18" grpId="0"/>
      <p:bldP spid="20" grpId="0"/>
      <p:bldP spid="30" grpId="0"/>
      <p:bldP spid="31" grpId="0"/>
      <p:bldP spid="217" grpId="0"/>
      <p:bldP spid="218" grpId="0" animBg="1"/>
      <p:bldP spid="2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48372" y="1234063"/>
            <a:ext cx="196601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机械能变化判断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易错点分析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6767" y="2032149"/>
            <a:ext cx="112332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除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重力、弹力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外无其他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外力情况下的机械能转化（此时机械能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守恒）。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存在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除重力、弹力外其他外力悄况下的机械能变化，由“机械能＝动能十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势能”判断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。若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质量和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速度不变，高度增加，则动能不变，重力势能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增大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，机械能增大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2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3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9" name="组合 1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0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3170" y="1107062"/>
            <a:ext cx="110897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电梯匀速上升过程中，电梯的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       )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动能保持不变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机械能保持不变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重力势能保持不变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动能转化为重力势能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4238" y="5041900"/>
            <a:ext cx="12858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91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2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8" name="组合 1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89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429375" y="1312069"/>
            <a:ext cx="2541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0206" y="1107062"/>
            <a:ext cx="10441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洒水车在水平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公路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上匀速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行驶，行驶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中不断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洒水，在此过程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中洒水车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)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动能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不变                                    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动能减小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机械能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减小                                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机械能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不变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1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2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8" name="组合 1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89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61023" y="18881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5776" y="1107062"/>
            <a:ext cx="10441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“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天舟一号”货运飞船在文昌航天发射中心由“长征七号遥二”运载火箭成功发射升空。在它们加速升空的过程中，关于火箭搭载的“天舟一号”货运飞船的能量，下列说法正确的是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)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机械能的总量不变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机械能的总量变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动能不变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重力势能变大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1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2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8" name="组合 1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89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矩形 1"/>
          <p:cNvSpPr/>
          <p:nvPr/>
        </p:nvSpPr>
        <p:spPr>
          <a:xfrm>
            <a:off x="9813751" y="2536205"/>
            <a:ext cx="4106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28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 scaled="1"/>
                  </a:gradFill>
                  <a:round/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2751" y="736005"/>
            <a:ext cx="11089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图甲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所示，小球从某高度处由静止下落到竖直放置的轻弹簧上并压缩弹簧。从小球刚接触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弹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簧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将弹簧压缩最短的过程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中，得到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小球的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速度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弹簧被压缩的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长度</a:t>
            </a:r>
            <a:r>
              <a:rPr lang="el-GR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之间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关系，如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图乙所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示，其中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为曲线最高点。不计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空气阻力，弹簧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在整个过程中始终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发生弹性形变，则小球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受到的弹力始终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不变                          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运动过程动能一直增大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运动过程机械能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不变                          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点时重力等于弹力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3391" y="3544317"/>
            <a:ext cx="4298494" cy="2274064"/>
          </a:xfrm>
          <a:prstGeom prst="rect">
            <a:avLst/>
          </a:prstGeom>
        </p:spPr>
      </p:pic>
      <p:grpSp>
        <p:nvGrpSpPr>
          <p:cNvPr id="92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3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9" name="组合 1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0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1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随堂练习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0863" y="3472309"/>
            <a:ext cx="5517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24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 scaled="1"/>
                  </a:gradFill>
                  <a:round/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BD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776" y="1107062"/>
            <a:ext cx="11089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小球在没有空气阻力的情况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下，沿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无摩擦轨道运动。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图甲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示，小球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点静止释放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小球到达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点时速度是否为零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endParaRPr lang="en-US" altLang="zh-CN" sz="2400" b="1" u="sng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将轨道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段改为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水平，如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图乙所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示，小球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仍从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点静止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释放，小球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经过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点时的机械能大于、小于还是等于其在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点的机械能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小球经过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点时为计时起点，请在图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丙中大致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画出小球在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MN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段运动的速度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一时间图象。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6153" y="3893485"/>
            <a:ext cx="8757908" cy="2354082"/>
          </a:xfrm>
          <a:prstGeom prst="rect">
            <a:avLst/>
          </a:prstGeom>
        </p:spPr>
      </p:pic>
      <p:grpSp>
        <p:nvGrpSpPr>
          <p:cNvPr id="97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8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4" name="组合 19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5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6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随堂练习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6887" y="4552429"/>
            <a:ext cx="5047872" cy="22641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5776" y="1107062"/>
            <a:ext cx="110897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掷实心球是某市的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体育加试项目之一。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掷出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去的实心球从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出手后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在空中运动的轨迹如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图所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球最终停在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水平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地面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点处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不计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空气阻力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。则实心球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处重力势能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                               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处动能为零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三处机械能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相等                    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处动能为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零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3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9" name="组合 1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0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1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随堂练习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9135" y="2680221"/>
            <a:ext cx="3754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28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 scaled="1"/>
                  </a:gradFill>
                  <a:round/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2"/>
          <p:cNvGrpSpPr/>
          <p:nvPr/>
        </p:nvGrpSpPr>
        <p:grpSpPr>
          <a:xfrm>
            <a:off x="3873925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06299" y="921912"/>
              <a:ext cx="2892158" cy="116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动能、势能及其影响因素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337"/>
          <p:cNvGrpSpPr/>
          <p:nvPr/>
        </p:nvGrpSpPr>
        <p:grpSpPr>
          <a:xfrm>
            <a:off x="124479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245044" y="1162015"/>
              <a:ext cx="2531441" cy="583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能量概念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6589211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138012" y="921913"/>
              <a:ext cx="2739415" cy="116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动能、势能转化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9234074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081752" y="921913"/>
              <a:ext cx="2734080" cy="116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机械能转化判断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17869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81207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7523105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10167966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5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归纳总结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657590" y="5003272"/>
            <a:ext cx="74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异同</a:t>
            </a:r>
          </a:p>
        </p:txBody>
      </p:sp>
      <p:sp>
        <p:nvSpPr>
          <p:cNvPr id="46" name="矩形 45"/>
          <p:cNvSpPr/>
          <p:nvPr/>
        </p:nvSpPr>
        <p:spPr>
          <a:xfrm>
            <a:off x="9660451" y="4743069"/>
            <a:ext cx="1523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机械能守恒</a:t>
            </a:r>
            <a:endParaRPr lang="zh-CN" altLang="en-US" sz="2000" dirty="0"/>
          </a:p>
        </p:txBody>
      </p:sp>
      <p:grpSp>
        <p:nvGrpSpPr>
          <p:cNvPr id="48" name="组合 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49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2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133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1" name="矩形 160"/>
          <p:cNvSpPr/>
          <p:nvPr/>
        </p:nvSpPr>
        <p:spPr>
          <a:xfrm>
            <a:off x="9660450" y="5220275"/>
            <a:ext cx="1523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机械能变化</a:t>
            </a:r>
            <a:endParaRPr lang="zh-CN" altLang="en-US" sz="2000" dirty="0"/>
          </a:p>
        </p:txBody>
      </p:sp>
      <p:sp>
        <p:nvSpPr>
          <p:cNvPr id="162" name="文本框 161"/>
          <p:cNvSpPr txBox="1"/>
          <p:nvPr/>
        </p:nvSpPr>
        <p:spPr>
          <a:xfrm>
            <a:off x="7519645" y="4993869"/>
            <a:ext cx="78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注意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161" grpId="0"/>
      <p:bldP spid="1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150"/>
            <a:ext cx="12858750" cy="72429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609850" y="2181169"/>
            <a:ext cx="76390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zh-CN" altLang="en-US" sz="80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562350" y="4667409"/>
            <a:ext cx="57340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李   贺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1548372" y="1234063"/>
            <a:ext cx="1208595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能量概念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易错点分析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0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111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07" name="矩形 206"/>
          <p:cNvSpPr/>
          <p:nvPr/>
        </p:nvSpPr>
        <p:spPr>
          <a:xfrm>
            <a:off x="1604839" y="2248173"/>
            <a:ext cx="10854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物体能够对外做功，我们就说这个物体具有</a:t>
            </a:r>
            <a:r>
              <a:rPr lang="zh-CN" altLang="en-US" sz="3200" b="1" dirty="0" smtClean="0"/>
              <a:t>能</a:t>
            </a:r>
            <a:r>
              <a:rPr lang="zh-CN" altLang="en-US" sz="3200" b="1" dirty="0"/>
              <a:t>量</a:t>
            </a:r>
            <a:r>
              <a:rPr lang="zh-CN" altLang="en-US" sz="3200" b="1" dirty="0" smtClean="0"/>
              <a:t>，</a:t>
            </a:r>
            <a:r>
              <a:rPr lang="zh-CN" altLang="en-US" sz="3200" b="1" dirty="0"/>
              <a:t>简称能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  <p:grpSp>
        <p:nvGrpSpPr>
          <p:cNvPr id="213" name="组合 21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214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4759" y="1096045"/>
            <a:ext cx="103691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关于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功和能的关系，下列说法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中，正确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的是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       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具有能的物体一定正在做功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物体具有的能越大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它做的功就越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物体做的功越多，它具有的能就越大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物体能够做的功越多，它具有的能就越大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1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2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8" name="组合 1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89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445599" y="1240061"/>
            <a:ext cx="98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4981" y="1096840"/>
            <a:ext cx="103691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下列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关于能量的说法正确的是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       )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一个物体能够做功，就说这个物体具有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能量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用线悬挂着的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小球，没有做功，所以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没有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能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没有做功的物体，一定不能做功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运动的物体做了功，说明这个物体还具有动能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随堂练习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1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2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8" name="组合 1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89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781303" y="1240061"/>
            <a:ext cx="1329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1532831" y="1168053"/>
            <a:ext cx="5169035" cy="924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动能、势能及其影响因素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易错点分析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0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111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11" name="组合 2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212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776" y="1096840"/>
            <a:ext cx="10369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汽车、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摩托车与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火车三种车辆的速度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相等，那么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按照它们的动能从大到小排列顺序正确的是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汽车、摩托车、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火车                              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火车、汽车、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摩托车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摩托车、汽车、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火车                              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汽车、火车、摩托车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2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3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9" name="组合 1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0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861423" y="1960141"/>
            <a:ext cx="271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776" y="1107062"/>
            <a:ext cx="11233248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实验小组的同学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图所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示的装置探究“物体动能的大小与质量和速度的关系”。将钢球从某一高度由静止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释放，钢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球摆到竖直位置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时，撞击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水平木板上的木块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将木块撞出一段距离。</a:t>
            </a:r>
          </a:p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本实验使钢球获得动能的操作方法是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，钢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球动能的大小是通过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观察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来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判断的。</a:t>
            </a:r>
          </a:p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从表中数据可以看出，他们让质量不同的钢球从相同高度摆下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使钢球到达竖直位置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从而探究动能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的关系。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54756" y="5150477"/>
          <a:ext cx="85725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/>
                <a:gridCol w="2143125"/>
                <a:gridCol w="2143125"/>
                <a:gridCol w="21431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实验序号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钢球质量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/g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钢球下摆高度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木块滑行距离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956767" y="3616325"/>
            <a:ext cx="112067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在第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次实验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中，木块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被撞后滑出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木板，需要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重做第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实验，甲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同学建议换用同样较长的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木板，乙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同学建议换一个较大的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木块，丙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同学建议降低钢球下摆的高度。你认为应当采用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同学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的建议。</a:t>
            </a:r>
          </a:p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由上述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实验数据和现象可得出结论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:________________________________________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5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037887" y="6203275"/>
            <a:ext cx="1733501" cy="941441"/>
            <a:chOff x="2946400" y="1698625"/>
            <a:chExt cx="6337300" cy="3441700"/>
          </a:xfrm>
        </p:grpSpPr>
        <p:sp>
          <p:nvSpPr>
            <p:cNvPr id="96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2" name="组合 1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3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4759" y="880021"/>
            <a:ext cx="110800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某同学在体育活动中，从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铅球下落陷入沙坑的深度情况猜想到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物体的重力势能可能与物体的质量、下落高度和运动路径有关，于是设计了如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图所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示的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实验：有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大小、形状相同的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四个铅球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其中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三球的质量均为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球的质量为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，让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两球从距沙表面高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由静止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下落，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球从距沙表面高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由静止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下落，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球从距沙表面高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的光滑弯曲管道上端由静止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滑入，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最后从管道下端竖直地落下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球在光滑管道中运动的能量损失不计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。实验测得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两球陷入沙中的深度分别为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两球陷入沙中的深度均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，且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本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实验中，铅球的重力势能大小是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通过</a:t>
            </a:r>
            <a:r>
              <a:rPr lang="zh-CN" altLang="en-US" sz="2000" b="1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来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反映的。</a:t>
            </a:r>
          </a:p>
          <a:p>
            <a:pPr>
              <a:lnSpc>
                <a:spcPts val="24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比较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球，发现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球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陷入沙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中的深度更大，由此可得出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结论：当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下落高度一定时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000" b="1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比较</a:t>
            </a:r>
            <a:r>
              <a:rPr lang="zh-CN" altLang="en-US" sz="2000" b="1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两球，发现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球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陷入沙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中深度更大，由此可得出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结论：当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物体质量相同时，下落高度越高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物体的重力势能越大。</a:t>
            </a:r>
          </a:p>
          <a:p>
            <a:pPr>
              <a:lnSpc>
                <a:spcPts val="24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比较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两球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发现两球运动的路径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不同，但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陷入沙中的深度相同，由此可得出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结论：物体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的重力势能与物体运动的路径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选填“有关”或“无关”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ts val="24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小球在下落过程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陷入沙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前，将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重力势能转化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能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，陷入沙中直到小球静止的过程中，将机械能转化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能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885351" y="375965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典例分析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4" name="b62f3963-f740-42b0-bde0-17486b4e3c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923" y="6070783"/>
            <a:ext cx="1977465" cy="1073934"/>
            <a:chOff x="2946400" y="1698625"/>
            <a:chExt cx="6337300" cy="3441700"/>
          </a:xfrm>
        </p:grpSpPr>
        <p:sp>
          <p:nvSpPr>
            <p:cNvPr id="95" name="iṡľïḓé"/>
            <p:cNvSpPr/>
            <p:nvPr/>
          </p:nvSpPr>
          <p:spPr bwMode="auto">
            <a:xfrm>
              <a:off x="7426325" y="1698625"/>
              <a:ext cx="673100" cy="347663"/>
            </a:xfrm>
            <a:custGeom>
              <a:avLst/>
              <a:gdLst>
                <a:gd name="T0" fmla="*/ 19 w 37"/>
                <a:gd name="T1" fmla="*/ 19 h 19"/>
                <a:gd name="T2" fmla="*/ 37 w 37"/>
                <a:gd name="T3" fmla="*/ 0 h 19"/>
                <a:gd name="T4" fmla="*/ 0 w 37"/>
                <a:gd name="T5" fmla="*/ 0 h 19"/>
                <a:gd name="T6" fmla="*/ 19 w 3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9">
                  <a:moveTo>
                    <a:pt x="19" y="19"/>
                  </a:moveTo>
                  <a:cubicBezTo>
                    <a:pt x="29" y="19"/>
                    <a:pt x="37" y="11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8" y="19"/>
                    <a:pt x="19" y="19"/>
                  </a:cubicBez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śḻíḑe"/>
            <p:cNvSpPr/>
            <p:nvPr/>
          </p:nvSpPr>
          <p:spPr bwMode="auto">
            <a:xfrm>
              <a:off x="7589838" y="1698625"/>
              <a:ext cx="346075" cy="182563"/>
            </a:xfrm>
            <a:custGeom>
              <a:avLst/>
              <a:gdLst>
                <a:gd name="T0" fmla="*/ 10 w 19"/>
                <a:gd name="T1" fmla="*/ 10 h 10"/>
                <a:gd name="T2" fmla="*/ 19 w 19"/>
                <a:gd name="T3" fmla="*/ 0 h 10"/>
                <a:gd name="T4" fmla="*/ 0 w 19"/>
                <a:gd name="T5" fmla="*/ 0 h 10"/>
                <a:gd name="T6" fmla="*/ 1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cubicBezTo>
                    <a:pt x="15" y="10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10" y="10"/>
                  </a:cubicBez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$1iḑê"/>
            <p:cNvSpPr/>
            <p:nvPr/>
          </p:nvSpPr>
          <p:spPr bwMode="auto">
            <a:xfrm>
              <a:off x="8099425" y="1735138"/>
              <a:ext cx="692150" cy="549275"/>
            </a:xfrm>
            <a:custGeom>
              <a:avLst/>
              <a:gdLst>
                <a:gd name="T0" fmla="*/ 12 w 38"/>
                <a:gd name="T1" fmla="*/ 25 h 30"/>
                <a:gd name="T2" fmla="*/ 38 w 38"/>
                <a:gd name="T3" fmla="*/ 18 h 30"/>
                <a:gd name="T4" fmla="*/ 5 w 38"/>
                <a:gd name="T5" fmla="*/ 0 h 30"/>
                <a:gd name="T6" fmla="*/ 12 w 38"/>
                <a:gd name="T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12" y="25"/>
                  </a:moveTo>
                  <a:cubicBezTo>
                    <a:pt x="21" y="30"/>
                    <a:pt x="33" y="27"/>
                    <a:pt x="38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4" y="20"/>
                    <a:pt x="12" y="25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í$ľïdê"/>
            <p:cNvSpPr/>
            <p:nvPr/>
          </p:nvSpPr>
          <p:spPr bwMode="auto">
            <a:xfrm>
              <a:off x="8299450" y="1808163"/>
              <a:ext cx="328613" cy="274638"/>
            </a:xfrm>
            <a:custGeom>
              <a:avLst/>
              <a:gdLst>
                <a:gd name="T0" fmla="*/ 6 w 18"/>
                <a:gd name="T1" fmla="*/ 13 h 15"/>
                <a:gd name="T2" fmla="*/ 18 w 18"/>
                <a:gd name="T3" fmla="*/ 9 h 15"/>
                <a:gd name="T4" fmla="*/ 2 w 18"/>
                <a:gd name="T5" fmla="*/ 0 h 15"/>
                <a:gd name="T6" fmla="*/ 6 w 18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10" y="15"/>
                    <a:pt x="16" y="14"/>
                    <a:pt x="18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2" y="10"/>
                    <a:pt x="6" y="13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$lïḍê"/>
            <p:cNvSpPr/>
            <p:nvPr/>
          </p:nvSpPr>
          <p:spPr bwMode="auto">
            <a:xfrm>
              <a:off x="8628063" y="2119313"/>
              <a:ext cx="563563" cy="677863"/>
            </a:xfrm>
            <a:custGeom>
              <a:avLst/>
              <a:gdLst>
                <a:gd name="T0" fmla="*/ 6 w 31"/>
                <a:gd name="T1" fmla="*/ 25 h 37"/>
                <a:gd name="T2" fmla="*/ 31 w 31"/>
                <a:gd name="T3" fmla="*/ 31 h 37"/>
                <a:gd name="T4" fmla="*/ 12 w 31"/>
                <a:gd name="T5" fmla="*/ 0 h 37"/>
                <a:gd name="T6" fmla="*/ 6 w 31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7">
                  <a:moveTo>
                    <a:pt x="6" y="25"/>
                  </a:moveTo>
                  <a:cubicBezTo>
                    <a:pt x="11" y="34"/>
                    <a:pt x="23" y="37"/>
                    <a:pt x="31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5"/>
                    <a:pt x="0" y="17"/>
                    <a:pt x="6" y="25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ṥļíḋe"/>
            <p:cNvSpPr/>
            <p:nvPr/>
          </p:nvSpPr>
          <p:spPr bwMode="auto">
            <a:xfrm>
              <a:off x="8828088" y="2266950"/>
              <a:ext cx="273050" cy="328613"/>
            </a:xfrm>
            <a:custGeom>
              <a:avLst/>
              <a:gdLst>
                <a:gd name="T0" fmla="*/ 3 w 15"/>
                <a:gd name="T1" fmla="*/ 12 h 18"/>
                <a:gd name="T2" fmla="*/ 15 w 15"/>
                <a:gd name="T3" fmla="*/ 15 h 18"/>
                <a:gd name="T4" fmla="*/ 6 w 15"/>
                <a:gd name="T5" fmla="*/ 0 h 18"/>
                <a:gd name="T6" fmla="*/ 3 w 15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cubicBezTo>
                    <a:pt x="5" y="17"/>
                    <a:pt x="11" y="18"/>
                    <a:pt x="15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śḻíďé"/>
            <p:cNvSpPr/>
            <p:nvPr/>
          </p:nvSpPr>
          <p:spPr bwMode="auto">
            <a:xfrm>
              <a:off x="6751638" y="1754188"/>
              <a:ext cx="674688" cy="566738"/>
            </a:xfrm>
            <a:custGeom>
              <a:avLst/>
              <a:gdLst>
                <a:gd name="T0" fmla="*/ 26 w 37"/>
                <a:gd name="T1" fmla="*/ 26 h 31"/>
                <a:gd name="T2" fmla="*/ 0 w 37"/>
                <a:gd name="T3" fmla="*/ 20 h 31"/>
                <a:gd name="T4" fmla="*/ 31 w 37"/>
                <a:gd name="T5" fmla="*/ 0 h 31"/>
                <a:gd name="T6" fmla="*/ 26 w 37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26" y="26"/>
                  </a:moveTo>
                  <a:cubicBezTo>
                    <a:pt x="17" y="31"/>
                    <a:pt x="6" y="29"/>
                    <a:pt x="0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9"/>
                    <a:pt x="34" y="20"/>
                    <a:pt x="26" y="26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sḻíḓè"/>
            <p:cNvSpPr/>
            <p:nvPr/>
          </p:nvSpPr>
          <p:spPr bwMode="auto">
            <a:xfrm>
              <a:off x="6897688" y="1844675"/>
              <a:ext cx="327025" cy="293688"/>
            </a:xfrm>
            <a:custGeom>
              <a:avLst/>
              <a:gdLst>
                <a:gd name="T0" fmla="*/ 13 w 18"/>
                <a:gd name="T1" fmla="*/ 13 h 16"/>
                <a:gd name="T2" fmla="*/ 0 w 18"/>
                <a:gd name="T3" fmla="*/ 10 h 16"/>
                <a:gd name="T4" fmla="*/ 16 w 18"/>
                <a:gd name="T5" fmla="*/ 0 h 16"/>
                <a:gd name="T6" fmla="*/ 13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13"/>
                  </a:moveTo>
                  <a:cubicBezTo>
                    <a:pt x="9" y="16"/>
                    <a:pt x="3" y="14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4"/>
                    <a:pt x="17" y="10"/>
                    <a:pt x="13" y="13"/>
                  </a:cubicBez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ŝḻíḍè"/>
            <p:cNvSpPr/>
            <p:nvPr/>
          </p:nvSpPr>
          <p:spPr bwMode="auto">
            <a:xfrm>
              <a:off x="2946400" y="4921250"/>
              <a:ext cx="3168650" cy="219075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lîḑè"/>
            <p:cNvSpPr/>
            <p:nvPr/>
          </p:nvSpPr>
          <p:spPr bwMode="auto">
            <a:xfrm>
              <a:off x="6115050" y="4921250"/>
              <a:ext cx="3168650" cy="219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ṣḻiḑe"/>
            <p:cNvSpPr/>
            <p:nvPr/>
          </p:nvSpPr>
          <p:spPr bwMode="auto">
            <a:xfrm>
              <a:off x="2946400" y="4664075"/>
              <a:ext cx="3168650" cy="257175"/>
            </a:xfrm>
            <a:custGeom>
              <a:avLst/>
              <a:gdLst>
                <a:gd name="T0" fmla="*/ 174 w 174"/>
                <a:gd name="T1" fmla="*/ 0 h 14"/>
                <a:gd name="T2" fmla="*/ 15 w 174"/>
                <a:gd name="T3" fmla="*/ 0 h 14"/>
                <a:gd name="T4" fmla="*/ 0 w 174"/>
                <a:gd name="T5" fmla="*/ 14 h 14"/>
                <a:gd name="T6" fmla="*/ 174 w 174"/>
                <a:gd name="T7" fmla="*/ 14 h 14"/>
                <a:gd name="T8" fmla="*/ 174 w 1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ṩḻiḑè"/>
            <p:cNvSpPr/>
            <p:nvPr/>
          </p:nvSpPr>
          <p:spPr bwMode="auto">
            <a:xfrm>
              <a:off x="6115050" y="4664075"/>
              <a:ext cx="3168650" cy="257175"/>
            </a:xfrm>
            <a:custGeom>
              <a:avLst/>
              <a:gdLst>
                <a:gd name="T0" fmla="*/ 174 w 174"/>
                <a:gd name="T1" fmla="*/ 14 h 14"/>
                <a:gd name="T2" fmla="*/ 160 w 174"/>
                <a:gd name="T3" fmla="*/ 0 h 14"/>
                <a:gd name="T4" fmla="*/ 0 w 174"/>
                <a:gd name="T5" fmla="*/ 0 h 14"/>
                <a:gd name="T6" fmla="*/ 0 w 174"/>
                <a:gd name="T7" fmla="*/ 14 h 14"/>
                <a:gd name="T8" fmla="*/ 174 w 17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">
                  <a:moveTo>
                    <a:pt x="174" y="14"/>
                  </a:moveTo>
                  <a:cubicBezTo>
                    <a:pt x="174" y="7"/>
                    <a:pt x="167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74" y="14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slîḑê"/>
            <p:cNvSpPr/>
            <p:nvPr/>
          </p:nvSpPr>
          <p:spPr bwMode="auto">
            <a:xfrm>
              <a:off x="3419475" y="2138363"/>
              <a:ext cx="2732088" cy="2141538"/>
            </a:xfrm>
            <a:custGeom>
              <a:avLst/>
              <a:gdLst>
                <a:gd name="T0" fmla="*/ 150 w 150"/>
                <a:gd name="T1" fmla="*/ 59 h 117"/>
                <a:gd name="T2" fmla="*/ 60 w 150"/>
                <a:gd name="T3" fmla="*/ 117 h 117"/>
                <a:gd name="T4" fmla="*/ 0 w 150"/>
                <a:gd name="T5" fmla="*/ 59 h 117"/>
                <a:gd name="T6" fmla="*/ 60 w 150"/>
                <a:gd name="T7" fmla="*/ 0 h 117"/>
                <a:gd name="T8" fmla="*/ 150 w 150"/>
                <a:gd name="T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7">
                  <a:moveTo>
                    <a:pt x="150" y="59"/>
                  </a:moveTo>
                  <a:cubicBezTo>
                    <a:pt x="150" y="59"/>
                    <a:pt x="92" y="117"/>
                    <a:pt x="60" y="117"/>
                  </a:cubicBezTo>
                  <a:cubicBezTo>
                    <a:pt x="28" y="117"/>
                    <a:pt x="0" y="91"/>
                    <a:pt x="0" y="59"/>
                  </a:cubicBezTo>
                  <a:cubicBezTo>
                    <a:pt x="0" y="26"/>
                    <a:pt x="28" y="0"/>
                    <a:pt x="60" y="0"/>
                  </a:cubicBezTo>
                  <a:cubicBezTo>
                    <a:pt x="92" y="0"/>
                    <a:pt x="150" y="59"/>
                    <a:pt x="150" y="59"/>
                  </a:cubicBez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şļïḍé"/>
            <p:cNvSpPr/>
            <p:nvPr/>
          </p:nvSpPr>
          <p:spPr bwMode="auto">
            <a:xfrm>
              <a:off x="828198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ṡ1iḑe"/>
            <p:cNvSpPr/>
            <p:nvPr/>
          </p:nvSpPr>
          <p:spPr bwMode="auto">
            <a:xfrm>
              <a:off x="7880350" y="2155825"/>
              <a:ext cx="219075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şḷíďè"/>
            <p:cNvSpPr/>
            <p:nvPr/>
          </p:nvSpPr>
          <p:spPr bwMode="auto">
            <a:xfrm>
              <a:off x="7462838" y="2155825"/>
              <a:ext cx="217488" cy="2508250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ṡļïḓè"/>
            <p:cNvSpPr/>
            <p:nvPr/>
          </p:nvSpPr>
          <p:spPr bwMode="auto">
            <a:xfrm>
              <a:off x="7043738" y="2357438"/>
              <a:ext cx="217488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ṡlîḑè"/>
            <p:cNvSpPr/>
            <p:nvPr/>
          </p:nvSpPr>
          <p:spPr bwMode="auto">
            <a:xfrm>
              <a:off x="6642100" y="2687638"/>
              <a:ext cx="219075" cy="19764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$ļíḓé"/>
            <p:cNvSpPr/>
            <p:nvPr/>
          </p:nvSpPr>
          <p:spPr bwMode="auto">
            <a:xfrm>
              <a:off x="62245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ṡlide"/>
            <p:cNvSpPr/>
            <p:nvPr/>
          </p:nvSpPr>
          <p:spPr bwMode="auto">
            <a:xfrm>
              <a:off x="5805488" y="3016250"/>
              <a:ext cx="217488" cy="1647825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ḻïḋé"/>
            <p:cNvSpPr/>
            <p:nvPr/>
          </p:nvSpPr>
          <p:spPr bwMode="auto">
            <a:xfrm>
              <a:off x="5386388" y="2614613"/>
              <a:ext cx="219075" cy="20494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ṥlïďe"/>
            <p:cNvSpPr/>
            <p:nvPr/>
          </p:nvSpPr>
          <p:spPr bwMode="auto">
            <a:xfrm>
              <a:off x="496728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líḑe"/>
            <p:cNvSpPr/>
            <p:nvPr/>
          </p:nvSpPr>
          <p:spPr bwMode="auto">
            <a:xfrm>
              <a:off x="4548188" y="2119313"/>
              <a:ext cx="219075" cy="2544763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ṡḻïďè"/>
            <p:cNvSpPr/>
            <p:nvPr/>
          </p:nvSpPr>
          <p:spPr bwMode="auto">
            <a:xfrm>
              <a:off x="4129088" y="2192338"/>
              <a:ext cx="219075" cy="24717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ṩliḍé"/>
            <p:cNvSpPr/>
            <p:nvPr/>
          </p:nvSpPr>
          <p:spPr bwMode="auto">
            <a:xfrm>
              <a:off x="3729038" y="2357438"/>
              <a:ext cx="219075" cy="230663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ŝlíḓè"/>
            <p:cNvSpPr/>
            <p:nvPr/>
          </p:nvSpPr>
          <p:spPr bwMode="auto">
            <a:xfrm>
              <a:off x="3309938" y="3290888"/>
              <a:ext cx="219075" cy="1373188"/>
            </a:xfrm>
            <a:prstGeom prst="rect">
              <a:avLst/>
            </a:pr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ṣ1îďê"/>
            <p:cNvSpPr/>
            <p:nvPr/>
          </p:nvSpPr>
          <p:spPr bwMode="auto">
            <a:xfrm>
              <a:off x="3309938" y="2046288"/>
              <a:ext cx="3005138" cy="2362200"/>
            </a:xfrm>
            <a:custGeom>
              <a:avLst/>
              <a:gdLst>
                <a:gd name="T0" fmla="*/ 66 w 165"/>
                <a:gd name="T1" fmla="*/ 129 h 129"/>
                <a:gd name="T2" fmla="*/ 0 w 165"/>
                <a:gd name="T3" fmla="*/ 65 h 129"/>
                <a:gd name="T4" fmla="*/ 66 w 165"/>
                <a:gd name="T5" fmla="*/ 0 h 129"/>
                <a:gd name="T6" fmla="*/ 160 w 165"/>
                <a:gd name="T7" fmla="*/ 60 h 129"/>
                <a:gd name="T8" fmla="*/ 165 w 165"/>
                <a:gd name="T9" fmla="*/ 65 h 129"/>
                <a:gd name="T10" fmla="*/ 160 w 165"/>
                <a:gd name="T11" fmla="*/ 69 h 129"/>
                <a:gd name="T12" fmla="*/ 66 w 165"/>
                <a:gd name="T13" fmla="*/ 129 h 129"/>
                <a:gd name="T14" fmla="*/ 66 w 165"/>
                <a:gd name="T15" fmla="*/ 12 h 129"/>
                <a:gd name="T16" fmla="*/ 12 w 165"/>
                <a:gd name="T17" fmla="*/ 65 h 129"/>
                <a:gd name="T18" fmla="*/ 66 w 165"/>
                <a:gd name="T19" fmla="*/ 117 h 129"/>
                <a:gd name="T20" fmla="*/ 148 w 165"/>
                <a:gd name="T21" fmla="*/ 65 h 129"/>
                <a:gd name="T22" fmla="*/ 66 w 165"/>
                <a:gd name="T2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29">
                  <a:moveTo>
                    <a:pt x="66" y="129"/>
                  </a:moveTo>
                  <a:cubicBezTo>
                    <a:pt x="30" y="129"/>
                    <a:pt x="0" y="100"/>
                    <a:pt x="0" y="65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0" y="0"/>
                    <a:pt x="158" y="58"/>
                    <a:pt x="160" y="6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71"/>
                    <a:pt x="100" y="129"/>
                    <a:pt x="66" y="129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5"/>
                  </a:cubicBezTo>
                  <a:cubicBezTo>
                    <a:pt x="12" y="93"/>
                    <a:pt x="36" y="117"/>
                    <a:pt x="66" y="117"/>
                  </a:cubicBezTo>
                  <a:cubicBezTo>
                    <a:pt x="88" y="117"/>
                    <a:pt x="129" y="83"/>
                    <a:pt x="148" y="65"/>
                  </a:cubicBezTo>
                  <a:cubicBezTo>
                    <a:pt x="129" y="47"/>
                    <a:pt x="88" y="12"/>
                    <a:pt x="66" y="12"/>
                  </a:cubicBez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$ľíďé"/>
            <p:cNvSpPr/>
            <p:nvPr/>
          </p:nvSpPr>
          <p:spPr bwMode="auto">
            <a:xfrm>
              <a:off x="6078538" y="2046288"/>
              <a:ext cx="2840038" cy="2617788"/>
            </a:xfrm>
            <a:custGeom>
              <a:avLst/>
              <a:gdLst>
                <a:gd name="T0" fmla="*/ 156 w 156"/>
                <a:gd name="T1" fmla="*/ 143 h 143"/>
                <a:gd name="T2" fmla="*/ 144 w 156"/>
                <a:gd name="T3" fmla="*/ 143 h 143"/>
                <a:gd name="T4" fmla="*/ 144 w 156"/>
                <a:gd name="T5" fmla="*/ 65 h 143"/>
                <a:gd name="T6" fmla="*/ 92 w 156"/>
                <a:gd name="T7" fmla="*/ 12 h 143"/>
                <a:gd name="T8" fmla="*/ 9 w 156"/>
                <a:gd name="T9" fmla="*/ 69 h 143"/>
                <a:gd name="T10" fmla="*/ 0 w 156"/>
                <a:gd name="T11" fmla="*/ 61 h 143"/>
                <a:gd name="T12" fmla="*/ 92 w 156"/>
                <a:gd name="T13" fmla="*/ 0 h 143"/>
                <a:gd name="T14" fmla="*/ 156 w 156"/>
                <a:gd name="T15" fmla="*/ 65 h 143"/>
                <a:gd name="T16" fmla="*/ 156 w 15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43">
                  <a:moveTo>
                    <a:pt x="156" y="143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36"/>
                    <a:pt x="121" y="12"/>
                    <a:pt x="92" y="12"/>
                  </a:cubicBezTo>
                  <a:cubicBezTo>
                    <a:pt x="68" y="12"/>
                    <a:pt x="23" y="53"/>
                    <a:pt x="9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57" y="0"/>
                    <a:pt x="92" y="0"/>
                  </a:cubicBezTo>
                  <a:cubicBezTo>
                    <a:pt x="127" y="0"/>
                    <a:pt x="156" y="29"/>
                    <a:pt x="156" y="65"/>
                  </a:cubicBezTo>
                  <a:lnTo>
                    <a:pt x="156" y="143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1" name="组合 1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7019" y="5839040"/>
            <a:ext cx="1212196" cy="1309593"/>
            <a:chOff x="3883026" y="992188"/>
            <a:chExt cx="4425950" cy="4891088"/>
          </a:xfrm>
        </p:grpSpPr>
        <p:sp>
          <p:nvSpPr>
            <p:cNvPr id="192" name="í$ḻíde"/>
            <p:cNvSpPr/>
            <p:nvPr/>
          </p:nvSpPr>
          <p:spPr bwMode="auto">
            <a:xfrm>
              <a:off x="5707063" y="4983163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0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ŝ1ïḓé"/>
            <p:cNvSpPr/>
            <p:nvPr/>
          </p:nvSpPr>
          <p:spPr bwMode="auto">
            <a:xfrm>
              <a:off x="6113463" y="5000626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04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ṥḻíďé"/>
            <p:cNvSpPr/>
            <p:nvPr/>
          </p:nvSpPr>
          <p:spPr bwMode="auto">
            <a:xfrm>
              <a:off x="5707063" y="4594226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ïṡļîḓe"/>
            <p:cNvSpPr/>
            <p:nvPr/>
          </p:nvSpPr>
          <p:spPr bwMode="auto">
            <a:xfrm>
              <a:off x="6113463" y="4594226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2 h 23"/>
                <a:gd name="T6" fmla="*/ 0 w 22"/>
                <a:gd name="T7" fmla="*/ 12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ṩľîďe"/>
            <p:cNvSpPr/>
            <p:nvPr/>
          </p:nvSpPr>
          <p:spPr bwMode="auto">
            <a:xfrm>
              <a:off x="5900738" y="4806951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iṥlîďè"/>
            <p:cNvSpPr/>
            <p:nvPr/>
          </p:nvSpPr>
          <p:spPr bwMode="auto">
            <a:xfrm>
              <a:off x="6113463" y="4806951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ïṥḷîḑê"/>
            <p:cNvSpPr/>
            <p:nvPr/>
          </p:nvSpPr>
          <p:spPr bwMode="auto">
            <a:xfrm>
              <a:off x="5865813" y="4718051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ṥlïďé"/>
            <p:cNvSpPr/>
            <p:nvPr/>
          </p:nvSpPr>
          <p:spPr bwMode="auto">
            <a:xfrm>
              <a:off x="7494588" y="3182938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96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íś1íḑé"/>
            <p:cNvSpPr/>
            <p:nvPr/>
          </p:nvSpPr>
          <p:spPr bwMode="auto">
            <a:xfrm>
              <a:off x="7900988" y="321786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34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ṣľïḍé"/>
            <p:cNvSpPr/>
            <p:nvPr/>
          </p:nvSpPr>
          <p:spPr bwMode="auto">
            <a:xfrm>
              <a:off x="7494588" y="281146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îṩḻïḓe"/>
            <p:cNvSpPr/>
            <p:nvPr/>
          </p:nvSpPr>
          <p:spPr bwMode="auto">
            <a:xfrm>
              <a:off x="7900988" y="281146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ísļîḑè"/>
            <p:cNvSpPr/>
            <p:nvPr/>
          </p:nvSpPr>
          <p:spPr bwMode="auto">
            <a:xfrm>
              <a:off x="7707313" y="3005138"/>
              <a:ext cx="193675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sḷîdè"/>
            <p:cNvSpPr/>
            <p:nvPr/>
          </p:nvSpPr>
          <p:spPr bwMode="auto">
            <a:xfrm>
              <a:off x="7900988" y="3005138"/>
              <a:ext cx="212725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sľïdé"/>
            <p:cNvSpPr/>
            <p:nvPr/>
          </p:nvSpPr>
          <p:spPr bwMode="auto">
            <a:xfrm>
              <a:off x="7653338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ṣḻîdè"/>
            <p:cNvSpPr/>
            <p:nvPr/>
          </p:nvSpPr>
          <p:spPr bwMode="auto">
            <a:xfrm>
              <a:off x="6981826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š1ide"/>
            <p:cNvSpPr/>
            <p:nvPr/>
          </p:nvSpPr>
          <p:spPr bwMode="auto">
            <a:xfrm>
              <a:off x="7388226" y="4489451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ŝḷiḍê"/>
            <p:cNvSpPr/>
            <p:nvPr/>
          </p:nvSpPr>
          <p:spPr bwMode="auto">
            <a:xfrm>
              <a:off x="6981826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6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šḷîḓè"/>
            <p:cNvSpPr/>
            <p:nvPr/>
          </p:nvSpPr>
          <p:spPr bwMode="auto">
            <a:xfrm>
              <a:off x="7388226" y="4083051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ïšļidè"/>
            <p:cNvSpPr/>
            <p:nvPr/>
          </p:nvSpPr>
          <p:spPr bwMode="auto">
            <a:xfrm>
              <a:off x="7175501" y="4276726"/>
              <a:ext cx="212725" cy="212725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iṧlíḓe"/>
            <p:cNvSpPr/>
            <p:nvPr/>
          </p:nvSpPr>
          <p:spPr bwMode="auto">
            <a:xfrm>
              <a:off x="7388226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ṧ1íḑé"/>
            <p:cNvSpPr/>
            <p:nvPr/>
          </p:nvSpPr>
          <p:spPr bwMode="auto">
            <a:xfrm>
              <a:off x="7140576" y="4189413"/>
              <a:ext cx="6985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íŝ1íḑè"/>
            <p:cNvSpPr/>
            <p:nvPr/>
          </p:nvSpPr>
          <p:spPr bwMode="auto">
            <a:xfrm>
              <a:off x="4414838" y="4454526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íšļîḓè"/>
            <p:cNvSpPr/>
            <p:nvPr/>
          </p:nvSpPr>
          <p:spPr bwMode="auto">
            <a:xfrm>
              <a:off x="4821238" y="4489451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ṩḻíḑe"/>
            <p:cNvSpPr/>
            <p:nvPr/>
          </p:nvSpPr>
          <p:spPr bwMode="auto">
            <a:xfrm>
              <a:off x="4414838" y="4083051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ṧḷïďè"/>
            <p:cNvSpPr/>
            <p:nvPr/>
          </p:nvSpPr>
          <p:spPr bwMode="auto">
            <a:xfrm>
              <a:off x="4821238" y="4083051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6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ïṧḻîḓé"/>
            <p:cNvSpPr/>
            <p:nvPr/>
          </p:nvSpPr>
          <p:spPr bwMode="auto">
            <a:xfrm>
              <a:off x="4625976" y="4276726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ŝliḋe"/>
            <p:cNvSpPr/>
            <p:nvPr/>
          </p:nvSpPr>
          <p:spPr bwMode="auto">
            <a:xfrm>
              <a:off x="4821238" y="4276726"/>
              <a:ext cx="195263" cy="212725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íṥliḓe"/>
            <p:cNvSpPr/>
            <p:nvPr/>
          </p:nvSpPr>
          <p:spPr bwMode="auto">
            <a:xfrm>
              <a:off x="4573588" y="4189413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îṥḻïḍè"/>
            <p:cNvSpPr/>
            <p:nvPr/>
          </p:nvSpPr>
          <p:spPr bwMode="auto">
            <a:xfrm>
              <a:off x="3883026" y="3182938"/>
              <a:ext cx="407988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šlïḑê"/>
            <p:cNvSpPr/>
            <p:nvPr/>
          </p:nvSpPr>
          <p:spPr bwMode="auto">
            <a:xfrm>
              <a:off x="4291013" y="321786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ḻîḑê"/>
            <p:cNvSpPr/>
            <p:nvPr/>
          </p:nvSpPr>
          <p:spPr bwMode="auto">
            <a:xfrm>
              <a:off x="3883026" y="2811463"/>
              <a:ext cx="407988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6"/>
                    <a:pt x="17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ŝ1ïďe"/>
            <p:cNvSpPr/>
            <p:nvPr/>
          </p:nvSpPr>
          <p:spPr bwMode="auto">
            <a:xfrm>
              <a:off x="4291013" y="281146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1 h 23"/>
                <a:gd name="T6" fmla="*/ 0 w 23"/>
                <a:gd name="T7" fmla="*/ 11 h 23"/>
                <a:gd name="T8" fmla="*/ 12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2" y="16"/>
                    <a:pt x="1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iŝ1ïďe"/>
            <p:cNvSpPr/>
            <p:nvPr/>
          </p:nvSpPr>
          <p:spPr bwMode="auto">
            <a:xfrm>
              <a:off x="4095751" y="3005138"/>
              <a:ext cx="195263" cy="212725"/>
            </a:xfrm>
            <a:custGeom>
              <a:avLst/>
              <a:gdLst>
                <a:gd name="T0" fmla="*/ 0 w 11"/>
                <a:gd name="T1" fmla="*/ 12 h 12"/>
                <a:gd name="T2" fmla="*/ 11 w 11"/>
                <a:gd name="T3" fmla="*/ 12 h 12"/>
                <a:gd name="T4" fmla="*/ 11 w 11"/>
                <a:gd name="T5" fmla="*/ 0 h 12"/>
                <a:gd name="T6" fmla="*/ 0 w 1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ïṥ1îdè"/>
            <p:cNvSpPr/>
            <p:nvPr/>
          </p:nvSpPr>
          <p:spPr bwMode="auto">
            <a:xfrm>
              <a:off x="4291013" y="3005138"/>
              <a:ext cx="211138" cy="2127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íşľîḑê"/>
            <p:cNvSpPr/>
            <p:nvPr/>
          </p:nvSpPr>
          <p:spPr bwMode="auto">
            <a:xfrm>
              <a:off x="4041776" y="2917826"/>
              <a:ext cx="88900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íṧ1íḋé"/>
            <p:cNvSpPr/>
            <p:nvPr/>
          </p:nvSpPr>
          <p:spPr bwMode="auto">
            <a:xfrm>
              <a:off x="6981826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6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4F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ṧḻíḓê"/>
            <p:cNvSpPr/>
            <p:nvPr/>
          </p:nvSpPr>
          <p:spPr bwMode="auto">
            <a:xfrm>
              <a:off x="7388226" y="1928813"/>
              <a:ext cx="406400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iṣļïďé"/>
            <p:cNvSpPr/>
            <p:nvPr/>
          </p:nvSpPr>
          <p:spPr bwMode="auto">
            <a:xfrm>
              <a:off x="6981826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śḻide"/>
            <p:cNvSpPr/>
            <p:nvPr/>
          </p:nvSpPr>
          <p:spPr bwMode="auto">
            <a:xfrm>
              <a:off x="7388226" y="1522413"/>
              <a:ext cx="406400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1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îṡľîḋé"/>
            <p:cNvSpPr/>
            <p:nvPr/>
          </p:nvSpPr>
          <p:spPr bwMode="auto">
            <a:xfrm>
              <a:off x="7175501" y="1735138"/>
              <a:ext cx="212725" cy="193675"/>
            </a:xfrm>
            <a:custGeom>
              <a:avLst/>
              <a:gdLst>
                <a:gd name="T0" fmla="*/ 0 w 12"/>
                <a:gd name="T1" fmla="*/ 11 h 11"/>
                <a:gd name="T2" fmla="*/ 12 w 12"/>
                <a:gd name="T3" fmla="*/ 11 h 11"/>
                <a:gd name="T4" fmla="*/ 12 w 12"/>
                <a:gd name="T5" fmla="*/ 0 h 11"/>
                <a:gd name="T6" fmla="*/ 0 w 1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ŝ1íḑe"/>
            <p:cNvSpPr/>
            <p:nvPr/>
          </p:nvSpPr>
          <p:spPr bwMode="auto">
            <a:xfrm>
              <a:off x="7388226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ŝļíḓe"/>
            <p:cNvSpPr/>
            <p:nvPr/>
          </p:nvSpPr>
          <p:spPr bwMode="auto">
            <a:xfrm>
              <a:off x="7140576" y="1646238"/>
              <a:ext cx="6985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iṩḷiḍé"/>
            <p:cNvSpPr/>
            <p:nvPr/>
          </p:nvSpPr>
          <p:spPr bwMode="auto">
            <a:xfrm>
              <a:off x="4414838" y="1911351"/>
              <a:ext cx="406400" cy="282575"/>
            </a:xfrm>
            <a:custGeom>
              <a:avLst/>
              <a:gdLst>
                <a:gd name="T0" fmla="*/ 0 w 23"/>
                <a:gd name="T1" fmla="*/ 1 h 16"/>
                <a:gd name="T2" fmla="*/ 0 w 23"/>
                <a:gd name="T3" fmla="*/ 0 h 16"/>
                <a:gd name="T4" fmla="*/ 0 w 23"/>
                <a:gd name="T5" fmla="*/ 1 h 16"/>
                <a:gd name="T6" fmla="*/ 15 w 23"/>
                <a:gd name="T7" fmla="*/ 16 h 16"/>
                <a:gd name="T8" fmla="*/ 23 w 23"/>
                <a:gd name="T9" fmla="*/ 16 h 16"/>
                <a:gd name="T10" fmla="*/ 23 w 23"/>
                <a:gd name="T11" fmla="*/ 1 h 16"/>
                <a:gd name="T12" fmla="*/ 0 w 2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7" y="16"/>
                    <a:pt x="1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C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îṣ1îḑè"/>
            <p:cNvSpPr/>
            <p:nvPr/>
          </p:nvSpPr>
          <p:spPr bwMode="auto">
            <a:xfrm>
              <a:off x="4821238" y="1928813"/>
              <a:ext cx="407988" cy="265113"/>
            </a:xfrm>
            <a:custGeom>
              <a:avLst/>
              <a:gdLst>
                <a:gd name="T0" fmla="*/ 0 w 23"/>
                <a:gd name="T1" fmla="*/ 15 h 15"/>
                <a:gd name="T2" fmla="*/ 8 w 23"/>
                <a:gd name="T3" fmla="*/ 15 h 15"/>
                <a:gd name="T4" fmla="*/ 23 w 23"/>
                <a:gd name="T5" fmla="*/ 0 h 15"/>
                <a:gd name="T6" fmla="*/ 0 w 23"/>
                <a:gd name="T7" fmla="*/ 0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6" y="15"/>
                    <a:pt x="23" y="8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9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ïśļiḓê"/>
            <p:cNvSpPr/>
            <p:nvPr/>
          </p:nvSpPr>
          <p:spPr bwMode="auto">
            <a:xfrm>
              <a:off x="4414838" y="1522413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2 w 23"/>
                <a:gd name="T5" fmla="*/ 23 h 23"/>
                <a:gd name="T6" fmla="*/ 23 w 23"/>
                <a:gd name="T7" fmla="*/ 12 h 23"/>
                <a:gd name="T8" fmla="*/ 23 w 23"/>
                <a:gd name="T9" fmla="*/ 0 h 23"/>
                <a:gd name="T10" fmla="*/ 0 w 23"/>
                <a:gd name="T11" fmla="*/ 22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ṣļiďe"/>
            <p:cNvSpPr/>
            <p:nvPr/>
          </p:nvSpPr>
          <p:spPr bwMode="auto">
            <a:xfrm>
              <a:off x="4821238" y="1522413"/>
              <a:ext cx="407988" cy="406400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12 h 23"/>
                <a:gd name="T6" fmla="*/ 0 w 23"/>
                <a:gd name="T7" fmla="*/ 12 h 23"/>
                <a:gd name="T8" fmla="*/ 11 w 23"/>
                <a:gd name="T9" fmla="*/ 23 h 23"/>
                <a:gd name="T10" fmla="*/ 0 w 23"/>
                <a:gd name="T11" fmla="*/ 23 h 23"/>
                <a:gd name="T12" fmla="*/ 0 w 23"/>
                <a:gd name="T13" fmla="*/ 23 h 23"/>
                <a:gd name="T14" fmla="*/ 23 w 23"/>
                <a:gd name="T15" fmla="*/ 23 h 23"/>
                <a:gd name="T16" fmla="*/ 23 w 23"/>
                <a:gd name="T17" fmla="*/ 23 h 23"/>
                <a:gd name="T18" fmla="*/ 0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ïṧ1îḓe"/>
            <p:cNvSpPr/>
            <p:nvPr/>
          </p:nvSpPr>
          <p:spPr bwMode="auto">
            <a:xfrm>
              <a:off x="4625976" y="1735138"/>
              <a:ext cx="195263" cy="193675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11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ŝļîďé"/>
            <p:cNvSpPr/>
            <p:nvPr/>
          </p:nvSpPr>
          <p:spPr bwMode="auto">
            <a:xfrm>
              <a:off x="4821238" y="1735138"/>
              <a:ext cx="195263" cy="1936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1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5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ṩḻïďé"/>
            <p:cNvSpPr/>
            <p:nvPr/>
          </p:nvSpPr>
          <p:spPr bwMode="auto">
            <a:xfrm>
              <a:off x="4573588" y="1646238"/>
              <a:ext cx="88900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šlïḋe"/>
            <p:cNvSpPr/>
            <p:nvPr/>
          </p:nvSpPr>
          <p:spPr bwMode="auto">
            <a:xfrm>
              <a:off x="5707063" y="1363663"/>
              <a:ext cx="406400" cy="300038"/>
            </a:xfrm>
            <a:custGeom>
              <a:avLst/>
              <a:gdLst>
                <a:gd name="T0" fmla="*/ 0 w 23"/>
                <a:gd name="T1" fmla="*/ 2 h 17"/>
                <a:gd name="T2" fmla="*/ 0 w 23"/>
                <a:gd name="T3" fmla="*/ 0 h 17"/>
                <a:gd name="T4" fmla="*/ 0 w 23"/>
                <a:gd name="T5" fmla="*/ 2 h 17"/>
                <a:gd name="T6" fmla="*/ 15 w 23"/>
                <a:gd name="T7" fmla="*/ 17 h 17"/>
                <a:gd name="T8" fmla="*/ 23 w 23"/>
                <a:gd name="T9" fmla="*/ 17 h 17"/>
                <a:gd name="T10" fmla="*/ 23 w 23"/>
                <a:gd name="T11" fmla="*/ 2 h 17"/>
                <a:gd name="T12" fmla="*/ 0 w 2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480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şḻîde"/>
            <p:cNvSpPr/>
            <p:nvPr/>
          </p:nvSpPr>
          <p:spPr bwMode="auto">
            <a:xfrm>
              <a:off x="6113463" y="1398588"/>
              <a:ext cx="388938" cy="265113"/>
            </a:xfrm>
            <a:custGeom>
              <a:avLst/>
              <a:gdLst>
                <a:gd name="T0" fmla="*/ 0 w 22"/>
                <a:gd name="T1" fmla="*/ 15 h 15"/>
                <a:gd name="T2" fmla="*/ 7 w 22"/>
                <a:gd name="T3" fmla="*/ 15 h 15"/>
                <a:gd name="T4" fmla="*/ 22 w 22"/>
                <a:gd name="T5" fmla="*/ 0 h 15"/>
                <a:gd name="T6" fmla="*/ 0 w 22"/>
                <a:gd name="T7" fmla="*/ 0 h 15"/>
                <a:gd name="T8" fmla="*/ 0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22" y="8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B636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îšļîḍé"/>
            <p:cNvSpPr/>
            <p:nvPr/>
          </p:nvSpPr>
          <p:spPr bwMode="auto">
            <a:xfrm>
              <a:off x="5707063" y="992188"/>
              <a:ext cx="406400" cy="406400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11 w 23"/>
                <a:gd name="T5" fmla="*/ 23 h 23"/>
                <a:gd name="T6" fmla="*/ 23 w 23"/>
                <a:gd name="T7" fmla="*/ 11 h 23"/>
                <a:gd name="T8" fmla="*/ 23 w 23"/>
                <a:gd name="T9" fmla="*/ 0 h 23"/>
                <a:gd name="T10" fmla="*/ 0 w 23"/>
                <a:gd name="T11" fmla="*/ 21 h 23"/>
                <a:gd name="T12" fmla="*/ 0 w 23"/>
                <a:gd name="T13" fmla="*/ 23 h 23"/>
                <a:gd name="T14" fmla="*/ 23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A3E0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íSḻïḍê"/>
            <p:cNvSpPr/>
            <p:nvPr/>
          </p:nvSpPr>
          <p:spPr bwMode="auto">
            <a:xfrm>
              <a:off x="6113463" y="992188"/>
              <a:ext cx="388938" cy="406400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11 h 23"/>
                <a:gd name="T6" fmla="*/ 0 w 22"/>
                <a:gd name="T7" fmla="*/ 11 h 23"/>
                <a:gd name="T8" fmla="*/ 11 w 22"/>
                <a:gd name="T9" fmla="*/ 23 h 23"/>
                <a:gd name="T10" fmla="*/ 0 w 22"/>
                <a:gd name="T11" fmla="*/ 23 h 23"/>
                <a:gd name="T12" fmla="*/ 0 w 22"/>
                <a:gd name="T13" fmla="*/ 23 h 23"/>
                <a:gd name="T14" fmla="*/ 22 w 22"/>
                <a:gd name="T15" fmla="*/ 23 h 23"/>
                <a:gd name="T16" fmla="*/ 22 w 22"/>
                <a:gd name="T17" fmla="*/ 23 h 23"/>
                <a:gd name="T18" fmla="*/ 0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11" y="17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76D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ślïḓè"/>
            <p:cNvSpPr/>
            <p:nvPr/>
          </p:nvSpPr>
          <p:spPr bwMode="auto">
            <a:xfrm>
              <a:off x="5900738" y="1187451"/>
              <a:ext cx="212725" cy="2111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1AB2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ṩḷiḑe"/>
            <p:cNvSpPr/>
            <p:nvPr/>
          </p:nvSpPr>
          <p:spPr bwMode="auto">
            <a:xfrm>
              <a:off x="6113463" y="1187451"/>
              <a:ext cx="195263" cy="211138"/>
            </a:xfrm>
            <a:custGeom>
              <a:avLst/>
              <a:gdLst>
                <a:gd name="T0" fmla="*/ 11 w 11"/>
                <a:gd name="T1" fmla="*/ 12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12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6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1486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Sļïdê"/>
            <p:cNvSpPr/>
            <p:nvPr/>
          </p:nvSpPr>
          <p:spPr bwMode="auto">
            <a:xfrm>
              <a:off x="5865813" y="1098551"/>
              <a:ext cx="71438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íṥļíde"/>
            <p:cNvSpPr/>
            <p:nvPr/>
          </p:nvSpPr>
          <p:spPr bwMode="auto">
            <a:xfrm>
              <a:off x="5989638" y="3111501"/>
              <a:ext cx="1327150" cy="2278063"/>
            </a:xfrm>
            <a:custGeom>
              <a:avLst/>
              <a:gdLst>
                <a:gd name="T0" fmla="*/ 0 w 836"/>
                <a:gd name="T1" fmla="*/ 67 h 1435"/>
                <a:gd name="T2" fmla="*/ 680 w 836"/>
                <a:gd name="T3" fmla="*/ 1435 h 1435"/>
                <a:gd name="T4" fmla="*/ 836 w 836"/>
                <a:gd name="T5" fmla="*/ 1435 h 1435"/>
                <a:gd name="T6" fmla="*/ 123 w 836"/>
                <a:gd name="T7" fmla="*/ 0 h 1435"/>
                <a:gd name="T8" fmla="*/ 0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0" y="67"/>
                  </a:moveTo>
                  <a:lnTo>
                    <a:pt x="680" y="1435"/>
                  </a:lnTo>
                  <a:lnTo>
                    <a:pt x="836" y="1435"/>
                  </a:lnTo>
                  <a:lnTo>
                    <a:pt x="12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iṥ1íḍê"/>
            <p:cNvSpPr/>
            <p:nvPr/>
          </p:nvSpPr>
          <p:spPr bwMode="auto">
            <a:xfrm>
              <a:off x="4892676" y="3111501"/>
              <a:ext cx="1327150" cy="2278063"/>
            </a:xfrm>
            <a:custGeom>
              <a:avLst/>
              <a:gdLst>
                <a:gd name="T0" fmla="*/ 836 w 836"/>
                <a:gd name="T1" fmla="*/ 67 h 1435"/>
                <a:gd name="T2" fmla="*/ 156 w 836"/>
                <a:gd name="T3" fmla="*/ 1435 h 1435"/>
                <a:gd name="T4" fmla="*/ 0 w 836"/>
                <a:gd name="T5" fmla="*/ 1435 h 1435"/>
                <a:gd name="T6" fmla="*/ 713 w 836"/>
                <a:gd name="T7" fmla="*/ 0 h 1435"/>
                <a:gd name="T8" fmla="*/ 836 w 836"/>
                <a:gd name="T9" fmla="*/ 67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435">
                  <a:moveTo>
                    <a:pt x="836" y="67"/>
                  </a:moveTo>
                  <a:lnTo>
                    <a:pt x="156" y="1435"/>
                  </a:lnTo>
                  <a:lnTo>
                    <a:pt x="0" y="1435"/>
                  </a:lnTo>
                  <a:lnTo>
                    <a:pt x="713" y="0"/>
                  </a:lnTo>
                  <a:lnTo>
                    <a:pt x="836" y="67"/>
                  </a:ln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îšļídê"/>
            <p:cNvSpPr/>
            <p:nvPr/>
          </p:nvSpPr>
          <p:spPr bwMode="auto">
            <a:xfrm>
              <a:off x="4219576" y="1274763"/>
              <a:ext cx="3752850" cy="3762375"/>
            </a:xfrm>
            <a:custGeom>
              <a:avLst/>
              <a:gdLst>
                <a:gd name="T0" fmla="*/ 208 w 212"/>
                <a:gd name="T1" fmla="*/ 103 h 213"/>
                <a:gd name="T2" fmla="*/ 116 w 212"/>
                <a:gd name="T3" fmla="*/ 103 h 213"/>
                <a:gd name="T4" fmla="*/ 181 w 212"/>
                <a:gd name="T5" fmla="*/ 38 h 213"/>
                <a:gd name="T6" fmla="*/ 181 w 212"/>
                <a:gd name="T7" fmla="*/ 32 h 213"/>
                <a:gd name="T8" fmla="*/ 176 w 212"/>
                <a:gd name="T9" fmla="*/ 32 h 213"/>
                <a:gd name="T10" fmla="*/ 110 w 212"/>
                <a:gd name="T11" fmla="*/ 97 h 213"/>
                <a:gd name="T12" fmla="*/ 110 w 212"/>
                <a:gd name="T13" fmla="*/ 4 h 213"/>
                <a:gd name="T14" fmla="*/ 107 w 212"/>
                <a:gd name="T15" fmla="*/ 0 h 213"/>
                <a:gd name="T16" fmla="*/ 103 w 212"/>
                <a:gd name="T17" fmla="*/ 4 h 213"/>
                <a:gd name="T18" fmla="*/ 103 w 212"/>
                <a:gd name="T19" fmla="*/ 97 h 213"/>
                <a:gd name="T20" fmla="*/ 37 w 212"/>
                <a:gd name="T21" fmla="*/ 32 h 213"/>
                <a:gd name="T22" fmla="*/ 31 w 212"/>
                <a:gd name="T23" fmla="*/ 32 h 213"/>
                <a:gd name="T24" fmla="*/ 31 w 212"/>
                <a:gd name="T25" fmla="*/ 37 h 213"/>
                <a:gd name="T26" fmla="*/ 97 w 212"/>
                <a:gd name="T27" fmla="*/ 103 h 213"/>
                <a:gd name="T28" fmla="*/ 4 w 212"/>
                <a:gd name="T29" fmla="*/ 103 h 213"/>
                <a:gd name="T30" fmla="*/ 0 w 212"/>
                <a:gd name="T31" fmla="*/ 107 h 213"/>
                <a:gd name="T32" fmla="*/ 4 w 212"/>
                <a:gd name="T33" fmla="*/ 111 h 213"/>
                <a:gd name="T34" fmla="*/ 97 w 212"/>
                <a:gd name="T35" fmla="*/ 111 h 213"/>
                <a:gd name="T36" fmla="*/ 31 w 212"/>
                <a:gd name="T37" fmla="*/ 177 h 213"/>
                <a:gd name="T38" fmla="*/ 31 w 212"/>
                <a:gd name="T39" fmla="*/ 182 h 213"/>
                <a:gd name="T40" fmla="*/ 34 w 212"/>
                <a:gd name="T41" fmla="*/ 183 h 213"/>
                <a:gd name="T42" fmla="*/ 37 w 212"/>
                <a:gd name="T43" fmla="*/ 182 h 213"/>
                <a:gd name="T44" fmla="*/ 103 w 212"/>
                <a:gd name="T45" fmla="*/ 116 h 213"/>
                <a:gd name="T46" fmla="*/ 103 w 212"/>
                <a:gd name="T47" fmla="*/ 209 h 213"/>
                <a:gd name="T48" fmla="*/ 107 w 212"/>
                <a:gd name="T49" fmla="*/ 213 h 213"/>
                <a:gd name="T50" fmla="*/ 110 w 212"/>
                <a:gd name="T51" fmla="*/ 209 h 213"/>
                <a:gd name="T52" fmla="*/ 110 w 212"/>
                <a:gd name="T53" fmla="*/ 116 h 213"/>
                <a:gd name="T54" fmla="*/ 176 w 212"/>
                <a:gd name="T55" fmla="*/ 182 h 213"/>
                <a:gd name="T56" fmla="*/ 179 w 212"/>
                <a:gd name="T57" fmla="*/ 183 h 213"/>
                <a:gd name="T58" fmla="*/ 181 w 212"/>
                <a:gd name="T59" fmla="*/ 182 h 213"/>
                <a:gd name="T60" fmla="*/ 181 w 212"/>
                <a:gd name="T61" fmla="*/ 176 h 213"/>
                <a:gd name="T62" fmla="*/ 116 w 212"/>
                <a:gd name="T63" fmla="*/ 111 h 213"/>
                <a:gd name="T64" fmla="*/ 208 w 212"/>
                <a:gd name="T65" fmla="*/ 111 h 213"/>
                <a:gd name="T66" fmla="*/ 212 w 212"/>
                <a:gd name="T67" fmla="*/ 107 h 213"/>
                <a:gd name="T68" fmla="*/ 208 w 212"/>
                <a:gd name="T69" fmla="*/ 1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3">
                  <a:moveTo>
                    <a:pt x="208" y="103"/>
                  </a:moveTo>
                  <a:cubicBezTo>
                    <a:pt x="116" y="103"/>
                    <a:pt x="116" y="103"/>
                    <a:pt x="116" y="10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3" y="36"/>
                    <a:pt x="183" y="34"/>
                    <a:pt x="181" y="32"/>
                  </a:cubicBezTo>
                  <a:cubicBezTo>
                    <a:pt x="180" y="31"/>
                    <a:pt x="177" y="31"/>
                    <a:pt x="176" y="32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2"/>
                    <a:pt x="109" y="0"/>
                    <a:pt x="107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0"/>
                    <a:pt x="33" y="30"/>
                    <a:pt x="31" y="32"/>
                  </a:cubicBezTo>
                  <a:cubicBezTo>
                    <a:pt x="30" y="33"/>
                    <a:pt x="30" y="35"/>
                    <a:pt x="31" y="3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3"/>
                    <a:pt x="0" y="105"/>
                    <a:pt x="0" y="107"/>
                  </a:cubicBezTo>
                  <a:cubicBezTo>
                    <a:pt x="0" y="109"/>
                    <a:pt x="2" y="111"/>
                    <a:pt x="4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0" y="178"/>
                    <a:pt x="30" y="181"/>
                    <a:pt x="31" y="182"/>
                  </a:cubicBezTo>
                  <a:cubicBezTo>
                    <a:pt x="32" y="183"/>
                    <a:pt x="33" y="183"/>
                    <a:pt x="34" y="183"/>
                  </a:cubicBezTo>
                  <a:cubicBezTo>
                    <a:pt x="35" y="183"/>
                    <a:pt x="36" y="183"/>
                    <a:pt x="37" y="182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209"/>
                    <a:pt x="103" y="209"/>
                    <a:pt x="103" y="209"/>
                  </a:cubicBezTo>
                  <a:cubicBezTo>
                    <a:pt x="103" y="211"/>
                    <a:pt x="104" y="213"/>
                    <a:pt x="107" y="213"/>
                  </a:cubicBezTo>
                  <a:cubicBezTo>
                    <a:pt x="109" y="213"/>
                    <a:pt x="110" y="211"/>
                    <a:pt x="110" y="209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2"/>
                    <a:pt x="178" y="183"/>
                    <a:pt x="179" y="183"/>
                  </a:cubicBezTo>
                  <a:cubicBezTo>
                    <a:pt x="180" y="183"/>
                    <a:pt x="181" y="182"/>
                    <a:pt x="181" y="182"/>
                  </a:cubicBezTo>
                  <a:cubicBezTo>
                    <a:pt x="183" y="180"/>
                    <a:pt x="183" y="178"/>
                    <a:pt x="181" y="176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10" y="111"/>
                    <a:pt x="212" y="109"/>
                    <a:pt x="212" y="107"/>
                  </a:cubicBezTo>
                  <a:cubicBezTo>
                    <a:pt x="212" y="105"/>
                    <a:pt x="210" y="103"/>
                    <a:pt x="208" y="10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ïṩlîḓé"/>
            <p:cNvSpPr/>
            <p:nvPr/>
          </p:nvSpPr>
          <p:spPr bwMode="auto">
            <a:xfrm>
              <a:off x="4751388" y="1822451"/>
              <a:ext cx="1344613" cy="1343025"/>
            </a:xfrm>
            <a:custGeom>
              <a:avLst/>
              <a:gdLst>
                <a:gd name="T0" fmla="*/ 76 w 76"/>
                <a:gd name="T1" fmla="*/ 13 h 76"/>
                <a:gd name="T2" fmla="*/ 76 w 76"/>
                <a:gd name="T3" fmla="*/ 0 h 76"/>
                <a:gd name="T4" fmla="*/ 0 w 76"/>
                <a:gd name="T5" fmla="*/ 76 h 76"/>
                <a:gd name="T6" fmla="*/ 13 w 76"/>
                <a:gd name="T7" fmla="*/ 76 h 76"/>
                <a:gd name="T8" fmla="*/ 76 w 76"/>
                <a:gd name="T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6" y="1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41"/>
                    <a:pt x="41" y="13"/>
                    <a:pt x="76" y="13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íṥlîďè"/>
            <p:cNvSpPr/>
            <p:nvPr/>
          </p:nvSpPr>
          <p:spPr bwMode="auto">
            <a:xfrm>
              <a:off x="6096001" y="3165476"/>
              <a:ext cx="1344613" cy="1341438"/>
            </a:xfrm>
            <a:custGeom>
              <a:avLst/>
              <a:gdLst>
                <a:gd name="T0" fmla="*/ 0 w 76"/>
                <a:gd name="T1" fmla="*/ 63 h 76"/>
                <a:gd name="T2" fmla="*/ 0 w 76"/>
                <a:gd name="T3" fmla="*/ 76 h 76"/>
                <a:gd name="T4" fmla="*/ 76 w 76"/>
                <a:gd name="T5" fmla="*/ 0 h 76"/>
                <a:gd name="T6" fmla="*/ 63 w 76"/>
                <a:gd name="T7" fmla="*/ 0 h 76"/>
                <a:gd name="T8" fmla="*/ 0 w 76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6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2" y="76"/>
                    <a:pt x="76" y="42"/>
                    <a:pt x="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iṥḻiḍê"/>
            <p:cNvSpPr/>
            <p:nvPr/>
          </p:nvSpPr>
          <p:spPr bwMode="auto">
            <a:xfrm>
              <a:off x="6096001" y="1822451"/>
              <a:ext cx="1344613" cy="1343025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13 h 76"/>
                <a:gd name="T4" fmla="*/ 63 w 76"/>
                <a:gd name="T5" fmla="*/ 76 h 76"/>
                <a:gd name="T6" fmla="*/ 76 w 76"/>
                <a:gd name="T7" fmla="*/ 76 h 76"/>
                <a:gd name="T8" fmla="*/ 0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63" y="41"/>
                    <a:pt x="63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3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iś1iḓè"/>
            <p:cNvSpPr/>
            <p:nvPr/>
          </p:nvSpPr>
          <p:spPr bwMode="auto">
            <a:xfrm>
              <a:off x="4751388" y="3165476"/>
              <a:ext cx="1344613" cy="1341438"/>
            </a:xfrm>
            <a:custGeom>
              <a:avLst/>
              <a:gdLst>
                <a:gd name="T0" fmla="*/ 13 w 76"/>
                <a:gd name="T1" fmla="*/ 0 h 76"/>
                <a:gd name="T2" fmla="*/ 0 w 76"/>
                <a:gd name="T3" fmla="*/ 0 h 76"/>
                <a:gd name="T4" fmla="*/ 76 w 76"/>
                <a:gd name="T5" fmla="*/ 76 h 76"/>
                <a:gd name="T6" fmla="*/ 76 w 76"/>
                <a:gd name="T7" fmla="*/ 63 h 76"/>
                <a:gd name="T8" fmla="*/ 13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6"/>
                    <a:pt x="76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41" y="63"/>
                    <a:pt x="13" y="35"/>
                    <a:pt x="13" y="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íṣḻïḍé"/>
            <p:cNvSpPr/>
            <p:nvPr/>
          </p:nvSpPr>
          <p:spPr bwMode="auto">
            <a:xfrm>
              <a:off x="4979988" y="3165476"/>
              <a:ext cx="1116013" cy="1111250"/>
            </a:xfrm>
            <a:custGeom>
              <a:avLst/>
              <a:gdLst>
                <a:gd name="T0" fmla="*/ 13 w 63"/>
                <a:gd name="T1" fmla="*/ 0 h 63"/>
                <a:gd name="T2" fmla="*/ 0 w 63"/>
                <a:gd name="T3" fmla="*/ 0 h 63"/>
                <a:gd name="T4" fmla="*/ 63 w 63"/>
                <a:gd name="T5" fmla="*/ 63 h 63"/>
                <a:gd name="T6" fmla="*/ 63 w 63"/>
                <a:gd name="T7" fmla="*/ 50 h 63"/>
                <a:gd name="T8" fmla="*/ 1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35" y="50"/>
                    <a:pt x="13" y="28"/>
                    <a:pt x="13" y="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ṡḻîďé"/>
            <p:cNvSpPr/>
            <p:nvPr/>
          </p:nvSpPr>
          <p:spPr bwMode="auto">
            <a:xfrm>
              <a:off x="4979988" y="2052638"/>
              <a:ext cx="1116013" cy="1112838"/>
            </a:xfrm>
            <a:custGeom>
              <a:avLst/>
              <a:gdLst>
                <a:gd name="T0" fmla="*/ 0 w 63"/>
                <a:gd name="T1" fmla="*/ 63 h 63"/>
                <a:gd name="T2" fmla="*/ 13 w 63"/>
                <a:gd name="T3" fmla="*/ 63 h 63"/>
                <a:gd name="T4" fmla="*/ 63 w 63"/>
                <a:gd name="T5" fmla="*/ 13 h 63"/>
                <a:gd name="T6" fmla="*/ 63 w 63"/>
                <a:gd name="T7" fmla="*/ 0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3" y="35"/>
                    <a:pt x="35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îṧḷidé"/>
            <p:cNvSpPr/>
            <p:nvPr/>
          </p:nvSpPr>
          <p:spPr bwMode="auto">
            <a:xfrm>
              <a:off x="6096001" y="3165476"/>
              <a:ext cx="1114425" cy="1111250"/>
            </a:xfrm>
            <a:custGeom>
              <a:avLst/>
              <a:gdLst>
                <a:gd name="T0" fmla="*/ 0 w 63"/>
                <a:gd name="T1" fmla="*/ 50 h 63"/>
                <a:gd name="T2" fmla="*/ 0 w 63"/>
                <a:gd name="T3" fmla="*/ 63 h 63"/>
                <a:gd name="T4" fmla="*/ 63 w 63"/>
                <a:gd name="T5" fmla="*/ 0 h 63"/>
                <a:gd name="T6" fmla="*/ 50 w 63"/>
                <a:gd name="T7" fmla="*/ 0 h 63"/>
                <a:gd name="T8" fmla="*/ 0 w 63"/>
                <a:gd name="T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5" y="63"/>
                    <a:pt x="63" y="35"/>
                    <a:pt x="6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28" y="50"/>
                    <a:pt x="0" y="50"/>
                  </a:cubicBezTo>
                  <a:close/>
                </a:path>
              </a:pathLst>
            </a:custGeom>
            <a:solidFill>
              <a:srgbClr val="F7D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ṣļîḋê"/>
            <p:cNvSpPr/>
            <p:nvPr/>
          </p:nvSpPr>
          <p:spPr bwMode="auto">
            <a:xfrm>
              <a:off x="6096001" y="2052638"/>
              <a:ext cx="1114425" cy="1112838"/>
            </a:xfrm>
            <a:custGeom>
              <a:avLst/>
              <a:gdLst>
                <a:gd name="T0" fmla="*/ 50 w 63"/>
                <a:gd name="T1" fmla="*/ 63 h 63"/>
                <a:gd name="T2" fmla="*/ 63 w 63"/>
                <a:gd name="T3" fmla="*/ 63 h 63"/>
                <a:gd name="T4" fmla="*/ 0 w 63"/>
                <a:gd name="T5" fmla="*/ 0 h 63"/>
                <a:gd name="T6" fmla="*/ 0 w 63"/>
                <a:gd name="T7" fmla="*/ 13 h 63"/>
                <a:gd name="T8" fmla="*/ 5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0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3" y="28"/>
                    <a:pt x="3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" y="13"/>
                    <a:pt x="50" y="35"/>
                    <a:pt x="50" y="63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ïṥľîḋé"/>
            <p:cNvSpPr/>
            <p:nvPr/>
          </p:nvSpPr>
          <p:spPr bwMode="auto">
            <a:xfrm>
              <a:off x="6113463" y="2987676"/>
              <a:ext cx="158750" cy="336550"/>
            </a:xfrm>
            <a:custGeom>
              <a:avLst/>
              <a:gdLst>
                <a:gd name="T0" fmla="*/ 9 w 9"/>
                <a:gd name="T1" fmla="*/ 10 h 19"/>
                <a:gd name="T2" fmla="*/ 0 w 9"/>
                <a:gd name="T3" fmla="*/ 0 h 19"/>
                <a:gd name="T4" fmla="*/ 0 w 9"/>
                <a:gd name="T5" fmla="*/ 19 h 19"/>
                <a:gd name="T6" fmla="*/ 9 w 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10"/>
                  </a:moveTo>
                  <a:cubicBezTo>
                    <a:pt x="9" y="5"/>
                    <a:pt x="5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ïŝḷïḋe"/>
            <p:cNvSpPr/>
            <p:nvPr/>
          </p:nvSpPr>
          <p:spPr bwMode="auto">
            <a:xfrm>
              <a:off x="5937251" y="2987676"/>
              <a:ext cx="176213" cy="336550"/>
            </a:xfrm>
            <a:custGeom>
              <a:avLst/>
              <a:gdLst>
                <a:gd name="T0" fmla="*/ 0 w 10"/>
                <a:gd name="T1" fmla="*/ 10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10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2C5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ṡ1îdé"/>
            <p:cNvSpPr/>
            <p:nvPr/>
          </p:nvSpPr>
          <p:spPr bwMode="auto">
            <a:xfrm>
              <a:off x="5794376" y="2863851"/>
              <a:ext cx="319088" cy="601663"/>
            </a:xfrm>
            <a:custGeom>
              <a:avLst/>
              <a:gdLst>
                <a:gd name="T0" fmla="*/ 8 w 18"/>
                <a:gd name="T1" fmla="*/ 17 h 34"/>
                <a:gd name="T2" fmla="*/ 18 w 18"/>
                <a:gd name="T3" fmla="*/ 7 h 34"/>
                <a:gd name="T4" fmla="*/ 18 w 18"/>
                <a:gd name="T5" fmla="*/ 0 h 34"/>
                <a:gd name="T6" fmla="*/ 0 w 18"/>
                <a:gd name="T7" fmla="*/ 17 h 34"/>
                <a:gd name="T8" fmla="*/ 18 w 18"/>
                <a:gd name="T9" fmla="*/ 34 h 34"/>
                <a:gd name="T10" fmla="*/ 18 w 18"/>
                <a:gd name="T11" fmla="*/ 26 h 34"/>
                <a:gd name="T12" fmla="*/ 8 w 18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8" y="17"/>
                  </a:moveTo>
                  <a:cubicBezTo>
                    <a:pt x="8" y="12"/>
                    <a:pt x="12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8" y="22"/>
                    <a:pt x="8" y="17"/>
                  </a:cubicBezTo>
                  <a:close/>
                </a:path>
              </a:pathLst>
            </a:custGeom>
            <a:solidFill>
              <a:srgbClr val="F29D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ṥļíḑé"/>
            <p:cNvSpPr/>
            <p:nvPr/>
          </p:nvSpPr>
          <p:spPr bwMode="auto">
            <a:xfrm>
              <a:off x="6113463" y="2863851"/>
              <a:ext cx="301625" cy="601663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7 h 34"/>
                <a:gd name="T4" fmla="*/ 9 w 17"/>
                <a:gd name="T5" fmla="*/ 17 h 34"/>
                <a:gd name="T6" fmla="*/ 0 w 17"/>
                <a:gd name="T7" fmla="*/ 26 h 34"/>
                <a:gd name="T8" fmla="*/ 0 w 17"/>
                <a:gd name="T9" fmla="*/ 34 h 34"/>
                <a:gd name="T10" fmla="*/ 17 w 17"/>
                <a:gd name="T11" fmla="*/ 17 h 34"/>
                <a:gd name="T12" fmla="*/ 0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9" y="12"/>
                    <a:pt x="9" y="17"/>
                  </a:cubicBezTo>
                  <a:cubicBezTo>
                    <a:pt x="9" y="22"/>
                    <a:pt x="5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67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is1íḍe"/>
            <p:cNvSpPr/>
            <p:nvPr/>
          </p:nvSpPr>
          <p:spPr bwMode="auto">
            <a:xfrm>
              <a:off x="6061076" y="1311276"/>
              <a:ext cx="87313" cy="6985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ṣľïdê"/>
            <p:cNvSpPr/>
            <p:nvPr/>
          </p:nvSpPr>
          <p:spPr bwMode="auto">
            <a:xfrm>
              <a:off x="6061076" y="4913313"/>
              <a:ext cx="87313" cy="87313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š1iḓè"/>
            <p:cNvSpPr/>
            <p:nvPr/>
          </p:nvSpPr>
          <p:spPr bwMode="auto">
            <a:xfrm>
              <a:off x="4786313" y="1839913"/>
              <a:ext cx="69850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ïṣļîḋê"/>
            <p:cNvSpPr/>
            <p:nvPr/>
          </p:nvSpPr>
          <p:spPr bwMode="auto">
            <a:xfrm>
              <a:off x="4254501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î$ļiḋé"/>
            <p:cNvSpPr/>
            <p:nvPr/>
          </p:nvSpPr>
          <p:spPr bwMode="auto">
            <a:xfrm>
              <a:off x="7866063" y="3128963"/>
              <a:ext cx="71438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ṥ1ïḍe"/>
            <p:cNvSpPr/>
            <p:nvPr/>
          </p:nvSpPr>
          <p:spPr bwMode="auto">
            <a:xfrm>
              <a:off x="7335838" y="1839913"/>
              <a:ext cx="87313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îṡlîḋé"/>
            <p:cNvSpPr/>
            <p:nvPr/>
          </p:nvSpPr>
          <p:spPr bwMode="auto">
            <a:xfrm>
              <a:off x="4786313" y="4383088"/>
              <a:ext cx="69850" cy="88900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ïṧľíḋe"/>
            <p:cNvSpPr/>
            <p:nvPr/>
          </p:nvSpPr>
          <p:spPr bwMode="auto">
            <a:xfrm>
              <a:off x="7335838" y="4400551"/>
              <a:ext cx="87313" cy="71438"/>
            </a:xfrm>
            <a:prstGeom prst="ellipse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í$ḷíḍê"/>
            <p:cNvSpPr/>
            <p:nvPr/>
          </p:nvSpPr>
          <p:spPr bwMode="auto">
            <a:xfrm>
              <a:off x="4538663" y="5654676"/>
              <a:ext cx="1574800" cy="228600"/>
            </a:xfrm>
            <a:prstGeom prst="rect">
              <a:avLst/>
            </a:prstGeom>
            <a:solidFill>
              <a:srgbClr val="2E1D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iṣḷíďè"/>
            <p:cNvSpPr/>
            <p:nvPr/>
          </p:nvSpPr>
          <p:spPr bwMode="auto">
            <a:xfrm>
              <a:off x="6113463" y="5654676"/>
              <a:ext cx="1557338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îṥľîḑé"/>
            <p:cNvSpPr/>
            <p:nvPr/>
          </p:nvSpPr>
          <p:spPr bwMode="auto">
            <a:xfrm>
              <a:off x="4538663" y="5389563"/>
              <a:ext cx="1574800" cy="265113"/>
            </a:xfrm>
            <a:custGeom>
              <a:avLst/>
              <a:gdLst>
                <a:gd name="T0" fmla="*/ 89 w 89"/>
                <a:gd name="T1" fmla="*/ 0 h 15"/>
                <a:gd name="T2" fmla="*/ 15 w 89"/>
                <a:gd name="T3" fmla="*/ 0 h 15"/>
                <a:gd name="T4" fmla="*/ 0 w 89"/>
                <a:gd name="T5" fmla="*/ 15 h 15"/>
                <a:gd name="T6" fmla="*/ 89 w 89"/>
                <a:gd name="T7" fmla="*/ 15 h 15"/>
                <a:gd name="T8" fmla="*/ 89 w 8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89" y="15"/>
                    <a:pt x="89" y="15"/>
                    <a:pt x="89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21BF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ïṥľïḑè"/>
            <p:cNvSpPr/>
            <p:nvPr/>
          </p:nvSpPr>
          <p:spPr bwMode="auto">
            <a:xfrm>
              <a:off x="6113463" y="5389563"/>
              <a:ext cx="1557338" cy="265113"/>
            </a:xfrm>
            <a:custGeom>
              <a:avLst/>
              <a:gdLst>
                <a:gd name="T0" fmla="*/ 88 w 88"/>
                <a:gd name="T1" fmla="*/ 15 h 15"/>
                <a:gd name="T2" fmla="*/ 73 w 88"/>
                <a:gd name="T3" fmla="*/ 0 h 15"/>
                <a:gd name="T4" fmla="*/ 0 w 88"/>
                <a:gd name="T5" fmla="*/ 0 h 15"/>
                <a:gd name="T6" fmla="*/ 0 w 88"/>
                <a:gd name="T7" fmla="*/ 15 h 15"/>
                <a:gd name="T8" fmla="*/ 88 w 8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">
                  <a:moveTo>
                    <a:pt x="88" y="15"/>
                  </a:moveTo>
                  <a:cubicBezTo>
                    <a:pt x="88" y="7"/>
                    <a:pt x="81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198F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275" name="图片 27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9175" y="5209186"/>
            <a:ext cx="4700770" cy="1903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3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2f3963-f740-42b0-bde0-17486b4e3c18"/>
</p:tagLst>
</file>

<file path=ppt/theme/theme1.xml><?xml version="1.0" encoding="utf-8"?>
<a:theme xmlns:a="http://schemas.openxmlformats.org/drawingml/2006/main" name="Office Theme">
  <a:themeElements>
    <a:clrScheme name="自定义 2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3083"/>
      </a:accent1>
      <a:accent2>
        <a:srgbClr val="3869FE"/>
      </a:accent2>
      <a:accent3>
        <a:srgbClr val="1A3083"/>
      </a:accent3>
      <a:accent4>
        <a:srgbClr val="3869FE"/>
      </a:accent4>
      <a:accent5>
        <a:srgbClr val="1A3083"/>
      </a:accent5>
      <a:accent6>
        <a:srgbClr val="3869FE"/>
      </a:accent6>
      <a:hlink>
        <a:srgbClr val="1A3083"/>
      </a:hlink>
      <a:folHlink>
        <a:srgbClr val="3869FE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2294</Words>
  <Application>Microsoft Office PowerPoint</Application>
  <PresentationFormat>自定义</PresentationFormat>
  <Paragraphs>258</Paragraphs>
  <Slides>28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简约炫酷科技PPT</dc:title>
  <dc:creator/>
  <cp:lastModifiedBy/>
  <cp:revision>3</cp:revision>
  <dcterms:created xsi:type="dcterms:W3CDTF">2016-12-18T13:45:00Z</dcterms:created>
  <dcterms:modified xsi:type="dcterms:W3CDTF">2019-05-08T09:08:20Z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