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64" r:id="rId5"/>
    <p:sldId id="265" r:id="rId6"/>
    <p:sldId id="263" r:id="rId7"/>
    <p:sldId id="266" r:id="rId8"/>
    <p:sldId id="260" r:id="rId9"/>
    <p:sldId id="267" r:id="rId10"/>
    <p:sldId id="268" r:id="rId11"/>
    <p:sldId id="259" r:id="rId12"/>
    <p:sldId id="276" r:id="rId13"/>
    <p:sldId id="269" r:id="rId14"/>
    <p:sldId id="270" r:id="rId15"/>
    <p:sldId id="273" r:id="rId16"/>
    <p:sldId id="272" r:id="rId17"/>
    <p:sldId id="277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404"/>
    <a:srgbClr val="1243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-96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99881"/>
            <a:ext cx="9144000" cy="682643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99335"/>
            <a:ext cx="9144000" cy="376237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F7987F7-B89D-4DE2-8B54-127ADB735F8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1219"/>
            <a:ext cx="10515600" cy="15516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320" y="3697371"/>
            <a:ext cx="8401360" cy="89693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625237" y="3582865"/>
            <a:ext cx="8941526" cy="102651"/>
            <a:chOff x="3914775" y="2524125"/>
            <a:chExt cx="2428875" cy="57150"/>
          </a:xfrm>
        </p:grpSpPr>
        <p:sp>
          <p:nvSpPr>
            <p:cNvPr id="8" name="矩形 7"/>
            <p:cNvSpPr/>
            <p:nvPr/>
          </p:nvSpPr>
          <p:spPr>
            <a:xfrm>
              <a:off x="3914775" y="2524125"/>
              <a:ext cx="809625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24400" y="2524125"/>
              <a:ext cx="809625" cy="57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34025" y="2524125"/>
              <a:ext cx="809625" cy="57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3461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3461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7498"/>
            <a:ext cx="10515600" cy="77229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4590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69819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590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69819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3134" y="2522178"/>
            <a:ext cx="5309839" cy="1226171"/>
          </a:xfrm>
        </p:spPr>
        <p:txBody>
          <a:bodyPr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C66662D1-89DE-46BA-A466-454433849B66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F62EB35-CBF2-473A-99BA-E3C595609F6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空心弧 5"/>
          <p:cNvSpPr/>
          <p:nvPr/>
        </p:nvSpPr>
        <p:spPr bwMode="auto">
          <a:xfrm rot="7086271">
            <a:off x="7390896" y="2034751"/>
            <a:ext cx="2201026" cy="2201026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3748670" y="3778700"/>
            <a:ext cx="3878765" cy="845746"/>
          </a:xfrm>
        </p:spPr>
        <p:txBody>
          <a:bodyPr anchor="ctr" anchorCtr="0">
            <a:normAutofit/>
          </a:bodyPr>
          <a:lstStyle>
            <a:lvl1pPr marL="0" indent="0" algn="dist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 smtClean="0"/>
              <a:t>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94" y="245327"/>
            <a:ext cx="10514012" cy="719795"/>
          </a:xfr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01020" y="1257090"/>
            <a:ext cx="3878116" cy="44523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122" y="1257090"/>
            <a:ext cx="5597912" cy="445233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62D1-89DE-46BA-A466-454433849B66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EB35-CBF2-473A-99BA-E3C595609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182881"/>
            <a:ext cx="10515600" cy="73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211581"/>
            <a:ext cx="10515600" cy="454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62D1-89DE-46BA-A466-454433849B66}" type="datetimeFigureOut">
              <a:rPr lang="zh-CN" altLang="en-US" smtClean="0"/>
              <a:pPr/>
              <a:t>2019/4/23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EB35-CBF2-473A-99BA-E3C595609F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黑体" panose="02010609060101010101" pitchFamily="49" charset="-122"/>
        <a:buChar char="〉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4.gif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32654;&#22269;&#65306;&#30005;&#30913;&#36712;&#36947;&#28846;&#35797;&#23556;%20&#36895;&#24230;&#36798;&#38899;&#36895;&#20845;&#20493;_clip(1)_baofeng.avi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hyperlink" Target="&#27599;&#26085;&#26032;&#38395;&#25253;%20-%20&#39640;&#31354;&#22368;&#29289;&#23041;&#21147;&#22823;%20&#40481;&#34507;&#20987;&#30862;&#29627;&#29827;&#26495;_clip(1)_baofeng.avi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0915;&#23450;&#21160;&#33021;&#22823;&#23567;&#30340;&#22240;&#32032;_&#26631;&#28165;_clip_baofeng.avi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1160;&#37327;&#23432;&#24658;&#23450;&#24459;&#65306;&#24377;&#31783;&#24377;&#24320;&#36136;&#37327;&#19981;&#21516;&#30340;&#29289;&#20307;_&#26631;&#28165;_clip(1).avi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4316036"/>
            <a:ext cx="9144000" cy="682643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dirty="0"/>
              <a:t>合理利用机械能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5672715"/>
            <a:ext cx="9144000" cy="376237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dirty="0">
                <a:solidFill>
                  <a:srgbClr val="00B050"/>
                </a:solidFill>
              </a:rPr>
              <a:t>刘思文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8675" y="866140"/>
            <a:ext cx="467677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FFFF00">
                      <a:alpha val="100000"/>
                    </a:srgbClr>
                  </a:outerShdw>
                </a:effectLst>
              </a:rPr>
              <a:t>安徽省宿城第一初级中学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853" y="204716"/>
            <a:ext cx="300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水的能量</a:t>
            </a:r>
            <a:endParaRPr lang="zh-CN" altLang="en-US" sz="3600" b="1" dirty="0"/>
          </a:p>
        </p:txBody>
      </p:sp>
      <p:pic>
        <p:nvPicPr>
          <p:cNvPr id="6145" name="Picture 1" descr="C:\Users\Administrator.SC-201809101029\Desktop\u=1791960609,3037957613&amp;fm=214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463" y="0"/>
            <a:ext cx="6526315" cy="6526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91235397065687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47395" y="1189355"/>
            <a:ext cx="2228850" cy="176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1491" name="Picture 3" descr="12123539706568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165" y="966470"/>
            <a:ext cx="2663825" cy="2208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1505" name="Oval 17"/>
          <p:cNvSpPr/>
          <p:nvPr/>
        </p:nvSpPr>
        <p:spPr>
          <a:xfrm>
            <a:off x="7914958" y="749300"/>
            <a:ext cx="2303462" cy="2879725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91507" name="Picture 19" descr="10123539706568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275" y="4015105"/>
            <a:ext cx="3097213" cy="240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1506" name="Oval 18"/>
          <p:cNvSpPr/>
          <p:nvPr/>
        </p:nvSpPr>
        <p:spPr>
          <a:xfrm>
            <a:off x="7914958" y="3926840"/>
            <a:ext cx="2519362" cy="2882900"/>
          </a:xfrm>
          <a:prstGeom prst="ellipse">
            <a:avLst/>
          </a:prstGeom>
          <a:blipFill rotWithShape="1">
            <a:blip r:embed="rId7" cstate="print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1493" name="Rectangle 5"/>
          <p:cNvSpPr/>
          <p:nvPr/>
        </p:nvSpPr>
        <p:spPr>
          <a:xfrm>
            <a:off x="566738" y="90805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①</a:t>
            </a:r>
          </a:p>
        </p:txBody>
      </p:sp>
      <p:sp>
        <p:nvSpPr>
          <p:cNvPr id="191500" name="Rectangle 12"/>
          <p:cNvSpPr/>
          <p:nvPr/>
        </p:nvSpPr>
        <p:spPr>
          <a:xfrm>
            <a:off x="855663" y="908050"/>
            <a:ext cx="28797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流水推竹排前进</a:t>
            </a:r>
          </a:p>
        </p:txBody>
      </p:sp>
      <p:sp>
        <p:nvSpPr>
          <p:cNvPr id="191494" name="Rectangle 6"/>
          <p:cNvSpPr/>
          <p:nvPr/>
        </p:nvSpPr>
        <p:spPr>
          <a:xfrm>
            <a:off x="3701415" y="599758"/>
            <a:ext cx="4127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②</a:t>
            </a:r>
          </a:p>
        </p:txBody>
      </p:sp>
      <p:sp>
        <p:nvSpPr>
          <p:cNvPr id="191503" name="Rectangle 15"/>
          <p:cNvSpPr/>
          <p:nvPr/>
        </p:nvSpPr>
        <p:spPr>
          <a:xfrm>
            <a:off x="4005263" y="599758"/>
            <a:ext cx="288131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高山上的大石块</a:t>
            </a:r>
          </a:p>
        </p:txBody>
      </p:sp>
      <p:sp>
        <p:nvSpPr>
          <p:cNvPr id="191498" name="Rectangle 10"/>
          <p:cNvSpPr/>
          <p:nvPr/>
        </p:nvSpPr>
        <p:spPr>
          <a:xfrm>
            <a:off x="7502525" y="748665"/>
            <a:ext cx="5467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③</a:t>
            </a:r>
          </a:p>
        </p:txBody>
      </p:sp>
      <p:sp>
        <p:nvSpPr>
          <p:cNvPr id="191497" name="Rectangle 9"/>
          <p:cNvSpPr/>
          <p:nvPr/>
        </p:nvSpPr>
        <p:spPr>
          <a:xfrm>
            <a:off x="350838" y="3716338"/>
            <a:ext cx="7127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④</a:t>
            </a:r>
          </a:p>
        </p:txBody>
      </p:sp>
      <p:sp>
        <p:nvSpPr>
          <p:cNvPr id="191501" name="Rectangle 13"/>
          <p:cNvSpPr/>
          <p:nvPr/>
        </p:nvSpPr>
        <p:spPr>
          <a:xfrm>
            <a:off x="639763" y="3716338"/>
            <a:ext cx="26638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风吹帆船前进</a:t>
            </a:r>
          </a:p>
        </p:txBody>
      </p:sp>
      <p:sp>
        <p:nvSpPr>
          <p:cNvPr id="191495" name="Rectangle 7"/>
          <p:cNvSpPr/>
          <p:nvPr/>
        </p:nvSpPr>
        <p:spPr>
          <a:xfrm>
            <a:off x="7502208" y="3714750"/>
            <a:ext cx="412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⑥</a:t>
            </a:r>
          </a:p>
        </p:txBody>
      </p:sp>
      <p:pic>
        <p:nvPicPr>
          <p:cNvPr id="9" name="Picture 16" descr="11123539706568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2750" y="4149725"/>
            <a:ext cx="2663825" cy="2436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8"/>
          <p:cNvSpPr/>
          <p:nvPr/>
        </p:nvSpPr>
        <p:spPr>
          <a:xfrm>
            <a:off x="3519805" y="3646805"/>
            <a:ext cx="4127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⑤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4077018" y="3560763"/>
            <a:ext cx="273685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举高的重锤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67055" y="231775"/>
            <a:ext cx="2656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00B0F0"/>
                </a:solidFill>
              </a:rPr>
              <a:t>能的形式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5" grpId="0" animBg="1"/>
      <p:bldP spid="191506" grpId="0" animBg="1"/>
      <p:bldP spid="191493" grpId="0"/>
      <p:bldP spid="191500" grpId="0"/>
      <p:bldP spid="191494" grpId="0"/>
      <p:bldP spid="191503" grpId="0"/>
      <p:bldP spid="191498" grpId="0"/>
      <p:bldP spid="191497" grpId="0"/>
      <p:bldP spid="191501" grpId="0"/>
      <p:bldP spid="19149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9123539706568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2313" y="692150"/>
            <a:ext cx="1871662" cy="1479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6" name="Rectangle 4"/>
          <p:cNvSpPr/>
          <p:nvPr/>
        </p:nvSpPr>
        <p:spPr>
          <a:xfrm>
            <a:off x="1703388" y="188913"/>
            <a:ext cx="4127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①</a:t>
            </a:r>
          </a:p>
        </p:txBody>
      </p:sp>
      <p:sp>
        <p:nvSpPr>
          <p:cNvPr id="79877" name="Rectangle 5"/>
          <p:cNvSpPr/>
          <p:nvPr/>
        </p:nvSpPr>
        <p:spPr>
          <a:xfrm>
            <a:off x="1992313" y="188913"/>
            <a:ext cx="216058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流水推竹排前进</a:t>
            </a:r>
          </a:p>
        </p:txBody>
      </p:sp>
      <p:pic>
        <p:nvPicPr>
          <p:cNvPr id="79878" name="Picture 6" descr="10123539706568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1313" y="549275"/>
            <a:ext cx="2305050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9" name="Picture 7" descr="12123539706568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9288" y="2781300"/>
            <a:ext cx="2016125" cy="167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80" name="Picture 8" descr="11123539706568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4338" y="2708275"/>
            <a:ext cx="1943100" cy="177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1" name="Oval 9"/>
          <p:cNvSpPr/>
          <p:nvPr/>
        </p:nvSpPr>
        <p:spPr>
          <a:xfrm>
            <a:off x="1919288" y="4724400"/>
            <a:ext cx="1943100" cy="194310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882" name="Oval 10"/>
          <p:cNvSpPr/>
          <p:nvPr/>
        </p:nvSpPr>
        <p:spPr>
          <a:xfrm>
            <a:off x="4224338" y="4652963"/>
            <a:ext cx="1944687" cy="2073275"/>
          </a:xfrm>
          <a:prstGeom prst="ellipse">
            <a:avLst/>
          </a:prstGeom>
          <a:blipFill rotWithShape="1">
            <a:blip r:embed="rId9" cstate="print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883" name="Oval 11"/>
          <p:cNvSpPr/>
          <p:nvPr/>
        </p:nvSpPr>
        <p:spPr>
          <a:xfrm>
            <a:off x="2711450" y="2781300"/>
            <a:ext cx="649288" cy="576263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884" name="Rectangle 12"/>
          <p:cNvSpPr/>
          <p:nvPr/>
        </p:nvSpPr>
        <p:spPr>
          <a:xfrm>
            <a:off x="1847850" y="2349500"/>
            <a:ext cx="288131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高山上的大石块</a:t>
            </a:r>
          </a:p>
        </p:txBody>
      </p:sp>
      <p:sp>
        <p:nvSpPr>
          <p:cNvPr id="79885" name="Rectangle 13"/>
          <p:cNvSpPr/>
          <p:nvPr/>
        </p:nvSpPr>
        <p:spPr>
          <a:xfrm>
            <a:off x="4367213" y="188913"/>
            <a:ext cx="26638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风吹帆船前进</a:t>
            </a:r>
          </a:p>
        </p:txBody>
      </p:sp>
      <p:sp>
        <p:nvSpPr>
          <p:cNvPr id="79886" name="Text Box 14"/>
          <p:cNvSpPr txBox="1"/>
          <p:nvPr/>
        </p:nvSpPr>
        <p:spPr>
          <a:xfrm>
            <a:off x="4367213" y="2276475"/>
            <a:ext cx="27368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举高的重锤</a:t>
            </a:r>
          </a:p>
        </p:txBody>
      </p:sp>
      <p:sp>
        <p:nvSpPr>
          <p:cNvPr id="79887" name="Rectangle 15"/>
          <p:cNvSpPr/>
          <p:nvPr/>
        </p:nvSpPr>
        <p:spPr>
          <a:xfrm>
            <a:off x="4079875" y="188913"/>
            <a:ext cx="7127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④</a:t>
            </a:r>
          </a:p>
        </p:txBody>
      </p:sp>
      <p:sp>
        <p:nvSpPr>
          <p:cNvPr id="79889" name="Rectangle 17"/>
          <p:cNvSpPr/>
          <p:nvPr/>
        </p:nvSpPr>
        <p:spPr>
          <a:xfrm>
            <a:off x="1524000" y="2349500"/>
            <a:ext cx="4127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②</a:t>
            </a:r>
          </a:p>
        </p:txBody>
      </p:sp>
      <p:sp>
        <p:nvSpPr>
          <p:cNvPr id="79891" name="Rectangle 19"/>
          <p:cNvSpPr/>
          <p:nvPr/>
        </p:nvSpPr>
        <p:spPr>
          <a:xfrm>
            <a:off x="4008438" y="4724400"/>
            <a:ext cx="4127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⑥</a:t>
            </a:r>
          </a:p>
        </p:txBody>
      </p:sp>
      <p:sp>
        <p:nvSpPr>
          <p:cNvPr id="79892" name="Rectangle 20"/>
          <p:cNvSpPr/>
          <p:nvPr/>
        </p:nvSpPr>
        <p:spPr>
          <a:xfrm>
            <a:off x="1703388" y="4797425"/>
            <a:ext cx="4127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③</a:t>
            </a:r>
          </a:p>
        </p:txBody>
      </p:sp>
      <p:sp>
        <p:nvSpPr>
          <p:cNvPr id="79893" name="Rectangle 21"/>
          <p:cNvSpPr/>
          <p:nvPr/>
        </p:nvSpPr>
        <p:spPr>
          <a:xfrm>
            <a:off x="4079875" y="2276475"/>
            <a:ext cx="4127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⑤</a:t>
            </a:r>
          </a:p>
        </p:txBody>
      </p:sp>
      <p:sp>
        <p:nvSpPr>
          <p:cNvPr id="79894" name="Text Box 22"/>
          <p:cNvSpPr txBox="1"/>
          <p:nvPr/>
        </p:nvSpPr>
        <p:spPr>
          <a:xfrm>
            <a:off x="7032625" y="1125538"/>
            <a:ext cx="936625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动能</a:t>
            </a:r>
          </a:p>
        </p:txBody>
      </p:sp>
      <p:sp>
        <p:nvSpPr>
          <p:cNvPr id="79895" name="Rectangle 23"/>
          <p:cNvSpPr/>
          <p:nvPr/>
        </p:nvSpPr>
        <p:spPr>
          <a:xfrm>
            <a:off x="7967663" y="1125538"/>
            <a:ext cx="25209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物体由于 </a:t>
            </a:r>
            <a:r>
              <a:rPr lang="zh-CN" altLang="en-US" sz="2000" b="1" u="sng" dirty="0"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而具有的能量</a:t>
            </a:r>
          </a:p>
        </p:txBody>
      </p:sp>
      <p:sp>
        <p:nvSpPr>
          <p:cNvPr id="79896" name="AutoShape 24"/>
          <p:cNvSpPr/>
          <p:nvPr/>
        </p:nvSpPr>
        <p:spPr>
          <a:xfrm>
            <a:off x="6240463" y="1268413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897" name="Rectangle 25"/>
          <p:cNvSpPr/>
          <p:nvPr/>
        </p:nvSpPr>
        <p:spPr>
          <a:xfrm>
            <a:off x="9191625" y="1052513"/>
            <a:ext cx="6934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运动</a:t>
            </a:r>
          </a:p>
        </p:txBody>
      </p:sp>
      <p:sp>
        <p:nvSpPr>
          <p:cNvPr id="79898" name="AutoShape 26"/>
          <p:cNvSpPr/>
          <p:nvPr/>
        </p:nvSpPr>
        <p:spPr>
          <a:xfrm>
            <a:off x="6240463" y="3429000"/>
            <a:ext cx="649287" cy="215900"/>
          </a:xfrm>
          <a:prstGeom prst="rightArrow">
            <a:avLst>
              <a:gd name="adj1" fmla="val 50000"/>
              <a:gd name="adj2" fmla="val 751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899" name="AutoShape 27"/>
          <p:cNvSpPr/>
          <p:nvPr/>
        </p:nvSpPr>
        <p:spPr>
          <a:xfrm>
            <a:off x="6311900" y="5589588"/>
            <a:ext cx="649288" cy="215900"/>
          </a:xfrm>
          <a:prstGeom prst="rightArrow">
            <a:avLst>
              <a:gd name="adj1" fmla="val 50000"/>
              <a:gd name="adj2" fmla="val 751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900" name="Rectangle 28"/>
          <p:cNvSpPr/>
          <p:nvPr/>
        </p:nvSpPr>
        <p:spPr>
          <a:xfrm>
            <a:off x="7032625" y="3213100"/>
            <a:ext cx="93503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重力势能</a:t>
            </a:r>
          </a:p>
        </p:txBody>
      </p:sp>
      <p:sp>
        <p:nvSpPr>
          <p:cNvPr id="79901" name="Rectangle 29"/>
          <p:cNvSpPr/>
          <p:nvPr/>
        </p:nvSpPr>
        <p:spPr>
          <a:xfrm>
            <a:off x="7805738" y="3254375"/>
            <a:ext cx="286226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90000"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物体由于</a:t>
            </a:r>
            <a:r>
              <a:rPr lang="zh-CN" altLang="en-US" sz="2400" b="1" u="sng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而具有的能量</a:t>
            </a:r>
            <a:endParaRPr lang="en-US" altLang="zh-CN" sz="40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902" name="Rectangle 30"/>
          <p:cNvSpPr/>
          <p:nvPr/>
        </p:nvSpPr>
        <p:spPr>
          <a:xfrm>
            <a:off x="9120188" y="3213100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被举高</a:t>
            </a:r>
          </a:p>
        </p:txBody>
      </p:sp>
      <p:sp>
        <p:nvSpPr>
          <p:cNvPr id="79903" name="Rectangle 31"/>
          <p:cNvSpPr/>
          <p:nvPr/>
        </p:nvSpPr>
        <p:spPr>
          <a:xfrm>
            <a:off x="7032625" y="5300663"/>
            <a:ext cx="1081088" cy="8667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弹性</a:t>
            </a:r>
          </a:p>
          <a:p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势能</a:t>
            </a:r>
          </a:p>
        </p:txBody>
      </p:sp>
      <p:sp>
        <p:nvSpPr>
          <p:cNvPr id="79905" name="Rectangle 33"/>
          <p:cNvSpPr/>
          <p:nvPr/>
        </p:nvSpPr>
        <p:spPr>
          <a:xfrm>
            <a:off x="9078913" y="537368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弹性形变</a:t>
            </a:r>
          </a:p>
        </p:txBody>
      </p:sp>
      <p:sp>
        <p:nvSpPr>
          <p:cNvPr id="79908" name="Rectangle 36"/>
          <p:cNvSpPr/>
          <p:nvPr/>
        </p:nvSpPr>
        <p:spPr>
          <a:xfrm>
            <a:off x="7805738" y="5511800"/>
            <a:ext cx="286226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90000"/>
            </a:pP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物体由于</a:t>
            </a:r>
            <a:r>
              <a:rPr lang="en-US" altLang="zh-CN" sz="24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________</a:t>
            </a:r>
            <a:r>
              <a:rPr lang="zh-CN" altLang="en-US" sz="24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而具有的能量</a:t>
            </a:r>
            <a:endParaRPr lang="en-US" altLang="zh-CN" sz="40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909" name="AutoShape 37"/>
          <p:cNvSpPr/>
          <p:nvPr/>
        </p:nvSpPr>
        <p:spPr>
          <a:xfrm>
            <a:off x="6959600" y="3573463"/>
            <a:ext cx="144463" cy="2305050"/>
          </a:xfrm>
          <a:prstGeom prst="leftBrace">
            <a:avLst>
              <a:gd name="adj1" fmla="val 133040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1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9910" name="Text Box 38"/>
          <p:cNvSpPr txBox="1"/>
          <p:nvPr/>
        </p:nvSpPr>
        <p:spPr>
          <a:xfrm>
            <a:off x="6600825" y="4292600"/>
            <a:ext cx="28733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势能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7" grpId="0"/>
      <p:bldP spid="79881" grpId="0" bldLvl="0" animBg="1"/>
      <p:bldP spid="79882" grpId="0" bldLvl="0" animBg="1"/>
      <p:bldP spid="79883" grpId="0" bldLvl="0" animBg="1"/>
      <p:bldP spid="79884" grpId="0"/>
      <p:bldP spid="79885" grpId="0"/>
      <p:bldP spid="79886" grpId="0"/>
      <p:bldP spid="79887" grpId="0"/>
      <p:bldP spid="79889" grpId="0"/>
      <p:bldP spid="79891" grpId="0"/>
      <p:bldP spid="79892" grpId="0"/>
      <p:bldP spid="79893" grpId="0"/>
      <p:bldP spid="79894" grpId="0"/>
      <p:bldP spid="79895" grpId="0"/>
      <p:bldP spid="79896" grpId="0" bldLvl="0" animBg="1"/>
      <p:bldP spid="79897" grpId="0"/>
      <p:bldP spid="79898" grpId="0" bldLvl="0" animBg="1"/>
      <p:bldP spid="79899" grpId="0" bldLvl="0" animBg="1"/>
      <p:bldP spid="79900" grpId="0"/>
      <p:bldP spid="79901" grpId="0"/>
      <p:bldP spid="79902" grpId="0"/>
      <p:bldP spid="79903" grpId="0"/>
      <p:bldP spid="79905" grpId="0"/>
      <p:bldP spid="79908" grpId="0"/>
      <p:bldP spid="79909" grpId="0" bldLvl="0" animBg="1"/>
      <p:bldP spid="799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16000" y="990601"/>
            <a:ext cx="2336800" cy="792163"/>
          </a:xfrm>
        </p:spPr>
        <p:txBody>
          <a:bodyPr>
            <a:normAutofit fontScale="90000"/>
          </a:bodyPr>
          <a:lstStyle/>
          <a:p>
            <a:r>
              <a:rPr lang="zh-CN" altLang="en-US" sz="6000">
                <a:solidFill>
                  <a:schemeClr val="accent2"/>
                </a:solidFill>
                <a:ea typeface="华文新魏" pitchFamily="2" charset="-122"/>
              </a:rPr>
              <a:t>动能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06400" y="2436814"/>
            <a:ext cx="11176000" cy="9541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800">
                <a:ea typeface="华文新魏" pitchFamily="2" charset="-122"/>
              </a:rPr>
              <a:t>       </a:t>
            </a:r>
            <a:r>
              <a:rPr lang="zh-CN" altLang="en-US" sz="2800">
                <a:ea typeface="华文新魏" pitchFamily="2" charset="-122"/>
              </a:rPr>
              <a:t>像</a:t>
            </a:r>
            <a:r>
              <a:rPr lang="zh-CN" altLang="en-US" sz="2800">
                <a:solidFill>
                  <a:srgbClr val="FF0000"/>
                </a:solidFill>
                <a:ea typeface="华文新魏" pitchFamily="2" charset="-122"/>
              </a:rPr>
              <a:t>运动</a:t>
            </a:r>
            <a:r>
              <a:rPr lang="zh-CN" altLang="en-US" sz="2800">
                <a:ea typeface="华文新魏" pitchFamily="2" charset="-122"/>
              </a:rPr>
              <a:t>的小球那样，能对木块做功，它所具有的能量，就是</a:t>
            </a:r>
            <a:r>
              <a:rPr lang="zh-CN" altLang="en-US" sz="2800">
                <a:solidFill>
                  <a:srgbClr val="FF0000"/>
                </a:solidFill>
                <a:ea typeface="华文新魏" pitchFamily="2" charset="-122"/>
              </a:rPr>
              <a:t>动能</a:t>
            </a:r>
            <a:r>
              <a:rPr lang="zh-CN" altLang="en-US" sz="2800">
                <a:ea typeface="华文新魏" pitchFamily="2" charset="-122"/>
              </a:rPr>
              <a:t>。换言之，</a:t>
            </a:r>
            <a:r>
              <a:rPr lang="zh-CN" altLang="en-US" sz="2800">
                <a:solidFill>
                  <a:srgbClr val="FF0000"/>
                </a:solidFill>
                <a:ea typeface="华文新魏" pitchFamily="2" charset="-122"/>
              </a:rPr>
              <a:t>物体由于运动而具有的能量叫做动能。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4847167" y="549275"/>
            <a:ext cx="6502400" cy="1676400"/>
            <a:chOff x="144" y="720"/>
            <a:chExt cx="3072" cy="1056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144" y="720"/>
              <a:ext cx="3072" cy="1056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384" y="912"/>
              <a:ext cx="81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576" y="9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632" y="1056"/>
              <a:ext cx="240" cy="336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363" y="939"/>
              <a:ext cx="81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1179" y="1419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672" y="8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2400" y="12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prstDash val="dash"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2544" y="1056"/>
              <a:ext cx="240" cy="336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  <a:ln w="9525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1200" y="139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812800" y="4083050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ea typeface="华文新魏" pitchFamily="2" charset="-122"/>
              </a:rPr>
              <a:t>问题：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336800" y="4006850"/>
            <a:ext cx="90424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3600">
                <a:ea typeface="华文新魏" pitchFamily="2" charset="-122"/>
              </a:rPr>
              <a:t>生活中，有哪些东西具有动能？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09600" y="4953001"/>
            <a:ext cx="11277600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3200">
                <a:ea typeface="华文新魏" pitchFamily="2" charset="-122"/>
              </a:rPr>
              <a:t>        </a:t>
            </a:r>
            <a:r>
              <a:rPr lang="zh-CN" altLang="en-US" sz="3200">
                <a:ea typeface="华文新魏" pitchFamily="2" charset="-122"/>
              </a:rPr>
              <a:t>总结：只有</a:t>
            </a:r>
            <a:r>
              <a:rPr lang="zh-CN" altLang="en-US" sz="3200">
                <a:solidFill>
                  <a:srgbClr val="FF0000"/>
                </a:solidFill>
                <a:ea typeface="华文新魏" pitchFamily="2" charset="-122"/>
              </a:rPr>
              <a:t>运动</a:t>
            </a:r>
            <a:r>
              <a:rPr lang="zh-CN" altLang="en-US" sz="3200">
                <a:ea typeface="华文新魏" pitchFamily="2" charset="-122"/>
              </a:rPr>
              <a:t>的物体具有动能，而且一切运动的物体都能对其他的物体做功。也就是说，</a:t>
            </a:r>
            <a:r>
              <a:rPr lang="zh-CN" altLang="en-US" sz="3200">
                <a:solidFill>
                  <a:srgbClr val="FF0000"/>
                </a:solidFill>
                <a:ea typeface="华文新魏" pitchFamily="2" charset="-122"/>
              </a:rPr>
              <a:t>一切运动的物体都具有动能。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19" grpId="0"/>
      <p:bldP spid="21520" grpId="0"/>
      <p:bldP spid="215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accent2"/>
                </a:solidFill>
                <a:ea typeface="华文新魏" pitchFamily="2" charset="-122"/>
              </a:rPr>
              <a:t>影响动能大小的因素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24417" y="1628776"/>
            <a:ext cx="10972800" cy="4525963"/>
          </a:xfrm>
        </p:spPr>
        <p:txBody>
          <a:bodyPr/>
          <a:lstStyle/>
          <a:p>
            <a:r>
              <a:rPr lang="zh-CN" altLang="en-US"/>
              <a:t>思考</a:t>
            </a:r>
          </a:p>
          <a:p>
            <a:r>
              <a:rPr lang="en-US" altLang="zh-CN"/>
              <a:t>1</a:t>
            </a:r>
            <a:r>
              <a:rPr lang="zh-CN" altLang="en-US"/>
              <a:t>、动能的大小可能与什么有关</a:t>
            </a:r>
          </a:p>
          <a:p>
            <a:r>
              <a:rPr lang="en-US" altLang="zh-CN"/>
              <a:t>2</a:t>
            </a:r>
            <a:r>
              <a:rPr lang="zh-CN" altLang="en-US"/>
              <a:t>、采用什么实验方法</a:t>
            </a:r>
          </a:p>
          <a:p>
            <a:r>
              <a:rPr lang="en-US" altLang="zh-CN"/>
              <a:t>3</a:t>
            </a:r>
            <a:r>
              <a:rPr lang="zh-CN" altLang="en-US"/>
              <a:t>、动能的大小怎么判断 </a:t>
            </a:r>
          </a:p>
          <a:p>
            <a:r>
              <a:rPr lang="en-US" altLang="zh-CN"/>
              <a:t>4</a:t>
            </a:r>
            <a:r>
              <a:rPr lang="zh-CN" altLang="en-US"/>
              <a:t>、如何控制速度相同或不同</a:t>
            </a:r>
          </a:p>
        </p:txBody>
      </p:sp>
      <p:pic>
        <p:nvPicPr>
          <p:cNvPr id="24591" name="Picture 15" descr="动能实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918" y="4724401"/>
            <a:ext cx="5471583" cy="1819275"/>
          </a:xfrm>
          <a:prstGeom prst="rect">
            <a:avLst/>
          </a:prstGeom>
          <a:noFill/>
        </p:spPr>
      </p:pic>
      <p:sp>
        <p:nvSpPr>
          <p:cNvPr id="24592" name="AutoShape 16"/>
          <p:cNvSpPr/>
          <p:nvPr/>
        </p:nvSpPr>
        <p:spPr bwMode="auto">
          <a:xfrm>
            <a:off x="8015818" y="4149726"/>
            <a:ext cx="3168649" cy="936625"/>
          </a:xfrm>
          <a:prstGeom prst="borderCallout2">
            <a:avLst>
              <a:gd name="adj1" fmla="val 12204"/>
              <a:gd name="adj2" fmla="val -3208"/>
              <a:gd name="adj3" fmla="val 12204"/>
              <a:gd name="adj4" fmla="val -65532"/>
              <a:gd name="adj5" fmla="val 127458"/>
              <a:gd name="adj6" fmla="val -130394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小球从不同高度滚下，在水平面上速度不同</a:t>
            </a:r>
          </a:p>
        </p:txBody>
      </p:sp>
      <p:sp>
        <p:nvSpPr>
          <p:cNvPr id="24593" name="AutoShape 17"/>
          <p:cNvSpPr/>
          <p:nvPr/>
        </p:nvSpPr>
        <p:spPr bwMode="auto">
          <a:xfrm rot="-377057">
            <a:off x="3119967" y="5013325"/>
            <a:ext cx="768351" cy="647700"/>
          </a:xfrm>
          <a:prstGeom prst="rightBrace">
            <a:avLst>
              <a:gd name="adj1" fmla="val 9366"/>
              <a:gd name="adj2" fmla="val 50000"/>
            </a:avLst>
          </a:prstGeom>
          <a:noFill/>
          <a:ln w="254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24594" name="AutoShape 18"/>
          <p:cNvSpPr/>
          <p:nvPr/>
        </p:nvSpPr>
        <p:spPr bwMode="auto">
          <a:xfrm>
            <a:off x="3407834" y="5805488"/>
            <a:ext cx="480484" cy="576262"/>
          </a:xfrm>
          <a:prstGeom prst="rightBrace">
            <a:avLst>
              <a:gd name="adj1" fmla="val 13326"/>
              <a:gd name="adj2" fmla="val 50000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5" name="AutoShape 19"/>
          <p:cNvSpPr/>
          <p:nvPr/>
        </p:nvSpPr>
        <p:spPr bwMode="auto">
          <a:xfrm>
            <a:off x="7632701" y="5589588"/>
            <a:ext cx="3839633" cy="863600"/>
          </a:xfrm>
          <a:prstGeom prst="borderCallout2">
            <a:avLst>
              <a:gd name="adj1" fmla="val 13236"/>
              <a:gd name="adj2" fmla="val -2648"/>
              <a:gd name="adj3" fmla="val 13236"/>
              <a:gd name="adj4" fmla="val -49282"/>
              <a:gd name="adj5" fmla="val 54963"/>
              <a:gd name="adj6" fmla="val -9768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小球从相同高度滚下，大水平面上速度相同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8784167" y="2276475"/>
            <a:ext cx="2495551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质量、速度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6479118" y="2852738"/>
            <a:ext cx="2305049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控制变量法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7056967" y="3500438"/>
            <a:ext cx="3744384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</a:rPr>
              <a:t>小球推木块的距离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5" dur="2000" fill="hold"/>
                                        <p:tgtEl>
                                          <p:spTgt spid="245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1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92" grpId="0" animBg="1"/>
      <p:bldP spid="24592" grpId="1"/>
      <p:bldP spid="24593" grpId="0" animBg="1"/>
      <p:bldP spid="24594" grpId="0" animBg="1"/>
      <p:bldP spid="24595" grpId="0" animBg="1"/>
      <p:bldP spid="24595" grpId="1" animBg="1"/>
      <p:bldP spid="24597" grpId="0"/>
      <p:bldP spid="245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8000" y="152400"/>
            <a:ext cx="7010400" cy="685800"/>
          </a:xfrm>
        </p:spPr>
        <p:txBody>
          <a:bodyPr/>
          <a:lstStyle/>
          <a:p>
            <a:r>
              <a:rPr lang="zh-CN" altLang="en-US" sz="4000">
                <a:solidFill>
                  <a:schemeClr val="accent2"/>
                </a:solidFill>
                <a:ea typeface="华文新魏" pitchFamily="2" charset="-122"/>
              </a:rPr>
              <a:t>影响动能大小的因素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14400" y="5454650"/>
            <a:ext cx="10871200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ea typeface="华文新魏" pitchFamily="2" charset="-122"/>
              </a:rPr>
              <a:t>       </a:t>
            </a:r>
            <a:r>
              <a:rPr lang="zh-CN" altLang="en-US" sz="2800">
                <a:ea typeface="华文新魏" pitchFamily="2" charset="-122"/>
              </a:rPr>
              <a:t>结论：物体的动能与物体的</a:t>
            </a:r>
            <a:r>
              <a:rPr lang="zh-CN" altLang="en-US" sz="2800" u="sng">
                <a:solidFill>
                  <a:srgbClr val="FF0000"/>
                </a:solidFill>
                <a:ea typeface="华文新魏" pitchFamily="2" charset="-122"/>
              </a:rPr>
              <a:t>质量</a:t>
            </a:r>
            <a:r>
              <a:rPr lang="zh-CN" altLang="en-US" sz="2800">
                <a:ea typeface="华文新魏" pitchFamily="2" charset="-122"/>
              </a:rPr>
              <a:t>和</a:t>
            </a:r>
            <a:r>
              <a:rPr lang="zh-CN" altLang="en-US" sz="2800" u="sng">
                <a:solidFill>
                  <a:srgbClr val="FF0000"/>
                </a:solidFill>
                <a:ea typeface="华文新魏" pitchFamily="2" charset="-122"/>
              </a:rPr>
              <a:t>速度</a:t>
            </a:r>
            <a:r>
              <a:rPr lang="zh-CN" altLang="en-US" sz="2800">
                <a:ea typeface="华文新魏" pitchFamily="2" charset="-122"/>
              </a:rPr>
              <a:t>有关，</a:t>
            </a:r>
            <a:r>
              <a:rPr lang="zh-CN" altLang="en-US" sz="2800" u="sng">
                <a:solidFill>
                  <a:srgbClr val="FF0000"/>
                </a:solidFill>
                <a:ea typeface="华文新魏" pitchFamily="2" charset="-122"/>
              </a:rPr>
              <a:t>质量</a:t>
            </a:r>
            <a:r>
              <a:rPr lang="zh-CN" altLang="en-US" sz="2800">
                <a:ea typeface="华文新魏" pitchFamily="2" charset="-122"/>
              </a:rPr>
              <a:t>越大，</a:t>
            </a:r>
            <a:r>
              <a:rPr lang="zh-CN" altLang="en-US" sz="2800" u="sng">
                <a:solidFill>
                  <a:srgbClr val="FF0000"/>
                </a:solidFill>
                <a:ea typeface="华文新魏" pitchFamily="2" charset="-122"/>
              </a:rPr>
              <a:t>速度</a:t>
            </a:r>
            <a:r>
              <a:rPr lang="zh-CN" altLang="en-US" sz="2800">
                <a:ea typeface="华文新魏" pitchFamily="2" charset="-122"/>
              </a:rPr>
              <a:t>越大，物体具有的</a:t>
            </a:r>
            <a:r>
              <a:rPr lang="zh-CN" altLang="en-US" sz="2800" u="sng">
                <a:solidFill>
                  <a:srgbClr val="FF0000"/>
                </a:solidFill>
                <a:ea typeface="华文新魏" pitchFamily="2" charset="-122"/>
              </a:rPr>
              <a:t>动能</a:t>
            </a:r>
            <a:r>
              <a:rPr lang="zh-CN" altLang="en-US" sz="2800">
                <a:ea typeface="华文新魏" pitchFamily="2" charset="-122"/>
              </a:rPr>
              <a:t>就越大。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346700" y="2575203"/>
            <a:ext cx="415498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/>
              <a:t>　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346700" y="3913467"/>
            <a:ext cx="479618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/>
              <a:t>　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294112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5939547" y="3486866"/>
            <a:ext cx="312906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00"/>
              <a:t>　</a:t>
            </a:r>
            <a:endParaRPr lang="zh-CN" altLang="en-US"/>
          </a:p>
        </p:txBody>
      </p:sp>
    </p:spTree>
    <p:controls>
      <p:control spid="1025" name="ShockwaveFlash1" r:id="rId2" imgW="9895238" imgH="4457143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527051" y="188913"/>
            <a:ext cx="3048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谁的动能大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34434" y="1484314"/>
            <a:ext cx="6625167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/>
              <a:t>1</a:t>
            </a:r>
            <a:r>
              <a:rPr lang="zh-CN" altLang="en-US" sz="2000" dirty="0"/>
              <a:t>、手枪和狙击步枪子弹的弹头质量很接近，约</a:t>
            </a:r>
            <a:r>
              <a:rPr lang="en-US" altLang="zh-CN" sz="2000" dirty="0"/>
              <a:t>8g</a:t>
            </a:r>
            <a:r>
              <a:rPr lang="zh-CN" altLang="en-US" sz="2000" dirty="0"/>
              <a:t>，但手枪子弹在枪口速度是</a:t>
            </a:r>
            <a:r>
              <a:rPr lang="en-US" altLang="zh-CN" sz="2000" dirty="0"/>
              <a:t>360m</a:t>
            </a:r>
            <a:r>
              <a:rPr lang="zh-CN" altLang="en-US" sz="2000" dirty="0"/>
              <a:t>／</a:t>
            </a:r>
            <a:r>
              <a:rPr lang="en-US" altLang="zh-CN" sz="2000" dirty="0"/>
              <a:t>s </a:t>
            </a:r>
            <a:r>
              <a:rPr lang="zh-CN" altLang="en-US" sz="2000" dirty="0"/>
              <a:t>，狙击步</a:t>
            </a:r>
            <a:r>
              <a:rPr lang="zh-CN" altLang="en-US" sz="2000" dirty="0" smtClean="0"/>
              <a:t>枪子弹在枪口速度是</a:t>
            </a:r>
            <a:r>
              <a:rPr lang="en-US" altLang="zh-CN" sz="2000" dirty="0"/>
              <a:t>895m</a:t>
            </a:r>
            <a:r>
              <a:rPr lang="zh-CN" altLang="en-US" sz="2000" dirty="0"/>
              <a:t>／</a:t>
            </a:r>
            <a:r>
              <a:rPr lang="en-US" altLang="zh-CN" sz="2000" dirty="0"/>
              <a:t>s </a:t>
            </a:r>
            <a:r>
              <a:rPr lang="zh-CN" altLang="en-US" sz="2000" dirty="0"/>
              <a:t>，动能大的是</a:t>
            </a:r>
            <a:r>
              <a:rPr lang="zh-CN" altLang="en-US" sz="2000" u="sng" dirty="0"/>
              <a:t>              </a:t>
            </a:r>
            <a:r>
              <a:rPr lang="zh-CN" altLang="en-US" sz="2000" dirty="0"/>
              <a:t>。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31801" y="2852739"/>
            <a:ext cx="6144684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/>
              <a:t>2</a:t>
            </a:r>
            <a:r>
              <a:rPr lang="zh-CN" altLang="en-US" sz="2000"/>
              <a:t>、火车每节车厢质量约</a:t>
            </a:r>
            <a:r>
              <a:rPr lang="en-US" altLang="zh-CN" sz="2000"/>
              <a:t>40t</a:t>
            </a:r>
            <a:r>
              <a:rPr lang="zh-CN" altLang="en-US" sz="2000"/>
              <a:t>，一辆小轿车质量约</a:t>
            </a:r>
            <a:r>
              <a:rPr lang="en-US" altLang="zh-CN" sz="2000"/>
              <a:t>1.5t</a:t>
            </a:r>
            <a:r>
              <a:rPr lang="zh-CN" altLang="en-US" sz="2000"/>
              <a:t>，当它们都以</a:t>
            </a:r>
            <a:r>
              <a:rPr lang="en-US" altLang="zh-CN" sz="2000"/>
              <a:t>60km/h</a:t>
            </a:r>
            <a:r>
              <a:rPr lang="zh-CN" altLang="en-US" sz="2000"/>
              <a:t>的速度运动时，动能大的是</a:t>
            </a:r>
            <a:r>
              <a:rPr lang="zh-CN" altLang="en-US" sz="2000" u="sng"/>
              <a:t>          </a:t>
            </a:r>
            <a:r>
              <a:rPr lang="zh-CN" altLang="en-US" sz="2000"/>
              <a:t>。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24417" y="4076701"/>
            <a:ext cx="6144683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/>
              <a:t>3</a:t>
            </a:r>
            <a:r>
              <a:rPr lang="zh-CN" altLang="en-US" sz="2000"/>
              <a:t>、如图，一辆正工作的联合收割机，以</a:t>
            </a:r>
            <a:r>
              <a:rPr lang="en-US" altLang="zh-CN" sz="2000"/>
              <a:t>10km/h</a:t>
            </a:r>
            <a:r>
              <a:rPr lang="zh-CN" altLang="en-US" sz="2000"/>
              <a:t>的速度收割麦子，它的动能</a:t>
            </a:r>
            <a:r>
              <a:rPr lang="zh-CN" altLang="en-US" sz="2000" u="sng"/>
              <a:t>            </a:t>
            </a:r>
            <a:r>
              <a:rPr lang="zh-CN" altLang="en-US" sz="2000"/>
              <a:t> 。    （填“变大”、“变小”或“不变”）</a:t>
            </a:r>
          </a:p>
        </p:txBody>
      </p:sp>
      <p:pic>
        <p:nvPicPr>
          <p:cNvPr id="26649" name="Picture 25" descr="子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44834" y="1196975"/>
            <a:ext cx="3551767" cy="2185988"/>
          </a:xfrm>
          <a:noFill/>
        </p:spPr>
      </p:pic>
      <p:pic>
        <p:nvPicPr>
          <p:cNvPr id="26650" name="Picture 26" descr="收割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46951" y="3408363"/>
            <a:ext cx="3549649" cy="2163762"/>
          </a:xfrm>
          <a:noFill/>
        </p:spPr>
      </p:pic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-442384" y="3408363"/>
            <a:ext cx="248786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3224000" y="2131136"/>
            <a:ext cx="1631949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</a:rPr>
              <a:t>狙击步枪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5553344" y="3224285"/>
            <a:ext cx="1534583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</a:rPr>
              <a:t>火车车厢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3260963" y="4420951"/>
            <a:ext cx="1344083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FF0000"/>
                </a:solidFill>
              </a:rPr>
              <a:t>变大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1" grpId="0"/>
      <p:bldP spid="26637" grpId="0"/>
      <p:bldP spid="26652" grpId="0"/>
      <p:bldP spid="26654" grpId="0"/>
      <p:bldP spid="266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000220150824A93PPI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1625" y="728345"/>
            <a:ext cx="3553460" cy="5647055"/>
          </a:xfrm>
          <a:prstGeom prst="rect">
            <a:avLst/>
          </a:prstGeom>
        </p:spPr>
      </p:pic>
      <p:sp>
        <p:nvSpPr>
          <p:cNvPr id="3" name="线形标注 1(带强调线) 2"/>
          <p:cNvSpPr/>
          <p:nvPr/>
        </p:nvSpPr>
        <p:spPr>
          <a:xfrm>
            <a:off x="7921625" y="1576705"/>
            <a:ext cx="1988185" cy="1408430"/>
          </a:xfrm>
          <a:prstGeom prst="accentCallout1">
            <a:avLst>
              <a:gd name="adj1" fmla="val 18750"/>
              <a:gd name="adj2" fmla="val -8333"/>
              <a:gd name="adj3" fmla="val 17989"/>
              <a:gd name="adj4" fmla="val -83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我的收获</a:t>
            </a:r>
            <a:r>
              <a:rPr lang="en-US" altLang="zh-CN" sz="32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77595" y="1047115"/>
            <a:ext cx="59505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n>
                  <a:solidFill>
                    <a:srgbClr val="1243E4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4000" b="1">
                <a:ln>
                  <a:solidFill>
                    <a:srgbClr val="1243E4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、一个物体能对别的物体做功，我们说这个物体具有能；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5675" y="3107055"/>
            <a:ext cx="565912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b="1">
                <a:ln>
                  <a:solidFill>
                    <a:srgbClr val="1243E4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4000" b="1">
                <a:ln>
                  <a:solidFill>
                    <a:srgbClr val="1243E4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、机械能分为动能和势能；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7595" y="4698365"/>
            <a:ext cx="54152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ln>
                  <a:solidFill>
                    <a:srgbClr val="1243E4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4000" b="1">
                <a:ln>
                  <a:solidFill>
                    <a:srgbClr val="1243E4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、动能的大小与物体的质量和速度有关。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4190" y="254635"/>
            <a:ext cx="25850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ea"/>
              </a:rPr>
              <a:t>课堂总结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子弹和鸡蛋的力量</a:t>
            </a:r>
          </a:p>
        </p:txBody>
      </p:sp>
      <p:pic>
        <p:nvPicPr>
          <p:cNvPr id="3" name="内容占位符 2" descr="xin_130703061325562585311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73455" y="1160145"/>
            <a:ext cx="5567680" cy="5358130"/>
          </a:xfrm>
          <a:prstGeom prst="rect">
            <a:avLst/>
          </a:prstGeom>
        </p:spPr>
      </p:pic>
      <p:pic>
        <p:nvPicPr>
          <p:cNvPr id="4" name="图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3860" y="1160145"/>
            <a:ext cx="4599940" cy="5115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组合 12291"/>
          <p:cNvGrpSpPr/>
          <p:nvPr/>
        </p:nvGrpSpPr>
        <p:grpSpPr>
          <a:xfrm>
            <a:off x="1161415" y="1228725"/>
            <a:ext cx="8921115" cy="3037840"/>
            <a:chOff x="144" y="720"/>
            <a:chExt cx="3072" cy="1056"/>
          </a:xfrm>
        </p:grpSpPr>
        <p:sp>
          <p:nvSpPr>
            <p:cNvPr id="12293" name="矩形 12292">
              <a:hlinkClick r:id="rId3" action="ppaction://hlinkfile"/>
            </p:cNvPr>
            <p:cNvSpPr/>
            <p:nvPr/>
          </p:nvSpPr>
          <p:spPr>
            <a:xfrm>
              <a:off x="144" y="720"/>
              <a:ext cx="3072" cy="105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4" name="直接连接符 12293"/>
            <p:cNvSpPr/>
            <p:nvPr/>
          </p:nvSpPr>
          <p:spPr>
            <a:xfrm>
              <a:off x="384" y="912"/>
              <a:ext cx="816" cy="4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5" name="椭圆 12294"/>
            <p:cNvSpPr/>
            <p:nvPr/>
          </p:nvSpPr>
          <p:spPr>
            <a:xfrm>
              <a:off x="576" y="9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6" name="矩形 12295"/>
            <p:cNvSpPr/>
            <p:nvPr/>
          </p:nvSpPr>
          <p:spPr>
            <a:xfrm>
              <a:off x="1632" y="1056"/>
              <a:ext cx="240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7" name="直接连接符 12296"/>
            <p:cNvSpPr/>
            <p:nvPr/>
          </p:nvSpPr>
          <p:spPr>
            <a:xfrm>
              <a:off x="363" y="939"/>
              <a:ext cx="816" cy="48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8" name="直接连接符 12297"/>
            <p:cNvSpPr/>
            <p:nvPr/>
          </p:nvSpPr>
          <p:spPr>
            <a:xfrm>
              <a:off x="1179" y="1419"/>
              <a:ext cx="19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299" name="直接连接符 12298"/>
            <p:cNvSpPr/>
            <p:nvPr/>
          </p:nvSpPr>
          <p:spPr>
            <a:xfrm>
              <a:off x="672" y="816"/>
              <a:ext cx="24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00" name="椭圆 12299"/>
            <p:cNvSpPr/>
            <p:nvPr/>
          </p:nvSpPr>
          <p:spPr>
            <a:xfrm>
              <a:off x="2400" y="12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1" name="矩形 12300"/>
            <p:cNvSpPr/>
            <p:nvPr/>
          </p:nvSpPr>
          <p:spPr>
            <a:xfrm>
              <a:off x="2544" y="1056"/>
              <a:ext cx="240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2" name="直接连接符 12301"/>
            <p:cNvSpPr/>
            <p:nvPr/>
          </p:nvSpPr>
          <p:spPr>
            <a:xfrm>
              <a:off x="1200" y="1392"/>
              <a:ext cx="19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309" name="文本框 12308"/>
          <p:cNvSpPr txBox="1"/>
          <p:nvPr/>
        </p:nvSpPr>
        <p:spPr>
          <a:xfrm>
            <a:off x="1161415" y="4829810"/>
            <a:ext cx="56007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、小球对物体做了功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6865" y="261620"/>
            <a:ext cx="36976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  <a:sym typeface="+mn-ea"/>
              </a:rPr>
              <a:t>从功说起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内容占位符 12303" descr="u=316467231,2462457983&amp;fm=0&amp;gp=8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2565" y="1799590"/>
            <a:ext cx="4669155" cy="1755775"/>
          </a:xfrm>
          <a:prstGeom prst="rect">
            <a:avLst/>
          </a:prstGeom>
        </p:spPr>
      </p:pic>
      <p:sp>
        <p:nvSpPr>
          <p:cNvPr id="12310" name="文本框 12309"/>
          <p:cNvSpPr txBox="1"/>
          <p:nvPr/>
        </p:nvSpPr>
        <p:spPr>
          <a:xfrm>
            <a:off x="2279650" y="3860800"/>
            <a:ext cx="59321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、弹簧对小球做了功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43610" y="200660"/>
            <a:ext cx="36976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dirty="0">
                <a:solidFill>
                  <a:schemeClr val="accent1"/>
                </a:solidFill>
                <a:sym typeface="+mn-ea"/>
              </a:rPr>
              <a:t>从功说起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" name="图片 12307" descr="t017e2b7decdf76a4df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8035" y="1011555"/>
            <a:ext cx="4129405" cy="4834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1" name="文本框 12310"/>
          <p:cNvSpPr txBox="1"/>
          <p:nvPr/>
        </p:nvSpPr>
        <p:spPr>
          <a:xfrm>
            <a:off x="2443163" y="5992495"/>
            <a:ext cx="43211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、瓶中空气对盖子做了功。</a:t>
            </a:r>
          </a:p>
        </p:txBody>
      </p:sp>
      <p:sp>
        <p:nvSpPr>
          <p:cNvPr id="12290" name="标题 12289"/>
          <p:cNvSpPr>
            <a:spLocks noGrp="1"/>
          </p:cNvSpPr>
          <p:nvPr/>
        </p:nvSpPr>
        <p:spPr>
          <a:xfrm>
            <a:off x="638810" y="133985"/>
            <a:ext cx="7931150" cy="756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 </a:t>
            </a:r>
            <a:r>
              <a:rPr lang="zh-CN" altLang="en-US" sz="4000" dirty="0"/>
              <a:t>从功说起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2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文本框 9223"/>
          <p:cNvSpPr txBox="1"/>
          <p:nvPr/>
        </p:nvSpPr>
        <p:spPr>
          <a:xfrm>
            <a:off x="1905000" y="2924175"/>
            <a:ext cx="8763000" cy="3017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华文新魏" pitchFamily="2" charset="-122"/>
              </a:rPr>
              <a:t>解释：</a:t>
            </a:r>
            <a:r>
              <a:rPr lang="en-US" altLang="zh-CN" sz="24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运动的小球，能够对木块产生一个水平向右的推力，在这个推力的作用下，木块向右运动。也就是说，运动的小球能够对静止的木块做功。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en-US" altLang="zh-CN" sz="24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被压缩的弹簧，能对静止的弹珠产生一个竖直向上的弹力，在这个弹力的作用下，弹珠向上运动。也就是说，压缩的弹簧能够对静止的弹珠做功。</a:t>
            </a:r>
          </a:p>
          <a:p>
            <a:r>
              <a:rPr lang="zh-CN" altLang="en-US" sz="24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en-US" altLang="zh-CN" sz="24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被压缩的空气，能对瓶盖产生一个向外的力，在这个力的作用下，瓶盖向外飞出。也就是说，压缩的空气能对瓶盖做功。</a:t>
            </a:r>
          </a:p>
        </p:txBody>
      </p:sp>
      <p:sp>
        <p:nvSpPr>
          <p:cNvPr id="9236" name="矩形 9235"/>
          <p:cNvSpPr>
            <a:spLocks noTextEdit="1"/>
          </p:cNvSpPr>
          <p:nvPr/>
        </p:nvSpPr>
        <p:spPr>
          <a:xfrm>
            <a:off x="1919288" y="549275"/>
            <a:ext cx="2819400" cy="755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9296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想一想</a:t>
            </a:r>
          </a:p>
        </p:txBody>
      </p:sp>
      <p:sp>
        <p:nvSpPr>
          <p:cNvPr id="9237" name="矩形 9236"/>
          <p:cNvSpPr/>
          <p:nvPr/>
        </p:nvSpPr>
        <p:spPr>
          <a:xfrm>
            <a:off x="2351088" y="1700213"/>
            <a:ext cx="74898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是物体自己在做功，还是一个物体对另一个物体做功？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0241"/>
          <p:cNvSpPr>
            <a:spLocks noGrp="1" noRot="1"/>
          </p:cNvSpPr>
          <p:nvPr>
            <p:ph type="title"/>
          </p:nvPr>
        </p:nvSpPr>
        <p:spPr>
          <a:xfrm>
            <a:off x="1992313" y="620713"/>
            <a:ext cx="2951162" cy="692150"/>
          </a:xfrm>
        </p:spPr>
        <p:txBody>
          <a:bodyPr anchor="ctr"/>
          <a:lstStyle/>
          <a:p>
            <a:r>
              <a:rPr lang="zh-CN" altLang="en-US" sz="4000" dirty="0">
                <a:solidFill>
                  <a:schemeClr val="accent2"/>
                </a:solidFill>
                <a:ea typeface="华文新魏" pitchFamily="2" charset="-122"/>
              </a:rPr>
              <a:t>归纳总结</a:t>
            </a:r>
          </a:p>
        </p:txBody>
      </p:sp>
      <p:sp>
        <p:nvSpPr>
          <p:cNvPr id="10243" name="文本框 10242"/>
          <p:cNvSpPr txBox="1"/>
          <p:nvPr/>
        </p:nvSpPr>
        <p:spPr>
          <a:xfrm>
            <a:off x="2743200" y="1371600"/>
            <a:ext cx="6721475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华文新魏" pitchFamily="2" charset="-122"/>
              </a:rPr>
              <a:t>        </a:t>
            </a:r>
            <a:r>
              <a:rPr lang="zh-CN" altLang="en-US" sz="2800" dirty="0">
                <a:latin typeface="Arial" panose="020B0604020202020204" pitchFamily="34" charset="0"/>
                <a:ea typeface="华文新魏" pitchFamily="2" charset="-122"/>
              </a:rPr>
              <a:t>像运动的小球、被压缩的弹簧这样，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一个物体能够对别的物体做功</a:t>
            </a:r>
            <a:r>
              <a:rPr lang="zh-CN" altLang="en-US" sz="2800" dirty="0">
                <a:latin typeface="Arial" panose="020B0604020202020204" pitchFamily="34" charset="0"/>
                <a:ea typeface="华文新魏" pitchFamily="2" charset="-122"/>
              </a:rPr>
              <a:t>，我们就说这个物体具有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rPr>
              <a:t>能量。</a:t>
            </a:r>
          </a:p>
        </p:txBody>
      </p:sp>
      <p:sp>
        <p:nvSpPr>
          <p:cNvPr id="10244" name="文本框 10243"/>
          <p:cNvSpPr txBox="1"/>
          <p:nvPr/>
        </p:nvSpPr>
        <p:spPr>
          <a:xfrm>
            <a:off x="2178050" y="3124200"/>
            <a:ext cx="5669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隶书" pitchFamily="49" charset="-122"/>
              </a:rPr>
              <a:t>大家考虑一下以下这些物体是否具有能量</a:t>
            </a:r>
          </a:p>
        </p:txBody>
      </p:sp>
      <p:sp>
        <p:nvSpPr>
          <p:cNvPr id="10245" name="文本框 10244"/>
          <p:cNvSpPr txBox="1"/>
          <p:nvPr/>
        </p:nvSpPr>
        <p:spPr>
          <a:xfrm>
            <a:off x="2782888" y="3644900"/>
            <a:ext cx="6477000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华文新魏" pitchFamily="2" charset="-122"/>
              </a:rPr>
              <a:t>流动的水、张开的弓、流动的空气</a:t>
            </a:r>
            <a:r>
              <a:rPr lang="en-US" altLang="zh-CN" sz="2400" dirty="0">
                <a:latin typeface="Arial" panose="020B0604020202020204" pitchFamily="34" charset="0"/>
                <a:ea typeface="华文新魏" pitchFamily="2" charset="-122"/>
              </a:rPr>
              <a:t>——</a:t>
            </a:r>
            <a:r>
              <a:rPr lang="zh-CN" altLang="en-US" sz="2400" dirty="0">
                <a:latin typeface="Arial" panose="020B0604020202020204" pitchFamily="34" charset="0"/>
                <a:ea typeface="华文新魏" pitchFamily="2" charset="-122"/>
              </a:rPr>
              <a:t>风、运动的火车、地球、放在五楼的花盆、放置在空地上没有接电源的电动机。</a:t>
            </a:r>
          </a:p>
        </p:txBody>
      </p:sp>
      <p:sp>
        <p:nvSpPr>
          <p:cNvPr id="10246" name="文本框 10245"/>
          <p:cNvSpPr txBox="1"/>
          <p:nvPr/>
        </p:nvSpPr>
        <p:spPr>
          <a:xfrm>
            <a:off x="2566988" y="5084763"/>
            <a:ext cx="7391400" cy="396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        </a:t>
            </a:r>
            <a:endParaRPr lang="zh-CN" altLang="en-US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2" name="图片 1" descr="A000220150318A00PPIC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960" y="5638800"/>
            <a:ext cx="10781665" cy="121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/>
          <p:nvPr/>
        </p:nvSpPr>
        <p:spPr>
          <a:xfrm>
            <a:off x="982980" y="1348740"/>
            <a:ext cx="767969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物体能够对外做功，我们就说这个物体具有</a:t>
            </a:r>
            <a:r>
              <a:rPr lang="zh-CN" alt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能量</a:t>
            </a:r>
            <a:r>
              <a:rPr lang="zh-CN" altLang="en-US" sz="3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，简称</a:t>
            </a:r>
            <a:r>
              <a:rPr lang="zh-CN" alt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能</a:t>
            </a:r>
            <a:r>
              <a:rPr lang="zh-CN" altLang="en-US" sz="3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 descr="A000220150824A05PPIC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240" y="1228090"/>
            <a:ext cx="2661920" cy="39617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1090" y="3314065"/>
            <a:ext cx="70364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30404"/>
                </a:solidFill>
                <a:ea typeface="华文新魏" pitchFamily="2" charset="-122"/>
                <a:sym typeface="+mn-ea"/>
              </a:rPr>
              <a:t>能和做功联系很紧密，做功的过程就是能转换的过程，物体做功越多，说明一种能转换成另一种能就越多，所以能的单位和功的单位是一样的，也是焦耳。</a:t>
            </a:r>
          </a:p>
          <a:p>
            <a:endParaRPr lang="zh-CN" altLang="en-US" sz="3600" b="1" dirty="0">
              <a:solidFill>
                <a:srgbClr val="030404"/>
              </a:solidFill>
              <a:ea typeface="华文新魏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853" y="204716"/>
            <a:ext cx="300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风的能量</a:t>
            </a:r>
            <a:endParaRPr lang="zh-CN" altLang="en-US" sz="3600" b="1" dirty="0"/>
          </a:p>
        </p:txBody>
      </p:sp>
      <p:pic>
        <p:nvPicPr>
          <p:cNvPr id="7169" name="Picture 1" descr="C:\Users\Administrator.SC-201809101029\Desktop\20141231015949_sMh5r_thumb_700_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70" y="1416181"/>
            <a:ext cx="9165190" cy="4762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0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19、20、24、27、28"/>
  <p:tag name="KSO_WM_TEMPLATE_CATEGORY" val="custom"/>
  <p:tag name="KSO_WM_TEMPLATE_INDEX" val="160402"/>
  <p:tag name="KSO_WM_TAG_VERSION" val="1.0"/>
  <p:tag name="KSO_WM_SLIDE_ID" val="custom16040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a"/>
  <p:tag name="KSO_WM_UNIT_INDEX" val="1"/>
  <p:tag name="KSO_WM_UNIT_ID" val="custom160402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02"/>
  <p:tag name="KSO_WM_UNIT_TYPE" val="b"/>
  <p:tag name="KSO_WM_UNIT_INDEX" val="1"/>
  <p:tag name="KSO_WM_UNIT_ID" val="custom160402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402"/>
</p:tagLst>
</file>

<file path=ppt/theme/theme1.xml><?xml version="1.0" encoding="utf-8"?>
<a:theme xmlns:a="http://schemas.openxmlformats.org/drawingml/2006/main" name="1_A000120140530A02PPBG">
  <a:themeElements>
    <a:clrScheme name="160114.114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358CC1"/>
      </a:accent1>
      <a:accent2>
        <a:srgbClr val="2D9C9F"/>
      </a:accent2>
      <a:accent3>
        <a:srgbClr val="A4C37B"/>
      </a:accent3>
      <a:accent4>
        <a:srgbClr val="9D9394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777</Words>
  <Application>Microsoft Office PowerPoint</Application>
  <PresentationFormat>自定义</PresentationFormat>
  <Paragraphs>90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1_A000120140530A02PPBG</vt:lpstr>
      <vt:lpstr>合理利用机械能</vt:lpstr>
      <vt:lpstr>子弹和鸡蛋的力量</vt:lpstr>
      <vt:lpstr>幻灯片 3</vt:lpstr>
      <vt:lpstr>幻灯片 4</vt:lpstr>
      <vt:lpstr>幻灯片 5</vt:lpstr>
      <vt:lpstr>幻灯片 6</vt:lpstr>
      <vt:lpstr>归纳总结</vt:lpstr>
      <vt:lpstr>幻灯片 8</vt:lpstr>
      <vt:lpstr>幻灯片 9</vt:lpstr>
      <vt:lpstr>幻灯片 10</vt:lpstr>
      <vt:lpstr>幻灯片 11</vt:lpstr>
      <vt:lpstr>幻灯片 12</vt:lpstr>
      <vt:lpstr>动能</vt:lpstr>
      <vt:lpstr>影响动能大小的因素</vt:lpstr>
      <vt:lpstr>影响动能大小的因素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China</cp:lastModifiedBy>
  <cp:revision>26</cp:revision>
  <dcterms:created xsi:type="dcterms:W3CDTF">2017-05-17T08:36:00Z</dcterms:created>
  <dcterms:modified xsi:type="dcterms:W3CDTF">2019-04-23T02:18:39Z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