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375" r:id="rId3"/>
    <p:sldId id="374" r:id="rId4"/>
    <p:sldId id="356" r:id="rId5"/>
    <p:sldId id="357" r:id="rId6"/>
    <p:sldId id="358" r:id="rId7"/>
    <p:sldId id="359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71" r:id="rId16"/>
    <p:sldId id="372" r:id="rId17"/>
    <p:sldId id="37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-102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29289;&#29702;&#20154;&#25945;&#29256;&#20843;&#24180;&#32423;&#19979;&#20876;&#31532;&#21313;&#19968;&#31456;&#21151;&#21644;&#26426;&#26800;&#33021;(&#20849;16&#24352;PPT+&#35270;&#39057;)\&#36807;&#23665;&#36710;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469900" y="1104265"/>
            <a:ext cx="10910570" cy="920750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rgbClr val="000000"/>
                </a:solidFill>
              </a:rPr>
              <a:t>功和机械能章末复习和总结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1200" y="923584"/>
            <a:ext cx="10718800" cy="2970040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r>
              <a:rPr lang="en-US" altLang="zh-CN" sz="3700" b="1" dirty="0" smtClean="0">
                <a:latin typeface="+mn-ea"/>
              </a:rPr>
              <a:t>4</a:t>
            </a:r>
            <a:r>
              <a:rPr lang="zh-CN" altLang="zh-CN" sz="3700" b="1" dirty="0" smtClean="0">
                <a:latin typeface="+mn-ea"/>
              </a:rPr>
              <a:t>、测定自己上楼时的功率有多大，是一项很有意义也很有趣的物理实践活动。如果现</a:t>
            </a:r>
            <a:r>
              <a:rPr lang="en-US" altLang="zh-CN" sz="3700" b="1" dirty="0" smtClean="0">
                <a:latin typeface="+mn-ea"/>
              </a:rPr>
              <a:t> </a:t>
            </a:r>
            <a:r>
              <a:rPr lang="zh-CN" altLang="zh-CN" sz="3700" b="1" dirty="0" smtClean="0">
                <a:latin typeface="+mn-ea"/>
              </a:rPr>
              <a:t>在你要测定自己爬上</a:t>
            </a:r>
            <a:r>
              <a:rPr lang="en-US" altLang="zh-CN" sz="3700" b="1" dirty="0" smtClean="0">
                <a:latin typeface="+mn-ea"/>
              </a:rPr>
              <a:t>10m</a:t>
            </a:r>
            <a:r>
              <a:rPr lang="zh-CN" altLang="zh-CN" sz="3700" b="1" dirty="0" smtClean="0">
                <a:latin typeface="+mn-ea"/>
              </a:rPr>
              <a:t>高楼时的功率，假设你身体的质量为</a:t>
            </a:r>
            <a:r>
              <a:rPr lang="en-US" altLang="zh-CN" sz="3700" b="1" dirty="0" smtClean="0">
                <a:latin typeface="+mn-ea"/>
              </a:rPr>
              <a:t>50 kg</a:t>
            </a:r>
            <a:r>
              <a:rPr lang="zh-CN" altLang="zh-CN" sz="3700" b="1" dirty="0" smtClean="0">
                <a:latin typeface="+mn-ea"/>
              </a:rPr>
              <a:t>，上楼</a:t>
            </a:r>
            <a:r>
              <a:rPr lang="en-US" altLang="zh-CN" sz="3700" b="1" dirty="0" smtClean="0">
                <a:latin typeface="+mn-ea"/>
              </a:rPr>
              <a:t> </a:t>
            </a:r>
            <a:r>
              <a:rPr lang="zh-CN" altLang="zh-CN" sz="3700" b="1" dirty="0" smtClean="0">
                <a:latin typeface="+mn-ea"/>
              </a:rPr>
              <a:t>所用的时间是</a:t>
            </a:r>
            <a:r>
              <a:rPr lang="en-US" altLang="zh-CN" sz="3700" b="1" dirty="0" smtClean="0">
                <a:latin typeface="+mn-ea"/>
              </a:rPr>
              <a:t>50s</a:t>
            </a:r>
            <a:r>
              <a:rPr lang="zh-CN" altLang="zh-CN" sz="3700" b="1" dirty="0" smtClean="0">
                <a:latin typeface="+mn-ea"/>
              </a:rPr>
              <a:t>，请计算自己上楼的功率（取</a:t>
            </a:r>
            <a:r>
              <a:rPr lang="en-US" altLang="zh-CN" sz="3700" b="1" dirty="0" smtClean="0">
                <a:latin typeface="+mn-ea"/>
              </a:rPr>
              <a:t>g=10N/kg</a:t>
            </a:r>
            <a:r>
              <a:rPr lang="zh-CN" altLang="zh-CN" sz="3700" b="1" dirty="0" smtClean="0">
                <a:latin typeface="+mn-ea"/>
              </a:rPr>
              <a:t>）</a:t>
            </a:r>
            <a:r>
              <a:rPr lang="en-US" altLang="zh-CN" sz="3700" b="1" dirty="0" smtClean="0">
                <a:latin typeface="+mn-ea"/>
              </a:rPr>
              <a:t>.</a:t>
            </a:r>
            <a:endParaRPr lang="zh-CN" altLang="zh-CN" sz="3700" b="1" dirty="0">
              <a:latin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83767" y="118533"/>
            <a:ext cx="2302933" cy="772584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700" b="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知识</a:t>
            </a:r>
            <a:r>
              <a:rPr lang="zh-CN" altLang="en-US" sz="3700" b="0" dirty="0" smtClean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点</a:t>
            </a:r>
            <a:r>
              <a:rPr lang="en-US" altLang="zh-CN" sz="3700" dirty="0" smtClean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endParaRPr lang="zh-CN" altLang="en-US" sz="3700" dirty="0">
              <a:solidFill>
                <a:srgbClr val="FFFF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8020052" y="131234"/>
            <a:ext cx="1873249" cy="7789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3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功率</a:t>
            </a:r>
            <a:endParaRPr lang="zh-CN" altLang="en-US" sz="43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99484" y="86784"/>
            <a:ext cx="5272616" cy="853016"/>
            <a:chOff x="74613" y="65093"/>
            <a:chExt cx="3954462" cy="639763"/>
          </a:xfrm>
        </p:grpSpPr>
        <p:pic>
          <p:nvPicPr>
            <p:cNvPr id="8" name="Picture 2" descr="E:\R九物下\物理大标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613" y="65093"/>
              <a:ext cx="3827463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84138" y="116670"/>
              <a:ext cx="2211860" cy="438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课堂教学展示</a:t>
              </a:r>
            </a:p>
          </p:txBody>
        </p:sp>
        <p:sp>
          <p:nvSpPr>
            <p:cNvPr id="10" name="TextBox 23"/>
            <p:cNvSpPr txBox="1"/>
            <p:nvPr/>
          </p:nvSpPr>
          <p:spPr bwMode="auto">
            <a:xfrm>
              <a:off x="2252663" y="74618"/>
              <a:ext cx="1776412" cy="4962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700" b="1" spc="-133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典例精析</a:t>
              </a:r>
            </a:p>
          </p:txBody>
        </p:sp>
      </p:grp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817" y="3776236"/>
            <a:ext cx="10603885" cy="307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1200" y="923584"/>
            <a:ext cx="10718800" cy="3539426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r>
              <a:rPr lang="en-US" altLang="zh-CN" sz="3700" b="1" dirty="0" smtClean="0">
                <a:latin typeface="+mn-ea"/>
              </a:rPr>
              <a:t>5</a:t>
            </a:r>
            <a:r>
              <a:rPr lang="zh-CN" altLang="zh-CN" sz="3700" b="1" dirty="0" smtClean="0">
                <a:latin typeface="+mn-ea"/>
              </a:rPr>
              <a:t>、如图甲所示，一块质量为</a:t>
            </a:r>
            <a:r>
              <a:rPr lang="en-US" altLang="zh-CN" sz="3700" b="1" dirty="0" smtClean="0">
                <a:latin typeface="+mn-ea"/>
              </a:rPr>
              <a:t>0.2kg</a:t>
            </a:r>
            <a:r>
              <a:rPr lang="zh-CN" altLang="zh-CN" sz="3700" b="1" dirty="0" smtClean="0">
                <a:latin typeface="+mn-ea"/>
              </a:rPr>
              <a:t>的铁块被吸附在竖直放置且足够长的磁性平板上，在竖直方向上拉力</a:t>
            </a:r>
            <a:r>
              <a:rPr lang="en-US" altLang="zh-CN" sz="3700" b="1" dirty="0" smtClean="0">
                <a:latin typeface="+mn-ea"/>
              </a:rPr>
              <a:t>F=3N</a:t>
            </a:r>
            <a:r>
              <a:rPr lang="zh-CN" altLang="zh-CN" sz="3700" b="1" dirty="0" smtClean="0">
                <a:latin typeface="+mn-ea"/>
              </a:rPr>
              <a:t>的作用下向上运动，铁块运动速度</a:t>
            </a:r>
            <a:r>
              <a:rPr lang="en-US" altLang="zh-CN" sz="3700" b="1" dirty="0" smtClean="0">
                <a:latin typeface="+mn-ea"/>
              </a:rPr>
              <a:t>v</a:t>
            </a:r>
            <a:r>
              <a:rPr lang="zh-CN" altLang="zh-CN" sz="3700" b="1" dirty="0" smtClean="0">
                <a:latin typeface="+mn-ea"/>
              </a:rPr>
              <a:t>与时间</a:t>
            </a:r>
            <a:r>
              <a:rPr lang="en-US" altLang="zh-CN" sz="3700" b="1" dirty="0" smtClean="0">
                <a:latin typeface="+mn-ea"/>
              </a:rPr>
              <a:t>t</a:t>
            </a:r>
            <a:r>
              <a:rPr lang="zh-CN" altLang="zh-CN" sz="3700" b="1" dirty="0" smtClean="0">
                <a:latin typeface="+mn-ea"/>
              </a:rPr>
              <a:t>的关系图象如图乙所示。则铁块受到的摩擦力为</a:t>
            </a:r>
            <a:r>
              <a:rPr lang="en-US" altLang="zh-CN" sz="3700" b="1" dirty="0" smtClean="0">
                <a:latin typeface="+mn-ea"/>
              </a:rPr>
              <a:t>______N</a:t>
            </a:r>
            <a:r>
              <a:rPr lang="zh-CN" altLang="zh-CN" sz="3700" b="1" dirty="0" smtClean="0">
                <a:latin typeface="+mn-ea"/>
              </a:rPr>
              <a:t>，</a:t>
            </a:r>
            <a:r>
              <a:rPr lang="en-US" altLang="zh-CN" sz="3700" b="1" dirty="0" smtClean="0">
                <a:latin typeface="+mn-ea"/>
              </a:rPr>
              <a:t>0</a:t>
            </a:r>
            <a:r>
              <a:rPr lang="zh-CN" altLang="zh-CN" sz="3700" b="1" dirty="0" smtClean="0">
                <a:latin typeface="+mn-ea"/>
              </a:rPr>
              <a:t>～</a:t>
            </a:r>
            <a:r>
              <a:rPr lang="en-US" altLang="zh-CN" sz="3700" b="1" dirty="0" smtClean="0">
                <a:latin typeface="+mn-ea"/>
              </a:rPr>
              <a:t>6s</a:t>
            </a:r>
            <a:r>
              <a:rPr lang="zh-CN" altLang="zh-CN" sz="3700" b="1" dirty="0" smtClean="0">
                <a:latin typeface="+mn-ea"/>
              </a:rPr>
              <a:t>内拉力</a:t>
            </a:r>
            <a:r>
              <a:rPr lang="en-US" altLang="zh-CN" sz="3700" b="1" dirty="0" smtClean="0">
                <a:latin typeface="+mn-ea"/>
              </a:rPr>
              <a:t>F</a:t>
            </a:r>
            <a:r>
              <a:rPr lang="zh-CN" altLang="zh-CN" sz="3700" b="1" dirty="0" smtClean="0">
                <a:latin typeface="+mn-ea"/>
              </a:rPr>
              <a:t>做功的功率是</a:t>
            </a:r>
            <a:r>
              <a:rPr lang="en-US" altLang="zh-CN" sz="3700" b="1" dirty="0" smtClean="0">
                <a:latin typeface="+mn-ea"/>
              </a:rPr>
              <a:t>_________W</a:t>
            </a:r>
            <a:r>
              <a:rPr lang="zh-CN" altLang="zh-CN" sz="3700" b="1" dirty="0" smtClean="0">
                <a:latin typeface="+mn-ea"/>
              </a:rPr>
              <a:t>（取</a:t>
            </a:r>
            <a:r>
              <a:rPr lang="en-US" altLang="zh-CN" sz="3700" b="1" dirty="0" smtClean="0">
                <a:latin typeface="+mn-ea"/>
              </a:rPr>
              <a:t>g=10N/kg</a:t>
            </a:r>
            <a:r>
              <a:rPr lang="zh-CN" altLang="zh-CN" sz="3700" b="1" dirty="0" smtClean="0">
                <a:latin typeface="+mn-ea"/>
              </a:rPr>
              <a:t>）</a:t>
            </a:r>
            <a:endParaRPr lang="zh-CN" altLang="zh-CN" sz="3700" b="1" dirty="0">
              <a:latin typeface="+mn-ea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1500" y="4035662"/>
            <a:ext cx="3771215" cy="201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280478" y="3057131"/>
            <a:ext cx="1198159" cy="692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95991" y="3152632"/>
            <a:ext cx="825500" cy="692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7672" y="514144"/>
            <a:ext cx="10952328" cy="2970040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r>
              <a:rPr lang="en-US" altLang="zh-CN" sz="3700" b="1" dirty="0" smtClean="0">
                <a:latin typeface="+mn-ea"/>
              </a:rPr>
              <a:t>6</a:t>
            </a:r>
            <a:r>
              <a:rPr lang="zh-CN" altLang="zh-CN" sz="3700" b="1" dirty="0" smtClean="0">
                <a:latin typeface="+mn-ea"/>
              </a:rPr>
              <a:t>、一质量为</a:t>
            </a:r>
            <a:r>
              <a:rPr lang="en-US" altLang="zh-CN" sz="3700" b="1" dirty="0" smtClean="0">
                <a:latin typeface="+mn-ea"/>
              </a:rPr>
              <a:t>3000k g</a:t>
            </a:r>
            <a:r>
              <a:rPr lang="zh-CN" altLang="zh-CN" sz="3700" b="1" dirty="0" smtClean="0">
                <a:latin typeface="+mn-ea"/>
              </a:rPr>
              <a:t>的汽车沿着长为</a:t>
            </a:r>
            <a:r>
              <a:rPr lang="en-US" altLang="zh-CN" sz="3700" b="1" dirty="0" smtClean="0">
                <a:latin typeface="+mn-ea"/>
              </a:rPr>
              <a:t>5.4km</a:t>
            </a:r>
            <a:r>
              <a:rPr lang="zh-CN" altLang="zh-CN" sz="3700" b="1" dirty="0" smtClean="0">
                <a:latin typeface="+mn-ea"/>
              </a:rPr>
              <a:t>的盘山公路匀速行驶，当它从山脚行驶到高为</a:t>
            </a:r>
            <a:r>
              <a:rPr lang="en-US" altLang="zh-CN" sz="3700" b="1" dirty="0" smtClean="0">
                <a:latin typeface="+mn-ea"/>
              </a:rPr>
              <a:t>0.5km</a:t>
            </a:r>
            <a:r>
              <a:rPr lang="zh-CN" altLang="zh-CN" sz="3700" b="1" dirty="0" smtClean="0">
                <a:latin typeface="+mn-ea"/>
              </a:rPr>
              <a:t>的山顶时，耗时</a:t>
            </a:r>
            <a:r>
              <a:rPr lang="en-US" altLang="zh-CN" sz="3700" b="1" dirty="0" smtClean="0">
                <a:latin typeface="+mn-ea"/>
              </a:rPr>
              <a:t>15min</a:t>
            </a:r>
            <a:r>
              <a:rPr lang="zh-CN" altLang="zh-CN" sz="3700" b="1" dirty="0" smtClean="0">
                <a:latin typeface="+mn-ea"/>
              </a:rPr>
              <a:t>，汽车发动机的牵引力为</a:t>
            </a:r>
            <a:r>
              <a:rPr lang="en-US" altLang="zh-CN" sz="3700" b="1" dirty="0" smtClean="0">
                <a:latin typeface="+mn-ea"/>
              </a:rPr>
              <a:t>4000N</a:t>
            </a:r>
            <a:r>
              <a:rPr lang="zh-CN" altLang="zh-CN" sz="3700" b="1" dirty="0" smtClean="0">
                <a:latin typeface="+mn-ea"/>
              </a:rPr>
              <a:t>，求：</a:t>
            </a:r>
          </a:p>
          <a:p>
            <a:r>
              <a:rPr lang="en-US" altLang="zh-CN" sz="3700" b="1" dirty="0" smtClean="0">
                <a:latin typeface="+mn-ea"/>
              </a:rPr>
              <a:t>(1)</a:t>
            </a:r>
            <a:r>
              <a:rPr lang="zh-CN" altLang="zh-CN" sz="3700" b="1" dirty="0" smtClean="0">
                <a:latin typeface="+mn-ea"/>
              </a:rPr>
              <a:t>汽车发动机牵引力做的功；</a:t>
            </a:r>
            <a:r>
              <a:rPr lang="en-US" altLang="zh-CN" sz="3700" b="1" dirty="0" smtClean="0">
                <a:latin typeface="+mn-ea"/>
              </a:rPr>
              <a:t>(2)</a:t>
            </a:r>
            <a:r>
              <a:rPr lang="zh-CN" altLang="zh-CN" sz="3700" b="1" dirty="0" smtClean="0">
                <a:latin typeface="+mn-ea"/>
              </a:rPr>
              <a:t>汽车发动机牵引力的功率</a:t>
            </a:r>
            <a:r>
              <a:rPr lang="en-US" altLang="zh-CN" sz="3700" b="1" dirty="0" smtClean="0">
                <a:latin typeface="+mn-ea"/>
              </a:rPr>
              <a:t>.</a:t>
            </a:r>
            <a:endParaRPr lang="zh-CN" altLang="zh-CN" sz="3700" b="1" dirty="0">
              <a:latin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31966" y="3534770"/>
            <a:ext cx="8675807" cy="2292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200" b="1" dirty="0" smtClean="0">
                <a:solidFill>
                  <a:srgbClr val="423B3B"/>
                </a:solidFill>
                <a:latin typeface="+mn-ea"/>
              </a:rPr>
              <a:t>解：（</a:t>
            </a:r>
            <a:r>
              <a:rPr lang="en-US" altLang="zh-CN" sz="3200" b="1" dirty="0" smtClean="0">
                <a:solidFill>
                  <a:srgbClr val="423B3B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rgbClr val="423B3B"/>
                </a:solidFill>
                <a:latin typeface="+mn-ea"/>
              </a:rPr>
              <a:t>）汽车发动机牵引力做的功：</a:t>
            </a:r>
            <a:endParaRPr lang="en-US" altLang="zh-CN" sz="3200" b="1" dirty="0" smtClean="0">
              <a:solidFill>
                <a:srgbClr val="423B3B"/>
              </a:solidFill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/>
            </a:r>
            <a:br>
              <a:rPr lang="zh-CN" altLang="en-US" sz="3200" b="1" dirty="0" smtClean="0">
                <a:latin typeface="+mn-ea"/>
              </a:rPr>
            </a:br>
            <a:endParaRPr lang="en-US" altLang="zh-CN" sz="4000" dirty="0" smtClean="0">
              <a:solidFill>
                <a:srgbClr val="423B3B"/>
              </a:solidFill>
              <a:latin typeface="微软雅黑" panose="020B0503020204020204" pitchFamily="34" charset="-122"/>
            </a:endParaRPr>
          </a:p>
          <a:p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pic>
        <p:nvPicPr>
          <p:cNvPr id="46084" name="Picture 4" descr="http://thumb.1010pic.com/pic1/upload/papers/c04/20110907/20110907092016568126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3808" y="4176168"/>
            <a:ext cx="5846371" cy="477719"/>
          </a:xfrm>
          <a:prstGeom prst="rect">
            <a:avLst/>
          </a:prstGeom>
          <a:noFill/>
        </p:spPr>
      </p:pic>
      <p:pic>
        <p:nvPicPr>
          <p:cNvPr id="46086" name="Picture 6" descr="http://thumb.1010pic.com/pic1/upload/papers/c04/20110907/20110907092016615137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3683" y="5208302"/>
            <a:ext cx="5544483" cy="1001429"/>
          </a:xfrm>
          <a:prstGeom prst="rect">
            <a:avLst/>
          </a:prstGeom>
          <a:noFill/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66253" y="4565069"/>
            <a:ext cx="8689455" cy="738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200" b="1" dirty="0" smtClean="0">
                <a:solidFill>
                  <a:srgbClr val="423B3B"/>
                </a:solidFill>
                <a:latin typeface="+mn-ea"/>
              </a:rPr>
              <a:t>   （</a:t>
            </a:r>
            <a:r>
              <a:rPr lang="en-US" altLang="zh-CN" sz="3200" b="1" dirty="0" smtClean="0">
                <a:solidFill>
                  <a:srgbClr val="423B3B"/>
                </a:solidFill>
                <a:latin typeface="+mn-ea"/>
              </a:rPr>
              <a:t>2</a:t>
            </a:r>
            <a:r>
              <a:rPr lang="zh-CN" altLang="en-US" sz="3200" b="1" dirty="0" smtClean="0">
                <a:solidFill>
                  <a:srgbClr val="423B3B"/>
                </a:solidFill>
                <a:latin typeface="+mn-ea"/>
              </a:rPr>
              <a:t>）汽车发动机牵引力的功率</a:t>
            </a:r>
            <a:r>
              <a:rPr lang="zh-CN" altLang="en-US" sz="4000" dirty="0" smtClean="0">
                <a:solidFill>
                  <a:srgbClr val="423B3B"/>
                </a:solidFill>
                <a:latin typeface="微软雅黑" panose="020B0503020204020204" pitchFamily="34" charset="-122"/>
              </a:rPr>
              <a:t>：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1200" y="1292080"/>
            <a:ext cx="10718800" cy="2400653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r>
              <a:rPr lang="en-US" altLang="zh-CN" sz="3700" b="1" dirty="0" smtClean="0">
                <a:latin typeface="+mn-ea"/>
              </a:rPr>
              <a:t>7</a:t>
            </a:r>
            <a:r>
              <a:rPr lang="zh-CN" altLang="zh-CN" sz="3700" b="1" dirty="0" smtClean="0">
                <a:latin typeface="+mn-ea"/>
              </a:rPr>
              <a:t>、下列情况中，物体既具有动能又具有重力势能的是（</a:t>
            </a:r>
            <a:r>
              <a:rPr lang="en-US" altLang="zh-CN" sz="3700" b="1" dirty="0" smtClean="0">
                <a:latin typeface="+mn-ea"/>
              </a:rPr>
              <a:t>        </a:t>
            </a:r>
            <a:r>
              <a:rPr lang="zh-CN" altLang="zh-CN" sz="3700" b="1" dirty="0" smtClean="0">
                <a:latin typeface="+mn-ea"/>
              </a:rPr>
              <a:t>）</a:t>
            </a:r>
          </a:p>
          <a:p>
            <a:r>
              <a:rPr lang="en-US" altLang="zh-CN" sz="3700" b="1" dirty="0" smtClean="0">
                <a:latin typeface="+mn-ea"/>
              </a:rPr>
              <a:t>A.</a:t>
            </a:r>
            <a:r>
              <a:rPr lang="zh-CN" altLang="zh-CN" sz="3700" b="1" dirty="0" smtClean="0">
                <a:latin typeface="+mn-ea"/>
              </a:rPr>
              <a:t>海面上航行的轮船</a:t>
            </a:r>
            <a:r>
              <a:rPr lang="en-US" altLang="zh-CN" sz="3700" b="1" dirty="0" smtClean="0">
                <a:latin typeface="+mn-ea"/>
              </a:rPr>
              <a:t>          B.</a:t>
            </a:r>
            <a:r>
              <a:rPr lang="zh-CN" altLang="zh-CN" sz="3700" b="1" dirty="0" smtClean="0">
                <a:latin typeface="+mn-ea"/>
              </a:rPr>
              <a:t>空中飞行的子弹</a:t>
            </a:r>
          </a:p>
          <a:p>
            <a:r>
              <a:rPr lang="en-US" altLang="zh-CN" sz="3700" b="1" dirty="0" smtClean="0">
                <a:latin typeface="+mn-ea"/>
              </a:rPr>
              <a:t>C.</a:t>
            </a:r>
            <a:r>
              <a:rPr lang="zh-CN" altLang="zh-CN" sz="3700" b="1" dirty="0" smtClean="0">
                <a:latin typeface="+mn-ea"/>
              </a:rPr>
              <a:t>吊在天花板上的电灯</a:t>
            </a:r>
            <a:r>
              <a:rPr lang="en-US" altLang="zh-CN" sz="3700" b="1" dirty="0" smtClean="0">
                <a:latin typeface="+mn-ea"/>
              </a:rPr>
              <a:t>        D.</a:t>
            </a:r>
            <a:r>
              <a:rPr lang="zh-CN" altLang="zh-CN" sz="3700" b="1" dirty="0" smtClean="0">
                <a:latin typeface="+mn-ea"/>
              </a:rPr>
              <a:t>拉长的橡皮筋</a:t>
            </a:r>
            <a:endParaRPr lang="zh-CN" altLang="zh-CN" sz="3700" b="1" dirty="0">
              <a:latin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29256" y="1760563"/>
            <a:ext cx="825500" cy="692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83767" y="118533"/>
            <a:ext cx="2302933" cy="772584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700" b="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知识</a:t>
            </a:r>
            <a:r>
              <a:rPr lang="zh-CN" altLang="en-US" sz="3700" b="0" dirty="0" smtClean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点</a:t>
            </a:r>
            <a:r>
              <a:rPr lang="en-US" altLang="zh-CN" sz="3700" dirty="0" smtClean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endParaRPr lang="zh-CN" altLang="en-US" sz="3700" dirty="0">
              <a:solidFill>
                <a:srgbClr val="FFFF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8020052" y="131234"/>
            <a:ext cx="4413058" cy="7848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3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机械能及其转化</a:t>
            </a:r>
            <a:endParaRPr lang="zh-CN" altLang="en-US" sz="43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99484" y="86784"/>
            <a:ext cx="5272616" cy="853016"/>
            <a:chOff x="74613" y="65093"/>
            <a:chExt cx="3954462" cy="639763"/>
          </a:xfrm>
        </p:grpSpPr>
        <p:pic>
          <p:nvPicPr>
            <p:cNvPr id="8" name="Picture 2" descr="E:\R九物下\物理大标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613" y="65093"/>
              <a:ext cx="3827463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84138" y="116670"/>
              <a:ext cx="2211860" cy="438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课堂教学展示</a:t>
              </a:r>
            </a:p>
          </p:txBody>
        </p:sp>
        <p:sp>
          <p:nvSpPr>
            <p:cNvPr id="10" name="TextBox 23"/>
            <p:cNvSpPr txBox="1"/>
            <p:nvPr/>
          </p:nvSpPr>
          <p:spPr bwMode="auto">
            <a:xfrm>
              <a:off x="2252663" y="74618"/>
              <a:ext cx="1776412" cy="4962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700" b="1" spc="-133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典例精析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0128" y="568736"/>
            <a:ext cx="10718800" cy="4108813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r>
              <a:rPr lang="en-US" altLang="zh-CN" sz="3700" b="1" dirty="0" smtClean="0">
                <a:latin typeface="+mn-ea"/>
              </a:rPr>
              <a:t>8</a:t>
            </a:r>
            <a:r>
              <a:rPr lang="zh-CN" altLang="zh-CN" sz="3700" b="1" dirty="0" smtClean="0">
                <a:latin typeface="+mn-ea"/>
              </a:rPr>
              <a:t>、如图所示，小球由静止开始沿着粗糙的路面从</a:t>
            </a:r>
            <a:r>
              <a:rPr lang="en-US" altLang="zh-CN" sz="3700" b="1" dirty="0" smtClean="0">
                <a:latin typeface="+mn-ea"/>
              </a:rPr>
              <a:t>a</a:t>
            </a:r>
            <a:r>
              <a:rPr lang="zh-CN" altLang="zh-CN" sz="3700" b="1" dirty="0" smtClean="0">
                <a:latin typeface="+mn-ea"/>
              </a:rPr>
              <a:t>点向</a:t>
            </a:r>
            <a:r>
              <a:rPr lang="en-US" altLang="zh-CN" sz="3700" b="1" dirty="0" smtClean="0">
                <a:latin typeface="+mn-ea"/>
              </a:rPr>
              <a:t>d</a:t>
            </a:r>
            <a:r>
              <a:rPr lang="zh-CN" altLang="zh-CN" sz="3700" b="1" dirty="0" smtClean="0">
                <a:latin typeface="+mn-ea"/>
              </a:rPr>
              <a:t>点自由运动，其中</a:t>
            </a:r>
            <a:r>
              <a:rPr lang="en-US" altLang="zh-CN" sz="3700" b="1" dirty="0" smtClean="0">
                <a:latin typeface="+mn-ea"/>
              </a:rPr>
              <a:t>b</a:t>
            </a:r>
            <a:r>
              <a:rPr lang="zh-CN" altLang="zh-CN" sz="3700" b="1" dirty="0" smtClean="0">
                <a:latin typeface="+mn-ea"/>
              </a:rPr>
              <a:t>和</a:t>
            </a:r>
            <a:r>
              <a:rPr lang="en-US" altLang="zh-CN" sz="3700" b="1" dirty="0" smtClean="0">
                <a:latin typeface="+mn-ea"/>
              </a:rPr>
              <a:t>d</a:t>
            </a:r>
            <a:r>
              <a:rPr lang="zh-CN" altLang="zh-CN" sz="3700" b="1" dirty="0" smtClean="0">
                <a:latin typeface="+mn-ea"/>
              </a:rPr>
              <a:t>两点在同一水平高度，则下列说法中错误的是（　　）</a:t>
            </a:r>
          </a:p>
          <a:p>
            <a:r>
              <a:rPr lang="en-US" altLang="zh-CN" sz="3700" b="1" dirty="0" smtClean="0">
                <a:latin typeface="+mn-ea"/>
              </a:rPr>
              <a:t>A</a:t>
            </a:r>
            <a:r>
              <a:rPr lang="zh-CN" altLang="zh-CN" sz="3700" b="1" dirty="0" smtClean="0">
                <a:latin typeface="+mn-ea"/>
              </a:rPr>
              <a:t>．小球从</a:t>
            </a:r>
            <a:r>
              <a:rPr lang="en-US" altLang="zh-CN" sz="3700" b="1" dirty="0" smtClean="0">
                <a:latin typeface="+mn-ea"/>
              </a:rPr>
              <a:t>a</a:t>
            </a:r>
            <a:r>
              <a:rPr lang="zh-CN" altLang="zh-CN" sz="3700" b="1" dirty="0" smtClean="0">
                <a:latin typeface="+mn-ea"/>
              </a:rPr>
              <a:t>到</a:t>
            </a:r>
            <a:r>
              <a:rPr lang="en-US" altLang="zh-CN" sz="3700" b="1" dirty="0" smtClean="0">
                <a:latin typeface="+mn-ea"/>
              </a:rPr>
              <a:t>c</a:t>
            </a:r>
            <a:r>
              <a:rPr lang="zh-CN" altLang="zh-CN" sz="3700" b="1" dirty="0" smtClean="0">
                <a:latin typeface="+mn-ea"/>
              </a:rPr>
              <a:t>加速下滑，重力势能转化为动能</a:t>
            </a:r>
          </a:p>
          <a:p>
            <a:r>
              <a:rPr lang="en-US" altLang="zh-CN" sz="3700" b="1" dirty="0" smtClean="0">
                <a:latin typeface="+mn-ea"/>
              </a:rPr>
              <a:t>B</a:t>
            </a:r>
            <a:r>
              <a:rPr lang="zh-CN" altLang="zh-CN" sz="3700" b="1" dirty="0" smtClean="0">
                <a:latin typeface="+mn-ea"/>
              </a:rPr>
              <a:t>．小球从</a:t>
            </a:r>
            <a:r>
              <a:rPr lang="en-US" altLang="zh-CN" sz="3700" b="1" dirty="0" smtClean="0">
                <a:latin typeface="+mn-ea"/>
              </a:rPr>
              <a:t>c</a:t>
            </a:r>
            <a:r>
              <a:rPr lang="zh-CN" altLang="zh-CN" sz="3700" b="1" dirty="0" smtClean="0">
                <a:latin typeface="+mn-ea"/>
              </a:rPr>
              <a:t>到</a:t>
            </a:r>
            <a:r>
              <a:rPr lang="en-US" altLang="zh-CN" sz="3700" b="1" dirty="0" smtClean="0">
                <a:latin typeface="+mn-ea"/>
              </a:rPr>
              <a:t>d</a:t>
            </a:r>
            <a:r>
              <a:rPr lang="zh-CN" altLang="zh-CN" sz="3700" b="1" dirty="0" smtClean="0">
                <a:latin typeface="+mn-ea"/>
              </a:rPr>
              <a:t>减速上坡，动能转化为重力势能</a:t>
            </a:r>
          </a:p>
          <a:p>
            <a:r>
              <a:rPr lang="en-US" altLang="zh-CN" sz="3700" b="1" dirty="0" smtClean="0">
                <a:latin typeface="+mn-ea"/>
              </a:rPr>
              <a:t>C</a:t>
            </a:r>
            <a:r>
              <a:rPr lang="zh-CN" altLang="zh-CN" sz="3700" b="1" dirty="0" smtClean="0">
                <a:latin typeface="+mn-ea"/>
              </a:rPr>
              <a:t>．小球在</a:t>
            </a:r>
            <a:r>
              <a:rPr lang="en-US" altLang="zh-CN" sz="3700" b="1" dirty="0" smtClean="0">
                <a:latin typeface="+mn-ea"/>
              </a:rPr>
              <a:t>b</a:t>
            </a:r>
            <a:r>
              <a:rPr lang="zh-CN" altLang="zh-CN" sz="3700" b="1" dirty="0" smtClean="0">
                <a:latin typeface="+mn-ea"/>
              </a:rPr>
              <a:t>和</a:t>
            </a:r>
            <a:r>
              <a:rPr lang="en-US" altLang="zh-CN" sz="3700" b="1" dirty="0" smtClean="0">
                <a:latin typeface="+mn-ea"/>
              </a:rPr>
              <a:t>d</a:t>
            </a:r>
            <a:r>
              <a:rPr lang="zh-CN" altLang="zh-CN" sz="3700" b="1" dirty="0" smtClean="0">
                <a:latin typeface="+mn-ea"/>
              </a:rPr>
              <a:t>时重力势能和动能都相等</a:t>
            </a:r>
          </a:p>
          <a:p>
            <a:r>
              <a:rPr lang="en-US" altLang="zh-CN" sz="3700" b="1" dirty="0" smtClean="0">
                <a:latin typeface="+mn-ea"/>
              </a:rPr>
              <a:t>D</a:t>
            </a:r>
            <a:r>
              <a:rPr lang="zh-CN" altLang="zh-CN" sz="3700" b="1" dirty="0" smtClean="0">
                <a:latin typeface="+mn-ea"/>
              </a:rPr>
              <a:t>．小球从</a:t>
            </a:r>
            <a:r>
              <a:rPr lang="en-US" altLang="zh-CN" sz="3700" b="1" dirty="0" smtClean="0">
                <a:latin typeface="+mn-ea"/>
              </a:rPr>
              <a:t>a</a:t>
            </a:r>
            <a:r>
              <a:rPr lang="zh-CN" altLang="zh-CN" sz="3700" b="1" dirty="0" smtClean="0">
                <a:latin typeface="+mn-ea"/>
              </a:rPr>
              <a:t>到</a:t>
            </a:r>
            <a:r>
              <a:rPr lang="en-US" altLang="zh-CN" sz="3700" b="1" dirty="0" smtClean="0">
                <a:latin typeface="+mn-ea"/>
              </a:rPr>
              <a:t>d</a:t>
            </a:r>
            <a:r>
              <a:rPr lang="zh-CN" altLang="zh-CN" sz="3700" b="1" dirty="0" smtClean="0">
                <a:latin typeface="+mn-ea"/>
              </a:rPr>
              <a:t>的过程中机械能不守恒</a:t>
            </a:r>
            <a:endParaRPr lang="zh-CN" altLang="zh-CN" sz="3700" b="1" dirty="0">
              <a:latin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927279" y="1746919"/>
            <a:ext cx="825500" cy="692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3414" y="4835666"/>
            <a:ext cx="4222303" cy="13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883" y="364785"/>
            <a:ext cx="10873316" cy="5816973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pPr indent="960120">
              <a:defRPr/>
            </a:pPr>
            <a:r>
              <a:rPr lang="en-US" altLang="zh-CN" sz="37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r>
              <a:rPr lang="zh-CN" altLang="en-US" sz="37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、</a:t>
            </a:r>
            <a:r>
              <a:rPr lang="zh-CN" altLang="en-US" sz="3700" b="1" dirty="0" smtClean="0"/>
              <a:t>如</a:t>
            </a:r>
            <a:r>
              <a:rPr lang="zh-CN" altLang="en-US" sz="3700" b="1" dirty="0"/>
              <a:t>图甲所示，小球从某高度处静止下落  到竖直放置的轻弹簧上并压缩弹簧</a:t>
            </a:r>
            <a:r>
              <a:rPr lang="en-US" altLang="zh-CN" sz="3700" b="1" dirty="0"/>
              <a:t>.</a:t>
            </a:r>
            <a:r>
              <a:rPr lang="zh-CN" altLang="en-US" sz="3700" b="1" dirty="0"/>
              <a:t>从小球刚接触到弹簧到将弹簧压缩到最短的过程中，得到小球的速度 </a:t>
            </a:r>
            <a:r>
              <a:rPr lang="en-US" altLang="zh-CN" sz="3700" b="1" i="1" dirty="0"/>
              <a:t>v</a:t>
            </a:r>
            <a:r>
              <a:rPr lang="en-US" altLang="zh-CN" sz="3700" b="1" dirty="0"/>
              <a:t> </a:t>
            </a:r>
            <a:r>
              <a:rPr lang="zh-CN" altLang="en-US" sz="3700" b="1" dirty="0"/>
              <a:t>和弹簧被压缩的长度</a:t>
            </a:r>
            <a:r>
              <a:rPr lang="zh-CN" altLang="en-US" sz="2700" b="1" dirty="0"/>
              <a:t>△</a:t>
            </a:r>
            <a:r>
              <a:rPr lang="en-US" altLang="zh-CN" sz="3700" b="1" i="1" dirty="0"/>
              <a:t>l</a:t>
            </a:r>
            <a:r>
              <a:rPr lang="en-US" altLang="zh-CN" sz="3700" b="1" dirty="0"/>
              <a:t> </a:t>
            </a:r>
            <a:r>
              <a:rPr lang="zh-CN" altLang="en-US" sz="3700" b="1" dirty="0"/>
              <a:t>之间的关系，如图乙所示，其中 </a:t>
            </a:r>
            <a:r>
              <a:rPr lang="en-US" altLang="zh-CN" sz="3700" b="1" i="1" dirty="0"/>
              <a:t>b</a:t>
            </a:r>
            <a:r>
              <a:rPr lang="en-US" altLang="zh-CN" sz="3700" b="1" dirty="0"/>
              <a:t> </a:t>
            </a:r>
            <a:r>
              <a:rPr lang="zh-CN" altLang="en-US" sz="3700" b="1" dirty="0"/>
              <a:t>为曲线最高点</a:t>
            </a:r>
            <a:r>
              <a:rPr lang="en-US" altLang="zh-CN" sz="3700" b="1" dirty="0"/>
              <a:t>.</a:t>
            </a:r>
            <a:r>
              <a:rPr lang="zh-CN" altLang="en-US" sz="3700" b="1" dirty="0"/>
              <a:t>不计空气阻力，弹簧在整个过程中始终发生弹性形变，则小球（       ）</a:t>
            </a:r>
          </a:p>
          <a:p>
            <a:pPr indent="960120">
              <a:defRPr/>
            </a:pPr>
            <a:r>
              <a:rPr lang="en-US" altLang="zh-CN" sz="3700" b="1" dirty="0"/>
              <a:t>A.</a:t>
            </a:r>
            <a:r>
              <a:rPr lang="zh-CN" altLang="en-US" sz="3700" b="1" dirty="0"/>
              <a:t>受到的弹力始终不变</a:t>
            </a:r>
          </a:p>
          <a:p>
            <a:pPr indent="960120">
              <a:defRPr/>
            </a:pPr>
            <a:r>
              <a:rPr lang="en-US" altLang="zh-CN" sz="3700" b="1" dirty="0"/>
              <a:t>B.</a:t>
            </a:r>
            <a:r>
              <a:rPr lang="zh-CN" altLang="en-US" sz="3700" b="1" dirty="0"/>
              <a:t>运动过程动能一直增大</a:t>
            </a:r>
          </a:p>
          <a:p>
            <a:pPr indent="960120">
              <a:defRPr/>
            </a:pPr>
            <a:r>
              <a:rPr lang="en-US" altLang="zh-CN" sz="3700" b="1" dirty="0"/>
              <a:t>C.</a:t>
            </a:r>
            <a:r>
              <a:rPr lang="zh-CN" altLang="en-US" sz="3700" b="1" dirty="0"/>
              <a:t>运动过程机械能不变</a:t>
            </a:r>
          </a:p>
          <a:p>
            <a:pPr indent="960120">
              <a:defRPr/>
            </a:pPr>
            <a:r>
              <a:rPr lang="en-US" altLang="zh-CN" sz="3700" b="1" dirty="0"/>
              <a:t>D.</a:t>
            </a:r>
            <a:r>
              <a:rPr lang="zh-CN" altLang="en-US" sz="3700" b="1" dirty="0"/>
              <a:t>在</a:t>
            </a:r>
            <a:r>
              <a:rPr lang="en-US" altLang="zh-CN" sz="3700" b="1" i="1" dirty="0"/>
              <a:t>b</a:t>
            </a:r>
            <a:r>
              <a:rPr lang="zh-CN" altLang="en-US" sz="3700" b="1" dirty="0"/>
              <a:t>点时重力等于弹力</a:t>
            </a:r>
            <a:endParaRPr lang="en-US" altLang="zh-CN" sz="3700" b="1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17001" y="3210985"/>
            <a:ext cx="825500" cy="6963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7901" y="5410201"/>
            <a:ext cx="1003300" cy="861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√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52501" y="3746500"/>
            <a:ext cx="8255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3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×</a:t>
            </a:r>
            <a:endParaRPr lang="zh-CN" altLang="en-US" sz="43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77901" y="4318000"/>
            <a:ext cx="8255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3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×</a:t>
            </a:r>
            <a:endParaRPr lang="zh-CN" altLang="en-US" sz="43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90601" y="4940300"/>
            <a:ext cx="8255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3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×</a:t>
            </a:r>
            <a:endParaRPr lang="zh-CN" altLang="en-US" sz="43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5930900" y="1574800"/>
            <a:ext cx="201506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pic>
        <p:nvPicPr>
          <p:cNvPr id="25609" name="图片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5367" y="3831168"/>
            <a:ext cx="4919133" cy="277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986433" y="3505201"/>
            <a:ext cx="1761067" cy="1107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v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先增大后减小</a:t>
            </a:r>
            <a:endParaRPr lang="zh-CN" altLang="en-US" sz="3200" b="1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4" name="任意多边形: 形状 13"/>
          <p:cNvSpPr>
            <a:spLocks noChangeArrowheads="1"/>
          </p:cNvSpPr>
          <p:nvPr/>
        </p:nvSpPr>
        <p:spPr bwMode="auto">
          <a:xfrm>
            <a:off x="6540500" y="3797300"/>
            <a:ext cx="279400" cy="635000"/>
          </a:xfrm>
          <a:custGeom>
            <a:avLst/>
            <a:gdLst>
              <a:gd name="T0" fmla="*/ 0 w 209550"/>
              <a:gd name="T1" fmla="*/ 476250 h 476250"/>
              <a:gd name="T2" fmla="*/ 152400 w 209550"/>
              <a:gd name="T3" fmla="*/ 295275 h 476250"/>
              <a:gd name="T4" fmla="*/ 209550 w 209550"/>
              <a:gd name="T5" fmla="*/ 0 h 4762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550" h="476250">
                <a:moveTo>
                  <a:pt x="0" y="476250"/>
                </a:moveTo>
                <a:cubicBezTo>
                  <a:pt x="58737" y="425450"/>
                  <a:pt x="117475" y="374650"/>
                  <a:pt x="152400" y="295275"/>
                </a:cubicBezTo>
                <a:cubicBezTo>
                  <a:pt x="187325" y="215900"/>
                  <a:pt x="207963" y="90487"/>
                  <a:pt x="209550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 type="none" w="lg" len="lg"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93234" y="6004984"/>
            <a:ext cx="710776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一部分机械能转化为弹簧的弹性势能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9333" y="4978400"/>
            <a:ext cx="130386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减小</a:t>
            </a:r>
            <a:endParaRPr lang="zh-CN" altLang="en-US" sz="3200" b="1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5461001" y="5130800"/>
            <a:ext cx="1079500" cy="254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5054600" y="4495801"/>
            <a:ext cx="1879600" cy="368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3" grpId="0"/>
      <p:bldP spid="14" grpId="0" animBg="1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284" y="796341"/>
            <a:ext cx="10759016" cy="5247586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pPr indent="960120">
              <a:defRPr/>
            </a:pPr>
            <a:r>
              <a:rPr lang="zh-CN" altLang="en-US" sz="3700" b="1" dirty="0">
                <a:solidFill>
                  <a:srgbClr val="FF0000"/>
                </a:solidFill>
              </a:rPr>
              <a:t>解析：</a:t>
            </a:r>
            <a:r>
              <a:rPr lang="zh-CN" altLang="en-US" sz="3700" b="1" dirty="0">
                <a:solidFill>
                  <a:srgbClr val="0000FF"/>
                </a:solidFill>
              </a:rPr>
              <a:t>由图乙可知，开始时小球的速度增大，说明小球的重力大于弹簧对它的弹力，小球的重力大小不变，在</a:t>
            </a:r>
            <a:r>
              <a:rPr lang="en-US" altLang="zh-CN" sz="3700" b="1" i="1" dirty="0">
                <a:solidFill>
                  <a:srgbClr val="0000FF"/>
                </a:solidFill>
              </a:rPr>
              <a:t>b</a:t>
            </a:r>
            <a:r>
              <a:rPr lang="zh-CN" altLang="en-US" sz="3700" b="1" dirty="0">
                <a:solidFill>
                  <a:srgbClr val="0000FF"/>
                </a:solidFill>
              </a:rPr>
              <a:t>点时，小球的速度达到最大，弹力增大到等于小球的重力，</a:t>
            </a:r>
            <a:endParaRPr lang="en-US" altLang="zh-CN" sz="3700" b="1" dirty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>
                <a:solidFill>
                  <a:srgbClr val="0000FF"/>
                </a:solidFill>
              </a:rPr>
              <a:t>然后弹力继续增大，大于</a:t>
            </a:r>
            <a:endParaRPr lang="en-US" altLang="zh-CN" sz="3700" b="1" dirty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>
                <a:solidFill>
                  <a:srgbClr val="0000FF"/>
                </a:solidFill>
              </a:rPr>
              <a:t>小球的重力，小球的运动</a:t>
            </a:r>
            <a:endParaRPr lang="en-US" altLang="zh-CN" sz="3700" b="1" dirty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>
                <a:solidFill>
                  <a:srgbClr val="0000FF"/>
                </a:solidFill>
              </a:rPr>
              <a:t>速度将减小，故在</a:t>
            </a:r>
            <a:r>
              <a:rPr lang="en-US" altLang="zh-CN" sz="3700" b="1" i="1" dirty="0">
                <a:solidFill>
                  <a:srgbClr val="0000FF"/>
                </a:solidFill>
              </a:rPr>
              <a:t>b</a:t>
            </a:r>
            <a:r>
              <a:rPr lang="zh-CN" altLang="en-US" sz="3700" b="1" dirty="0">
                <a:solidFill>
                  <a:srgbClr val="0000FF"/>
                </a:solidFill>
              </a:rPr>
              <a:t>点时小</a:t>
            </a:r>
            <a:endParaRPr lang="en-US" altLang="zh-CN" sz="3700" b="1" dirty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>
                <a:solidFill>
                  <a:srgbClr val="0000FF"/>
                </a:solidFill>
              </a:rPr>
              <a:t>球的重力等于弹簧对它的</a:t>
            </a:r>
            <a:endParaRPr lang="en-US" altLang="zh-CN" sz="3700" b="1" dirty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>
                <a:solidFill>
                  <a:srgbClr val="0000FF"/>
                </a:solidFill>
              </a:rPr>
              <a:t>弹力，</a:t>
            </a:r>
            <a:r>
              <a:rPr lang="en-US" altLang="zh-CN" sz="3700" b="1" dirty="0">
                <a:solidFill>
                  <a:srgbClr val="0000FF"/>
                </a:solidFill>
              </a:rPr>
              <a:t>D</a:t>
            </a:r>
            <a:r>
              <a:rPr lang="zh-CN" altLang="en-US" sz="3700" b="1" dirty="0">
                <a:solidFill>
                  <a:srgbClr val="0000FF"/>
                </a:solidFill>
              </a:rPr>
              <a:t>选项正确</a:t>
            </a:r>
            <a:r>
              <a:rPr lang="en-US" altLang="zh-CN" sz="3700" b="1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26627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0867" y="2954868"/>
            <a:ext cx="4919133" cy="277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 bwMode="auto">
          <a:xfrm>
            <a:off x="74613" y="65088"/>
            <a:ext cx="3954462" cy="639762"/>
            <a:chOff x="74613" y="65093"/>
            <a:chExt cx="3954462" cy="639763"/>
          </a:xfrm>
        </p:grpSpPr>
        <p:pic>
          <p:nvPicPr>
            <p:cNvPr id="6" name="Picture 2" descr="E:\R九物下\物理大标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613" y="65093"/>
              <a:ext cx="3827463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84138" y="116670"/>
              <a:ext cx="2211860" cy="4619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课堂教学展示</a:t>
              </a: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2252663" y="74618"/>
              <a:ext cx="1776412" cy="52322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spc="-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spc="-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1190068" y="2139731"/>
            <a:ext cx="4998375" cy="2514576"/>
          </a:xfrm>
          <a:prstGeom prst="rect">
            <a:avLst/>
          </a:prstGeom>
          <a:solidFill>
            <a:srgbClr val="FFFFFF"/>
          </a:solidFill>
          <a:ln w="57150" cmpd="thickThin">
            <a:solidFill>
              <a:srgbClr val="000000"/>
            </a:solidFill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spcAft>
                <a:spcPts val="0"/>
              </a:spcAft>
            </a:pPr>
            <a:r>
              <a:rPr lang="zh-CN" altLang="zh-CN" sz="3200" kern="100" dirty="0" smtClean="0">
                <a:cs typeface="Times New Roman" panose="02020603050405020304"/>
              </a:rPr>
              <a:t>《功和机械能》复习</a:t>
            </a:r>
          </a:p>
          <a:p>
            <a:pPr algn="just">
              <a:spcAft>
                <a:spcPts val="0"/>
              </a:spcAft>
            </a:pPr>
            <a:r>
              <a:rPr lang="zh-CN" altLang="zh-CN" sz="3200" kern="100" dirty="0" smtClean="0">
                <a:cs typeface="Times New Roman" panose="02020603050405020304"/>
              </a:rPr>
              <a:t>一、功</a:t>
            </a:r>
            <a:r>
              <a:rPr lang="en-US" altLang="zh-CN" sz="3200" kern="100" dirty="0" smtClean="0">
                <a:cs typeface="Times New Roman" panose="02020603050405020304"/>
              </a:rPr>
              <a:t> </a:t>
            </a:r>
            <a:endParaRPr lang="zh-CN" altLang="zh-CN" sz="3200" kern="100" dirty="0" smtClean="0"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zh-CN" altLang="zh-CN" sz="3200" kern="100" dirty="0" smtClean="0">
                <a:cs typeface="Times New Roman" panose="02020603050405020304"/>
              </a:rPr>
              <a:t>二、功率</a:t>
            </a:r>
          </a:p>
          <a:p>
            <a:pPr algn="just">
              <a:spcAft>
                <a:spcPts val="0"/>
              </a:spcAft>
            </a:pPr>
            <a:r>
              <a:rPr lang="zh-CN" altLang="zh-CN" sz="3200" kern="100" dirty="0" smtClean="0">
                <a:cs typeface="Times New Roman" panose="02020603050405020304"/>
              </a:rPr>
              <a:t>三、机械能及其转化</a:t>
            </a:r>
            <a:endParaRPr lang="zh-CN" altLang="zh-CN" sz="3200" kern="100" dirty="0"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过山车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36880" y="428624"/>
            <a:ext cx="11348720" cy="615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1600" y="18415"/>
            <a:ext cx="12096115" cy="1325880"/>
          </a:xfrm>
        </p:spPr>
        <p:txBody>
          <a:bodyPr/>
          <a:lstStyle/>
          <a:p>
            <a:r>
              <a:rPr lang="zh-CN" altLang="zh-CN"/>
              <a:t>翻滚中的过山车，除了刺激还有哪些物理知识呢？</a:t>
            </a:r>
          </a:p>
        </p:txBody>
      </p:sp>
      <p:pic>
        <p:nvPicPr>
          <p:cNvPr id="4" name="内容占位符 3" descr="eqPic0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5" y="1406525"/>
            <a:ext cx="12196445" cy="5481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7"/>
          <p:cNvSpPr txBox="1">
            <a:spLocks noChangeArrowheads="1"/>
          </p:cNvSpPr>
          <p:nvPr/>
        </p:nvSpPr>
        <p:spPr bwMode="auto">
          <a:xfrm>
            <a:off x="990600" y="882651"/>
            <a:ext cx="2286000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latin typeface="+mn-ea"/>
              </a:rPr>
              <a:t>学习目标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4100" y="1536700"/>
            <a:ext cx="10160000" cy="4507384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pPr marL="480060" indent="-480060">
              <a:lnSpc>
                <a:spcPct val="110000"/>
              </a:lnSpc>
              <a:defRPr/>
            </a:pPr>
            <a:r>
              <a:rPr lang="en-US" altLang="zh-CN" sz="3700" b="1" dirty="0">
                <a:latin typeface="+mn-ea"/>
              </a:rPr>
              <a:t>1. </a:t>
            </a:r>
            <a:r>
              <a:rPr lang="zh-CN" altLang="en-US" sz="3700" b="1" dirty="0">
                <a:latin typeface="+mn-ea"/>
              </a:rPr>
              <a:t>知道功的概念，能用生活、生产中的实例解释功的含义，知道做功的过程就是能量转化或转移的过程</a:t>
            </a:r>
            <a:r>
              <a:rPr lang="en-US" altLang="zh-CN" sz="3700" b="1" dirty="0">
                <a:latin typeface="+mn-ea"/>
              </a:rPr>
              <a:t>.</a:t>
            </a:r>
          </a:p>
          <a:p>
            <a:pPr marL="480060" indent="-480060">
              <a:lnSpc>
                <a:spcPct val="110000"/>
              </a:lnSpc>
              <a:defRPr/>
            </a:pPr>
            <a:r>
              <a:rPr lang="en-US" altLang="zh-CN" sz="3700" b="1" dirty="0">
                <a:latin typeface="+mn-ea"/>
              </a:rPr>
              <a:t>2. </a:t>
            </a:r>
            <a:r>
              <a:rPr lang="zh-CN" altLang="en-US" sz="3700" b="1" dirty="0">
                <a:latin typeface="+mn-ea"/>
              </a:rPr>
              <a:t>理解什么是功率，会正确进行功、功率、速度的计算</a:t>
            </a:r>
            <a:r>
              <a:rPr lang="en-US" altLang="zh-CN" sz="3700" b="1" dirty="0">
                <a:latin typeface="+mn-ea"/>
              </a:rPr>
              <a:t>.</a:t>
            </a:r>
          </a:p>
          <a:p>
            <a:pPr marL="480060" indent="-480060">
              <a:lnSpc>
                <a:spcPct val="110000"/>
              </a:lnSpc>
              <a:defRPr/>
            </a:pPr>
            <a:r>
              <a:rPr lang="en-US" altLang="zh-CN" sz="3700" b="1" dirty="0">
                <a:latin typeface="+mn-ea"/>
              </a:rPr>
              <a:t>3. </a:t>
            </a:r>
            <a:r>
              <a:rPr lang="zh-CN" altLang="en-US" sz="3700" b="1" dirty="0">
                <a:latin typeface="+mn-ea"/>
              </a:rPr>
              <a:t>能用实例说明物体的动能和势能以及它们的转化</a:t>
            </a:r>
            <a:r>
              <a:rPr lang="en-US" altLang="zh-CN" sz="3700" b="1" dirty="0">
                <a:latin typeface="+mn-ea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09033" y="3685118"/>
            <a:ext cx="3168651" cy="1134533"/>
          </a:xfrm>
          <a:prstGeom prst="rect">
            <a:avLst/>
          </a:prstGeom>
          <a:noFill/>
          <a:ln w="28575">
            <a:solidFill>
              <a:srgbClr val="FF8A15"/>
            </a:solidFill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物体在力的方向上移动的距离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S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687485" y="3143251"/>
            <a:ext cx="2110316" cy="1184936"/>
          </a:xfrm>
          <a:prstGeom prst="rect">
            <a:avLst/>
          </a:prstGeom>
          <a:solidFill>
            <a:srgbClr val="FFDCB9"/>
          </a:solidFill>
          <a:ln w="28575">
            <a:solidFill>
              <a:srgbClr val="FF8A15"/>
            </a:solidFill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功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 i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W=Fs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86317" y="2201334"/>
            <a:ext cx="2893483" cy="1134533"/>
          </a:xfrm>
          <a:prstGeom prst="rect">
            <a:avLst/>
          </a:prstGeom>
          <a:noFill/>
          <a:ln w="28575">
            <a:solidFill>
              <a:srgbClr val="FF8A15"/>
            </a:solidFill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作用在物体上的力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F</a:t>
            </a:r>
          </a:p>
        </p:txBody>
      </p:sp>
      <p:grpSp>
        <p:nvGrpSpPr>
          <p:cNvPr id="5" name="Group 39"/>
          <p:cNvGrpSpPr/>
          <p:nvPr/>
        </p:nvGrpSpPr>
        <p:grpSpPr bwMode="auto">
          <a:xfrm>
            <a:off x="3566584" y="2950633"/>
            <a:ext cx="2419349" cy="1634067"/>
            <a:chOff x="1697" y="1958"/>
            <a:chExt cx="1143" cy="772"/>
          </a:xfrm>
        </p:grpSpPr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1890" y="2354"/>
              <a:ext cx="767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6177" name="Text Box 5"/>
            <p:cNvSpPr txBox="1">
              <a:spLocks noChangeArrowheads="1"/>
            </p:cNvSpPr>
            <p:nvPr/>
          </p:nvSpPr>
          <p:spPr bwMode="auto">
            <a:xfrm>
              <a:off x="1796" y="2004"/>
              <a:ext cx="1044" cy="6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力的作用</a:t>
              </a:r>
            </a:p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显出成效</a:t>
              </a: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1697" y="1958"/>
              <a:ext cx="177" cy="772"/>
            </a:xfrm>
            <a:prstGeom prst="rightBrace">
              <a:avLst>
                <a:gd name="adj1" fmla="val 36347"/>
                <a:gd name="adj2" fmla="val 50000"/>
              </a:avLst>
            </a:prstGeom>
            <a:noFill/>
            <a:ln w="28575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grpSp>
        <p:nvGrpSpPr>
          <p:cNvPr id="7" name="Group 29"/>
          <p:cNvGrpSpPr/>
          <p:nvPr/>
        </p:nvGrpSpPr>
        <p:grpSpPr bwMode="auto">
          <a:xfrm>
            <a:off x="5494867" y="935567"/>
            <a:ext cx="2243667" cy="2089151"/>
            <a:chOff x="2562" y="890"/>
            <a:chExt cx="1060" cy="987"/>
          </a:xfrm>
        </p:grpSpPr>
        <p:sp>
          <p:nvSpPr>
            <p:cNvPr id="6174" name="Line 9"/>
            <p:cNvSpPr>
              <a:spLocks noChangeShapeType="1"/>
            </p:cNvSpPr>
            <p:nvPr/>
          </p:nvSpPr>
          <p:spPr bwMode="auto">
            <a:xfrm rot="-5400000">
              <a:off x="2906" y="1678"/>
              <a:ext cx="39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Text Box 10"/>
            <p:cNvSpPr txBox="1">
              <a:spLocks noChangeArrowheads="1"/>
            </p:cNvSpPr>
            <p:nvPr/>
          </p:nvSpPr>
          <p:spPr bwMode="auto">
            <a:xfrm>
              <a:off x="2562" y="890"/>
              <a:ext cx="1060" cy="555"/>
            </a:xfrm>
            <a:prstGeom prst="rect">
              <a:avLst/>
            </a:prstGeom>
            <a:noFill/>
            <a:ln w="28575">
              <a:solidFill>
                <a:srgbClr val="FF8A15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单位：</a:t>
              </a:r>
            </a:p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1 J=1 </a:t>
              </a:r>
              <a:r>
                <a:rPr lang="en-US" altLang="zh-CN" sz="32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N·m</a:t>
              </a:r>
              <a:endPara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sp>
        <p:nvSpPr>
          <p:cNvPr id="12" name="Line 11"/>
          <p:cNvSpPr>
            <a:spLocks noChangeShapeType="1"/>
          </p:cNvSpPr>
          <p:nvPr/>
        </p:nvSpPr>
        <p:spPr bwMode="auto">
          <a:xfrm rot="-5400000" flipH="1" flipV="1">
            <a:off x="4044951" y="4008967"/>
            <a:ext cx="1217083" cy="2067984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stealth" w="lg" len="lg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861484" y="5139267"/>
            <a:ext cx="2783416" cy="1134533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典型不做功的三种情况</a:t>
            </a:r>
            <a:endParaRPr lang="zh-CN" altLang="en-US" sz="3200" b="1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9" name="Group 28"/>
          <p:cNvGrpSpPr/>
          <p:nvPr/>
        </p:nvGrpSpPr>
        <p:grpSpPr bwMode="auto">
          <a:xfrm>
            <a:off x="7835900" y="2912534"/>
            <a:ext cx="3471333" cy="1674284"/>
            <a:chOff x="3780" y="1800"/>
            <a:chExt cx="1640" cy="791"/>
          </a:xfrm>
        </p:grpSpPr>
        <p:sp>
          <p:nvSpPr>
            <p:cNvPr id="6170" name="Line 13"/>
            <p:cNvSpPr>
              <a:spLocks noChangeShapeType="1"/>
            </p:cNvSpPr>
            <p:nvPr/>
          </p:nvSpPr>
          <p:spPr bwMode="auto">
            <a:xfrm>
              <a:off x="3780" y="2200"/>
              <a:ext cx="82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Text Box 14"/>
            <p:cNvSpPr txBox="1">
              <a:spLocks noChangeArrowheads="1"/>
            </p:cNvSpPr>
            <p:nvPr/>
          </p:nvSpPr>
          <p:spPr bwMode="auto">
            <a:xfrm>
              <a:off x="3794" y="1888"/>
              <a:ext cx="726" cy="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做功的快慢</a:t>
              </a:r>
            </a:p>
          </p:txBody>
        </p:sp>
        <p:sp>
          <p:nvSpPr>
            <p:cNvPr id="6172" name="Text Box 15"/>
            <p:cNvSpPr txBox="1">
              <a:spLocks noChangeArrowheads="1"/>
            </p:cNvSpPr>
            <p:nvPr/>
          </p:nvSpPr>
          <p:spPr bwMode="auto">
            <a:xfrm>
              <a:off x="4636" y="1800"/>
              <a:ext cx="784" cy="705"/>
            </a:xfrm>
            <a:prstGeom prst="rect">
              <a:avLst/>
            </a:prstGeom>
            <a:solidFill>
              <a:srgbClr val="CFDDED"/>
            </a:solidFill>
            <a:ln w="28575">
              <a:solidFill>
                <a:srgbClr val="1C4372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7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功率</a:t>
              </a:r>
            </a:p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en-US" b="1" i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6173" name="Object 16"/>
            <p:cNvGraphicFramePr>
              <a:graphicFrameLocks noChangeAspect="1"/>
            </p:cNvGraphicFramePr>
            <p:nvPr/>
          </p:nvGraphicFramePr>
          <p:xfrm>
            <a:off x="4694" y="2069"/>
            <a:ext cx="635" cy="522"/>
          </p:xfrm>
          <a:graphic>
            <a:graphicData uri="http://schemas.openxmlformats.org/presentationml/2006/ole">
              <p:oleObj spid="_x0000_s1028" r:id="rId3" imgW="11887200" imgH="9753600" progId="Equation.3">
                <p:embed/>
              </p:oleObj>
            </a:graphicData>
          </a:graphic>
        </p:graphicFrame>
      </p:grpSp>
      <p:grpSp>
        <p:nvGrpSpPr>
          <p:cNvPr id="10" name="Group 33"/>
          <p:cNvGrpSpPr/>
          <p:nvPr/>
        </p:nvGrpSpPr>
        <p:grpSpPr bwMode="auto">
          <a:xfrm>
            <a:off x="9194800" y="922867"/>
            <a:ext cx="2305051" cy="1983317"/>
            <a:chOff x="4422" y="799"/>
            <a:chExt cx="1089" cy="937"/>
          </a:xfrm>
        </p:grpSpPr>
        <p:sp>
          <p:nvSpPr>
            <p:cNvPr id="6168" name="Line 17"/>
            <p:cNvSpPr>
              <a:spLocks noChangeShapeType="1"/>
            </p:cNvSpPr>
            <p:nvPr/>
          </p:nvSpPr>
          <p:spPr bwMode="auto">
            <a:xfrm rot="-5400000">
              <a:off x="4749" y="1537"/>
              <a:ext cx="39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9" name="Text Box 18"/>
            <p:cNvSpPr txBox="1">
              <a:spLocks noChangeArrowheads="1"/>
            </p:cNvSpPr>
            <p:nvPr/>
          </p:nvSpPr>
          <p:spPr bwMode="auto">
            <a:xfrm>
              <a:off x="4422" y="799"/>
              <a:ext cx="1089" cy="555"/>
            </a:xfrm>
            <a:prstGeom prst="rect">
              <a:avLst/>
            </a:prstGeom>
            <a:noFill/>
            <a:ln w="28575">
              <a:solidFill>
                <a:srgbClr val="1C4372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单位：</a:t>
              </a:r>
            </a:p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1 W=1 J/s</a:t>
              </a:r>
              <a:endPara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grpSp>
        <p:nvGrpSpPr>
          <p:cNvPr id="11" name="Group 31"/>
          <p:cNvGrpSpPr/>
          <p:nvPr/>
        </p:nvGrpSpPr>
        <p:grpSpPr bwMode="auto">
          <a:xfrm>
            <a:off x="9681634" y="4762501"/>
            <a:ext cx="1564217" cy="1422401"/>
            <a:chOff x="4681" y="2614"/>
            <a:chExt cx="739" cy="672"/>
          </a:xfrm>
        </p:grpSpPr>
        <p:sp>
          <p:nvSpPr>
            <p:cNvPr id="23" name="Line 19"/>
            <p:cNvSpPr>
              <a:spLocks noChangeShapeType="1"/>
            </p:cNvSpPr>
            <p:nvPr/>
          </p:nvSpPr>
          <p:spPr bwMode="auto">
            <a:xfrm rot="5400000" flipV="1">
              <a:off x="4858" y="2813"/>
              <a:ext cx="39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6167" name="Text Box 20"/>
            <p:cNvSpPr txBox="1">
              <a:spLocks noChangeArrowheads="1"/>
            </p:cNvSpPr>
            <p:nvPr/>
          </p:nvSpPr>
          <p:spPr bwMode="auto">
            <a:xfrm>
              <a:off x="4681" y="3010"/>
              <a:ext cx="739" cy="276"/>
            </a:xfrm>
            <a:prstGeom prst="rect">
              <a:avLst/>
            </a:prstGeom>
            <a:noFill/>
            <a:ln w="28575">
              <a:solidFill>
                <a:srgbClr val="1C4372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P=Fv</a:t>
              </a:r>
            </a:p>
          </p:txBody>
        </p:sp>
      </p:grpSp>
      <p:grpSp>
        <p:nvGrpSpPr>
          <p:cNvPr id="14" name="Group 32"/>
          <p:cNvGrpSpPr/>
          <p:nvPr/>
        </p:nvGrpSpPr>
        <p:grpSpPr bwMode="auto">
          <a:xfrm>
            <a:off x="5816600" y="4459819"/>
            <a:ext cx="2694517" cy="1926571"/>
            <a:chOff x="3243" y="3037"/>
            <a:chExt cx="1273" cy="1083"/>
          </a:xfrm>
        </p:grpSpPr>
        <p:sp>
          <p:nvSpPr>
            <p:cNvPr id="6162" name="Text Box 22"/>
            <p:cNvSpPr txBox="1">
              <a:spLocks noChangeArrowheads="1"/>
            </p:cNvSpPr>
            <p:nvPr/>
          </p:nvSpPr>
          <p:spPr bwMode="auto">
            <a:xfrm>
              <a:off x="3243" y="3748"/>
              <a:ext cx="708" cy="372"/>
            </a:xfrm>
            <a:prstGeom prst="rect">
              <a:avLst/>
            </a:prstGeom>
            <a:solidFill>
              <a:srgbClr val="FFDCB9"/>
            </a:solidFill>
            <a:ln w="28575">
              <a:solidFill>
                <a:srgbClr val="FF8A15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7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能量</a:t>
              </a:r>
            </a:p>
          </p:txBody>
        </p:sp>
        <p:grpSp>
          <p:nvGrpSpPr>
            <p:cNvPr id="15" name="Group 25"/>
            <p:cNvGrpSpPr/>
            <p:nvPr/>
          </p:nvGrpSpPr>
          <p:grpSpPr bwMode="auto">
            <a:xfrm>
              <a:off x="3578" y="3037"/>
              <a:ext cx="938" cy="684"/>
              <a:chOff x="3533" y="3063"/>
              <a:chExt cx="938" cy="658"/>
            </a:xfrm>
          </p:grpSpPr>
          <p:sp>
            <p:nvSpPr>
              <p:cNvPr id="28" name="Line 21"/>
              <p:cNvSpPr>
                <a:spLocks noChangeShapeType="1"/>
              </p:cNvSpPr>
              <p:nvPr/>
            </p:nvSpPr>
            <p:spPr bwMode="auto">
              <a:xfrm flipH="1">
                <a:off x="3533" y="3072"/>
                <a:ext cx="0" cy="649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6165" name="Text Box 5"/>
              <p:cNvSpPr txBox="1">
                <a:spLocks noChangeArrowheads="1"/>
              </p:cNvSpPr>
              <p:nvPr/>
            </p:nvSpPr>
            <p:spPr bwMode="auto">
              <a:xfrm>
                <a:off x="3563" y="3063"/>
                <a:ext cx="908" cy="5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物体能够对外做功</a:t>
                </a:r>
              </a:p>
            </p:txBody>
          </p:sp>
        </p:grpSp>
      </p:grp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764118" y="874184"/>
            <a:ext cx="2305049" cy="575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700" b="1" dirty="0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zh-CN" altLang="en-US" sz="3700" b="1" dirty="0">
                <a:latin typeface="Times New Roman" panose="02020603050405020304" pitchFamily="18" charset="0"/>
                <a:ea typeface="黑体" panose="02010600030101010101" pitchFamily="2" charset="-122"/>
              </a:rPr>
              <a:t>．功</a:t>
            </a: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99484" y="86784"/>
            <a:ext cx="5272616" cy="853016"/>
            <a:chOff x="74613" y="65093"/>
            <a:chExt cx="3954462" cy="639763"/>
          </a:xfrm>
        </p:grpSpPr>
        <p:pic>
          <p:nvPicPr>
            <p:cNvPr id="6159" name="Picture 2" descr="E:\R九物下\物理大标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613" y="65093"/>
              <a:ext cx="3827463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0" name="TextBox 1"/>
            <p:cNvSpPr txBox="1">
              <a:spLocks noChangeArrowheads="1"/>
            </p:cNvSpPr>
            <p:nvPr/>
          </p:nvSpPr>
          <p:spPr bwMode="auto">
            <a:xfrm>
              <a:off x="84138" y="116670"/>
              <a:ext cx="2211860" cy="438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课堂教学展示</a:t>
              </a:r>
            </a:p>
          </p:txBody>
        </p:sp>
        <p:sp>
          <p:nvSpPr>
            <p:cNvPr id="37" name="TextBox 23"/>
            <p:cNvSpPr txBox="1"/>
            <p:nvPr/>
          </p:nvSpPr>
          <p:spPr bwMode="auto">
            <a:xfrm>
              <a:off x="2252663" y="74618"/>
              <a:ext cx="1776412" cy="4962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700" b="1" spc="-133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知识结构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2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861984" y="5592234"/>
            <a:ext cx="1919816" cy="698500"/>
          </a:xfrm>
          <a:prstGeom prst="rect">
            <a:avLst/>
          </a:prstGeom>
          <a:solidFill>
            <a:srgbClr val="CFDDED"/>
          </a:solidFill>
          <a:ln w="28575">
            <a:solidFill>
              <a:srgbClr val="1C4372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转 化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713817" y="861485"/>
            <a:ext cx="2207683" cy="698500"/>
          </a:xfrm>
          <a:prstGeom prst="rect">
            <a:avLst/>
          </a:prstGeom>
          <a:solidFill>
            <a:srgbClr val="FFDCB9"/>
          </a:solidFill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动 能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701117" y="2633134"/>
            <a:ext cx="2294467" cy="698500"/>
          </a:xfrm>
          <a:prstGeom prst="rect">
            <a:avLst/>
          </a:prstGeom>
          <a:solidFill>
            <a:srgbClr val="FFDCB9"/>
          </a:solidFill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重力势能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701117" y="4254501"/>
            <a:ext cx="2294467" cy="698500"/>
          </a:xfrm>
          <a:prstGeom prst="rect">
            <a:avLst/>
          </a:prstGeom>
          <a:solidFill>
            <a:srgbClr val="FFDCB9"/>
          </a:solidFill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弹性势能</a:t>
            </a: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7992533" y="1289051"/>
            <a:ext cx="2209800" cy="698500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速 度</a:t>
            </a:r>
          </a:p>
        </p:txBody>
      </p:sp>
      <p:grpSp>
        <p:nvGrpSpPr>
          <p:cNvPr id="7" name="Group 28"/>
          <p:cNvGrpSpPr/>
          <p:nvPr/>
        </p:nvGrpSpPr>
        <p:grpSpPr bwMode="auto">
          <a:xfrm>
            <a:off x="3647017" y="1193801"/>
            <a:ext cx="1056216" cy="3416300"/>
            <a:chOff x="1429" y="844"/>
            <a:chExt cx="499" cy="2081"/>
          </a:xfrm>
        </p:grpSpPr>
        <p:sp>
          <p:nvSpPr>
            <p:cNvPr id="7190" name="AutoShape 6"/>
            <p:cNvSpPr/>
            <p:nvPr/>
          </p:nvSpPr>
          <p:spPr bwMode="auto">
            <a:xfrm>
              <a:off x="1429" y="844"/>
              <a:ext cx="498" cy="2081"/>
            </a:xfrm>
            <a:prstGeom prst="leftBrace">
              <a:avLst>
                <a:gd name="adj1" fmla="val 0"/>
                <a:gd name="adj2" fmla="val 52477"/>
              </a:avLst>
            </a:prstGeom>
            <a:noFill/>
            <a:ln w="28575">
              <a:solidFill>
                <a:srgbClr val="FF9933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7191" name="Line 30"/>
            <p:cNvSpPr>
              <a:spLocks noChangeShapeType="1"/>
            </p:cNvSpPr>
            <p:nvPr/>
          </p:nvSpPr>
          <p:spPr bwMode="auto">
            <a:xfrm>
              <a:off x="1565" y="1933"/>
              <a:ext cx="363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7967134" y="3092451"/>
            <a:ext cx="2207684" cy="698500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高 度</a:t>
            </a: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>
            <a:off x="7004051" y="4627033"/>
            <a:ext cx="963083" cy="0"/>
          </a:xfrm>
          <a:prstGeom prst="line">
            <a:avLst/>
          </a:prstGeom>
          <a:noFill/>
          <a:ln w="28575">
            <a:solidFill>
              <a:srgbClr val="FF9933"/>
            </a:solidFill>
            <a:round/>
            <a:tailEnd type="none" w="lg" len="lg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2" name="Text Box 33"/>
          <p:cNvSpPr txBox="1">
            <a:spLocks noChangeArrowheads="1"/>
          </p:cNvSpPr>
          <p:nvPr/>
        </p:nvSpPr>
        <p:spPr bwMode="auto">
          <a:xfrm>
            <a:off x="7969252" y="4243918"/>
            <a:ext cx="2305049" cy="698500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形变程度</a:t>
            </a:r>
          </a:p>
        </p:txBody>
      </p:sp>
      <p:sp>
        <p:nvSpPr>
          <p:cNvPr id="7179" name="Text Box 36"/>
          <p:cNvSpPr txBox="1">
            <a:spLocks noChangeArrowheads="1"/>
          </p:cNvSpPr>
          <p:nvPr/>
        </p:nvSpPr>
        <p:spPr bwMode="auto">
          <a:xfrm>
            <a:off x="1866900" y="2552701"/>
            <a:ext cx="1879600" cy="774700"/>
          </a:xfrm>
          <a:prstGeom prst="rect">
            <a:avLst/>
          </a:prstGeom>
          <a:solidFill>
            <a:srgbClr val="CFDDED"/>
          </a:solidFill>
          <a:ln w="28575">
            <a:solidFill>
              <a:srgbClr val="1C4372"/>
            </a:solidFill>
            <a:miter lim="800000"/>
          </a:ln>
        </p:spPr>
        <p:txBody>
          <a:bodyPr lIns="23999" tIns="60958" rIns="23999" bIns="60958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机械能</a:t>
            </a:r>
            <a:endParaRPr lang="zh-CN" altLang="en-US" sz="3700" b="1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7992533" y="412751"/>
            <a:ext cx="2209800" cy="698500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质 量</a:t>
            </a:r>
          </a:p>
        </p:txBody>
      </p:sp>
      <p:sp>
        <p:nvSpPr>
          <p:cNvPr id="15" name="AutoShape 6"/>
          <p:cNvSpPr/>
          <p:nvPr/>
        </p:nvSpPr>
        <p:spPr bwMode="auto">
          <a:xfrm>
            <a:off x="6934200" y="808568"/>
            <a:ext cx="1058333" cy="893233"/>
          </a:xfrm>
          <a:prstGeom prst="leftBrace">
            <a:avLst>
              <a:gd name="adj1" fmla="val 0"/>
              <a:gd name="adj2" fmla="val 48079"/>
            </a:avLst>
          </a:prstGeom>
          <a:noFill/>
          <a:ln w="28575">
            <a:solidFill>
              <a:srgbClr val="FF9933"/>
            </a:solidFill>
            <a:round/>
          </a:ln>
        </p:spPr>
        <p:txBody>
          <a:bodyPr wrap="none" lIns="121917" tIns="60958" rIns="121917" bIns="60958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6" name="AutoShape 6"/>
          <p:cNvSpPr/>
          <p:nvPr/>
        </p:nvSpPr>
        <p:spPr bwMode="auto">
          <a:xfrm>
            <a:off x="7004051" y="2573867"/>
            <a:ext cx="963083" cy="931333"/>
          </a:xfrm>
          <a:prstGeom prst="leftBrace">
            <a:avLst>
              <a:gd name="adj1" fmla="val 0"/>
              <a:gd name="adj2" fmla="val 48079"/>
            </a:avLst>
          </a:prstGeom>
          <a:noFill/>
          <a:ln w="28575">
            <a:solidFill>
              <a:srgbClr val="FF9933"/>
            </a:solidFill>
            <a:round/>
          </a:ln>
        </p:spPr>
        <p:txBody>
          <a:bodyPr wrap="none" lIns="121917" tIns="60958" rIns="121917" bIns="60958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7967133" y="2201334"/>
            <a:ext cx="2209800" cy="698500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质 量</a:t>
            </a: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4413251" y="596900"/>
            <a:ext cx="2785533" cy="4648200"/>
          </a:xfrm>
          <a:prstGeom prst="rect">
            <a:avLst/>
          </a:prstGeom>
          <a:noFill/>
          <a:ln w="28575">
            <a:solidFill>
              <a:srgbClr val="1C4372"/>
            </a:solidFill>
            <a:miter lim="800000"/>
          </a:ln>
        </p:spPr>
        <p:txBody>
          <a:bodyPr wrap="none" lIns="121917" tIns="60958" rIns="121917" bIns="60958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917701" y="5592234"/>
            <a:ext cx="1919817" cy="698500"/>
          </a:xfrm>
          <a:prstGeom prst="rect">
            <a:avLst/>
          </a:prstGeom>
          <a:solidFill>
            <a:srgbClr val="CFDDED"/>
          </a:solidFill>
          <a:ln w="28575">
            <a:solidFill>
              <a:srgbClr val="1C4372"/>
            </a:solidFill>
            <a:miter lim="800000"/>
          </a:ln>
        </p:spPr>
        <p:txBody>
          <a:bodyPr lIns="23999" tIns="60958" rIns="23999" bIns="60958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守 恒</a:t>
            </a:r>
            <a:endParaRPr lang="zh-CN" altLang="en-US" sz="3700" b="1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0" name="Line 25"/>
          <p:cNvSpPr>
            <a:spLocks noChangeShapeType="1"/>
          </p:cNvSpPr>
          <p:nvPr/>
        </p:nvSpPr>
        <p:spPr bwMode="auto">
          <a:xfrm>
            <a:off x="2844800" y="3350685"/>
            <a:ext cx="0" cy="2256367"/>
          </a:xfrm>
          <a:prstGeom prst="line">
            <a:avLst/>
          </a:prstGeom>
          <a:noFill/>
          <a:ln w="28575">
            <a:solidFill>
              <a:srgbClr val="1C4372"/>
            </a:solidFill>
            <a:rou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1" name="Line 26"/>
          <p:cNvSpPr>
            <a:spLocks noChangeShapeType="1"/>
          </p:cNvSpPr>
          <p:nvPr/>
        </p:nvSpPr>
        <p:spPr bwMode="auto">
          <a:xfrm>
            <a:off x="5858933" y="4976284"/>
            <a:ext cx="0" cy="624416"/>
          </a:xfrm>
          <a:prstGeom prst="line">
            <a:avLst/>
          </a:prstGeom>
          <a:noFill/>
          <a:ln w="28575">
            <a:solidFill>
              <a:srgbClr val="1C4372"/>
            </a:solidFill>
            <a:rou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>
            <a:off x="3862918" y="5975351"/>
            <a:ext cx="960967" cy="0"/>
          </a:xfrm>
          <a:prstGeom prst="line">
            <a:avLst/>
          </a:prstGeom>
          <a:noFill/>
          <a:ln w="28575">
            <a:solidFill>
              <a:srgbClr val="1C4372"/>
            </a:solidFill>
            <a:rou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7189" name="Rectangle 2"/>
          <p:cNvSpPr>
            <a:spLocks noChangeArrowheads="1"/>
          </p:cNvSpPr>
          <p:nvPr/>
        </p:nvSpPr>
        <p:spPr bwMode="auto">
          <a:xfrm>
            <a:off x="1132417" y="431800"/>
            <a:ext cx="2783416" cy="575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700" b="1" dirty="0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zh-CN" altLang="en-US" sz="3700" b="1" dirty="0">
                <a:latin typeface="黑体" panose="02010600030101010101" pitchFamily="2" charset="-122"/>
                <a:ea typeface="黑体" panose="02010600030101010101" pitchFamily="2" charset="-122"/>
              </a:rPr>
              <a:t>．机械能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7179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67" y="4432301"/>
            <a:ext cx="8047567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5583767" y="118533"/>
            <a:ext cx="2302933" cy="772584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700" b="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知识点</a:t>
            </a:r>
            <a:r>
              <a:rPr lang="en-US" altLang="zh-CN" sz="3700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endParaRPr lang="zh-CN" altLang="en-US" sz="3700" dirty="0">
              <a:solidFill>
                <a:srgbClr val="FFFF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8020052" y="131234"/>
            <a:ext cx="1873249" cy="7789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3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功</a:t>
            </a:r>
          </a:p>
        </p:txBody>
      </p:sp>
      <p:sp>
        <p:nvSpPr>
          <p:cNvPr id="4" name="矩形 3"/>
          <p:cNvSpPr/>
          <p:nvPr/>
        </p:nvSpPr>
        <p:spPr>
          <a:xfrm>
            <a:off x="711200" y="923584"/>
            <a:ext cx="10718800" cy="3539426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pPr indent="960120">
              <a:defRPr/>
            </a:pPr>
            <a:r>
              <a:rPr lang="en-US" altLang="zh-CN" sz="37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zh-CN" altLang="en-US" sz="37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、</a:t>
            </a:r>
            <a:r>
              <a:rPr lang="zh-CN" altLang="en-US" sz="3700" b="1" dirty="0" smtClean="0"/>
              <a:t>在</a:t>
            </a:r>
            <a:r>
              <a:rPr lang="zh-CN" altLang="en-US" sz="3700" b="1" dirty="0"/>
              <a:t>如图的四种情境中，人对物体做功的是（       ）</a:t>
            </a:r>
          </a:p>
          <a:p>
            <a:pPr indent="960120">
              <a:defRPr/>
            </a:pPr>
            <a:r>
              <a:rPr lang="en-US" altLang="zh-CN" sz="3700" b="1" dirty="0"/>
              <a:t>A.</a:t>
            </a:r>
            <a:r>
              <a:rPr lang="zh-CN" altLang="en-US" sz="3700" b="1" dirty="0"/>
              <a:t>提着水桶在水平地面上匀速前进</a:t>
            </a:r>
          </a:p>
          <a:p>
            <a:pPr indent="960120">
              <a:defRPr/>
            </a:pPr>
            <a:r>
              <a:rPr lang="en-US" altLang="zh-CN" sz="3700" b="1" dirty="0"/>
              <a:t>B.</a:t>
            </a:r>
            <a:r>
              <a:rPr lang="zh-CN" altLang="en-US" sz="3700" b="1" dirty="0"/>
              <a:t>扛着米袋慢慢爬上楼梯</a:t>
            </a:r>
          </a:p>
          <a:p>
            <a:pPr indent="960120">
              <a:defRPr/>
            </a:pPr>
            <a:r>
              <a:rPr lang="en-US" altLang="zh-CN" sz="3700" b="1" dirty="0"/>
              <a:t>C.</a:t>
            </a:r>
            <a:r>
              <a:rPr lang="zh-CN" altLang="en-US" sz="3700" b="1" dirty="0"/>
              <a:t>用力推汽车，汽车没动</a:t>
            </a:r>
          </a:p>
          <a:p>
            <a:pPr indent="960120">
              <a:defRPr/>
            </a:pPr>
            <a:r>
              <a:rPr lang="en-US" altLang="zh-CN" sz="3700" b="1" dirty="0"/>
              <a:t>D.</a:t>
            </a:r>
            <a:r>
              <a:rPr lang="zh-CN" altLang="en-US" sz="3700" b="1" dirty="0"/>
              <a:t>举着杠铃原地不动</a:t>
            </a:r>
            <a:endParaRPr lang="en-US" altLang="zh-CN" sz="3700" b="1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810501" y="2578101"/>
            <a:ext cx="4127500" cy="20928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人扛着米袋爬上楼梯，米袋在力的作用下，斜向上运动，人克服米袋的重力做了功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283700" y="1511301"/>
            <a:ext cx="2794000" cy="1107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未在力的方向上移动距离</a:t>
            </a: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9484" y="86784"/>
            <a:ext cx="5272616" cy="853016"/>
            <a:chOff x="74613" y="65093"/>
            <a:chExt cx="3954462" cy="639763"/>
          </a:xfrm>
        </p:grpSpPr>
        <p:pic>
          <p:nvPicPr>
            <p:cNvPr id="19470" name="Picture 2" descr="E:\R九物下\物理大标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13" y="65093"/>
              <a:ext cx="3827463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1" name="TextBox 1"/>
            <p:cNvSpPr txBox="1">
              <a:spLocks noChangeArrowheads="1"/>
            </p:cNvSpPr>
            <p:nvPr/>
          </p:nvSpPr>
          <p:spPr bwMode="auto">
            <a:xfrm>
              <a:off x="84138" y="116670"/>
              <a:ext cx="2211860" cy="438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课堂教学展示</a:t>
              </a:r>
            </a:p>
          </p:txBody>
        </p:sp>
        <p:sp>
          <p:nvSpPr>
            <p:cNvPr id="12" name="TextBox 23"/>
            <p:cNvSpPr txBox="1"/>
            <p:nvPr/>
          </p:nvSpPr>
          <p:spPr bwMode="auto">
            <a:xfrm>
              <a:off x="2252663" y="74618"/>
              <a:ext cx="1776412" cy="49629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700" b="1" spc="-133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典例精析</a:t>
              </a: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763001" y="1968500"/>
            <a:ext cx="8255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3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×</a:t>
            </a:r>
            <a:endParaRPr lang="zh-CN" altLang="en-US" sz="43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959600" y="2476501"/>
            <a:ext cx="1066800" cy="861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√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355299" y="1457437"/>
            <a:ext cx="825500" cy="6963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997701" y="3175000"/>
            <a:ext cx="8255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3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×</a:t>
            </a:r>
            <a:endParaRPr lang="zh-CN" altLang="en-US" sz="43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121401" y="3771900"/>
            <a:ext cx="8255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3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×</a:t>
            </a:r>
            <a:endParaRPr lang="zh-CN" altLang="en-US" sz="43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1200" y="923584"/>
            <a:ext cx="10718800" cy="2400653"/>
          </a:xfrm>
          <a:prstGeom prst="rect">
            <a:avLst/>
          </a:prstGeom>
          <a:noFill/>
        </p:spPr>
        <p:txBody>
          <a:bodyPr lIns="121917" tIns="60958" rIns="121917" bIns="60958">
            <a:spAutoFit/>
          </a:bodyPr>
          <a:lstStyle/>
          <a:p>
            <a:r>
              <a:rPr lang="en-US" altLang="zh-CN" sz="3700" b="1" dirty="0" smtClean="0"/>
              <a:t>2</a:t>
            </a:r>
            <a:r>
              <a:rPr lang="zh-CN" altLang="zh-CN" sz="3700" b="1" dirty="0" smtClean="0"/>
              <a:t>、在粗糙的水平面上，用</a:t>
            </a:r>
            <a:r>
              <a:rPr lang="en-US" altLang="zh-CN" sz="3700" b="1" dirty="0" smtClean="0"/>
              <a:t>100N</a:t>
            </a:r>
            <a:r>
              <a:rPr lang="zh-CN" altLang="zh-CN" sz="3700" b="1" dirty="0" smtClean="0"/>
              <a:t>的水</a:t>
            </a:r>
            <a:r>
              <a:rPr lang="en-US" altLang="zh-CN" sz="3700" b="1" dirty="0" smtClean="0"/>
              <a:t> </a:t>
            </a:r>
            <a:r>
              <a:rPr lang="zh-CN" altLang="zh-CN" sz="3700" b="1" dirty="0" smtClean="0"/>
              <a:t>平推力使一个重为</a:t>
            </a:r>
            <a:r>
              <a:rPr lang="en-US" altLang="zh-CN" sz="3700" b="1" dirty="0" smtClean="0"/>
              <a:t>500N</a:t>
            </a:r>
            <a:r>
              <a:rPr lang="zh-CN" altLang="zh-CN" sz="3700" b="1" dirty="0" smtClean="0"/>
              <a:t>的物体前进了</a:t>
            </a:r>
            <a:r>
              <a:rPr lang="en-US" altLang="zh-CN" sz="3700" b="1" dirty="0" smtClean="0"/>
              <a:t>10m</a:t>
            </a:r>
            <a:r>
              <a:rPr lang="zh-CN" altLang="zh-CN" sz="3700" b="1" dirty="0" smtClean="0"/>
              <a:t>，在此过程中（</a:t>
            </a:r>
            <a:r>
              <a:rPr lang="en-US" altLang="zh-CN" sz="3700" b="1" dirty="0" smtClean="0"/>
              <a:t>    </a:t>
            </a:r>
            <a:r>
              <a:rPr lang="zh-CN" altLang="zh-CN" sz="3700" b="1" dirty="0" smtClean="0"/>
              <a:t>）</a:t>
            </a:r>
          </a:p>
          <a:p>
            <a:r>
              <a:rPr lang="en-US" altLang="zh-CN" sz="3700" b="1" dirty="0" smtClean="0"/>
              <a:t>A</a:t>
            </a:r>
            <a:r>
              <a:rPr lang="zh-CN" altLang="zh-CN" sz="3700" b="1" dirty="0" smtClean="0"/>
              <a:t>．推力做了</a:t>
            </a:r>
            <a:r>
              <a:rPr lang="en-US" altLang="zh-CN" sz="3700" b="1" dirty="0" smtClean="0"/>
              <a:t>5000J</a:t>
            </a:r>
            <a:r>
              <a:rPr lang="zh-CN" altLang="zh-CN" sz="3700" b="1" dirty="0" smtClean="0"/>
              <a:t>的功 </a:t>
            </a:r>
            <a:r>
              <a:rPr lang="en-US" altLang="zh-CN" sz="3700" b="1" dirty="0" smtClean="0"/>
              <a:t>     B</a:t>
            </a:r>
            <a:r>
              <a:rPr lang="zh-CN" altLang="zh-CN" sz="3700" b="1" dirty="0" smtClean="0"/>
              <a:t>．推力做了</a:t>
            </a:r>
            <a:r>
              <a:rPr lang="en-US" altLang="zh-CN" sz="3700" b="1" dirty="0" smtClean="0"/>
              <a:t>1000J</a:t>
            </a:r>
            <a:r>
              <a:rPr lang="zh-CN" altLang="zh-CN" sz="3700" b="1" dirty="0" smtClean="0"/>
              <a:t>的功</a:t>
            </a:r>
          </a:p>
          <a:p>
            <a:r>
              <a:rPr lang="en-US" altLang="zh-CN" sz="3700" b="1" dirty="0" smtClean="0"/>
              <a:t>C</a:t>
            </a:r>
            <a:r>
              <a:rPr lang="zh-CN" altLang="zh-CN" sz="3700" b="1" dirty="0" smtClean="0"/>
              <a:t>．重力做了</a:t>
            </a:r>
            <a:r>
              <a:rPr lang="en-US" altLang="zh-CN" sz="3700" b="1" dirty="0" smtClean="0"/>
              <a:t>5000J</a:t>
            </a:r>
            <a:r>
              <a:rPr lang="zh-CN" altLang="zh-CN" sz="3700" b="1" dirty="0" smtClean="0"/>
              <a:t>的功 </a:t>
            </a:r>
            <a:r>
              <a:rPr lang="en-US" altLang="zh-CN" sz="3700" b="1" dirty="0" smtClean="0"/>
              <a:t>     D</a:t>
            </a:r>
            <a:r>
              <a:rPr lang="zh-CN" altLang="zh-CN" sz="3700" b="1" dirty="0" smtClean="0"/>
              <a:t>．重力做了</a:t>
            </a:r>
            <a:r>
              <a:rPr lang="en-US" altLang="zh-CN" sz="3700" b="1" dirty="0" smtClean="0"/>
              <a:t>1000J</a:t>
            </a:r>
            <a:r>
              <a:rPr lang="zh-CN" altLang="zh-CN" sz="3700" b="1" dirty="0" smtClean="0"/>
              <a:t>的功</a:t>
            </a:r>
            <a:endParaRPr lang="zh-CN" altLang="zh-CN" sz="3700" b="1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9666785" y="1501253"/>
            <a:ext cx="825500" cy="692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37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555088"/>
            <a:ext cx="12192000" cy="2970040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r>
              <a:rPr lang="en-US" altLang="zh-CN" sz="3700" b="1" dirty="0" smtClean="0"/>
              <a:t>3</a:t>
            </a:r>
            <a:r>
              <a:rPr lang="zh-CN" altLang="zh-CN" sz="3700" b="1" dirty="0" smtClean="0"/>
              <a:t>、为了上班方便</a:t>
            </a:r>
            <a:r>
              <a:rPr lang="en-US" altLang="zh-CN" sz="3700" b="1" dirty="0" smtClean="0"/>
              <a:t>,</a:t>
            </a:r>
            <a:r>
              <a:rPr lang="zh-CN" altLang="zh-CN" sz="3700" b="1" dirty="0" smtClean="0"/>
              <a:t>小华买了一辆电动自行车</a:t>
            </a:r>
            <a:r>
              <a:rPr lang="en-US" altLang="zh-CN" sz="3700" b="1" dirty="0" smtClean="0"/>
              <a:t>,</a:t>
            </a:r>
            <a:r>
              <a:rPr lang="zh-CN" altLang="zh-CN" sz="3700" b="1" dirty="0" smtClean="0"/>
              <a:t>已知车的自重为</a:t>
            </a:r>
            <a:r>
              <a:rPr lang="en-US" altLang="zh-CN" sz="3700" b="1" dirty="0" smtClean="0"/>
              <a:t>25kg,</a:t>
            </a:r>
            <a:r>
              <a:rPr lang="zh-CN" altLang="zh-CN" sz="3700" b="1" dirty="0" smtClean="0"/>
              <a:t>牵引力的额定功率为</a:t>
            </a:r>
            <a:r>
              <a:rPr lang="en-US" altLang="zh-CN" sz="3700" b="1" dirty="0" smtClean="0"/>
              <a:t>350W,</a:t>
            </a:r>
            <a:r>
              <a:rPr lang="zh-CN" altLang="zh-CN" sz="3700" b="1" dirty="0" smtClean="0"/>
              <a:t>小华的体重为</a:t>
            </a:r>
            <a:r>
              <a:rPr lang="en-US" altLang="zh-CN" sz="3700" b="1" dirty="0" smtClean="0"/>
              <a:t>50kg,</a:t>
            </a:r>
            <a:r>
              <a:rPr lang="zh-CN" altLang="zh-CN" sz="3700" b="1" dirty="0" smtClean="0"/>
              <a:t>若电动机正常工作</a:t>
            </a:r>
            <a:r>
              <a:rPr lang="en-US" altLang="zh-CN" sz="3700" b="1" dirty="0" smtClean="0"/>
              <a:t>,</a:t>
            </a:r>
            <a:r>
              <a:rPr lang="zh-CN" altLang="zh-CN" sz="3700" b="1" dirty="0" smtClean="0"/>
              <a:t>在其中一段平直公路上以</a:t>
            </a:r>
            <a:r>
              <a:rPr lang="en-US" altLang="zh-CN" sz="3700" b="1" dirty="0" smtClean="0"/>
              <a:t>10m/s</a:t>
            </a:r>
            <a:r>
              <a:rPr lang="zh-CN" altLang="zh-CN" sz="3700" b="1" dirty="0" smtClean="0"/>
              <a:t>的速度匀速行驶</a:t>
            </a:r>
            <a:r>
              <a:rPr lang="en-US" altLang="zh-CN" sz="3700" b="1" dirty="0" smtClean="0"/>
              <a:t>5min, </a:t>
            </a:r>
            <a:endParaRPr lang="zh-CN" altLang="zh-CN" sz="3700" b="1" dirty="0" smtClean="0"/>
          </a:p>
          <a:p>
            <a:r>
              <a:rPr lang="en-US" altLang="zh-CN" sz="3700" b="1" dirty="0" smtClean="0"/>
              <a:t>(1) </a:t>
            </a:r>
            <a:r>
              <a:rPr lang="zh-CN" altLang="zh-CN" sz="3700" b="1" dirty="0" smtClean="0"/>
              <a:t>这段时间内牵引力做的功 </a:t>
            </a:r>
            <a:r>
              <a:rPr lang="en-US" altLang="zh-CN" sz="3700" b="1" dirty="0" smtClean="0"/>
              <a:t>(2)</a:t>
            </a:r>
            <a:r>
              <a:rPr lang="zh-CN" altLang="zh-CN" sz="3700" b="1" dirty="0" smtClean="0"/>
              <a:t>自行车所受到的阻力大小</a:t>
            </a:r>
            <a:r>
              <a:rPr lang="en-US" altLang="zh-CN" sz="3700" b="1" dirty="0" smtClean="0"/>
              <a:t>f;</a:t>
            </a:r>
            <a:endParaRPr lang="zh-CN" altLang="zh-CN" sz="3700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413981" y="3682579"/>
            <a:ext cx="567292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分析</a:t>
            </a:r>
            <a:r>
              <a:rPr lang="zh-CN" altLang="en-US" sz="2400" dirty="0" smtClean="0"/>
              <a:t> 知道功率和时间，根据</a:t>
            </a:r>
            <a:r>
              <a:rPr lang="en-US" altLang="zh-CN" sz="2400" dirty="0" smtClean="0"/>
              <a:t>P=W/t</a:t>
            </a:r>
            <a:r>
              <a:rPr lang="zh-CN" altLang="en-US" sz="2400" dirty="0" smtClean="0"/>
              <a:t>求出牵引力做的功．</a:t>
            </a:r>
          </a:p>
          <a:p>
            <a:r>
              <a:rPr lang="zh-CN" altLang="en-US" sz="2400" b="1" dirty="0" smtClean="0"/>
              <a:t>解答</a:t>
            </a:r>
            <a:r>
              <a:rPr lang="zh-CN" altLang="en-US" sz="2400" dirty="0" smtClean="0"/>
              <a:t> 已知：功率</a:t>
            </a:r>
            <a:r>
              <a:rPr lang="en-US" altLang="zh-CN" sz="2400" dirty="0" smtClean="0"/>
              <a:t>P=350W</a:t>
            </a:r>
            <a:r>
              <a:rPr lang="zh-CN" altLang="en-US" sz="2400" dirty="0" smtClean="0"/>
              <a:t>，时间</a:t>
            </a:r>
            <a:r>
              <a:rPr lang="en-US" altLang="zh-CN" sz="2400" dirty="0" smtClean="0"/>
              <a:t>t=5min=300s</a:t>
            </a:r>
            <a:br>
              <a:rPr lang="en-US" altLang="zh-CN" sz="2400" dirty="0" smtClean="0"/>
            </a:br>
            <a:r>
              <a:rPr lang="zh-CN" altLang="en-US" sz="2400" dirty="0" smtClean="0"/>
              <a:t>求：牵引力做的功</a:t>
            </a:r>
            <a:r>
              <a:rPr lang="en-US" altLang="zh-CN" sz="2400" dirty="0" smtClean="0"/>
              <a:t>W=</a:t>
            </a:r>
            <a:r>
              <a:rPr lang="zh-CN" altLang="en-US" sz="2400" dirty="0" smtClean="0"/>
              <a:t>？</a:t>
            </a:r>
            <a:br>
              <a:rPr lang="zh-CN" altLang="en-US" sz="2400" dirty="0" smtClean="0"/>
            </a:br>
            <a:r>
              <a:rPr lang="zh-CN" altLang="en-US" sz="2400" dirty="0" smtClean="0"/>
              <a:t>解：</a:t>
            </a:r>
            <a:r>
              <a:rPr lang="en-US" altLang="zh-CN" sz="2400" dirty="0" smtClean="0"/>
              <a:t> (1)</a:t>
            </a:r>
            <a:r>
              <a:rPr lang="zh-CN" altLang="en-US" sz="2400" dirty="0" smtClean="0"/>
              <a:t>由</a:t>
            </a:r>
            <a:r>
              <a:rPr lang="en-US" altLang="zh-CN" sz="2400" dirty="0" smtClean="0"/>
              <a:t>P==W/t</a:t>
            </a:r>
            <a:r>
              <a:rPr lang="zh-CN" altLang="en-US" sz="2400" dirty="0" smtClean="0"/>
              <a:t>得：</a:t>
            </a:r>
            <a:br>
              <a:rPr lang="zh-CN" altLang="en-US" sz="2400" dirty="0" smtClean="0"/>
            </a:br>
            <a:r>
              <a:rPr lang="zh-CN" altLang="en-US" sz="2400" dirty="0" smtClean="0"/>
              <a:t>牵引力做的功：</a:t>
            </a:r>
            <a:br>
              <a:rPr lang="zh-CN" altLang="en-US" sz="2400" dirty="0" smtClean="0"/>
            </a:br>
            <a:r>
              <a:rPr lang="en-US" altLang="zh-CN" sz="2400" dirty="0" smtClean="0"/>
              <a:t>W=Pt=350W×300s=1.05×10</a:t>
            </a:r>
            <a:r>
              <a:rPr lang="en-US" altLang="zh-CN" sz="2400" baseline="30000" dirty="0" smtClean="0"/>
              <a:t>5</a:t>
            </a:r>
            <a:r>
              <a:rPr lang="en-US" altLang="zh-CN" sz="2400" dirty="0" smtClean="0"/>
              <a:t>J</a:t>
            </a:r>
            <a:r>
              <a:rPr lang="zh-CN" altLang="en-US" sz="2400" dirty="0" smtClean="0"/>
              <a:t>．</a:t>
            </a:r>
            <a:endParaRPr lang="en-US" altLang="zh-CN" sz="2400" dirty="0" smtClean="0"/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45958" y="3776597"/>
            <a:ext cx="51997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(2)</a:t>
            </a:r>
            <a:r>
              <a:rPr lang="zh-CN" altLang="en-US" sz="2400" dirty="0" smtClean="0"/>
              <a:t>因为车做匀速直线运动，由受力分析知：</a:t>
            </a:r>
            <a:r>
              <a:rPr lang="en-US" altLang="zh-CN" sz="2400" dirty="0" smtClean="0"/>
              <a:t>f=F</a:t>
            </a:r>
          </a:p>
          <a:p>
            <a:r>
              <a:rPr lang="zh-CN" altLang="en-US" sz="2400" dirty="0" smtClean="0"/>
              <a:t>由</a:t>
            </a:r>
            <a:r>
              <a:rPr lang="en-US" altLang="zh-CN" sz="2400" dirty="0" smtClean="0"/>
              <a:t>P=FV</a:t>
            </a:r>
            <a:r>
              <a:rPr lang="zh-CN" altLang="en-US" sz="2400" dirty="0" smtClean="0"/>
              <a:t>得：</a:t>
            </a:r>
            <a:endParaRPr lang="en-US" altLang="zh-CN" sz="2400" dirty="0" smtClean="0"/>
          </a:p>
          <a:p>
            <a:r>
              <a:rPr lang="zh-CN" altLang="en-US" sz="2400" dirty="0" smtClean="0"/>
              <a:t>牵引力</a:t>
            </a:r>
            <a:r>
              <a:rPr lang="en-US" altLang="zh-CN" sz="2400" dirty="0" smtClean="0"/>
              <a:t>F=P/V=350W/10m/s=35W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1026</Words>
  <Application>Microsoft Office PowerPoint</Application>
  <PresentationFormat>自定义</PresentationFormat>
  <Paragraphs>117</Paragraphs>
  <Slides>17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Microsoft 公式 3.0</vt:lpstr>
      <vt:lpstr>功和机械能章末复习和总结</vt:lpstr>
      <vt:lpstr>幻灯片 2</vt:lpstr>
      <vt:lpstr>翻滚中的过山车，除了刺激还有哪些物理知识呢？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52</cp:revision>
  <dcterms:created xsi:type="dcterms:W3CDTF">2015-05-05T08:02:00Z</dcterms:created>
  <dcterms:modified xsi:type="dcterms:W3CDTF">2019-04-18T07:38:00Z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