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90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07" r:id="rId13"/>
    <p:sldId id="291" r:id="rId14"/>
    <p:sldId id="295" r:id="rId15"/>
    <p:sldId id="298" r:id="rId16"/>
    <p:sldId id="297" r:id="rId17"/>
    <p:sldId id="299" r:id="rId18"/>
    <p:sldId id="310" r:id="rId19"/>
    <p:sldId id="300" r:id="rId20"/>
    <p:sldId id="301" r:id="rId21"/>
    <p:sldId id="304" r:id="rId22"/>
    <p:sldId id="261" r:id="rId23"/>
    <p:sldId id="305" r:id="rId24"/>
    <p:sldId id="306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2E2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591EAE-A415-414C-AA20-2A34F34D9B9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25277;&#32440;.mp4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28369;&#21160;&#25705;&#25830;&#21147;&#19982;&#30456;&#23545;&#36816;&#21160;&#36895;&#24230;&#26080;&#20851;.mp4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hyperlink" Target="&#25509;&#35302;&#38754;&#22823;&#23567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20912;&#38754;&#34892;&#36208;.mp4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.SC-201809101029\Desktop\&#19968;&#24072;&#19968;&#20248;&#35838;&#65306;&#20154;&#25945;&#29256;&#12298;8.3&#25705;&#25830;&#21147;&#12299;PPT&#35838;&#20214;+&#35270;&#39057;&#65288;&#27993;&#27743;&#30465;&#28246;&#24030;&#20013;&#23398;&#65289;\&#24341;&#20837;.wmv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hyperlink" Target="&#23454;&#39564;2.mp4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hyperlink" Target="&#23454;&#39564;1.mp4" TargetMode="External"/><Relationship Id="rId5" Type="http://schemas.openxmlformats.org/officeDocument/2006/relationships/image" Target="../media/image27.png"/><Relationship Id="rId4" Type="http://schemas.openxmlformats.org/officeDocument/2006/relationships/hyperlink" Target="&#25705;&#25830;&#21147;&#22823;&#23567;.xls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3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6.jpeg"/><Relationship Id="rId5" Type="http://schemas.openxmlformats.org/officeDocument/2006/relationships/image" Target="../media/image15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827088" y="2995613"/>
            <a:ext cx="7993062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第三节 摩擦</a:t>
            </a:r>
            <a:r>
              <a:rPr lang="zh-CN" altLang="en-US" sz="5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力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（第一课时） 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356100" y="5697538"/>
            <a:ext cx="44640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浙江省湖州中学  潘建峰</a:t>
            </a: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2938" y="115888"/>
            <a:ext cx="3422650" cy="287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286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323" y="18864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滑</a:t>
            </a: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块有没受到滑动摩擦力？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会判断吗？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组合 4"/>
          <p:cNvGrpSpPr/>
          <p:nvPr/>
        </p:nvGrpSpPr>
        <p:grpSpPr>
          <a:xfrm rot="5400000">
            <a:off x="-599137" y="3674248"/>
            <a:ext cx="3768881" cy="195359"/>
            <a:chOff x="5364088" y="5661248"/>
            <a:chExt cx="3168352" cy="198540"/>
          </a:xfrm>
        </p:grpSpPr>
        <p:sp>
          <p:nvSpPr>
            <p:cNvPr id="6" name="矩形 5"/>
            <p:cNvSpPr/>
            <p:nvPr/>
          </p:nvSpPr>
          <p:spPr>
            <a:xfrm>
              <a:off x="5364088" y="5661350"/>
              <a:ext cx="3168352" cy="19843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364088" y="5661248"/>
              <a:ext cx="316835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1397397" y="2276872"/>
            <a:ext cx="452813" cy="64807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8"/>
          <p:cNvGrpSpPr/>
          <p:nvPr/>
        </p:nvGrpSpPr>
        <p:grpSpPr>
          <a:xfrm>
            <a:off x="3207660" y="4673801"/>
            <a:ext cx="5628857" cy="195359"/>
            <a:chOff x="5364088" y="5661248"/>
            <a:chExt cx="3168352" cy="198540"/>
          </a:xfrm>
        </p:grpSpPr>
        <p:sp>
          <p:nvSpPr>
            <p:cNvPr id="10" name="矩形 9"/>
            <p:cNvSpPr/>
            <p:nvPr/>
          </p:nvSpPr>
          <p:spPr>
            <a:xfrm>
              <a:off x="5364088" y="5661350"/>
              <a:ext cx="3168352" cy="19843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5364088" y="5661248"/>
              <a:ext cx="316835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21"/>
          <p:cNvGrpSpPr/>
          <p:nvPr/>
        </p:nvGrpSpPr>
        <p:grpSpPr>
          <a:xfrm>
            <a:off x="3131840" y="2265698"/>
            <a:ext cx="2890248" cy="2406741"/>
            <a:chOff x="3118316" y="1412776"/>
            <a:chExt cx="3655314" cy="3043820"/>
          </a:xfrm>
        </p:grpSpPr>
        <p:grpSp>
          <p:nvGrpSpPr>
            <p:cNvPr id="9" name="组合 17"/>
            <p:cNvGrpSpPr/>
            <p:nvPr/>
          </p:nvGrpSpPr>
          <p:grpSpPr>
            <a:xfrm>
              <a:off x="3118316" y="2271621"/>
              <a:ext cx="3096344" cy="2184975"/>
              <a:chOff x="4355976" y="2271621"/>
              <a:chExt cx="3096344" cy="218497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131296" y="2593480"/>
                <a:ext cx="482193" cy="324036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355976" y="2271621"/>
                <a:ext cx="3096344" cy="166143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444208" y="3947570"/>
                <a:ext cx="504056" cy="50405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644008" y="3952540"/>
                <a:ext cx="504056" cy="50405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355976" y="2917516"/>
                <a:ext cx="2160240" cy="27271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652120" y="3190228"/>
                <a:ext cx="241592" cy="71686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0" name="直接箭头连接符 19"/>
            <p:cNvCxnSpPr/>
            <p:nvPr/>
          </p:nvCxnSpPr>
          <p:spPr>
            <a:xfrm>
              <a:off x="3812321" y="2060848"/>
              <a:ext cx="157587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9"/>
            <p:cNvSpPr txBox="1">
              <a:spLocks noChangeArrowheads="1"/>
            </p:cNvSpPr>
            <p:nvPr/>
          </p:nvSpPr>
          <p:spPr>
            <a:xfrm>
              <a:off x="3164249" y="1412776"/>
              <a:ext cx="3609381" cy="79208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一</a:t>
              </a:r>
              <a:r>
                <a:rPr lang="zh-CN" alt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起匀速运动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4274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6763E-6 L -0.00035 0.34104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70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23699E-6 L 0.29254 -3.23699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标题 44033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>
          <a:xfrm>
            <a:off x="323528" y="1052736"/>
            <a:ext cx="3952641" cy="2143348"/>
          </a:xfrm>
        </p:spPr>
      </p:pic>
      <p:sp>
        <p:nvSpPr>
          <p:cNvPr id="24578" name="文本占位符 44034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404664"/>
            <a:ext cx="8135937" cy="576263"/>
          </a:xfrm>
        </p:spPr>
        <p:txBody>
          <a:bodyPr>
            <a:normAutofit fontScale="92500"/>
          </a:bodyPr>
          <a:lstStyle/>
          <a:p>
            <a:pPr marL="0" indent="0"/>
            <a:r>
              <a:rPr lang="zh-CN" altLang="en-US" sz="2000" dirty="0" smtClean="0"/>
              <a:t>  </a:t>
            </a:r>
            <a:r>
              <a:rPr lang="zh-CN" altLang="en-US" sz="2800" dirty="0" smtClean="0"/>
              <a:t>静摩擦力的方向与物体相对运动趋势方向有何关系？</a:t>
            </a:r>
          </a:p>
        </p:txBody>
      </p:sp>
      <p:pic>
        <p:nvPicPr>
          <p:cNvPr id="44036" name="内容占位符 4403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>
          <a:xfrm>
            <a:off x="3923928" y="1124744"/>
            <a:ext cx="4906179" cy="2032670"/>
          </a:xfrm>
        </p:spPr>
      </p:pic>
      <p:pic>
        <p:nvPicPr>
          <p:cNvPr id="44037" name="内容占位符 4403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>
            <a:lum contrast="36000"/>
          </a:blip>
          <a:srcRect/>
          <a:stretch>
            <a:fillRect/>
          </a:stretch>
        </p:blipFill>
        <p:spPr>
          <a:xfrm>
            <a:off x="683568" y="3068960"/>
            <a:ext cx="3914564" cy="3167905"/>
          </a:xfr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411760" y="2636912"/>
            <a:ext cx="452776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滑动摩</a:t>
            </a:r>
            <a:r>
              <a:rPr kumimoji="0" lang="zh-CN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擦</a:t>
            </a:r>
            <a:r>
              <a:rPr kumimoji="0" lang="zh-CN" alt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力</a:t>
            </a:r>
            <a:endParaRPr kumimoji="0"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31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2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7772400" cy="763588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一、探究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滑动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摩擦力产生条件</a:t>
            </a:r>
          </a:p>
        </p:txBody>
      </p:sp>
      <p:sp>
        <p:nvSpPr>
          <p:cNvPr id="8" name="Rectangle 8"/>
          <p:cNvSpPr txBox="1">
            <a:spLocks noChangeArrowheads="1"/>
          </p:cNvSpPr>
          <p:nvPr/>
        </p:nvSpPr>
        <p:spPr>
          <a:xfrm>
            <a:off x="2339752" y="1531562"/>
            <a:ext cx="4251694" cy="763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感受滑动摩擦力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084" t="38839" r="31147" b="37364"/>
          <a:stretch/>
        </p:blipFill>
        <p:spPr bwMode="auto">
          <a:xfrm>
            <a:off x="1115616" y="2492896"/>
            <a:ext cx="637977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5179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108111" y="539847"/>
            <a:ext cx="5940425" cy="64633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滑动摩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擦力产生的条件：</a:t>
            </a:r>
          </a:p>
        </p:txBody>
      </p:sp>
      <p:sp>
        <p:nvSpPr>
          <p:cNvPr id="6" name="矩形 5"/>
          <p:cNvSpPr/>
          <p:nvPr/>
        </p:nvSpPr>
        <p:spPr>
          <a:xfrm>
            <a:off x="1114872" y="2276872"/>
            <a:ext cx="39422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F"/>
            </a:pP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</a:rPr>
              <a:t>接触面粗糙</a:t>
            </a:r>
          </a:p>
        </p:txBody>
      </p:sp>
      <p:sp>
        <p:nvSpPr>
          <p:cNvPr id="7" name="矩形 6"/>
          <p:cNvSpPr/>
          <p:nvPr/>
        </p:nvSpPr>
        <p:spPr>
          <a:xfrm>
            <a:off x="1040454" y="1412776"/>
            <a:ext cx="7636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F"/>
            </a:pPr>
            <a:r>
              <a:rPr lang="zh-CN" alt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</a:rPr>
              <a:t>相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</a:rPr>
              <a:t>互接</a:t>
            </a:r>
            <a:r>
              <a:rPr lang="zh-CN" alt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</a:rPr>
              <a:t>触且挤压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</a:rPr>
              <a:t>（即有弹力</a:t>
            </a:r>
            <a:r>
              <a:rPr lang="zh-CN" alt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</a:rPr>
              <a:t>）</a:t>
            </a:r>
            <a:endParaRPr lang="zh-CN" altLang="en-US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9560" y="3133915"/>
            <a:ext cx="6852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F"/>
            </a:pPr>
            <a:r>
              <a:rPr lang="zh-CN" alt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</a:rPr>
              <a:t>有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</a:rPr>
              <a:t>相对运</a:t>
            </a:r>
            <a:r>
              <a:rPr lang="zh-CN" alt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</a:rPr>
              <a:t>动</a:t>
            </a:r>
            <a:endParaRPr lang="zh-CN" altLang="en-US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09" t="71075" r="11493" b="16783"/>
          <a:stretch/>
        </p:blipFill>
        <p:spPr bwMode="auto">
          <a:xfrm>
            <a:off x="785172" y="4293026"/>
            <a:ext cx="7175556" cy="1088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62358" y="4250337"/>
            <a:ext cx="8605838" cy="1938992"/>
          </a:xfrm>
          <a:prstGeom prst="rect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0"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   </a:t>
            </a:r>
            <a:r>
              <a:rPr kumimoji="0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两</a:t>
            </a:r>
            <a:r>
              <a:rPr kumimoji="0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个相互</a:t>
            </a:r>
            <a:r>
              <a:rPr kumimoji="0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接触</a:t>
            </a:r>
            <a:r>
              <a:rPr kumimoji="0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、相互</a:t>
            </a:r>
            <a:r>
              <a:rPr kumimoji="0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挤压</a:t>
            </a:r>
            <a:r>
              <a:rPr kumimoji="0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的</a:t>
            </a:r>
            <a:r>
              <a:rPr kumimoji="0"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粗糙</a:t>
            </a:r>
            <a:r>
              <a:rPr kumimoji="0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物体间，</a:t>
            </a:r>
            <a:r>
              <a:rPr kumimoji="0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当它们</a:t>
            </a:r>
            <a:r>
              <a:rPr kumimoji="0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发生相对运</a:t>
            </a:r>
            <a:r>
              <a:rPr kumimoji="0"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动</a:t>
            </a:r>
            <a:r>
              <a:rPr kumimoji="0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时</a:t>
            </a:r>
            <a:r>
              <a:rPr kumimoji="0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，就会在接触面上产生阻碍相对运</a:t>
            </a:r>
            <a:r>
              <a:rPr kumimoji="0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动的</a:t>
            </a:r>
            <a:r>
              <a:rPr kumimoji="0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力，这种力</a:t>
            </a:r>
            <a:r>
              <a:rPr kumimoji="0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叫滑动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摩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擦力</a:t>
            </a:r>
            <a:r>
              <a:rPr kumimoji="0"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6336195" y="4952894"/>
            <a:ext cx="1575981" cy="5338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995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 animBg="1" autoUpdateAnimBg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164016" y="332656"/>
            <a:ext cx="7380312" cy="60960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zh-CN" altLang="en-US" sz="4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二、探究滑动摩</a:t>
            </a:r>
            <a:r>
              <a:rPr lang="zh-CN" altLang="en-US" sz="4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擦力的方向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07630"/>
            <a:ext cx="3671298" cy="1607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20206"/>
            <a:ext cx="3553866" cy="15561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486091" y="4149080"/>
            <a:ext cx="8136904" cy="79208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两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次滑动摩擦力方向不同，什么原因？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242271" y="980728"/>
            <a:ext cx="1586167" cy="720080"/>
          </a:xfrm>
          <a:ln>
            <a:solidFill>
              <a:srgbClr val="FF0000"/>
            </a:solidFill>
            <a:prstDash val="dash"/>
          </a:ln>
        </p:spPr>
        <p:txBody>
          <a:bodyPr>
            <a:noAutofit/>
          </a:bodyPr>
          <a:lstStyle/>
          <a:p>
            <a:pPr algn="l"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做一做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88406" y="3044904"/>
            <a:ext cx="1015842" cy="649250"/>
            <a:chOff x="10630925" y="4234967"/>
            <a:chExt cx="1015842" cy="649250"/>
          </a:xfrm>
        </p:grpSpPr>
        <p:sp>
          <p:nvSpPr>
            <p:cNvPr id="19" name="Line 71"/>
            <p:cNvSpPr>
              <a:spLocks noChangeShapeType="1"/>
            </p:cNvSpPr>
            <p:nvPr/>
          </p:nvSpPr>
          <p:spPr bwMode="auto">
            <a:xfrm flipH="1">
              <a:off x="10692680" y="4234967"/>
              <a:ext cx="95408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Text Box 72"/>
            <p:cNvSpPr txBox="1">
              <a:spLocks noChangeArrowheads="1"/>
            </p:cNvSpPr>
            <p:nvPr/>
          </p:nvSpPr>
          <p:spPr bwMode="auto">
            <a:xfrm>
              <a:off x="10630925" y="4365104"/>
              <a:ext cx="612775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571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altLang="zh-CN" sz="2800" i="1" baseline="-250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27784" y="3044904"/>
            <a:ext cx="1206024" cy="528752"/>
            <a:chOff x="10987150" y="3990182"/>
            <a:chExt cx="1206024" cy="528752"/>
          </a:xfrm>
        </p:grpSpPr>
        <p:sp>
          <p:nvSpPr>
            <p:cNvPr id="22" name="Line 71"/>
            <p:cNvSpPr>
              <a:spLocks noChangeShapeType="1"/>
            </p:cNvSpPr>
            <p:nvPr/>
          </p:nvSpPr>
          <p:spPr bwMode="auto">
            <a:xfrm>
              <a:off x="10987150" y="3990182"/>
              <a:ext cx="118649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xt Box 72"/>
            <p:cNvSpPr txBox="1">
              <a:spLocks noChangeArrowheads="1"/>
            </p:cNvSpPr>
            <p:nvPr/>
          </p:nvSpPr>
          <p:spPr bwMode="auto">
            <a:xfrm>
              <a:off x="11580399" y="3999821"/>
              <a:ext cx="612775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571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altLang="zh-CN" sz="2800" i="1" baseline="-250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4016" y="1748819"/>
            <a:ext cx="1311640" cy="659320"/>
            <a:chOff x="164016" y="1748819"/>
            <a:chExt cx="1311640" cy="659320"/>
          </a:xfrm>
        </p:grpSpPr>
        <p:cxnSp>
          <p:nvCxnSpPr>
            <p:cNvPr id="5" name="直接箭头连接符 4"/>
            <p:cNvCxnSpPr/>
            <p:nvPr/>
          </p:nvCxnSpPr>
          <p:spPr>
            <a:xfrm flipH="1">
              <a:off x="164016" y="2408139"/>
              <a:ext cx="1311640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矩形 2"/>
            <p:cNvSpPr/>
            <p:nvPr/>
          </p:nvSpPr>
          <p:spPr>
            <a:xfrm>
              <a:off x="199437" y="1748819"/>
              <a:ext cx="3305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/>
                <a:t>v</a:t>
              </a:r>
              <a:endParaRPr lang="zh-CN" altLang="en-US" sz="2400" b="1" dirty="0"/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7416316" y="1760377"/>
            <a:ext cx="1424664" cy="659320"/>
            <a:chOff x="164016" y="1748819"/>
            <a:chExt cx="1311640" cy="659320"/>
          </a:xfrm>
        </p:grpSpPr>
        <p:cxnSp>
          <p:nvCxnSpPr>
            <p:cNvPr id="26" name="直接箭头连接符 25"/>
            <p:cNvCxnSpPr/>
            <p:nvPr/>
          </p:nvCxnSpPr>
          <p:spPr>
            <a:xfrm flipH="1">
              <a:off x="164016" y="2408139"/>
              <a:ext cx="1311640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199437" y="1748819"/>
              <a:ext cx="3305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/>
                <a:t>v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24331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1510841" y="1005624"/>
            <a:ext cx="931300" cy="777619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2" descr="http://img5.imgtn.bdimg.com/it/u=659660357,2855853858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AutoShape 4" descr="https://timgsa.baidu.com/timg?image&amp;quality=80&amp;size=b9999_10000&amp;sec=1507951783274&amp;di=b599ce50cf84dcb2b80dbb6db0cde224&amp;imgtype=0&amp;src=http%3A%2F%2Fthumb.1010pic.com%2Fpic7%2Fpages%2F61A2%2F0793%2F0271%2Fd59e3e780e43464658d21ed1b04ac074%2FA%2FImage35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5" name="直接箭头连接符 54"/>
          <p:cNvCxnSpPr/>
          <p:nvPr/>
        </p:nvCxnSpPr>
        <p:spPr>
          <a:xfrm flipV="1">
            <a:off x="6063369" y="1955035"/>
            <a:ext cx="1154286" cy="5682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29"/>
          <p:cNvSpPr>
            <a:spLocks noGrp="1" noChangeArrowheads="1"/>
          </p:cNvSpPr>
          <p:nvPr>
            <p:ph type="title" idx="4294967295"/>
          </p:nvPr>
        </p:nvSpPr>
        <p:spPr>
          <a:xfrm rot="20148773">
            <a:off x="6546912" y="1316248"/>
            <a:ext cx="931300" cy="777619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altLang="zh-CN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" name="AutoShape 7" descr="https://timgsa.baidu.com/timg?image&amp;quality=80&amp;size=b9999_10000&amp;sec=1507953186030&amp;di=eee17845f16e46c264b1c5a2efcbe47e&amp;imgtype=0&amp;src=http%3A%2F%2Fimgsrc.baidu.com%2Fimage%2Fc0%253Dshijue1%252C0%252C0%252C294%252C40%2Fsign%3Dd20119e0104c510fbac9ea5908304f58%2Fd8f9d72a6059252d816fda2c3e9b033b5bb5b99a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36" name="直接箭头连接符 35"/>
          <p:cNvCxnSpPr/>
          <p:nvPr/>
        </p:nvCxnSpPr>
        <p:spPr>
          <a:xfrm>
            <a:off x="1276528" y="1682585"/>
            <a:ext cx="770014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5" descr="滑动摩擦静摩擦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57" t="18582" r="16763" b="20325"/>
          <a:stretch/>
        </p:blipFill>
        <p:spPr bwMode="auto">
          <a:xfrm>
            <a:off x="831054" y="1844688"/>
            <a:ext cx="1611087" cy="1080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组合 41"/>
          <p:cNvGrpSpPr/>
          <p:nvPr/>
        </p:nvGrpSpPr>
        <p:grpSpPr>
          <a:xfrm>
            <a:off x="450054" y="2939170"/>
            <a:ext cx="3768881" cy="195359"/>
            <a:chOff x="5364088" y="5661248"/>
            <a:chExt cx="3168352" cy="198540"/>
          </a:xfrm>
        </p:grpSpPr>
        <p:sp>
          <p:nvSpPr>
            <p:cNvPr id="46" name="矩形 45"/>
            <p:cNvSpPr/>
            <p:nvPr/>
          </p:nvSpPr>
          <p:spPr>
            <a:xfrm>
              <a:off x="5364088" y="5661350"/>
              <a:ext cx="3168352" cy="19843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5364088" y="5661248"/>
              <a:ext cx="316835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箭头连接符 43"/>
          <p:cNvCxnSpPr/>
          <p:nvPr/>
        </p:nvCxnSpPr>
        <p:spPr>
          <a:xfrm flipH="1">
            <a:off x="552091" y="2819485"/>
            <a:ext cx="120856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448232" y="2092105"/>
            <a:ext cx="931300" cy="777619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altLang="zh-CN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631091" y="3933056"/>
            <a:ext cx="1586167" cy="720080"/>
          </a:xfrm>
          <a:ln>
            <a:solidFill>
              <a:srgbClr val="FF0000"/>
            </a:solidFill>
            <a:prstDash val="dash"/>
          </a:ln>
        </p:spPr>
        <p:txBody>
          <a:bodyPr>
            <a:noAutofit/>
          </a:bodyPr>
          <a:lstStyle/>
          <a:p>
            <a:pPr algn="l"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做一做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" name="Picture 5" descr="滑动摩擦静摩擦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57" t="18582" r="16763" b="20325"/>
          <a:stretch/>
        </p:blipFill>
        <p:spPr bwMode="auto">
          <a:xfrm>
            <a:off x="845567" y="1847359"/>
            <a:ext cx="1611087" cy="1080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4775791" y="3017617"/>
            <a:ext cx="3768881" cy="195359"/>
            <a:chOff x="5364088" y="5661248"/>
            <a:chExt cx="3168352" cy="198540"/>
          </a:xfrm>
        </p:grpSpPr>
        <p:sp>
          <p:nvSpPr>
            <p:cNvPr id="26" name="矩形 25"/>
            <p:cNvSpPr/>
            <p:nvPr/>
          </p:nvSpPr>
          <p:spPr>
            <a:xfrm>
              <a:off x="5364088" y="5661350"/>
              <a:ext cx="3168352" cy="19843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5364088" y="5661248"/>
              <a:ext cx="316835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直角三角形 1"/>
          <p:cNvSpPr/>
          <p:nvPr/>
        </p:nvSpPr>
        <p:spPr>
          <a:xfrm flipH="1">
            <a:off x="5211352" y="1584856"/>
            <a:ext cx="3121102" cy="1432761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20143259">
            <a:off x="7427156" y="1344161"/>
            <a:ext cx="576064" cy="4774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/>
          <p:cNvCxnSpPr/>
          <p:nvPr/>
        </p:nvCxnSpPr>
        <p:spPr>
          <a:xfrm flipH="1">
            <a:off x="5062216" y="1861516"/>
            <a:ext cx="770763" cy="34734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4745702" y="1820047"/>
            <a:ext cx="931300" cy="777619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206"/>
          <a:stretch/>
        </p:blipFill>
        <p:spPr bwMode="auto">
          <a:xfrm>
            <a:off x="2618061" y="4123746"/>
            <a:ext cx="4131440" cy="2133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5102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16185E-6 L -0.20208 0.1232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6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45" grpId="0"/>
      <p:bldP spid="53" grpId="0" animBg="1"/>
      <p:bldP spid="2" grpId="0" animBg="1"/>
      <p:bldP spid="3" grpId="0" animBg="1"/>
      <p:bldP spid="3" grpId="1" animBg="1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577289" y="3306288"/>
            <a:ext cx="7960584" cy="107721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滑动摩擦力的方</a:t>
            </a:r>
            <a:r>
              <a:rPr kumimoji="0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向</a:t>
            </a:r>
            <a:r>
              <a:rPr kumimoji="0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：沿</a:t>
            </a:r>
            <a:r>
              <a:rPr kumimoji="0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接触</a:t>
            </a:r>
            <a:r>
              <a:rPr kumimoji="0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面，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相对运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动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方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向相反。</a:t>
            </a:r>
          </a:p>
        </p:txBody>
      </p:sp>
      <p:sp>
        <p:nvSpPr>
          <p:cNvPr id="18" name="矩形 17"/>
          <p:cNvSpPr/>
          <p:nvPr/>
        </p:nvSpPr>
        <p:spPr>
          <a:xfrm>
            <a:off x="3956411" y="1916832"/>
            <a:ext cx="601170" cy="49476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289374" y="2606945"/>
            <a:ext cx="6270365" cy="198540"/>
            <a:chOff x="5364088" y="5661248"/>
            <a:chExt cx="3168352" cy="198540"/>
          </a:xfrm>
        </p:grpSpPr>
        <p:sp>
          <p:nvSpPr>
            <p:cNvPr id="20" name="矩形 19"/>
            <p:cNvSpPr/>
            <p:nvPr/>
          </p:nvSpPr>
          <p:spPr>
            <a:xfrm>
              <a:off x="5364088" y="5661350"/>
              <a:ext cx="3168352" cy="19843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364088" y="5661248"/>
              <a:ext cx="316835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右箭头 21"/>
          <p:cNvSpPr/>
          <p:nvPr/>
        </p:nvSpPr>
        <p:spPr>
          <a:xfrm flipH="1">
            <a:off x="4885957" y="918123"/>
            <a:ext cx="981390" cy="417686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5140135" y="1646117"/>
            <a:ext cx="770014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5659519" y="2321310"/>
            <a:ext cx="103612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9"/>
          <p:cNvSpPr txBox="1">
            <a:spLocks noChangeArrowheads="1"/>
          </p:cNvSpPr>
          <p:nvPr/>
        </p:nvSpPr>
        <p:spPr>
          <a:xfrm>
            <a:off x="6319776" y="1616259"/>
            <a:ext cx="931300" cy="7776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altLang="zh-CN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39793" y="1926364"/>
            <a:ext cx="601170" cy="4947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Rectangle 29"/>
          <p:cNvSpPr txBox="1">
            <a:spLocks noChangeArrowheads="1"/>
          </p:cNvSpPr>
          <p:nvPr/>
        </p:nvSpPr>
        <p:spPr>
          <a:xfrm>
            <a:off x="5315888" y="1047983"/>
            <a:ext cx="931300" cy="7776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3968781" y="490173"/>
            <a:ext cx="3510693" cy="557810"/>
          </a:xfrm>
          <a:ln>
            <a:noFill/>
            <a:prstDash val="dash"/>
          </a:ln>
        </p:spPr>
        <p:txBody>
          <a:bodyPr>
            <a:noAutofit/>
          </a:bodyPr>
          <a:lstStyle/>
          <a:p>
            <a:pPr algn="l"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相对于接触的木板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34675" y="2421128"/>
            <a:ext cx="4492164" cy="185817"/>
            <a:chOff x="2634675" y="2421128"/>
            <a:chExt cx="4492164" cy="185817"/>
          </a:xfrm>
        </p:grpSpPr>
        <p:grpSp>
          <p:nvGrpSpPr>
            <p:cNvPr id="27" name="组合 26"/>
            <p:cNvGrpSpPr/>
            <p:nvPr/>
          </p:nvGrpSpPr>
          <p:grpSpPr>
            <a:xfrm>
              <a:off x="2634675" y="2421128"/>
              <a:ext cx="4492164" cy="185817"/>
              <a:chOff x="4218935" y="4654979"/>
              <a:chExt cx="4492164" cy="18581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4218935" y="4654979"/>
                <a:ext cx="3595583" cy="185817"/>
              </a:xfrm>
              <a:prstGeom prst="rect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箭头连接符 28"/>
              <p:cNvCxnSpPr/>
              <p:nvPr/>
            </p:nvCxnSpPr>
            <p:spPr>
              <a:xfrm>
                <a:off x="7811024" y="4740579"/>
                <a:ext cx="900075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等腰三角形 2"/>
            <p:cNvSpPr/>
            <p:nvPr/>
          </p:nvSpPr>
          <p:spPr>
            <a:xfrm>
              <a:off x="4196836" y="2436379"/>
              <a:ext cx="108012" cy="141640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等腰三角形 46"/>
          <p:cNvSpPr/>
          <p:nvPr/>
        </p:nvSpPr>
        <p:spPr>
          <a:xfrm>
            <a:off x="4211960" y="2639288"/>
            <a:ext cx="108012" cy="14164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353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79191E-6 L 0.12291 -1.79191E-6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5" grpId="0"/>
      <p:bldP spid="26" grpId="0" animBg="1"/>
      <p:bldP spid="30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8448" y="4220607"/>
            <a:ext cx="6183872" cy="198540"/>
            <a:chOff x="5364088" y="5661248"/>
            <a:chExt cx="3168352" cy="198540"/>
          </a:xfrm>
        </p:grpSpPr>
        <p:sp>
          <p:nvSpPr>
            <p:cNvPr id="5" name="矩形 4"/>
            <p:cNvSpPr/>
            <p:nvPr/>
          </p:nvSpPr>
          <p:spPr>
            <a:xfrm>
              <a:off x="5364088" y="5661350"/>
              <a:ext cx="3168352" cy="19843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364088" y="5661248"/>
              <a:ext cx="316835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右箭头 6"/>
          <p:cNvSpPr/>
          <p:nvPr/>
        </p:nvSpPr>
        <p:spPr>
          <a:xfrm flipH="1">
            <a:off x="3602483" y="2870488"/>
            <a:ext cx="981390" cy="417686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4431171" y="3915091"/>
            <a:ext cx="103612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9"/>
          <p:cNvSpPr txBox="1">
            <a:spLocks noChangeArrowheads="1"/>
          </p:cNvSpPr>
          <p:nvPr/>
        </p:nvSpPr>
        <p:spPr>
          <a:xfrm>
            <a:off x="5412380" y="3425504"/>
            <a:ext cx="931300" cy="7776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altLang="zh-CN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82703" y="3530494"/>
            <a:ext cx="601170" cy="4947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440781" y="4031820"/>
            <a:ext cx="4492164" cy="185817"/>
            <a:chOff x="4218935" y="4654979"/>
            <a:chExt cx="4492164" cy="185817"/>
          </a:xfrm>
        </p:grpSpPr>
        <p:sp>
          <p:nvSpPr>
            <p:cNvPr id="12" name="矩形 11"/>
            <p:cNvSpPr/>
            <p:nvPr/>
          </p:nvSpPr>
          <p:spPr>
            <a:xfrm>
              <a:off x="4218935" y="4654979"/>
              <a:ext cx="3595583" cy="185817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箭头连接符 12"/>
            <p:cNvCxnSpPr/>
            <p:nvPr/>
          </p:nvCxnSpPr>
          <p:spPr>
            <a:xfrm>
              <a:off x="7811024" y="4740579"/>
              <a:ext cx="900075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3122304" y="2325456"/>
            <a:ext cx="2321968" cy="557810"/>
          </a:xfrm>
          <a:ln>
            <a:noFill/>
            <a:prstDash val="dash"/>
          </a:ln>
        </p:spPr>
        <p:txBody>
          <a:bodyPr>
            <a:noAutofit/>
          </a:bodyPr>
          <a:lstStyle/>
          <a:p>
            <a:pPr algn="l"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相对于接触的木板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3979854" y="3088163"/>
            <a:ext cx="712516" cy="557810"/>
          </a:xfrm>
          <a:ln>
            <a:noFill/>
            <a:prstDash val="dash"/>
          </a:ln>
        </p:spPr>
        <p:txBody>
          <a:bodyPr>
            <a:noAutofit/>
          </a:bodyPr>
          <a:lstStyle/>
          <a:p>
            <a:pPr algn="l"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静止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" name="组合 15"/>
          <p:cNvGrpSpPr/>
          <p:nvPr/>
        </p:nvGrpSpPr>
        <p:grpSpPr>
          <a:xfrm rot="5400000">
            <a:off x="455634" y="3585750"/>
            <a:ext cx="1456116" cy="198540"/>
            <a:chOff x="5364088" y="5661248"/>
            <a:chExt cx="3168352" cy="198540"/>
          </a:xfrm>
        </p:grpSpPr>
        <p:sp>
          <p:nvSpPr>
            <p:cNvPr id="17" name="矩形 16"/>
            <p:cNvSpPr/>
            <p:nvPr/>
          </p:nvSpPr>
          <p:spPr>
            <a:xfrm>
              <a:off x="5364088" y="5661350"/>
              <a:ext cx="3168352" cy="198438"/>
            </a:xfrm>
            <a:prstGeom prst="rect">
              <a:avLst/>
            </a:prstGeom>
            <a:pattFill prst="lt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364088" y="5661248"/>
              <a:ext cx="316835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直接连接符 18"/>
          <p:cNvCxnSpPr>
            <a:endCxn id="10" idx="1"/>
          </p:cNvCxnSpPr>
          <p:nvPr/>
        </p:nvCxnSpPr>
        <p:spPr>
          <a:xfrm>
            <a:off x="1282962" y="3777876"/>
            <a:ext cx="26997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等腰三角形 19"/>
          <p:cNvSpPr/>
          <p:nvPr/>
        </p:nvSpPr>
        <p:spPr>
          <a:xfrm>
            <a:off x="4252372" y="4035013"/>
            <a:ext cx="108012" cy="14164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滑块有没受到滑动摩擦力？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4258990" y="4235040"/>
            <a:ext cx="108012" cy="14164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589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 animBg="1"/>
      <p:bldP spid="14" grpId="0"/>
      <p:bldP spid="15" grpId="0"/>
      <p:bldP spid="20" grpId="0" animBg="1"/>
      <p:bldP spid="20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 txBox="1">
            <a:spLocks noChangeArrowheads="1"/>
          </p:cNvSpPr>
          <p:nvPr/>
        </p:nvSpPr>
        <p:spPr>
          <a:xfrm>
            <a:off x="164016" y="332656"/>
            <a:ext cx="7380312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4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三、探究滑动摩擦</a:t>
            </a:r>
            <a:r>
              <a:rPr lang="zh-CN" altLang="en-US" sz="43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力的大小</a:t>
            </a:r>
            <a:endParaRPr lang="zh-CN" altLang="en-US" sz="4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172039" y="1340768"/>
            <a:ext cx="7856345" cy="648072"/>
          </a:xfrm>
          <a:ln>
            <a:solidFill>
              <a:srgbClr val="FF0000"/>
            </a:solidFill>
            <a:prstDash val="dash"/>
          </a:ln>
        </p:spPr>
        <p:txBody>
          <a:bodyPr>
            <a:noAutofit/>
          </a:bodyPr>
          <a:lstStyle/>
          <a:p>
            <a:pPr algn="l"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猜</a:t>
            </a: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想：滑动摩擦力大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小跟哪些因素有关？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7636" y="23734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弹力、粗糙程度、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08545" y="360351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怎</a:t>
            </a:r>
            <a:r>
              <a:rPr lang="zh-CN" altLang="en-US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么探究？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74619" y="3603510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实验：控制变量法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499" y="4860449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实验设计？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20913" y="4217934"/>
            <a:ext cx="45395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</a:rPr>
              <a:t>（怎么控制？）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084" t="38839" r="31147" b="37364"/>
          <a:stretch/>
        </p:blipFill>
        <p:spPr bwMode="auto">
          <a:xfrm>
            <a:off x="7236296" y="205408"/>
            <a:ext cx="1664289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>
            <a:hlinkClick r:id="rId3" action="ppaction://hlinkfile"/>
          </p:cNvPr>
          <p:cNvSpPr/>
          <p:nvPr/>
        </p:nvSpPr>
        <p:spPr>
          <a:xfrm>
            <a:off x="4036448" y="2401724"/>
            <a:ext cx="514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 smtClean="0">
                <a:solidFill>
                  <a:prstClr val="black"/>
                </a:solidFill>
              </a:rPr>
              <a:t> </a:t>
            </a:r>
            <a:r>
              <a:rPr lang="en-US" altLang="zh-CN" sz="2800" dirty="0">
                <a:solidFill>
                  <a:prstClr val="black"/>
                </a:solidFill>
              </a:rPr>
              <a:t>…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3" name="矩形 2">
            <a:hlinkClick r:id="rId4" action="ppaction://hlinkfile"/>
          </p:cNvPr>
          <p:cNvSpPr/>
          <p:nvPr/>
        </p:nvSpPr>
        <p:spPr>
          <a:xfrm>
            <a:off x="3779912" y="2397632"/>
            <a:ext cx="433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</a:rPr>
              <a:t>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421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539552" y="548680"/>
            <a:ext cx="44640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冰面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上行走的狗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6" name="引入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1124744"/>
            <a:ext cx="8609761" cy="485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020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5147" y="1244724"/>
            <a:ext cx="4505325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3" name="Group 60"/>
          <p:cNvGrpSpPr>
            <a:grpSpLocks/>
          </p:cNvGrpSpPr>
          <p:nvPr/>
        </p:nvGrpSpPr>
        <p:grpSpPr bwMode="auto">
          <a:xfrm>
            <a:off x="6636596" y="3362456"/>
            <a:ext cx="1371600" cy="685800"/>
            <a:chOff x="2400" y="2976"/>
            <a:chExt cx="864" cy="432"/>
          </a:xfrm>
        </p:grpSpPr>
        <p:sp>
          <p:nvSpPr>
            <p:cNvPr id="44" name="Line 58"/>
            <p:cNvSpPr>
              <a:spLocks noChangeShapeType="1"/>
            </p:cNvSpPr>
            <p:nvPr/>
          </p:nvSpPr>
          <p:spPr bwMode="auto">
            <a:xfrm>
              <a:off x="2400" y="3024"/>
              <a:ext cx="192" cy="3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Line 59"/>
            <p:cNvSpPr>
              <a:spLocks noChangeShapeType="1"/>
            </p:cNvSpPr>
            <p:nvPr/>
          </p:nvSpPr>
          <p:spPr bwMode="auto">
            <a:xfrm flipV="1">
              <a:off x="2583" y="2976"/>
              <a:ext cx="681" cy="42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496" y="1276896"/>
            <a:ext cx="4316957" cy="2375339"/>
            <a:chOff x="349002" y="1330017"/>
            <a:chExt cx="4316957" cy="2375339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002" y="1330017"/>
              <a:ext cx="4316957" cy="22830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矩形 50"/>
            <p:cNvSpPr/>
            <p:nvPr/>
          </p:nvSpPr>
          <p:spPr>
            <a:xfrm>
              <a:off x="2178681" y="324369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/>
                <a:t>甲</a:t>
              </a:r>
              <a:endParaRPr lang="zh-CN" altLang="en-US" sz="2400" dirty="0"/>
            </a:p>
          </p:txBody>
        </p:sp>
      </p:grpSp>
      <p:sp>
        <p:nvSpPr>
          <p:cNvPr id="53" name="矩形 52"/>
          <p:cNvSpPr/>
          <p:nvPr/>
        </p:nvSpPr>
        <p:spPr>
          <a:xfrm>
            <a:off x="755576" y="62068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实验设计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111" y="4838691"/>
            <a:ext cx="458470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349002" y="3830013"/>
            <a:ext cx="1586167" cy="720080"/>
          </a:xfrm>
          <a:ln>
            <a:solidFill>
              <a:srgbClr val="FF0000"/>
            </a:solidFill>
            <a:prstDash val="dash"/>
          </a:ln>
        </p:spPr>
        <p:txBody>
          <a:bodyPr>
            <a:noAutofit/>
          </a:bodyPr>
          <a:lstStyle/>
          <a:p>
            <a:pPr algn="l"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做一做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178181" y="4084535"/>
            <a:ext cx="2324486" cy="2043110"/>
            <a:chOff x="6246166" y="4119462"/>
            <a:chExt cx="2324486" cy="204311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6246166" y="5877272"/>
              <a:ext cx="207025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 flipV="1">
              <a:off x="6444208" y="4295828"/>
              <a:ext cx="0" cy="186674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8062179" y="5404024"/>
              <a:ext cx="5084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i="1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altLang="zh-CN" sz="2400" i="1" baseline="-25000" dirty="0" smtClean="0">
                  <a:latin typeface="Times New Roman" pitchFamily="18" charset="0"/>
                  <a:cs typeface="Times New Roman" pitchFamily="18" charset="0"/>
                </a:rPr>
                <a:t>N</a:t>
              </a:r>
              <a:endParaRPr lang="zh-CN" altLang="en-US" sz="2400" dirty="0"/>
            </a:p>
          </p:txBody>
        </p:sp>
        <p:sp>
          <p:nvSpPr>
            <p:cNvPr id="37" name="矩形 36"/>
            <p:cNvSpPr/>
            <p:nvPr/>
          </p:nvSpPr>
          <p:spPr>
            <a:xfrm>
              <a:off x="6439471" y="4119462"/>
              <a:ext cx="4299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i="1" dirty="0" err="1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altLang="zh-CN" sz="2400" i="1" baseline="-25000" dirty="0" err="1">
                  <a:latin typeface="Times New Roman" pitchFamily="18" charset="0"/>
                  <a:cs typeface="Times New Roman" pitchFamily="18" charset="0"/>
                </a:rPr>
                <a:t>f</a:t>
              </a:r>
              <a:endParaRPr lang="zh-CN" altLang="en-US" sz="2400" dirty="0"/>
            </a:p>
          </p:txBody>
        </p:sp>
        <p:cxnSp>
          <p:nvCxnSpPr>
            <p:cNvPr id="9" name="直接连接符 8"/>
            <p:cNvCxnSpPr/>
            <p:nvPr/>
          </p:nvCxnSpPr>
          <p:spPr>
            <a:xfrm flipV="1">
              <a:off x="6425814" y="5073600"/>
              <a:ext cx="1636365" cy="79209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6439471" y="4581127"/>
              <a:ext cx="1156865" cy="129614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2416157" y="3853703"/>
            <a:ext cx="2342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分组实验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file"/>
              </a:rPr>
              <a:t>1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action="ppaction://hlinkfile"/>
              </a:rPr>
              <a:t>2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84128" y="905970"/>
            <a:ext cx="3513244" cy="1197977"/>
            <a:chOff x="4940685" y="935142"/>
            <a:chExt cx="3513244" cy="1197977"/>
          </a:xfrm>
        </p:grpSpPr>
        <p:grpSp>
          <p:nvGrpSpPr>
            <p:cNvPr id="46" name="Group 70"/>
            <p:cNvGrpSpPr>
              <a:grpSpLocks/>
            </p:cNvGrpSpPr>
            <p:nvPr/>
          </p:nvGrpSpPr>
          <p:grpSpPr bwMode="auto">
            <a:xfrm>
              <a:off x="6280194" y="1439829"/>
              <a:ext cx="954087" cy="685800"/>
              <a:chOff x="2736" y="3696"/>
              <a:chExt cx="601" cy="432"/>
            </a:xfrm>
          </p:grpSpPr>
          <p:sp>
            <p:nvSpPr>
              <p:cNvPr id="47" name="Line 71"/>
              <p:cNvSpPr>
                <a:spLocks noChangeShapeType="1"/>
              </p:cNvSpPr>
              <p:nvPr/>
            </p:nvSpPr>
            <p:spPr bwMode="auto">
              <a:xfrm flipH="1">
                <a:off x="2736" y="4128"/>
                <a:ext cx="601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Text Box 72"/>
              <p:cNvSpPr txBox="1">
                <a:spLocks noChangeArrowheads="1"/>
              </p:cNvSpPr>
              <p:nvPr/>
            </p:nvSpPr>
            <p:spPr bwMode="auto">
              <a:xfrm>
                <a:off x="2782" y="3696"/>
                <a:ext cx="386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en-US" altLang="zh-CN" sz="2800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7234281" y="1469213"/>
              <a:ext cx="1190712" cy="663906"/>
              <a:chOff x="6246166" y="1622790"/>
              <a:chExt cx="1190712" cy="663906"/>
            </a:xfrm>
          </p:grpSpPr>
          <p:cxnSp>
            <p:nvCxnSpPr>
              <p:cNvPr id="50" name="直接箭头连接符 49"/>
              <p:cNvCxnSpPr/>
              <p:nvPr/>
            </p:nvCxnSpPr>
            <p:spPr>
              <a:xfrm>
                <a:off x="6246166" y="2286696"/>
                <a:ext cx="1123114" cy="0"/>
              </a:xfrm>
              <a:prstGeom prst="straightConnector1">
                <a:avLst/>
              </a:prstGeom>
              <a:ln w="38100">
                <a:solidFill>
                  <a:srgbClr val="0000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矩形 55"/>
              <p:cNvSpPr/>
              <p:nvPr/>
            </p:nvSpPr>
            <p:spPr>
              <a:xfrm>
                <a:off x="6992526" y="1622790"/>
                <a:ext cx="44435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err="1" smtClean="0">
                    <a:solidFill>
                      <a:srgbClr val="0000CC"/>
                    </a:solidFill>
                  </a:rPr>
                  <a:t>F</a:t>
                </a:r>
                <a:r>
                  <a:rPr lang="en-US" altLang="zh-CN" dirty="0" err="1" smtClean="0">
                    <a:solidFill>
                      <a:srgbClr val="0000CC"/>
                    </a:solidFill>
                  </a:rPr>
                  <a:t>f</a:t>
                </a:r>
                <a:endParaRPr lang="zh-CN" altLang="en-US" dirty="0">
                  <a:solidFill>
                    <a:srgbClr val="0000CC"/>
                  </a:solidFill>
                </a:endParaRPr>
              </a:p>
            </p:txBody>
          </p:sp>
        </p:grpSp>
        <p:sp>
          <p:nvSpPr>
            <p:cNvPr id="26" name="Text Box 72"/>
            <p:cNvSpPr txBox="1">
              <a:spLocks noChangeArrowheads="1"/>
            </p:cNvSpPr>
            <p:nvPr/>
          </p:nvSpPr>
          <p:spPr bwMode="auto">
            <a:xfrm>
              <a:off x="4940685" y="935142"/>
              <a:ext cx="3513244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571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二力平衡得：</a:t>
              </a:r>
              <a:r>
                <a:rPr lang="en-US" altLang="zh-CN" sz="2800" i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altLang="zh-CN" sz="2800" i="1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altLang="zh-CN" sz="2800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=F</a:t>
              </a:r>
              <a:endParaRPr lang="en-US" altLang="zh-CN" sz="2800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4911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528" y="0"/>
            <a:ext cx="3076575" cy="1143000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实验结论：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63692" y="2842896"/>
            <a:ext cx="692114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   </a:t>
            </a:r>
            <a:r>
              <a:rPr kumimoji="1" lang="en-US" altLang="zh-CN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µ</a:t>
            </a:r>
            <a:r>
              <a:rPr kumimoji="1" lang="zh-CN" alt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跟材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料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和粗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糙程度有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关。</a:t>
            </a:r>
            <a:endParaRPr kumimoji="1"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>
            <a:lum bright="-30000" contrast="4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784" y="3789040"/>
            <a:ext cx="7470576" cy="2177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91819" y="980728"/>
            <a:ext cx="55446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滑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动摩擦力大小跟压力成正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比</a:t>
            </a:r>
            <a:endParaRPr kumimoji="1"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2303987" y="1772816"/>
                <a:ext cx="2520280" cy="69884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6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6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𝑭</m:t>
                          </m:r>
                        </m:e>
                        <m:sub>
                          <m:r>
                            <a:rPr lang="en-US" altLang="zh-CN" sz="36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</m:sub>
                      </m:sSub>
                      <m:r>
                        <a:rPr lang="en-US" altLang="zh-CN" sz="36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=</m:t>
                      </m:r>
                      <m:r>
                        <a:rPr lang="el-GR" altLang="zh-CN" sz="36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𝝁</m:t>
                      </m:r>
                      <m:sSub>
                        <m:sSubPr>
                          <m:ctrlPr>
                            <a:rPr lang="en-US" altLang="zh-CN" sz="3600" b="1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600" b="1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𝑭</m:t>
                          </m:r>
                        </m:e>
                        <m:sub>
                          <m:r>
                            <a:rPr lang="en-US" altLang="zh-CN" sz="36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𝑵</m:t>
                          </m:r>
                        </m:sub>
                      </m:sSub>
                    </m:oMath>
                  </m:oMathPara>
                </a14:m>
                <a:endParaRPr lang="zh-CN" altLang="en-US" sz="3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3987" y="1772816"/>
                <a:ext cx="2520280" cy="698846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138755" y="1829851"/>
            <a:ext cx="32496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µ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是</a:t>
            </a:r>
            <a:r>
              <a:rPr kumimoji="1"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动</a:t>
            </a:r>
            <a:r>
              <a:rPr kumimoji="1"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摩擦因</a:t>
            </a:r>
            <a:r>
              <a:rPr kumimoji="1"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数</a:t>
            </a:r>
            <a:endParaRPr kumimoji="1"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33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2028072" y="401411"/>
            <a:ext cx="485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小结</a:t>
            </a:r>
            <a:endParaRPr lang="zh-CN" altLang="en-US" sz="4000" b="1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1219200"/>
            <a:ext cx="8914978" cy="131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defRPr/>
            </a:pPr>
            <a:r>
              <a:rPr kumimoji="0"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</a:t>
            </a:r>
            <a:r>
              <a:rPr kumimoji="0"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、定义</a:t>
            </a:r>
            <a:r>
              <a:rPr kumimoji="0"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：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两个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相互接触、相互挤压的粗糙物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体间，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当它们发生相对运动时，就会在接触面上产生阻碍相对运动的力，这种力叫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滑动摩擦力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。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12700" y="3002289"/>
            <a:ext cx="83037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</a:t>
            </a:r>
            <a:r>
              <a:rPr kumimoji="0"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、产</a:t>
            </a:r>
            <a:r>
              <a:rPr kumimoji="0"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生条件</a:t>
            </a:r>
            <a:r>
              <a:rPr kumimoji="0"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：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接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触且有挤压，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粗糙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，相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对运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动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670055"/>
            <a:ext cx="20393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3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、三要素</a:t>
            </a:r>
            <a:endParaRPr lang="zh-CN" altLang="en-US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184053" y="3990334"/>
            <a:ext cx="288032" cy="194421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9791" y="3933804"/>
            <a:ext cx="5753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方向：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沿接触面，与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相对运动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方向相反。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697109" y="4670055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大小：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跟压力成正比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Box 13"/>
              <p:cNvSpPr txBox="1"/>
              <p:nvPr/>
            </p:nvSpPr>
            <p:spPr>
              <a:xfrm>
                <a:off x="5666192" y="4635046"/>
                <a:ext cx="2024794" cy="496674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4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𝑭</m:t>
                          </m:r>
                        </m:e>
                        <m:sub>
                          <m:r>
                            <a:rPr lang="en-US" altLang="zh-CN" sz="24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</m:sub>
                      </m:sSub>
                      <m:r>
                        <a:rPr lang="en-US" altLang="zh-CN" sz="24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=</m:t>
                      </m:r>
                      <m:r>
                        <a:rPr lang="el-GR" altLang="zh-CN" sz="24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𝝁</m:t>
                      </m:r>
                      <m:sSub>
                        <m:sSubPr>
                          <m:ctrlPr>
                            <a:rPr lang="en-US" altLang="zh-CN" sz="2400" b="1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1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𝑭</m:t>
                          </m:r>
                        </m:e>
                        <m:sub>
                          <m:r>
                            <a:rPr lang="en-US" altLang="zh-CN" sz="24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𝑵</m:t>
                          </m:r>
                        </m:sub>
                      </m:sSub>
                    </m:oMath>
                  </m:oMathPara>
                </a14:m>
                <a:endPara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6192" y="4635046"/>
                <a:ext cx="2024794" cy="496674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b="-17857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2732024" y="5430494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作用点：接触面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1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20272" y="5672524"/>
            <a:ext cx="1894706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结束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901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2105726" y="980728"/>
            <a:ext cx="5184576" cy="720080"/>
          </a:xfrm>
          <a:ln>
            <a:solidFill>
              <a:srgbClr val="FF0000"/>
            </a:solidFill>
            <a:prstDash val="dash"/>
          </a:ln>
        </p:spPr>
        <p:txBody>
          <a:bodyPr>
            <a:noAutofit/>
          </a:bodyPr>
          <a:lstStyle/>
          <a:p>
            <a:pPr algn="l"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没发现什么现象？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522" y="2276872"/>
            <a:ext cx="442849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76872"/>
            <a:ext cx="3921527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2015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再</a:t>
            </a: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见！谢谢！</a:t>
            </a:r>
            <a:endParaRPr lang="zh-CN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88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81000" y="228600"/>
            <a:ext cx="8305800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摩擦是一种常见的现象。</a:t>
            </a:r>
          </a:p>
        </p:txBody>
      </p:sp>
      <p:pic>
        <p:nvPicPr>
          <p:cNvPr id="11" name="Picture 11" descr="3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04346"/>
            <a:ext cx="4021774" cy="292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304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72278" y="868362"/>
            <a:ext cx="6845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黑体" pitchFamily="49" charset="-122"/>
              </a:rPr>
              <a:t>摩</a:t>
            </a:r>
            <a:r>
              <a:rPr kumimoji="0"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黑体" pitchFamily="49" charset="-122"/>
              </a:rPr>
              <a:t>擦</a:t>
            </a:r>
            <a:r>
              <a:rPr kumimoji="0"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黑体" pitchFamily="49" charset="-122"/>
              </a:rPr>
              <a:t>力的分类</a:t>
            </a:r>
            <a:endParaRPr kumimoji="0"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黑体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115616" y="2132856"/>
            <a:ext cx="504056" cy="288032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948565" y="4605557"/>
            <a:ext cx="288032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静摩</a:t>
            </a:r>
            <a:r>
              <a:rPr kumimoji="0"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擦</a:t>
            </a:r>
            <a:r>
              <a:rPr kumimoji="0"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力</a:t>
            </a:r>
            <a:endParaRPr kumimoji="0"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988457" y="1916832"/>
            <a:ext cx="288032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滑动摩</a:t>
            </a:r>
            <a:r>
              <a:rPr kumimoji="0"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擦</a:t>
            </a:r>
            <a:r>
              <a:rPr kumimoji="0"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力</a:t>
            </a:r>
            <a:endParaRPr kumimoji="0"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9712" y="1916832"/>
            <a:ext cx="2849173" cy="7016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>
            <a:off x="5146239" y="1431181"/>
            <a:ext cx="385259" cy="1790997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558003" y="1245658"/>
            <a:ext cx="28803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产</a:t>
            </a:r>
            <a:r>
              <a:rPr kumimoji="0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生条件</a:t>
            </a:r>
            <a:endParaRPr kumimoji="0"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530236" y="2618507"/>
            <a:ext cx="288032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三要素：方向、大小、作用点</a:t>
            </a:r>
            <a:endParaRPr kumimoji="0"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157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7649"/>
          <p:cNvGrpSpPr>
            <a:grpSpLocks/>
          </p:cNvGrpSpPr>
          <p:nvPr/>
        </p:nvGrpSpPr>
        <p:grpSpPr bwMode="auto">
          <a:xfrm>
            <a:off x="0" y="1752600"/>
            <a:ext cx="4953000" cy="5105400"/>
            <a:chOff x="0" y="0"/>
            <a:chExt cx="3120" cy="3216"/>
          </a:xfrm>
        </p:grpSpPr>
        <p:pic>
          <p:nvPicPr>
            <p:cNvPr id="14338" name="图片 27650" descr="0818820547dc63e17b8947ec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876"/>
              <a:ext cx="3120" cy="2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39" name="文本框 27651"/>
            <p:cNvSpPr txBox="1">
              <a:spLocks noChangeArrowheads="1"/>
            </p:cNvSpPr>
            <p:nvPr/>
          </p:nvSpPr>
          <p:spPr bwMode="auto">
            <a:xfrm>
              <a:off x="912" y="0"/>
              <a:ext cx="120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>
                  <a:solidFill>
                    <a:srgbClr val="FF0000"/>
                  </a:solidFill>
                  <a:ea typeface="幼圆" pitchFamily="49" charset="-122"/>
                </a:rPr>
                <a:t>滑动</a:t>
              </a:r>
            </a:p>
          </p:txBody>
        </p:sp>
      </p:grpSp>
      <p:grpSp>
        <p:nvGrpSpPr>
          <p:cNvPr id="3" name="组合 27652"/>
          <p:cNvGrpSpPr>
            <a:grpSpLocks/>
          </p:cNvGrpSpPr>
          <p:nvPr/>
        </p:nvGrpSpPr>
        <p:grpSpPr bwMode="auto">
          <a:xfrm>
            <a:off x="4953000" y="1752600"/>
            <a:ext cx="4191000" cy="5105400"/>
            <a:chOff x="0" y="0"/>
            <a:chExt cx="2640" cy="3216"/>
          </a:xfrm>
        </p:grpSpPr>
        <p:pic>
          <p:nvPicPr>
            <p:cNvPr id="14341" name="图片 27653" descr="f29581392cf3a60997ddd80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864"/>
              <a:ext cx="2640" cy="2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2" name="文本框 27654"/>
            <p:cNvSpPr txBox="1">
              <a:spLocks noChangeArrowheads="1"/>
            </p:cNvSpPr>
            <p:nvPr/>
          </p:nvSpPr>
          <p:spPr bwMode="auto">
            <a:xfrm>
              <a:off x="816" y="0"/>
              <a:ext cx="115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>
                  <a:solidFill>
                    <a:srgbClr val="FF0000"/>
                  </a:solidFill>
                  <a:ea typeface="幼圆" pitchFamily="49" charset="-122"/>
                </a:rPr>
                <a:t>滚动</a:t>
              </a:r>
            </a:p>
          </p:txBody>
        </p:sp>
      </p:grpSp>
      <p:sp>
        <p:nvSpPr>
          <p:cNvPr id="27656" name="文本框 27655"/>
          <p:cNvSpPr txBox="1">
            <a:spLocks noChangeArrowheads="1"/>
          </p:cNvSpPr>
          <p:nvPr/>
        </p:nvSpPr>
        <p:spPr bwMode="auto">
          <a:xfrm>
            <a:off x="755576" y="457200"/>
            <a:ext cx="7397824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ea typeface="宋体" pitchFamily="2" charset="-122"/>
              </a:rPr>
              <a:t>一个物体在另一个物体表面运动，有两种运动方式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2969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FF00">
                  <a:alpha val="75999"/>
                </a:srgbClr>
              </a:gs>
              <a:gs pos="100000">
                <a:srgbClr val="CCFF99">
                  <a:alpha val="78999"/>
                </a:srgbClr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800" b="0">
              <a:ea typeface="宋体" pitchFamily="2" charset="-122"/>
            </a:endParaRPr>
          </a:p>
        </p:txBody>
      </p:sp>
      <p:grpSp>
        <p:nvGrpSpPr>
          <p:cNvPr id="2" name="组合 29698"/>
          <p:cNvGrpSpPr>
            <a:grpSpLocks/>
          </p:cNvGrpSpPr>
          <p:nvPr/>
        </p:nvGrpSpPr>
        <p:grpSpPr bwMode="auto">
          <a:xfrm>
            <a:off x="0" y="0"/>
            <a:ext cx="9144000" cy="765175"/>
            <a:chOff x="0" y="0"/>
            <a:chExt cx="5760" cy="618"/>
          </a:xfrm>
        </p:grpSpPr>
        <p:sp>
          <p:nvSpPr>
            <p:cNvPr id="16387" name="矩形 29699"/>
            <p:cNvSpPr>
              <a:spLocks noChangeArrowheads="1"/>
            </p:cNvSpPr>
            <p:nvPr/>
          </p:nvSpPr>
          <p:spPr bwMode="auto">
            <a:xfrm>
              <a:off x="0" y="0"/>
              <a:ext cx="5760" cy="618"/>
            </a:xfrm>
            <a:prstGeom prst="rect">
              <a:avLst/>
            </a:prstGeom>
            <a:gradFill rotWithShape="1">
              <a:gsLst>
                <a:gs pos="0">
                  <a:srgbClr val="66FF99"/>
                </a:gs>
                <a:gs pos="100000">
                  <a:srgbClr val="CCFF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pic>
          <p:nvPicPr>
            <p:cNvPr id="16388" name="图片 29700" descr="标签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95" y="0"/>
              <a:ext cx="1565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9" name="直接连接符 29701"/>
            <p:cNvSpPr>
              <a:spLocks noChangeShapeType="1"/>
            </p:cNvSpPr>
            <p:nvPr/>
          </p:nvSpPr>
          <p:spPr bwMode="auto">
            <a:xfrm>
              <a:off x="0" y="618"/>
              <a:ext cx="5760" cy="0"/>
            </a:xfrm>
            <a:prstGeom prst="line">
              <a:avLst/>
            </a:prstGeom>
            <a:noFill/>
            <a:ln w="50800" cmpd="dbl">
              <a:pattFill prst="horzBrick">
                <a:fgClr>
                  <a:srgbClr val="0066CC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390" name="矩形 29702"/>
            <p:cNvSpPr>
              <a:spLocks noChangeArrowheads="1"/>
            </p:cNvSpPr>
            <p:nvPr/>
          </p:nvSpPr>
          <p:spPr bwMode="auto">
            <a:xfrm flipH="1">
              <a:off x="2174" y="204"/>
              <a:ext cx="45" cy="227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391" name="矩形 29703"/>
            <p:cNvSpPr>
              <a:spLocks noChangeArrowheads="1"/>
            </p:cNvSpPr>
            <p:nvPr/>
          </p:nvSpPr>
          <p:spPr bwMode="auto">
            <a:xfrm flipH="1">
              <a:off x="1121" y="147"/>
              <a:ext cx="45" cy="340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392" name="矩形 29704"/>
            <p:cNvSpPr>
              <a:spLocks noChangeArrowheads="1"/>
            </p:cNvSpPr>
            <p:nvPr/>
          </p:nvSpPr>
          <p:spPr bwMode="auto">
            <a:xfrm flipH="1">
              <a:off x="1296" y="159"/>
              <a:ext cx="45" cy="317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393" name="矩形 29705"/>
            <p:cNvSpPr>
              <a:spLocks noChangeArrowheads="1"/>
            </p:cNvSpPr>
            <p:nvPr/>
          </p:nvSpPr>
          <p:spPr bwMode="auto">
            <a:xfrm flipH="1">
              <a:off x="1472" y="170"/>
              <a:ext cx="45" cy="295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394" name="矩形 29706"/>
            <p:cNvSpPr>
              <a:spLocks noChangeArrowheads="1"/>
            </p:cNvSpPr>
            <p:nvPr/>
          </p:nvSpPr>
          <p:spPr bwMode="auto">
            <a:xfrm flipH="1">
              <a:off x="1647" y="181"/>
              <a:ext cx="45" cy="272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395" name="矩形 29707"/>
            <p:cNvSpPr>
              <a:spLocks noChangeArrowheads="1"/>
            </p:cNvSpPr>
            <p:nvPr/>
          </p:nvSpPr>
          <p:spPr bwMode="auto">
            <a:xfrm flipH="1">
              <a:off x="1823" y="193"/>
              <a:ext cx="45" cy="249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396" name="矩形 29708"/>
            <p:cNvSpPr>
              <a:spLocks noChangeArrowheads="1"/>
            </p:cNvSpPr>
            <p:nvPr/>
          </p:nvSpPr>
          <p:spPr bwMode="auto">
            <a:xfrm flipH="1">
              <a:off x="1998" y="204"/>
              <a:ext cx="45" cy="227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397" name="矩形 29709"/>
            <p:cNvSpPr>
              <a:spLocks noChangeArrowheads="1"/>
            </p:cNvSpPr>
            <p:nvPr/>
          </p:nvSpPr>
          <p:spPr bwMode="auto">
            <a:xfrm flipH="1">
              <a:off x="2349" y="193"/>
              <a:ext cx="45" cy="249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398" name="矩形 29710"/>
            <p:cNvSpPr>
              <a:spLocks noChangeArrowheads="1"/>
            </p:cNvSpPr>
            <p:nvPr/>
          </p:nvSpPr>
          <p:spPr bwMode="auto">
            <a:xfrm flipH="1">
              <a:off x="2525" y="181"/>
              <a:ext cx="45" cy="272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399" name="矩形 29711"/>
            <p:cNvSpPr>
              <a:spLocks noChangeArrowheads="1"/>
            </p:cNvSpPr>
            <p:nvPr/>
          </p:nvSpPr>
          <p:spPr bwMode="auto">
            <a:xfrm flipH="1">
              <a:off x="2700" y="170"/>
              <a:ext cx="45" cy="295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00" name="矩形 29712"/>
            <p:cNvSpPr>
              <a:spLocks noChangeArrowheads="1"/>
            </p:cNvSpPr>
            <p:nvPr/>
          </p:nvSpPr>
          <p:spPr bwMode="auto">
            <a:xfrm flipH="1">
              <a:off x="2876" y="159"/>
              <a:ext cx="45" cy="317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01" name="矩形 29713"/>
            <p:cNvSpPr>
              <a:spLocks noChangeArrowheads="1"/>
            </p:cNvSpPr>
            <p:nvPr/>
          </p:nvSpPr>
          <p:spPr bwMode="auto">
            <a:xfrm flipH="1">
              <a:off x="3051" y="147"/>
              <a:ext cx="45" cy="340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02" name="矩形 29714"/>
            <p:cNvSpPr>
              <a:spLocks noChangeArrowheads="1"/>
            </p:cNvSpPr>
            <p:nvPr/>
          </p:nvSpPr>
          <p:spPr bwMode="auto">
            <a:xfrm flipH="1">
              <a:off x="945" y="136"/>
              <a:ext cx="45" cy="363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03" name="矩形 29715"/>
            <p:cNvSpPr>
              <a:spLocks noChangeArrowheads="1"/>
            </p:cNvSpPr>
            <p:nvPr/>
          </p:nvSpPr>
          <p:spPr bwMode="auto">
            <a:xfrm flipH="1">
              <a:off x="3227" y="136"/>
              <a:ext cx="45" cy="363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04" name="矩形 29716"/>
            <p:cNvSpPr>
              <a:spLocks noChangeArrowheads="1"/>
            </p:cNvSpPr>
            <p:nvPr/>
          </p:nvSpPr>
          <p:spPr bwMode="auto">
            <a:xfrm flipH="1">
              <a:off x="770" y="125"/>
              <a:ext cx="45" cy="385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05" name="矩形 29717"/>
            <p:cNvSpPr>
              <a:spLocks noChangeArrowheads="1"/>
            </p:cNvSpPr>
            <p:nvPr/>
          </p:nvSpPr>
          <p:spPr bwMode="auto">
            <a:xfrm flipH="1">
              <a:off x="594" y="113"/>
              <a:ext cx="45" cy="408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06" name="矩形 29718"/>
            <p:cNvSpPr>
              <a:spLocks noChangeArrowheads="1"/>
            </p:cNvSpPr>
            <p:nvPr/>
          </p:nvSpPr>
          <p:spPr bwMode="auto">
            <a:xfrm flipH="1">
              <a:off x="419" y="102"/>
              <a:ext cx="45" cy="431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07" name="矩形 29719"/>
            <p:cNvSpPr>
              <a:spLocks noChangeArrowheads="1"/>
            </p:cNvSpPr>
            <p:nvPr/>
          </p:nvSpPr>
          <p:spPr bwMode="auto">
            <a:xfrm flipH="1">
              <a:off x="243" y="91"/>
              <a:ext cx="45" cy="453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08" name="矩形 29720"/>
            <p:cNvSpPr>
              <a:spLocks noChangeArrowheads="1"/>
            </p:cNvSpPr>
            <p:nvPr/>
          </p:nvSpPr>
          <p:spPr bwMode="auto">
            <a:xfrm flipH="1">
              <a:off x="68" y="79"/>
              <a:ext cx="45" cy="476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09" name="矩形 29721"/>
            <p:cNvSpPr>
              <a:spLocks noChangeArrowheads="1"/>
            </p:cNvSpPr>
            <p:nvPr/>
          </p:nvSpPr>
          <p:spPr bwMode="auto">
            <a:xfrm flipH="1">
              <a:off x="3402" y="125"/>
              <a:ext cx="45" cy="385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10" name="矩形 29722"/>
            <p:cNvSpPr>
              <a:spLocks noChangeArrowheads="1"/>
            </p:cNvSpPr>
            <p:nvPr/>
          </p:nvSpPr>
          <p:spPr bwMode="auto">
            <a:xfrm flipH="1">
              <a:off x="3578" y="113"/>
              <a:ext cx="45" cy="408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11" name="矩形 29723"/>
            <p:cNvSpPr>
              <a:spLocks noChangeArrowheads="1"/>
            </p:cNvSpPr>
            <p:nvPr/>
          </p:nvSpPr>
          <p:spPr bwMode="auto">
            <a:xfrm flipH="1">
              <a:off x="3753" y="102"/>
              <a:ext cx="45" cy="431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12" name="矩形 29724"/>
            <p:cNvSpPr>
              <a:spLocks noChangeArrowheads="1"/>
            </p:cNvSpPr>
            <p:nvPr/>
          </p:nvSpPr>
          <p:spPr bwMode="auto">
            <a:xfrm flipH="1">
              <a:off x="3929" y="91"/>
              <a:ext cx="45" cy="453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13" name="矩形 29725"/>
            <p:cNvSpPr>
              <a:spLocks noChangeArrowheads="1"/>
            </p:cNvSpPr>
            <p:nvPr/>
          </p:nvSpPr>
          <p:spPr bwMode="auto">
            <a:xfrm flipH="1">
              <a:off x="4105" y="79"/>
              <a:ext cx="45" cy="476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</p:grpSp>
      <p:grpSp>
        <p:nvGrpSpPr>
          <p:cNvPr id="3" name="组合 29726"/>
          <p:cNvGrpSpPr>
            <a:grpSpLocks/>
          </p:cNvGrpSpPr>
          <p:nvPr/>
        </p:nvGrpSpPr>
        <p:grpSpPr bwMode="auto">
          <a:xfrm>
            <a:off x="0" y="6237288"/>
            <a:ext cx="9215438" cy="620712"/>
            <a:chOff x="0" y="0"/>
            <a:chExt cx="5805" cy="527"/>
          </a:xfrm>
        </p:grpSpPr>
        <p:sp>
          <p:nvSpPr>
            <p:cNvPr id="16415" name="流程图: 资料带 29727" descr="量筒2"/>
            <p:cNvSpPr>
              <a:spLocks noChangeArrowheads="1"/>
            </p:cNvSpPr>
            <p:nvPr/>
          </p:nvSpPr>
          <p:spPr bwMode="auto">
            <a:xfrm>
              <a:off x="0" y="0"/>
              <a:ext cx="2404" cy="527"/>
            </a:xfrm>
            <a:prstGeom prst="flowChartPunchedTape">
              <a:avLst/>
            </a:prstGeom>
            <a:blipFill dpi="0" rotWithShape="1">
              <a:blip r:embed="rId4" cstate="print">
                <a:alphaModFix amt="65000"/>
              </a:blip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6416" name="双波形 29728" descr="量筒3"/>
            <p:cNvSpPr>
              <a:spLocks noChangeArrowheads="1"/>
            </p:cNvSpPr>
            <p:nvPr/>
          </p:nvSpPr>
          <p:spPr bwMode="auto">
            <a:xfrm>
              <a:off x="2381" y="0"/>
              <a:ext cx="3424" cy="475"/>
            </a:xfrm>
            <a:prstGeom prst="doubleWave">
              <a:avLst>
                <a:gd name="adj1" fmla="val 6500"/>
                <a:gd name="adj2" fmla="val 0"/>
              </a:avLst>
            </a:prstGeom>
            <a:blipFill dpi="0" rotWithShape="1">
              <a:blip r:embed="rId5" cstate="print">
                <a:alphaModFix amt="43000"/>
              </a:blip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</p:grpSp>
      <p:grpSp>
        <p:nvGrpSpPr>
          <p:cNvPr id="4" name="组合 29729"/>
          <p:cNvGrpSpPr>
            <a:grpSpLocks/>
          </p:cNvGrpSpPr>
          <p:nvPr/>
        </p:nvGrpSpPr>
        <p:grpSpPr bwMode="auto">
          <a:xfrm>
            <a:off x="250825" y="1268413"/>
            <a:ext cx="8713788" cy="4392612"/>
            <a:chOff x="0" y="0"/>
            <a:chExt cx="5489" cy="1814"/>
          </a:xfrm>
        </p:grpSpPr>
        <p:grpSp>
          <p:nvGrpSpPr>
            <p:cNvPr id="5" name="组合 29730"/>
            <p:cNvGrpSpPr>
              <a:grpSpLocks/>
            </p:cNvGrpSpPr>
            <p:nvPr/>
          </p:nvGrpSpPr>
          <p:grpSpPr bwMode="auto">
            <a:xfrm>
              <a:off x="2949" y="0"/>
              <a:ext cx="2540" cy="1769"/>
              <a:chOff x="0" y="0"/>
              <a:chExt cx="2540" cy="1769"/>
            </a:xfrm>
          </p:grpSpPr>
          <p:pic>
            <p:nvPicPr>
              <p:cNvPr id="16419" name="图片 29731" descr="搬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540" cy="16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420" name="矩形 297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32" cy="1769"/>
              </a:xfrm>
              <a:prstGeom prst="rect">
                <a:avLst/>
              </a:prstGeom>
              <a:noFill/>
              <a:ln w="76200" cmpd="thickThin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800" b="0">
                  <a:ea typeface="宋体" pitchFamily="2" charset="-122"/>
                </a:endParaRPr>
              </a:p>
            </p:txBody>
          </p:sp>
        </p:grpSp>
        <p:sp>
          <p:nvSpPr>
            <p:cNvPr id="16421" name="任意多边形 29733"/>
            <p:cNvSpPr>
              <a:spLocks noChangeArrowheads="1"/>
            </p:cNvSpPr>
            <p:nvPr/>
          </p:nvSpPr>
          <p:spPr bwMode="auto">
            <a:xfrm>
              <a:off x="2177" y="726"/>
              <a:ext cx="726" cy="181"/>
            </a:xfrm>
            <a:custGeom>
              <a:avLst/>
              <a:gdLst/>
              <a:ahLst/>
              <a:cxnLst>
                <a:cxn ang="0">
                  <a:pos x="16200" y="0"/>
                </a:cxn>
                <a:cxn ang="0">
                  <a:pos x="16200" y="5400"/>
                </a:cxn>
                <a:cxn ang="0">
                  <a:pos x="3375" y="5400"/>
                </a:cxn>
                <a:cxn ang="0">
                  <a:pos x="3375" y="16200"/>
                </a:cxn>
                <a:cxn ang="0">
                  <a:pos x="16200" y="16200"/>
                </a:cxn>
                <a:cxn ang="0">
                  <a:pos x="16200" y="21600"/>
                </a:cxn>
                <a:cxn ang="0">
                  <a:pos x="21600" y="10800"/>
                </a:cxn>
                <a:cxn ang="0">
                  <a:pos x="1350" y="5400"/>
                </a:cxn>
                <a:cxn ang="0">
                  <a:pos x="1350" y="16200"/>
                </a:cxn>
                <a:cxn ang="0">
                  <a:pos x="2700" y="16200"/>
                </a:cxn>
                <a:cxn ang="0">
                  <a:pos x="2700" y="5400"/>
                </a:cxn>
                <a:cxn ang="0">
                  <a:pos x="0" y="5400"/>
                </a:cxn>
                <a:cxn ang="0">
                  <a:pos x="0" y="16200"/>
                </a:cxn>
                <a:cxn ang="0">
                  <a:pos x="675" y="16200"/>
                </a:cxn>
                <a:cxn ang="0">
                  <a:pos x="675" y="5400"/>
                </a:cxn>
              </a:cxnLst>
              <a:rect l="0" t="0" r="r" b="b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6" name="组合 29734"/>
            <p:cNvGrpSpPr>
              <a:grpSpLocks/>
            </p:cNvGrpSpPr>
            <p:nvPr/>
          </p:nvGrpSpPr>
          <p:grpSpPr bwMode="auto">
            <a:xfrm>
              <a:off x="0" y="91"/>
              <a:ext cx="2132" cy="1723"/>
              <a:chOff x="0" y="0"/>
              <a:chExt cx="2132" cy="1723"/>
            </a:xfrm>
          </p:grpSpPr>
          <p:pic>
            <p:nvPicPr>
              <p:cNvPr id="16423" name="图片 29735" descr="DSC0066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0" y="0"/>
                <a:ext cx="2132" cy="17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424" name="矩形 297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32" cy="1723"/>
              </a:xfrm>
              <a:prstGeom prst="rect">
                <a:avLst/>
              </a:prstGeom>
              <a:noFill/>
              <a:ln w="76200" cmpd="thickThin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800" b="0">
                  <a:ea typeface="宋体" pitchFamily="2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3276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FF00">
                  <a:alpha val="75999"/>
                </a:srgbClr>
              </a:gs>
              <a:gs pos="100000">
                <a:srgbClr val="CCFF99">
                  <a:alpha val="78999"/>
                </a:srgbClr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800" b="0">
              <a:ea typeface="宋体" pitchFamily="2" charset="-122"/>
            </a:endParaRPr>
          </a:p>
        </p:txBody>
      </p:sp>
      <p:grpSp>
        <p:nvGrpSpPr>
          <p:cNvPr id="2" name="组合 32770"/>
          <p:cNvGrpSpPr>
            <a:grpSpLocks/>
          </p:cNvGrpSpPr>
          <p:nvPr/>
        </p:nvGrpSpPr>
        <p:grpSpPr bwMode="auto">
          <a:xfrm>
            <a:off x="0" y="0"/>
            <a:ext cx="9144000" cy="765175"/>
            <a:chOff x="0" y="0"/>
            <a:chExt cx="5760" cy="618"/>
          </a:xfrm>
        </p:grpSpPr>
        <p:sp>
          <p:nvSpPr>
            <p:cNvPr id="19459" name="矩形 32771"/>
            <p:cNvSpPr>
              <a:spLocks noChangeArrowheads="1"/>
            </p:cNvSpPr>
            <p:nvPr/>
          </p:nvSpPr>
          <p:spPr bwMode="auto">
            <a:xfrm>
              <a:off x="0" y="0"/>
              <a:ext cx="5760" cy="618"/>
            </a:xfrm>
            <a:prstGeom prst="rect">
              <a:avLst/>
            </a:prstGeom>
            <a:gradFill rotWithShape="1">
              <a:gsLst>
                <a:gs pos="0">
                  <a:srgbClr val="66FF99"/>
                </a:gs>
                <a:gs pos="100000">
                  <a:srgbClr val="CCFF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pic>
          <p:nvPicPr>
            <p:cNvPr id="19460" name="图片 32772" descr="标签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95" y="0"/>
              <a:ext cx="1565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1" name="直接连接符 32773"/>
            <p:cNvSpPr>
              <a:spLocks noChangeShapeType="1"/>
            </p:cNvSpPr>
            <p:nvPr/>
          </p:nvSpPr>
          <p:spPr bwMode="auto">
            <a:xfrm>
              <a:off x="0" y="618"/>
              <a:ext cx="5760" cy="0"/>
            </a:xfrm>
            <a:prstGeom prst="line">
              <a:avLst/>
            </a:prstGeom>
            <a:noFill/>
            <a:ln w="50800" cmpd="dbl">
              <a:pattFill prst="horzBrick">
                <a:fgClr>
                  <a:srgbClr val="0066CC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62" name="矩形 32774"/>
            <p:cNvSpPr>
              <a:spLocks noChangeArrowheads="1"/>
            </p:cNvSpPr>
            <p:nvPr/>
          </p:nvSpPr>
          <p:spPr bwMode="auto">
            <a:xfrm flipH="1">
              <a:off x="2174" y="204"/>
              <a:ext cx="45" cy="227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63" name="矩形 32775"/>
            <p:cNvSpPr>
              <a:spLocks noChangeArrowheads="1"/>
            </p:cNvSpPr>
            <p:nvPr/>
          </p:nvSpPr>
          <p:spPr bwMode="auto">
            <a:xfrm flipH="1">
              <a:off x="1121" y="147"/>
              <a:ext cx="45" cy="340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64" name="矩形 32776"/>
            <p:cNvSpPr>
              <a:spLocks noChangeArrowheads="1"/>
            </p:cNvSpPr>
            <p:nvPr/>
          </p:nvSpPr>
          <p:spPr bwMode="auto">
            <a:xfrm flipH="1">
              <a:off x="1296" y="159"/>
              <a:ext cx="45" cy="317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65" name="矩形 32777"/>
            <p:cNvSpPr>
              <a:spLocks noChangeArrowheads="1"/>
            </p:cNvSpPr>
            <p:nvPr/>
          </p:nvSpPr>
          <p:spPr bwMode="auto">
            <a:xfrm flipH="1">
              <a:off x="1472" y="170"/>
              <a:ext cx="45" cy="295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66" name="矩形 32778"/>
            <p:cNvSpPr>
              <a:spLocks noChangeArrowheads="1"/>
            </p:cNvSpPr>
            <p:nvPr/>
          </p:nvSpPr>
          <p:spPr bwMode="auto">
            <a:xfrm flipH="1">
              <a:off x="1647" y="181"/>
              <a:ext cx="45" cy="272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67" name="矩形 32779"/>
            <p:cNvSpPr>
              <a:spLocks noChangeArrowheads="1"/>
            </p:cNvSpPr>
            <p:nvPr/>
          </p:nvSpPr>
          <p:spPr bwMode="auto">
            <a:xfrm flipH="1">
              <a:off x="1823" y="193"/>
              <a:ext cx="45" cy="249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68" name="矩形 32780"/>
            <p:cNvSpPr>
              <a:spLocks noChangeArrowheads="1"/>
            </p:cNvSpPr>
            <p:nvPr/>
          </p:nvSpPr>
          <p:spPr bwMode="auto">
            <a:xfrm flipH="1">
              <a:off x="1998" y="204"/>
              <a:ext cx="45" cy="227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69" name="矩形 32781"/>
            <p:cNvSpPr>
              <a:spLocks noChangeArrowheads="1"/>
            </p:cNvSpPr>
            <p:nvPr/>
          </p:nvSpPr>
          <p:spPr bwMode="auto">
            <a:xfrm flipH="1">
              <a:off x="2349" y="193"/>
              <a:ext cx="45" cy="249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70" name="矩形 32782"/>
            <p:cNvSpPr>
              <a:spLocks noChangeArrowheads="1"/>
            </p:cNvSpPr>
            <p:nvPr/>
          </p:nvSpPr>
          <p:spPr bwMode="auto">
            <a:xfrm flipH="1">
              <a:off x="2525" y="181"/>
              <a:ext cx="45" cy="272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71" name="矩形 32783"/>
            <p:cNvSpPr>
              <a:spLocks noChangeArrowheads="1"/>
            </p:cNvSpPr>
            <p:nvPr/>
          </p:nvSpPr>
          <p:spPr bwMode="auto">
            <a:xfrm flipH="1">
              <a:off x="2700" y="170"/>
              <a:ext cx="45" cy="295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72" name="矩形 32784"/>
            <p:cNvSpPr>
              <a:spLocks noChangeArrowheads="1"/>
            </p:cNvSpPr>
            <p:nvPr/>
          </p:nvSpPr>
          <p:spPr bwMode="auto">
            <a:xfrm flipH="1">
              <a:off x="2876" y="159"/>
              <a:ext cx="45" cy="317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73" name="矩形 32785"/>
            <p:cNvSpPr>
              <a:spLocks noChangeArrowheads="1"/>
            </p:cNvSpPr>
            <p:nvPr/>
          </p:nvSpPr>
          <p:spPr bwMode="auto">
            <a:xfrm flipH="1">
              <a:off x="3051" y="147"/>
              <a:ext cx="45" cy="340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74" name="矩形 32786"/>
            <p:cNvSpPr>
              <a:spLocks noChangeArrowheads="1"/>
            </p:cNvSpPr>
            <p:nvPr/>
          </p:nvSpPr>
          <p:spPr bwMode="auto">
            <a:xfrm flipH="1">
              <a:off x="945" y="136"/>
              <a:ext cx="45" cy="363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75" name="矩形 32787"/>
            <p:cNvSpPr>
              <a:spLocks noChangeArrowheads="1"/>
            </p:cNvSpPr>
            <p:nvPr/>
          </p:nvSpPr>
          <p:spPr bwMode="auto">
            <a:xfrm flipH="1">
              <a:off x="3227" y="136"/>
              <a:ext cx="45" cy="363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76" name="矩形 32788"/>
            <p:cNvSpPr>
              <a:spLocks noChangeArrowheads="1"/>
            </p:cNvSpPr>
            <p:nvPr/>
          </p:nvSpPr>
          <p:spPr bwMode="auto">
            <a:xfrm flipH="1">
              <a:off x="770" y="125"/>
              <a:ext cx="45" cy="385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77" name="矩形 32789"/>
            <p:cNvSpPr>
              <a:spLocks noChangeArrowheads="1"/>
            </p:cNvSpPr>
            <p:nvPr/>
          </p:nvSpPr>
          <p:spPr bwMode="auto">
            <a:xfrm flipH="1">
              <a:off x="594" y="113"/>
              <a:ext cx="45" cy="408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78" name="矩形 32790"/>
            <p:cNvSpPr>
              <a:spLocks noChangeArrowheads="1"/>
            </p:cNvSpPr>
            <p:nvPr/>
          </p:nvSpPr>
          <p:spPr bwMode="auto">
            <a:xfrm flipH="1">
              <a:off x="419" y="102"/>
              <a:ext cx="45" cy="431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79" name="矩形 32791"/>
            <p:cNvSpPr>
              <a:spLocks noChangeArrowheads="1"/>
            </p:cNvSpPr>
            <p:nvPr/>
          </p:nvSpPr>
          <p:spPr bwMode="auto">
            <a:xfrm flipH="1">
              <a:off x="243" y="91"/>
              <a:ext cx="45" cy="453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80" name="矩形 32792"/>
            <p:cNvSpPr>
              <a:spLocks noChangeArrowheads="1"/>
            </p:cNvSpPr>
            <p:nvPr/>
          </p:nvSpPr>
          <p:spPr bwMode="auto">
            <a:xfrm flipH="1">
              <a:off x="68" y="79"/>
              <a:ext cx="45" cy="476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81" name="矩形 32793"/>
            <p:cNvSpPr>
              <a:spLocks noChangeArrowheads="1"/>
            </p:cNvSpPr>
            <p:nvPr/>
          </p:nvSpPr>
          <p:spPr bwMode="auto">
            <a:xfrm flipH="1">
              <a:off x="3402" y="125"/>
              <a:ext cx="45" cy="385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82" name="矩形 32794"/>
            <p:cNvSpPr>
              <a:spLocks noChangeArrowheads="1"/>
            </p:cNvSpPr>
            <p:nvPr/>
          </p:nvSpPr>
          <p:spPr bwMode="auto">
            <a:xfrm flipH="1">
              <a:off x="3578" y="113"/>
              <a:ext cx="45" cy="408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83" name="矩形 32795"/>
            <p:cNvSpPr>
              <a:spLocks noChangeArrowheads="1"/>
            </p:cNvSpPr>
            <p:nvPr/>
          </p:nvSpPr>
          <p:spPr bwMode="auto">
            <a:xfrm flipH="1">
              <a:off x="3753" y="102"/>
              <a:ext cx="45" cy="431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84" name="矩形 32796"/>
            <p:cNvSpPr>
              <a:spLocks noChangeArrowheads="1"/>
            </p:cNvSpPr>
            <p:nvPr/>
          </p:nvSpPr>
          <p:spPr bwMode="auto">
            <a:xfrm flipH="1">
              <a:off x="3929" y="91"/>
              <a:ext cx="45" cy="453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85" name="矩形 32797"/>
            <p:cNvSpPr>
              <a:spLocks noChangeArrowheads="1"/>
            </p:cNvSpPr>
            <p:nvPr/>
          </p:nvSpPr>
          <p:spPr bwMode="auto">
            <a:xfrm flipH="1">
              <a:off x="4105" y="79"/>
              <a:ext cx="45" cy="476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</p:grpSp>
      <p:grpSp>
        <p:nvGrpSpPr>
          <p:cNvPr id="3" name="组合 32798"/>
          <p:cNvGrpSpPr>
            <a:grpSpLocks/>
          </p:cNvGrpSpPr>
          <p:nvPr/>
        </p:nvGrpSpPr>
        <p:grpSpPr bwMode="auto">
          <a:xfrm>
            <a:off x="0" y="6237288"/>
            <a:ext cx="9215438" cy="620712"/>
            <a:chOff x="0" y="0"/>
            <a:chExt cx="5805" cy="527"/>
          </a:xfrm>
        </p:grpSpPr>
        <p:sp>
          <p:nvSpPr>
            <p:cNvPr id="19487" name="流程图: 资料带 32799" descr="量筒2"/>
            <p:cNvSpPr>
              <a:spLocks noChangeArrowheads="1"/>
            </p:cNvSpPr>
            <p:nvPr/>
          </p:nvSpPr>
          <p:spPr bwMode="auto">
            <a:xfrm>
              <a:off x="0" y="0"/>
              <a:ext cx="2404" cy="527"/>
            </a:xfrm>
            <a:prstGeom prst="flowChartPunchedTape">
              <a:avLst/>
            </a:prstGeom>
            <a:blipFill dpi="0" rotWithShape="1">
              <a:blip r:embed="rId4" cstate="print">
                <a:alphaModFix amt="65000"/>
              </a:blip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19488" name="双波形 32800" descr="量筒3"/>
            <p:cNvSpPr>
              <a:spLocks noChangeArrowheads="1"/>
            </p:cNvSpPr>
            <p:nvPr/>
          </p:nvSpPr>
          <p:spPr bwMode="auto">
            <a:xfrm>
              <a:off x="2381" y="0"/>
              <a:ext cx="3424" cy="475"/>
            </a:xfrm>
            <a:prstGeom prst="doubleWave">
              <a:avLst>
                <a:gd name="adj1" fmla="val 6500"/>
                <a:gd name="adj2" fmla="val 0"/>
              </a:avLst>
            </a:prstGeom>
            <a:blipFill dpi="0" rotWithShape="1">
              <a:blip r:embed="rId5" cstate="print">
                <a:alphaModFix amt="43000"/>
              </a:blip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</p:grpSp>
      <p:pic>
        <p:nvPicPr>
          <p:cNvPr id="19489" name="图片 32801" descr="拉杆箱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6238" y="765175"/>
            <a:ext cx="39338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90" name="矩形 32802"/>
          <p:cNvSpPr>
            <a:spLocks noChangeArrowheads="1"/>
          </p:cNvSpPr>
          <p:nvPr/>
        </p:nvSpPr>
        <p:spPr bwMode="auto">
          <a:xfrm>
            <a:off x="2916238" y="5300663"/>
            <a:ext cx="1655762" cy="6492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>
                <a:ea typeface="宋体" pitchFamily="2" charset="-122"/>
              </a:rPr>
              <a:t>拉杆箱</a:t>
            </a:r>
          </a:p>
        </p:txBody>
      </p:sp>
      <p:sp>
        <p:nvSpPr>
          <p:cNvPr id="19491" name="矩形标注 32803"/>
          <p:cNvSpPr>
            <a:spLocks noChangeArrowheads="1"/>
          </p:cNvSpPr>
          <p:nvPr/>
        </p:nvSpPr>
        <p:spPr bwMode="auto">
          <a:xfrm>
            <a:off x="323850" y="1628775"/>
            <a:ext cx="2087563" cy="1584325"/>
          </a:xfrm>
          <a:prstGeom prst="wedgeRectCallout">
            <a:avLst>
              <a:gd name="adj1" fmla="val 187338"/>
              <a:gd name="adj2" fmla="val 192384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1800" b="0">
              <a:ea typeface="宋体" pitchFamily="2" charset="-122"/>
            </a:endParaRPr>
          </a:p>
        </p:txBody>
      </p:sp>
      <p:pic>
        <p:nvPicPr>
          <p:cNvPr id="19492" name="图片 32804" descr="复件 拉杆箱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1628775"/>
            <a:ext cx="18732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3481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FF00">
                  <a:alpha val="75999"/>
                </a:srgbClr>
              </a:gs>
              <a:gs pos="100000">
                <a:srgbClr val="CCFF99">
                  <a:alpha val="78999"/>
                </a:srgbClr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800" b="0">
              <a:ea typeface="宋体" pitchFamily="2" charset="-122"/>
            </a:endParaRPr>
          </a:p>
        </p:txBody>
      </p:sp>
      <p:grpSp>
        <p:nvGrpSpPr>
          <p:cNvPr id="2" name="组合 34818"/>
          <p:cNvGrpSpPr>
            <a:grpSpLocks/>
          </p:cNvGrpSpPr>
          <p:nvPr/>
        </p:nvGrpSpPr>
        <p:grpSpPr bwMode="auto">
          <a:xfrm>
            <a:off x="0" y="0"/>
            <a:ext cx="9144000" cy="765175"/>
            <a:chOff x="0" y="0"/>
            <a:chExt cx="5760" cy="618"/>
          </a:xfrm>
        </p:grpSpPr>
        <p:sp>
          <p:nvSpPr>
            <p:cNvPr id="20483" name="矩形 34819"/>
            <p:cNvSpPr>
              <a:spLocks noChangeArrowheads="1"/>
            </p:cNvSpPr>
            <p:nvPr/>
          </p:nvSpPr>
          <p:spPr bwMode="auto">
            <a:xfrm>
              <a:off x="0" y="0"/>
              <a:ext cx="5760" cy="618"/>
            </a:xfrm>
            <a:prstGeom prst="rect">
              <a:avLst/>
            </a:prstGeom>
            <a:gradFill rotWithShape="1">
              <a:gsLst>
                <a:gs pos="0">
                  <a:srgbClr val="66FF99"/>
                </a:gs>
                <a:gs pos="100000">
                  <a:srgbClr val="CCFF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pic>
          <p:nvPicPr>
            <p:cNvPr id="20484" name="图片 34820" descr="标签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95" y="0"/>
              <a:ext cx="1565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5" name="直接连接符 34821"/>
            <p:cNvSpPr>
              <a:spLocks noChangeShapeType="1"/>
            </p:cNvSpPr>
            <p:nvPr/>
          </p:nvSpPr>
          <p:spPr bwMode="auto">
            <a:xfrm>
              <a:off x="0" y="618"/>
              <a:ext cx="5760" cy="0"/>
            </a:xfrm>
            <a:prstGeom prst="line">
              <a:avLst/>
            </a:prstGeom>
            <a:noFill/>
            <a:ln w="50800" cmpd="dbl">
              <a:pattFill prst="horzBrick">
                <a:fgClr>
                  <a:srgbClr val="0066CC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86" name="矩形 34822"/>
            <p:cNvSpPr>
              <a:spLocks noChangeArrowheads="1"/>
            </p:cNvSpPr>
            <p:nvPr/>
          </p:nvSpPr>
          <p:spPr bwMode="auto">
            <a:xfrm flipH="1">
              <a:off x="2174" y="204"/>
              <a:ext cx="45" cy="227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87" name="矩形 34823"/>
            <p:cNvSpPr>
              <a:spLocks noChangeArrowheads="1"/>
            </p:cNvSpPr>
            <p:nvPr/>
          </p:nvSpPr>
          <p:spPr bwMode="auto">
            <a:xfrm flipH="1">
              <a:off x="1121" y="147"/>
              <a:ext cx="45" cy="340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88" name="矩形 34824"/>
            <p:cNvSpPr>
              <a:spLocks noChangeArrowheads="1"/>
            </p:cNvSpPr>
            <p:nvPr/>
          </p:nvSpPr>
          <p:spPr bwMode="auto">
            <a:xfrm flipH="1">
              <a:off x="1296" y="159"/>
              <a:ext cx="45" cy="317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89" name="矩形 34825"/>
            <p:cNvSpPr>
              <a:spLocks noChangeArrowheads="1"/>
            </p:cNvSpPr>
            <p:nvPr/>
          </p:nvSpPr>
          <p:spPr bwMode="auto">
            <a:xfrm flipH="1">
              <a:off x="1472" y="170"/>
              <a:ext cx="45" cy="295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90" name="矩形 34826"/>
            <p:cNvSpPr>
              <a:spLocks noChangeArrowheads="1"/>
            </p:cNvSpPr>
            <p:nvPr/>
          </p:nvSpPr>
          <p:spPr bwMode="auto">
            <a:xfrm flipH="1">
              <a:off x="1647" y="181"/>
              <a:ext cx="45" cy="272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91" name="矩形 34827"/>
            <p:cNvSpPr>
              <a:spLocks noChangeArrowheads="1"/>
            </p:cNvSpPr>
            <p:nvPr/>
          </p:nvSpPr>
          <p:spPr bwMode="auto">
            <a:xfrm flipH="1">
              <a:off x="1823" y="193"/>
              <a:ext cx="45" cy="249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92" name="矩形 34828"/>
            <p:cNvSpPr>
              <a:spLocks noChangeArrowheads="1"/>
            </p:cNvSpPr>
            <p:nvPr/>
          </p:nvSpPr>
          <p:spPr bwMode="auto">
            <a:xfrm flipH="1">
              <a:off x="1998" y="204"/>
              <a:ext cx="45" cy="227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93" name="矩形 34829"/>
            <p:cNvSpPr>
              <a:spLocks noChangeArrowheads="1"/>
            </p:cNvSpPr>
            <p:nvPr/>
          </p:nvSpPr>
          <p:spPr bwMode="auto">
            <a:xfrm flipH="1">
              <a:off x="2349" y="193"/>
              <a:ext cx="45" cy="249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94" name="矩形 34830"/>
            <p:cNvSpPr>
              <a:spLocks noChangeArrowheads="1"/>
            </p:cNvSpPr>
            <p:nvPr/>
          </p:nvSpPr>
          <p:spPr bwMode="auto">
            <a:xfrm flipH="1">
              <a:off x="2525" y="181"/>
              <a:ext cx="45" cy="272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95" name="矩形 34831"/>
            <p:cNvSpPr>
              <a:spLocks noChangeArrowheads="1"/>
            </p:cNvSpPr>
            <p:nvPr/>
          </p:nvSpPr>
          <p:spPr bwMode="auto">
            <a:xfrm flipH="1">
              <a:off x="2700" y="170"/>
              <a:ext cx="45" cy="295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96" name="矩形 34832"/>
            <p:cNvSpPr>
              <a:spLocks noChangeArrowheads="1"/>
            </p:cNvSpPr>
            <p:nvPr/>
          </p:nvSpPr>
          <p:spPr bwMode="auto">
            <a:xfrm flipH="1">
              <a:off x="2876" y="159"/>
              <a:ext cx="45" cy="317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97" name="矩形 34833"/>
            <p:cNvSpPr>
              <a:spLocks noChangeArrowheads="1"/>
            </p:cNvSpPr>
            <p:nvPr/>
          </p:nvSpPr>
          <p:spPr bwMode="auto">
            <a:xfrm flipH="1">
              <a:off x="3051" y="147"/>
              <a:ext cx="45" cy="340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98" name="矩形 34834"/>
            <p:cNvSpPr>
              <a:spLocks noChangeArrowheads="1"/>
            </p:cNvSpPr>
            <p:nvPr/>
          </p:nvSpPr>
          <p:spPr bwMode="auto">
            <a:xfrm flipH="1">
              <a:off x="945" y="136"/>
              <a:ext cx="45" cy="363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499" name="矩形 34835"/>
            <p:cNvSpPr>
              <a:spLocks noChangeArrowheads="1"/>
            </p:cNvSpPr>
            <p:nvPr/>
          </p:nvSpPr>
          <p:spPr bwMode="auto">
            <a:xfrm flipH="1">
              <a:off x="3227" y="136"/>
              <a:ext cx="45" cy="363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500" name="矩形 34836"/>
            <p:cNvSpPr>
              <a:spLocks noChangeArrowheads="1"/>
            </p:cNvSpPr>
            <p:nvPr/>
          </p:nvSpPr>
          <p:spPr bwMode="auto">
            <a:xfrm flipH="1">
              <a:off x="770" y="125"/>
              <a:ext cx="45" cy="385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501" name="矩形 34837"/>
            <p:cNvSpPr>
              <a:spLocks noChangeArrowheads="1"/>
            </p:cNvSpPr>
            <p:nvPr/>
          </p:nvSpPr>
          <p:spPr bwMode="auto">
            <a:xfrm flipH="1">
              <a:off x="594" y="113"/>
              <a:ext cx="45" cy="408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502" name="矩形 34838"/>
            <p:cNvSpPr>
              <a:spLocks noChangeArrowheads="1"/>
            </p:cNvSpPr>
            <p:nvPr/>
          </p:nvSpPr>
          <p:spPr bwMode="auto">
            <a:xfrm flipH="1">
              <a:off x="419" y="102"/>
              <a:ext cx="45" cy="431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503" name="矩形 34839"/>
            <p:cNvSpPr>
              <a:spLocks noChangeArrowheads="1"/>
            </p:cNvSpPr>
            <p:nvPr/>
          </p:nvSpPr>
          <p:spPr bwMode="auto">
            <a:xfrm flipH="1">
              <a:off x="243" y="91"/>
              <a:ext cx="45" cy="453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504" name="矩形 34840"/>
            <p:cNvSpPr>
              <a:spLocks noChangeArrowheads="1"/>
            </p:cNvSpPr>
            <p:nvPr/>
          </p:nvSpPr>
          <p:spPr bwMode="auto">
            <a:xfrm flipH="1">
              <a:off x="68" y="79"/>
              <a:ext cx="45" cy="476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505" name="矩形 34841"/>
            <p:cNvSpPr>
              <a:spLocks noChangeArrowheads="1"/>
            </p:cNvSpPr>
            <p:nvPr/>
          </p:nvSpPr>
          <p:spPr bwMode="auto">
            <a:xfrm flipH="1">
              <a:off x="3402" y="125"/>
              <a:ext cx="45" cy="385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506" name="矩形 34842"/>
            <p:cNvSpPr>
              <a:spLocks noChangeArrowheads="1"/>
            </p:cNvSpPr>
            <p:nvPr/>
          </p:nvSpPr>
          <p:spPr bwMode="auto">
            <a:xfrm flipH="1">
              <a:off x="3578" y="113"/>
              <a:ext cx="45" cy="408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507" name="矩形 34843"/>
            <p:cNvSpPr>
              <a:spLocks noChangeArrowheads="1"/>
            </p:cNvSpPr>
            <p:nvPr/>
          </p:nvSpPr>
          <p:spPr bwMode="auto">
            <a:xfrm flipH="1">
              <a:off x="3753" y="102"/>
              <a:ext cx="45" cy="431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508" name="矩形 34844"/>
            <p:cNvSpPr>
              <a:spLocks noChangeArrowheads="1"/>
            </p:cNvSpPr>
            <p:nvPr/>
          </p:nvSpPr>
          <p:spPr bwMode="auto">
            <a:xfrm flipH="1">
              <a:off x="3929" y="91"/>
              <a:ext cx="45" cy="453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509" name="矩形 34845"/>
            <p:cNvSpPr>
              <a:spLocks noChangeArrowheads="1"/>
            </p:cNvSpPr>
            <p:nvPr/>
          </p:nvSpPr>
          <p:spPr bwMode="auto">
            <a:xfrm flipH="1">
              <a:off x="4105" y="79"/>
              <a:ext cx="45" cy="476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</p:grpSp>
      <p:grpSp>
        <p:nvGrpSpPr>
          <p:cNvPr id="3" name="组合 34846"/>
          <p:cNvGrpSpPr>
            <a:grpSpLocks/>
          </p:cNvGrpSpPr>
          <p:nvPr/>
        </p:nvGrpSpPr>
        <p:grpSpPr bwMode="auto">
          <a:xfrm>
            <a:off x="0" y="6237288"/>
            <a:ext cx="9215438" cy="620712"/>
            <a:chOff x="0" y="0"/>
            <a:chExt cx="5805" cy="527"/>
          </a:xfrm>
        </p:grpSpPr>
        <p:sp>
          <p:nvSpPr>
            <p:cNvPr id="20511" name="流程图: 资料带 34847" descr="量筒2"/>
            <p:cNvSpPr>
              <a:spLocks noChangeArrowheads="1"/>
            </p:cNvSpPr>
            <p:nvPr/>
          </p:nvSpPr>
          <p:spPr bwMode="auto">
            <a:xfrm>
              <a:off x="0" y="0"/>
              <a:ext cx="2404" cy="527"/>
            </a:xfrm>
            <a:prstGeom prst="flowChartPunchedTape">
              <a:avLst/>
            </a:prstGeom>
            <a:blipFill dpi="0" rotWithShape="1">
              <a:blip r:embed="rId4" cstate="print">
                <a:alphaModFix amt="65000"/>
              </a:blip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0512" name="双波形 34848" descr="量筒3"/>
            <p:cNvSpPr>
              <a:spLocks noChangeArrowheads="1"/>
            </p:cNvSpPr>
            <p:nvPr/>
          </p:nvSpPr>
          <p:spPr bwMode="auto">
            <a:xfrm>
              <a:off x="2381" y="0"/>
              <a:ext cx="3424" cy="475"/>
            </a:xfrm>
            <a:prstGeom prst="doubleWave">
              <a:avLst>
                <a:gd name="adj1" fmla="val 6500"/>
                <a:gd name="adj2" fmla="val 0"/>
              </a:avLst>
            </a:prstGeom>
            <a:blipFill dpi="0" rotWithShape="1">
              <a:blip r:embed="rId5" cstate="print">
                <a:alphaModFix amt="43000"/>
              </a:blip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</p:grpSp>
      <p:pic>
        <p:nvPicPr>
          <p:cNvPr id="20513" name="图片 34849" descr="DSC0068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6375" y="908050"/>
            <a:ext cx="7407275" cy="555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51" name="矩形标注 34850"/>
          <p:cNvSpPr>
            <a:spLocks noChangeArrowheads="1"/>
          </p:cNvSpPr>
          <p:nvPr/>
        </p:nvSpPr>
        <p:spPr bwMode="auto">
          <a:xfrm>
            <a:off x="179388" y="620713"/>
            <a:ext cx="3313112" cy="1944687"/>
          </a:xfrm>
          <a:prstGeom prst="wedgeRectCallout">
            <a:avLst>
              <a:gd name="adj1" fmla="val 89866"/>
              <a:gd name="adj2" fmla="val 66083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/>
              <a:t>车轮与轴之间使用滚珠，可以将车轮与轴的运动方式由滑动变成滚动，从而大大减少摩擦力，使用寿命将更长久。</a:t>
            </a:r>
          </a:p>
        </p:txBody>
      </p:sp>
      <p:sp>
        <p:nvSpPr>
          <p:cNvPr id="20515" name="矩形标注 34851"/>
          <p:cNvSpPr>
            <a:spLocks noChangeArrowheads="1"/>
          </p:cNvSpPr>
          <p:nvPr/>
        </p:nvSpPr>
        <p:spPr bwMode="auto">
          <a:xfrm>
            <a:off x="3059113" y="4797425"/>
            <a:ext cx="684212" cy="647700"/>
          </a:xfrm>
          <a:prstGeom prst="wedgeRectCallout">
            <a:avLst>
              <a:gd name="adj1" fmla="val 166472"/>
              <a:gd name="adj2" fmla="val -281861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/>
              <a:t>轴</a:t>
            </a:r>
          </a:p>
        </p:txBody>
      </p:sp>
      <p:sp>
        <p:nvSpPr>
          <p:cNvPr id="20516" name="矩形标注 34852"/>
          <p:cNvSpPr>
            <a:spLocks noChangeArrowheads="1"/>
          </p:cNvSpPr>
          <p:nvPr/>
        </p:nvSpPr>
        <p:spPr bwMode="auto">
          <a:xfrm>
            <a:off x="5867400" y="1844675"/>
            <a:ext cx="1009650" cy="647700"/>
          </a:xfrm>
          <a:prstGeom prst="wedgeRectCallout">
            <a:avLst>
              <a:gd name="adj1" fmla="val -113051"/>
              <a:gd name="adj2" fmla="val 131370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/>
              <a:t>车轮</a:t>
            </a:r>
          </a:p>
        </p:txBody>
      </p:sp>
      <p:sp>
        <p:nvSpPr>
          <p:cNvPr id="20517" name="矩形标注 34853"/>
          <p:cNvSpPr>
            <a:spLocks noChangeArrowheads="1"/>
          </p:cNvSpPr>
          <p:nvPr/>
        </p:nvSpPr>
        <p:spPr bwMode="auto">
          <a:xfrm>
            <a:off x="5867400" y="3213100"/>
            <a:ext cx="2736850" cy="2592388"/>
          </a:xfrm>
          <a:prstGeom prst="wedgeRectCallout">
            <a:avLst>
              <a:gd name="adj1" fmla="val -84977"/>
              <a:gd name="adj2" fmla="val -59185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1800" b="0">
              <a:ea typeface="宋体" pitchFamily="2" charset="-122"/>
            </a:endParaRPr>
          </a:p>
        </p:txBody>
      </p:sp>
      <p:pic>
        <p:nvPicPr>
          <p:cNvPr id="20518" name="图片 34854" descr="轴承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425" y="3254375"/>
            <a:ext cx="2592388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3686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FF00">
                  <a:alpha val="75999"/>
                </a:srgbClr>
              </a:gs>
              <a:gs pos="100000">
                <a:srgbClr val="CCFF99">
                  <a:alpha val="78999"/>
                </a:srgbClr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800" b="0">
              <a:ea typeface="宋体" pitchFamily="2" charset="-122"/>
            </a:endParaRPr>
          </a:p>
        </p:txBody>
      </p:sp>
      <p:grpSp>
        <p:nvGrpSpPr>
          <p:cNvPr id="2" name="组合 36866"/>
          <p:cNvGrpSpPr>
            <a:grpSpLocks/>
          </p:cNvGrpSpPr>
          <p:nvPr/>
        </p:nvGrpSpPr>
        <p:grpSpPr bwMode="auto">
          <a:xfrm>
            <a:off x="0" y="6237288"/>
            <a:ext cx="9215438" cy="620712"/>
            <a:chOff x="0" y="0"/>
            <a:chExt cx="5805" cy="527"/>
          </a:xfrm>
        </p:grpSpPr>
        <p:sp>
          <p:nvSpPr>
            <p:cNvPr id="21507" name="流程图: 资料带 36867" descr="量筒2"/>
            <p:cNvSpPr>
              <a:spLocks noChangeArrowheads="1"/>
            </p:cNvSpPr>
            <p:nvPr/>
          </p:nvSpPr>
          <p:spPr bwMode="auto">
            <a:xfrm>
              <a:off x="0" y="0"/>
              <a:ext cx="2404" cy="527"/>
            </a:xfrm>
            <a:prstGeom prst="flowChartPunchedTape">
              <a:avLst/>
            </a:prstGeom>
            <a:blipFill dpi="0" rotWithShape="1">
              <a:blip r:embed="rId3" cstate="print">
                <a:alphaModFix amt="65000"/>
              </a:blip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08" name="双波形 36868" descr="量筒3"/>
            <p:cNvSpPr>
              <a:spLocks noChangeArrowheads="1"/>
            </p:cNvSpPr>
            <p:nvPr/>
          </p:nvSpPr>
          <p:spPr bwMode="auto">
            <a:xfrm>
              <a:off x="2381" y="0"/>
              <a:ext cx="3424" cy="475"/>
            </a:xfrm>
            <a:prstGeom prst="doubleWave">
              <a:avLst>
                <a:gd name="adj1" fmla="val 6500"/>
                <a:gd name="adj2" fmla="val 0"/>
              </a:avLst>
            </a:prstGeom>
            <a:blipFill dpi="0" rotWithShape="1">
              <a:blip r:embed="rId4" cstate="print">
                <a:alphaModFix amt="43000"/>
              </a:blip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</p:grpSp>
      <p:pic>
        <p:nvPicPr>
          <p:cNvPr id="21509" name="图片 36869" descr="刹车印痕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71888" y="0"/>
            <a:ext cx="5472112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36870"/>
          <p:cNvGrpSpPr>
            <a:grpSpLocks/>
          </p:cNvGrpSpPr>
          <p:nvPr/>
        </p:nvGrpSpPr>
        <p:grpSpPr bwMode="auto">
          <a:xfrm>
            <a:off x="0" y="0"/>
            <a:ext cx="9144000" cy="765175"/>
            <a:chOff x="0" y="0"/>
            <a:chExt cx="5760" cy="618"/>
          </a:xfrm>
        </p:grpSpPr>
        <p:sp>
          <p:nvSpPr>
            <p:cNvPr id="21511" name="矩形 36871"/>
            <p:cNvSpPr>
              <a:spLocks noChangeArrowheads="1"/>
            </p:cNvSpPr>
            <p:nvPr/>
          </p:nvSpPr>
          <p:spPr bwMode="auto">
            <a:xfrm>
              <a:off x="0" y="0"/>
              <a:ext cx="5760" cy="618"/>
            </a:xfrm>
            <a:prstGeom prst="rect">
              <a:avLst/>
            </a:prstGeom>
            <a:gradFill rotWithShape="1">
              <a:gsLst>
                <a:gs pos="0">
                  <a:srgbClr val="66FF99"/>
                </a:gs>
                <a:gs pos="100000">
                  <a:srgbClr val="CCFF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pic>
          <p:nvPicPr>
            <p:cNvPr id="21512" name="图片 36872" descr="标签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95" y="0"/>
              <a:ext cx="1565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3" name="直接连接符 36873"/>
            <p:cNvSpPr>
              <a:spLocks noChangeShapeType="1"/>
            </p:cNvSpPr>
            <p:nvPr/>
          </p:nvSpPr>
          <p:spPr bwMode="auto">
            <a:xfrm>
              <a:off x="0" y="618"/>
              <a:ext cx="5760" cy="0"/>
            </a:xfrm>
            <a:prstGeom prst="line">
              <a:avLst/>
            </a:prstGeom>
            <a:noFill/>
            <a:ln w="50800" cmpd="dbl">
              <a:pattFill prst="horzBrick">
                <a:fgClr>
                  <a:srgbClr val="0066CC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14" name="矩形 36874"/>
            <p:cNvSpPr>
              <a:spLocks noChangeArrowheads="1"/>
            </p:cNvSpPr>
            <p:nvPr/>
          </p:nvSpPr>
          <p:spPr bwMode="auto">
            <a:xfrm flipH="1">
              <a:off x="2174" y="204"/>
              <a:ext cx="45" cy="227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15" name="矩形 36875"/>
            <p:cNvSpPr>
              <a:spLocks noChangeArrowheads="1"/>
            </p:cNvSpPr>
            <p:nvPr/>
          </p:nvSpPr>
          <p:spPr bwMode="auto">
            <a:xfrm flipH="1">
              <a:off x="1121" y="147"/>
              <a:ext cx="45" cy="340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16" name="矩形 36876"/>
            <p:cNvSpPr>
              <a:spLocks noChangeArrowheads="1"/>
            </p:cNvSpPr>
            <p:nvPr/>
          </p:nvSpPr>
          <p:spPr bwMode="auto">
            <a:xfrm flipH="1">
              <a:off x="1296" y="159"/>
              <a:ext cx="45" cy="317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17" name="矩形 36877"/>
            <p:cNvSpPr>
              <a:spLocks noChangeArrowheads="1"/>
            </p:cNvSpPr>
            <p:nvPr/>
          </p:nvSpPr>
          <p:spPr bwMode="auto">
            <a:xfrm flipH="1">
              <a:off x="1472" y="170"/>
              <a:ext cx="45" cy="295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18" name="矩形 36878"/>
            <p:cNvSpPr>
              <a:spLocks noChangeArrowheads="1"/>
            </p:cNvSpPr>
            <p:nvPr/>
          </p:nvSpPr>
          <p:spPr bwMode="auto">
            <a:xfrm flipH="1">
              <a:off x="1647" y="181"/>
              <a:ext cx="45" cy="272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19" name="矩形 36879"/>
            <p:cNvSpPr>
              <a:spLocks noChangeArrowheads="1"/>
            </p:cNvSpPr>
            <p:nvPr/>
          </p:nvSpPr>
          <p:spPr bwMode="auto">
            <a:xfrm flipH="1">
              <a:off x="1823" y="193"/>
              <a:ext cx="45" cy="249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20" name="矩形 36880"/>
            <p:cNvSpPr>
              <a:spLocks noChangeArrowheads="1"/>
            </p:cNvSpPr>
            <p:nvPr/>
          </p:nvSpPr>
          <p:spPr bwMode="auto">
            <a:xfrm flipH="1">
              <a:off x="1998" y="204"/>
              <a:ext cx="45" cy="227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21" name="矩形 36881"/>
            <p:cNvSpPr>
              <a:spLocks noChangeArrowheads="1"/>
            </p:cNvSpPr>
            <p:nvPr/>
          </p:nvSpPr>
          <p:spPr bwMode="auto">
            <a:xfrm flipH="1">
              <a:off x="2349" y="193"/>
              <a:ext cx="45" cy="249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22" name="矩形 36882"/>
            <p:cNvSpPr>
              <a:spLocks noChangeArrowheads="1"/>
            </p:cNvSpPr>
            <p:nvPr/>
          </p:nvSpPr>
          <p:spPr bwMode="auto">
            <a:xfrm flipH="1">
              <a:off x="2525" y="181"/>
              <a:ext cx="45" cy="272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23" name="矩形 36883"/>
            <p:cNvSpPr>
              <a:spLocks noChangeArrowheads="1"/>
            </p:cNvSpPr>
            <p:nvPr/>
          </p:nvSpPr>
          <p:spPr bwMode="auto">
            <a:xfrm flipH="1">
              <a:off x="2700" y="170"/>
              <a:ext cx="45" cy="295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24" name="矩形 36884"/>
            <p:cNvSpPr>
              <a:spLocks noChangeArrowheads="1"/>
            </p:cNvSpPr>
            <p:nvPr/>
          </p:nvSpPr>
          <p:spPr bwMode="auto">
            <a:xfrm flipH="1">
              <a:off x="2876" y="159"/>
              <a:ext cx="45" cy="317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25" name="矩形 36885"/>
            <p:cNvSpPr>
              <a:spLocks noChangeArrowheads="1"/>
            </p:cNvSpPr>
            <p:nvPr/>
          </p:nvSpPr>
          <p:spPr bwMode="auto">
            <a:xfrm flipH="1">
              <a:off x="3051" y="147"/>
              <a:ext cx="45" cy="340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26" name="矩形 36886"/>
            <p:cNvSpPr>
              <a:spLocks noChangeArrowheads="1"/>
            </p:cNvSpPr>
            <p:nvPr/>
          </p:nvSpPr>
          <p:spPr bwMode="auto">
            <a:xfrm flipH="1">
              <a:off x="945" y="136"/>
              <a:ext cx="45" cy="363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27" name="矩形 36887"/>
            <p:cNvSpPr>
              <a:spLocks noChangeArrowheads="1"/>
            </p:cNvSpPr>
            <p:nvPr/>
          </p:nvSpPr>
          <p:spPr bwMode="auto">
            <a:xfrm flipH="1">
              <a:off x="3227" y="136"/>
              <a:ext cx="45" cy="363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99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28" name="矩形 36888"/>
            <p:cNvSpPr>
              <a:spLocks noChangeArrowheads="1"/>
            </p:cNvSpPr>
            <p:nvPr/>
          </p:nvSpPr>
          <p:spPr bwMode="auto">
            <a:xfrm flipH="1">
              <a:off x="770" y="125"/>
              <a:ext cx="45" cy="385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29" name="矩形 36889"/>
            <p:cNvSpPr>
              <a:spLocks noChangeArrowheads="1"/>
            </p:cNvSpPr>
            <p:nvPr/>
          </p:nvSpPr>
          <p:spPr bwMode="auto">
            <a:xfrm flipH="1">
              <a:off x="594" y="113"/>
              <a:ext cx="45" cy="408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30" name="矩形 36890"/>
            <p:cNvSpPr>
              <a:spLocks noChangeArrowheads="1"/>
            </p:cNvSpPr>
            <p:nvPr/>
          </p:nvSpPr>
          <p:spPr bwMode="auto">
            <a:xfrm flipH="1">
              <a:off x="419" y="102"/>
              <a:ext cx="45" cy="431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31" name="矩形 36891"/>
            <p:cNvSpPr>
              <a:spLocks noChangeArrowheads="1"/>
            </p:cNvSpPr>
            <p:nvPr/>
          </p:nvSpPr>
          <p:spPr bwMode="auto">
            <a:xfrm flipH="1">
              <a:off x="243" y="91"/>
              <a:ext cx="45" cy="453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32" name="矩形 36892"/>
            <p:cNvSpPr>
              <a:spLocks noChangeArrowheads="1"/>
            </p:cNvSpPr>
            <p:nvPr/>
          </p:nvSpPr>
          <p:spPr bwMode="auto">
            <a:xfrm flipH="1">
              <a:off x="68" y="79"/>
              <a:ext cx="45" cy="476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33" name="矩形 36893"/>
            <p:cNvSpPr>
              <a:spLocks noChangeArrowheads="1"/>
            </p:cNvSpPr>
            <p:nvPr/>
          </p:nvSpPr>
          <p:spPr bwMode="auto">
            <a:xfrm flipH="1">
              <a:off x="3402" y="125"/>
              <a:ext cx="45" cy="385"/>
            </a:xfrm>
            <a:prstGeom prst="rect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99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34" name="矩形 36894"/>
            <p:cNvSpPr>
              <a:spLocks noChangeArrowheads="1"/>
            </p:cNvSpPr>
            <p:nvPr/>
          </p:nvSpPr>
          <p:spPr bwMode="auto">
            <a:xfrm flipH="1">
              <a:off x="3578" y="113"/>
              <a:ext cx="45" cy="408"/>
            </a:xfrm>
            <a:prstGeom prst="rect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35" name="矩形 36895"/>
            <p:cNvSpPr>
              <a:spLocks noChangeArrowheads="1"/>
            </p:cNvSpPr>
            <p:nvPr/>
          </p:nvSpPr>
          <p:spPr bwMode="auto">
            <a:xfrm flipH="1">
              <a:off x="3753" y="102"/>
              <a:ext cx="45" cy="431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36" name="矩形 36896"/>
            <p:cNvSpPr>
              <a:spLocks noChangeArrowheads="1"/>
            </p:cNvSpPr>
            <p:nvPr/>
          </p:nvSpPr>
          <p:spPr bwMode="auto">
            <a:xfrm flipH="1">
              <a:off x="3929" y="91"/>
              <a:ext cx="45" cy="453"/>
            </a:xfrm>
            <a:prstGeom prst="rect">
              <a:avLst/>
            </a:prstGeom>
            <a:gradFill rotWithShape="1">
              <a:gsLst>
                <a:gs pos="0">
                  <a:srgbClr val="6600FF"/>
                </a:gs>
                <a:gs pos="100000">
                  <a:srgbClr val="CCCC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  <p:sp>
          <p:nvSpPr>
            <p:cNvPr id="21537" name="矩形 36897"/>
            <p:cNvSpPr>
              <a:spLocks noChangeArrowheads="1"/>
            </p:cNvSpPr>
            <p:nvPr/>
          </p:nvSpPr>
          <p:spPr bwMode="auto">
            <a:xfrm flipH="1">
              <a:off x="4105" y="79"/>
              <a:ext cx="45" cy="476"/>
            </a:xfrm>
            <a:prstGeom prst="rect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CC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 b="0">
                <a:ea typeface="宋体" pitchFamily="2" charset="-122"/>
              </a:endParaRPr>
            </a:p>
          </p:txBody>
        </p:sp>
      </p:grpSp>
      <p:sp>
        <p:nvSpPr>
          <p:cNvPr id="21538" name="矩形标注 36898"/>
          <p:cNvSpPr>
            <a:spLocks noChangeArrowheads="1"/>
          </p:cNvSpPr>
          <p:nvPr/>
        </p:nvSpPr>
        <p:spPr bwMode="auto">
          <a:xfrm>
            <a:off x="179388" y="908050"/>
            <a:ext cx="2879725" cy="3529013"/>
          </a:xfrm>
          <a:prstGeom prst="wedgeRectCallout">
            <a:avLst>
              <a:gd name="adj1" fmla="val 112954"/>
              <a:gd name="adj2" fmla="val -197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/>
              <a:t>   你能根据刹车印痕判断当时车轮的运动状态（</a:t>
            </a:r>
            <a:r>
              <a:rPr lang="zh-CN" altLang="en-US" sz="3200">
                <a:solidFill>
                  <a:srgbClr val="0000FF"/>
                </a:solidFill>
              </a:rPr>
              <a:t>是滚动还是滑动</a:t>
            </a:r>
            <a:r>
              <a:rPr lang="zh-CN" altLang="en-US" sz="3200"/>
              <a:t>）和车速快慢变化吗？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3"/>
</p:tagLst>
</file>

<file path=ppt/theme/theme1.xml><?xml version="1.0" encoding="utf-8"?>
<a:theme xmlns:a="http://schemas.openxmlformats.org/drawingml/2006/main" name="Office 主题">
  <a:themeElements>
    <a:clrScheme name="自定义 8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FFF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00000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432</Words>
  <Application>Microsoft Office PowerPoint</Application>
  <PresentationFormat>全屏显示(4:3)</PresentationFormat>
  <Paragraphs>82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滑块有没受到滑动摩擦力？会判断吗？</vt:lpstr>
      <vt:lpstr>幻灯片 11</vt:lpstr>
      <vt:lpstr>幻灯片 12</vt:lpstr>
      <vt:lpstr>一、探究滑动摩擦力产生条件</vt:lpstr>
      <vt:lpstr>幻灯片 14</vt:lpstr>
      <vt:lpstr>二、探究滑动摩擦力的方向</vt:lpstr>
      <vt:lpstr>v</vt:lpstr>
      <vt:lpstr>相对于接触的木板</vt:lpstr>
      <vt:lpstr>相对于接触的木板</vt:lpstr>
      <vt:lpstr>猜想：滑动摩擦力大小跟哪些因素有关？</vt:lpstr>
      <vt:lpstr>做一做</vt:lpstr>
      <vt:lpstr>实验结论：</vt:lpstr>
      <vt:lpstr>幻灯片 22</vt:lpstr>
      <vt:lpstr>有没发现什么现象？</vt:lpstr>
      <vt:lpstr>再见！谢谢！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jshihui-work-pc</dc:creator>
  <cp:lastModifiedBy>China</cp:lastModifiedBy>
  <cp:revision>80</cp:revision>
  <dcterms:modified xsi:type="dcterms:W3CDTF">2019-03-01T09:10:39Z</dcterms:modified>
</cp:coreProperties>
</file>