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381" r:id="rId4"/>
    <p:sldId id="378" r:id="rId5"/>
    <p:sldId id="379" r:id="rId6"/>
    <p:sldId id="380" r:id="rId7"/>
    <p:sldId id="382" r:id="rId8"/>
    <p:sldId id="383" r:id="rId9"/>
    <p:sldId id="387" r:id="rId10"/>
    <p:sldId id="419" r:id="rId11"/>
    <p:sldId id="393" r:id="rId12"/>
    <p:sldId id="356" r:id="rId13"/>
    <p:sldId id="294" r:id="rId14"/>
    <p:sldId id="418" r:id="rId15"/>
    <p:sldId id="420" r:id="rId16"/>
    <p:sldId id="355" r:id="rId17"/>
    <p:sldId id="358" r:id="rId18"/>
    <p:sldId id="392" r:id="rId19"/>
    <p:sldId id="422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840" autoAdjust="0"/>
  </p:normalViewPr>
  <p:slideViewPr>
    <p:cSldViewPr snapToGrid="0">
      <p:cViewPr varScale="1">
        <p:scale>
          <a:sx n="140" d="100"/>
          <a:sy n="140" d="100"/>
        </p:scale>
        <p:origin x="-804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6381941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jpe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579161" y="2541488"/>
            <a:ext cx="2571323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第十八章  第</a:t>
            </a:r>
            <a:r>
              <a:rPr lang="en-US" altLang="zh-CN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46672" y="933825"/>
            <a:ext cx="4220241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r>
              <a:rPr lang="zh-CN" altLang="en-US" sz="24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4299669" y="3262594"/>
            <a:ext cx="3314248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电功率（第</a:t>
            </a:r>
            <a:r>
              <a:rPr lang="en-US" altLang="zh-CN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59221" y="198056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Text Box 2"/>
          <p:cNvSpPr txBox="1">
            <a:spLocks noChangeArrowheads="1"/>
          </p:cNvSpPr>
          <p:nvPr/>
        </p:nvSpPr>
        <p:spPr bwMode="auto">
          <a:xfrm>
            <a:off x="204247" y="483225"/>
            <a:ext cx="87518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例题：</a:t>
            </a:r>
            <a:r>
              <a:rPr lang="zh-CN" altLang="en-US" sz="2400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一只标有 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PZ220~40”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的灯泡，若现测得它两端的电压为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200V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，则这只灯泡的实际功率是多少？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设它的电阻不随温度而变化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419100" y="2241091"/>
            <a:ext cx="690561" cy="460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解：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597005" y="3104326"/>
            <a:ext cx="5291335" cy="969170"/>
            <a:chOff x="3597005" y="3104326"/>
            <a:chExt cx="5291335" cy="969170"/>
          </a:xfrm>
        </p:grpSpPr>
        <p:grpSp>
          <p:nvGrpSpPr>
            <p:cNvPr id="20" name="Group 18"/>
            <p:cNvGrpSpPr>
              <a:grpSpLocks/>
            </p:cNvGrpSpPr>
            <p:nvPr/>
          </p:nvGrpSpPr>
          <p:grpSpPr bwMode="auto">
            <a:xfrm>
              <a:off x="3597005" y="3104326"/>
              <a:ext cx="2052638" cy="969151"/>
              <a:chOff x="-242" y="5"/>
              <a:chExt cx="1088" cy="815"/>
            </a:xfrm>
          </p:grpSpPr>
          <p:sp>
            <p:nvSpPr>
              <p:cNvPr id="230405" name="Text Box 19"/>
              <p:cNvSpPr txBox="1">
                <a:spLocks noChangeArrowheads="1"/>
              </p:cNvSpPr>
              <p:nvPr/>
            </p:nvSpPr>
            <p:spPr bwMode="auto">
              <a:xfrm>
                <a:off x="166" y="5"/>
                <a:ext cx="680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U</a:t>
                </a:r>
                <a:r>
                  <a:rPr lang="zh-CN" altLang="en-US" sz="2400" b="1" baseline="-250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实</a:t>
                </a:r>
                <a:r>
                  <a:rPr lang="en-US" altLang="zh-CN" sz="2400" b="1" baseline="3000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230406" name="Text Box 20"/>
              <p:cNvSpPr txBox="1">
                <a:spLocks noChangeArrowheads="1"/>
              </p:cNvSpPr>
              <p:nvPr/>
            </p:nvSpPr>
            <p:spPr bwMode="auto">
              <a:xfrm>
                <a:off x="-242" y="212"/>
                <a:ext cx="86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zh-CN" altLang="en-US" sz="24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实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</a:p>
            </p:txBody>
          </p:sp>
          <p:sp>
            <p:nvSpPr>
              <p:cNvPr id="25" name="Line 21"/>
              <p:cNvSpPr/>
              <p:nvPr/>
            </p:nvSpPr>
            <p:spPr>
              <a:xfrm flipV="1">
                <a:off x="144" y="406"/>
                <a:ext cx="429" cy="0"/>
              </a:xfrm>
              <a:prstGeom prst="line">
                <a:avLst/>
              </a:prstGeom>
              <a:ln w="190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30408" name="Text Box 22"/>
              <p:cNvSpPr txBox="1">
                <a:spLocks noChangeArrowheads="1"/>
              </p:cNvSpPr>
              <p:nvPr/>
            </p:nvSpPr>
            <p:spPr bwMode="auto">
              <a:xfrm>
                <a:off x="210" y="432"/>
                <a:ext cx="363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b="1" i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R</a:t>
                </a:r>
              </a:p>
            </p:txBody>
          </p:sp>
        </p:grpSp>
        <p:grpSp>
          <p:nvGrpSpPr>
            <p:cNvPr id="27" name="Group 23"/>
            <p:cNvGrpSpPr>
              <a:grpSpLocks/>
            </p:cNvGrpSpPr>
            <p:nvPr/>
          </p:nvGrpSpPr>
          <p:grpSpPr bwMode="auto">
            <a:xfrm>
              <a:off x="5140233" y="3150714"/>
              <a:ext cx="2563905" cy="922782"/>
              <a:chOff x="5" y="-199"/>
              <a:chExt cx="1359" cy="776"/>
            </a:xfrm>
          </p:grpSpPr>
          <p:sp>
            <p:nvSpPr>
              <p:cNvPr id="230410" name="Text Box 24"/>
              <p:cNvSpPr txBox="1">
                <a:spLocks noChangeArrowheads="1"/>
              </p:cNvSpPr>
              <p:nvPr/>
            </p:nvSpPr>
            <p:spPr bwMode="auto">
              <a:xfrm>
                <a:off x="5" y="-5"/>
                <a:ext cx="272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</a:p>
            </p:txBody>
          </p:sp>
          <p:sp>
            <p:nvSpPr>
              <p:cNvPr id="230411" name="Text Box 25"/>
              <p:cNvSpPr txBox="1">
                <a:spLocks noChangeArrowheads="1"/>
              </p:cNvSpPr>
              <p:nvPr/>
            </p:nvSpPr>
            <p:spPr bwMode="auto">
              <a:xfrm>
                <a:off x="189" y="-199"/>
                <a:ext cx="1175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</a:rPr>
                  <a:t>（</a:t>
                </a: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200V</a:t>
                </a:r>
                <a:r>
                  <a:rPr lang="zh-CN" altLang="en-US" sz="2400" b="1" dirty="0">
                    <a:latin typeface="Times New Roman" pitchFamily="18" charset="0"/>
                    <a:cs typeface="Times New Roman" pitchFamily="18" charset="0"/>
                  </a:rPr>
                  <a:t>）</a:t>
                </a:r>
                <a:r>
                  <a:rPr lang="en-US" altLang="zh-CN" sz="24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</a:p>
            </p:txBody>
          </p:sp>
          <p:sp>
            <p:nvSpPr>
              <p:cNvPr id="230412" name="Line 26"/>
              <p:cNvSpPr>
                <a:spLocks noChangeShapeType="1"/>
              </p:cNvSpPr>
              <p:nvPr/>
            </p:nvSpPr>
            <p:spPr bwMode="auto">
              <a:xfrm flipV="1">
                <a:off x="203" y="189"/>
                <a:ext cx="90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0413" name="Text Box 27"/>
              <p:cNvSpPr txBox="1">
                <a:spLocks noChangeArrowheads="1"/>
              </p:cNvSpPr>
              <p:nvPr/>
            </p:nvSpPr>
            <p:spPr bwMode="auto">
              <a:xfrm>
                <a:off x="262" y="189"/>
                <a:ext cx="907" cy="3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b="1" dirty="0">
                    <a:latin typeface="Times New Roman" pitchFamily="18" charset="0"/>
                    <a:cs typeface="Times New Roman" pitchFamily="18" charset="0"/>
                  </a:rPr>
                  <a:t>1 210</a:t>
                </a:r>
                <a:r>
                  <a:rPr lang="zh-CN" altLang="zh-CN" sz="2400" b="1" dirty="0">
                    <a:latin typeface="Times New Roman" pitchFamily="18" charset="0"/>
                    <a:cs typeface="Times New Roman" pitchFamily="18" charset="0"/>
                    <a:sym typeface="+mn-ea"/>
                  </a:rPr>
                  <a:t>Ω</a:t>
                </a:r>
                <a:endParaRPr lang="zh-CN" altLang="en-US" sz="2400" b="1" dirty="0">
                  <a:latin typeface="Times New Roman" pitchFamily="18" charset="0"/>
                  <a:cs typeface="Times New Roman" pitchFamily="18" charset="0"/>
                  <a:sym typeface="+mn-ea"/>
                </a:endParaRPr>
              </a:p>
            </p:txBody>
          </p:sp>
        </p:grpSp>
        <p:sp>
          <p:nvSpPr>
            <p:cNvPr id="32" name="Text Box 28"/>
            <p:cNvSpPr txBox="1">
              <a:spLocks noChangeArrowheads="1"/>
            </p:cNvSpPr>
            <p:nvPr/>
          </p:nvSpPr>
          <p:spPr bwMode="auto">
            <a:xfrm>
              <a:off x="7223052" y="3384355"/>
              <a:ext cx="1665288" cy="458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=33.1W</a:t>
              </a:r>
            </a:p>
          </p:txBody>
        </p:sp>
      </p:grp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1118097" y="2311236"/>
            <a:ext cx="2245907" cy="458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eaLnBrk="0" hangingPunct="0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灯泡的电阻：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2941638" y="2034434"/>
            <a:ext cx="4678362" cy="944210"/>
            <a:chOff x="2941638" y="2034434"/>
            <a:chExt cx="4678362" cy="944210"/>
          </a:xfrm>
        </p:grpSpPr>
        <p:grpSp>
          <p:nvGrpSpPr>
            <p:cNvPr id="2" name="组合 1"/>
            <p:cNvGrpSpPr/>
            <p:nvPr/>
          </p:nvGrpSpPr>
          <p:grpSpPr>
            <a:xfrm>
              <a:off x="2941638" y="2034434"/>
              <a:ext cx="4167187" cy="944210"/>
              <a:chOff x="2941638" y="2034434"/>
              <a:chExt cx="4167187" cy="944210"/>
            </a:xfrm>
          </p:grpSpPr>
          <p:grpSp>
            <p:nvGrpSpPr>
              <p:cNvPr id="34" name="Group 29"/>
              <p:cNvGrpSpPr>
                <a:grpSpLocks/>
              </p:cNvGrpSpPr>
              <p:nvPr/>
            </p:nvGrpSpPr>
            <p:grpSpPr bwMode="auto">
              <a:xfrm>
                <a:off x="2941638" y="2034434"/>
                <a:ext cx="1847850" cy="874136"/>
                <a:chOff x="-5" y="28"/>
                <a:chExt cx="980" cy="736"/>
              </a:xfrm>
            </p:grpSpPr>
            <p:sp>
              <p:nvSpPr>
                <p:cNvPr id="230417" name="Rectangle 30"/>
                <p:cNvSpPr>
                  <a:spLocks noChangeArrowheads="1"/>
                </p:cNvSpPr>
                <p:nvPr/>
              </p:nvSpPr>
              <p:spPr bwMode="auto">
                <a:xfrm>
                  <a:off x="219" y="270"/>
                  <a:ext cx="140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en-US" altLang="zh-CN" sz="2400" b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=</a:t>
                  </a:r>
                </a:p>
              </p:txBody>
            </p:sp>
            <p:sp>
              <p:nvSpPr>
                <p:cNvPr id="230418" name="Rectangle 31"/>
                <p:cNvSpPr>
                  <a:spLocks noChangeArrowheads="1"/>
                </p:cNvSpPr>
                <p:nvPr/>
              </p:nvSpPr>
              <p:spPr bwMode="auto">
                <a:xfrm>
                  <a:off x="-5" y="273"/>
                  <a:ext cx="228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R</a:t>
                  </a:r>
                </a:p>
              </p:txBody>
            </p:sp>
            <p:sp>
              <p:nvSpPr>
                <p:cNvPr id="37" name="Line 32"/>
                <p:cNvSpPr/>
                <p:nvPr/>
              </p:nvSpPr>
              <p:spPr>
                <a:xfrm>
                  <a:off x="330" y="432"/>
                  <a:ext cx="415" cy="0"/>
                </a:xfrm>
                <a:prstGeom prst="line">
                  <a:avLst/>
                </a:prstGeom>
                <a:ln w="1905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30420" name="Rectangle 34"/>
                <p:cNvSpPr>
                  <a:spLocks noChangeArrowheads="1"/>
                </p:cNvSpPr>
                <p:nvPr/>
              </p:nvSpPr>
              <p:spPr bwMode="auto">
                <a:xfrm>
                  <a:off x="433" y="454"/>
                  <a:ext cx="431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en-US" altLang="zh-CN" sz="2400" b="1" i="1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P</a:t>
                  </a:r>
                  <a:r>
                    <a:rPr lang="zh-CN" altLang="en-US" sz="2400" b="1" baseline="-2500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额</a:t>
                  </a:r>
                </a:p>
              </p:txBody>
            </p:sp>
            <p:sp>
              <p:nvSpPr>
                <p:cNvPr id="230421" name="Rectangle 35"/>
                <p:cNvSpPr>
                  <a:spLocks noChangeArrowheads="1"/>
                </p:cNvSpPr>
                <p:nvPr/>
              </p:nvSpPr>
              <p:spPr bwMode="auto">
                <a:xfrm>
                  <a:off x="395" y="28"/>
                  <a:ext cx="580" cy="31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U</a:t>
                  </a:r>
                  <a:r>
                    <a:rPr lang="zh-CN" altLang="en-US" sz="2400" b="1" baseline="-25000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额</a:t>
                  </a:r>
                  <a:r>
                    <a:rPr lang="en-US" altLang="zh-CN" sz="2400" b="1" baseline="30000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</p:grpSp>
          <p:grpSp>
            <p:nvGrpSpPr>
              <p:cNvPr id="40" name="Group 44"/>
              <p:cNvGrpSpPr>
                <a:grpSpLocks/>
              </p:cNvGrpSpPr>
              <p:nvPr/>
            </p:nvGrpSpPr>
            <p:grpSpPr bwMode="auto">
              <a:xfrm>
                <a:off x="4341813" y="2046311"/>
                <a:ext cx="2767012" cy="932333"/>
                <a:chOff x="0" y="0"/>
                <a:chExt cx="1467" cy="785"/>
              </a:xfrm>
            </p:grpSpPr>
            <p:sp>
              <p:nvSpPr>
                <p:cNvPr id="230423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0" y="192"/>
                  <a:ext cx="336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altLang="zh-CN" sz="2400" b="1" dirty="0">
                      <a:latin typeface="Times New Roman" pitchFamily="18" charset="0"/>
                      <a:cs typeface="Times New Roman" pitchFamily="18" charset="0"/>
                    </a:rPr>
                    <a:t>=</a:t>
                  </a:r>
                </a:p>
              </p:txBody>
            </p:sp>
            <p:sp>
              <p:nvSpPr>
                <p:cNvPr id="230424" name="Text Box 46"/>
                <p:cNvSpPr txBox="1">
                  <a:spLocks noChangeArrowheads="1"/>
                </p:cNvSpPr>
                <p:nvPr/>
              </p:nvSpPr>
              <p:spPr bwMode="auto">
                <a:xfrm>
                  <a:off x="61" y="0"/>
                  <a:ext cx="1406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zh-CN" altLang="en-US" sz="2400" b="1" dirty="0">
                      <a:latin typeface="Times New Roman" pitchFamily="18" charset="0"/>
                      <a:cs typeface="Times New Roman" pitchFamily="18" charset="0"/>
                    </a:rPr>
                    <a:t>（</a:t>
                  </a:r>
                  <a:r>
                    <a:rPr lang="en-US" altLang="zh-CN" sz="2400" b="1" dirty="0">
                      <a:latin typeface="Times New Roman" pitchFamily="18" charset="0"/>
                      <a:cs typeface="Times New Roman" pitchFamily="18" charset="0"/>
                    </a:rPr>
                    <a:t>220V</a:t>
                  </a:r>
                  <a:r>
                    <a:rPr lang="zh-CN" altLang="en-US" sz="2400" b="1" dirty="0">
                      <a:latin typeface="Times New Roman" pitchFamily="18" charset="0"/>
                      <a:cs typeface="Times New Roman" pitchFamily="18" charset="0"/>
                    </a:rPr>
                    <a:t>）</a:t>
                  </a:r>
                  <a:r>
                    <a:rPr lang="en-US" altLang="zh-CN" sz="2400" b="1" baseline="30000" dirty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  <p:sp>
              <p:nvSpPr>
                <p:cNvPr id="230425" name="Line 47"/>
                <p:cNvSpPr>
                  <a:spLocks noChangeShapeType="1"/>
                </p:cNvSpPr>
                <p:nvPr/>
              </p:nvSpPr>
              <p:spPr bwMode="auto">
                <a:xfrm>
                  <a:off x="163" y="395"/>
                  <a:ext cx="610" cy="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0426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251" y="397"/>
                  <a:ext cx="522" cy="3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>
                    <a:spcBef>
                      <a:spcPct val="50000"/>
                    </a:spcBef>
                    <a:buFont typeface="Arial" pitchFamily="34" charset="0"/>
                    <a:buNone/>
                  </a:pPr>
                  <a:r>
                    <a:rPr lang="en-US" altLang="zh-CN" sz="2400" b="1" dirty="0">
                      <a:latin typeface="Times New Roman" pitchFamily="18" charset="0"/>
                      <a:cs typeface="Times New Roman" pitchFamily="18" charset="0"/>
                    </a:rPr>
                    <a:t>40W</a:t>
                  </a:r>
                </a:p>
              </p:txBody>
            </p:sp>
          </p:grpSp>
        </p:grpSp>
        <p:sp>
          <p:nvSpPr>
            <p:cNvPr id="45" name="Text Box 49"/>
            <p:cNvSpPr txBox="1">
              <a:spLocks noChangeArrowheads="1"/>
            </p:cNvSpPr>
            <p:nvPr/>
          </p:nvSpPr>
          <p:spPr bwMode="auto">
            <a:xfrm>
              <a:off x="5976938" y="2412189"/>
              <a:ext cx="1643062" cy="460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cs typeface="Times New Roman" pitchFamily="18" charset="0"/>
                </a:rPr>
                <a:t>=1 210</a:t>
              </a:r>
              <a:r>
                <a:rPr lang="zh-CN" altLang="zh-CN" sz="2400" b="1" dirty="0">
                  <a:latin typeface="Times New Roman" pitchFamily="18" charset="0"/>
                  <a:cs typeface="Times New Roman" pitchFamily="18" charset="0"/>
                  <a:sym typeface="+mn-ea"/>
                </a:rPr>
                <a:t>Ω</a:t>
              </a:r>
              <a:endParaRPr lang="zh-CN" altLang="en-US" sz="2400" b="1" dirty="0">
                <a:latin typeface="Times New Roman" pitchFamily="18" charset="0"/>
                <a:cs typeface="Times New Roman" pitchFamily="18" charset="0"/>
                <a:sym typeface="+mn-ea"/>
              </a:endParaRPr>
            </a:p>
          </p:txBody>
        </p:sp>
      </p:grpSp>
      <p:sp>
        <p:nvSpPr>
          <p:cNvPr id="46" name="Rectangle 16"/>
          <p:cNvSpPr>
            <a:spLocks noChangeArrowheads="1"/>
          </p:cNvSpPr>
          <p:nvPr/>
        </p:nvSpPr>
        <p:spPr bwMode="auto">
          <a:xfrm>
            <a:off x="1119382" y="3474752"/>
            <a:ext cx="2648132" cy="415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eaLnBrk="0" hangingPunct="0"/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灯泡的实际功率：</a:t>
            </a:r>
          </a:p>
        </p:txBody>
      </p: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965933" y="4274832"/>
            <a:ext cx="5629821" cy="501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eaLnBrk="0" hangingPunct="0"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灯泡的亮度是由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灯泡的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实际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功率决定。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339374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3" grpId="0"/>
      <p:bldP spid="46" grpId="0"/>
      <p:bldP spid="3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288747" y="204539"/>
            <a:ext cx="4343059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50000"/>
              </a:spcBef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7.</a:t>
            </a:r>
            <a:r>
              <a:rPr lang="zh-CN" altLang="en-US" dirty="0" smtClean="0"/>
              <a:t>实际</a:t>
            </a:r>
            <a:r>
              <a:rPr lang="zh-CN" altLang="en-US" dirty="0"/>
              <a:t>功率与额定功率的</a:t>
            </a:r>
            <a:r>
              <a:rPr lang="zh-CN" altLang="en-US" dirty="0" smtClean="0"/>
              <a:t>关系</a:t>
            </a:r>
            <a:endParaRPr lang="zh-CN" altLang="en-US" dirty="0"/>
          </a:p>
        </p:txBody>
      </p:sp>
      <p:graphicFrame>
        <p:nvGraphicFramePr>
          <p:cNvPr id="5" name="Group 8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449"/>
              </p:ext>
            </p:extLst>
          </p:nvPr>
        </p:nvGraphicFramePr>
        <p:xfrm>
          <a:off x="686141" y="701863"/>
          <a:ext cx="6857999" cy="1902000"/>
        </p:xfrm>
        <a:graphic>
          <a:graphicData uri="http://schemas.openxmlformats.org/drawingml/2006/table">
            <a:tbl>
              <a:tblPr/>
              <a:tblGrid>
                <a:gridCol w="1718070"/>
                <a:gridCol w="1718070"/>
                <a:gridCol w="3421859"/>
              </a:tblGrid>
              <a:tr h="4151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电　压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功　率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用电器工作情况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61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U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&lt;U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__P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不能正常工作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3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U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=U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__P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正常工作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61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U</a:t>
                      </a:r>
                      <a:r>
                        <a:rPr kumimoji="0" lang="zh-CN" alt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&gt;U</a:t>
                      </a:r>
                      <a:r>
                        <a:rPr kumimoji="0" lang="zh-CN" altLang="en-US" sz="2400" b="0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实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__P</a:t>
                      </a:r>
                      <a:r>
                        <a:rPr kumimoji="0" lang="zh-CN" altLang="en-US" sz="24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  <a:cs typeface="Times New Roman" pitchFamily="18" charset="0"/>
                        </a:rPr>
                        <a:t>额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zh-CN" altLang="en-US" sz="2400" dirty="0" smtClean="0">
                          <a:latin typeface="微软雅黑" pitchFamily="34" charset="-122"/>
                          <a:ea typeface="微软雅黑" pitchFamily="34" charset="-122"/>
                        </a:rPr>
                        <a:t>可能烧毁用电器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54870" marB="5487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84"/>
          <p:cNvSpPr txBox="1">
            <a:spLocks noChangeArrowheads="1"/>
          </p:cNvSpPr>
          <p:nvPr/>
        </p:nvSpPr>
        <p:spPr bwMode="auto">
          <a:xfrm>
            <a:off x="2857094" y="1234217"/>
            <a:ext cx="76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&lt;</a:t>
            </a:r>
          </a:p>
        </p:txBody>
      </p:sp>
      <p:sp>
        <p:nvSpPr>
          <p:cNvPr id="7" name="Text Box 85"/>
          <p:cNvSpPr txBox="1">
            <a:spLocks noChangeArrowheads="1"/>
          </p:cNvSpPr>
          <p:nvPr/>
        </p:nvSpPr>
        <p:spPr bwMode="auto">
          <a:xfrm>
            <a:off x="2857094" y="1695882"/>
            <a:ext cx="76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=</a:t>
            </a:r>
          </a:p>
        </p:txBody>
      </p:sp>
      <p:sp>
        <p:nvSpPr>
          <p:cNvPr id="8" name="Text Box 86"/>
          <p:cNvSpPr txBox="1">
            <a:spLocks noChangeArrowheads="1"/>
          </p:cNvSpPr>
          <p:nvPr/>
        </p:nvSpPr>
        <p:spPr bwMode="auto">
          <a:xfrm>
            <a:off x="2977650" y="2157547"/>
            <a:ext cx="6414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&gt;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061166" y="2848364"/>
            <a:ext cx="2299063" cy="2021901"/>
            <a:chOff x="3640182" y="81536"/>
            <a:chExt cx="2299063" cy="2021901"/>
          </a:xfrm>
        </p:grpSpPr>
        <p:pic>
          <p:nvPicPr>
            <p:cNvPr id="10" name="Picture 2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0182" y="81536"/>
              <a:ext cx="2299063" cy="1590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4"/>
            <p:cNvSpPr>
              <a:spLocks noChangeArrowheads="1"/>
            </p:cNvSpPr>
            <p:nvPr/>
          </p:nvSpPr>
          <p:spPr bwMode="auto">
            <a:xfrm>
              <a:off x="3964849" y="1567906"/>
              <a:ext cx="1861185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小型稳压器</a:t>
              </a:r>
            </a:p>
          </p:txBody>
        </p:sp>
      </p:grpSp>
      <p:sp>
        <p:nvSpPr>
          <p:cNvPr id="12" name="内容占位符 5"/>
          <p:cNvSpPr>
            <a:spLocks noChangeArrowheads="1"/>
          </p:cNvSpPr>
          <p:nvPr/>
        </p:nvSpPr>
        <p:spPr bwMode="auto">
          <a:xfrm>
            <a:off x="301128" y="2735051"/>
            <a:ext cx="5760038" cy="1599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8.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尽量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让用电器在额定电压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下工作。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sym typeface="+mn-ea"/>
              </a:rPr>
              <a:t>由于电网供电存在电压过低或过高等问题，有时需要使用稳压器提供稳定的电压使电气设备能正成工作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+mn-ea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145783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  <p:bldP spid="12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圆角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33" y="167871"/>
            <a:ext cx="178531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410754" y="236316"/>
            <a:ext cx="17853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398417" y="1076825"/>
            <a:ext cx="74059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　一种彩色灯泡的额定电压是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36 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，要接在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220 V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的电路中，要串联多少个这种灯泡才行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1097745" y="2636355"/>
            <a:ext cx="4368018" cy="954088"/>
            <a:chOff x="1097745" y="2636355"/>
            <a:chExt cx="4368018" cy="954088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1097745" y="2781080"/>
              <a:ext cx="80021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解：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485178" y="2636355"/>
              <a:ext cx="2980585" cy="954088"/>
              <a:chOff x="2485178" y="2817174"/>
              <a:chExt cx="2980585" cy="954088"/>
            </a:xfrm>
          </p:grpSpPr>
          <p:sp>
            <p:nvSpPr>
              <p:cNvPr id="6" name="Rectangle 9"/>
              <p:cNvSpPr>
                <a:spLocks noChangeArrowheads="1"/>
              </p:cNvSpPr>
              <p:nvPr/>
            </p:nvSpPr>
            <p:spPr bwMode="auto">
              <a:xfrm>
                <a:off x="4103688" y="3105150"/>
                <a:ext cx="136207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800" dirty="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rPr>
                  <a:t>≈ 6.1</a:t>
                </a:r>
              </a:p>
            </p:txBody>
          </p:sp>
          <p:grpSp>
            <p:nvGrpSpPr>
              <p:cNvPr id="7" name="Group 10"/>
              <p:cNvGrpSpPr>
                <a:grpSpLocks/>
              </p:cNvGrpSpPr>
              <p:nvPr/>
            </p:nvGrpSpPr>
            <p:grpSpPr bwMode="auto">
              <a:xfrm>
                <a:off x="2485178" y="2817174"/>
                <a:ext cx="1652588" cy="954088"/>
                <a:chOff x="1111" y="3356"/>
                <a:chExt cx="1041" cy="601"/>
              </a:xfrm>
            </p:grpSpPr>
            <p:sp>
              <p:nvSpPr>
                <p:cNvPr id="8" name="Rectangle 11"/>
                <p:cNvSpPr>
                  <a:spLocks noChangeArrowheads="1"/>
                </p:cNvSpPr>
                <p:nvPr/>
              </p:nvSpPr>
              <p:spPr bwMode="auto">
                <a:xfrm>
                  <a:off x="1111" y="3492"/>
                  <a:ext cx="499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buFont typeface="Arial" pitchFamily="34" charset="0"/>
                    <a:buNone/>
                  </a:pPr>
                  <a:r>
                    <a:rPr lang="en-US" altLang="zh-CN" sz="2800" i="1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n </a:t>
                  </a:r>
                  <a:r>
                    <a:rPr lang="en-US" altLang="zh-CN" sz="28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=</a:t>
                  </a:r>
                </a:p>
              </p:txBody>
            </p:sp>
            <p:sp>
              <p:nvSpPr>
                <p:cNvPr id="9" name="Rectangle 12"/>
                <p:cNvSpPr>
                  <a:spLocks noChangeArrowheads="1"/>
                </p:cNvSpPr>
                <p:nvPr/>
              </p:nvSpPr>
              <p:spPr bwMode="auto">
                <a:xfrm>
                  <a:off x="1476" y="3356"/>
                  <a:ext cx="676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buFont typeface="Arial" pitchFamily="34" charset="0"/>
                    <a:buNone/>
                  </a:pPr>
                  <a:r>
                    <a:rPr lang="en-US" altLang="zh-CN" sz="28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220 V</a:t>
                  </a:r>
                </a:p>
                <a:p>
                  <a:pPr algn="ctr">
                    <a:buFont typeface="Arial" pitchFamily="34" charset="0"/>
                    <a:buNone/>
                  </a:pPr>
                  <a:r>
                    <a:rPr lang="en-US" altLang="zh-CN" sz="2800" dirty="0">
                      <a:latin typeface="Times New Roman" pitchFamily="18" charset="0"/>
                      <a:ea typeface="微软雅黑" pitchFamily="34" charset="-122"/>
                      <a:cs typeface="Times New Roman" pitchFamily="18" charset="0"/>
                    </a:rPr>
                    <a:t>36 V</a:t>
                  </a:r>
                </a:p>
              </p:txBody>
            </p:sp>
            <p:sp>
              <p:nvSpPr>
                <p:cNvPr id="10" name="Line 13"/>
                <p:cNvSpPr>
                  <a:spLocks noChangeShapeType="1"/>
                </p:cNvSpPr>
                <p:nvPr/>
              </p:nvSpPr>
              <p:spPr bwMode="auto">
                <a:xfrm>
                  <a:off x="1496" y="3651"/>
                  <a:ext cx="636" cy="0"/>
                </a:xfrm>
                <a:prstGeom prst="line">
                  <a:avLst/>
                </a:prstGeom>
                <a:ln>
                  <a:headEnd/>
                  <a:tailEnd/>
                </a:ln>
                <a:extLst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/>
                <a:lstStyle/>
                <a:p>
                  <a:endParaRPr lang="zh-CN" altLang="en-US" sz="2400">
                    <a:latin typeface="Times New Roman" pitchFamily="18" charset="0"/>
                    <a:ea typeface="微软雅黑" pitchFamily="34" charset="-122"/>
                    <a:cs typeface="Times New Roman" pitchFamily="18" charset="0"/>
                  </a:endParaRPr>
                </a:p>
              </p:txBody>
            </p:sp>
          </p:grpSp>
        </p:grpSp>
      </p:grp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797079" y="3794519"/>
            <a:ext cx="7284475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不能超过额定电压，所以应该串联 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个这种灯泡。</a:t>
            </a:r>
          </a:p>
        </p:txBody>
      </p:sp>
    </p:spTree>
    <p:extLst>
      <p:ext uri="{BB962C8B-B14F-4D97-AF65-F5344CB8AC3E}">
        <p14:creationId xmlns:p14="http://schemas.microsoft.com/office/powerpoint/2010/main" val="23855299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61933" y="644209"/>
            <a:ext cx="81825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测量电功率可以使用专用的功率表，但是在非专业的实验中，常常通过电流和电压的测量来间接得知用电器的电功率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134" y="120991"/>
            <a:ext cx="296491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电功率的测量</a:t>
            </a:r>
          </a:p>
        </p:txBody>
      </p:sp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379689" y="1844536"/>
            <a:ext cx="218521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b="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测量方法一：</a:t>
            </a:r>
            <a:endParaRPr lang="zh-CN" altLang="en-US" sz="2600" b="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474134" y="2336981"/>
            <a:ext cx="3052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实验原理</a:t>
            </a:r>
            <a:r>
              <a:rPr lang="zh-CN" altLang="en-US" sz="2400" b="0" dirty="0">
                <a:latin typeface="微软雅黑" pitchFamily="34" charset="-122"/>
                <a:ea typeface="微软雅黑" pitchFamily="34" charset="-122"/>
              </a:rPr>
              <a:t>： </a:t>
            </a:r>
            <a:r>
              <a:rPr lang="en-US" altLang="zh-CN" sz="2400" b="0" i="1" dirty="0" smtClean="0">
                <a:latin typeface="微软雅黑" pitchFamily="34" charset="-122"/>
                <a:ea typeface="微软雅黑" pitchFamily="34" charset="-122"/>
              </a:rPr>
              <a:t>P=UI</a:t>
            </a:r>
            <a:endParaRPr lang="en-US" altLang="zh-CN" sz="2400" b="0" i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304" y="2746535"/>
            <a:ext cx="3020570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实验方法：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伏安法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367109" y="3157053"/>
            <a:ext cx="8034167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0" dirty="0" smtClean="0">
                <a:latin typeface="Times New Roman" pitchFamily="18" charset="0"/>
                <a:ea typeface="黑体" pitchFamily="49" charset="-122"/>
              </a:rPr>
              <a:t>3.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实验</a:t>
            </a: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步骤</a:t>
            </a:r>
            <a:r>
              <a:rPr lang="zh-CN" altLang="en-US" sz="2600" b="0" dirty="0" smtClean="0">
                <a:latin typeface="Times New Roman" pitchFamily="18" charset="0"/>
                <a:ea typeface="黑体" pitchFamily="49" charset="-122"/>
              </a:rPr>
              <a:t>： 用电压表测出</a:t>
            </a: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用电器两端的电压</a:t>
            </a:r>
            <a:r>
              <a:rPr lang="en-US" altLang="zh-CN" sz="2600" b="0" dirty="0">
                <a:latin typeface="Times New Roman" pitchFamily="18" charset="0"/>
                <a:ea typeface="黑体" pitchFamily="49" charset="-122"/>
              </a:rPr>
              <a:t>U</a:t>
            </a: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，用电流表测出通过用电器的电流</a:t>
            </a:r>
            <a:r>
              <a:rPr lang="en-US" altLang="zh-CN" sz="2600" b="0" dirty="0">
                <a:latin typeface="Times New Roman" pitchFamily="18" charset="0"/>
                <a:ea typeface="黑体" pitchFamily="49" charset="-122"/>
              </a:rPr>
              <a:t>I</a:t>
            </a: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，由公式</a:t>
            </a:r>
            <a:r>
              <a:rPr lang="en-US" altLang="zh-CN" sz="2600" b="0" dirty="0">
                <a:latin typeface="Times New Roman" pitchFamily="18" charset="0"/>
                <a:ea typeface="黑体" pitchFamily="49" charset="-122"/>
              </a:rPr>
              <a:t>P = UI</a:t>
            </a:r>
            <a:r>
              <a:rPr lang="zh-CN" altLang="en-US" sz="2600" b="0" dirty="0">
                <a:latin typeface="Times New Roman" pitchFamily="18" charset="0"/>
                <a:ea typeface="黑体" pitchFamily="49" charset="-122"/>
              </a:rPr>
              <a:t>计算出用电器的电功率。</a:t>
            </a:r>
            <a:endParaRPr lang="zh-CN" altLang="en-US" sz="2600" b="0" dirty="0">
              <a:solidFill>
                <a:srgbClr val="0000FF"/>
              </a:solidFill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896683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14"/>
          <p:cNvSpPr>
            <a:spLocks noChangeArrowheads="1"/>
          </p:cNvSpPr>
          <p:nvPr/>
        </p:nvSpPr>
        <p:spPr bwMode="auto">
          <a:xfrm>
            <a:off x="259145" y="345429"/>
            <a:ext cx="218521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6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测量方法二：</a:t>
            </a: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259145" y="952318"/>
            <a:ext cx="20312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sz="2000" b="1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b="0" dirty="0" smtClean="0">
                <a:latin typeface="微软雅黑" pitchFamily="34" charset="-122"/>
                <a:ea typeface="微软雅黑" pitchFamily="34" charset="-122"/>
              </a:rPr>
              <a:t>实验原理：</a:t>
            </a:r>
            <a:endParaRPr lang="en-US" altLang="zh-CN" sz="2400" b="0" i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2238592" y="837872"/>
            <a:ext cx="1202666" cy="831304"/>
            <a:chOff x="0" y="0"/>
            <a:chExt cx="785" cy="554"/>
          </a:xfrm>
        </p:grpSpPr>
        <p:sp>
          <p:nvSpPr>
            <p:cNvPr id="11" name="Rectangle 6"/>
            <p:cNvSpPr>
              <a:spLocks noChangeArrowheads="1"/>
            </p:cNvSpPr>
            <p:nvPr/>
          </p:nvSpPr>
          <p:spPr bwMode="auto">
            <a:xfrm>
              <a:off x="0" y="121"/>
              <a:ext cx="630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</a:rPr>
                <a:t>P =   </a:t>
              </a:r>
              <a:endParaRPr lang="en-US" altLang="zh-CN" sz="2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2" name="Group 6"/>
            <p:cNvGrpSpPr>
              <a:grpSpLocks/>
            </p:cNvGrpSpPr>
            <p:nvPr/>
          </p:nvGrpSpPr>
          <p:grpSpPr bwMode="auto">
            <a:xfrm>
              <a:off x="387" y="0"/>
              <a:ext cx="398" cy="554"/>
              <a:chOff x="0" y="0"/>
              <a:chExt cx="398" cy="554"/>
            </a:xfrm>
          </p:grpSpPr>
          <p:sp>
            <p:nvSpPr>
              <p:cNvPr id="13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98" cy="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W</a:t>
                </a:r>
              </a:p>
              <a:p>
                <a:pPr algn="ctr"/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</a:rPr>
                  <a:t>t</a:t>
                </a:r>
              </a:p>
            </p:txBody>
          </p:sp>
          <p:sp>
            <p:nvSpPr>
              <p:cNvPr id="14" name="Line 8"/>
              <p:cNvSpPr>
                <a:spLocks noChangeShapeType="1"/>
              </p:cNvSpPr>
              <p:nvPr/>
            </p:nvSpPr>
            <p:spPr bwMode="auto">
              <a:xfrm>
                <a:off x="63" y="279"/>
                <a:ext cx="272" cy="0"/>
              </a:xfrm>
              <a:prstGeom prst="line">
                <a:avLst/>
              </a:prstGeom>
              <a:noFill/>
              <a:ln w="158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314306" y="1669175"/>
            <a:ext cx="606086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实验方法：用电能表计量</a:t>
            </a:r>
            <a:r>
              <a:rPr lang="en-US" altLang="zh-CN" sz="2400" i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W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秒表测量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t.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文本框 9"/>
          <p:cNvSpPr txBox="1">
            <a:spLocks noChangeArrowheads="1"/>
          </p:cNvSpPr>
          <p:nvPr/>
        </p:nvSpPr>
        <p:spPr bwMode="auto">
          <a:xfrm>
            <a:off x="314306" y="2249307"/>
            <a:ext cx="833621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sym typeface="+mn-ea"/>
              </a:rPr>
              <a:t>3.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sym typeface="+mn-ea"/>
              </a:rPr>
              <a:t>实验步骤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让被测用电器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单独工作，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记录工作一段时间</a:t>
            </a:r>
            <a:r>
              <a:rPr lang="zh-CN" altLang="en-US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t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内铝盘转动的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圈数</a:t>
            </a:r>
            <a:r>
              <a:rPr lang="zh-CN" altLang="en-US" sz="2400" i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n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</a:p>
        </p:txBody>
      </p:sp>
      <p:sp>
        <p:nvSpPr>
          <p:cNvPr id="17" name="文本框 11"/>
          <p:cNvSpPr txBox="1">
            <a:spLocks noChangeArrowheads="1"/>
          </p:cNvSpPr>
          <p:nvPr/>
        </p:nvSpPr>
        <p:spPr bwMode="auto">
          <a:xfrm>
            <a:off x="479129" y="3572576"/>
            <a:ext cx="31175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用电器的电功率为：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8" name="Object 17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4250160"/>
              </p:ext>
            </p:extLst>
          </p:nvPr>
        </p:nvGraphicFramePr>
        <p:xfrm>
          <a:off x="3622782" y="3029888"/>
          <a:ext cx="1719262" cy="125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3" name="Equation" r:id="rId4" imgW="39624000" imgH="21640800" progId="Equation.DSMT4">
                  <p:embed/>
                </p:oleObj>
              </mc:Choice>
              <mc:Fallback>
                <p:oleObj name="Equation" r:id="rId4" imgW="39624000" imgH="216408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2782" y="3029888"/>
                        <a:ext cx="1719262" cy="1250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文本框 13"/>
          <p:cNvSpPr txBox="1">
            <a:spLocks noChangeArrowheads="1"/>
          </p:cNvSpPr>
          <p:nvPr/>
        </p:nvSpPr>
        <p:spPr bwMode="auto">
          <a:xfrm>
            <a:off x="344680" y="4408600"/>
            <a:ext cx="77225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BF5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（式中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为电路中消耗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1kW</a:t>
            </a:r>
            <a:r>
              <a:rPr lang="en-US" altLang="zh-CN" sz="24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 panose="02020603050405020304" charset="0"/>
                <a:sym typeface="+mn-ea"/>
              </a:rPr>
              <a:t>·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电能电能表转动的次数）</a:t>
            </a:r>
          </a:p>
        </p:txBody>
      </p:sp>
    </p:spTree>
    <p:extLst>
      <p:ext uri="{BB962C8B-B14F-4D97-AF65-F5344CB8AC3E}">
        <p14:creationId xmlns:p14="http://schemas.microsoft.com/office/powerpoint/2010/main" val="160059486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 bldLvl="0"/>
      <p:bldP spid="17" grpId="0" bldLvl="0"/>
      <p:bldP spid="1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95" y="746312"/>
            <a:ext cx="7982419" cy="362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hape 108"/>
          <p:cNvSpPr/>
          <p:nvPr/>
        </p:nvSpPr>
        <p:spPr>
          <a:xfrm>
            <a:off x="264273" y="109763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5" name="Shape 112"/>
          <p:cNvSpPr/>
          <p:nvPr/>
        </p:nvSpPr>
        <p:spPr>
          <a:xfrm>
            <a:off x="221585" y="161536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1225993" y="109763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31481" y="6821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矩形 7"/>
          <p:cNvSpPr/>
          <p:nvPr/>
        </p:nvSpPr>
        <p:spPr>
          <a:xfrm>
            <a:off x="4483583" y="4426364"/>
            <a:ext cx="43524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本堂难点：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电功率的公式进行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7929" y="4426364"/>
            <a:ext cx="4632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本堂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重点：</a:t>
            </a:r>
            <a:r>
              <a:rPr lang="en-US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区分实际功率和额定功率</a:t>
            </a:r>
            <a:r>
              <a:rPr lang="zh-CN" altLang="zh-CN" sz="2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834909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Shape 112"/>
          <p:cNvSpPr/>
          <p:nvPr/>
        </p:nvSpPr>
        <p:spPr>
          <a:xfrm>
            <a:off x="241431" y="246920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5691" y="736667"/>
            <a:ext cx="7071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用电器额定功率和实际功率的理解和计算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593" y="1198332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400" dirty="0"/>
          </a:p>
        </p:txBody>
      </p:sp>
      <p:sp>
        <p:nvSpPr>
          <p:cNvPr id="6" name="文本框 1"/>
          <p:cNvSpPr txBox="1"/>
          <p:nvPr/>
        </p:nvSpPr>
        <p:spPr>
          <a:xfrm>
            <a:off x="11575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6721" y="1582215"/>
            <a:ext cx="84908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烟台市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6V 1.5W”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的小灯泡，通过它的电流随两端电压变化的关系如图所示，若把这样的三只灯泡串联起来，接在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12V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的电源两端，灯泡的电阻及实际功率约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为（    ）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670" y="3273917"/>
            <a:ext cx="1762125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444294" y="3377808"/>
            <a:ext cx="51902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A.24Ω</a:t>
            </a:r>
            <a:r>
              <a:rPr lang="pl-PL" altLang="zh-CN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0.67W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；  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B.20Ω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0.8W</a:t>
            </a:r>
            <a:endParaRPr lang="pl-PL" altLang="zh-CN" sz="2400" dirty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pl-PL" altLang="zh-CN" sz="2400" dirty="0">
                <a:latin typeface="Times New Roman" pitchFamily="18" charset="0"/>
                <a:cs typeface="Times New Roman" pitchFamily="18" charset="0"/>
              </a:rPr>
              <a:t>C.24Ω	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0.96W</a:t>
            </a:r>
            <a:r>
              <a:rPr lang="zh-CN" altLang="en-US" sz="2400" dirty="0" smtClean="0">
                <a:latin typeface="Times New Roman" pitchFamily="18" charset="0"/>
                <a:cs typeface="Times New Roman" pitchFamily="18" charset="0"/>
              </a:rPr>
              <a:t>；  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D.20Ω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pl-PL" altLang="zh-CN" sz="2400" dirty="0" smtClean="0">
                <a:latin typeface="Times New Roman" pitchFamily="18" charset="0"/>
                <a:cs typeface="Times New Roman" pitchFamily="18" charset="0"/>
              </a:rPr>
              <a:t>0.67W</a:t>
            </a:r>
            <a:endParaRPr lang="pl-PL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456733" y="281225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24097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5804" y="214848"/>
            <a:ext cx="22124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7" name="矩形 6"/>
          <p:cNvSpPr/>
          <p:nvPr/>
        </p:nvSpPr>
        <p:spPr>
          <a:xfrm>
            <a:off x="285804" y="584208"/>
            <a:ext cx="8562105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桂林市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如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图所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示的电路，电源电压保持不变，小灯泡额定电压为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4V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（小灯泡电阻不随温度变化）。闭合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zh-CN" altLang="zh-CN" sz="2000" dirty="0"/>
              <a:t>S</a:t>
            </a:r>
            <a:r>
              <a:rPr lang="zh-CN" altLang="zh-CN" sz="2000" baseline="-25000" dirty="0" smtClean="0"/>
              <a:t>1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断开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zh-CN" altLang="zh-CN" sz="2000" dirty="0" smtClean="0"/>
              <a:t>S</a:t>
            </a:r>
            <a:r>
              <a:rPr lang="en-US" altLang="zh-CN" sz="2000" baseline="-25000" dirty="0" smtClean="0"/>
              <a:t>2</a:t>
            </a:r>
            <a:r>
              <a:rPr lang="zh-CN" altLang="zh-CN" sz="2000" baseline="-25000" dirty="0" smtClean="0"/>
              <a:t>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在滑动变阻器的滑片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从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端移动到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端的过程中，电压表示数变化范围是：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2V-6V.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电流表示数变化范围是：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0.4A-l.2A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；闭合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zh-CN" altLang="zh-CN" sz="2000" dirty="0"/>
              <a:t>S</a:t>
            </a:r>
            <a:r>
              <a:rPr lang="en-US" altLang="zh-CN" sz="2000" baseline="-25000" dirty="0"/>
              <a:t>2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断开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开关</a:t>
            </a:r>
            <a:r>
              <a:rPr lang="zh-CN" altLang="zh-CN" sz="2000" dirty="0"/>
              <a:t>S</a:t>
            </a:r>
            <a:r>
              <a:rPr lang="zh-CN" altLang="zh-CN" sz="2000" baseline="-25000" dirty="0"/>
              <a:t>1 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当滑动变阻器的滑片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在中点时小灯泡正常发光，则小灯泡的额定功率是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（       ）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5"/>
          <a:stretch/>
        </p:blipFill>
        <p:spPr bwMode="auto">
          <a:xfrm>
            <a:off x="5436364" y="2984865"/>
            <a:ext cx="2060575" cy="1419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7143615" y="252320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412" y="3146347"/>
            <a:ext cx="4572000" cy="11339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A.0.4W 		B.0.8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W</a:t>
            </a:r>
            <a:endParaRPr lang="en-US" altLang="zh-CN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.1.2W 		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2400" dirty="0">
                <a:latin typeface="Times New Roman" pitchFamily="18" charset="0"/>
                <a:cs typeface="Times New Roman" pitchFamily="18" charset="0"/>
              </a:rPr>
              <a:t>.l.6</a:t>
            </a:r>
            <a:r>
              <a:rPr lang="zh-CN" altLang="zh-CN" sz="2400" dirty="0" smtClean="0">
                <a:latin typeface="Times New Roman" pitchFamily="18" charset="0"/>
                <a:cs typeface="Times New Roman" pitchFamily="18" charset="0"/>
              </a:rPr>
              <a:t>W</a:t>
            </a:r>
            <a:endParaRPr lang="zh-CN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2541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5001" y="216805"/>
            <a:ext cx="5854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电功率的测量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2819" y="75085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9396" y="1227785"/>
            <a:ext cx="80641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黑龙江七台河市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如图为某同学家电能表的表盘，现在他要用该电能表测量家里电饭煲的实际功率，让该电饭煲单独工作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30min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，消耗的电能是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0.5kW•h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，则电能表转盘转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圈，这段时间电饭煲消耗的实际功率是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607" y="3408341"/>
            <a:ext cx="2017713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7070719" y="283538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593" y="294667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923770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225" y="872307"/>
            <a:ext cx="803996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2019  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辽宁抚顺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市）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如图所示是小明家的电能表，他家同时使用的用电器总功率不能超过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．小明让一个用电器单独工作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15min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，这段时间内电能表转盘刚好转了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120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转，则该用电器的实际功率为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W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，电能表示数将变为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 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034" y="3124139"/>
            <a:ext cx="2546657" cy="167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135234" y="269311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25254" y="149575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12512" y="2502873"/>
            <a:ext cx="6463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800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063" y="3124139"/>
            <a:ext cx="1789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2019.8kW•h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1035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31945" y="19178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1269" y="248293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9873" y="16663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1" y="68985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pic>
        <p:nvPicPr>
          <p:cNvPr id="9" name="Picture 3" descr="炮1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3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5" b="2356"/>
          <a:stretch/>
        </p:blipFill>
        <p:spPr bwMode="auto">
          <a:xfrm>
            <a:off x="2764297" y="2889880"/>
            <a:ext cx="1800000" cy="21600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ffectLst>
            <a:outerShdw blurRad="647700" dist="50800" algn="ctr" rotWithShape="0">
              <a:srgbClr val="000000">
                <a:alpha val="4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炮2"/>
          <p:cNvPicPr preferRelativeResize="0">
            <a:picLocks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617" y="2889880"/>
            <a:ext cx="1800000" cy="21600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ffectLst>
            <a:outerShdw blurRad="647700" dist="50800" algn="ctr" rotWithShape="0">
              <a:srgbClr val="000000">
                <a:alpha val="4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231007" y="1216474"/>
            <a:ext cx="86665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个灯泡上标有“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220 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25 W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一个标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有“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220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100 W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；不同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的用电器，电功率一般不同，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25 W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和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100 W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分别是这两个灯泡的电功率，那么电压为什么都是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220 V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圆角矩形 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1548" y="663485"/>
            <a:ext cx="1869995" cy="68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332597" y="761986"/>
            <a:ext cx="1647896" cy="483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观察 思考</a:t>
            </a: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圆角矩形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33" y="167871"/>
            <a:ext cx="178531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10754" y="236316"/>
            <a:ext cx="17853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想想议议</a:t>
            </a:r>
          </a:p>
        </p:txBody>
      </p:sp>
      <p:pic>
        <p:nvPicPr>
          <p:cNvPr id="5" name="Picture 3" descr="炮1"/>
          <p:cNvPicPr preferRelativeResize="0">
            <a:picLocks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33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95" b="2356"/>
          <a:stretch/>
        </p:blipFill>
        <p:spPr bwMode="auto">
          <a:xfrm>
            <a:off x="6510651" y="1984991"/>
            <a:ext cx="1800000" cy="2160000"/>
          </a:xfrm>
          <a:prstGeom prst="rect">
            <a:avLst/>
          </a:prstGeom>
          <a:noFill/>
          <a:ln w="38100">
            <a:solidFill>
              <a:srgbClr val="FF6600"/>
            </a:solidFill>
            <a:miter lim="800000"/>
            <a:headEnd/>
            <a:tailEnd/>
          </a:ln>
          <a:effectLst>
            <a:outerShdw blurRad="647700" dist="50800" algn="ctr" rotWithShape="0">
              <a:srgbClr val="000000">
                <a:alpha val="4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31553" y="2647844"/>
            <a:ext cx="59079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标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220 V 25 W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” 的灯泡，如果两端的电压不是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220 V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，电功率还是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25 W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吗？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5663" y="880841"/>
            <a:ext cx="8328751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不同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用电器的电功率一般不同，那么，同一个用电器在不同的电压下，电功率总是一样的吗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?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623640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8978" y="19315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71637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8978" y="804053"/>
            <a:ext cx="4042130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一、额定电压、额定功率</a:t>
            </a:r>
          </a:p>
        </p:txBody>
      </p:sp>
      <p:sp>
        <p:nvSpPr>
          <p:cNvPr id="9" name="矩形 8"/>
          <p:cNvSpPr/>
          <p:nvPr/>
        </p:nvSpPr>
        <p:spPr>
          <a:xfrm>
            <a:off x="643623" y="1355238"/>
            <a:ext cx="82565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0000"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取一个标有“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2.5 V   0.5 W”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的电灯泡。把它接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在电路中。利用滑动变阻器改变它两端的电压，（分别为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1.5 V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2.5V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 V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）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观察并比较它们的亮度。</a:t>
            </a:r>
          </a:p>
        </p:txBody>
      </p:sp>
      <p:pic>
        <p:nvPicPr>
          <p:cNvPr id="10" name="圆角矩形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30" y="1221608"/>
            <a:ext cx="1785313" cy="78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544529" y="1327271"/>
            <a:ext cx="17853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演示实验</a:t>
            </a:r>
            <a:endParaRPr lang="zh-CN" altLang="en-US" sz="2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532566" y="3242498"/>
            <a:ext cx="1800000" cy="1775447"/>
            <a:chOff x="1532566" y="3242498"/>
            <a:chExt cx="1800000" cy="1775447"/>
          </a:xfrm>
        </p:grpSpPr>
        <p:pic>
          <p:nvPicPr>
            <p:cNvPr id="11265" name="Picture 1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2566" y="3242498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801194" y="4556282"/>
              <a:ext cx="126274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电路图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28954" y="3063359"/>
            <a:ext cx="2403566" cy="1954587"/>
            <a:chOff x="4628954" y="3063359"/>
            <a:chExt cx="2403566" cy="1954587"/>
          </a:xfrm>
        </p:grpSpPr>
        <p:pic>
          <p:nvPicPr>
            <p:cNvPr id="11267" name="Picture 3" descr="11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0" t="2576" r="1846"/>
            <a:stretch>
              <a:fillRect/>
            </a:stretch>
          </p:blipFill>
          <p:spPr bwMode="auto">
            <a:xfrm>
              <a:off x="4628954" y="3063359"/>
              <a:ext cx="2403566" cy="1619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5295159" y="4556283"/>
              <a:ext cx="1262744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400" b="0" i="0" u="none" strike="noStrike" cap="none" spc="0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实物图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631796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8037" y="382932"/>
            <a:ext cx="81621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实验现象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：在电压为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1.5 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V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灯泡发光稍暗；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在电压为 </a:t>
            </a:r>
            <a:r>
              <a:rPr lang="en-US" altLang="zh-CN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2.5 </a:t>
            </a:r>
            <a:r>
              <a:rPr lang="en-US" altLang="zh-CN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V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时，灯泡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发光更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亮；在电压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3V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，灯泡强烈发光。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3140423" y="1657629"/>
            <a:ext cx="2160000" cy="1910812"/>
            <a:chOff x="3518859" y="970714"/>
            <a:chExt cx="2160000" cy="1910812"/>
          </a:xfrm>
        </p:grpSpPr>
        <p:pic>
          <p:nvPicPr>
            <p:cNvPr id="13" name="Picture 4" descr="DSC00062"/>
            <p:cNvPicPr preferRelativeResize="0">
              <a:picLocks noChangeArrowheads="1"/>
            </p:cNvPicPr>
            <p:nvPr/>
          </p:nvPicPr>
          <p:blipFill rotWithShape="1">
            <a:blip r:embed="rId3"/>
            <a:srcRect l="24317" t="35383" r="29346" b="34840"/>
            <a:stretch/>
          </p:blipFill>
          <p:spPr bwMode="auto">
            <a:xfrm>
              <a:off x="3518859" y="144152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4" name="Text Box 6"/>
            <p:cNvSpPr txBox="1">
              <a:spLocks noChangeArrowheads="1"/>
            </p:cNvSpPr>
            <p:nvPr/>
          </p:nvSpPr>
          <p:spPr bwMode="auto">
            <a:xfrm>
              <a:off x="3887633" y="970714"/>
              <a:ext cx="143986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U=2.5V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32956" y="1666776"/>
            <a:ext cx="2160000" cy="1901665"/>
            <a:chOff x="745381" y="2315601"/>
            <a:chExt cx="2160000" cy="1901665"/>
          </a:xfrm>
        </p:grpSpPr>
        <p:pic>
          <p:nvPicPr>
            <p:cNvPr id="16" name="Picture 3" descr="DSC00059"/>
            <p:cNvPicPr preferRelativeResize="0">
              <a:picLocks noChangeArrowheads="1"/>
            </p:cNvPicPr>
            <p:nvPr/>
          </p:nvPicPr>
          <p:blipFill rotWithShape="1">
            <a:blip r:embed="rId4"/>
            <a:srcRect l="23427" t="30578" r="23427" b="34826"/>
            <a:stretch/>
          </p:blipFill>
          <p:spPr bwMode="auto">
            <a:xfrm>
              <a:off x="745381" y="277726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17" name="Text Box 5"/>
            <p:cNvSpPr txBox="1">
              <a:spLocks noChangeArrowheads="1"/>
            </p:cNvSpPr>
            <p:nvPr/>
          </p:nvSpPr>
          <p:spPr bwMode="auto">
            <a:xfrm>
              <a:off x="1231899" y="2315601"/>
              <a:ext cx="1439862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U=1.5V</a:t>
              </a:r>
              <a:endPara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757289" y="1702909"/>
            <a:ext cx="2160000" cy="1856385"/>
            <a:chOff x="6056966" y="2360881"/>
            <a:chExt cx="2160000" cy="1856385"/>
          </a:xfrm>
        </p:grpSpPr>
        <p:pic>
          <p:nvPicPr>
            <p:cNvPr id="19" name="Picture 2" descr="DSC00065"/>
            <p:cNvPicPr preferRelativeResize="0">
              <a:picLocks noChangeArrowheads="1"/>
            </p:cNvPicPr>
            <p:nvPr/>
          </p:nvPicPr>
          <p:blipFill rotWithShape="1">
            <a:blip r:embed="rId5"/>
            <a:srcRect l="23418" t="28884" r="22448" b="33353"/>
            <a:stretch/>
          </p:blipFill>
          <p:spPr bwMode="auto">
            <a:xfrm>
              <a:off x="6056966" y="2777266"/>
              <a:ext cx="2160000" cy="144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47700" dist="50800" dir="5400000" algn="ctr" rotWithShape="0">
                <a:srgbClr val="000000">
                  <a:alpha val="49000"/>
                </a:srgbClr>
              </a:outerShdw>
            </a:effectLst>
          </p:spPr>
        </p:pic>
        <p:sp>
          <p:nvSpPr>
            <p:cNvPr id="20" name="Text Box 7"/>
            <p:cNvSpPr txBox="1">
              <a:spLocks noChangeArrowheads="1"/>
            </p:cNvSpPr>
            <p:nvPr/>
          </p:nvSpPr>
          <p:spPr bwMode="auto">
            <a:xfrm>
              <a:off x="6601134" y="2360881"/>
              <a:ext cx="1071663" cy="4616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>
                <a:spcBef>
                  <a:spcPct val="50000"/>
                </a:spcBef>
                <a:defRPr sz="24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U=3V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415516" y="3842043"/>
            <a:ext cx="77444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同时记录电压表和电流表的示数，计算出小灯泡在不同电压下的电功率。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8634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3945" y="3669936"/>
            <a:ext cx="7668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用电器的电功率随着它两端电压的改变而改变。我们说一个用电器的电功率是多大时，一定要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指明电压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3247158"/>
              </p:ext>
            </p:extLst>
          </p:nvPr>
        </p:nvGraphicFramePr>
        <p:xfrm>
          <a:off x="492624" y="785020"/>
          <a:ext cx="7559675" cy="2236855"/>
        </p:xfrm>
        <a:graphic>
          <a:graphicData uri="http://schemas.openxmlformats.org/drawingml/2006/table">
            <a:tbl>
              <a:tblPr/>
              <a:tblGrid>
                <a:gridCol w="1458096"/>
                <a:gridCol w="1463040"/>
                <a:gridCol w="1489166"/>
                <a:gridCol w="1698171"/>
                <a:gridCol w="1451202"/>
              </a:tblGrid>
              <a:tr h="8652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实验次数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灯两端电压</a:t>
                      </a:r>
                      <a:r>
                        <a:rPr kumimoji="0" lang="en-US" altLang="zh-CN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U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通过灯的电流</a:t>
                      </a:r>
                      <a:r>
                        <a:rPr kumimoji="0" lang="en-US" altLang="zh-CN" sz="24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I</a:t>
                      </a: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/A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灯的发光情况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灯的电功率</a:t>
                      </a: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P/W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2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0.28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稍暗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0.42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1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0.38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很亮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1.14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" name="Rectangle 35"/>
          <p:cNvSpPr>
            <a:spLocks noChangeArrowheads="1"/>
          </p:cNvSpPr>
          <p:nvPr/>
        </p:nvSpPr>
        <p:spPr bwMode="auto">
          <a:xfrm>
            <a:off x="370743" y="3205832"/>
            <a:ext cx="858600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实验结论：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小灯泡的电功率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，随着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它两端电压的改变而改变。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403945" y="281969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实验记录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979698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146145" y="505324"/>
            <a:ext cx="63852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额定电压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(U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用电器正常工作时的电压。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55545" y="1024923"/>
            <a:ext cx="8280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我国家庭电路电压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为 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220V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所以照明电路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中用电器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额定电压都为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220V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1595" y="2225250"/>
            <a:ext cx="710714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额定功率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P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用电器额定电压下工作的功率。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91480" y="2707273"/>
            <a:ext cx="74507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电器在实际工作时的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电压，往往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和额外电压不相等</a:t>
            </a:r>
            <a:r>
              <a:rPr lang="en-US" altLang="zh-CN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</a:p>
        </p:txBody>
      </p:sp>
      <p:sp>
        <p:nvSpPr>
          <p:cNvPr id="6" name="矩形 5"/>
          <p:cNvSpPr/>
          <p:nvPr/>
        </p:nvSpPr>
        <p:spPr>
          <a:xfrm>
            <a:off x="263939" y="3343109"/>
            <a:ext cx="7109207" cy="461665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．实际电压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(U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):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实际加在用电器两端的电压。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1839" y="3919509"/>
            <a:ext cx="62295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实际功率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(P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):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用电器在实际电压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下的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功率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50636" y="4453483"/>
            <a:ext cx="7804830" cy="50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l" eaLnBrk="0" hangingPunct="0">
              <a:buFontTx/>
              <a:buNone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一个用电器额定功率只有一个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，实际功率可以有无数个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1412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  <p:bldP spid="6" grpId="0"/>
      <p:bldP spid="7" grpId="0"/>
      <p:bldP spid="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4139" y="142631"/>
            <a:ext cx="22862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用电器的铭牌</a:t>
            </a: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401276" y="604296"/>
            <a:ext cx="82343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各种用电器的铭牌上都会标有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额定电压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额定功率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484286" y="1065961"/>
            <a:ext cx="2520000" cy="1788433"/>
            <a:chOff x="401276" y="1065961"/>
            <a:chExt cx="2520000" cy="1788433"/>
          </a:xfrm>
        </p:grpSpPr>
        <p:pic>
          <p:nvPicPr>
            <p:cNvPr id="14339" name="Picture 3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11" t="9158" r="3283" b="4710"/>
            <a:stretch/>
          </p:blipFill>
          <p:spPr bwMode="auto">
            <a:xfrm>
              <a:off x="401276" y="1065961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9"/>
            <p:cNvSpPr/>
            <p:nvPr/>
          </p:nvSpPr>
          <p:spPr>
            <a:xfrm>
              <a:off x="1010752" y="2454284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室内加热器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285270" y="1065961"/>
            <a:ext cx="2520000" cy="1798029"/>
            <a:chOff x="3258457" y="1065961"/>
            <a:chExt cx="2520000" cy="1798029"/>
          </a:xfrm>
        </p:grpSpPr>
        <p:pic>
          <p:nvPicPr>
            <p:cNvPr id="5" name="Picture 2"/>
            <p:cNvPicPr preferRelativeResize="0">
              <a:picLocks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2" t="13527" r="10649" b="33627"/>
            <a:stretch/>
          </p:blipFill>
          <p:spPr bwMode="auto">
            <a:xfrm>
              <a:off x="3258457" y="1065961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3939976" y="2463880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液晶电视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115638" y="1065961"/>
            <a:ext cx="2520000" cy="1779079"/>
            <a:chOff x="6048275" y="1065961"/>
            <a:chExt cx="2520000" cy="1779079"/>
          </a:xfrm>
        </p:grpSpPr>
        <p:pic>
          <p:nvPicPr>
            <p:cNvPr id="8" name="Picture 3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19" t="16039" r="9571" b="22953"/>
            <a:stretch/>
          </p:blipFill>
          <p:spPr bwMode="auto">
            <a:xfrm>
              <a:off x="6048275" y="1065961"/>
              <a:ext cx="252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890534" y="244493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洗衣机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8761" y="2906589"/>
            <a:ext cx="2160000" cy="2120901"/>
            <a:chOff x="535774" y="2906589"/>
            <a:chExt cx="2160000" cy="2120901"/>
          </a:xfrm>
        </p:grpSpPr>
        <p:pic>
          <p:nvPicPr>
            <p:cNvPr id="14338" name="Picture 2"/>
            <p:cNvPicPr preferRelativeResize="0">
              <a:picLocks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18" t="3288" r="2021"/>
            <a:stretch/>
          </p:blipFill>
          <p:spPr bwMode="auto">
            <a:xfrm>
              <a:off x="535774" y="2906589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矩形 12"/>
            <p:cNvSpPr/>
            <p:nvPr/>
          </p:nvSpPr>
          <p:spPr>
            <a:xfrm>
              <a:off x="1110186" y="46273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节能灯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492083" y="2863990"/>
            <a:ext cx="2160000" cy="2163500"/>
            <a:chOff x="3438457" y="2863990"/>
            <a:chExt cx="2160000" cy="2163500"/>
          </a:xfrm>
        </p:grpSpPr>
        <p:pic>
          <p:nvPicPr>
            <p:cNvPr id="6" name="Picture 2"/>
            <p:cNvPicPr preferRelativeResize="0">
              <a:picLocks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12" t="1" r="9084" b="24666"/>
            <a:stretch/>
          </p:blipFill>
          <p:spPr bwMode="auto">
            <a:xfrm>
              <a:off x="3438457" y="2863990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3939976" y="4627380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空调室外机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354950" y="2899712"/>
            <a:ext cx="2160000" cy="2127778"/>
            <a:chOff x="6287588" y="2863990"/>
            <a:chExt cx="2160000" cy="2127778"/>
          </a:xfrm>
        </p:grpSpPr>
        <p:pic>
          <p:nvPicPr>
            <p:cNvPr id="7" name="Picture 2"/>
            <p:cNvPicPr preferRelativeResize="0"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87588" y="2863990"/>
              <a:ext cx="216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685800" dist="35921" dir="2700000" algn="ctr" rotWithShape="0">
                <a:schemeClr val="bg2">
                  <a:alpha val="41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6897938" y="4591658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电饭煲</a:t>
              </a:r>
              <a:endParaRPr lang="zh-CN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361805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Rot="1"/>
          </p:cNvSpPr>
          <p:nvPr/>
        </p:nvSpPr>
        <p:spPr bwMode="auto">
          <a:xfrm>
            <a:off x="25875" y="130812"/>
            <a:ext cx="7412257" cy="107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marL="342900" algn="l">
              <a:lnSpc>
                <a:spcPct val="150000"/>
              </a:lnSpc>
              <a:buClr>
                <a:schemeClr val="hlink"/>
              </a:buClr>
              <a:buSzPct val="95000"/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只灯标有“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PZ220~100”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根据标识的信息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，可以求得哪些量？</a:t>
            </a:r>
          </a:p>
          <a:p>
            <a:pPr marL="342900" algn="l">
              <a:lnSpc>
                <a:spcPct val="150000"/>
              </a:lnSpc>
              <a:buClr>
                <a:schemeClr val="hlink"/>
              </a:buClr>
              <a:buSzPct val="95000"/>
              <a:buFont typeface="Wingdings" pitchFamily="2" charset="2"/>
              <a:buNone/>
            </a:pPr>
            <a:endParaRPr lang="zh-CN" altLang="en-US" sz="24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9" name="Text Box 56"/>
          <p:cNvSpPr txBox="1">
            <a:spLocks noChangeArrowheads="1"/>
          </p:cNvSpPr>
          <p:nvPr/>
        </p:nvSpPr>
        <p:spPr bwMode="auto">
          <a:xfrm>
            <a:off x="257860" y="1201783"/>
            <a:ext cx="4546600" cy="11350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①灯的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额定电压：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220V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②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灯的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额定功率：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anose="02020603050405020304" charset="0"/>
              </a:rPr>
              <a:t>100W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7" t="6123"/>
          <a:stretch/>
        </p:blipFill>
        <p:spPr bwMode="auto">
          <a:xfrm>
            <a:off x="6442287" y="666297"/>
            <a:ext cx="2274358" cy="1885314"/>
          </a:xfrm>
          <a:prstGeom prst="rect">
            <a:avLst/>
          </a:prstGeom>
          <a:noFill/>
          <a:ln>
            <a:noFill/>
          </a:ln>
          <a:effectLst>
            <a:outerShdw blurRad="762000" dist="35921" dir="2700000" sx="7000" sy="7000" algn="ctr" rotWithShape="0">
              <a:schemeClr val="bg2">
                <a:alpha val="43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315974" y="3987980"/>
            <a:ext cx="30890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spcBef>
                <a:spcPct val="20000"/>
              </a:spcBef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④灯泡的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额定电流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962577" y="4510247"/>
            <a:ext cx="139301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</a:t>
            </a:r>
            <a:r>
              <a:rPr lang="zh-CN" altLang="en-US" sz="2400" baseline="-25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额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=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U</a:t>
            </a:r>
            <a:r>
              <a:rPr lang="zh-CN" altLang="en-US" sz="2400" baseline="-25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额</a:t>
            </a:r>
            <a:r>
              <a:rPr lang="en-US" altLang="zh-CN" sz="2400" i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I</a:t>
            </a:r>
            <a:r>
              <a:rPr lang="zh-CN" altLang="en-US" sz="2400" baseline="-250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额</a:t>
            </a: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257860" y="2412007"/>
            <a:ext cx="387798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itchFamily="34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灯泡正常发光时的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电阻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grpSp>
        <p:nvGrpSpPr>
          <p:cNvPr id="16" name="Group 17"/>
          <p:cNvGrpSpPr>
            <a:grpSpLocks/>
          </p:cNvGrpSpPr>
          <p:nvPr/>
        </p:nvGrpSpPr>
        <p:grpSpPr bwMode="auto">
          <a:xfrm>
            <a:off x="1251635" y="2873672"/>
            <a:ext cx="1279525" cy="1119030"/>
            <a:chOff x="0" y="23"/>
            <a:chExt cx="1074" cy="704"/>
          </a:xfrm>
        </p:grpSpPr>
        <p:sp>
          <p:nvSpPr>
            <p:cNvPr id="17" name="Rectangle 18"/>
            <p:cNvSpPr>
              <a:spLocks noChangeArrowheads="1"/>
            </p:cNvSpPr>
            <p:nvPr/>
          </p:nvSpPr>
          <p:spPr bwMode="auto">
            <a:xfrm>
              <a:off x="672" y="495"/>
              <a:ext cx="402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R</a:t>
              </a: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51" y="23"/>
              <a:ext cx="479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U</a:t>
              </a:r>
              <a:r>
                <a:rPr lang="zh-CN" altLang="en-US" sz="2400" baseline="-25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额</a:t>
              </a:r>
              <a:r>
                <a:rPr lang="en-US" altLang="zh-CN" sz="2400" baseline="30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</a:t>
              </a:r>
            </a:p>
          </p:txBody>
        </p:sp>
        <p:grpSp>
          <p:nvGrpSpPr>
            <p:cNvPr id="19" name="Group 21"/>
            <p:cNvGrpSpPr>
              <a:grpSpLocks/>
            </p:cNvGrpSpPr>
            <p:nvPr/>
          </p:nvGrpSpPr>
          <p:grpSpPr bwMode="auto">
            <a:xfrm>
              <a:off x="0" y="230"/>
              <a:ext cx="941" cy="264"/>
              <a:chOff x="0" y="0"/>
              <a:chExt cx="941" cy="264"/>
            </a:xfrm>
          </p:grpSpPr>
          <p:sp>
            <p:nvSpPr>
              <p:cNvPr id="20" name="Line 22"/>
              <p:cNvSpPr>
                <a:spLocks noChangeShapeType="1"/>
              </p:cNvSpPr>
              <p:nvPr/>
            </p:nvSpPr>
            <p:spPr bwMode="auto">
              <a:xfrm>
                <a:off x="528" y="186"/>
                <a:ext cx="413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1" name="Rectangle 23"/>
              <p:cNvSpPr>
                <a:spLocks noChangeArrowheads="1"/>
              </p:cNvSpPr>
              <p:nvPr/>
            </p:nvSpPr>
            <p:spPr bwMode="auto">
              <a:xfrm>
                <a:off x="0" y="32"/>
                <a:ext cx="342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P</a:t>
                </a:r>
                <a:r>
                  <a:rPr lang="zh-CN" altLang="en-US" sz="2400" baseline="-250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额</a:t>
                </a:r>
              </a:p>
            </p:txBody>
          </p:sp>
          <p:sp>
            <p:nvSpPr>
              <p:cNvPr id="22" name="Rectangle 26"/>
              <p:cNvSpPr>
                <a:spLocks noChangeArrowheads="1"/>
              </p:cNvSpPr>
              <p:nvPr/>
            </p:nvSpPr>
            <p:spPr bwMode="auto">
              <a:xfrm>
                <a:off x="383" y="0"/>
                <a:ext cx="196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=</a:t>
                </a:r>
              </a:p>
            </p:txBody>
          </p:sp>
        </p:grpSp>
      </p:grpSp>
      <p:grpSp>
        <p:nvGrpSpPr>
          <p:cNvPr id="23" name="Group 29"/>
          <p:cNvGrpSpPr>
            <a:grpSpLocks/>
          </p:cNvGrpSpPr>
          <p:nvPr/>
        </p:nvGrpSpPr>
        <p:grpSpPr bwMode="auto">
          <a:xfrm>
            <a:off x="3684588" y="2941847"/>
            <a:ext cx="1174475" cy="859962"/>
            <a:chOff x="0" y="101"/>
            <a:chExt cx="859" cy="541"/>
          </a:xfrm>
        </p:grpSpPr>
        <p:sp>
          <p:nvSpPr>
            <p:cNvPr id="24" name="Rectangle 30"/>
            <p:cNvSpPr>
              <a:spLocks noChangeArrowheads="1"/>
            </p:cNvSpPr>
            <p:nvPr/>
          </p:nvSpPr>
          <p:spPr bwMode="auto">
            <a:xfrm>
              <a:off x="247" y="217"/>
              <a:ext cx="145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=</a:t>
              </a:r>
            </a:p>
          </p:txBody>
        </p:sp>
        <p:sp>
          <p:nvSpPr>
            <p:cNvPr id="25" name="Rectangle 31"/>
            <p:cNvSpPr>
              <a:spLocks noChangeArrowheads="1"/>
            </p:cNvSpPr>
            <p:nvPr/>
          </p:nvSpPr>
          <p:spPr bwMode="auto">
            <a:xfrm>
              <a:off x="0" y="246"/>
              <a:ext cx="323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R</a:t>
              </a:r>
              <a:endParaRPr lang="zh-CN" altLang="en-US" sz="2400" i="1" u="sng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endParaRPr>
            </a:p>
          </p:txBody>
        </p:sp>
        <p:sp>
          <p:nvSpPr>
            <p:cNvPr id="26" name="Line 32"/>
            <p:cNvSpPr>
              <a:spLocks noChangeShapeType="1"/>
            </p:cNvSpPr>
            <p:nvPr/>
          </p:nvSpPr>
          <p:spPr bwMode="auto">
            <a:xfrm>
              <a:off x="429" y="372"/>
              <a:ext cx="415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Rectangle 34"/>
            <p:cNvSpPr>
              <a:spLocks noChangeArrowheads="1"/>
            </p:cNvSpPr>
            <p:nvPr/>
          </p:nvSpPr>
          <p:spPr bwMode="auto">
            <a:xfrm>
              <a:off x="489" y="410"/>
              <a:ext cx="330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P</a:t>
              </a:r>
              <a:r>
                <a:rPr lang="zh-CN" altLang="en-US" sz="2400" baseline="-25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额</a:t>
              </a:r>
            </a:p>
          </p:txBody>
        </p:sp>
        <p:sp>
          <p:nvSpPr>
            <p:cNvPr id="28" name="Rectangle 35"/>
            <p:cNvSpPr>
              <a:spLocks noChangeArrowheads="1"/>
            </p:cNvSpPr>
            <p:nvPr/>
          </p:nvSpPr>
          <p:spPr bwMode="auto">
            <a:xfrm>
              <a:off x="413" y="101"/>
              <a:ext cx="446" cy="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U</a:t>
              </a:r>
              <a:r>
                <a:rPr lang="zh-CN" altLang="en-US" sz="2400" baseline="-25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额</a:t>
              </a:r>
              <a:r>
                <a:rPr lang="en-US" altLang="zh-CN" sz="2400" baseline="30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33" name="Group 44"/>
          <p:cNvGrpSpPr>
            <a:grpSpLocks/>
          </p:cNvGrpSpPr>
          <p:nvPr/>
        </p:nvGrpSpPr>
        <p:grpSpPr bwMode="auto">
          <a:xfrm>
            <a:off x="4914900" y="2857413"/>
            <a:ext cx="2509838" cy="978345"/>
            <a:chOff x="0" y="47"/>
            <a:chExt cx="2108" cy="617"/>
          </a:xfrm>
        </p:grpSpPr>
        <p:sp>
          <p:nvSpPr>
            <p:cNvPr id="34" name="Text Box 45"/>
            <p:cNvSpPr txBox="1">
              <a:spLocks noChangeArrowheads="1"/>
            </p:cNvSpPr>
            <p:nvPr/>
          </p:nvSpPr>
          <p:spPr bwMode="auto">
            <a:xfrm>
              <a:off x="0" y="192"/>
              <a:ext cx="33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=</a:t>
              </a:r>
            </a:p>
          </p:txBody>
        </p:sp>
        <p:sp>
          <p:nvSpPr>
            <p:cNvPr id="35" name="Text Box 46"/>
            <p:cNvSpPr txBox="1">
              <a:spLocks noChangeArrowheads="1"/>
            </p:cNvSpPr>
            <p:nvPr/>
          </p:nvSpPr>
          <p:spPr bwMode="auto">
            <a:xfrm>
              <a:off x="168" y="47"/>
              <a:ext cx="1940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（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220V</a:t>
              </a:r>
              <a:r>
                <a:rPr lang="zh-CN" altLang="en-US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）</a:t>
              </a:r>
              <a:r>
                <a:rPr lang="en-US" altLang="zh-CN" sz="2400" baseline="30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2</a:t>
              </a:r>
            </a:p>
          </p:txBody>
        </p:sp>
        <p:sp>
          <p:nvSpPr>
            <p:cNvPr id="36" name="Line 47"/>
            <p:cNvSpPr>
              <a:spLocks noChangeShapeType="1"/>
            </p:cNvSpPr>
            <p:nvPr/>
          </p:nvSpPr>
          <p:spPr bwMode="auto">
            <a:xfrm flipV="1">
              <a:off x="322" y="354"/>
              <a:ext cx="11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 Box 48"/>
            <p:cNvSpPr txBox="1">
              <a:spLocks noChangeArrowheads="1"/>
            </p:cNvSpPr>
            <p:nvPr/>
          </p:nvSpPr>
          <p:spPr bwMode="auto">
            <a:xfrm>
              <a:off x="336" y="373"/>
              <a:ext cx="130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100W</a:t>
              </a:r>
            </a:p>
          </p:txBody>
        </p:sp>
      </p:grpSp>
      <p:sp>
        <p:nvSpPr>
          <p:cNvPr id="38" name="Text Box 49"/>
          <p:cNvSpPr txBox="1">
            <a:spLocks noChangeArrowheads="1"/>
          </p:cNvSpPr>
          <p:nvPr/>
        </p:nvSpPr>
        <p:spPr bwMode="auto">
          <a:xfrm>
            <a:off x="6624638" y="3054350"/>
            <a:ext cx="1571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24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=484</a:t>
            </a:r>
            <a:r>
              <a:rPr lang="zh-CN" altLang="zh-CN" sz="2400">
                <a:latin typeface="微软雅黑" pitchFamily="34" charset="-122"/>
                <a:ea typeface="微软雅黑" pitchFamily="34" charset="-122"/>
                <a:cs typeface="Times New Roman" pitchFamily="18" charset="0"/>
                <a:sym typeface="+mn-ea"/>
              </a:rPr>
              <a:t>Ω</a:t>
            </a:r>
            <a:endParaRPr lang="zh-CN" altLang="en-US" sz="240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69404" y="4034214"/>
            <a:ext cx="4310062" cy="1052513"/>
            <a:chOff x="3729038" y="4935537"/>
            <a:chExt cx="4310062" cy="1052513"/>
          </a:xfrm>
        </p:grpSpPr>
        <p:sp>
          <p:nvSpPr>
            <p:cNvPr id="14" name="Rectangle 15"/>
            <p:cNvSpPr>
              <a:spLocks noChangeArrowheads="1"/>
            </p:cNvSpPr>
            <p:nvPr/>
          </p:nvSpPr>
          <p:spPr bwMode="auto">
            <a:xfrm>
              <a:off x="3729038" y="5156200"/>
              <a:ext cx="85883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2400" i="1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I</a:t>
              </a:r>
              <a:r>
                <a:rPr lang="zh-CN" altLang="en-US" sz="2400" baseline="-250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额</a:t>
              </a:r>
              <a:r>
                <a:rPr lang="en-US" altLang="zh-CN" sz="2400" dirty="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=</a:t>
              </a:r>
            </a:p>
          </p:txBody>
        </p:sp>
        <p:grpSp>
          <p:nvGrpSpPr>
            <p:cNvPr id="29" name="Group 37"/>
            <p:cNvGrpSpPr>
              <a:grpSpLocks/>
            </p:cNvGrpSpPr>
            <p:nvPr/>
          </p:nvGrpSpPr>
          <p:grpSpPr bwMode="auto">
            <a:xfrm>
              <a:off x="4254500" y="4956508"/>
              <a:ext cx="819150" cy="855590"/>
              <a:chOff x="33" y="164"/>
              <a:chExt cx="567" cy="457"/>
            </a:xfrm>
          </p:grpSpPr>
          <p:sp>
            <p:nvSpPr>
              <p:cNvPr id="30" name="Line 38"/>
              <p:cNvSpPr>
                <a:spLocks noChangeShapeType="1"/>
              </p:cNvSpPr>
              <p:nvPr/>
            </p:nvSpPr>
            <p:spPr bwMode="auto">
              <a:xfrm>
                <a:off x="33" y="425"/>
                <a:ext cx="43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1" name="Rectangle 41"/>
              <p:cNvSpPr>
                <a:spLocks noChangeArrowheads="1"/>
              </p:cNvSpPr>
              <p:nvPr/>
            </p:nvSpPr>
            <p:spPr bwMode="auto">
              <a:xfrm>
                <a:off x="132" y="424"/>
                <a:ext cx="468" cy="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U</a:t>
                </a:r>
                <a:r>
                  <a:rPr lang="zh-CN" altLang="en-US" sz="2400" baseline="-250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额</a:t>
                </a:r>
              </a:p>
            </p:txBody>
          </p:sp>
          <p:sp>
            <p:nvSpPr>
              <p:cNvPr id="32" name="Rectangle 42"/>
              <p:cNvSpPr>
                <a:spLocks noChangeArrowheads="1"/>
              </p:cNvSpPr>
              <p:nvPr/>
            </p:nvSpPr>
            <p:spPr bwMode="auto">
              <a:xfrm>
                <a:off x="54" y="164"/>
                <a:ext cx="430" cy="1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altLang="zh-CN" sz="2400" i="1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P</a:t>
                </a:r>
                <a:r>
                  <a:rPr lang="zh-CN" altLang="en-US" sz="2400" baseline="-250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额</a:t>
                </a:r>
              </a:p>
            </p:txBody>
          </p:sp>
        </p:grpSp>
        <p:grpSp>
          <p:nvGrpSpPr>
            <p:cNvPr id="39" name="Group 50"/>
            <p:cNvGrpSpPr>
              <a:grpSpLocks/>
            </p:cNvGrpSpPr>
            <p:nvPr/>
          </p:nvGrpSpPr>
          <p:grpSpPr bwMode="auto">
            <a:xfrm>
              <a:off x="5010150" y="4935537"/>
              <a:ext cx="1753559" cy="1052513"/>
              <a:chOff x="21" y="-29"/>
              <a:chExt cx="922" cy="663"/>
            </a:xfrm>
          </p:grpSpPr>
          <p:sp>
            <p:nvSpPr>
              <p:cNvPr id="40" name="Text Box 51"/>
              <p:cNvSpPr txBox="1">
                <a:spLocks noChangeArrowheads="1"/>
              </p:cNvSpPr>
              <p:nvPr/>
            </p:nvSpPr>
            <p:spPr bwMode="auto">
              <a:xfrm>
                <a:off x="21" y="111"/>
                <a:ext cx="288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=</a:t>
                </a:r>
              </a:p>
            </p:txBody>
          </p:sp>
          <p:sp>
            <p:nvSpPr>
              <p:cNvPr id="41" name="Text Box 52"/>
              <p:cNvSpPr txBox="1">
                <a:spLocks noChangeArrowheads="1"/>
              </p:cNvSpPr>
              <p:nvPr/>
            </p:nvSpPr>
            <p:spPr bwMode="auto">
              <a:xfrm>
                <a:off x="170" y="-29"/>
                <a:ext cx="72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100W</a:t>
                </a:r>
              </a:p>
            </p:txBody>
          </p:sp>
          <p:sp>
            <p:nvSpPr>
              <p:cNvPr id="42" name="Line 53"/>
              <p:cNvSpPr>
                <a:spLocks noChangeShapeType="1"/>
              </p:cNvSpPr>
              <p:nvPr/>
            </p:nvSpPr>
            <p:spPr bwMode="auto">
              <a:xfrm>
                <a:off x="198" y="301"/>
                <a:ext cx="57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 Box 54"/>
              <p:cNvSpPr txBox="1">
                <a:spLocks noChangeArrowheads="1"/>
              </p:cNvSpPr>
              <p:nvPr/>
            </p:nvSpPr>
            <p:spPr bwMode="auto">
              <a:xfrm>
                <a:off x="223" y="343"/>
                <a:ext cx="720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 typeface="Arial" pitchFamily="34" charset="0"/>
                  <a:buNone/>
                </a:pPr>
                <a:r>
                  <a:rPr lang="en-US" altLang="zh-CN" sz="2400" dirty="0">
                    <a:latin typeface="微软雅黑" pitchFamily="34" charset="-122"/>
                    <a:ea typeface="微软雅黑" pitchFamily="34" charset="-122"/>
                    <a:cs typeface="Times New Roman" pitchFamily="18" charset="0"/>
                  </a:rPr>
                  <a:t>220V</a:t>
                </a:r>
              </a:p>
            </p:txBody>
          </p:sp>
        </p:grpSp>
        <p:sp>
          <p:nvSpPr>
            <p:cNvPr id="44" name="Text Box 55"/>
            <p:cNvSpPr txBox="1">
              <a:spLocks noChangeArrowheads="1"/>
            </p:cNvSpPr>
            <p:nvPr/>
          </p:nvSpPr>
          <p:spPr bwMode="auto">
            <a:xfrm>
              <a:off x="6469063" y="5157788"/>
              <a:ext cx="15700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  <a:buFont typeface="Arial" pitchFamily="34" charset="0"/>
                <a:buNone/>
              </a:pPr>
              <a:r>
                <a:rPr lang="en-US" altLang="zh-CN" sz="2400"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=0.45A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53052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  <p:bldP spid="13" grpId="0"/>
      <p:bldP spid="15" grpId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1239</Words>
  <Application>Microsoft Office PowerPoint</Application>
  <PresentationFormat>自定义</PresentationFormat>
  <Paragraphs>176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Default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88</cp:revision>
  <dcterms:created xsi:type="dcterms:W3CDTF">2019-04-02T02:49:40Z</dcterms:created>
  <dcterms:modified xsi:type="dcterms:W3CDTF">2019-12-30T12:02:45Z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