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281" r:id="rId10"/>
    <p:sldId id="282" r:id="rId11"/>
    <p:sldId id="283" r:id="rId12"/>
    <p:sldId id="292" r:id="rId13"/>
    <p:sldId id="287" r:id="rId14"/>
    <p:sldId id="275" r:id="rId15"/>
    <p:sldId id="300" r:id="rId16"/>
    <p:sldId id="301" r:id="rId17"/>
    <p:sldId id="276" r:id="rId18"/>
    <p:sldId id="277" r:id="rId19"/>
    <p:sldId id="290" r:id="rId20"/>
    <p:sldId id="291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33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E3E93-E706-4CC7-939B-30396117D0E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2A4CC-1C7A-454F-8ADE-779C2267E6E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7EE08-B621-459D-8F96-09F842FE540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EA0596A-C93F-427A-8B1C-DAEC839FFCC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F2550-43C4-43D8-9AE0-D9C445BF6E2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63EAA-4A28-4DCD-9CA2-DE3DA51C308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87D2D-3193-4860-BBB3-FA201B764B1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D4971-F236-44E3-AC24-0B1767883DE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E411E-8FE2-4A31-AA7D-BE771CE0B78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CECC5-5219-4958-872F-A12EE0D8276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1D1F4-9415-4B94-BAEA-36E60DF6DB8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08D1C-1F66-4D72-B6C1-4F2BAD6EFC4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0B81B2-03A4-4629-9C1A-8AFB7570EC4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Relationship Id="rId6" Type="http://schemas.openxmlformats.org/officeDocument/2006/relationships/audio" Target="../media/audio6.wav"/><Relationship Id="rId5" Type="http://schemas.openxmlformats.org/officeDocument/2006/relationships/audio" Target="../media/audio5.wav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jpeg"/><Relationship Id="rId4" Type="http://schemas.openxmlformats.org/officeDocument/2006/relationships/audio" Target="../media/audio5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滑轮组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8000" contrast="-40000"/>
          </a:blip>
          <a:srcRect/>
          <a:stretch>
            <a:fillRect/>
          </a:stretch>
        </p:blipFill>
        <p:spPr bwMode="auto">
          <a:xfrm>
            <a:off x="971600" y="2132856"/>
            <a:ext cx="1245972" cy="265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WordArt 3"/>
          <p:cNvSpPr>
            <a:spLocks noChangeArrowheads="1" noChangeShapeType="1"/>
          </p:cNvSpPr>
          <p:nvPr/>
        </p:nvSpPr>
        <p:spPr bwMode="auto">
          <a:xfrm>
            <a:off x="2843213" y="2060575"/>
            <a:ext cx="5976937" cy="208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楷体_GB2312"/>
              </a:rPr>
              <a:t>12-3</a:t>
            </a:r>
            <a:r>
              <a:rPr lang="zh-CN" alt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楷体_GB2312"/>
              </a:rPr>
              <a:t>、机械效率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09600" y="1066800"/>
            <a:ext cx="7848600" cy="509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6225" algn="just"/>
            <a:r>
              <a:rPr lang="en-US" altLang="zh-CN" sz="4800">
                <a:solidFill>
                  <a:srgbClr val="FF0000"/>
                </a:solidFill>
                <a:latin typeface="Times New Roman" pitchFamily="18" charset="0"/>
                <a:ea typeface="华文琥珀" pitchFamily="2" charset="-122"/>
              </a:rPr>
              <a:t>【</a:t>
            </a:r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琥珀" pitchFamily="2" charset="-122"/>
              </a:rPr>
              <a:t>实验目的</a:t>
            </a:r>
            <a:r>
              <a:rPr lang="en-US" altLang="zh-CN" sz="4800">
                <a:solidFill>
                  <a:srgbClr val="FF0000"/>
                </a:solidFill>
                <a:latin typeface="Times New Roman" pitchFamily="18" charset="0"/>
                <a:ea typeface="华文琥珀" pitchFamily="2" charset="-122"/>
              </a:rPr>
              <a:t>】</a:t>
            </a:r>
          </a:p>
          <a:p>
            <a:pPr indent="276225" algn="just"/>
            <a:endParaRPr lang="en-US" altLang="zh-CN" sz="4000">
              <a:solidFill>
                <a:srgbClr val="FF0000"/>
              </a:solidFill>
              <a:latin typeface="Times New Roman" pitchFamily="18" charset="0"/>
            </a:endParaRPr>
          </a:p>
          <a:p>
            <a:pPr indent="276225" algn="just" eaLnBrk="0" hangingPunct="0"/>
            <a:r>
              <a:rPr lang="en-US" altLang="zh-CN" sz="4000" b="1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zh-CN" altLang="en-US" sz="4000" b="1">
                <a:solidFill>
                  <a:srgbClr val="FF0000"/>
                </a:solidFill>
                <a:latin typeface="Times New Roman" pitchFamily="18" charset="0"/>
              </a:rPr>
              <a:t>．学习安装滑轮组．</a:t>
            </a:r>
          </a:p>
          <a:p>
            <a:pPr indent="276225" algn="just" eaLnBrk="0" hangingPunct="0"/>
            <a:endParaRPr lang="zh-CN" altLang="en-US" sz="4000" b="1">
              <a:solidFill>
                <a:srgbClr val="FF0000"/>
              </a:solidFill>
              <a:latin typeface="Times New Roman" pitchFamily="18" charset="0"/>
            </a:endParaRPr>
          </a:p>
          <a:p>
            <a:pPr indent="276225" algn="just" eaLnBrk="0" hangingPunct="0"/>
            <a:r>
              <a:rPr lang="en-US" altLang="zh-CN" sz="4000" b="1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zh-CN" altLang="en-US" sz="4000" b="1">
                <a:solidFill>
                  <a:srgbClr val="FF0000"/>
                </a:solidFill>
                <a:latin typeface="Times New Roman" pitchFamily="18" charset="0"/>
              </a:rPr>
              <a:t>．学习测滑轮组的机械效率．</a:t>
            </a:r>
          </a:p>
          <a:p>
            <a:pPr indent="276225" algn="just" eaLnBrk="0" hangingPunct="0"/>
            <a:endParaRPr lang="zh-CN" altLang="en-US" sz="4000" b="1">
              <a:solidFill>
                <a:srgbClr val="FF0000"/>
              </a:solidFill>
              <a:latin typeface="Times New Roman" pitchFamily="18" charset="0"/>
            </a:endParaRPr>
          </a:p>
          <a:p>
            <a:pPr indent="276225" algn="just" eaLnBrk="0" hangingPunct="0"/>
            <a:r>
              <a:rPr lang="en-US" altLang="zh-CN" sz="4000" b="1">
                <a:solidFill>
                  <a:srgbClr val="FF0000"/>
                </a:solidFill>
                <a:latin typeface="Times New Roman" pitchFamily="18" charset="0"/>
              </a:rPr>
              <a:t>3</a:t>
            </a:r>
            <a:r>
              <a:rPr lang="zh-CN" altLang="en-US" sz="4000" b="1">
                <a:solidFill>
                  <a:srgbClr val="FF0000"/>
                </a:solidFill>
                <a:latin typeface="Times New Roman" pitchFamily="18" charset="0"/>
              </a:rPr>
              <a:t>．学习计算滑轮组的机械效率．</a:t>
            </a:r>
          </a:p>
          <a:p>
            <a:pPr indent="276225" eaLnBrk="0" hangingPunct="0"/>
            <a:endParaRPr lang="zh-CN" altLang="en-US" sz="4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2291" name="Picture 3" descr="D:\D29滑轮轮轴\媒体素材\tp\滑轮组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3300" y="0"/>
            <a:ext cx="17907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00063" y="357188"/>
            <a:ext cx="1447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华文琥珀" pitchFamily="2" charset="-122"/>
              </a:rPr>
              <a:t>讨论：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214438" y="1071563"/>
            <a:ext cx="69342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latin typeface="宋体" pitchFamily="2" charset="-122"/>
              </a:rPr>
              <a:t>为得出</a:t>
            </a:r>
            <a:r>
              <a:rPr lang="zh-CN" altLang="en-US" sz="3200" b="1">
                <a:latin typeface="宋体" pitchFamily="2" charset="-122"/>
              </a:rPr>
              <a:t>滑轮组、斜面</a:t>
            </a:r>
            <a:r>
              <a:rPr lang="zh-CN" altLang="en-US" sz="3200">
                <a:latin typeface="宋体" pitchFamily="2" charset="-122"/>
              </a:rPr>
              <a:t>的机械效率，需要求出有用功和总功，为此需要测出哪些物理量？每个量怎样测量？</a:t>
            </a:r>
          </a:p>
          <a:p>
            <a:pPr eaLnBrk="0" hangingPunct="0"/>
            <a:endParaRPr lang="zh-CN" altLang="en-US" sz="3200">
              <a:latin typeface="Times New Roman" pitchFamily="18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971550" y="3716338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6225" algn="just"/>
            <a:r>
              <a:rPr lang="zh-CN" altLang="en-US" sz="3200">
                <a:latin typeface="Times New Roman" pitchFamily="18" charset="0"/>
              </a:rPr>
              <a:t>刻度尺、钩码、弹簧秤、滑轮组两个、铁架台、长约</a:t>
            </a:r>
            <a:r>
              <a:rPr lang="en-US" altLang="zh-CN" sz="3200">
                <a:latin typeface="Times New Roman" pitchFamily="18" charset="0"/>
              </a:rPr>
              <a:t>2m</a:t>
            </a:r>
            <a:r>
              <a:rPr lang="zh-CN" altLang="en-US" sz="3200">
                <a:latin typeface="Times New Roman" pitchFamily="18" charset="0"/>
              </a:rPr>
              <a:t>的细绳、</a:t>
            </a:r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39750" y="2924175"/>
            <a:ext cx="247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itchFamily="18" charset="0"/>
                <a:ea typeface="华文琥珀" pitchFamily="2" charset="-122"/>
              </a:rPr>
              <a:t>实验器材：</a:t>
            </a: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755650" y="5013325"/>
            <a:ext cx="7200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ea typeface="黑体" pitchFamily="49" charset="-122"/>
              </a:rPr>
              <a:t>思考：若没有刻度尺能否测出滑轮组的机械     效率？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  <p:bldP spid="13317" grpId="0" autoUpdateAnimBg="0"/>
      <p:bldP spid="1331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6130925" cy="777875"/>
          </a:xfrm>
        </p:spPr>
        <p:txBody>
          <a:bodyPr/>
          <a:lstStyle/>
          <a:p>
            <a:r>
              <a:rPr lang="zh-CN" altLang="en-US" sz="4000">
                <a:ea typeface="黑体" pitchFamily="49" charset="-122"/>
              </a:rPr>
              <a:t>探究滑轮组的机械效率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5538"/>
            <a:ext cx="8218488" cy="5000625"/>
          </a:xfrm>
        </p:spPr>
        <p:txBody>
          <a:bodyPr/>
          <a:lstStyle/>
          <a:p>
            <a:r>
              <a:rPr lang="zh-CN" altLang="en-US" sz="2400" b="1"/>
              <a:t>1、测量器材：刻度尺、弹簧测力计</a:t>
            </a:r>
          </a:p>
          <a:p>
            <a:r>
              <a:rPr lang="zh-CN" altLang="en-US" sz="2400" b="1"/>
              <a:t>2、原理：</a:t>
            </a:r>
          </a:p>
          <a:p>
            <a:endParaRPr lang="zh-CN" altLang="en-US" sz="2400" b="1"/>
          </a:p>
          <a:p>
            <a:r>
              <a:rPr lang="zh-CN" altLang="en-US" sz="2400" b="1"/>
              <a:t>3 、测量的物理量： </a:t>
            </a:r>
            <a:r>
              <a:rPr lang="zh-CN" altLang="en-US" sz="2400" b="1">
                <a:latin typeface="华文宋体" pitchFamily="2" charset="-122"/>
                <a:ea typeface="华文宋体" pitchFamily="2" charset="-122"/>
              </a:rPr>
              <a:t>①</a:t>
            </a:r>
            <a:r>
              <a:rPr lang="zh-CN" altLang="en-US" sz="2400" b="1"/>
              <a:t>物重G、 </a:t>
            </a:r>
            <a:r>
              <a:rPr lang="zh-CN" altLang="en-US" sz="2400" b="1">
                <a:latin typeface="华文宋体" pitchFamily="2" charset="-122"/>
                <a:ea typeface="华文宋体" pitchFamily="2" charset="-122"/>
              </a:rPr>
              <a:t>②</a:t>
            </a:r>
            <a:r>
              <a:rPr lang="zh-CN" altLang="en-US" sz="2400" b="1"/>
              <a:t>物体上升高度h、</a:t>
            </a:r>
          </a:p>
          <a:p>
            <a:r>
              <a:rPr lang="zh-CN" altLang="en-US" sz="2400" b="1"/>
              <a:t>                                    </a:t>
            </a:r>
            <a:r>
              <a:rPr lang="zh-CN" altLang="en-US" sz="2400" b="1">
                <a:latin typeface="宋体" pitchFamily="2" charset="-122"/>
              </a:rPr>
              <a:t>③</a:t>
            </a:r>
            <a:r>
              <a:rPr lang="zh-CN" altLang="en-US" sz="2400" b="1"/>
              <a:t>拉力F、  </a:t>
            </a:r>
            <a:r>
              <a:rPr lang="zh-CN" altLang="en-US" sz="2400" b="1">
                <a:latin typeface="宋体" pitchFamily="2" charset="-122"/>
              </a:rPr>
              <a:t>④</a:t>
            </a:r>
            <a:r>
              <a:rPr lang="zh-CN" altLang="en-US" sz="2400" b="1"/>
              <a:t>拉力移动的距离S</a:t>
            </a:r>
          </a:p>
          <a:p>
            <a:r>
              <a:rPr lang="zh-CN" altLang="en-US" sz="2400" b="1"/>
              <a:t>4、测量过程中注意：应在</a:t>
            </a:r>
            <a:r>
              <a:rPr lang="zh-CN" altLang="en-US" sz="2400" b="1" i="1">
                <a:solidFill>
                  <a:srgbClr val="FF0000"/>
                </a:solidFill>
              </a:rPr>
              <a:t>竖直</a:t>
            </a:r>
            <a:r>
              <a:rPr lang="zh-CN" altLang="en-US" sz="2400" b="1"/>
              <a:t>方向上</a:t>
            </a:r>
            <a:r>
              <a:rPr lang="zh-CN" altLang="en-US" sz="2400" b="1" i="1">
                <a:solidFill>
                  <a:srgbClr val="FF0000"/>
                </a:solidFill>
              </a:rPr>
              <a:t>匀速</a:t>
            </a:r>
            <a:r>
              <a:rPr lang="zh-CN" altLang="en-US" sz="2400" b="1"/>
              <a:t>拉动</a:t>
            </a:r>
          </a:p>
          <a:p>
            <a:r>
              <a:rPr lang="zh-CN" altLang="en-US" sz="2400" b="1"/>
              <a:t>5、讨论</a:t>
            </a:r>
            <a:r>
              <a:rPr lang="el-GR" altLang="en-US" sz="2400" b="1"/>
              <a:t>η</a:t>
            </a:r>
            <a:r>
              <a:rPr lang="zh-CN" altLang="en-US" sz="2400" b="1"/>
              <a:t>：</a:t>
            </a:r>
          </a:p>
          <a:p>
            <a:r>
              <a:rPr lang="zh-CN" altLang="en-US" sz="2400" b="1"/>
              <a:t>    a 、其他不变，若绕绳方向变化， 则</a:t>
            </a:r>
            <a:r>
              <a:rPr lang="el-GR" altLang="en-US" sz="2400" b="1"/>
              <a:t>η</a:t>
            </a:r>
            <a:r>
              <a:rPr lang="zh-CN" altLang="en-US" sz="2400" b="1"/>
              <a:t>不变；</a:t>
            </a:r>
          </a:p>
          <a:p>
            <a:r>
              <a:rPr lang="zh-CN" altLang="en-US" sz="2400" b="1"/>
              <a:t>    b 、物重不变，若动滑轮个数增加，则</a:t>
            </a:r>
            <a:r>
              <a:rPr lang="el-GR" altLang="en-US" sz="2400" b="1"/>
              <a:t>η</a:t>
            </a:r>
            <a:r>
              <a:rPr lang="zh-CN" altLang="en-US" sz="2400" b="1"/>
              <a:t>减小；</a:t>
            </a:r>
          </a:p>
          <a:p>
            <a:r>
              <a:rPr lang="zh-CN" altLang="en-US" sz="2400" b="1"/>
              <a:t>    c 、装置不变，若物重增加，则</a:t>
            </a:r>
            <a:r>
              <a:rPr lang="el-GR" altLang="en-US" sz="2400" b="1"/>
              <a:t>η</a:t>
            </a:r>
            <a:r>
              <a:rPr lang="zh-CN" altLang="en-US" sz="2400" b="1"/>
              <a:t>增加。</a:t>
            </a:r>
          </a:p>
          <a:p>
            <a:endParaRPr lang="zh-CN" altLang="en-US" sz="2400" b="1"/>
          </a:p>
          <a:p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4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 idx="4294967295"/>
          </p:nvPr>
        </p:nvSpPr>
        <p:spPr>
          <a:xfrm>
            <a:off x="214313" y="214313"/>
            <a:ext cx="3781425" cy="762000"/>
          </a:xfrm>
        </p:spPr>
        <p:txBody>
          <a:bodyPr anchor="b">
            <a:spAutoFit/>
          </a:bodyPr>
          <a:lstStyle/>
          <a:p>
            <a:r>
              <a:rPr lang="zh-CN" altLang="en-US">
                <a:ea typeface="华文新魏" pitchFamily="2" charset="-122"/>
              </a:rPr>
              <a:t>实验步骤：</a:t>
            </a:r>
          </a:p>
        </p:txBody>
      </p:sp>
      <p:sp>
        <p:nvSpPr>
          <p:cNvPr id="15363" name="内容占位符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42925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zh-CN" altLang="en-US" sz="2800" b="1"/>
              <a:t>照图，把滑轮组和刻度尺安装好，从刻度尺读出钩码和弹簧测力计 的位置；测出钩码</a:t>
            </a:r>
            <a:r>
              <a:rPr lang="en-US" altLang="zh-CN" sz="2800" b="1"/>
              <a:t>G</a:t>
            </a:r>
            <a:r>
              <a:rPr lang="zh-CN" altLang="en-US" sz="2800" b="1"/>
              <a:t>的值，并记录表中。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zh-CN" altLang="en-US" sz="2800" b="1"/>
              <a:t>匀速竖直拉动弹簧测力计，使钩码</a:t>
            </a:r>
            <a:r>
              <a:rPr lang="en-US" altLang="zh-CN" sz="2800" b="1"/>
              <a:t>G</a:t>
            </a:r>
            <a:r>
              <a:rPr lang="zh-CN" altLang="en-US" sz="2800" b="1"/>
              <a:t>上升，读出弹簧测力计所示拉力</a:t>
            </a:r>
            <a:r>
              <a:rPr lang="en-US" altLang="zh-CN" sz="2800" b="1"/>
              <a:t>F</a:t>
            </a:r>
            <a:r>
              <a:rPr lang="zh-CN" altLang="en-US" sz="2800" b="1"/>
              <a:t>的值 ，从刻度尺读出钩码升高的距离</a:t>
            </a:r>
            <a:r>
              <a:rPr lang="en-US" altLang="zh-CN" sz="2800" b="1"/>
              <a:t>h</a:t>
            </a:r>
            <a:r>
              <a:rPr lang="zh-CN" altLang="en-US" sz="2800" b="1"/>
              <a:t>和弹簧测力计移动的距离</a:t>
            </a:r>
            <a:r>
              <a:rPr lang="en-US" altLang="zh-CN" sz="2800" b="1"/>
              <a:t>S</a:t>
            </a:r>
            <a:r>
              <a:rPr lang="zh-CN" altLang="en-US" sz="2800" b="1"/>
              <a:t>，记录数据在表格中。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zh-CN" altLang="en-US" sz="2800" b="1"/>
              <a:t>分别算出有用功和总功、机械效率。记录结果。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zh-CN" altLang="en-US" sz="2800" b="1"/>
              <a:t>再安装另一滑轮组，重复再做一次。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zh-CN" altLang="en-US" sz="2800" b="1"/>
              <a:t>比较两次两种滑轮组有什么不同？机械效率的差异？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zh-CN" altLang="en-US" sz="2800" b="1"/>
              <a:t>换成斜面再做一次。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Group 2"/>
          <p:cNvGraphicFramePr>
            <a:graphicFrameLocks noGrp="1"/>
          </p:cNvGraphicFramePr>
          <p:nvPr/>
        </p:nvGraphicFramePr>
        <p:xfrm>
          <a:off x="395288" y="1557338"/>
          <a:ext cx="8297862" cy="2803525"/>
        </p:xfrm>
        <a:graphic>
          <a:graphicData uri="http://schemas.openxmlformats.org/drawingml/2006/table">
            <a:tbl>
              <a:tblPr/>
              <a:tblGrid>
                <a:gridCol w="1219200"/>
                <a:gridCol w="869950"/>
                <a:gridCol w="935037"/>
                <a:gridCol w="936625"/>
                <a:gridCol w="1008063"/>
                <a:gridCol w="936625"/>
                <a:gridCol w="1079500"/>
                <a:gridCol w="1312862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测量次数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F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s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/m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G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h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/m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F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s/J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Gh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/J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η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①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2.5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0.2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0.1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0.3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0.15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0.9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0.75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③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3.5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0.2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0.1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0.7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0.6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395288" y="290513"/>
            <a:ext cx="2363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ea typeface="黑体" pitchFamily="49" charset="-122"/>
              </a:rPr>
              <a:t>机械效率 </a:t>
            </a:r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179388" y="981075"/>
            <a:ext cx="80883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76225" algn="just"/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计算同一滑轮组在不同情况下的机械效率？</a:t>
            </a:r>
            <a:endParaRPr lang="zh-CN" altLang="en-US" sz="2800" b="1"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468313" y="4508500"/>
            <a:ext cx="309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76225" algn="just"/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你有什么发现？</a:t>
            </a:r>
            <a:endParaRPr lang="zh-CN" altLang="en-US" sz="2800" b="1"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7596188" y="2781300"/>
            <a:ext cx="8969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800" b="1"/>
              <a:t>80%</a:t>
            </a:r>
          </a:p>
        </p:txBody>
      </p:sp>
      <p:sp>
        <p:nvSpPr>
          <p:cNvPr id="16438" name="Rectangle 54"/>
          <p:cNvSpPr>
            <a:spLocks noChangeArrowheads="1"/>
          </p:cNvSpPr>
          <p:nvPr/>
        </p:nvSpPr>
        <p:spPr bwMode="auto">
          <a:xfrm>
            <a:off x="7451725" y="3284538"/>
            <a:ext cx="119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/>
              <a:t>83.3%</a:t>
            </a:r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7451725" y="3860800"/>
            <a:ext cx="119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/>
              <a:t>85.7%</a:t>
            </a:r>
          </a:p>
        </p:txBody>
      </p:sp>
      <p:sp>
        <p:nvSpPr>
          <p:cNvPr id="16440" name="Rectangle 56"/>
          <p:cNvSpPr>
            <a:spLocks noChangeArrowheads="1"/>
          </p:cNvSpPr>
          <p:nvPr/>
        </p:nvSpPr>
        <p:spPr bwMode="auto">
          <a:xfrm>
            <a:off x="468313" y="5084763"/>
            <a:ext cx="7921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76225" algn="just"/>
            <a:r>
              <a:rPr lang="zh-CN" altLang="en-US" sz="2800" b="1">
                <a:solidFill>
                  <a:srgbClr val="3333FF"/>
                </a:solidFill>
                <a:latin typeface="Times New Roman" pitchFamily="18" charset="0"/>
                <a:ea typeface="黑体" pitchFamily="49" charset="-122"/>
              </a:rPr>
              <a:t>（1）同一滑轮组的机械效率不是固定不变的。</a:t>
            </a:r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468313" y="5589588"/>
            <a:ext cx="792162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76225" algn="just"/>
            <a:r>
              <a:rPr lang="zh-CN" altLang="en-US" sz="2800" b="1">
                <a:solidFill>
                  <a:srgbClr val="3333FF"/>
                </a:solidFill>
                <a:latin typeface="Times New Roman" pitchFamily="18" charset="0"/>
                <a:ea typeface="黑体" pitchFamily="49" charset="-122"/>
              </a:rPr>
              <a:t>（2）滑轮组的机械效率随着被提升物体的重力增大而变大。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1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36" grpId="0" autoUpdateAnimBg="0"/>
      <p:bldP spid="16437" grpId="0" autoUpdateAnimBg="0"/>
      <p:bldP spid="16438" grpId="0" autoUpdateAnimBg="0"/>
      <p:bldP spid="16439" grpId="0" autoUpdateAnimBg="0"/>
      <p:bldP spid="16440" grpId="0" autoUpdateAnimBg="0"/>
      <p:bldP spid="1644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987675" y="1052513"/>
            <a:ext cx="5326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4000" b="1">
                <a:latin typeface="华文琥珀" pitchFamily="2" charset="-122"/>
                <a:ea typeface="华文琥珀" pitchFamily="2" charset="-122"/>
              </a:rPr>
              <a:t>如何提高机械效率</a:t>
            </a:r>
            <a:r>
              <a:rPr lang="zh-CN" altLang="en-US" sz="1400">
                <a:latin typeface="Times New Roman" pitchFamily="18" charset="0"/>
              </a:rPr>
              <a:t> </a:t>
            </a:r>
            <a:r>
              <a:rPr lang="zh-CN" altLang="en-US" sz="4000" b="1">
                <a:latin typeface="Times New Roman" pitchFamily="18" charset="0"/>
                <a:ea typeface="华文琥珀" pitchFamily="2" charset="-122"/>
              </a:rPr>
              <a:t>？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835150" y="2060575"/>
            <a:ext cx="6696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</a:rPr>
              <a:t>▲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改进机械的结构，减小机械自重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979613" y="3970338"/>
            <a:ext cx="47831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</a:rPr>
              <a:t>▲  </a:t>
            </a:r>
            <a:r>
              <a:rPr lang="zh-CN" altLang="en-US" sz="32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减小机械间的摩擦力。</a:t>
            </a:r>
          </a:p>
        </p:txBody>
      </p:sp>
      <p:sp>
        <p:nvSpPr>
          <p:cNvPr id="17413" name="WordArt 5"/>
          <p:cNvSpPr>
            <a:spLocks noChangeArrowheads="1" noChangeShapeType="1"/>
          </p:cNvSpPr>
          <p:nvPr/>
        </p:nvSpPr>
        <p:spPr bwMode="auto">
          <a:xfrm rot="20181661">
            <a:off x="0" y="765175"/>
            <a:ext cx="3816350" cy="10810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360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818339" scaled="1"/>
                </a:gradFill>
                <a:latin typeface="隶书"/>
                <a:ea typeface="隶书"/>
              </a:rPr>
              <a:t>请你思考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838200" y="2781300"/>
            <a:ext cx="83058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600" b="1">
                <a:latin typeface="Times New Roman" pitchFamily="18" charset="0"/>
              </a:rPr>
              <a:t>　　</a:t>
            </a:r>
            <a:r>
              <a:rPr lang="zh-CN" altLang="en-US" sz="2800" b="1">
                <a:latin typeface="Times New Roman" pitchFamily="18" charset="0"/>
              </a:rPr>
              <a:t>例如：动滑轮太重，使滑轮组机械效率很低，换用较轻滑轮就可提高其机械效率。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051050" y="4895850"/>
            <a:ext cx="5273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Times New Roman" pitchFamily="18" charset="0"/>
              </a:rPr>
              <a:t>例如：加强机械运动部位的润滑</a:t>
            </a:r>
            <a:r>
              <a:rPr lang="en-US" altLang="zh-CN" sz="2800" b="1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utoUpdateAnimBg="0"/>
      <p:bldP spid="17412" grpId="0" autoUpdateAnimBg="0"/>
      <p:bldP spid="17414" grpId="0" autoUpdateAnimBg="0"/>
      <p:bldP spid="1741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6550025" cy="936625"/>
          </a:xfrm>
        </p:spPr>
        <p:txBody>
          <a:bodyPr/>
          <a:lstStyle/>
          <a:p>
            <a:r>
              <a:rPr lang="zh-CN" altLang="en-US" sz="3600">
                <a:ea typeface="黑体" pitchFamily="49" charset="-122"/>
              </a:rPr>
              <a:t>影响滑轮组机械效率的因素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349500"/>
            <a:ext cx="7272338" cy="4248150"/>
          </a:xfrm>
        </p:spPr>
        <p:txBody>
          <a:bodyPr/>
          <a:lstStyle/>
          <a:p>
            <a:r>
              <a:rPr lang="en-US" altLang="zh-CN">
                <a:latin typeface="方正姚体" pitchFamily="2" charset="-122"/>
                <a:ea typeface="方正姚体" pitchFamily="2" charset="-122"/>
              </a:rPr>
              <a:t>1</a:t>
            </a:r>
            <a:r>
              <a:rPr lang="zh-CN" altLang="en-US">
                <a:latin typeface="方正姚体" pitchFamily="2" charset="-122"/>
                <a:ea typeface="方正姚体" pitchFamily="2" charset="-122"/>
              </a:rPr>
              <a:t>、滑轮组轮与轴的摩擦</a:t>
            </a:r>
          </a:p>
          <a:p>
            <a:r>
              <a:rPr lang="zh-CN" altLang="en-US">
                <a:latin typeface="方正姚体" pitchFamily="2" charset="-122"/>
                <a:ea typeface="方正姚体" pitchFamily="2" charset="-122"/>
              </a:rPr>
              <a:t>（减小摩擦可以减少额外功，提高机械效率）</a:t>
            </a:r>
          </a:p>
          <a:p>
            <a:r>
              <a:rPr lang="en-US" altLang="zh-CN">
                <a:latin typeface="方正姚体" pitchFamily="2" charset="-122"/>
                <a:ea typeface="方正姚体" pitchFamily="2" charset="-122"/>
              </a:rPr>
              <a:t>2 </a:t>
            </a:r>
            <a:r>
              <a:rPr lang="zh-CN" altLang="en-US">
                <a:latin typeface="方正姚体" pitchFamily="2" charset="-122"/>
                <a:ea typeface="方正姚体" pitchFamily="2" charset="-122"/>
              </a:rPr>
              <a:t>、所提升的物重</a:t>
            </a:r>
          </a:p>
          <a:p>
            <a:r>
              <a:rPr lang="zh-CN" altLang="en-US">
                <a:latin typeface="方正姚体" pitchFamily="2" charset="-122"/>
                <a:ea typeface="方正姚体" pitchFamily="2" charset="-122"/>
              </a:rPr>
              <a:t>（物重增加，机械效率也提高）</a:t>
            </a:r>
          </a:p>
          <a:p>
            <a:r>
              <a:rPr lang="en-US" altLang="zh-CN">
                <a:latin typeface="方正姚体" pitchFamily="2" charset="-122"/>
                <a:ea typeface="方正姚体" pitchFamily="2" charset="-122"/>
              </a:rPr>
              <a:t>3</a:t>
            </a:r>
            <a:r>
              <a:rPr lang="zh-CN" altLang="en-US">
                <a:latin typeface="方正姚体" pitchFamily="2" charset="-122"/>
                <a:ea typeface="方正姚体" pitchFamily="2" charset="-122"/>
              </a:rPr>
              <a:t>、动滑轮的重力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95288" y="290513"/>
            <a:ext cx="2363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ea typeface="黑体" pitchFamily="49" charset="-122"/>
              </a:rPr>
              <a:t>机械效率 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3068638"/>
            <a:ext cx="7921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76225" algn="just"/>
            <a:r>
              <a:rPr lang="zh-CN" altLang="en-US" sz="28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如何提高滑轮组的机械效率？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55650" y="3644900"/>
            <a:ext cx="7561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zh-CN" sz="2800" b="1">
                <a:solidFill>
                  <a:srgbClr val="3333FF"/>
                </a:solidFill>
                <a:latin typeface="Times New Roman" pitchFamily="18" charset="0"/>
                <a:ea typeface="黑体" pitchFamily="49" charset="-122"/>
              </a:rPr>
              <a:t>1.</a:t>
            </a:r>
            <a:r>
              <a:rPr lang="zh-CN" altLang="en-US" sz="2800" b="1">
                <a:solidFill>
                  <a:srgbClr val="3333FF"/>
                </a:solidFill>
                <a:latin typeface="Times New Roman" pitchFamily="18" charset="0"/>
                <a:ea typeface="黑体" pitchFamily="49" charset="-122"/>
              </a:rPr>
              <a:t>减小动滑轮自重来减少额外功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55650" y="5013325"/>
            <a:ext cx="734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3333FF"/>
                </a:solidFill>
                <a:latin typeface="Times New Roman" pitchFamily="18" charset="0"/>
                <a:ea typeface="黑体" pitchFamily="49" charset="-122"/>
              </a:rPr>
              <a:t>3.</a:t>
            </a:r>
            <a:r>
              <a:rPr lang="zh-CN" altLang="en-US" sz="2800" b="1">
                <a:solidFill>
                  <a:srgbClr val="3333FF"/>
                </a:solidFill>
                <a:latin typeface="Times New Roman" pitchFamily="18" charset="0"/>
                <a:ea typeface="黑体" pitchFamily="49" charset="-122"/>
              </a:rPr>
              <a:t>增加提升物体的重力来增加有用功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755650" y="4292600"/>
            <a:ext cx="7704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zh-CN" sz="2800" b="1">
                <a:solidFill>
                  <a:srgbClr val="3333FF"/>
                </a:solidFill>
                <a:latin typeface="Times New Roman" pitchFamily="18" charset="0"/>
                <a:ea typeface="黑体" pitchFamily="49" charset="-122"/>
              </a:rPr>
              <a:t>2.</a:t>
            </a:r>
            <a:r>
              <a:rPr lang="zh-CN" altLang="en-US" sz="2800" b="1">
                <a:solidFill>
                  <a:srgbClr val="3333FF"/>
                </a:solidFill>
                <a:latin typeface="Times New Roman" pitchFamily="18" charset="0"/>
                <a:ea typeface="黑体" pitchFamily="49" charset="-122"/>
              </a:rPr>
              <a:t>减小机械间的摩擦力来减少额外功</a:t>
            </a:r>
          </a:p>
        </p:txBody>
      </p:sp>
      <p:pic>
        <p:nvPicPr>
          <p:cNvPr id="19463" name="Picture 7" descr="测滑轮组的机械效率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EFCF9"/>
              </a:clrFrom>
              <a:clrTo>
                <a:srgbClr val="EEFC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125" y="1196975"/>
            <a:ext cx="23876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611188" y="1052513"/>
            <a:ext cx="53276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rgbClr val="3333FF"/>
                </a:solidFill>
                <a:latin typeface="Times New Roman" pitchFamily="18" charset="0"/>
                <a:ea typeface="黑体" pitchFamily="49" charset="-122"/>
              </a:rPr>
              <a:t>       用甲乙两个滑轮组提升同一物体，哪个机械效率高？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  <p:bldP spid="19460" grpId="0" autoUpdateAnimBg="0"/>
      <p:bldP spid="19461" grpId="0" autoUpdateAnimBg="0"/>
      <p:bldP spid="1946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68313" y="2060575"/>
            <a:ext cx="8208962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．机械效率越高，越省力；</a:t>
            </a:r>
          </a:p>
          <a:p>
            <a:pPr algn="just" eaLnBrk="0" hangingPunct="0"/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．机械效率越高，做的有用功越多；</a:t>
            </a:r>
          </a:p>
          <a:p>
            <a:pPr algn="just" eaLnBrk="0" hangingPunct="0"/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．机械效率越高，做功的功率越大</a:t>
            </a:r>
          </a:p>
          <a:p>
            <a:pPr algn="just" eaLnBrk="0" hangingPunct="0"/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．因为有用功总小于总功</a:t>
            </a:r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所以机械效率总小于</a:t>
            </a:r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1</a:t>
            </a:r>
          </a:p>
          <a:p>
            <a:pPr algn="just" eaLnBrk="0" hangingPunct="0"/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．额外功在总功中的比率越小</a:t>
            </a:r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机械效率越高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39750" y="1268413"/>
            <a:ext cx="5895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49" charset="-122"/>
              </a:rPr>
              <a:t>试一试：下面说法中是否正确．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95288" y="290513"/>
            <a:ext cx="2363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ea typeface="黑体" pitchFamily="49" charset="-122"/>
              </a:rPr>
              <a:t>机械效率 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027988" y="3357563"/>
            <a:ext cx="1255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（√）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003800" y="2060575"/>
            <a:ext cx="1255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×</a:t>
            </a:r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）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8027988" y="3789363"/>
            <a:ext cx="1255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（√）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300788" y="2492375"/>
            <a:ext cx="1255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×</a:t>
            </a:r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）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6372225" y="2997200"/>
            <a:ext cx="1255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×</a:t>
            </a:r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）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uiExpand="1" build="p" autoUpdateAnimBg="0"/>
      <p:bldP spid="20485" grpId="0" autoUpdateAnimBg="0"/>
      <p:bldP spid="20486" grpId="0" autoUpdateAnimBg="0"/>
      <p:bldP spid="20487" grpId="0" autoUpdateAnimBg="0"/>
      <p:bldP spid="20488" grpId="0" autoUpdateAnimBg="0"/>
      <p:bldP spid="2048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3886200" cy="771525"/>
          </a:xfrm>
        </p:spPr>
        <p:txBody>
          <a:bodyPr/>
          <a:lstStyle/>
          <a:p>
            <a:r>
              <a:rPr lang="zh-CN" altLang="en-US" sz="3200" b="1">
                <a:ea typeface="黑体" pitchFamily="49" charset="-122"/>
              </a:rPr>
              <a:t>一、三种功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569325" cy="5187950"/>
          </a:xfrm>
        </p:spPr>
        <p:txBody>
          <a:bodyPr/>
          <a:lstStyle/>
          <a:p>
            <a:r>
              <a:rPr lang="en-US" altLang="zh-CN" sz="2400"/>
              <a:t>1</a:t>
            </a:r>
            <a:r>
              <a:rPr lang="zh-CN" altLang="en-US" sz="2400"/>
              <a:t>、有用功（</a:t>
            </a:r>
            <a:r>
              <a:rPr lang="en-US" altLang="zh-CN" sz="2400"/>
              <a:t>W</a:t>
            </a:r>
            <a:r>
              <a:rPr lang="zh-CN" altLang="en-US" sz="2400" baseline="-25000"/>
              <a:t>有</a:t>
            </a:r>
            <a:r>
              <a:rPr lang="zh-CN" altLang="en-US" sz="2400"/>
              <a:t>）：</a:t>
            </a:r>
            <a:r>
              <a:rPr lang="zh-CN" altLang="en-US" sz="2400" b="1">
                <a:solidFill>
                  <a:srgbClr val="FF0000"/>
                </a:solidFill>
              </a:rPr>
              <a:t>对人们有用的功。</a:t>
            </a:r>
          </a:p>
          <a:p>
            <a:r>
              <a:rPr lang="zh-CN" altLang="en-US" sz="2400" b="1">
                <a:solidFill>
                  <a:srgbClr val="FF0000"/>
                </a:solidFill>
              </a:rPr>
              <a:t>计算： </a:t>
            </a:r>
            <a:r>
              <a:rPr lang="en-US" altLang="zh-CN" sz="2400"/>
              <a:t>W</a:t>
            </a:r>
            <a:r>
              <a:rPr lang="zh-CN" altLang="en-US" sz="2400" baseline="-25000"/>
              <a:t>有</a:t>
            </a:r>
            <a:r>
              <a:rPr lang="zh-CN" altLang="en-US" sz="2400"/>
              <a:t>＝</a:t>
            </a:r>
            <a:r>
              <a:rPr lang="en-US" altLang="zh-CN" sz="2400"/>
              <a:t>Gh</a:t>
            </a:r>
            <a:r>
              <a:rPr lang="zh-CN" altLang="en-US" sz="2400"/>
              <a:t>－－提升物体； </a:t>
            </a:r>
            <a:r>
              <a:rPr lang="en-US" altLang="zh-CN" sz="2400"/>
              <a:t>W</a:t>
            </a:r>
            <a:r>
              <a:rPr lang="zh-CN" altLang="en-US" sz="2400" baseline="-25000"/>
              <a:t>有</a:t>
            </a:r>
            <a:r>
              <a:rPr lang="zh-CN" altLang="en-US" sz="2400"/>
              <a:t>＝</a:t>
            </a:r>
            <a:r>
              <a:rPr lang="en-US" altLang="zh-CN" sz="2400"/>
              <a:t>fS</a:t>
            </a:r>
            <a:r>
              <a:rPr lang="zh-CN" altLang="en-US" sz="2400" baseline="-25000"/>
              <a:t>物</a:t>
            </a:r>
            <a:r>
              <a:rPr lang="zh-CN" altLang="en-US" sz="2400"/>
              <a:t>－－水平移动</a:t>
            </a:r>
          </a:p>
          <a:p>
            <a:r>
              <a:rPr lang="en-US" altLang="zh-CN" sz="2400"/>
              <a:t>2 </a:t>
            </a:r>
            <a:r>
              <a:rPr lang="zh-CN" altLang="en-US" sz="2400"/>
              <a:t>、额外功（</a:t>
            </a:r>
            <a:r>
              <a:rPr lang="en-US" altLang="zh-CN" sz="2400"/>
              <a:t>W</a:t>
            </a:r>
            <a:r>
              <a:rPr lang="zh-CN" altLang="en-US" sz="2400" baseline="-25000"/>
              <a:t>额</a:t>
            </a:r>
            <a:r>
              <a:rPr lang="zh-CN" altLang="en-US" sz="2400"/>
              <a:t>）：</a:t>
            </a:r>
            <a:r>
              <a:rPr lang="zh-CN" altLang="en-US" sz="2400" b="1">
                <a:solidFill>
                  <a:srgbClr val="FF0000"/>
                </a:solidFill>
              </a:rPr>
              <a:t>人们不需要但又不 得不做的功。</a:t>
            </a:r>
          </a:p>
          <a:p>
            <a:r>
              <a:rPr lang="zh-CN" altLang="en-US" sz="2400" b="1">
                <a:solidFill>
                  <a:srgbClr val="FF0000"/>
                </a:solidFill>
              </a:rPr>
              <a:t>计算： </a:t>
            </a:r>
            <a:r>
              <a:rPr lang="en-US" altLang="zh-CN" sz="2400"/>
              <a:t>W</a:t>
            </a:r>
            <a:r>
              <a:rPr lang="zh-CN" altLang="en-US" sz="2400" baseline="-25000"/>
              <a:t>额</a:t>
            </a:r>
            <a:r>
              <a:rPr lang="zh-CN" altLang="en-US" sz="2400"/>
              <a:t>＝</a:t>
            </a:r>
            <a:r>
              <a:rPr lang="en-US" altLang="zh-CN" sz="2400"/>
              <a:t>G</a:t>
            </a:r>
            <a:r>
              <a:rPr lang="zh-CN" altLang="en-US" sz="2400" baseline="-25000"/>
              <a:t>动</a:t>
            </a:r>
            <a:r>
              <a:rPr lang="en-US" altLang="zh-CN" sz="2400"/>
              <a:t>h</a:t>
            </a:r>
            <a:r>
              <a:rPr lang="zh-CN" altLang="en-US" sz="2400"/>
              <a:t>－－提升物体，且不计摩擦与绳重； </a:t>
            </a:r>
          </a:p>
          <a:p>
            <a:r>
              <a:rPr lang="zh-CN" altLang="en-US" sz="2400"/>
              <a:t>             </a:t>
            </a:r>
            <a:r>
              <a:rPr lang="en-US" altLang="zh-CN" sz="2400"/>
              <a:t>W</a:t>
            </a:r>
            <a:r>
              <a:rPr lang="zh-CN" altLang="en-US" sz="2400" baseline="-25000"/>
              <a:t>额 </a:t>
            </a:r>
            <a:r>
              <a:rPr lang="zh-CN" altLang="en-US" sz="2400"/>
              <a:t>＝</a:t>
            </a:r>
            <a:r>
              <a:rPr lang="en-US" altLang="zh-CN" sz="2400"/>
              <a:t>fL</a:t>
            </a:r>
            <a:r>
              <a:rPr lang="zh-CN" altLang="en-US" sz="2400"/>
              <a:t>－－斜面</a:t>
            </a:r>
          </a:p>
          <a:p>
            <a:r>
              <a:rPr lang="en-US" altLang="zh-CN" sz="2400"/>
              <a:t>3 </a:t>
            </a:r>
            <a:r>
              <a:rPr lang="zh-CN" altLang="en-US" sz="2400"/>
              <a:t>、总功（</a:t>
            </a:r>
            <a:r>
              <a:rPr lang="en-US" altLang="zh-CN" sz="2400"/>
              <a:t>W</a:t>
            </a:r>
            <a:r>
              <a:rPr lang="zh-CN" altLang="en-US" sz="2400" baseline="-25000"/>
              <a:t>总</a:t>
            </a:r>
            <a:r>
              <a:rPr lang="zh-CN" altLang="en-US" sz="2400"/>
              <a:t>）：</a:t>
            </a:r>
            <a:r>
              <a:rPr lang="zh-CN" altLang="en-US" sz="2400" b="1">
                <a:solidFill>
                  <a:srgbClr val="FF0000"/>
                </a:solidFill>
              </a:rPr>
              <a:t>有用功与额外功的总和（运用机械时动力</a:t>
            </a:r>
            <a:r>
              <a:rPr lang="en-US" altLang="zh-CN" sz="2400" b="1">
                <a:solidFill>
                  <a:srgbClr val="FF0000"/>
                </a:solidFill>
              </a:rPr>
              <a:t>F</a:t>
            </a:r>
            <a:r>
              <a:rPr lang="zh-CN" altLang="en-US" sz="2400" b="1">
                <a:solidFill>
                  <a:srgbClr val="FF0000"/>
                </a:solidFill>
              </a:rPr>
              <a:t>所做的功）。</a:t>
            </a:r>
          </a:p>
          <a:p>
            <a:r>
              <a:rPr lang="zh-CN" altLang="en-US" sz="2400" b="1">
                <a:solidFill>
                  <a:srgbClr val="FF0000"/>
                </a:solidFill>
              </a:rPr>
              <a:t>计算： </a:t>
            </a:r>
            <a:r>
              <a:rPr lang="en-US" altLang="zh-CN" sz="2400"/>
              <a:t>W</a:t>
            </a:r>
            <a:r>
              <a:rPr lang="zh-CN" altLang="en-US" sz="2400" baseline="-25000"/>
              <a:t>总</a:t>
            </a:r>
            <a:r>
              <a:rPr lang="zh-CN" altLang="en-US" sz="2400"/>
              <a:t>＝</a:t>
            </a:r>
            <a:r>
              <a:rPr lang="en-US" altLang="zh-CN" sz="2400"/>
              <a:t>FS</a:t>
            </a:r>
            <a:r>
              <a:rPr lang="zh-CN" altLang="en-US" sz="2400"/>
              <a:t>－－滑轮组</a:t>
            </a:r>
            <a:r>
              <a:rPr lang="en-US" altLang="zh-CN" sz="2400"/>
              <a:t>[F=(G+G</a:t>
            </a:r>
            <a:r>
              <a:rPr lang="zh-CN" altLang="en-US" sz="2400" baseline="-25000"/>
              <a:t>动</a:t>
            </a:r>
            <a:r>
              <a:rPr lang="en-US" altLang="zh-CN" sz="2400"/>
              <a:t>)/n    S=nh]</a:t>
            </a:r>
            <a:r>
              <a:rPr lang="zh-CN" altLang="en-US" sz="2400"/>
              <a:t>； </a:t>
            </a:r>
          </a:p>
          <a:p>
            <a:r>
              <a:rPr lang="zh-CN" altLang="en-US" sz="2400"/>
              <a:t>             </a:t>
            </a:r>
            <a:r>
              <a:rPr lang="en-US" altLang="zh-CN" sz="2400"/>
              <a:t>W</a:t>
            </a:r>
            <a:r>
              <a:rPr lang="zh-CN" altLang="en-US" sz="2400" baseline="-25000"/>
              <a:t>总 </a:t>
            </a:r>
            <a:r>
              <a:rPr lang="zh-CN" altLang="en-US" sz="2400"/>
              <a:t>＝</a:t>
            </a:r>
            <a:r>
              <a:rPr lang="en-US" altLang="zh-CN" sz="2400"/>
              <a:t>FL</a:t>
            </a:r>
            <a:r>
              <a:rPr lang="zh-CN" altLang="en-US" sz="2400"/>
              <a:t>－－斜面</a:t>
            </a:r>
          </a:p>
          <a:p>
            <a:r>
              <a:rPr lang="en-US" altLang="zh-CN" sz="2400"/>
              <a:t>4 </a:t>
            </a:r>
            <a:r>
              <a:rPr lang="zh-CN" altLang="en-US" sz="2400"/>
              <a:t>、三者关系： </a:t>
            </a:r>
            <a:r>
              <a:rPr lang="en-US" altLang="zh-CN" sz="2400"/>
              <a:t>W</a:t>
            </a:r>
            <a:r>
              <a:rPr lang="zh-CN" altLang="en-US" sz="2400" baseline="-25000"/>
              <a:t>总</a:t>
            </a:r>
            <a:r>
              <a:rPr lang="zh-CN" altLang="en-US" sz="2400"/>
              <a:t>＝ </a:t>
            </a:r>
            <a:r>
              <a:rPr lang="en-US" altLang="zh-CN" sz="2400"/>
              <a:t>W</a:t>
            </a:r>
            <a:r>
              <a:rPr lang="zh-CN" altLang="en-US" sz="2400" baseline="-25000"/>
              <a:t>有</a:t>
            </a:r>
            <a:r>
              <a:rPr lang="zh-CN" altLang="en-US" sz="2400"/>
              <a:t>＋ </a:t>
            </a:r>
            <a:r>
              <a:rPr lang="en-US" altLang="zh-CN" sz="2400"/>
              <a:t>W</a:t>
            </a:r>
            <a:r>
              <a:rPr lang="zh-CN" altLang="en-US" sz="2400" baseline="-25000"/>
              <a:t>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1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5789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ea typeface="黑体" pitchFamily="49" charset="-122"/>
              </a:rPr>
              <a:t>有用功、额外功与总功：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810125" y="2919413"/>
            <a:ext cx="1873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额外功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227763" y="1268413"/>
            <a:ext cx="2089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提升物体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859338" y="1268413"/>
            <a:ext cx="1584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目   的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227763" y="1916113"/>
            <a:ext cx="2089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提升物体所做的功</a:t>
            </a:r>
            <a:r>
              <a:rPr lang="en-US" altLang="zh-CN" sz="2800" b="1" i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Gh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787900" y="1916113"/>
            <a:ext cx="17287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有用功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227763" y="2924175"/>
            <a:ext cx="25209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提升动滑轮所做的功</a:t>
            </a:r>
            <a:r>
              <a:rPr lang="en-US" altLang="zh-CN" sz="2800" b="1" i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G</a:t>
            </a:r>
            <a:r>
              <a:rPr lang="en-US" altLang="zh-CN" sz="2800" b="1" i="1" baseline="-25000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0</a:t>
            </a:r>
            <a:r>
              <a:rPr lang="en-US" altLang="zh-CN" sz="2800" b="1" i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h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794250" y="3789363"/>
            <a:ext cx="1873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总    功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6300788" y="3860800"/>
            <a:ext cx="2374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人对动滑轮所做的功</a:t>
            </a:r>
            <a:r>
              <a:rPr lang="en-US" altLang="zh-CN" sz="2800" b="1" i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Fs</a:t>
            </a:r>
          </a:p>
        </p:txBody>
      </p:sp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4787900" y="5013325"/>
            <a:ext cx="4032250" cy="574675"/>
            <a:chOff x="0" y="0"/>
            <a:chExt cx="2540" cy="362"/>
          </a:xfrm>
        </p:grpSpPr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总功</a:t>
              </a: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771" y="0"/>
              <a:ext cx="9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有用功</a:t>
              </a:r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1678" y="0"/>
              <a:ext cx="86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额外功</a:t>
              </a:r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457" y="35"/>
              <a:ext cx="18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＝              ＋ </a:t>
              </a:r>
            </a:p>
          </p:txBody>
        </p:sp>
      </p:grpSp>
      <p:grpSp>
        <p:nvGrpSpPr>
          <p:cNvPr id="4112" name="Group 16"/>
          <p:cNvGrpSpPr>
            <a:grpSpLocks/>
          </p:cNvGrpSpPr>
          <p:nvPr/>
        </p:nvGrpSpPr>
        <p:grpSpPr bwMode="auto">
          <a:xfrm>
            <a:off x="4859338" y="5734050"/>
            <a:ext cx="3673475" cy="519113"/>
            <a:chOff x="0" y="0"/>
            <a:chExt cx="2314" cy="327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409" y="0"/>
              <a:ext cx="18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＝            ＋ </a:t>
              </a:r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总</a:t>
              </a:r>
            </a:p>
          </p:txBody>
        </p:sp>
        <p:sp>
          <p:nvSpPr>
            <p:cNvPr id="4115" name="Rectangle 19"/>
            <p:cNvSpPr>
              <a:spLocks noChangeArrowheads="1"/>
            </p:cNvSpPr>
            <p:nvPr/>
          </p:nvSpPr>
          <p:spPr bwMode="auto">
            <a:xfrm>
              <a:off x="681" y="0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有用</a:t>
              </a:r>
            </a:p>
          </p:txBody>
        </p:sp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>
              <a:off x="1588" y="0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额外</a:t>
              </a:r>
            </a:p>
          </p:txBody>
        </p:sp>
      </p:grpSp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2" cstate="print"/>
          <a:srcRect r="93" b="6"/>
          <a:stretch>
            <a:fillRect/>
          </a:stretch>
        </p:blipFill>
        <p:spPr bwMode="auto">
          <a:xfrm>
            <a:off x="687388" y="981075"/>
            <a:ext cx="349091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  <p:bldP spid="4102" grpId="0" autoUpdateAnimBg="0"/>
      <p:bldP spid="4103" grpId="0" autoUpdateAnimBg="0"/>
      <p:bldP spid="4104" grpId="0" autoUpdateAnimBg="0"/>
      <p:bldP spid="4105" grpId="0" autoUpdateAnimBg="0"/>
      <p:bldP spid="410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676400" y="1905000"/>
            <a:ext cx="596106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itchFamily="18" charset="0"/>
              </a:rPr>
              <a:t>1</a:t>
            </a:r>
            <a:r>
              <a:rPr lang="zh-CN" altLang="en-US" sz="3200" b="1">
                <a:latin typeface="Times New Roman" pitchFamily="18" charset="0"/>
              </a:rPr>
              <a:t>、机械效率：有用功与总功的比值叫做机械效率。</a:t>
            </a:r>
          </a:p>
          <a:p>
            <a:endParaRPr lang="zh-CN" altLang="en-US" sz="3200" b="1">
              <a:latin typeface="Times New Roman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331913" y="3933825"/>
            <a:ext cx="6189662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</a:rPr>
              <a:t>●理解：a:</a:t>
            </a:r>
            <a:r>
              <a:rPr lang="el-GR" altLang="en-US" sz="3200" b="1">
                <a:solidFill>
                  <a:srgbClr val="FF0000"/>
                </a:solidFill>
                <a:latin typeface="宋体" pitchFamily="2" charset="-122"/>
              </a:rPr>
              <a:t>η</a:t>
            </a:r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常用百分数表示；</a:t>
            </a:r>
          </a:p>
          <a:p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        b: </a:t>
            </a:r>
            <a:r>
              <a:rPr lang="el-GR" altLang="en-US" sz="3200" b="1">
                <a:solidFill>
                  <a:srgbClr val="FF0000"/>
                </a:solidFill>
                <a:latin typeface="Times New Roman" pitchFamily="18" charset="0"/>
              </a:rPr>
              <a:t>η</a:t>
            </a:r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小于100%；</a:t>
            </a:r>
          </a:p>
          <a:p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        c: </a:t>
            </a:r>
            <a:r>
              <a:rPr lang="el-GR" altLang="en-US" sz="3200" b="1">
                <a:solidFill>
                  <a:srgbClr val="FF0000"/>
                </a:solidFill>
                <a:latin typeface="Times New Roman" pitchFamily="18" charset="0"/>
              </a:rPr>
              <a:t>η</a:t>
            </a:r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没有单位。</a:t>
            </a:r>
            <a:r>
              <a:rPr lang="zh-CN" altLang="en-US" sz="2400">
                <a:latin typeface="Times New Roman" pitchFamily="18" charset="0"/>
              </a:rPr>
              <a:t> </a:t>
            </a:r>
          </a:p>
        </p:txBody>
      </p:sp>
      <p:pic>
        <p:nvPicPr>
          <p:cNvPr id="22533" name="Object 7"/>
          <p:cNvPicPr>
            <a:picLocks noChangeAspect="1" noChangeArrowheads="1"/>
          </p:cNvPicPr>
          <p:nvPr/>
        </p:nvPicPr>
        <p:blipFill>
          <a:blip r:embed="rId6" cstate="print">
            <a:lum bright="-36000"/>
          </a:blip>
          <a:srcRect/>
          <a:stretch>
            <a:fillRect/>
          </a:stretch>
        </p:blipFill>
        <p:spPr bwMode="auto">
          <a:xfrm>
            <a:off x="4427538" y="2852738"/>
            <a:ext cx="2376487" cy="103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547813" y="1268413"/>
            <a:ext cx="3095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latin typeface="Times New Roman" pitchFamily="18" charset="0"/>
                <a:ea typeface="黑体" pitchFamily="49" charset="-122"/>
              </a:rPr>
              <a:t>二、机械效率</a:t>
            </a:r>
            <a:r>
              <a:rPr lang="el-GR" altLang="en-US" sz="3200" b="1">
                <a:latin typeface="Times New Roman" pitchFamily="18" charset="0"/>
              </a:rPr>
              <a:t>η</a:t>
            </a:r>
            <a:endParaRPr lang="zh-CN" altLang="en-US" sz="3200" b="1">
              <a:latin typeface="Times New Roman" pitchFamily="18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331913" y="3068638"/>
            <a:ext cx="3455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>
                <a:latin typeface="Times New Roman" pitchFamily="18" charset="0"/>
              </a:rPr>
              <a:t>2</a:t>
            </a:r>
            <a:r>
              <a:rPr lang="zh-CN" altLang="en-US" sz="3200" b="1">
                <a:latin typeface="Times New Roman" pitchFamily="18" charset="0"/>
              </a:rPr>
              <a:t>、计算公式：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  <p:bldP spid="22532" grpId="0" autoUpdateAnimBg="0"/>
      <p:bldP spid="22534" grpId="0" autoUpdateAnimBg="0"/>
      <p:bldP spid="2253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5789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ea typeface="黑体" pitchFamily="49" charset="-122"/>
              </a:rPr>
              <a:t>有用功、额外功与总功：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989138"/>
            <a:ext cx="4537075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810125" y="2919413"/>
            <a:ext cx="1873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额外功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227763" y="1268413"/>
            <a:ext cx="2089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提升物体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859338" y="1268413"/>
            <a:ext cx="1584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目   的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6227763" y="1916113"/>
            <a:ext cx="2089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提升物体所做的功</a:t>
            </a:r>
            <a:r>
              <a:rPr lang="en-US" altLang="zh-CN" sz="2800" b="1" i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Gh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787900" y="1916113"/>
            <a:ext cx="17287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有用功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6227763" y="2924175"/>
            <a:ext cx="25209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克服斜面摩擦所做的功</a:t>
            </a:r>
            <a:r>
              <a:rPr lang="en-US" altLang="zh-CN" sz="2800" b="1" i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fs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794250" y="3789363"/>
            <a:ext cx="1873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总    功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6300788" y="3860800"/>
            <a:ext cx="2374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人拉物体所做的功</a:t>
            </a:r>
            <a:r>
              <a:rPr lang="en-US" altLang="zh-CN" sz="2800" b="1" i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Fs</a:t>
            </a:r>
          </a:p>
        </p:txBody>
      </p:sp>
      <p:grpSp>
        <p:nvGrpSpPr>
          <p:cNvPr id="5132" name="Group 12"/>
          <p:cNvGrpSpPr>
            <a:grpSpLocks/>
          </p:cNvGrpSpPr>
          <p:nvPr/>
        </p:nvGrpSpPr>
        <p:grpSpPr bwMode="auto">
          <a:xfrm>
            <a:off x="4787900" y="5013325"/>
            <a:ext cx="4032250" cy="574675"/>
            <a:chOff x="0" y="0"/>
            <a:chExt cx="2540" cy="362"/>
          </a:xfrm>
        </p:grpSpPr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总功</a:t>
              </a: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771" y="0"/>
              <a:ext cx="9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有用功</a:t>
              </a:r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1678" y="0"/>
              <a:ext cx="86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额外功</a:t>
              </a:r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457" y="35"/>
              <a:ext cx="18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＝              ＋ </a:t>
              </a:r>
            </a:p>
          </p:txBody>
        </p:sp>
      </p:grpSp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4859338" y="5734050"/>
            <a:ext cx="3673475" cy="519113"/>
            <a:chOff x="0" y="0"/>
            <a:chExt cx="2314" cy="327"/>
          </a:xfrm>
        </p:grpSpPr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409" y="0"/>
              <a:ext cx="18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＝            ＋ </a:t>
              </a:r>
            </a:p>
          </p:txBody>
        </p:sp>
        <p:sp>
          <p:nvSpPr>
            <p:cNvPr id="5139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总</a:t>
              </a:r>
            </a:p>
          </p:txBody>
        </p:sp>
        <p:sp>
          <p:nvSpPr>
            <p:cNvPr id="5140" name="Rectangle 20"/>
            <p:cNvSpPr>
              <a:spLocks noChangeArrowheads="1"/>
            </p:cNvSpPr>
            <p:nvPr/>
          </p:nvSpPr>
          <p:spPr bwMode="auto">
            <a:xfrm>
              <a:off x="681" y="0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有用</a:t>
              </a:r>
            </a:p>
          </p:txBody>
        </p:sp>
        <p:sp>
          <p:nvSpPr>
            <p:cNvPr id="5141" name="Rectangle 21"/>
            <p:cNvSpPr>
              <a:spLocks noChangeArrowheads="1"/>
            </p:cNvSpPr>
            <p:nvPr/>
          </p:nvSpPr>
          <p:spPr bwMode="auto">
            <a:xfrm>
              <a:off x="1588" y="0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额外</a:t>
              </a:r>
            </a:p>
          </p:txBody>
        </p:sp>
      </p:grp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5" grpId="0" autoUpdateAnimBg="0"/>
      <p:bldP spid="5126" grpId="0" autoUpdateAnimBg="0"/>
      <p:bldP spid="5127" grpId="0" autoUpdateAnimBg="0"/>
      <p:bldP spid="5128" grpId="0" autoUpdateAnimBg="0"/>
      <p:bldP spid="5129" grpId="0" autoUpdateAnimBg="0"/>
      <p:bldP spid="5130" grpId="0" autoUpdateAnimBg="0"/>
      <p:bldP spid="51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5789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ea typeface="黑体" pitchFamily="49" charset="-122"/>
              </a:rPr>
              <a:t>有用功、额外功与总功：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014538"/>
            <a:ext cx="4752975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1463675" y="2122488"/>
            <a:ext cx="792163" cy="519112"/>
            <a:chOff x="0" y="0"/>
            <a:chExt cx="485" cy="362"/>
          </a:xfrm>
        </p:grpSpPr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0" y="328"/>
              <a:ext cx="272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77" y="0"/>
              <a:ext cx="408" cy="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F </a:t>
              </a:r>
              <a:r>
                <a:rPr lang="en-US" altLang="zh-CN" sz="4000" b="1" baseline="30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/</a:t>
              </a:r>
            </a:p>
          </p:txBody>
        </p:sp>
      </p:grpSp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2862263" y="1882775"/>
            <a:ext cx="946150" cy="519113"/>
            <a:chOff x="0" y="0"/>
            <a:chExt cx="682" cy="361"/>
          </a:xfrm>
        </p:grpSpPr>
        <p:sp>
          <p:nvSpPr>
            <p:cNvPr id="6152" name="Line 8"/>
            <p:cNvSpPr>
              <a:spLocks noChangeShapeType="1"/>
            </p:cNvSpPr>
            <p:nvPr/>
          </p:nvSpPr>
          <p:spPr bwMode="auto">
            <a:xfrm rot="21256992">
              <a:off x="0" y="243"/>
              <a:ext cx="272" cy="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273" y="0"/>
              <a:ext cx="40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F</a:t>
              </a:r>
              <a:endParaRPr lang="en-US" altLang="zh-CN" sz="2800" b="1" i="1" baseline="-25000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endParaRPr>
            </a:p>
          </p:txBody>
        </p:sp>
      </p:grp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2555875" y="1470025"/>
            <a:ext cx="815975" cy="519113"/>
            <a:chOff x="0" y="0"/>
            <a:chExt cx="589" cy="361"/>
          </a:xfrm>
        </p:grpSpPr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165" y="0"/>
              <a:ext cx="408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s</a:t>
              </a:r>
              <a:endParaRPr lang="en-US" altLang="zh-CN" sz="2800" b="1" i="1" baseline="-25000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endParaRPr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 rot="21256992">
              <a:off x="0" y="284"/>
              <a:ext cx="589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157" name="Group 13"/>
          <p:cNvGrpSpPr>
            <a:grpSpLocks/>
          </p:cNvGrpSpPr>
          <p:nvPr/>
        </p:nvGrpSpPr>
        <p:grpSpPr bwMode="auto">
          <a:xfrm>
            <a:off x="827088" y="1470025"/>
            <a:ext cx="754062" cy="519113"/>
            <a:chOff x="0" y="0"/>
            <a:chExt cx="544" cy="361"/>
          </a:xfrm>
        </p:grpSpPr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0" y="318"/>
              <a:ext cx="453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136" y="0"/>
              <a:ext cx="408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s </a:t>
              </a:r>
              <a:r>
                <a:rPr lang="en-US" altLang="zh-CN" sz="4000" b="1" baseline="30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/</a:t>
              </a:r>
            </a:p>
          </p:txBody>
        </p:sp>
      </p:grp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5099050" y="2919413"/>
            <a:ext cx="1873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额外功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6516688" y="1268413"/>
            <a:ext cx="2089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移动物体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5148263" y="1268413"/>
            <a:ext cx="1584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目   的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6516688" y="1916113"/>
            <a:ext cx="23034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克服摩擦所做的功</a:t>
            </a:r>
            <a:endParaRPr lang="zh-CN" altLang="en-US" sz="4000" b="1" baseline="30000">
              <a:solidFill>
                <a:srgbClr val="FF3300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5076825" y="1916113"/>
            <a:ext cx="17287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有用功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6516688" y="2924175"/>
            <a:ext cx="25209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克服滑轮轴之摩擦所做的功</a:t>
            </a:r>
            <a:endParaRPr lang="zh-CN" altLang="en-US" sz="2800" b="1" i="1">
              <a:solidFill>
                <a:srgbClr val="FF3300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5083175" y="3789363"/>
            <a:ext cx="1873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总    功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6589713" y="3860800"/>
            <a:ext cx="2374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人对滑轮组所做的功</a:t>
            </a:r>
            <a:endParaRPr lang="zh-CN" altLang="en-US" sz="2800" b="1" i="1">
              <a:solidFill>
                <a:srgbClr val="FF3300"/>
              </a:solidFill>
              <a:latin typeface="Times New Roman" pitchFamily="18" charset="0"/>
              <a:ea typeface="黑体" pitchFamily="49" charset="-122"/>
            </a:endParaRPr>
          </a:p>
        </p:txBody>
      </p:sp>
      <p:grpSp>
        <p:nvGrpSpPr>
          <p:cNvPr id="6168" name="Group 24"/>
          <p:cNvGrpSpPr>
            <a:grpSpLocks/>
          </p:cNvGrpSpPr>
          <p:nvPr/>
        </p:nvGrpSpPr>
        <p:grpSpPr bwMode="auto">
          <a:xfrm>
            <a:off x="5076825" y="5013325"/>
            <a:ext cx="4032250" cy="1239838"/>
            <a:chOff x="0" y="0"/>
            <a:chExt cx="2540" cy="781"/>
          </a:xfrm>
        </p:grpSpPr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0" y="0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总功</a:t>
              </a:r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771" y="0"/>
              <a:ext cx="9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有用功</a:t>
              </a: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1678" y="0"/>
              <a:ext cx="86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额外功</a:t>
              </a: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457" y="35"/>
              <a:ext cx="18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＝              ＋ 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454" y="454"/>
              <a:ext cx="18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＝            ＋ </a:t>
              </a:r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45" y="454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总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726" y="454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有用</a:t>
              </a:r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1633" y="454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额外</a:t>
              </a: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utoUpdateAnimBg="0"/>
      <p:bldP spid="6163" grpId="0" autoUpdateAnimBg="0"/>
      <p:bldP spid="6165" grpId="0" autoUpdateAnimBg="0"/>
      <p:bldP spid="616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5288" y="1412875"/>
            <a:ext cx="2714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有用功</a:t>
            </a:r>
            <a:r>
              <a:rPr lang="en-US" altLang="zh-CN" sz="3200" b="1" i="1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lang="zh-CN" altLang="en-US" sz="3200" b="1" baseline="-2500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有用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：</a:t>
            </a:r>
            <a:endParaRPr lang="zh-CN" altLang="en-US" sz="2800" b="1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68313" y="2997200"/>
            <a:ext cx="2397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总  功</a:t>
            </a:r>
            <a:r>
              <a:rPr lang="en-US" altLang="zh-CN" sz="3200" b="1" i="1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lang="zh-CN" altLang="en-US" sz="3200" b="1" baseline="-2500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总</a:t>
            </a:r>
            <a:r>
              <a:rPr lang="zh-CN" altLang="en-US" sz="2800" b="1">
                <a:latin typeface="Times New Roman" pitchFamily="18" charset="0"/>
              </a:rPr>
              <a:t>：</a:t>
            </a:r>
            <a:endParaRPr lang="zh-CN" altLang="en-US" sz="2800" b="1" u="sng">
              <a:solidFill>
                <a:schemeClr val="folHlink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5789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ea typeface="黑体" pitchFamily="49" charset="-122"/>
              </a:rPr>
              <a:t>有用功、额外功与总功：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95288" y="2205038"/>
            <a:ext cx="2663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额外功</a:t>
            </a:r>
            <a:r>
              <a:rPr lang="en-US" altLang="zh-CN" sz="3200" b="1" i="1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lang="zh-CN" altLang="en-US" sz="3200" b="1" baseline="-2500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额外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：</a:t>
            </a:r>
            <a:endParaRPr lang="zh-CN" altLang="en-US" sz="2800" b="1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1836738" y="4076700"/>
            <a:ext cx="4032250" cy="574675"/>
            <a:chOff x="0" y="0"/>
            <a:chExt cx="2540" cy="362"/>
          </a:xfrm>
        </p:grpSpPr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总功</a:t>
              </a: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771" y="0"/>
              <a:ext cx="9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有用功</a:t>
              </a: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1678" y="0"/>
              <a:ext cx="86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zh-CN" altLang="en-US" sz="2800" b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额外功</a:t>
              </a:r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457" y="35"/>
              <a:ext cx="18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＝              ＋ </a:t>
              </a:r>
            </a:p>
          </p:txBody>
        </p:sp>
      </p:grpSp>
      <p:grpSp>
        <p:nvGrpSpPr>
          <p:cNvPr id="7179" name="Group 11"/>
          <p:cNvGrpSpPr>
            <a:grpSpLocks/>
          </p:cNvGrpSpPr>
          <p:nvPr/>
        </p:nvGrpSpPr>
        <p:grpSpPr bwMode="auto">
          <a:xfrm>
            <a:off x="1908175" y="4797425"/>
            <a:ext cx="3673475" cy="519113"/>
            <a:chOff x="0" y="0"/>
            <a:chExt cx="2314" cy="327"/>
          </a:xfrm>
        </p:grpSpPr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409" y="0"/>
              <a:ext cx="18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chemeClr val="accent2"/>
                  </a:solidFill>
                  <a:latin typeface="Times New Roman" pitchFamily="18" charset="0"/>
                </a:rPr>
                <a:t>＝            ＋ </a:t>
              </a: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总</a:t>
              </a:r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681" y="0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有用</a:t>
              </a:r>
            </a:p>
          </p:txBody>
        </p: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1588" y="0"/>
              <a:ext cx="72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altLang="zh-CN" sz="2800" b="1" i="1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FF3300"/>
                  </a:solidFill>
                  <a:latin typeface="Times New Roman" pitchFamily="18" charset="0"/>
                  <a:ea typeface="黑体" pitchFamily="49" charset="-122"/>
                </a:rPr>
                <a:t>额外</a:t>
              </a:r>
            </a:p>
          </p:txBody>
        </p:sp>
      </p:grp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2916238" y="1412875"/>
            <a:ext cx="5184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使用机械时，实现目的所做的功</a:t>
            </a: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2916238" y="2276475"/>
            <a:ext cx="5006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人们不需要但又不 得不做的功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987675" y="3068638"/>
            <a:ext cx="4827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对机械所施加的</a:t>
            </a:r>
            <a:r>
              <a:rPr lang="zh-CN" altLang="en-US" sz="2800" b="1" u="sng">
                <a:solidFill>
                  <a:schemeClr val="folHlink"/>
                </a:solidFill>
                <a:latin typeface="Times New Roman" pitchFamily="18" charset="0"/>
                <a:ea typeface="黑体" pitchFamily="49" charset="-122"/>
              </a:rPr>
              <a:t>动力所做的功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 autoUpdateAnimBg="0"/>
      <p:bldP spid="7185" grpId="0" autoUpdateAnimBg="0"/>
      <p:bldP spid="718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9750" y="2420938"/>
            <a:ext cx="8001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000000"/>
                </a:solidFill>
                <a:latin typeface="Times New Roman" pitchFamily="18" charset="0"/>
              </a:rPr>
              <a:t>      </a:t>
            </a:r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用水桶从井中提水的过程，所做的功哪部分是有用功？哪部分是额外功？</a:t>
            </a:r>
          </a:p>
        </p:txBody>
      </p:sp>
      <p:sp>
        <p:nvSpPr>
          <p:cNvPr id="8195" name="WordArt 3"/>
          <p:cNvSpPr>
            <a:spLocks noChangeArrowheads="1" noChangeShapeType="1"/>
          </p:cNvSpPr>
          <p:nvPr/>
        </p:nvSpPr>
        <p:spPr bwMode="auto">
          <a:xfrm>
            <a:off x="395288" y="1125538"/>
            <a:ext cx="1800225" cy="9366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360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讨论：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27088" y="2060575"/>
            <a:ext cx="2446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一、水桶打水</a:t>
            </a:r>
            <a:r>
              <a:rPr lang="en-US" altLang="zh-CN" sz="28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: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755650" y="4005263"/>
            <a:ext cx="2327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二、打捞水桶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11188" y="4365625"/>
            <a:ext cx="8001000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000000"/>
                </a:solidFill>
                <a:latin typeface="Times New Roman" pitchFamily="18" charset="0"/>
              </a:rPr>
              <a:t>      </a:t>
            </a:r>
            <a:r>
              <a:rPr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一水桶掉入井中，将其打捞上来，桶中有水，在此过程中所做的功哪部分是有用功？哪部分是额外功？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95288" y="260350"/>
            <a:ext cx="5789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ea typeface="黑体" pitchFamily="49" charset="-122"/>
              </a:rPr>
              <a:t>有用功、额外功与总功：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6" grpId="0" autoUpdateAnimBg="0"/>
      <p:bldP spid="8197" grpId="0" autoUpdateAnimBg="0"/>
      <p:bldP spid="819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55650" y="1268413"/>
            <a:ext cx="8208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49" charset="-122"/>
                <a:ea typeface="黑体" pitchFamily="49" charset="-122"/>
              </a:rPr>
              <a:t>有用功跟总功的比值叫</a:t>
            </a: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机械效率</a:t>
            </a:r>
            <a:endParaRPr lang="zh-CN" alt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187450" y="5718175"/>
            <a:ext cx="712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有用功总小于总功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所以机械效率总小于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1</a:t>
            </a:r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619250" y="2420938"/>
            <a:ext cx="1584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zh-CN" altLang="en-US" sz="3200" b="1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公式：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84213" y="4549775"/>
            <a:ext cx="8424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(1)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机械效率一般用百分数表示，没有单位 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95288" y="290513"/>
            <a:ext cx="2363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ea typeface="黑体" pitchFamily="49" charset="-122"/>
              </a:rPr>
              <a:t>机械效率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755650" y="5070475"/>
            <a:ext cx="7272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3333FF"/>
                </a:solidFill>
              </a:rPr>
              <a:t>(2)</a:t>
            </a:r>
            <a:r>
              <a:rPr lang="zh-CN" altLang="en-US" sz="3200" b="1">
                <a:solidFill>
                  <a:srgbClr val="3333FF"/>
                </a:solidFill>
                <a:latin typeface="Times New Roman" pitchFamily="18" charset="0"/>
                <a:ea typeface="黑体" pitchFamily="49" charset="-122"/>
              </a:rPr>
              <a:t>思考：</a:t>
            </a:r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机械效率会大于１吗</a:t>
            </a:r>
            <a:r>
              <a:rPr lang="en-US" altLang="zh-CN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?</a:t>
            </a:r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为什么</a:t>
            </a:r>
            <a:r>
              <a:rPr lang="en-US" altLang="zh-CN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?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339975" y="260350"/>
            <a:ext cx="693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 i="1">
                <a:solidFill>
                  <a:srgbClr val="FF3300"/>
                </a:solidFill>
                <a:latin typeface="Times New Roman" pitchFamily="18" charset="0"/>
              </a:rPr>
              <a:t>η</a:t>
            </a:r>
          </a:p>
        </p:txBody>
      </p: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3132138" y="2111375"/>
            <a:ext cx="4621212" cy="1155700"/>
            <a:chOff x="0" y="0"/>
            <a:chExt cx="2911" cy="728"/>
          </a:xfrm>
        </p:grpSpPr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0" y="150"/>
              <a:ext cx="291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  <a:ea typeface="黑体" pitchFamily="49" charset="-122"/>
                </a:rPr>
                <a:t>机械效率</a:t>
              </a:r>
              <a:r>
                <a:rPr lang="en-US" altLang="zh-CN" sz="2800" b="1">
                  <a:solidFill>
                    <a:srgbClr val="0000FF"/>
                  </a:solidFill>
                  <a:ea typeface="黑体" pitchFamily="49" charset="-122"/>
                </a:rPr>
                <a:t>=</a:t>
              </a:r>
              <a:r>
                <a:rPr lang="en-US" altLang="zh-CN" sz="4000" b="1">
                  <a:solidFill>
                    <a:srgbClr val="0000FF"/>
                  </a:solidFill>
                  <a:ea typeface="黑体" pitchFamily="49" charset="-122"/>
                </a:rPr>
                <a:t>           </a:t>
              </a:r>
              <a:r>
                <a:rPr lang="en-US" altLang="zh-CN" sz="2800" b="1">
                  <a:solidFill>
                    <a:srgbClr val="3333FF"/>
                  </a:solidFill>
                  <a:latin typeface="Times New Roman" pitchFamily="18" charset="0"/>
                </a:rPr>
                <a:t>×100%</a:t>
              </a:r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1134" y="0"/>
              <a:ext cx="88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  <a:ea typeface="黑体" pitchFamily="49" charset="-122"/>
                </a:rPr>
                <a:t>有用功</a:t>
              </a:r>
              <a:r>
                <a:rPr lang="zh-CN" altLang="en-US" sz="4000" b="1">
                  <a:solidFill>
                    <a:srgbClr val="0000FF"/>
                  </a:solidFill>
                  <a:ea typeface="黑体" pitchFamily="49" charset="-122"/>
                </a:rPr>
                <a:t> </a:t>
              </a:r>
            </a:p>
          </p:txBody>
        </p:sp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1179" y="286"/>
              <a:ext cx="65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  <a:ea typeface="黑体" pitchFamily="49" charset="-122"/>
                </a:rPr>
                <a:t>总功</a:t>
              </a:r>
              <a:r>
                <a:rPr lang="zh-CN" altLang="en-US" sz="4000" b="1">
                  <a:solidFill>
                    <a:srgbClr val="0000FF"/>
                  </a:solidFill>
                  <a:ea typeface="黑体" pitchFamily="49" charset="-122"/>
                </a:rPr>
                <a:t> </a:t>
              </a:r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1120" y="404"/>
              <a:ext cx="907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230" name="Group 14"/>
          <p:cNvGrpSpPr>
            <a:grpSpLocks/>
          </p:cNvGrpSpPr>
          <p:nvPr/>
        </p:nvGrpSpPr>
        <p:grpSpPr bwMode="auto">
          <a:xfrm>
            <a:off x="3132138" y="3046413"/>
            <a:ext cx="3762375" cy="1200150"/>
            <a:chOff x="0" y="0"/>
            <a:chExt cx="2370" cy="756"/>
          </a:xfrm>
        </p:grpSpPr>
        <p:sp>
          <p:nvSpPr>
            <p:cNvPr id="9231" name="Text Box 15"/>
            <p:cNvSpPr txBox="1">
              <a:spLocks noChangeArrowheads="1"/>
            </p:cNvSpPr>
            <p:nvPr/>
          </p:nvSpPr>
          <p:spPr bwMode="auto">
            <a:xfrm>
              <a:off x="0" y="188"/>
              <a:ext cx="237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3200" b="1">
                  <a:solidFill>
                    <a:srgbClr val="3333FF"/>
                  </a:solidFill>
                  <a:latin typeface="Times New Roman" pitchFamily="18" charset="0"/>
                </a:rPr>
                <a:t>η</a:t>
              </a:r>
              <a:r>
                <a:rPr lang="en-US" altLang="zh-CN" sz="2800" b="1">
                  <a:solidFill>
                    <a:srgbClr val="0000FF"/>
                  </a:solidFill>
                  <a:ea typeface="黑体" pitchFamily="49" charset="-122"/>
                </a:rPr>
                <a:t>=                </a:t>
              </a:r>
              <a:r>
                <a:rPr lang="en-US" altLang="zh-CN" sz="4000" b="1">
                  <a:solidFill>
                    <a:srgbClr val="0000FF"/>
                  </a:solidFill>
                  <a:ea typeface="黑体" pitchFamily="49" charset="-122"/>
                </a:rPr>
                <a:t> </a:t>
              </a:r>
              <a:r>
                <a:rPr lang="en-US" altLang="zh-CN" sz="2800" b="1">
                  <a:solidFill>
                    <a:srgbClr val="3333FF"/>
                  </a:solidFill>
                  <a:latin typeface="Times New Roman" pitchFamily="18" charset="0"/>
                </a:rPr>
                <a:t>×100%</a:t>
              </a:r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548" y="0"/>
              <a:ext cx="71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solidFill>
                    <a:srgbClr val="0000FF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0000FF"/>
                  </a:solidFill>
                  <a:ea typeface="黑体" pitchFamily="49" charset="-122"/>
                </a:rPr>
                <a:t>有用</a:t>
              </a:r>
              <a:r>
                <a:rPr lang="zh-CN" altLang="en-US" sz="4000" b="1">
                  <a:solidFill>
                    <a:srgbClr val="0000FF"/>
                  </a:solidFill>
                  <a:ea typeface="黑体" pitchFamily="49" charset="-122"/>
                </a:rPr>
                <a:t> </a:t>
              </a:r>
            </a:p>
          </p:txBody>
        </p:sp>
        <p:sp>
          <p:nvSpPr>
            <p:cNvPr id="9233" name="Text Box 17"/>
            <p:cNvSpPr txBox="1">
              <a:spLocks noChangeArrowheads="1"/>
            </p:cNvSpPr>
            <p:nvPr/>
          </p:nvSpPr>
          <p:spPr bwMode="auto">
            <a:xfrm>
              <a:off x="593" y="314"/>
              <a:ext cx="65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800" b="1" i="1">
                  <a:solidFill>
                    <a:srgbClr val="0000FF"/>
                  </a:solidFill>
                  <a:latin typeface="Times New Roman" pitchFamily="18" charset="0"/>
                  <a:ea typeface="黑体" pitchFamily="49" charset="-122"/>
                </a:rPr>
                <a:t>W</a:t>
              </a:r>
              <a:r>
                <a:rPr lang="zh-CN" altLang="en-US" sz="2800" b="1" baseline="-25000">
                  <a:solidFill>
                    <a:srgbClr val="0000FF"/>
                  </a:solidFill>
                  <a:ea typeface="黑体" pitchFamily="49" charset="-122"/>
                </a:rPr>
                <a:t>总</a:t>
              </a:r>
              <a:r>
                <a:rPr lang="zh-CN" altLang="en-US" sz="4000" b="1">
                  <a:solidFill>
                    <a:srgbClr val="0000FF"/>
                  </a:solidFill>
                  <a:ea typeface="黑体" pitchFamily="49" charset="-122"/>
                </a:rPr>
                <a:t> </a:t>
              </a:r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534" y="432"/>
              <a:ext cx="907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autoUpdateAnimBg="0"/>
      <p:bldP spid="9220" grpId="0" autoUpdateAnimBg="0"/>
      <p:bldP spid="9221" grpId="0" autoUpdateAnimBg="0"/>
      <p:bldP spid="9223" grpId="0" autoUpdateAnimBg="0"/>
      <p:bldP spid="92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起重机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4572000" y="1412875"/>
            <a:ext cx="41021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68313" y="1916113"/>
            <a:ext cx="41036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起重机的机械效率是</a:t>
            </a:r>
            <a:r>
              <a:rPr lang="en-US" altLang="zh-CN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60%,</a:t>
            </a:r>
            <a:r>
              <a:rPr lang="zh-CN" altLang="en-US" sz="2800" b="1">
                <a:solidFill>
                  <a:srgbClr val="FF3300"/>
                </a:solidFill>
                <a:latin typeface="黑体" pitchFamily="49" charset="-122"/>
                <a:ea typeface="黑体" pitchFamily="49" charset="-122"/>
              </a:rPr>
              <a:t>它表示什么意思？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8313" y="4581525"/>
            <a:ext cx="8458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>
                <a:latin typeface="宋体" pitchFamily="2" charset="-122"/>
              </a:rPr>
              <a:t>   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使用起重机提升重物时所做的有用功跟总功的比值是</a:t>
            </a:r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60%</a:t>
            </a:r>
            <a:r>
              <a:rPr lang="zh-CN" altLang="en-US" sz="2800" b="1" i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．</a:t>
            </a:r>
            <a:endParaRPr lang="zh-CN" altLang="en-US" sz="2800" b="1">
              <a:solidFill>
                <a:srgbClr val="3333FF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95288" y="290513"/>
            <a:ext cx="23637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4000" b="1">
                <a:solidFill>
                  <a:srgbClr val="0000FF"/>
                </a:solidFill>
                <a:ea typeface="黑体" pitchFamily="49" charset="-122"/>
              </a:rPr>
              <a:t>机械效率 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84213" y="5516563"/>
            <a:ext cx="8226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  有用功在总功中占有</a:t>
            </a:r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60%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，另外的</a:t>
            </a:r>
            <a:r>
              <a:rPr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40</a:t>
            </a:r>
            <a:r>
              <a:rPr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％是额外功</a:t>
            </a:r>
            <a:r>
              <a:rPr lang="zh-CN" altLang="en-US" sz="2800" b="1" i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．</a:t>
            </a:r>
          </a:p>
          <a:p>
            <a:endParaRPr lang="zh-CN" altLang="en-US" sz="2800" b="1">
              <a:solidFill>
                <a:srgbClr val="3333FF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  <p:bldP spid="1024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spect="1" noChangeArrowheads="1"/>
          </p:cNvSpPr>
          <p:nvPr>
            <p:ph type="ctrTitle" idx="4294967295"/>
          </p:nvPr>
        </p:nvSpPr>
        <p:spPr>
          <a:xfrm>
            <a:off x="971550" y="3354388"/>
            <a:ext cx="7362825" cy="701675"/>
          </a:xfrm>
        </p:spPr>
        <p:txBody>
          <a:bodyPr lIns="90000" tIns="46800" rIns="90000" bIns="46800" anchor="b">
            <a:spAutoFit/>
          </a:bodyPr>
          <a:lstStyle/>
          <a:p>
            <a:pPr algn="r"/>
            <a:r>
              <a:rPr lang="zh-CN" altLang="en-US" sz="4000" b="1">
                <a:solidFill>
                  <a:schemeClr val="tx1"/>
                </a:solidFill>
                <a:ea typeface="黑体" pitchFamily="49" charset="-122"/>
              </a:rPr>
              <a:t>探究滑轮组的机械效率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916238" y="1268413"/>
            <a:ext cx="25209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algn="r">
              <a:spcBef>
                <a:spcPct val="50000"/>
              </a:spcBef>
            </a:pPr>
            <a:r>
              <a:rPr lang="zh-CN" altLang="en-US" sz="6600">
                <a:solidFill>
                  <a:srgbClr val="FF0000"/>
                </a:solidFill>
                <a:ea typeface="隶书" pitchFamily="49" charset="-122"/>
              </a:rPr>
              <a:t>活动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ww.rrxk.net">
  <a:themeElements>
    <a:clrScheme name="www.rrxk.ne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ww.rrxk.net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www.rrxk.n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rrxk.ne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rrxk.ne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rrxk.ne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rrxk.ne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rrxk.ne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rrxk.ne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rrxk.ne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rrxk.ne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rrxk.ne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rrxk.ne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rrxk.ne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www.rrxk.net</Template>
  <TotalTime>0</TotalTime>
  <Pages>0</Pages>
  <Words>1272</Words>
  <Characters>0</Characters>
  <Application>Microsoft Office PowerPoint</Application>
  <DocSecurity>0</DocSecurity>
  <PresentationFormat>全屏显示(4:3)</PresentationFormat>
  <Lines>0</Lines>
  <Paragraphs>209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www.rrxk.net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探究滑轮组的机械效率</vt:lpstr>
      <vt:lpstr>幻灯片 10</vt:lpstr>
      <vt:lpstr>幻灯片 11</vt:lpstr>
      <vt:lpstr>探究滑轮组的机械效率</vt:lpstr>
      <vt:lpstr>实验步骤：</vt:lpstr>
      <vt:lpstr>幻灯片 14</vt:lpstr>
      <vt:lpstr>幻灯片 15</vt:lpstr>
      <vt:lpstr>影响滑轮组机械效率的因素</vt:lpstr>
      <vt:lpstr>幻灯片 17</vt:lpstr>
      <vt:lpstr>幻灯片 18</vt:lpstr>
      <vt:lpstr>一、三种功</vt:lpstr>
      <vt:lpstr>幻灯片 20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2</cp:revision>
  <dcterms:created xsi:type="dcterms:W3CDTF">2007-09-14T07:11:27Z</dcterms:created>
  <dcterms:modified xsi:type="dcterms:W3CDTF">2018-06-05T12:36:55Z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0008009607000000000001024120</vt:lpwstr>
  </property>
  <property fmtid="{D5CDD505-2E9C-101B-9397-08002B2CF9AE}" pid="3" name="KSOProductBuildVer">
    <vt:lpwstr>2052-9.1.0.4047</vt:lpwstr>
  </property>
</Properties>
</file>