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322" r:id="rId7"/>
    <p:sldId id="270" r:id="rId8"/>
    <p:sldId id="323" r:id="rId9"/>
    <p:sldId id="300" r:id="rId10"/>
    <p:sldId id="331" r:id="rId11"/>
    <p:sldId id="261" r:id="rId12"/>
    <p:sldId id="294" r:id="rId13"/>
    <p:sldId id="273" r:id="rId14"/>
    <p:sldId id="295" r:id="rId15"/>
    <p:sldId id="332" r:id="rId16"/>
    <p:sldId id="333" r:id="rId17"/>
    <p:sldId id="264" r:id="rId18"/>
    <p:sldId id="296" r:id="rId19"/>
    <p:sldId id="336" r:id="rId20"/>
    <p:sldId id="339" r:id="rId21"/>
    <p:sldId id="274" r:id="rId22"/>
    <p:sldId id="298" r:id="rId23"/>
    <p:sldId id="338" r:id="rId24"/>
    <p:sldId id="337" r:id="rId25"/>
    <p:sldId id="297" r:id="rId26"/>
    <p:sldId id="324" r:id="rId27"/>
    <p:sldId id="262" r:id="rId28"/>
    <p:sldId id="293" r:id="rId29"/>
    <p:sldId id="327" r:id="rId30"/>
    <p:sldId id="328" r:id="rId31"/>
    <p:sldId id="340" r:id="rId32"/>
    <p:sldId id="341" r:id="rId33"/>
    <p:sldId id="268" r:id="rId34"/>
    <p:sldId id="329" r:id="rId35"/>
    <p:sldId id="342" r:id="rId36"/>
    <p:sldId id="344" r:id="rId37"/>
    <p:sldId id="343" r:id="rId38"/>
    <p:sldId id="348" r:id="rId39"/>
    <p:sldId id="345" r:id="rId40"/>
    <p:sldId id="335" r:id="rId41"/>
    <p:sldId id="330" r:id="rId42"/>
    <p:sldId id="349" r:id="rId43"/>
    <p:sldId id="350" r:id="rId4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AF00"/>
    <a:srgbClr val="C716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987" autoAdjust="0"/>
    <p:restoredTop sz="97466" autoAdjust="0"/>
  </p:normalViewPr>
  <p:slideViewPr>
    <p:cSldViewPr snapToGrid="0">
      <p:cViewPr varScale="1">
        <p:scale>
          <a:sx n="77" d="100"/>
          <a:sy n="77" d="100"/>
        </p:scale>
        <p:origin x="-108" y="-30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slide" Target="slide26.xml"/><Relationship Id="rId4" Type="http://schemas.openxmlformats.org/officeDocument/2006/relationships/slide" Target="slide10.xml"/><Relationship Id="rId3" Type="http://schemas.openxmlformats.org/officeDocument/2006/relationships/image" Target="../media/image5.jpeg"/><Relationship Id="rId2" Type="http://schemas.openxmlformats.org/officeDocument/2006/relationships/slide" Target="slide3.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21.emf"/><Relationship Id="rId2" Type="http://schemas.openxmlformats.org/officeDocument/2006/relationships/package" Target="../embeddings/Document1.docx"/><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22.emf"/><Relationship Id="rId1" Type="http://schemas.openxmlformats.org/officeDocument/2006/relationships/package" Target="../embeddings/Document2.docx"/></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5.png"/><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7.pn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6" Type="http://schemas.openxmlformats.org/officeDocument/2006/relationships/vmlDrawing" Target="../drawings/vmlDrawing3.vml"/><Relationship Id="rId5" Type="http://schemas.openxmlformats.org/officeDocument/2006/relationships/slideLayout" Target="../slideLayouts/slideLayout2.xml"/><Relationship Id="rId4" Type="http://schemas.openxmlformats.org/officeDocument/2006/relationships/image" Target="../media/image32.emf"/><Relationship Id="rId3" Type="http://schemas.openxmlformats.org/officeDocument/2006/relationships/package" Target="../embeddings/Document4.docx"/><Relationship Id="rId2" Type="http://schemas.openxmlformats.org/officeDocument/2006/relationships/image" Target="../media/image31.emf"/><Relationship Id="rId1" Type="http://schemas.openxmlformats.org/officeDocument/2006/relationships/package" Target="../embeddings/Document3.docx"/></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3.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962349" y="2390588"/>
            <a:ext cx="7983556" cy="1107996"/>
          </a:xfrm>
          <a:prstGeom prst="rect">
            <a:avLst/>
          </a:prstGeom>
          <a:noFill/>
        </p:spPr>
        <p:txBody>
          <a:bodyPr wrap="square" rtlCol="0">
            <a:spAutoFit/>
          </a:bodyPr>
          <a:lstStyle/>
          <a:p>
            <a:r>
              <a:rPr lang="zh-CN" altLang="en-US" sz="6600" b="1" dirty="0" smtClean="0">
                <a:latin typeface="微软雅黑" panose="020B0503020204020204" charset="-122"/>
                <a:ea typeface="微软雅黑" panose="020B0503020204020204" charset="-122"/>
              </a:rPr>
              <a:t>第十八章  电功率</a:t>
            </a:r>
            <a:endParaRPr lang="zh-CN" altLang="en-US" sz="6600" b="1" dirty="0">
              <a:latin typeface="微软雅黑" panose="020B0503020204020204" charset="-122"/>
              <a:ea typeface="微软雅黑" panose="020B0503020204020204" charset="-122"/>
            </a:endParaRPr>
          </a:p>
        </p:txBody>
      </p:sp>
      <p:pic>
        <p:nvPicPr>
          <p:cNvPr id="7" name="Picture 4"/>
          <p:cNvPicPr>
            <a:picLocks noChangeAspect="1"/>
          </p:cNvPicPr>
          <p:nvPr/>
        </p:nvPicPr>
        <p:blipFill>
          <a:blip r:embed="rId1" cstate="print"/>
          <a:stretch>
            <a:fillRect/>
          </a:stretch>
        </p:blipFill>
        <p:spPr>
          <a:xfrm>
            <a:off x="1901508" y="2336483"/>
            <a:ext cx="379412" cy="1127125"/>
          </a:xfrm>
          <a:prstGeom prst="rect">
            <a:avLst/>
          </a:prstGeom>
          <a:noFill/>
          <a:ln w="9525">
            <a:noFill/>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11" name="组合 10"/>
          <p:cNvGrpSpPr/>
          <p:nvPr/>
        </p:nvGrpSpPr>
        <p:grpSpPr>
          <a:xfrm>
            <a:off x="62230" y="945515"/>
            <a:ext cx="3034030" cy="662305"/>
            <a:chOff x="878" y="1593"/>
            <a:chExt cx="4778" cy="1043"/>
          </a:xfrm>
        </p:grpSpPr>
        <p:pic>
          <p:nvPicPr>
            <p:cNvPr id="2" name="图片 1" descr="图标-02"/>
            <p:cNvPicPr>
              <a:picLocks noChangeAspect="1"/>
            </p:cNvPicPr>
            <p:nvPr/>
          </p:nvPicPr>
          <p:blipFill>
            <a:blip r:embed="rId1" cstate="print"/>
            <a:stretch>
              <a:fillRect/>
            </a:stretch>
          </p:blipFill>
          <p:spPr>
            <a:xfrm>
              <a:off x="878" y="1593"/>
              <a:ext cx="4778" cy="1043"/>
            </a:xfrm>
            <a:prstGeom prst="rect">
              <a:avLst/>
            </a:prstGeom>
          </p:spPr>
        </p:pic>
        <p:sp>
          <p:nvSpPr>
            <p:cNvPr id="3" name="文本框 2"/>
            <p:cNvSpPr txBox="1"/>
            <p:nvPr/>
          </p:nvSpPr>
          <p:spPr>
            <a:xfrm>
              <a:off x="1402" y="1730"/>
              <a:ext cx="2553" cy="824"/>
            </a:xfrm>
            <a:prstGeom prst="rect">
              <a:avLst/>
            </a:prstGeom>
            <a:noFill/>
          </p:spPr>
          <p:txBody>
            <a:bodyPr wrap="none" rtlCol="0">
              <a:spAutoFit/>
            </a:bodyPr>
            <a:lstStyle/>
            <a:p>
              <a:pPr lvl="0" algn="l"/>
              <a:r>
                <a:rPr lang="zh-CN" altLang="en-US" sz="28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实战中考</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4" name="Rectangle 9"/>
          <p:cNvSpPr/>
          <p:nvPr/>
        </p:nvSpPr>
        <p:spPr>
          <a:xfrm>
            <a:off x="746443" y="1901825"/>
            <a:ext cx="4052713"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F1AF00"/>
                </a:solidFill>
                <a:latin typeface="宋体" panose="02010600030101010101" pitchFamily="2" charset="-122"/>
              </a:rPr>
              <a:t>考点一 与电能表有关的计算</a:t>
            </a:r>
            <a:endParaRPr lang="zh-CN" altLang="en-US" sz="2400" b="1" dirty="0">
              <a:solidFill>
                <a:srgbClr val="F1AF00"/>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2036445"/>
            <a:ext cx="84455" cy="414020"/>
          </a:xfrm>
          <a:prstGeom prst="rect">
            <a:avLst/>
          </a:prstGeom>
        </p:spPr>
      </p:pic>
      <p:pic>
        <p:nvPicPr>
          <p:cNvPr id="9" name="图片 8"/>
          <p:cNvPicPr/>
          <p:nvPr/>
        </p:nvPicPr>
        <p:blipFill>
          <a:blip r:embed="rId3"/>
          <a:srcRect/>
          <a:stretch>
            <a:fillRect/>
          </a:stretch>
        </p:blipFill>
        <p:spPr bwMode="auto">
          <a:xfrm>
            <a:off x="938067" y="2608674"/>
            <a:ext cx="9256258" cy="353263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ox(in)">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457204" y="988541"/>
            <a:ext cx="11306433" cy="5632311"/>
            <a:chOff x="284206" y="988541"/>
            <a:chExt cx="11306433" cy="5632311"/>
          </a:xfrm>
        </p:grpSpPr>
        <p:sp>
          <p:nvSpPr>
            <p:cNvPr id="32770" name="Rectangle 2"/>
            <p:cNvSpPr>
              <a:spLocks noChangeArrowheads="1"/>
            </p:cNvSpPr>
            <p:nvPr/>
          </p:nvSpPr>
          <p:spPr bwMode="auto">
            <a:xfrm>
              <a:off x="284206" y="988541"/>
              <a:ext cx="11306433" cy="5632311"/>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1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泸州中考</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 5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月 初， 小明家中的电能表示数为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1 2 2 2 8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电能表的部分参数及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6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月 初的示数如图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18-Z-3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所示， 下列说法正确的是（　　 ）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．电能表是测量用电器消耗电功率的仪表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B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．小明家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5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月 初至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6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月 初消耗的电能是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1200 kW · h </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C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．小明家所有用电器同时工作时， 总功率不得超过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4.4 kW </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D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．若电能表转盘在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10 min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内转过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300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转， 则用电器的总功率为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 kW </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32769" name="图片 34"/>
            <p:cNvPicPr>
              <a:picLocks noChangeAspect="1" noChangeArrowheads="1"/>
            </p:cNvPicPr>
            <p:nvPr/>
          </p:nvPicPr>
          <p:blipFill>
            <a:blip r:embed="rId1"/>
            <a:srcRect/>
            <a:stretch>
              <a:fillRect/>
            </a:stretch>
          </p:blipFill>
          <p:spPr bwMode="auto">
            <a:xfrm>
              <a:off x="9255211" y="2347783"/>
              <a:ext cx="1495425" cy="1647825"/>
            </a:xfrm>
            <a:prstGeom prst="rect">
              <a:avLst/>
            </a:prstGeom>
            <a:noFill/>
          </p:spPr>
        </p:pic>
      </p:grpSp>
      <p:sp>
        <p:nvSpPr>
          <p:cNvPr id="6" name="Rectangle 59"/>
          <p:cNvSpPr>
            <a:spLocks noChangeArrowheads="1"/>
          </p:cNvSpPr>
          <p:nvPr/>
        </p:nvSpPr>
        <p:spPr bwMode="auto">
          <a:xfrm>
            <a:off x="3137414" y="2524646"/>
            <a:ext cx="340158" cy="461665"/>
          </a:xfrm>
          <a:prstGeom prst="rect">
            <a:avLst/>
          </a:prstGeom>
          <a:noFill/>
          <a:ln w="9525" algn="ctr">
            <a:noFill/>
            <a:miter lim="800000"/>
          </a:ln>
        </p:spPr>
        <p:txBody>
          <a:bodyPr wrap="none" anchor="ctr">
            <a:spAutoFit/>
          </a:bodyPr>
          <a:lstStyle/>
          <a:p>
            <a:pPr eaLnBrk="0" hangingPunct="0">
              <a:buFontTx/>
              <a:buNone/>
            </a:pPr>
            <a:r>
              <a:rPr lang="en-US" altLang="zh-CN" sz="2400" b="1" dirty="0">
                <a:solidFill>
                  <a:srgbClr val="FF0000"/>
                </a:solidFill>
                <a:latin typeface="宋体" panose="02010600030101010101" pitchFamily="2" charset="-122"/>
                <a:ea typeface="宋体" panose="02010600030101010101" pitchFamily="2" charset="-122"/>
              </a:rPr>
              <a:t>C</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6161" name="Rectangle 10"/>
          <p:cNvSpPr/>
          <p:nvPr/>
        </p:nvSpPr>
        <p:spPr>
          <a:xfrm>
            <a:off x="652145" y="1046798"/>
            <a:ext cx="5136342"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nSpc>
                <a:spcPct val="150000"/>
              </a:lnSpc>
              <a:buNone/>
            </a:pPr>
            <a:r>
              <a:rPr lang="zh-CN" altLang="en-US" sz="2400" b="1" dirty="0" smtClean="0">
                <a:solidFill>
                  <a:srgbClr val="F1AF00"/>
                </a:solidFill>
                <a:latin typeface="宋体" panose="02010600030101010101" pitchFamily="2" charset="-122"/>
              </a:rPr>
              <a:t>考点二  额定功率和实际功率的计算</a:t>
            </a:r>
            <a:endParaRPr lang="zh-CN" altLang="en-US" sz="2400" b="1" dirty="0">
              <a:solidFill>
                <a:srgbClr val="F1AF00"/>
              </a:solidFill>
              <a:latin typeface="宋体" panose="02010600030101010101" pitchFamily="2" charset="-122"/>
            </a:endParaRPr>
          </a:p>
        </p:txBody>
      </p:sp>
      <p:pic>
        <p:nvPicPr>
          <p:cNvPr id="7"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sp>
        <p:nvSpPr>
          <p:cNvPr id="5" name="矩形 4"/>
          <p:cNvSpPr/>
          <p:nvPr/>
        </p:nvSpPr>
        <p:spPr>
          <a:xfrm>
            <a:off x="520700" y="1781128"/>
            <a:ext cx="11353800" cy="4939814"/>
          </a:xfrm>
          <a:prstGeom prst="rect">
            <a:avLst/>
          </a:prstGeom>
        </p:spPr>
        <p:txBody>
          <a:bodyPr wrap="square">
            <a:spAutoFit/>
          </a:bodyPr>
          <a:lstStyle/>
          <a:p>
            <a:pPr>
              <a:lnSpc>
                <a:spcPct val="150000"/>
              </a:lnSpc>
            </a:pPr>
            <a:r>
              <a:rPr lang="zh-CN" altLang="en-US" sz="3000" b="1" dirty="0" smtClean="0">
                <a:latin typeface="仿宋" panose="02010609060101010101" pitchFamily="49" charset="-122"/>
                <a:ea typeface="仿宋" panose="02010609060101010101" pitchFamily="49" charset="-122"/>
              </a:rPr>
              <a:t>额定功率和实际功率的概念及计算是初中物理电学部分的重点和难点。 综合性较强的电功率计算题是历年中考的压轴题。 正确理解额定功率的概念， 区分额定功率和实际功率是学好电学的关键。额定功率是用电器在额定电压（ 用电器正常工作时的电压）下工作的功率，而在实际生产、生活中 ，往往加在用电器两端的实际电压不等于额定电压，所以用电器实际的功率也就不等于额定功率， 即用电器电功率的大小由实际电压决定。</a:t>
            </a:r>
            <a:endParaRPr lang="zh-CN" altLang="en-US" sz="30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3" name="矩形 2"/>
          <p:cNvSpPr/>
          <p:nvPr/>
        </p:nvSpPr>
        <p:spPr>
          <a:xfrm>
            <a:off x="520700" y="1398069"/>
            <a:ext cx="11353800" cy="2862322"/>
          </a:xfrm>
          <a:prstGeom prst="rect">
            <a:avLst/>
          </a:prstGeom>
        </p:spPr>
        <p:txBody>
          <a:bodyPr wrap="square">
            <a:spAutoFit/>
          </a:bodyPr>
          <a:lstStyle/>
          <a:p>
            <a:pPr>
              <a:lnSpc>
                <a:spcPct val="150000"/>
              </a:lnSpc>
            </a:pPr>
            <a:r>
              <a:rPr lang="zh-CN" altLang="en-US" sz="3000" b="1" dirty="0" smtClean="0">
                <a:latin typeface="仿宋" panose="02010609060101010101" pitchFamily="49" charset="-122"/>
                <a:ea typeface="仿宋" panose="02010609060101010101" pitchFamily="49" charset="-122"/>
              </a:rPr>
              <a:t>当用电器两端所加实际电压</a:t>
            </a:r>
            <a:r>
              <a:rPr lang="en-US" sz="3000" b="1" dirty="0" smtClean="0">
                <a:latin typeface="仿宋" panose="02010609060101010101" pitchFamily="49" charset="-122"/>
                <a:ea typeface="仿宋" panose="02010609060101010101" pitchFamily="49" charset="-122"/>
              </a:rPr>
              <a:t> U</a:t>
            </a:r>
            <a:r>
              <a:rPr lang="zh-CN" altLang="en-US" sz="3000" b="1" baseline="-25000" dirty="0" smtClean="0">
                <a:latin typeface="仿宋" panose="02010609060101010101" pitchFamily="49" charset="-122"/>
                <a:ea typeface="仿宋" panose="02010609060101010101" pitchFamily="49" charset="-122"/>
              </a:rPr>
              <a:t>实</a:t>
            </a:r>
            <a:r>
              <a:rPr lang="zh-CN" altLang="en-US" sz="3000" b="1" dirty="0" smtClean="0">
                <a:latin typeface="仿宋" panose="02010609060101010101" pitchFamily="49" charset="-122"/>
                <a:ea typeface="仿宋" panose="02010609060101010101" pitchFamily="49" charset="-122"/>
              </a:rPr>
              <a:t> ＞</a:t>
            </a:r>
            <a:r>
              <a:rPr lang="en-US" sz="3000" b="1" dirty="0" smtClean="0">
                <a:latin typeface="仿宋" panose="02010609060101010101" pitchFamily="49" charset="-122"/>
                <a:ea typeface="仿宋" panose="02010609060101010101" pitchFamily="49" charset="-122"/>
              </a:rPr>
              <a:t> U</a:t>
            </a:r>
            <a:r>
              <a:rPr lang="zh-CN" altLang="en-US" sz="3000" b="1" baseline="-25000" dirty="0" smtClean="0">
                <a:latin typeface="仿宋" panose="02010609060101010101" pitchFamily="49" charset="-122"/>
                <a:ea typeface="仿宋" panose="02010609060101010101" pitchFamily="49" charset="-122"/>
              </a:rPr>
              <a:t>额</a:t>
            </a:r>
            <a:r>
              <a:rPr lang="zh-CN" altLang="en-US" sz="3000" b="1" dirty="0" smtClean="0">
                <a:latin typeface="仿宋" panose="02010609060101010101" pitchFamily="49" charset="-122"/>
                <a:ea typeface="仿宋" panose="02010609060101010101" pitchFamily="49" charset="-122"/>
              </a:rPr>
              <a:t> 时，用电器的实际功率</a:t>
            </a:r>
            <a:r>
              <a:rPr lang="en-US" sz="3000" b="1" dirty="0" smtClean="0">
                <a:latin typeface="仿宋" panose="02010609060101010101" pitchFamily="49" charset="-122"/>
                <a:ea typeface="仿宋" panose="02010609060101010101" pitchFamily="49" charset="-122"/>
              </a:rPr>
              <a:t> P</a:t>
            </a:r>
            <a:r>
              <a:rPr lang="zh-CN" altLang="en-US" sz="3000" b="1" baseline="-25000" dirty="0" smtClean="0">
                <a:latin typeface="仿宋" panose="02010609060101010101" pitchFamily="49" charset="-122"/>
                <a:ea typeface="仿宋" panose="02010609060101010101" pitchFamily="49" charset="-122"/>
              </a:rPr>
              <a:t>实</a:t>
            </a:r>
            <a:r>
              <a:rPr lang="zh-CN" altLang="en-US" sz="3000" b="1" dirty="0" smtClean="0">
                <a:latin typeface="仿宋" panose="02010609060101010101" pitchFamily="49" charset="-122"/>
                <a:ea typeface="仿宋" panose="02010609060101010101" pitchFamily="49" charset="-122"/>
              </a:rPr>
              <a:t> ＞</a:t>
            </a:r>
            <a:r>
              <a:rPr lang="en-US" sz="3000" b="1" dirty="0" smtClean="0">
                <a:latin typeface="仿宋" panose="02010609060101010101" pitchFamily="49" charset="-122"/>
                <a:ea typeface="仿宋" panose="02010609060101010101" pitchFamily="49" charset="-122"/>
              </a:rPr>
              <a:t> P</a:t>
            </a:r>
            <a:r>
              <a:rPr lang="zh-CN" altLang="en-US" sz="3000" b="1" baseline="-25000" dirty="0" smtClean="0">
                <a:latin typeface="仿宋" panose="02010609060101010101" pitchFamily="49" charset="-122"/>
                <a:ea typeface="仿宋" panose="02010609060101010101" pitchFamily="49" charset="-122"/>
              </a:rPr>
              <a:t>额</a:t>
            </a:r>
            <a:r>
              <a:rPr lang="zh-CN" altLang="en-US" sz="3000" b="1" dirty="0" smtClean="0">
                <a:latin typeface="仿宋" panose="02010609060101010101" pitchFamily="49" charset="-122"/>
                <a:ea typeface="仿宋" panose="02010609060101010101" pitchFamily="49" charset="-122"/>
              </a:rPr>
              <a:t> ， 用电器处于超负荷工作状态， 其使用寿命将缩短， 甚至立刻烧毁； 当用电器两端所加实际电压</a:t>
            </a:r>
            <a:r>
              <a:rPr lang="en-US" sz="3000" b="1" dirty="0" smtClean="0">
                <a:latin typeface="仿宋" panose="02010609060101010101" pitchFamily="49" charset="-122"/>
                <a:ea typeface="仿宋" panose="02010609060101010101" pitchFamily="49" charset="-122"/>
              </a:rPr>
              <a:t> U</a:t>
            </a:r>
            <a:r>
              <a:rPr lang="zh-CN" altLang="en-US" sz="3000" b="1" baseline="-25000" dirty="0" smtClean="0">
                <a:latin typeface="仿宋" panose="02010609060101010101" pitchFamily="49" charset="-122"/>
                <a:ea typeface="仿宋" panose="02010609060101010101" pitchFamily="49" charset="-122"/>
              </a:rPr>
              <a:t>实</a:t>
            </a:r>
            <a:r>
              <a:rPr lang="zh-CN" altLang="en-US" sz="3000" b="1" dirty="0" smtClean="0">
                <a:latin typeface="仿宋" panose="02010609060101010101" pitchFamily="49" charset="-122"/>
                <a:ea typeface="仿宋" panose="02010609060101010101" pitchFamily="49" charset="-122"/>
              </a:rPr>
              <a:t> ＜</a:t>
            </a:r>
            <a:r>
              <a:rPr lang="en-US" sz="3000" b="1" dirty="0" smtClean="0">
                <a:latin typeface="仿宋" panose="02010609060101010101" pitchFamily="49" charset="-122"/>
                <a:ea typeface="仿宋" panose="02010609060101010101" pitchFamily="49" charset="-122"/>
              </a:rPr>
              <a:t> U</a:t>
            </a:r>
            <a:r>
              <a:rPr lang="zh-CN" altLang="en-US" sz="3000" b="1" baseline="-25000" dirty="0" smtClean="0">
                <a:latin typeface="仿宋" panose="02010609060101010101" pitchFamily="49" charset="-122"/>
                <a:ea typeface="仿宋" panose="02010609060101010101" pitchFamily="49" charset="-122"/>
              </a:rPr>
              <a:t>额</a:t>
            </a:r>
            <a:r>
              <a:rPr lang="zh-CN" altLang="en-US" sz="3000" b="1" dirty="0" smtClean="0">
                <a:latin typeface="仿宋" panose="02010609060101010101" pitchFamily="49" charset="-122"/>
                <a:ea typeface="仿宋" panose="02010609060101010101" pitchFamily="49" charset="-122"/>
              </a:rPr>
              <a:t> 时， 用电器的实际功率</a:t>
            </a:r>
            <a:r>
              <a:rPr lang="en-US" sz="3000" b="1" dirty="0" smtClean="0">
                <a:latin typeface="仿宋" panose="02010609060101010101" pitchFamily="49" charset="-122"/>
                <a:ea typeface="仿宋" panose="02010609060101010101" pitchFamily="49" charset="-122"/>
              </a:rPr>
              <a:t> P</a:t>
            </a:r>
            <a:r>
              <a:rPr lang="zh-CN" altLang="en-US" sz="3000" b="1" baseline="-25000" dirty="0" smtClean="0">
                <a:latin typeface="仿宋" panose="02010609060101010101" pitchFamily="49" charset="-122"/>
                <a:ea typeface="仿宋" panose="02010609060101010101" pitchFamily="49" charset="-122"/>
              </a:rPr>
              <a:t>实</a:t>
            </a:r>
            <a:r>
              <a:rPr lang="zh-CN" altLang="en-US" sz="3000" b="1" dirty="0" smtClean="0">
                <a:latin typeface="仿宋" panose="02010609060101010101" pitchFamily="49" charset="-122"/>
                <a:ea typeface="仿宋" panose="02010609060101010101" pitchFamily="49" charset="-122"/>
              </a:rPr>
              <a:t> ＜</a:t>
            </a:r>
            <a:r>
              <a:rPr lang="en-US" sz="3000" b="1" dirty="0" smtClean="0">
                <a:latin typeface="仿宋" panose="02010609060101010101" pitchFamily="49" charset="-122"/>
                <a:ea typeface="仿宋" panose="02010609060101010101" pitchFamily="49" charset="-122"/>
              </a:rPr>
              <a:t> P</a:t>
            </a:r>
            <a:r>
              <a:rPr lang="zh-CN" altLang="en-US" sz="3000" b="1" baseline="-25000" dirty="0" smtClean="0">
                <a:latin typeface="仿宋" panose="02010609060101010101" pitchFamily="49" charset="-122"/>
                <a:ea typeface="仿宋" panose="02010609060101010101" pitchFamily="49" charset="-122"/>
              </a:rPr>
              <a:t>额</a:t>
            </a:r>
            <a:r>
              <a:rPr lang="zh-CN" altLang="en-US" sz="3000" b="1" dirty="0" smtClean="0">
                <a:latin typeface="仿宋" panose="02010609060101010101" pitchFamily="49" charset="-122"/>
                <a:ea typeface="仿宋" panose="02010609060101010101" pitchFamily="49" charset="-122"/>
              </a:rPr>
              <a:t> ， 用电器也不能正常工作。 </a:t>
            </a:r>
            <a:endParaRPr lang="zh-CN" altLang="en-US" sz="30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6" name="组合 5"/>
          <p:cNvGrpSpPr/>
          <p:nvPr/>
        </p:nvGrpSpPr>
        <p:grpSpPr>
          <a:xfrm>
            <a:off x="667267" y="976184"/>
            <a:ext cx="10873946" cy="5671751"/>
            <a:chOff x="568411" y="976184"/>
            <a:chExt cx="10873946" cy="5671751"/>
          </a:xfrm>
        </p:grpSpPr>
        <p:sp>
          <p:nvSpPr>
            <p:cNvPr id="47106" name="Rectangle 2"/>
            <p:cNvSpPr>
              <a:spLocks noChangeArrowheads="1"/>
            </p:cNvSpPr>
            <p:nvPr/>
          </p:nvSpPr>
          <p:spPr bwMode="auto">
            <a:xfrm>
              <a:off x="568411" y="976184"/>
              <a:ext cx="10873946" cy="4139146"/>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2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雅安中考</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小勤在做“调节灯泡亮度” 的电学实验时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电路如图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18 - Z - 4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所示。 电源电压恒为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4.5 V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电压表选用的量程为“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0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 V ”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滑动变阻器的规格为“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50 Ω 1 A ”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灯泡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L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标有“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2.5 V 1.25 W ”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字样（ 忽略灯丝电阻变化）。 在不损坏电路元件的情况下， 下列判断正确的是（   ）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47105" name="图片 37"/>
            <p:cNvPicPr>
              <a:picLocks noChangeAspect="1" noChangeArrowheads="1"/>
            </p:cNvPicPr>
            <p:nvPr/>
          </p:nvPicPr>
          <p:blipFill>
            <a:blip r:embed="rId1"/>
            <a:srcRect/>
            <a:stretch>
              <a:fillRect/>
            </a:stretch>
          </p:blipFill>
          <p:spPr bwMode="auto">
            <a:xfrm>
              <a:off x="4151870" y="4411362"/>
              <a:ext cx="3196909" cy="2236573"/>
            </a:xfrm>
            <a:prstGeom prst="rect">
              <a:avLst/>
            </a:prstGeom>
            <a:noFill/>
          </p:spPr>
        </p:pic>
      </p:grpSp>
      <p:sp>
        <p:nvSpPr>
          <p:cNvPr id="47107" name="Rectangle 3"/>
          <p:cNvSpPr>
            <a:spLocks noChangeArrowheads="1"/>
          </p:cNvSpPr>
          <p:nvPr/>
        </p:nvSpPr>
        <p:spPr bwMode="auto">
          <a:xfrm>
            <a:off x="0" y="2143125"/>
            <a:ext cx="12192000" cy="0"/>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zh-CN" alt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cs typeface="宋体" panose="02010600030101010101" pitchFamily="2" charset="-122"/>
            </a:endParaRPr>
          </a:p>
        </p:txBody>
      </p:sp>
      <p:sp>
        <p:nvSpPr>
          <p:cNvPr id="7" name="Rectangle 59"/>
          <p:cNvSpPr>
            <a:spLocks noChangeArrowheads="1"/>
          </p:cNvSpPr>
          <p:nvPr/>
        </p:nvSpPr>
        <p:spPr bwMode="auto">
          <a:xfrm>
            <a:off x="2383651" y="4464658"/>
            <a:ext cx="340158" cy="461665"/>
          </a:xfrm>
          <a:prstGeom prst="rect">
            <a:avLst/>
          </a:prstGeom>
          <a:noFill/>
          <a:ln w="9525" algn="ctr">
            <a:noFill/>
            <a:miter lim="800000"/>
          </a:ln>
        </p:spPr>
        <p:txBody>
          <a:bodyPr wrap="none" anchor="ctr">
            <a:spAutoFit/>
          </a:bodyPr>
          <a:lstStyle/>
          <a:p>
            <a:pPr eaLnBrk="0" hangingPunct="0">
              <a:buFontTx/>
              <a:buNone/>
            </a:pPr>
            <a:r>
              <a:rPr lang="en-US" altLang="zh-CN" sz="2400" b="1" dirty="0">
                <a:solidFill>
                  <a:srgbClr val="FF0000"/>
                </a:solidFill>
                <a:latin typeface="宋体" panose="02010600030101010101" pitchFamily="2" charset="-122"/>
                <a:ea typeface="宋体" panose="02010600030101010101" pitchFamily="2" charset="-122"/>
              </a:rPr>
              <a:t>C</a:t>
            </a:r>
            <a:endParaRPr lang="en-US" altLang="zh-CN" sz="2400" b="1" dirty="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heckerboard(across)">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46081" name="Rectangle 1"/>
          <p:cNvSpPr>
            <a:spLocks noChangeArrowheads="1"/>
          </p:cNvSpPr>
          <p:nvPr/>
        </p:nvSpPr>
        <p:spPr bwMode="auto">
          <a:xfrm>
            <a:off x="642551" y="1161535"/>
            <a:ext cx="8501045" cy="2862322"/>
          </a:xfrm>
          <a:prstGeom prst="rect">
            <a:avLst/>
          </a:prstGeom>
          <a:noFill/>
          <a:ln w="9525">
            <a:noFill/>
            <a:miter lim="800000"/>
          </a:ln>
          <a:effectLst/>
        </p:spPr>
        <p:txBody>
          <a:bodyPr vert="horz" wrap="non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．灯泡两端的最大电压是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1.5 V </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B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．该电路的最大功率是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1.25 W</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C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．电路中电流的变化范围是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0.3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0.5 A </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D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．滑动变阻器阻值变化范围是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2.5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10 Ω </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46081"/>
                                        </p:tgtEl>
                                        <p:attrNameLst>
                                          <p:attrName>style.visibility</p:attrName>
                                        </p:attrNameLst>
                                      </p:cBhvr>
                                      <p:to>
                                        <p:strVal val="visible"/>
                                      </p:to>
                                    </p:set>
                                    <p:animEffect transition="in" filter="checkerboard(across)">
                                      <p:cBhvr>
                                        <p:cTn id="7" dur="500"/>
                                        <p:tgtEl>
                                          <p:spTgt spid="46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6161" name="Rectangle 10"/>
          <p:cNvSpPr/>
          <p:nvPr/>
        </p:nvSpPr>
        <p:spPr>
          <a:xfrm>
            <a:off x="652145" y="1046798"/>
            <a:ext cx="5136342"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nSpc>
                <a:spcPct val="150000"/>
              </a:lnSpc>
              <a:buNone/>
            </a:pPr>
            <a:r>
              <a:rPr lang="zh-CN" altLang="en-US" sz="2400" b="1" dirty="0" smtClean="0">
                <a:solidFill>
                  <a:srgbClr val="F1AF00"/>
                </a:solidFill>
                <a:latin typeface="宋体" panose="02010600030101010101" pitchFamily="2" charset="-122"/>
              </a:rPr>
              <a:t>考点三 伏安法测量小灯泡的电功率 </a:t>
            </a:r>
            <a:endParaRPr lang="zh-CN" altLang="en-US" sz="2400" b="1" dirty="0" smtClean="0">
              <a:solidFill>
                <a:srgbClr val="F1AF00"/>
              </a:solidFill>
              <a:latin typeface="宋体" panose="02010600030101010101" pitchFamily="2" charset="-122"/>
            </a:endParaRPr>
          </a:p>
        </p:txBody>
      </p:sp>
      <p:pic>
        <p:nvPicPr>
          <p:cNvPr id="7"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sp>
        <p:nvSpPr>
          <p:cNvPr id="5" name="矩形 4"/>
          <p:cNvSpPr/>
          <p:nvPr/>
        </p:nvSpPr>
        <p:spPr>
          <a:xfrm>
            <a:off x="510744" y="1619935"/>
            <a:ext cx="11116962" cy="3970318"/>
          </a:xfrm>
          <a:prstGeom prst="rect">
            <a:avLst/>
          </a:prstGeom>
        </p:spPr>
        <p:txBody>
          <a:bodyPr wrap="square">
            <a:spAutoFit/>
          </a:bodyPr>
          <a:lstStyle/>
          <a:p>
            <a:pPr eaLnBrk="0" hangingPunct="0">
              <a:lnSpc>
                <a:spcPct val="140000"/>
              </a:lnSpc>
            </a:pPr>
            <a:r>
              <a:rPr lang="en-US"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伏安法测小灯泡的电功率</a:t>
            </a:r>
            <a:r>
              <a:rPr lang="en-US"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a:t>
            </a: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的原理是</a:t>
            </a:r>
            <a:r>
              <a:rPr lang="en-US"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P = UI </a:t>
            </a: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解决该实验相关题目 要做到以下四点：</a:t>
            </a:r>
            <a:endPar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eaLnBrk="0" hangingPunct="0">
              <a:lnSpc>
                <a:spcPct val="140000"/>
              </a:lnSpc>
            </a:pP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1</a:t>
            </a: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 熟练掌握电压表、 电流表的使用规则和读数方法。</a:t>
            </a:r>
            <a:endPar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eaLnBrk="0" hangingPunct="0">
              <a:lnSpc>
                <a:spcPct val="140000"/>
              </a:lnSpc>
            </a:pP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2</a:t>
            </a: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）了解两种电路故障： 断路和短路。</a:t>
            </a:r>
            <a:endPar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eaLnBrk="0" hangingPunct="0">
              <a:lnSpc>
                <a:spcPct val="140000"/>
              </a:lnSpc>
            </a:pP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3</a:t>
            </a: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）熟悉实验步骤和注意事项。</a:t>
            </a:r>
            <a:endPar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a:p>
            <a:pPr eaLnBrk="0" hangingPunct="0">
              <a:lnSpc>
                <a:spcPct val="140000"/>
              </a:lnSpc>
            </a:pP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a:t>
            </a:r>
            <a:r>
              <a:rPr lang="en-US"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4</a:t>
            </a: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）对数据进行记录，并会对数据进行处理和计算，得出结论。 </a:t>
            </a:r>
            <a:endPar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667265" y="914400"/>
            <a:ext cx="10799805" cy="5288691"/>
            <a:chOff x="667265" y="914400"/>
            <a:chExt cx="10799805" cy="5288691"/>
          </a:xfrm>
        </p:grpSpPr>
        <p:sp>
          <p:nvSpPr>
            <p:cNvPr id="27650" name="Rectangle 2"/>
            <p:cNvSpPr>
              <a:spLocks noChangeArrowheads="1"/>
            </p:cNvSpPr>
            <p:nvPr/>
          </p:nvSpPr>
          <p:spPr bwMode="auto">
            <a:xfrm>
              <a:off x="667265" y="914400"/>
              <a:ext cx="10799805" cy="2862322"/>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3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南京中考</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在“测量小灯泡的电功率” 实验中， 小灯泡的额定电压为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2.5 V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正常发光时的电阻约为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10 Ω</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b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请你用笔画线代替导线， 将图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18 - Z - 5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甲中的实物电路连接完整。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27649" name="图片 40"/>
            <p:cNvPicPr>
              <a:picLocks noChangeAspect="1" noChangeArrowheads="1"/>
            </p:cNvPicPr>
            <p:nvPr/>
          </p:nvPicPr>
          <p:blipFill>
            <a:blip r:embed="rId1"/>
            <a:srcRect/>
            <a:stretch>
              <a:fillRect/>
            </a:stretch>
          </p:blipFill>
          <p:spPr bwMode="auto">
            <a:xfrm>
              <a:off x="3917092" y="3212756"/>
              <a:ext cx="6707678" cy="2990335"/>
            </a:xfrm>
            <a:prstGeom prst="rect">
              <a:avLst/>
            </a:prstGeom>
            <a:noFill/>
          </p:spPr>
        </p:pic>
      </p:grpSp>
      <p:grpSp>
        <p:nvGrpSpPr>
          <p:cNvPr id="8" name="组合 7"/>
          <p:cNvGrpSpPr/>
          <p:nvPr/>
        </p:nvGrpSpPr>
        <p:grpSpPr>
          <a:xfrm>
            <a:off x="616421" y="3684618"/>
            <a:ext cx="3251244" cy="2815037"/>
            <a:chOff x="616421" y="3684618"/>
            <a:chExt cx="3251244" cy="2815037"/>
          </a:xfrm>
        </p:grpSpPr>
        <p:sp>
          <p:nvSpPr>
            <p:cNvPr id="6" name="Rectangle 5"/>
            <p:cNvSpPr>
              <a:spLocks noChangeArrowheads="1"/>
            </p:cNvSpPr>
            <p:nvPr/>
          </p:nvSpPr>
          <p:spPr bwMode="auto">
            <a:xfrm>
              <a:off x="707254" y="3684618"/>
              <a:ext cx="2531462" cy="492443"/>
            </a:xfrm>
            <a:prstGeom prst="rect">
              <a:avLst/>
            </a:prstGeom>
            <a:noFill/>
            <a:ln w="9525">
              <a:noFill/>
              <a:miter lim="800000"/>
            </a:ln>
            <a:effectLst/>
          </p:spPr>
          <p:txBody>
            <a:bodyPr vert="horz" wrap="none" lIns="91440" tIns="45720" rIns="91440" bIns="45720" numCol="1" anchor="ctr" anchorCtr="0" compatLnSpc="1">
              <a:spAutoFit/>
            </a:bodyPr>
            <a:lstStyle/>
            <a:p>
              <a:pPr marR="0" lvl="0" fontAlgn="base">
                <a:lnSpc>
                  <a:spcPct val="100000"/>
                </a:lnSpc>
                <a:spcBef>
                  <a:spcPct val="0"/>
                </a:spcBef>
                <a:spcAft>
                  <a:spcPct val="0"/>
                </a:spcAft>
                <a:buClrTx/>
                <a:buSzTx/>
                <a:buFontTx/>
                <a:buNone/>
              </a:pPr>
              <a:r>
                <a:rPr lang="en-US" altLang="zh-CN"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答案</a:t>
              </a:r>
              <a:r>
                <a:rPr lang="en-US" altLang="zh-CN"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latin typeface="仿宋" panose="02010609060101010101" pitchFamily="49" charset="-122"/>
                  <a:ea typeface="仿宋" panose="02010609060101010101" pitchFamily="49" charset="-122"/>
                  <a:cs typeface="Times New Roman" panose="02020603050405020304" pitchFamily="18" charset="0"/>
                </a:rPr>
                <a:t>如图所示</a:t>
              </a:r>
              <a:endParaRPr lang="zh-CN" altLang="en-US" sz="2600" b="1" dirty="0" smtClean="0">
                <a:latin typeface="仿宋" panose="02010609060101010101" pitchFamily="49" charset="-122"/>
                <a:ea typeface="仿宋" panose="02010609060101010101" pitchFamily="49" charset="-122"/>
                <a:cs typeface="Times New Roman" panose="02020603050405020304" pitchFamily="18" charset="0"/>
              </a:endParaRPr>
            </a:p>
          </p:txBody>
        </p:sp>
        <p:pic>
          <p:nvPicPr>
            <p:cNvPr id="7" name="图片 6"/>
            <p:cNvPicPr/>
            <p:nvPr/>
          </p:nvPicPr>
          <p:blipFill>
            <a:blip r:embed="rId2"/>
            <a:srcRect/>
            <a:stretch>
              <a:fillRect/>
            </a:stretch>
          </p:blipFill>
          <p:spPr bwMode="auto">
            <a:xfrm>
              <a:off x="616421" y="4298865"/>
              <a:ext cx="3251244" cy="2200790"/>
            </a:xfrm>
            <a:prstGeom prst="rect">
              <a:avLst/>
            </a:prstGeom>
            <a:noFill/>
            <a:ln w="9525">
              <a:noFill/>
              <a:miter lim="800000"/>
              <a:headEnd/>
              <a:tailEnd/>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50177" name="Rectangle 1"/>
          <p:cNvSpPr>
            <a:spLocks noChangeArrowheads="1"/>
          </p:cNvSpPr>
          <p:nvPr/>
        </p:nvSpPr>
        <p:spPr bwMode="auto">
          <a:xfrm>
            <a:off x="617838" y="1210962"/>
            <a:ext cx="10787449" cy="4939814"/>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连接好电路， 闭合开关， 小灯泡发光， 但电压表示数为零， 经检查， 图中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b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c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d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四根导线有一根断了， 则该导线是</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填写字母）</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排除故障后， 闭合开关， 测量小灯泡的额定功率。 移动变阻器的滑片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P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眼睛应先注视</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表的示数， 然后读出另一电表的示数。 当小灯泡正常发光时， 电流表的示数如图乙所示， 则小灯泡的额定功率为</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 W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
        <p:nvSpPr>
          <p:cNvPr id="50178" name="Rectangle 2"/>
          <p:cNvSpPr>
            <a:spLocks noChangeArrowheads="1"/>
          </p:cNvSpPr>
          <p:nvPr/>
        </p:nvSpPr>
        <p:spPr bwMode="auto">
          <a:xfrm>
            <a:off x="3978876" y="2767913"/>
            <a:ext cx="340158"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b</a:t>
            </a:r>
            <a:endParaRPr kumimoji="0" lang="zh-CN" altLang="en-US"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5" name="Rectangle 2"/>
          <p:cNvSpPr>
            <a:spLocks noChangeArrowheads="1"/>
          </p:cNvSpPr>
          <p:nvPr/>
        </p:nvSpPr>
        <p:spPr bwMode="auto">
          <a:xfrm>
            <a:off x="7166919" y="4139514"/>
            <a:ext cx="803425"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电压</a:t>
            </a:r>
            <a:endParaRPr kumimoji="0" lang="zh-CN" altLang="en-US"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6" name="Rectangle 2"/>
          <p:cNvSpPr>
            <a:spLocks noChangeArrowheads="1"/>
          </p:cNvSpPr>
          <p:nvPr/>
        </p:nvSpPr>
        <p:spPr bwMode="auto">
          <a:xfrm>
            <a:off x="7339913" y="5486400"/>
            <a:ext cx="806631"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en-US" altLang="zh-CN"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0 .6</a:t>
            </a:r>
            <a:endParaRPr kumimoji="0" lang="zh-CN" altLang="en-US"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0177"/>
                                        </p:tgtEl>
                                        <p:attrNameLst>
                                          <p:attrName>style.visibility</p:attrName>
                                        </p:attrNameLst>
                                      </p:cBhvr>
                                      <p:to>
                                        <p:strVal val="visible"/>
                                      </p:to>
                                    </p:set>
                                    <p:animEffect transition="in" filter="diamond(in)">
                                      <p:cBhvr>
                                        <p:cTn id="7" dur="2000"/>
                                        <p:tgtEl>
                                          <p:spTgt spid="5017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0178"/>
                                        </p:tgtEl>
                                        <p:attrNameLst>
                                          <p:attrName>style.visibility</p:attrName>
                                        </p:attrNameLst>
                                      </p:cBhvr>
                                      <p:to>
                                        <p:strVal val="visible"/>
                                      </p:to>
                                    </p:set>
                                    <p:animEffect transition="in" filter="checkerboard(across)">
                                      <p:cBhvr>
                                        <p:cTn id="12" dur="500"/>
                                        <p:tgtEl>
                                          <p:spTgt spid="50178"/>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7" grpId="0"/>
      <p:bldP spid="50178" grpId="0"/>
      <p:bldP spid="5" grpId="0"/>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50177" name="Rectangle 1"/>
          <p:cNvSpPr>
            <a:spLocks noChangeArrowheads="1"/>
          </p:cNvSpPr>
          <p:nvPr/>
        </p:nvSpPr>
        <p:spPr bwMode="auto">
          <a:xfrm>
            <a:off x="556054" y="1482811"/>
            <a:ext cx="10787449" cy="2061655"/>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4</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在小灯泡正常发光时， 再将滑片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P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向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B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端移动到另一位置， 则小灯泡的实际功率</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选填“大于”“小于” 或“等于” ） 额定功率。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2"/>
          <p:cNvSpPr>
            <a:spLocks noChangeArrowheads="1"/>
          </p:cNvSpPr>
          <p:nvPr/>
        </p:nvSpPr>
        <p:spPr bwMode="auto">
          <a:xfrm>
            <a:off x="5795318" y="2273643"/>
            <a:ext cx="803425" cy="461665"/>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l" defTabSz="914400" rtl="0" eaLnBrk="1" fontAlgn="base" latinLnBrk="0" hangingPunct="1">
              <a:lnSpc>
                <a:spcPct val="100000"/>
              </a:lnSpc>
              <a:spcBef>
                <a:spcPct val="0"/>
              </a:spcBef>
              <a:spcAft>
                <a:spcPct val="0"/>
              </a:spcAft>
              <a:buClrTx/>
              <a:buSzTx/>
              <a:buFontTx/>
              <a:buNone/>
            </a:pPr>
            <a:r>
              <a:rPr kumimoji="0" lang="zh-CN" altLang="en-US"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小于</a:t>
            </a:r>
            <a:endParaRPr kumimoji="0" lang="zh-CN" altLang="en-US" sz="24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0177"/>
                                        </p:tgtEl>
                                        <p:attrNameLst>
                                          <p:attrName>style.visibility</p:attrName>
                                        </p:attrNameLst>
                                      </p:cBhvr>
                                      <p:to>
                                        <p:strVal val="visible"/>
                                      </p:to>
                                    </p:set>
                                    <p:animEffect transition="in" filter="diamond(in)">
                                      <p:cBhvr>
                                        <p:cTn id="7" dur="2000"/>
                                        <p:tgtEl>
                                          <p:spTgt spid="5017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across)">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7" grpId="0"/>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4245928" y="1471295"/>
            <a:ext cx="3570208" cy="1107996"/>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sz="6600" b="1" dirty="0" smtClean="0">
                <a:solidFill>
                  <a:schemeClr val="tx1"/>
                </a:solidFill>
                <a:latin typeface="微软雅黑" panose="020B0503020204020204" charset="-122"/>
                <a:ea typeface="微软雅黑" panose="020B0503020204020204" charset="-122"/>
              </a:rPr>
              <a:t>章末复习</a:t>
            </a:r>
            <a:endParaRPr lang="zh-CN" altLang="en-US" sz="6600" b="1"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3433445" y="2559050"/>
            <a:ext cx="4866640" cy="1035050"/>
            <a:chOff x="5407" y="4680"/>
            <a:chExt cx="7664" cy="1630"/>
          </a:xfrm>
        </p:grpSpPr>
        <p:pic>
          <p:nvPicPr>
            <p:cNvPr id="7" name="图片 6" descr="图标-04"/>
            <p:cNvPicPr>
              <a:picLocks noChangeAspect="1"/>
            </p:cNvPicPr>
            <p:nvPr/>
          </p:nvPicPr>
          <p:blipFill>
            <a:blip r:embed="rId1" cstate="print"/>
            <a:stretch>
              <a:fillRect/>
            </a:stretch>
          </p:blipFill>
          <p:spPr>
            <a:xfrm>
              <a:off x="5407" y="4680"/>
              <a:ext cx="7664" cy="1630"/>
            </a:xfrm>
            <a:prstGeom prst="rect">
              <a:avLst/>
            </a:prstGeom>
          </p:spPr>
        </p:pic>
        <p:sp>
          <p:nvSpPr>
            <p:cNvPr id="4" name="文本框 3">
              <a:hlinkClick r:id="rId2" action="ppaction://hlinksldjump"/>
            </p:cNvPr>
            <p:cNvSpPr txBox="1"/>
            <p:nvPr/>
          </p:nvSpPr>
          <p:spPr>
            <a:xfrm>
              <a:off x="6474" y="4946"/>
              <a:ext cx="3845" cy="1212"/>
            </a:xfrm>
            <a:prstGeom prst="rect">
              <a:avLst/>
            </a:prstGeom>
            <a:noFill/>
          </p:spPr>
          <p:txBody>
            <a:bodyPr wrap="none" rtlCol="0">
              <a:spAutoFit/>
            </a:bodyPr>
            <a:lstStyle/>
            <a:p>
              <a:pPr algn="l"/>
              <a:r>
                <a:rPr lang="zh-CN" altLang="en-US" sz="44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整合归纳</a:t>
              </a:r>
              <a:endPar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 name="组合 5"/>
          <p:cNvGrpSpPr/>
          <p:nvPr/>
        </p:nvGrpSpPr>
        <p:grpSpPr>
          <a:xfrm>
            <a:off x="3155315" y="3583305"/>
            <a:ext cx="5028565" cy="1007745"/>
            <a:chOff x="5242" y="6930"/>
            <a:chExt cx="7919" cy="1587"/>
          </a:xfrm>
        </p:grpSpPr>
        <p:pic>
          <p:nvPicPr>
            <p:cNvPr id="9" name="图片 8" descr="图标-02">
              <a:hlinkClick r:id="" action="ppaction://noaction"/>
            </p:cNvPr>
            <p:cNvPicPr>
              <a:picLocks noChangeAspect="1"/>
            </p:cNvPicPr>
            <p:nvPr/>
          </p:nvPicPr>
          <p:blipFill>
            <a:blip r:embed="rId3" cstate="print"/>
            <a:stretch>
              <a:fillRect/>
            </a:stretch>
          </p:blipFill>
          <p:spPr>
            <a:xfrm>
              <a:off x="5242" y="6930"/>
              <a:ext cx="7919" cy="1587"/>
            </a:xfrm>
            <a:prstGeom prst="rect">
              <a:avLst/>
            </a:prstGeom>
          </p:spPr>
        </p:pic>
        <p:sp>
          <p:nvSpPr>
            <p:cNvPr id="5" name="文本框 4">
              <a:hlinkClick r:id="rId4" action="ppaction://hlinksldjump"/>
            </p:cNvPr>
            <p:cNvSpPr txBox="1"/>
            <p:nvPr/>
          </p:nvSpPr>
          <p:spPr>
            <a:xfrm>
              <a:off x="6396" y="7119"/>
              <a:ext cx="3845" cy="1212"/>
            </a:xfrm>
            <a:prstGeom prst="rect">
              <a:avLst/>
            </a:prstGeom>
            <a:noFill/>
          </p:spPr>
          <p:txBody>
            <a:bodyPr wrap="none" rtlCol="0">
              <a:spAutoFit/>
            </a:bodyPr>
            <a:lstStyle/>
            <a:p>
              <a:pPr lvl="0" algn="l"/>
              <a:r>
                <a:rPr lang="zh-CN" altLang="en-US" sz="44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实战中考</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 name="Rectangle 5"/>
          <p:cNvSpPr/>
          <p:nvPr/>
        </p:nvSpPr>
        <p:spPr>
          <a:xfrm>
            <a:off x="1081088" y="110491"/>
            <a:ext cx="3591048"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smtClean="0">
                <a:latin typeface="微软雅黑" panose="020B0503020204020204" charset="-122"/>
                <a:ea typeface="微软雅黑" panose="020B0503020204020204" charset="-122"/>
              </a:rPr>
              <a:t>第十八章  电功率</a:t>
            </a:r>
            <a:endParaRPr dirty="0">
              <a:solidFill>
                <a:schemeClr val="tx1"/>
              </a:solidFill>
              <a:latin typeface="微软雅黑" panose="020B0503020204020204" charset="-122"/>
              <a:ea typeface="微软雅黑" panose="020B0503020204020204" charset="-122"/>
            </a:endParaRPr>
          </a:p>
        </p:txBody>
      </p:sp>
      <p:grpSp>
        <p:nvGrpSpPr>
          <p:cNvPr id="8" name="组合 7"/>
          <p:cNvGrpSpPr/>
          <p:nvPr/>
        </p:nvGrpSpPr>
        <p:grpSpPr>
          <a:xfrm>
            <a:off x="2757805" y="4471670"/>
            <a:ext cx="4866640" cy="1035050"/>
            <a:chOff x="5407" y="4680"/>
            <a:chExt cx="7664" cy="1630"/>
          </a:xfrm>
        </p:grpSpPr>
        <p:pic>
          <p:nvPicPr>
            <p:cNvPr id="10" name="图片 9" descr="图标-04"/>
            <p:cNvPicPr>
              <a:picLocks noChangeAspect="1"/>
            </p:cNvPicPr>
            <p:nvPr/>
          </p:nvPicPr>
          <p:blipFill>
            <a:blip r:embed="rId1" cstate="print"/>
            <a:stretch>
              <a:fillRect/>
            </a:stretch>
          </p:blipFill>
          <p:spPr>
            <a:xfrm>
              <a:off x="5407" y="4680"/>
              <a:ext cx="7664" cy="1630"/>
            </a:xfrm>
            <a:prstGeom prst="rect">
              <a:avLst/>
            </a:prstGeom>
          </p:spPr>
        </p:pic>
        <p:sp>
          <p:nvSpPr>
            <p:cNvPr id="11" name="文本框 10">
              <a:hlinkClick r:id="rId5" action="ppaction://hlinksldjump"/>
            </p:cNvPr>
            <p:cNvSpPr txBox="1"/>
            <p:nvPr/>
          </p:nvSpPr>
          <p:spPr>
            <a:xfrm>
              <a:off x="6474" y="4946"/>
              <a:ext cx="3845" cy="1212"/>
            </a:xfrm>
            <a:prstGeom prst="rect">
              <a:avLst/>
            </a:prstGeom>
            <a:noFill/>
          </p:spPr>
          <p:txBody>
            <a:bodyPr wrap="none" rtlCol="0">
              <a:spAutoFit/>
            </a:bodyPr>
            <a:lstStyle/>
            <a:p>
              <a:pPr algn="l"/>
              <a:r>
                <a:rPr lang="zh-CN" altLang="en-US" sz="44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走进重高</a:t>
              </a:r>
              <a:endParaRPr lang="zh-CN" altLang="zh-CN"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6161" name="Rectangle 10"/>
          <p:cNvSpPr/>
          <p:nvPr/>
        </p:nvSpPr>
        <p:spPr>
          <a:xfrm>
            <a:off x="652145" y="1046798"/>
            <a:ext cx="2505814"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a:lnSpc>
                <a:spcPct val="150000"/>
              </a:lnSpc>
              <a:buNone/>
            </a:pPr>
            <a:r>
              <a:rPr lang="zh-CN" altLang="en-US" sz="2400" b="1" dirty="0" smtClean="0">
                <a:solidFill>
                  <a:srgbClr val="F1AF00"/>
                </a:solidFill>
                <a:latin typeface="宋体" panose="02010600030101010101" pitchFamily="2" charset="-122"/>
              </a:rPr>
              <a:t>考点四 焦耳定律</a:t>
            </a:r>
            <a:endParaRPr lang="zh-CN" altLang="en-US" sz="2400" b="1" dirty="0" smtClean="0">
              <a:solidFill>
                <a:srgbClr val="F1AF00"/>
              </a:solidFill>
              <a:latin typeface="宋体" panose="02010600030101010101" pitchFamily="2" charset="-122"/>
            </a:endParaRPr>
          </a:p>
        </p:txBody>
      </p:sp>
      <p:pic>
        <p:nvPicPr>
          <p:cNvPr id="7" name="Picture 4"/>
          <p:cNvPicPr>
            <a:picLocks noChangeAspect="1"/>
          </p:cNvPicPr>
          <p:nvPr/>
        </p:nvPicPr>
        <p:blipFill>
          <a:blip r:embed="rId1" cstate="print"/>
          <a:stretch>
            <a:fillRect/>
          </a:stretch>
        </p:blipFill>
        <p:spPr>
          <a:xfrm>
            <a:off x="491490" y="1213485"/>
            <a:ext cx="84455" cy="414020"/>
          </a:xfrm>
          <a:prstGeom prst="rect">
            <a:avLst/>
          </a:prstGeom>
          <a:noFill/>
          <a:ln w="9525">
            <a:noFill/>
          </a:ln>
        </p:spPr>
      </p:pic>
      <p:graphicFrame>
        <p:nvGraphicFramePr>
          <p:cNvPr id="24577" name="Object 1"/>
          <p:cNvGraphicFramePr>
            <a:graphicFrameLocks noChangeAspect="1"/>
          </p:cNvGraphicFramePr>
          <p:nvPr/>
        </p:nvGraphicFramePr>
        <p:xfrm>
          <a:off x="713688" y="1525587"/>
          <a:ext cx="10615613" cy="5332413"/>
        </p:xfrm>
        <a:graphic>
          <a:graphicData uri="http://schemas.openxmlformats.org/presentationml/2006/ole">
            <mc:AlternateContent xmlns:mc="http://schemas.openxmlformats.org/markup-compatibility/2006">
              <mc:Choice xmlns:v="urn:schemas-microsoft-com:vml" Requires="v">
                <p:oleObj spid="_x0000_s1025" name="文档" r:id="rId2" imgW="10652760" imgH="5352415" progId="Word.Document.12">
                  <p:embed/>
                </p:oleObj>
              </mc:Choice>
              <mc:Fallback>
                <p:oleObj name="文档" r:id="rId2" imgW="10652760" imgH="5352415" progId="Word.Document.12">
                  <p:embed/>
                  <p:pic>
                    <p:nvPicPr>
                      <p:cNvPr id="0" name="图片 1024"/>
                      <p:cNvPicPr>
                        <a:picLocks noChangeAspect="1"/>
                      </p:cNvPicPr>
                      <p:nvPr/>
                    </p:nvPicPr>
                    <p:blipFill>
                      <a:blip r:embed="rId3"/>
                      <a:stretch>
                        <a:fillRect/>
                      </a:stretch>
                    </p:blipFill>
                    <p:spPr>
                      <a:xfrm>
                        <a:off x="713688" y="1525587"/>
                        <a:ext cx="10615613" cy="5332413"/>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161"/>
                                        </p:tgtEl>
                                        <p:attrNameLst>
                                          <p:attrName>style.visibility</p:attrName>
                                        </p:attrNameLst>
                                      </p:cBhvr>
                                      <p:to>
                                        <p:strVal val="visible"/>
                                      </p:to>
                                    </p:set>
                                    <p:anim calcmode="lin" valueType="num">
                                      <p:cBhvr additive="base">
                                        <p:cTn id="7" dur="500" fill="hold"/>
                                        <p:tgtEl>
                                          <p:spTgt spid="6161"/>
                                        </p:tgtEl>
                                        <p:attrNameLst>
                                          <p:attrName>ppt_x</p:attrName>
                                        </p:attrNameLst>
                                      </p:cBhvr>
                                      <p:tavLst>
                                        <p:tav tm="0">
                                          <p:val>
                                            <p:strVal val="0-#ppt_w/2"/>
                                          </p:val>
                                        </p:tav>
                                        <p:tav tm="100000">
                                          <p:val>
                                            <p:strVal val="#ppt_x"/>
                                          </p:val>
                                        </p:tav>
                                      </p:tavLst>
                                    </p:anim>
                                    <p:anim calcmode="lin" valueType="num">
                                      <p:cBhvr additive="base">
                                        <p:cTn id="8" dur="500" fill="hold"/>
                                        <p:tgtEl>
                                          <p:spTgt spid="616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nodeType="afterEffect">
                                  <p:stCondLst>
                                    <p:cond delay="0"/>
                                  </p:stCondLst>
                                  <p:childTnLst>
                                    <p:set>
                                      <p:cBhvr>
                                        <p:cTn id="11" dur="1" fill="hold">
                                          <p:stCondLst>
                                            <p:cond delay="0"/>
                                          </p:stCondLst>
                                        </p:cTn>
                                        <p:tgtEl>
                                          <p:spTgt spid="24577"/>
                                        </p:tgtEl>
                                        <p:attrNameLst>
                                          <p:attrName>style.visibility</p:attrName>
                                        </p:attrNameLst>
                                      </p:cBhvr>
                                      <p:to>
                                        <p:strVal val="visible"/>
                                      </p:to>
                                    </p:set>
                                    <p:animEffect transition="in" filter="box(in)">
                                      <p:cBhvr>
                                        <p:cTn id="12" dur="5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aphicFrame>
        <p:nvGraphicFramePr>
          <p:cNvPr id="23553" name="Object 1"/>
          <p:cNvGraphicFramePr>
            <a:graphicFrameLocks noChangeAspect="1"/>
          </p:cNvGraphicFramePr>
          <p:nvPr/>
        </p:nvGraphicFramePr>
        <p:xfrm>
          <a:off x="680523" y="1748052"/>
          <a:ext cx="10688637" cy="1935163"/>
        </p:xfrm>
        <a:graphic>
          <a:graphicData uri="http://schemas.openxmlformats.org/presentationml/2006/ole">
            <mc:AlternateContent xmlns:mc="http://schemas.openxmlformats.org/markup-compatibility/2006">
              <mc:Choice xmlns:v="urn:schemas-microsoft-com:vml" Requires="v">
                <p:oleObj spid="_x0000_s2049" name="文档" r:id="rId1" imgW="10687685" imgH="1941830" progId="Word.Document.12">
                  <p:embed/>
                </p:oleObj>
              </mc:Choice>
              <mc:Fallback>
                <p:oleObj name="文档" r:id="rId1" imgW="10687685" imgH="1941830" progId="Word.Document.12">
                  <p:embed/>
                  <p:pic>
                    <p:nvPicPr>
                      <p:cNvPr id="0" name="图片 2048"/>
                      <p:cNvPicPr>
                        <a:picLocks noChangeAspect="1"/>
                      </p:cNvPicPr>
                      <p:nvPr/>
                    </p:nvPicPr>
                    <p:blipFill>
                      <a:blip r:embed="rId2"/>
                      <a:stretch>
                        <a:fillRect/>
                      </a:stretch>
                    </p:blipFill>
                    <p:spPr>
                      <a:xfrm>
                        <a:off x="680523" y="1748052"/>
                        <a:ext cx="10688637" cy="1935163"/>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23553"/>
                                        </p:tgtEl>
                                        <p:attrNameLst>
                                          <p:attrName>style.visibility</p:attrName>
                                        </p:attrNameLst>
                                      </p:cBhvr>
                                      <p:to>
                                        <p:strVal val="visible"/>
                                      </p:to>
                                    </p:set>
                                    <p:animEffect transition="in" filter="box(in)">
                                      <p:cBhvr>
                                        <p:cTn id="7"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481914" y="1235676"/>
            <a:ext cx="10466173" cy="4621427"/>
            <a:chOff x="481914" y="1235676"/>
            <a:chExt cx="10466173" cy="4621427"/>
          </a:xfrm>
        </p:grpSpPr>
        <p:sp>
          <p:nvSpPr>
            <p:cNvPr id="48130" name="Rectangle 2"/>
            <p:cNvSpPr>
              <a:spLocks noChangeArrowheads="1"/>
            </p:cNvSpPr>
            <p:nvPr/>
          </p:nvSpPr>
          <p:spPr bwMode="auto">
            <a:xfrm>
              <a:off x="481914" y="1235676"/>
              <a:ext cx="10466173" cy="1477328"/>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4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通辽中考改编</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小明给爷爷网购了一台电热足浴盆， 其铭牌上的参数如图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18 - Z - 7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甲所示。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48129" name="图片 46"/>
            <p:cNvPicPr>
              <a:picLocks noChangeAspect="1" noChangeArrowheads="1"/>
            </p:cNvPicPr>
            <p:nvPr/>
          </p:nvPicPr>
          <p:blipFill>
            <a:blip r:embed="rId1"/>
            <a:srcRect/>
            <a:stretch>
              <a:fillRect/>
            </a:stretch>
          </p:blipFill>
          <p:spPr bwMode="auto">
            <a:xfrm>
              <a:off x="2261286" y="2928551"/>
              <a:ext cx="6049140" cy="2928552"/>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49153" name="Rectangle 1"/>
          <p:cNvSpPr>
            <a:spLocks noChangeArrowheads="1"/>
          </p:cNvSpPr>
          <p:nvPr/>
        </p:nvSpPr>
        <p:spPr bwMode="auto">
          <a:xfrm>
            <a:off x="333632" y="1124471"/>
            <a:ext cx="11553568" cy="4877810"/>
          </a:xfrm>
          <a:prstGeom prst="rect">
            <a:avLst/>
          </a:prstGeom>
          <a:noFill/>
          <a:ln w="9525">
            <a:noFill/>
            <a:miter lim="800000"/>
          </a:ln>
          <a:effectLst/>
        </p:spPr>
        <p:txBody>
          <a:bodyPr vert="horz" wrap="square" lIns="91440" tIns="45720" rIns="91440" bIns="45720" numCol="1" anchor="ctr" anchorCtr="0" compatLnSpc="1">
            <a:spAutoFit/>
          </a:bodyPr>
          <a:lstStyle/>
          <a:p>
            <a:pPr lvl="0" fontAlgn="base">
              <a:lnSpc>
                <a:spcPct val="150000"/>
              </a:lnSpc>
              <a:spcBef>
                <a:spcPct val="0"/>
              </a:spcBef>
              <a:spcAft>
                <a:spcPct val="0"/>
              </a:spcAft>
            </a:pPr>
            <a:r>
              <a:rPr kumimoji="0" 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）他往足浴盆里加入初温为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22 ℃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的水， 使之达到最大允许注水量， 开始正常加热。 控制面板如图乙所示， 当温度达到显示温度时， 完成加热。 求此过程中水吸收的热量。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[c</a:t>
            </a:r>
            <a:r>
              <a:rPr kumimoji="0" lang="zh-CN" altLang="en-US"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水</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=4.2 </a:t>
            </a:r>
            <a:r>
              <a:rPr lang="en-US" sz="3200" dirty="0" smtClean="0"/>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10</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J/</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kg ·℃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）此次加热过程耗时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10 min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求此过程足浴盆的加热效率。（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求此次加热时足浴盆的工作电流和加热电阻阻值。 （ 保留一位小数）（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4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加热后， 换成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300 W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挡位，泡脚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20 min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则此次加热和泡脚总共消耗多少电能？ </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9153"/>
                                        </p:tgtEl>
                                        <p:attrNameLst>
                                          <p:attrName>style.visibility</p:attrName>
                                        </p:attrNameLst>
                                      </p:cBhvr>
                                      <p:to>
                                        <p:strVal val="visible"/>
                                      </p:to>
                                    </p:set>
                                    <p:anim calcmode="lin" valueType="num">
                                      <p:cBhvr additive="base">
                                        <p:cTn id="7" dur="500" fill="hold"/>
                                        <p:tgtEl>
                                          <p:spTgt spid="49153"/>
                                        </p:tgtEl>
                                        <p:attrNameLst>
                                          <p:attrName>ppt_x</p:attrName>
                                        </p:attrNameLst>
                                      </p:cBhvr>
                                      <p:tavLst>
                                        <p:tav tm="0">
                                          <p:val>
                                            <p:strVal val="#ppt_x"/>
                                          </p:val>
                                        </p:tav>
                                        <p:tav tm="100000">
                                          <p:val>
                                            <p:strVal val="#ppt_x"/>
                                          </p:val>
                                        </p:tav>
                                      </p:tavLst>
                                    </p:anim>
                                    <p:anim calcmode="lin" valueType="num">
                                      <p:cBhvr additive="base">
                                        <p:cTn id="8" dur="500" fill="hold"/>
                                        <p:tgtEl>
                                          <p:spTgt spid="491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pic>
        <p:nvPicPr>
          <p:cNvPr id="3" name="图片 2"/>
          <p:cNvPicPr/>
          <p:nvPr/>
        </p:nvPicPr>
        <p:blipFill>
          <a:blip r:embed="rId1"/>
          <a:srcRect/>
          <a:stretch>
            <a:fillRect/>
          </a:stretch>
        </p:blipFill>
        <p:spPr bwMode="auto">
          <a:xfrm>
            <a:off x="641504" y="1129768"/>
            <a:ext cx="10071804" cy="488797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22529" name="Rectangle 1"/>
          <p:cNvSpPr>
            <a:spLocks noChangeArrowheads="1"/>
          </p:cNvSpPr>
          <p:nvPr/>
        </p:nvSpPr>
        <p:spPr bwMode="auto">
          <a:xfrm>
            <a:off x="568411" y="1285103"/>
            <a:ext cx="10626811" cy="249299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a:t>
            </a:r>
            <a:r>
              <a:rPr kumimoji="0" lang="zh-CN" altLang="en-US"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 </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4 </a:t>
            </a:r>
            <a:r>
              <a:rPr kumimoji="0" lang="zh-CN" altLang="en-US"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 加热后，爷爷换成 </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300 W </a:t>
            </a:r>
            <a:r>
              <a:rPr kumimoji="0" lang="zh-CN" altLang="en-US"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挡位，泡脚 </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20 min </a:t>
            </a:r>
            <a:r>
              <a:rPr kumimoji="0" lang="zh-CN" altLang="en-US"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，则泡脚时足浴盆消耗的电能： </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W ′= </a:t>
            </a:r>
            <a:r>
              <a:rPr kumimoji="0" lang="en-US" altLang="zh-CN" sz="2600" b="1" i="0" u="none" strike="noStrike" cap="none" normalizeH="0" baseline="0" dirty="0" err="1"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P′t</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 300 W×20 ×60 s = 3.6×10</a:t>
            </a:r>
            <a:r>
              <a:rPr kumimoji="0" lang="en-US" altLang="zh-CN" sz="2600" b="1" i="0" u="none" strike="noStrike" cap="none" normalizeH="0" baseline="3000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5</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J </a:t>
            </a:r>
            <a:r>
              <a:rPr kumimoji="0" lang="zh-CN" altLang="en-US"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，加热和泡脚总共消耗的电能： </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W</a:t>
            </a:r>
            <a:r>
              <a:rPr kumimoji="0" lang="zh-CN" altLang="en-US" sz="2600" b="1" i="0" u="none" strike="noStrike" cap="none" normalizeH="0" baseline="-3000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总</a:t>
            </a:r>
            <a:r>
              <a:rPr kumimoji="0" lang="zh-CN" altLang="en-US"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 </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 W+W ′ = 4.8×10</a:t>
            </a:r>
            <a:r>
              <a:rPr kumimoji="0" lang="en-US" altLang="zh-CN" sz="2600" b="1" i="0" u="none" strike="noStrike" cap="none" normalizeH="0" baseline="3000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5</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J + 3.6×10 </a:t>
            </a:r>
            <a:r>
              <a:rPr kumimoji="0" lang="en-US" altLang="zh-CN" sz="2600" b="1" i="0" u="none" strike="noStrike" cap="none" normalizeH="0" baseline="3000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5</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 J = 8.4×10 </a:t>
            </a:r>
            <a:r>
              <a:rPr kumimoji="0" lang="en-US" altLang="zh-CN" sz="2600" b="1" i="0" u="none" strike="noStrike" cap="none" normalizeH="0" baseline="3000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5</a:t>
            </a:r>
            <a:r>
              <a:rPr kumimoji="0" lang="en-US" altLang="zh-CN"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 J </a:t>
            </a:r>
            <a:r>
              <a:rPr kumimoji="0" lang="zh-CN" altLang="en-US"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rPr>
              <a:t>。 </a:t>
            </a:r>
            <a:endParaRPr kumimoji="0" lang="zh-CN" altLang="en-US" sz="2600" b="1" i="0" u="none" strike="noStrike" cap="none" normalizeH="0" baseline="0" dirty="0" smtClean="0">
              <a:ln>
                <a:noFill/>
              </a:ln>
              <a:solidFill>
                <a:schemeClr val="tx1"/>
              </a:solidFill>
              <a:effectLst/>
              <a:latin typeface="仿宋" panose="02010609060101010101" pitchFamily="49" charset="-122"/>
              <a:ea typeface="仿宋" panose="02010609060101010101" pitchFamily="49"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2529"/>
                                        </p:tgtEl>
                                        <p:attrNameLst>
                                          <p:attrName>style.visibility</p:attrName>
                                        </p:attrNameLst>
                                      </p:cBhvr>
                                      <p:to>
                                        <p:strVal val="visible"/>
                                      </p:to>
                                    </p:set>
                                    <p:animEffect transition="in" filter="checkerboard(across)">
                                      <p:cBhvr>
                                        <p:cTn id="7" dur="500"/>
                                        <p:tgtEl>
                                          <p:spTgt spid="225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8" name="组合 7"/>
          <p:cNvGrpSpPr/>
          <p:nvPr/>
        </p:nvGrpSpPr>
        <p:grpSpPr>
          <a:xfrm>
            <a:off x="41910" y="962660"/>
            <a:ext cx="2917190" cy="676910"/>
            <a:chOff x="375" y="1632"/>
            <a:chExt cx="4594" cy="1066"/>
          </a:xfrm>
        </p:grpSpPr>
        <p:pic>
          <p:nvPicPr>
            <p:cNvPr id="9" name="图片 8" descr="图标-04"/>
            <p:cNvPicPr>
              <a:picLocks noChangeAspect="1"/>
            </p:cNvPicPr>
            <p:nvPr/>
          </p:nvPicPr>
          <p:blipFill>
            <a:blip r:embed="rId1" cstate="print"/>
            <a:stretch>
              <a:fillRect/>
            </a:stretch>
          </p:blipFill>
          <p:spPr>
            <a:xfrm>
              <a:off x="375" y="1632"/>
              <a:ext cx="4594" cy="1066"/>
            </a:xfrm>
            <a:prstGeom prst="rect">
              <a:avLst/>
            </a:prstGeom>
          </p:spPr>
        </p:pic>
        <p:sp>
          <p:nvSpPr>
            <p:cNvPr id="10" name="文本框 9"/>
            <p:cNvSpPr txBox="1"/>
            <p:nvPr/>
          </p:nvSpPr>
          <p:spPr>
            <a:xfrm>
              <a:off x="928" y="1793"/>
              <a:ext cx="2553" cy="824"/>
            </a:xfrm>
            <a:prstGeom prst="rect">
              <a:avLst/>
            </a:prstGeom>
            <a:noFill/>
          </p:spPr>
          <p:txBody>
            <a:bodyPr wrap="none" rtlCol="0">
              <a:spAutoFit/>
            </a:bodyPr>
            <a:lstStyle/>
            <a:p>
              <a:pPr algn="l"/>
              <a:r>
                <a:rPr lang="zh-CN" altLang="en-US" sz="28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走进重高</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6" name="Rectangle 9"/>
          <p:cNvSpPr/>
          <p:nvPr/>
        </p:nvSpPr>
        <p:spPr>
          <a:xfrm>
            <a:off x="746443" y="1697583"/>
            <a:ext cx="6064481"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00A6AD"/>
                </a:solidFill>
                <a:latin typeface="宋体" panose="02010600030101010101" pitchFamily="2" charset="-122"/>
              </a:rPr>
              <a:t>培优点一  欧姆定律的应用与电功率的计算</a:t>
            </a:r>
            <a:endParaRPr lang="zh-CN" altLang="en-US" sz="2400" b="1" dirty="0">
              <a:solidFill>
                <a:srgbClr val="00A6AD"/>
              </a:solidFill>
              <a:latin typeface="宋体" panose="02010600030101010101" pitchFamily="2" charset="-122"/>
            </a:endParaRPr>
          </a:p>
        </p:txBody>
      </p:sp>
      <p:pic>
        <p:nvPicPr>
          <p:cNvPr id="7" name="Picture 4"/>
          <p:cNvPicPr>
            <a:picLocks noChangeAspect="1"/>
          </p:cNvPicPr>
          <p:nvPr/>
        </p:nvPicPr>
        <p:blipFill>
          <a:blip r:embed="rId2" cstate="print"/>
          <a:stretch>
            <a:fillRect/>
          </a:stretch>
        </p:blipFill>
        <p:spPr>
          <a:xfrm>
            <a:off x="473075" y="1832203"/>
            <a:ext cx="84455" cy="414020"/>
          </a:xfrm>
          <a:prstGeom prst="rect">
            <a:avLst/>
          </a:prstGeom>
          <a:noFill/>
          <a:ln w="9525">
            <a:noFill/>
          </a:ln>
        </p:spPr>
      </p:pic>
      <p:sp>
        <p:nvSpPr>
          <p:cNvPr id="11" name="矩形 10"/>
          <p:cNvSpPr/>
          <p:nvPr/>
        </p:nvSpPr>
        <p:spPr>
          <a:xfrm>
            <a:off x="723900" y="2420035"/>
            <a:ext cx="10424264" cy="3902863"/>
          </a:xfrm>
          <a:prstGeom prst="rect">
            <a:avLst/>
          </a:prstGeom>
        </p:spPr>
        <p:txBody>
          <a:bodyPr wrap="square">
            <a:spAutoFit/>
          </a:bodyPr>
          <a:lstStyle/>
          <a:p>
            <a:pPr eaLnBrk="0" hangingPunct="0">
              <a:lnSpc>
                <a:spcPct val="140000"/>
              </a:lnSpc>
            </a:pP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掌握物理知识并能灵活地应用物理知识解决实际生活中的问题， 既是物理学习的基本要求， 又是物理考试的基本内容， 也是培养创新能力的重要途径。 电与我们的生活息息相关， 运用欧姆定律和电功率等知识对与电有关的应用和现象作出解释， 是中考物理试题中常见题型， 目的是考查应用知识分析问题和解决问题的能力。 </a:t>
            </a:r>
            <a:endPar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518984" y="939114"/>
            <a:ext cx="10873946" cy="5572896"/>
            <a:chOff x="518984" y="939114"/>
            <a:chExt cx="10873946" cy="5572896"/>
          </a:xfrm>
        </p:grpSpPr>
        <p:sp>
          <p:nvSpPr>
            <p:cNvPr id="18434" name="Rectangle 2"/>
            <p:cNvSpPr>
              <a:spLocks noChangeArrowheads="1"/>
            </p:cNvSpPr>
            <p:nvPr/>
          </p:nvSpPr>
          <p:spPr bwMode="auto">
            <a:xfrm>
              <a:off x="518984" y="939114"/>
              <a:ext cx="10873946" cy="424731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3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典例</a:t>
              </a:r>
              <a:r>
                <a:rPr kumimoji="0" lang="en-US" altLang="zh-CN" sz="3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1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实际应用题） 节约电能、 提高能源的利用率是一个在国民经济中具有重要战略意义的问题。 改造和淘汰陈旧的设备、 采用高压输电是节约能源的重要措施。 某电站与用户间距离为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10 km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输送的电功率为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6.0×10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4</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kW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每米输电导线的电阻为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 .8 × 10</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- 3</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Ω</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若输电电压从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1.0×10</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5</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提高到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3.0 ×1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5</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8433" name="图片 52"/>
            <p:cNvPicPr>
              <a:picLocks noChangeAspect="1" noChangeArrowheads="1"/>
            </p:cNvPicPr>
            <p:nvPr/>
          </p:nvPicPr>
          <p:blipFill>
            <a:blip r:embed="rId1"/>
            <a:srcRect/>
            <a:stretch>
              <a:fillRect/>
            </a:stretch>
          </p:blipFill>
          <p:spPr bwMode="auto">
            <a:xfrm>
              <a:off x="5140410" y="4386648"/>
              <a:ext cx="5736062" cy="2125362"/>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17409" name="Rectangle 1"/>
          <p:cNvSpPr>
            <a:spLocks noChangeArrowheads="1"/>
          </p:cNvSpPr>
          <p:nvPr/>
        </p:nvSpPr>
        <p:spPr bwMode="auto">
          <a:xfrm>
            <a:off x="518983" y="805041"/>
            <a:ext cx="11306433" cy="5812681"/>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40000"/>
              </a:lnSpc>
              <a:spcBef>
                <a:spcPct val="0"/>
              </a:spcBef>
              <a:spcAft>
                <a:spcPct val="0"/>
              </a:spcAft>
              <a:buClrTx/>
              <a:buSzTx/>
              <a:buFontTx/>
              <a:buNone/>
            </a:pPr>
            <a:r>
              <a:rPr kumimoji="0" 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）求输电线路损耗的电功率减少了多少。</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40000"/>
              </a:lnSpc>
              <a:spcBef>
                <a:spcPct val="0"/>
              </a:spcBef>
              <a:spcAft>
                <a:spcPct val="0"/>
              </a:spcAft>
              <a:buClrTx/>
              <a:buSzTx/>
              <a:buFontTx/>
              <a:buNone/>
            </a:pP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）现输电导线在某处发生了短路， 为确定短路位置， 检修员在电站利用电压表、 电流表和电源连接成如图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18 - Z - 8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甲所示电路进行检测。 电压表的示数为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 . 0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电流表的示数为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0.5 A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则短路的位置离电站的距离为多少？</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0" algn="l" defTabSz="914400" rtl="0" eaLnBrk="0" fontAlgn="base" latinLnBrk="0" hangingPunct="0">
              <a:lnSpc>
                <a:spcPct val="140000"/>
              </a:lnSpc>
              <a:spcBef>
                <a:spcPct val="0"/>
              </a:spcBef>
              <a:spcAft>
                <a:spcPct val="0"/>
              </a:spcAft>
              <a:buClrTx/>
              <a:buSzTx/>
              <a:buFontTx/>
              <a:buNone/>
            </a:pP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）安全用电的常识之一是不靠近高压电， 而双脚站在高压线上的小鸟（ 两脚间距离约为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5 cm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，小鸟的电阻为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10</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4</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Ω</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居然安然无恙（ 如图乙所示）， 计算说明小鸟为什么不会触电死亡。 在你的计算中运用了什么近似条件？ </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7409"/>
                                        </p:tgtEl>
                                        <p:attrNameLst>
                                          <p:attrName>style.visibility</p:attrName>
                                        </p:attrNameLst>
                                      </p:cBhvr>
                                      <p:to>
                                        <p:strVal val="visible"/>
                                      </p:to>
                                    </p:set>
                                    <p:animEffect transition="in" filter="checkerboard(across)">
                                      <p:cBhvr>
                                        <p:cTn id="7" dur="500"/>
                                        <p:tgtEl>
                                          <p:spTgt spid="174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pic>
        <p:nvPicPr>
          <p:cNvPr id="3" name="图片 2"/>
          <p:cNvPicPr/>
          <p:nvPr/>
        </p:nvPicPr>
        <p:blipFill>
          <a:blip r:embed="rId1"/>
          <a:srcRect/>
          <a:stretch>
            <a:fillRect/>
          </a:stretch>
        </p:blipFill>
        <p:spPr bwMode="auto">
          <a:xfrm>
            <a:off x="1049276" y="1809617"/>
            <a:ext cx="8292431" cy="273766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97790" y="953770"/>
            <a:ext cx="2917190" cy="676910"/>
            <a:chOff x="375" y="1632"/>
            <a:chExt cx="4594" cy="1066"/>
          </a:xfrm>
        </p:grpSpPr>
        <p:pic>
          <p:nvPicPr>
            <p:cNvPr id="3" name="图片 2" descr="图标-04"/>
            <p:cNvPicPr>
              <a:picLocks noChangeAspect="1"/>
            </p:cNvPicPr>
            <p:nvPr/>
          </p:nvPicPr>
          <p:blipFill>
            <a:blip r:embed="rId1" cstate="print"/>
            <a:stretch>
              <a:fillRect/>
            </a:stretch>
          </p:blipFill>
          <p:spPr>
            <a:xfrm>
              <a:off x="375" y="1632"/>
              <a:ext cx="4594" cy="1066"/>
            </a:xfrm>
            <a:prstGeom prst="rect">
              <a:avLst/>
            </a:prstGeom>
          </p:spPr>
        </p:pic>
        <p:sp>
          <p:nvSpPr>
            <p:cNvPr id="4" name="文本框 3"/>
            <p:cNvSpPr txBox="1"/>
            <p:nvPr/>
          </p:nvSpPr>
          <p:spPr>
            <a:xfrm>
              <a:off x="928" y="1793"/>
              <a:ext cx="2553" cy="824"/>
            </a:xfrm>
            <a:prstGeom prst="rect">
              <a:avLst/>
            </a:prstGeom>
            <a:noFill/>
          </p:spPr>
          <p:txBody>
            <a:bodyPr wrap="none" rtlCol="0">
              <a:spAutoFit/>
            </a:bodyPr>
            <a:lstStyle/>
            <a:p>
              <a:pPr algn="l"/>
              <a:r>
                <a:rPr lang="zh-CN" altLang="en-US" sz="28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整合归纳</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7" name="矩形 6"/>
          <p:cNvSpPr/>
          <p:nvPr/>
        </p:nvSpPr>
        <p:spPr>
          <a:xfrm>
            <a:off x="423902" y="1606034"/>
            <a:ext cx="1729961" cy="698204"/>
          </a:xfrm>
          <a:prstGeom prst="rect">
            <a:avLst/>
          </a:prstGeom>
        </p:spPr>
        <p:txBody>
          <a:bodyPr wrap="none">
            <a:spAutoFit/>
          </a:bodyPr>
          <a:lstStyle/>
          <a:p>
            <a:pPr>
              <a:lnSpc>
                <a:spcPct val="150000"/>
              </a:lnSpc>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核心框架</a:t>
            </a:r>
            <a:endParaRPr lang="zh-CN" altLang="en-US" sz="3000" b="1" dirty="0">
              <a:latin typeface="宋体" panose="02010600030101010101" pitchFamily="2" charset="-122"/>
              <a:ea typeface="宋体" panose="02010600030101010101" pitchFamily="2" charset="-122"/>
              <a:cs typeface="Times New Roman" panose="02020603050405020304" pitchFamily="18" charset="0"/>
            </a:endParaRPr>
          </a:p>
        </p:txBody>
      </p:sp>
      <p:sp>
        <p:nvSpPr>
          <p:cNvPr id="8" name="Text Box 216"/>
          <p:cNvSpPr txBox="1">
            <a:spLocks noChangeArrowheads="1"/>
          </p:cNvSpPr>
          <p:nvPr/>
        </p:nvSpPr>
        <p:spPr bwMode="auto">
          <a:xfrm>
            <a:off x="619304" y="3204660"/>
            <a:ext cx="529876" cy="1200329"/>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电功率</a:t>
            </a:r>
            <a:endParaRPr lang="zh-CN" altLang="en-US" sz="2400" b="1" dirty="0">
              <a:latin typeface="宋体" panose="02010600030101010101" pitchFamily="2" charset="-122"/>
              <a:ea typeface="宋体" panose="02010600030101010101" pitchFamily="2" charset="-122"/>
            </a:endParaRPr>
          </a:p>
        </p:txBody>
      </p:sp>
      <p:cxnSp>
        <p:nvCxnSpPr>
          <p:cNvPr id="9" name="直接连接符 8"/>
          <p:cNvCxnSpPr/>
          <p:nvPr/>
        </p:nvCxnSpPr>
        <p:spPr>
          <a:xfrm>
            <a:off x="1254690" y="3653749"/>
            <a:ext cx="66666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Box 216"/>
          <p:cNvSpPr txBox="1">
            <a:spLocks noChangeArrowheads="1"/>
          </p:cNvSpPr>
          <p:nvPr/>
        </p:nvSpPr>
        <p:spPr bwMode="auto">
          <a:xfrm>
            <a:off x="1953832" y="3414724"/>
            <a:ext cx="808873" cy="830997"/>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电能　电功</a:t>
            </a:r>
            <a:endParaRPr lang="zh-CN" altLang="en-US" sz="2400" b="1" dirty="0">
              <a:latin typeface="宋体" panose="02010600030101010101" pitchFamily="2" charset="-122"/>
              <a:ea typeface="宋体" panose="02010600030101010101" pitchFamily="2" charset="-122"/>
            </a:endParaRPr>
          </a:p>
        </p:txBody>
      </p:sp>
      <p:grpSp>
        <p:nvGrpSpPr>
          <p:cNvPr id="11" name="Group 13"/>
          <p:cNvGrpSpPr/>
          <p:nvPr/>
        </p:nvGrpSpPr>
        <p:grpSpPr bwMode="auto">
          <a:xfrm>
            <a:off x="2767588" y="2817340"/>
            <a:ext cx="673012" cy="1845548"/>
            <a:chOff x="1111" y="3249"/>
            <a:chExt cx="318" cy="862"/>
          </a:xfrm>
          <a:solidFill>
            <a:schemeClr val="bg1"/>
          </a:solidFill>
        </p:grpSpPr>
        <p:sp>
          <p:nvSpPr>
            <p:cNvPr id="12" name="Line 14"/>
            <p:cNvSpPr>
              <a:spLocks noChangeShapeType="1"/>
            </p:cNvSpPr>
            <p:nvPr/>
          </p:nvSpPr>
          <p:spPr bwMode="auto">
            <a:xfrm>
              <a:off x="1111" y="3658"/>
              <a:ext cx="136"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13" name="Line 15"/>
            <p:cNvSpPr>
              <a:spLocks noChangeShapeType="1"/>
            </p:cNvSpPr>
            <p:nvPr/>
          </p:nvSpPr>
          <p:spPr bwMode="auto">
            <a:xfrm>
              <a:off x="1247" y="3249"/>
              <a:ext cx="0" cy="862"/>
            </a:xfrm>
            <a:prstGeom prst="line">
              <a:avLst/>
            </a:prstGeom>
            <a:grpFill/>
            <a:ln w="9525">
              <a:solidFill>
                <a:schemeClr val="tx1"/>
              </a:solidFill>
              <a:round/>
            </a:ln>
            <a:effectLst/>
          </p:spPr>
          <p:txBody>
            <a:bodyPr anchor="ctr">
              <a:spAutoFit/>
            </a:bodyPr>
            <a:lstStyle/>
            <a:p>
              <a:endParaRPr lang="zh-CN" altLang="en-US" b="1">
                <a:latin typeface="宋体" panose="02010600030101010101" pitchFamily="2" charset="-122"/>
                <a:ea typeface="宋体" panose="02010600030101010101" pitchFamily="2" charset="-122"/>
              </a:endParaRPr>
            </a:p>
          </p:txBody>
        </p:sp>
        <p:sp>
          <p:nvSpPr>
            <p:cNvPr id="14" name="Line 16"/>
            <p:cNvSpPr>
              <a:spLocks noChangeShapeType="1"/>
            </p:cNvSpPr>
            <p:nvPr/>
          </p:nvSpPr>
          <p:spPr bwMode="auto">
            <a:xfrm>
              <a:off x="1247" y="3249"/>
              <a:ext cx="182"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15" name="Line 17"/>
            <p:cNvSpPr>
              <a:spLocks noChangeShapeType="1"/>
            </p:cNvSpPr>
            <p:nvPr/>
          </p:nvSpPr>
          <p:spPr bwMode="auto">
            <a:xfrm>
              <a:off x="1247" y="4110"/>
              <a:ext cx="181"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grpSp>
      <p:sp>
        <p:nvSpPr>
          <p:cNvPr id="16" name="Text Box 216"/>
          <p:cNvSpPr txBox="1">
            <a:spLocks noChangeArrowheads="1"/>
          </p:cNvSpPr>
          <p:nvPr/>
        </p:nvSpPr>
        <p:spPr bwMode="auto">
          <a:xfrm>
            <a:off x="3495943" y="2597713"/>
            <a:ext cx="878345"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电能</a:t>
            </a:r>
            <a:endParaRPr lang="en-US" altLang="zh-CN" sz="2400" b="1" dirty="0" smtClean="0">
              <a:latin typeface="宋体" panose="02010600030101010101" pitchFamily="2" charset="-122"/>
              <a:ea typeface="宋体" panose="02010600030101010101" pitchFamily="2" charset="-122"/>
            </a:endParaRPr>
          </a:p>
        </p:txBody>
      </p:sp>
      <p:grpSp>
        <p:nvGrpSpPr>
          <p:cNvPr id="31" name="Group 7"/>
          <p:cNvGrpSpPr/>
          <p:nvPr/>
        </p:nvGrpSpPr>
        <p:grpSpPr bwMode="auto">
          <a:xfrm>
            <a:off x="4425352" y="2384842"/>
            <a:ext cx="673012" cy="988552"/>
            <a:chOff x="1973" y="1842"/>
            <a:chExt cx="318" cy="862"/>
          </a:xfrm>
        </p:grpSpPr>
        <p:sp>
          <p:nvSpPr>
            <p:cNvPr id="32" name="Line 8"/>
            <p:cNvSpPr>
              <a:spLocks noChangeShapeType="1"/>
            </p:cNvSpPr>
            <p:nvPr/>
          </p:nvSpPr>
          <p:spPr bwMode="auto">
            <a:xfrm>
              <a:off x="1973" y="2251"/>
              <a:ext cx="136"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33" name="Line 9"/>
            <p:cNvSpPr>
              <a:spLocks noChangeShapeType="1"/>
            </p:cNvSpPr>
            <p:nvPr/>
          </p:nvSpPr>
          <p:spPr bwMode="auto">
            <a:xfrm>
              <a:off x="2109" y="1842"/>
              <a:ext cx="0" cy="862"/>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34" name="Line 10"/>
            <p:cNvSpPr>
              <a:spLocks noChangeShapeType="1"/>
            </p:cNvSpPr>
            <p:nvPr/>
          </p:nvSpPr>
          <p:spPr bwMode="auto">
            <a:xfrm>
              <a:off x="2109" y="1842"/>
              <a:ext cx="182"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35" name="Line 12"/>
            <p:cNvSpPr>
              <a:spLocks noChangeShapeType="1"/>
            </p:cNvSpPr>
            <p:nvPr/>
          </p:nvSpPr>
          <p:spPr bwMode="auto">
            <a:xfrm>
              <a:off x="2109" y="2704"/>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grpSp>
      <p:sp>
        <p:nvSpPr>
          <p:cNvPr id="36" name="Text Box 216"/>
          <p:cNvSpPr txBox="1">
            <a:spLocks noChangeArrowheads="1"/>
          </p:cNvSpPr>
          <p:nvPr/>
        </p:nvSpPr>
        <p:spPr bwMode="auto">
          <a:xfrm>
            <a:off x="5168225" y="1922210"/>
            <a:ext cx="6434770" cy="830997"/>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单位：国际单位是焦耳（</a:t>
            </a:r>
            <a:r>
              <a:rPr lang="en-US" altLang="zh-CN" sz="2400" b="1" dirty="0" smtClean="0">
                <a:latin typeface="宋体" panose="02010600030101010101" pitchFamily="2" charset="-122"/>
                <a:ea typeface="宋体" panose="02010600030101010101" pitchFamily="2" charset="-122"/>
              </a:rPr>
              <a:t>J</a:t>
            </a:r>
            <a:r>
              <a:rPr lang="zh-CN" altLang="en-US" sz="2400" b="1" dirty="0" smtClean="0">
                <a:latin typeface="宋体" panose="02010600030101010101" pitchFamily="2" charset="-122"/>
                <a:ea typeface="宋体" panose="02010600030101010101" pitchFamily="2" charset="-122"/>
              </a:rPr>
              <a:t>），常用单位是千瓦时（</a:t>
            </a:r>
            <a:r>
              <a:rPr lang="en-US" altLang="zh-CN" sz="2400" b="1" dirty="0" err="1" smtClean="0">
                <a:latin typeface="宋体" panose="02010600030101010101" pitchFamily="2" charset="-122"/>
                <a:ea typeface="宋体" panose="02010600030101010101" pitchFamily="2" charset="-122"/>
              </a:rPr>
              <a:t>kW·h</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p:txBody>
      </p:sp>
      <p:sp>
        <p:nvSpPr>
          <p:cNvPr id="37" name="Text Box 216"/>
          <p:cNvSpPr txBox="1">
            <a:spLocks noChangeArrowheads="1"/>
          </p:cNvSpPr>
          <p:nvPr/>
        </p:nvSpPr>
        <p:spPr bwMode="auto">
          <a:xfrm>
            <a:off x="5184700" y="3174361"/>
            <a:ext cx="2068716"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测量：电能表</a:t>
            </a:r>
            <a:endParaRPr lang="en-US" altLang="zh-CN" sz="2400" b="1" dirty="0" smtClean="0">
              <a:latin typeface="宋体" panose="02010600030101010101" pitchFamily="2" charset="-122"/>
              <a:ea typeface="宋体" panose="02010600030101010101" pitchFamily="2" charset="-122"/>
            </a:endParaRPr>
          </a:p>
        </p:txBody>
      </p:sp>
      <p:sp>
        <p:nvSpPr>
          <p:cNvPr id="45" name="Text Box 216"/>
          <p:cNvSpPr txBox="1">
            <a:spLocks noChangeArrowheads="1"/>
          </p:cNvSpPr>
          <p:nvPr/>
        </p:nvSpPr>
        <p:spPr bwMode="auto">
          <a:xfrm>
            <a:off x="3462991" y="4381205"/>
            <a:ext cx="874231"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电功</a:t>
            </a:r>
            <a:endParaRPr lang="en-US" altLang="zh-CN" sz="2400" b="1" dirty="0" smtClean="0">
              <a:latin typeface="宋体" panose="02010600030101010101" pitchFamily="2" charset="-122"/>
              <a:ea typeface="宋体" panose="02010600030101010101" pitchFamily="2" charset="-122"/>
            </a:endParaRPr>
          </a:p>
        </p:txBody>
      </p:sp>
      <p:grpSp>
        <p:nvGrpSpPr>
          <p:cNvPr id="46" name="Group 7"/>
          <p:cNvGrpSpPr/>
          <p:nvPr/>
        </p:nvGrpSpPr>
        <p:grpSpPr bwMode="auto">
          <a:xfrm>
            <a:off x="4355330" y="4230118"/>
            <a:ext cx="673012" cy="988552"/>
            <a:chOff x="1973" y="1842"/>
            <a:chExt cx="318" cy="862"/>
          </a:xfrm>
        </p:grpSpPr>
        <p:sp>
          <p:nvSpPr>
            <p:cNvPr id="47" name="Line 8"/>
            <p:cNvSpPr>
              <a:spLocks noChangeShapeType="1"/>
            </p:cNvSpPr>
            <p:nvPr/>
          </p:nvSpPr>
          <p:spPr bwMode="auto">
            <a:xfrm>
              <a:off x="1973" y="2251"/>
              <a:ext cx="136"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48" name="Line 9"/>
            <p:cNvSpPr>
              <a:spLocks noChangeShapeType="1"/>
            </p:cNvSpPr>
            <p:nvPr/>
          </p:nvSpPr>
          <p:spPr bwMode="auto">
            <a:xfrm>
              <a:off x="2109" y="1842"/>
              <a:ext cx="0" cy="862"/>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49" name="Line 10"/>
            <p:cNvSpPr>
              <a:spLocks noChangeShapeType="1"/>
            </p:cNvSpPr>
            <p:nvPr/>
          </p:nvSpPr>
          <p:spPr bwMode="auto">
            <a:xfrm>
              <a:off x="2109" y="1842"/>
              <a:ext cx="182"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50" name="Line 12"/>
            <p:cNvSpPr>
              <a:spLocks noChangeShapeType="1"/>
            </p:cNvSpPr>
            <p:nvPr/>
          </p:nvSpPr>
          <p:spPr bwMode="auto">
            <a:xfrm>
              <a:off x="2109" y="2704"/>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grpSp>
      <p:sp>
        <p:nvSpPr>
          <p:cNvPr id="51" name="Text Box 216"/>
          <p:cNvSpPr txBox="1">
            <a:spLocks noChangeArrowheads="1"/>
          </p:cNvSpPr>
          <p:nvPr/>
        </p:nvSpPr>
        <p:spPr bwMode="auto">
          <a:xfrm>
            <a:off x="5098203" y="3767486"/>
            <a:ext cx="6434770" cy="830997"/>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概念：电流所做的功</a:t>
            </a:r>
            <a:r>
              <a:rPr lang="en-US" altLang="zh-CN" sz="2400" b="1" dirty="0" smtClean="0">
                <a:latin typeface="宋体" panose="02010600030101010101" pitchFamily="2" charset="-122"/>
                <a:ea typeface="宋体" panose="02010600030101010101" pitchFamily="2" charset="-122"/>
              </a:rPr>
              <a:t>——</a:t>
            </a:r>
            <a:r>
              <a:rPr lang="zh-CN" altLang="en-US" sz="2400" b="1" dirty="0" smtClean="0">
                <a:latin typeface="宋体" panose="02010600030101010101" pitchFamily="2" charset="-122"/>
                <a:ea typeface="宋体" panose="02010600030101010101" pitchFamily="2" charset="-122"/>
              </a:rPr>
              <a:t>电能转化为其他形式能的过程</a:t>
            </a:r>
            <a:endParaRPr lang="en-US" altLang="zh-CN" sz="2400" b="1" dirty="0" smtClean="0">
              <a:latin typeface="宋体" panose="02010600030101010101" pitchFamily="2" charset="-122"/>
              <a:ea typeface="宋体" panose="02010600030101010101" pitchFamily="2" charset="-122"/>
            </a:endParaRPr>
          </a:p>
        </p:txBody>
      </p:sp>
      <p:sp>
        <p:nvSpPr>
          <p:cNvPr id="52" name="Text Box 216"/>
          <p:cNvSpPr txBox="1">
            <a:spLocks noChangeArrowheads="1"/>
          </p:cNvSpPr>
          <p:nvPr/>
        </p:nvSpPr>
        <p:spPr bwMode="auto">
          <a:xfrm>
            <a:off x="5114678" y="5019637"/>
            <a:ext cx="828922"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公式</a:t>
            </a:r>
            <a:endParaRPr lang="en-US" altLang="zh-CN" sz="2400" b="1" dirty="0" smtClean="0">
              <a:latin typeface="宋体" panose="02010600030101010101" pitchFamily="2" charset="-122"/>
              <a:ea typeface="宋体" panose="02010600030101010101" pitchFamily="2" charset="-122"/>
            </a:endParaRPr>
          </a:p>
        </p:txBody>
      </p:sp>
      <p:grpSp>
        <p:nvGrpSpPr>
          <p:cNvPr id="53" name="Group 7"/>
          <p:cNvGrpSpPr/>
          <p:nvPr/>
        </p:nvGrpSpPr>
        <p:grpSpPr bwMode="auto">
          <a:xfrm>
            <a:off x="5978184" y="4901502"/>
            <a:ext cx="673012" cy="988552"/>
            <a:chOff x="1973" y="1842"/>
            <a:chExt cx="318" cy="862"/>
          </a:xfrm>
        </p:grpSpPr>
        <p:sp>
          <p:nvSpPr>
            <p:cNvPr id="54" name="Line 8"/>
            <p:cNvSpPr>
              <a:spLocks noChangeShapeType="1"/>
            </p:cNvSpPr>
            <p:nvPr/>
          </p:nvSpPr>
          <p:spPr bwMode="auto">
            <a:xfrm>
              <a:off x="1973" y="2251"/>
              <a:ext cx="136"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55" name="Line 9"/>
            <p:cNvSpPr>
              <a:spLocks noChangeShapeType="1"/>
            </p:cNvSpPr>
            <p:nvPr/>
          </p:nvSpPr>
          <p:spPr bwMode="auto">
            <a:xfrm>
              <a:off x="2109" y="1842"/>
              <a:ext cx="0" cy="862"/>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56" name="Line 10"/>
            <p:cNvSpPr>
              <a:spLocks noChangeShapeType="1"/>
            </p:cNvSpPr>
            <p:nvPr/>
          </p:nvSpPr>
          <p:spPr bwMode="auto">
            <a:xfrm>
              <a:off x="2109" y="1842"/>
              <a:ext cx="182"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57" name="Line 12"/>
            <p:cNvSpPr>
              <a:spLocks noChangeShapeType="1"/>
            </p:cNvSpPr>
            <p:nvPr/>
          </p:nvSpPr>
          <p:spPr bwMode="auto">
            <a:xfrm>
              <a:off x="2109" y="2704"/>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grpSp>
      <p:sp>
        <p:nvSpPr>
          <p:cNvPr id="58" name="Text Box 216"/>
          <p:cNvSpPr txBox="1">
            <a:spLocks noChangeArrowheads="1"/>
          </p:cNvSpPr>
          <p:nvPr/>
        </p:nvSpPr>
        <p:spPr bwMode="auto">
          <a:xfrm>
            <a:off x="6708699" y="4772502"/>
            <a:ext cx="3819257" cy="461665"/>
          </a:xfrm>
          <a:prstGeom prst="rect">
            <a:avLst/>
          </a:prstGeom>
          <a:noFill/>
          <a:ln w="9525">
            <a:solidFill>
              <a:schemeClr val="tx1"/>
            </a:solidFill>
            <a:miter lim="800000"/>
          </a:ln>
          <a:effectLst/>
        </p:spPr>
        <p:txBody>
          <a:bodyPr wrap="square">
            <a:spAutoFit/>
          </a:bodyPr>
          <a:lstStyle/>
          <a:p>
            <a:pPr>
              <a:spcBef>
                <a:spcPct val="50000"/>
              </a:spcBef>
            </a:pPr>
            <a:r>
              <a:rPr lang="en-US" altLang="zh-CN" sz="2400" b="1" dirty="0" smtClean="0">
                <a:latin typeface="宋体" panose="02010600030101010101" pitchFamily="2" charset="-122"/>
                <a:ea typeface="宋体" panose="02010600030101010101" pitchFamily="2" charset="-122"/>
              </a:rPr>
              <a:t>W=UIt</a:t>
            </a:r>
            <a:r>
              <a:rPr lang="zh-CN" altLang="en-US" sz="2400" b="1" dirty="0" smtClean="0">
                <a:latin typeface="宋体" panose="02010600030101010101" pitchFamily="2" charset="-122"/>
                <a:ea typeface="宋体" panose="02010600030101010101" pitchFamily="2" charset="-122"/>
              </a:rPr>
              <a:t>（适用于任何电路）</a:t>
            </a:r>
            <a:endParaRPr lang="en-US" altLang="zh-CN" sz="2400" b="1" dirty="0" smtClean="0">
              <a:latin typeface="宋体" panose="02010600030101010101" pitchFamily="2" charset="-122"/>
              <a:ea typeface="宋体" panose="02010600030101010101" pitchFamily="2" charset="-122"/>
            </a:endParaRPr>
          </a:p>
        </p:txBody>
      </p:sp>
      <p:pic>
        <p:nvPicPr>
          <p:cNvPr id="1026" name="Picture 2"/>
          <p:cNvPicPr>
            <a:picLocks noChangeAspect="1" noChangeArrowheads="1"/>
          </p:cNvPicPr>
          <p:nvPr/>
        </p:nvPicPr>
        <p:blipFill>
          <a:blip r:embed="rId2"/>
          <a:srcRect/>
          <a:stretch>
            <a:fillRect/>
          </a:stretch>
        </p:blipFill>
        <p:spPr bwMode="auto">
          <a:xfrm>
            <a:off x="6722074" y="5392824"/>
            <a:ext cx="4043752" cy="1020332"/>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ppt_x"/>
                                          </p:val>
                                        </p:tav>
                                        <p:tav tm="100000">
                                          <p:val>
                                            <p:strVal val="#ppt_x"/>
                                          </p:val>
                                        </p:tav>
                                      </p:tavLst>
                                    </p:anim>
                                    <p:anim calcmode="lin" valueType="num">
                                      <p:cBhvr additive="base">
                                        <p:cTn id="18" dur="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nodeType="after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36"/>
                                        </p:tgtEl>
                                        <p:attrNameLst>
                                          <p:attrName>style.visibility</p:attrName>
                                        </p:attrNameLst>
                                      </p:cBhvr>
                                      <p:to>
                                        <p:strVal val="visible"/>
                                      </p:to>
                                    </p:set>
                                    <p:anim calcmode="lin" valueType="num">
                                      <p:cBhvr additive="base">
                                        <p:cTn id="42" dur="500" fill="hold"/>
                                        <p:tgtEl>
                                          <p:spTgt spid="36"/>
                                        </p:tgtEl>
                                        <p:attrNameLst>
                                          <p:attrName>ppt_x</p:attrName>
                                        </p:attrNameLst>
                                      </p:cBhvr>
                                      <p:tavLst>
                                        <p:tav tm="0">
                                          <p:val>
                                            <p:strVal val="#ppt_x"/>
                                          </p:val>
                                        </p:tav>
                                        <p:tav tm="100000">
                                          <p:val>
                                            <p:strVal val="#ppt_x"/>
                                          </p:val>
                                        </p:tav>
                                      </p:tavLst>
                                    </p:anim>
                                    <p:anim calcmode="lin" valueType="num">
                                      <p:cBhvr additive="base">
                                        <p:cTn id="43" dur="500" fill="hold"/>
                                        <p:tgtEl>
                                          <p:spTgt spid="36"/>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ppt_x"/>
                                          </p:val>
                                        </p:tav>
                                        <p:tav tm="100000">
                                          <p:val>
                                            <p:strVal val="#ppt_x"/>
                                          </p:val>
                                        </p:tav>
                                      </p:tavLst>
                                    </p:anim>
                                    <p:anim calcmode="lin" valueType="num">
                                      <p:cBhvr additive="base">
                                        <p:cTn id="48" dur="500" fill="hold"/>
                                        <p:tgtEl>
                                          <p:spTgt spid="3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 calcmode="lin" valueType="num">
                                      <p:cBhvr additive="base">
                                        <p:cTn id="52" dur="500" fill="hold"/>
                                        <p:tgtEl>
                                          <p:spTgt spid="45"/>
                                        </p:tgtEl>
                                        <p:attrNameLst>
                                          <p:attrName>ppt_x</p:attrName>
                                        </p:attrNameLst>
                                      </p:cBhvr>
                                      <p:tavLst>
                                        <p:tav tm="0">
                                          <p:val>
                                            <p:strVal val="#ppt_x"/>
                                          </p:val>
                                        </p:tav>
                                        <p:tav tm="100000">
                                          <p:val>
                                            <p:strVal val="#ppt_x"/>
                                          </p:val>
                                        </p:tav>
                                      </p:tavLst>
                                    </p:anim>
                                    <p:anim calcmode="lin" valueType="num">
                                      <p:cBhvr additive="base">
                                        <p:cTn id="53" dur="500" fill="hold"/>
                                        <p:tgtEl>
                                          <p:spTgt spid="4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500" fill="hold"/>
                                        <p:tgtEl>
                                          <p:spTgt spid="46"/>
                                        </p:tgtEl>
                                        <p:attrNameLst>
                                          <p:attrName>ppt_x</p:attrName>
                                        </p:attrNameLst>
                                      </p:cBhvr>
                                      <p:tavLst>
                                        <p:tav tm="0">
                                          <p:val>
                                            <p:strVal val="#ppt_x"/>
                                          </p:val>
                                        </p:tav>
                                        <p:tav tm="100000">
                                          <p:val>
                                            <p:strVal val="#ppt_x"/>
                                          </p:val>
                                        </p:tav>
                                      </p:tavLst>
                                    </p:anim>
                                    <p:anim calcmode="lin" valueType="num">
                                      <p:cBhvr additive="base">
                                        <p:cTn id="58" dur="500" fill="hold"/>
                                        <p:tgtEl>
                                          <p:spTgt spid="4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500" fill="hold"/>
                                        <p:tgtEl>
                                          <p:spTgt spid="51"/>
                                        </p:tgtEl>
                                        <p:attrNameLst>
                                          <p:attrName>ppt_x</p:attrName>
                                        </p:attrNameLst>
                                      </p:cBhvr>
                                      <p:tavLst>
                                        <p:tav tm="0">
                                          <p:val>
                                            <p:strVal val="#ppt_x"/>
                                          </p:val>
                                        </p:tav>
                                        <p:tav tm="100000">
                                          <p:val>
                                            <p:strVal val="#ppt_x"/>
                                          </p:val>
                                        </p:tav>
                                      </p:tavLst>
                                    </p:anim>
                                    <p:anim calcmode="lin" valueType="num">
                                      <p:cBhvr additive="base">
                                        <p:cTn id="63" dur="50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 calcmode="lin" valueType="num">
                                      <p:cBhvr additive="base">
                                        <p:cTn id="67" dur="500" fill="hold"/>
                                        <p:tgtEl>
                                          <p:spTgt spid="52"/>
                                        </p:tgtEl>
                                        <p:attrNameLst>
                                          <p:attrName>ppt_x</p:attrName>
                                        </p:attrNameLst>
                                      </p:cBhvr>
                                      <p:tavLst>
                                        <p:tav tm="0">
                                          <p:val>
                                            <p:strVal val="#ppt_x"/>
                                          </p:val>
                                        </p:tav>
                                        <p:tav tm="100000">
                                          <p:val>
                                            <p:strVal val="#ppt_x"/>
                                          </p:val>
                                        </p:tav>
                                      </p:tavLst>
                                    </p:anim>
                                    <p:anim calcmode="lin" valueType="num">
                                      <p:cBhvr additive="base">
                                        <p:cTn id="68" dur="500" fill="hold"/>
                                        <p:tgtEl>
                                          <p:spTgt spid="52"/>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nodeType="after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additive="base">
                                        <p:cTn id="72" dur="500" fill="hold"/>
                                        <p:tgtEl>
                                          <p:spTgt spid="53"/>
                                        </p:tgtEl>
                                        <p:attrNameLst>
                                          <p:attrName>ppt_x</p:attrName>
                                        </p:attrNameLst>
                                      </p:cBhvr>
                                      <p:tavLst>
                                        <p:tav tm="0">
                                          <p:val>
                                            <p:strVal val="#ppt_x"/>
                                          </p:val>
                                        </p:tav>
                                        <p:tav tm="100000">
                                          <p:val>
                                            <p:strVal val="#ppt_x"/>
                                          </p:val>
                                        </p:tav>
                                      </p:tavLst>
                                    </p:anim>
                                    <p:anim calcmode="lin" valueType="num">
                                      <p:cBhvr additive="base">
                                        <p:cTn id="73" dur="500" fill="hold"/>
                                        <p:tgtEl>
                                          <p:spTgt spid="5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58"/>
                                        </p:tgtEl>
                                        <p:attrNameLst>
                                          <p:attrName>style.visibility</p:attrName>
                                        </p:attrNameLst>
                                      </p:cBhvr>
                                      <p:to>
                                        <p:strVal val="visible"/>
                                      </p:to>
                                    </p:set>
                                    <p:anim calcmode="lin" valueType="num">
                                      <p:cBhvr additive="base">
                                        <p:cTn id="77" dur="500" fill="hold"/>
                                        <p:tgtEl>
                                          <p:spTgt spid="58"/>
                                        </p:tgtEl>
                                        <p:attrNameLst>
                                          <p:attrName>ppt_x</p:attrName>
                                        </p:attrNameLst>
                                      </p:cBhvr>
                                      <p:tavLst>
                                        <p:tav tm="0">
                                          <p:val>
                                            <p:strVal val="#ppt_x"/>
                                          </p:val>
                                        </p:tav>
                                        <p:tav tm="100000">
                                          <p:val>
                                            <p:strVal val="#ppt_x"/>
                                          </p:val>
                                        </p:tav>
                                      </p:tavLst>
                                    </p:anim>
                                    <p:anim calcmode="lin" valueType="num">
                                      <p:cBhvr additive="base">
                                        <p:cTn id="78" dur="500" fill="hold"/>
                                        <p:tgtEl>
                                          <p:spTgt spid="58"/>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nodeType="afterEffect">
                                  <p:stCondLst>
                                    <p:cond delay="0"/>
                                  </p:stCondLst>
                                  <p:childTnLst>
                                    <p:set>
                                      <p:cBhvr>
                                        <p:cTn id="81" dur="1" fill="hold">
                                          <p:stCondLst>
                                            <p:cond delay="0"/>
                                          </p:stCondLst>
                                        </p:cTn>
                                        <p:tgtEl>
                                          <p:spTgt spid="1026"/>
                                        </p:tgtEl>
                                        <p:attrNameLst>
                                          <p:attrName>style.visibility</p:attrName>
                                        </p:attrNameLst>
                                      </p:cBhvr>
                                      <p:to>
                                        <p:strVal val="visible"/>
                                      </p:to>
                                    </p:set>
                                    <p:anim calcmode="lin" valueType="num">
                                      <p:cBhvr additive="base">
                                        <p:cTn id="82" dur="500" fill="hold"/>
                                        <p:tgtEl>
                                          <p:spTgt spid="1026"/>
                                        </p:tgtEl>
                                        <p:attrNameLst>
                                          <p:attrName>ppt_x</p:attrName>
                                        </p:attrNameLst>
                                      </p:cBhvr>
                                      <p:tavLst>
                                        <p:tav tm="0">
                                          <p:val>
                                            <p:strVal val="#ppt_x"/>
                                          </p:val>
                                        </p:tav>
                                        <p:tav tm="100000">
                                          <p:val>
                                            <p:strVal val="#ppt_x"/>
                                          </p:val>
                                        </p:tav>
                                      </p:tavLst>
                                    </p:anim>
                                    <p:anim calcmode="lin" valueType="num">
                                      <p:cBhvr additive="base">
                                        <p:cTn id="83"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10" grpId="0" animBg="1"/>
      <p:bldP spid="16" grpId="0" animBg="1"/>
      <p:bldP spid="36" grpId="0" animBg="1"/>
      <p:bldP spid="37" grpId="0" animBg="1"/>
      <p:bldP spid="45" grpId="0" animBg="1"/>
      <p:bldP spid="51" grpId="0" animBg="1"/>
      <p:bldP spid="52" grpId="0" animBg="1"/>
      <p:bldP spid="5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pic>
        <p:nvPicPr>
          <p:cNvPr id="3" name="图片 2"/>
          <p:cNvPicPr/>
          <p:nvPr/>
        </p:nvPicPr>
        <p:blipFill>
          <a:blip r:embed="rId1"/>
          <a:srcRect/>
          <a:stretch>
            <a:fillRect/>
          </a:stretch>
        </p:blipFill>
        <p:spPr bwMode="auto">
          <a:xfrm>
            <a:off x="826855" y="1653106"/>
            <a:ext cx="9837026" cy="337609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pic>
        <p:nvPicPr>
          <p:cNvPr id="3" name="图片 2"/>
          <p:cNvPicPr/>
          <p:nvPr/>
        </p:nvPicPr>
        <p:blipFill>
          <a:blip r:embed="rId1"/>
          <a:srcRect/>
          <a:stretch>
            <a:fillRect/>
          </a:stretch>
        </p:blipFill>
        <p:spPr bwMode="auto">
          <a:xfrm>
            <a:off x="1150852" y="1789670"/>
            <a:ext cx="8277354" cy="2386914"/>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3" name="Rectangle 9"/>
          <p:cNvSpPr/>
          <p:nvPr/>
        </p:nvSpPr>
        <p:spPr>
          <a:xfrm>
            <a:off x="759143" y="1087983"/>
            <a:ext cx="4517583"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00A6AD"/>
                </a:solidFill>
                <a:latin typeface="宋体" panose="02010600030101010101" pitchFamily="2" charset="-122"/>
              </a:rPr>
              <a:t>培优点二 测量小灯泡的电功率 </a:t>
            </a:r>
            <a:endParaRPr lang="zh-CN" altLang="en-US" sz="2400" b="1" dirty="0" smtClean="0">
              <a:solidFill>
                <a:srgbClr val="00A6AD"/>
              </a:solidFill>
              <a:latin typeface="宋体" panose="02010600030101010101" pitchFamily="2" charset="-122"/>
            </a:endParaRPr>
          </a:p>
        </p:txBody>
      </p:sp>
      <p:pic>
        <p:nvPicPr>
          <p:cNvPr id="4" name="Picture 4"/>
          <p:cNvPicPr>
            <a:picLocks noChangeAspect="1"/>
          </p:cNvPicPr>
          <p:nvPr/>
        </p:nvPicPr>
        <p:blipFill>
          <a:blip r:embed="rId1" cstate="print"/>
          <a:stretch>
            <a:fillRect/>
          </a:stretch>
        </p:blipFill>
        <p:spPr>
          <a:xfrm>
            <a:off x="485775" y="1222603"/>
            <a:ext cx="84455" cy="414020"/>
          </a:xfrm>
          <a:prstGeom prst="rect">
            <a:avLst/>
          </a:prstGeom>
          <a:noFill/>
          <a:ln w="9525">
            <a:noFill/>
          </a:ln>
        </p:spPr>
      </p:pic>
      <p:sp>
        <p:nvSpPr>
          <p:cNvPr id="5" name="矩形 4"/>
          <p:cNvSpPr/>
          <p:nvPr/>
        </p:nvSpPr>
        <p:spPr>
          <a:xfrm>
            <a:off x="527221" y="1787094"/>
            <a:ext cx="11013990" cy="3970318"/>
          </a:xfrm>
          <a:prstGeom prst="rect">
            <a:avLst/>
          </a:prstGeom>
        </p:spPr>
        <p:txBody>
          <a:bodyPr wrap="square">
            <a:spAutoFit/>
          </a:bodyPr>
          <a:lstStyle/>
          <a:p>
            <a:pPr eaLnBrk="0" hangingPunct="0">
              <a:lnSpc>
                <a:spcPct val="140000"/>
              </a:lnSpc>
            </a:pP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测量小灯泡的电功率是中考物理实验题常考内容， 考查的角度往往是立足常规的同时又有所创新和拔高。 常规的考查点是实验原理、 器材的选择、 实物电路的连接、 电表的读数、 故障分析、 数据处理， 等等； 创新点往往是设计应用特殊方法来测量小灯泡的额定功率； 拔高点一般设置的电流表的内接法、 外接法的选用和误差分析， 这是对电功率测量的较高要求。 </a:t>
            </a:r>
            <a:endPar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543698" y="1396314"/>
            <a:ext cx="10651524" cy="4436074"/>
            <a:chOff x="543698" y="1396314"/>
            <a:chExt cx="10651524" cy="4436074"/>
          </a:xfrm>
        </p:grpSpPr>
        <p:sp>
          <p:nvSpPr>
            <p:cNvPr id="14338" name="Rectangle 2"/>
            <p:cNvSpPr>
              <a:spLocks noChangeArrowheads="1"/>
            </p:cNvSpPr>
            <p:nvPr/>
          </p:nvSpPr>
          <p:spPr bwMode="auto">
            <a:xfrm>
              <a:off x="543698" y="1396314"/>
              <a:ext cx="10651524" cy="1477328"/>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典例</a:t>
              </a:r>
              <a:r>
                <a:rPr lang="en-US" altLang="zh-CN" sz="3000" b="1" dirty="0" smtClean="0">
                  <a:solidFill>
                    <a:srgbClr val="FF0000"/>
                  </a:solidFill>
                  <a:latin typeface="宋体" panose="02010600030101010101" pitchFamily="2" charset="-122"/>
                  <a:ea typeface="宋体" panose="02010600030101010101" pitchFamily="2" charset="-122"/>
                  <a:cs typeface="Times New Roman" panose="02020603050405020304" pitchFamily="18" charset="0"/>
                </a:rPr>
                <a:t>2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（设计实验题）</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无锡中考</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小明和小华测量额定电压为</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2.5 V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的小灯泡的额定功率。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14337" name="图片 64"/>
            <p:cNvPicPr>
              <a:picLocks noChangeAspect="1" noChangeArrowheads="1"/>
            </p:cNvPicPr>
            <p:nvPr/>
          </p:nvPicPr>
          <p:blipFill>
            <a:blip r:embed="rId1"/>
            <a:srcRect/>
            <a:stretch>
              <a:fillRect/>
            </a:stretch>
          </p:blipFill>
          <p:spPr bwMode="auto">
            <a:xfrm>
              <a:off x="1248031" y="2916193"/>
              <a:ext cx="8327691" cy="2916195"/>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53249" name="Rectangle 1"/>
          <p:cNvSpPr>
            <a:spLocks noChangeArrowheads="1"/>
          </p:cNvSpPr>
          <p:nvPr/>
        </p:nvSpPr>
        <p:spPr bwMode="auto">
          <a:xfrm>
            <a:off x="444839" y="877329"/>
            <a:ext cx="11355861" cy="5632311"/>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）①图</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18-Z -9</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甲是他们连接的部分电路， 请用笔画线代替导线将电路连接完整。②闭合开关前， 应使滑动变阻器滑片处在最</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选填“左” 或“右” ） 端。③闭合开关后， 发现无论怎样调节滑动变阻器的滑片， 小灯泡都不亮， 电压表和电流表均无示数。 小明找来一根完好的导线， 一端连在电源负极， 另一端触碰接线柱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A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B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C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发现只有另一端触碰接线柱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C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时， 小灯泡才发光， 若电路中只有一处故障， 且各器材、 导线均完好， 则电路故障可能是</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______________________________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
        <p:nvSpPr>
          <p:cNvPr id="4" name="Rectangle 1"/>
          <p:cNvSpPr>
            <a:spLocks noChangeArrowheads="1"/>
          </p:cNvSpPr>
          <p:nvPr/>
        </p:nvSpPr>
        <p:spPr bwMode="auto">
          <a:xfrm>
            <a:off x="1099751" y="2421924"/>
            <a:ext cx="494046" cy="461665"/>
          </a:xfrm>
          <a:prstGeom prst="rect">
            <a:avLst/>
          </a:prstGeom>
          <a:noFill/>
          <a:ln w="9525">
            <a:noFill/>
            <a:miter lim="800000"/>
          </a:ln>
          <a:effectLst/>
        </p:spPr>
        <p:txBody>
          <a:bodyPr vert="horz" wrap="none" lIns="91440" tIns="45720" rIns="91440" bIns="45720" numCol="1" anchor="ctr" anchorCtr="0" compatLnSpc="1">
            <a:spAutoFit/>
          </a:bodyPr>
          <a:lstStyle/>
          <a:p>
            <a:pPr marR="0" lvl="0" indent="0" eaLnBrk="0" fontAlgn="base" hangingPunct="0">
              <a:lnSpc>
                <a:spcPct val="100000"/>
              </a:lnSpc>
              <a:spcBef>
                <a:spcPct val="0"/>
              </a:spcBef>
              <a:spcAft>
                <a:spcPct val="0"/>
              </a:spcAft>
              <a:buClrTx/>
              <a:buSzTx/>
            </a:pPr>
            <a:r>
              <a:rPr lang="zh-CN" altLang="en-US" sz="2400" b="1" dirty="0" smtClean="0">
                <a:solidFill>
                  <a:srgbClr val="FF0000"/>
                </a:solidFill>
                <a:latin typeface="宋体" panose="02010600030101010101" pitchFamily="2" charset="-122"/>
                <a:ea typeface="宋体" panose="02010600030101010101" pitchFamily="2" charset="-122"/>
              </a:rPr>
              <a:t>左</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
        <p:nvSpPr>
          <p:cNvPr id="5" name="Rectangle 1"/>
          <p:cNvSpPr>
            <a:spLocks noChangeArrowheads="1"/>
          </p:cNvSpPr>
          <p:nvPr/>
        </p:nvSpPr>
        <p:spPr bwMode="auto">
          <a:xfrm>
            <a:off x="5634681" y="5820032"/>
            <a:ext cx="5139548" cy="461665"/>
          </a:xfrm>
          <a:prstGeom prst="rect">
            <a:avLst/>
          </a:prstGeom>
          <a:noFill/>
          <a:ln w="9525">
            <a:noFill/>
            <a:miter lim="800000"/>
          </a:ln>
          <a:effectLst/>
        </p:spPr>
        <p:txBody>
          <a:bodyPr vert="horz" wrap="none" lIns="91440" tIns="45720" rIns="91440" bIns="45720" numCol="1" anchor="ctr" anchorCtr="0" compatLnSpc="1">
            <a:spAutoFit/>
          </a:bodyPr>
          <a:lstStyle/>
          <a:p>
            <a:pPr marR="0" lvl="0" indent="0" eaLnBrk="0" fontAlgn="base" hangingPunct="0">
              <a:lnSpc>
                <a:spcPct val="100000"/>
              </a:lnSpc>
              <a:spcBef>
                <a:spcPct val="0"/>
              </a:spcBef>
              <a:spcAft>
                <a:spcPct val="0"/>
              </a:spcAft>
              <a:buClrTx/>
              <a:buSzTx/>
            </a:pPr>
            <a:r>
              <a:rPr lang="en-US" altLang="zh-CN" sz="2400" b="1" dirty="0" smtClean="0">
                <a:solidFill>
                  <a:srgbClr val="FF0000"/>
                </a:solidFill>
                <a:latin typeface="宋体" panose="02010600030101010101" pitchFamily="2" charset="-122"/>
                <a:ea typeface="宋体" panose="02010600030101010101" pitchFamily="2" charset="-122"/>
              </a:rPr>
              <a:t>B</a:t>
            </a:r>
            <a:r>
              <a:rPr lang="zh-CN" altLang="en-US" sz="2400" b="1" dirty="0" smtClean="0">
                <a:solidFill>
                  <a:srgbClr val="FF0000"/>
                </a:solidFill>
                <a:latin typeface="宋体" panose="02010600030101010101" pitchFamily="2" charset="-122"/>
                <a:ea typeface="宋体" panose="02010600030101010101" pitchFamily="2" charset="-122"/>
              </a:rPr>
              <a:t>、</a:t>
            </a:r>
            <a:r>
              <a:rPr lang="en-US" altLang="zh-CN" sz="2400" b="1" dirty="0" smtClean="0">
                <a:solidFill>
                  <a:srgbClr val="FF0000"/>
                </a:solidFill>
                <a:latin typeface="宋体" panose="02010600030101010101" pitchFamily="2" charset="-122"/>
                <a:ea typeface="宋体" panose="02010600030101010101" pitchFamily="2" charset="-122"/>
              </a:rPr>
              <a:t>C </a:t>
            </a:r>
            <a:r>
              <a:rPr lang="zh-CN" altLang="en-US" sz="2400" b="1" dirty="0" smtClean="0">
                <a:solidFill>
                  <a:srgbClr val="FF0000"/>
                </a:solidFill>
                <a:latin typeface="宋体" panose="02010600030101010101" pitchFamily="2" charset="-122"/>
                <a:ea typeface="宋体" panose="02010600030101010101" pitchFamily="2" charset="-122"/>
              </a:rPr>
              <a:t>间导线与 </a:t>
            </a:r>
            <a:r>
              <a:rPr lang="en-US" altLang="zh-CN" sz="2400" b="1" dirty="0" smtClean="0">
                <a:solidFill>
                  <a:srgbClr val="FF0000"/>
                </a:solidFill>
                <a:latin typeface="宋体" panose="02010600030101010101" pitchFamily="2" charset="-122"/>
                <a:ea typeface="宋体" panose="02010600030101010101" pitchFamily="2" charset="-122"/>
              </a:rPr>
              <a:t>B</a:t>
            </a:r>
            <a:r>
              <a:rPr lang="zh-CN" altLang="en-US" sz="2400" b="1" dirty="0" smtClean="0">
                <a:solidFill>
                  <a:srgbClr val="FF0000"/>
                </a:solidFill>
                <a:latin typeface="宋体" panose="02010600030101010101" pitchFamily="2" charset="-122"/>
                <a:ea typeface="宋体" panose="02010600030101010101" pitchFamily="2" charset="-122"/>
              </a:rPr>
              <a:t>或</a:t>
            </a:r>
            <a:r>
              <a:rPr lang="en-US" altLang="zh-CN" sz="2400" b="1" dirty="0" smtClean="0">
                <a:solidFill>
                  <a:srgbClr val="FF0000"/>
                </a:solidFill>
                <a:latin typeface="宋体" panose="02010600030101010101" pitchFamily="2" charset="-122"/>
                <a:ea typeface="宋体" panose="02010600030101010101" pitchFamily="2" charset="-122"/>
              </a:rPr>
              <a:t>C</a:t>
            </a:r>
            <a:r>
              <a:rPr lang="zh-CN" altLang="en-US" sz="2400" b="1" dirty="0" smtClean="0">
                <a:solidFill>
                  <a:srgbClr val="FF0000"/>
                </a:solidFill>
                <a:latin typeface="宋体" panose="02010600030101010101" pitchFamily="2" charset="-122"/>
                <a:ea typeface="宋体" panose="02010600030101010101" pitchFamily="2" charset="-122"/>
              </a:rPr>
              <a:t>接线柱接触不良</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3249"/>
                                        </p:tgtEl>
                                        <p:attrNameLst>
                                          <p:attrName>style.visibility</p:attrName>
                                        </p:attrNameLst>
                                      </p:cBhvr>
                                      <p:to>
                                        <p:strVal val="visible"/>
                                      </p:to>
                                    </p:set>
                                    <p:anim calcmode="lin" valueType="num">
                                      <p:cBhvr additive="base">
                                        <p:cTn id="7" dur="500" fill="hold"/>
                                        <p:tgtEl>
                                          <p:spTgt spid="53249"/>
                                        </p:tgtEl>
                                        <p:attrNameLst>
                                          <p:attrName>ppt_x</p:attrName>
                                        </p:attrNameLst>
                                      </p:cBhvr>
                                      <p:tavLst>
                                        <p:tav tm="0">
                                          <p:val>
                                            <p:strVal val="#ppt_x"/>
                                          </p:val>
                                        </p:tav>
                                        <p:tav tm="100000">
                                          <p:val>
                                            <p:strVal val="#ppt_x"/>
                                          </p:val>
                                        </p:tav>
                                      </p:tavLst>
                                    </p:anim>
                                    <p:anim calcmode="lin" valueType="num">
                                      <p:cBhvr additive="base">
                                        <p:cTn id="8" dur="500" fill="hold"/>
                                        <p:tgtEl>
                                          <p:spTgt spid="5324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 presetClass="entr" presetSubtype="16"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ox(in)">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ox(in)">
                                      <p:cBhvr>
                                        <p:cTn id="1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 grpId="0"/>
      <p:bldP spid="4"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53249" name="Rectangle 1"/>
          <p:cNvSpPr>
            <a:spLocks noChangeArrowheads="1"/>
          </p:cNvSpPr>
          <p:nvPr/>
        </p:nvSpPr>
        <p:spPr bwMode="auto">
          <a:xfrm>
            <a:off x="654908" y="3830593"/>
            <a:ext cx="11145795" cy="2169825"/>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④排除故障后， 闭合开关， 移动滑动变阻器滑片， 当电压表示数为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 .5 V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时， 电流表示数如图乙所示，则小灯泡的额定功率为</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 W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grpSp>
        <p:nvGrpSpPr>
          <p:cNvPr id="6" name="组合 5"/>
          <p:cNvGrpSpPr/>
          <p:nvPr/>
        </p:nvGrpSpPr>
        <p:grpSpPr>
          <a:xfrm>
            <a:off x="1473373" y="1237979"/>
            <a:ext cx="6249600" cy="2419621"/>
            <a:chOff x="1473373" y="1237979"/>
            <a:chExt cx="6249600" cy="2419621"/>
          </a:xfrm>
        </p:grpSpPr>
        <p:sp>
          <p:nvSpPr>
            <p:cNvPr id="4" name="Rectangle 5"/>
            <p:cNvSpPr>
              <a:spLocks noChangeArrowheads="1"/>
            </p:cNvSpPr>
            <p:nvPr/>
          </p:nvSpPr>
          <p:spPr bwMode="auto">
            <a:xfrm>
              <a:off x="1473373" y="1237979"/>
              <a:ext cx="2531462" cy="492443"/>
            </a:xfrm>
            <a:prstGeom prst="rect">
              <a:avLst/>
            </a:prstGeom>
            <a:noFill/>
            <a:ln w="9525">
              <a:noFill/>
              <a:miter lim="800000"/>
            </a:ln>
            <a:effectLst/>
          </p:spPr>
          <p:txBody>
            <a:bodyPr vert="horz" wrap="none" lIns="91440" tIns="45720" rIns="91440" bIns="45720" numCol="1" anchor="ctr" anchorCtr="0" compatLnSpc="1">
              <a:spAutoFit/>
            </a:bodyPr>
            <a:lstStyle/>
            <a:p>
              <a:pPr marR="0" lvl="0" fontAlgn="base">
                <a:lnSpc>
                  <a:spcPct val="100000"/>
                </a:lnSpc>
                <a:spcBef>
                  <a:spcPct val="0"/>
                </a:spcBef>
                <a:spcAft>
                  <a:spcPct val="0"/>
                </a:spcAft>
                <a:buClrTx/>
                <a:buSzTx/>
                <a:buFontTx/>
                <a:buNone/>
              </a:pPr>
              <a:r>
                <a:rPr lang="en-US" altLang="zh-CN"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答案</a:t>
              </a:r>
              <a:r>
                <a:rPr lang="en-US" altLang="zh-CN" sz="2600" b="1" dirty="0" smtClean="0">
                  <a:solidFill>
                    <a:srgbClr val="FF0000"/>
                  </a:solidFill>
                  <a:latin typeface="黑体" panose="02010609060101010101" pitchFamily="49" charset="-122"/>
                  <a:ea typeface="黑体" panose="02010609060101010101" pitchFamily="49" charset="-122"/>
                  <a:cs typeface="Times New Roman" panose="02020603050405020304" pitchFamily="18" charset="0"/>
                </a:rPr>
                <a:t>]</a:t>
              </a:r>
              <a:r>
                <a:rPr lang="zh-CN" altLang="en-US" sz="2600" b="1" dirty="0" smtClean="0">
                  <a:latin typeface="仿宋" panose="02010609060101010101" pitchFamily="49" charset="-122"/>
                  <a:ea typeface="仿宋" panose="02010609060101010101" pitchFamily="49" charset="-122"/>
                  <a:cs typeface="Times New Roman" panose="02020603050405020304" pitchFamily="18" charset="0"/>
                </a:rPr>
                <a:t>如图所示</a:t>
              </a:r>
              <a:endParaRPr lang="zh-CN" altLang="en-US" sz="2600" b="1" dirty="0" smtClean="0">
                <a:latin typeface="仿宋" panose="02010609060101010101" pitchFamily="49" charset="-122"/>
                <a:ea typeface="仿宋" panose="02010609060101010101" pitchFamily="49" charset="-122"/>
                <a:cs typeface="Times New Roman" panose="02020603050405020304" pitchFamily="18" charset="0"/>
              </a:endParaRPr>
            </a:p>
          </p:txBody>
        </p:sp>
        <p:pic>
          <p:nvPicPr>
            <p:cNvPr id="5" name="图片 4"/>
            <p:cNvPicPr/>
            <p:nvPr/>
          </p:nvPicPr>
          <p:blipFill>
            <a:blip r:embed="rId1"/>
            <a:srcRect/>
            <a:stretch>
              <a:fillRect/>
            </a:stretch>
          </p:blipFill>
          <p:spPr bwMode="auto">
            <a:xfrm>
              <a:off x="4398618" y="1262834"/>
              <a:ext cx="3324355" cy="2394766"/>
            </a:xfrm>
            <a:prstGeom prst="rect">
              <a:avLst/>
            </a:prstGeom>
            <a:noFill/>
            <a:ln w="9525">
              <a:noFill/>
              <a:miter lim="800000"/>
              <a:headEnd/>
              <a:tailEnd/>
            </a:ln>
          </p:spPr>
        </p:pic>
      </p:grpSp>
      <p:sp>
        <p:nvSpPr>
          <p:cNvPr id="8" name="Rectangle 1"/>
          <p:cNvSpPr>
            <a:spLocks noChangeArrowheads="1"/>
          </p:cNvSpPr>
          <p:nvPr/>
        </p:nvSpPr>
        <p:spPr bwMode="auto">
          <a:xfrm>
            <a:off x="1334530" y="5338119"/>
            <a:ext cx="962123" cy="461665"/>
          </a:xfrm>
          <a:prstGeom prst="rect">
            <a:avLst/>
          </a:prstGeom>
          <a:noFill/>
          <a:ln w="9525">
            <a:noFill/>
            <a:miter lim="800000"/>
          </a:ln>
          <a:effectLst/>
        </p:spPr>
        <p:txBody>
          <a:bodyPr vert="horz" wrap="none" lIns="91440" tIns="45720" rIns="91440" bIns="45720" numCol="1" anchor="ctr" anchorCtr="0" compatLnSpc="1">
            <a:spAutoFit/>
          </a:bodyPr>
          <a:lstStyle/>
          <a:p>
            <a:pPr marR="0" lvl="0" indent="0" eaLnBrk="0" fontAlgn="base" hangingPunct="0">
              <a:lnSpc>
                <a:spcPct val="100000"/>
              </a:lnSpc>
              <a:spcBef>
                <a:spcPct val="0"/>
              </a:spcBef>
              <a:spcAft>
                <a:spcPct val="0"/>
              </a:spcAft>
              <a:buClrTx/>
              <a:buSzTx/>
            </a:pPr>
            <a:r>
              <a:rPr lang="en-US" altLang="zh-CN" sz="2400" b="1" dirty="0" smtClean="0">
                <a:solidFill>
                  <a:srgbClr val="FF0000"/>
                </a:solidFill>
                <a:latin typeface="宋体" panose="02010600030101010101" pitchFamily="2" charset="-122"/>
                <a:ea typeface="宋体" panose="02010600030101010101" pitchFamily="2" charset="-122"/>
              </a:rPr>
              <a:t>0.75 </a:t>
            </a:r>
            <a:endParaRPr lang="en-US" altLang="zh-CN"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3249"/>
                                        </p:tgtEl>
                                        <p:attrNameLst>
                                          <p:attrName>style.visibility</p:attrName>
                                        </p:attrNameLst>
                                      </p:cBhvr>
                                      <p:to>
                                        <p:strVal val="visible"/>
                                      </p:to>
                                    </p:set>
                                    <p:anim calcmode="lin" valueType="num">
                                      <p:cBhvr additive="base">
                                        <p:cTn id="12" dur="500" fill="hold"/>
                                        <p:tgtEl>
                                          <p:spTgt spid="53249"/>
                                        </p:tgtEl>
                                        <p:attrNameLst>
                                          <p:attrName>ppt_x</p:attrName>
                                        </p:attrNameLst>
                                      </p:cBhvr>
                                      <p:tavLst>
                                        <p:tav tm="0">
                                          <p:val>
                                            <p:strVal val="#ppt_x"/>
                                          </p:val>
                                        </p:tav>
                                        <p:tav tm="100000">
                                          <p:val>
                                            <p:strVal val="#ppt_x"/>
                                          </p:val>
                                        </p:tav>
                                      </p:tavLst>
                                    </p:anim>
                                    <p:anim calcmode="lin" valueType="num">
                                      <p:cBhvr additive="base">
                                        <p:cTn id="13" dur="500" fill="hold"/>
                                        <p:tgtEl>
                                          <p:spTgt spid="53249"/>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ox(in)">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49"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52225" name="Rectangle 1"/>
          <p:cNvSpPr>
            <a:spLocks noChangeArrowheads="1"/>
          </p:cNvSpPr>
          <p:nvPr/>
        </p:nvSpPr>
        <p:spPr bwMode="auto">
          <a:xfrm>
            <a:off x="605482" y="1000897"/>
            <a:ext cx="10787449" cy="4139146"/>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）小明和小华观察电流表和电压表均标有电阻值， 请教老师后得知这是电表的电阻。 为了在接好的图甲电路中较准确地测量出小灯泡的电功率， 他们对电压表的负接线柱应该与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C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还是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D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接线柱连接进行了探究。 他们将开关闭合， 移动滑动变阻器的滑片使小灯泡发光， 不添加器材， 请你说出接下来的操作及判断方法。</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52225"/>
                                        </p:tgtEl>
                                        <p:attrNameLst>
                                          <p:attrName>style.visibility</p:attrName>
                                        </p:attrNameLst>
                                      </p:cBhvr>
                                      <p:to>
                                        <p:strVal val="visible"/>
                                      </p:to>
                                    </p:set>
                                    <p:animEffect transition="in" filter="box(in)">
                                      <p:cBhvr>
                                        <p:cTn id="7" dur="500"/>
                                        <p:tgtEl>
                                          <p:spTgt spid="52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5"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52225" name="Rectangle 1"/>
          <p:cNvSpPr>
            <a:spLocks noChangeArrowheads="1"/>
          </p:cNvSpPr>
          <p:nvPr/>
        </p:nvSpPr>
        <p:spPr bwMode="auto">
          <a:xfrm>
            <a:off x="605482" y="1000897"/>
            <a:ext cx="10787449" cy="5632311"/>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①操作：</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____________________________________________________________________________________________________________</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en-US" altLang="zh-CN"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②判断方法：</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_________________________________________________________________________________________________________________________________________________________________________________________________________________________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graphicFrame>
        <p:nvGraphicFramePr>
          <p:cNvPr id="60417" name="Object 1"/>
          <p:cNvGraphicFramePr>
            <a:graphicFrameLocks noChangeAspect="1"/>
          </p:cNvGraphicFramePr>
          <p:nvPr/>
        </p:nvGraphicFramePr>
        <p:xfrm>
          <a:off x="768823" y="1885177"/>
          <a:ext cx="10272712" cy="1471613"/>
        </p:xfrm>
        <a:graphic>
          <a:graphicData uri="http://schemas.openxmlformats.org/presentationml/2006/ole">
            <mc:AlternateContent xmlns:mc="http://schemas.openxmlformats.org/markup-compatibility/2006">
              <mc:Choice xmlns:v="urn:schemas-microsoft-com:vml" Requires="v">
                <p:oleObj spid="_x0000_s3073" name="文档" r:id="rId1" imgW="10276840" imgH="1477010" progId="Word.Document.12">
                  <p:embed/>
                </p:oleObj>
              </mc:Choice>
              <mc:Fallback>
                <p:oleObj name="文档" r:id="rId1" imgW="10276840" imgH="1477010" progId="Word.Document.12">
                  <p:embed/>
                  <p:pic>
                    <p:nvPicPr>
                      <p:cNvPr id="0" name="图片 3072"/>
                      <p:cNvPicPr>
                        <a:picLocks noChangeAspect="1"/>
                      </p:cNvPicPr>
                      <p:nvPr/>
                    </p:nvPicPr>
                    <p:blipFill>
                      <a:blip r:embed="rId2"/>
                      <a:stretch>
                        <a:fillRect/>
                      </a:stretch>
                    </p:blipFill>
                    <p:spPr>
                      <a:xfrm>
                        <a:off x="768823" y="1885177"/>
                        <a:ext cx="10272712" cy="1471613"/>
                      </a:xfrm>
                      <a:prstGeom prst="rect">
                        <a:avLst/>
                      </a:prstGeom>
                      <a:noFill/>
                      <a:ln w="9525">
                        <a:noFill/>
                      </a:ln>
                    </p:spPr>
                  </p:pic>
                </p:oleObj>
              </mc:Fallback>
            </mc:AlternateContent>
          </a:graphicData>
        </a:graphic>
      </p:graphicFrame>
      <p:graphicFrame>
        <p:nvGraphicFramePr>
          <p:cNvPr id="60418" name="Object 2"/>
          <p:cNvGraphicFramePr>
            <a:graphicFrameLocks noChangeAspect="1"/>
          </p:cNvGraphicFramePr>
          <p:nvPr/>
        </p:nvGraphicFramePr>
        <p:xfrm>
          <a:off x="794779" y="3463238"/>
          <a:ext cx="10448925" cy="2849563"/>
        </p:xfrm>
        <a:graphic>
          <a:graphicData uri="http://schemas.openxmlformats.org/presentationml/2006/ole">
            <mc:AlternateContent xmlns:mc="http://schemas.openxmlformats.org/markup-compatibility/2006">
              <mc:Choice xmlns:v="urn:schemas-microsoft-com:vml" Requires="v">
                <p:oleObj spid="_x0000_s3074" name="文档" r:id="rId3" imgW="10454640" imgH="2859405" progId="Word.Document.12">
                  <p:embed/>
                </p:oleObj>
              </mc:Choice>
              <mc:Fallback>
                <p:oleObj name="文档" r:id="rId3" imgW="10454640" imgH="2859405" progId="Word.Document.12">
                  <p:embed/>
                  <p:pic>
                    <p:nvPicPr>
                      <p:cNvPr id="0" name="图片 3073"/>
                      <p:cNvPicPr>
                        <a:picLocks noChangeAspect="1"/>
                      </p:cNvPicPr>
                      <p:nvPr/>
                    </p:nvPicPr>
                    <p:blipFill>
                      <a:blip r:embed="rId4"/>
                      <a:stretch>
                        <a:fillRect/>
                      </a:stretch>
                    </p:blipFill>
                    <p:spPr>
                      <a:xfrm>
                        <a:off x="794779" y="3463238"/>
                        <a:ext cx="10448925" cy="2849563"/>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52225"/>
                                        </p:tgtEl>
                                        <p:attrNameLst>
                                          <p:attrName>style.visibility</p:attrName>
                                        </p:attrNameLst>
                                      </p:cBhvr>
                                      <p:to>
                                        <p:strVal val="visible"/>
                                      </p:to>
                                    </p:set>
                                    <p:animEffect transition="in" filter="box(in)">
                                      <p:cBhvr>
                                        <p:cTn id="7" dur="500"/>
                                        <p:tgtEl>
                                          <p:spTgt spid="522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417"/>
                                        </p:tgtEl>
                                        <p:attrNameLst>
                                          <p:attrName>style.visibility</p:attrName>
                                        </p:attrNameLst>
                                      </p:cBhvr>
                                      <p:to>
                                        <p:strVal val="visible"/>
                                      </p:to>
                                    </p:set>
                                    <p:animEffect transition="in" filter="blinds(horizontal)">
                                      <p:cBhvr>
                                        <p:cTn id="12" dur="500"/>
                                        <p:tgtEl>
                                          <p:spTgt spid="6041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0418"/>
                                        </p:tgtEl>
                                        <p:attrNameLst>
                                          <p:attrName>style.visibility</p:attrName>
                                        </p:attrNameLst>
                                      </p:cBhvr>
                                      <p:to>
                                        <p:strVal val="visible"/>
                                      </p:to>
                                    </p:set>
                                    <p:animEffect transition="in" filter="checkerboard(across)">
                                      <p:cBhvr>
                                        <p:cTn id="17" dur="5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58369" name="Rectangle 1"/>
          <p:cNvSpPr>
            <a:spLocks noChangeArrowheads="1"/>
          </p:cNvSpPr>
          <p:nvPr/>
        </p:nvSpPr>
        <p:spPr bwMode="auto">
          <a:xfrm>
            <a:off x="556054" y="963827"/>
            <a:ext cx="11009870" cy="4939814"/>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）小明和小华重新设计了一种测量小灯泡额定功率的电路， 如图丙所示， 电源电压保持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3.5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不变，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R</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0</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为阻值为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10 Ω</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的定值电阻， 连接好电路后进行如下操作：①断开开关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，闭合开关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，移动滑动变阻器滑片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使电压表示数为</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 .5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②保持滑动变阻器滑片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P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位置不变， 断开开关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闭合开关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S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，读出电压表示数为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 .6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；小灯泡的额电功率为</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_______</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W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计算结果保留两位小数） </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sp>
        <p:nvSpPr>
          <p:cNvPr id="4" name="矩形 3"/>
          <p:cNvSpPr/>
          <p:nvPr/>
        </p:nvSpPr>
        <p:spPr>
          <a:xfrm>
            <a:off x="3177915" y="5221415"/>
            <a:ext cx="962123" cy="461665"/>
          </a:xfrm>
          <a:prstGeom prst="rect">
            <a:avLst/>
          </a:prstGeom>
        </p:spPr>
        <p:txBody>
          <a:bodyPr wrap="none">
            <a:spAutoFit/>
          </a:bodyPr>
          <a:lstStyle/>
          <a:p>
            <a:pPr eaLnBrk="0" hangingPunct="0"/>
            <a:r>
              <a:rPr lang="en-US" altLang="zh-CN" sz="2400" b="1" dirty="0" smtClean="0">
                <a:solidFill>
                  <a:srgbClr val="FF0000"/>
                </a:solidFill>
                <a:latin typeface="宋体" panose="02010600030101010101" pitchFamily="2" charset="-122"/>
                <a:ea typeface="宋体" panose="02010600030101010101" pitchFamily="2" charset="-122"/>
              </a:rPr>
              <a:t>0 .72</a:t>
            </a:r>
            <a:endParaRPr lang="zh-CN" altLang="en-US" sz="2400" b="1" dirty="0" smtClean="0">
              <a:solidFill>
                <a:srgbClr val="FF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58369"/>
                                        </p:tgtEl>
                                        <p:attrNameLst>
                                          <p:attrName>style.visibility</p:attrName>
                                        </p:attrNameLst>
                                      </p:cBhvr>
                                      <p:to>
                                        <p:strVal val="visible"/>
                                      </p:to>
                                    </p:set>
                                    <p:animEffect transition="in" filter="diamond(in)">
                                      <p:cBhvr>
                                        <p:cTn id="7" dur="2000"/>
                                        <p:tgtEl>
                                          <p:spTgt spid="5836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69"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3" name="Rectangle 9"/>
          <p:cNvSpPr/>
          <p:nvPr/>
        </p:nvSpPr>
        <p:spPr>
          <a:xfrm>
            <a:off x="759143" y="1087983"/>
            <a:ext cx="4517583"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spcBef>
                <a:spcPct val="0"/>
              </a:spcBef>
              <a:buNone/>
            </a:pPr>
            <a:r>
              <a:rPr lang="zh-CN" altLang="en-US" sz="2400" b="1" dirty="0" smtClean="0">
                <a:solidFill>
                  <a:srgbClr val="00A6AD"/>
                </a:solidFill>
                <a:latin typeface="宋体" panose="02010600030101010101" pitchFamily="2" charset="-122"/>
              </a:rPr>
              <a:t>培优点三 电功和电功率的计算 </a:t>
            </a:r>
            <a:endParaRPr lang="zh-CN" altLang="en-US" sz="2400" b="1" dirty="0" smtClean="0">
              <a:solidFill>
                <a:srgbClr val="00A6AD"/>
              </a:solidFill>
              <a:latin typeface="宋体" panose="02010600030101010101" pitchFamily="2" charset="-122"/>
            </a:endParaRPr>
          </a:p>
        </p:txBody>
      </p:sp>
      <p:pic>
        <p:nvPicPr>
          <p:cNvPr id="4" name="Picture 4"/>
          <p:cNvPicPr>
            <a:picLocks noChangeAspect="1"/>
          </p:cNvPicPr>
          <p:nvPr/>
        </p:nvPicPr>
        <p:blipFill>
          <a:blip r:embed="rId1" cstate="print"/>
          <a:stretch>
            <a:fillRect/>
          </a:stretch>
        </p:blipFill>
        <p:spPr>
          <a:xfrm>
            <a:off x="485775" y="1222603"/>
            <a:ext cx="84455" cy="414020"/>
          </a:xfrm>
          <a:prstGeom prst="rect">
            <a:avLst/>
          </a:prstGeom>
          <a:noFill/>
          <a:ln w="9525">
            <a:noFill/>
          </a:ln>
        </p:spPr>
      </p:pic>
      <p:sp>
        <p:nvSpPr>
          <p:cNvPr id="5" name="矩形 4"/>
          <p:cNvSpPr/>
          <p:nvPr/>
        </p:nvSpPr>
        <p:spPr>
          <a:xfrm>
            <a:off x="527221" y="1787094"/>
            <a:ext cx="11013990" cy="4549194"/>
          </a:xfrm>
          <a:prstGeom prst="rect">
            <a:avLst/>
          </a:prstGeom>
        </p:spPr>
        <p:txBody>
          <a:bodyPr wrap="square">
            <a:spAutoFit/>
          </a:bodyPr>
          <a:lstStyle/>
          <a:p>
            <a:pPr eaLnBrk="0" hangingPunct="0">
              <a:lnSpc>
                <a:spcPct val="140000"/>
              </a:lnSpc>
            </a:pPr>
            <a:r>
              <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rPr>
              <a:t>电功与电功率的综合计算是初中物理电学知识的重点内容， 涉及物理量多、 关系复杂， 一直是中考压轴计算题的重要考查内容。 解答此类习题， 首先要正确识别电路的连接方式和电表的测量对象； 其次能熟练运用串、 并联电路特点， 以及欧姆定律、 电功、 电功率计算公式， 并结合电路的动态变化， 理清各物理量之间的关系， 正确列出方程式求解。 由于运算量大、 过程复杂， 因此在解题时还要有足够的耐心， 细心解答。 </a:t>
            </a:r>
            <a:endParaRPr lang="zh-CN" altLang="en-US" sz="3000" b="1" dirty="0" smtClean="0">
              <a:solidFill>
                <a:srgbClr val="000000"/>
              </a:solidFill>
              <a:latin typeface="仿宋" panose="02010609060101010101" pitchFamily="49" charset="-122"/>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3" name="Text Box 216"/>
          <p:cNvSpPr txBox="1">
            <a:spLocks noChangeArrowheads="1"/>
          </p:cNvSpPr>
          <p:nvPr/>
        </p:nvSpPr>
        <p:spPr bwMode="auto">
          <a:xfrm>
            <a:off x="742873" y="3674205"/>
            <a:ext cx="554587" cy="1200329"/>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电功率</a:t>
            </a:r>
            <a:endParaRPr lang="zh-CN" altLang="en-US" sz="2400" b="1" dirty="0" smtClean="0">
              <a:latin typeface="宋体" panose="02010600030101010101" pitchFamily="2" charset="-122"/>
              <a:ea typeface="宋体" panose="02010600030101010101" pitchFamily="2" charset="-122"/>
            </a:endParaRPr>
          </a:p>
        </p:txBody>
      </p:sp>
      <p:sp>
        <p:nvSpPr>
          <p:cNvPr id="44" name="Text Box 216"/>
          <p:cNvSpPr txBox="1">
            <a:spLocks noChangeArrowheads="1"/>
          </p:cNvSpPr>
          <p:nvPr/>
        </p:nvSpPr>
        <p:spPr bwMode="auto">
          <a:xfrm>
            <a:off x="2052688" y="2932812"/>
            <a:ext cx="505162" cy="1200329"/>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电功率</a:t>
            </a:r>
            <a:endParaRPr lang="zh-CN" altLang="en-US" sz="2400" b="1" dirty="0" smtClean="0">
              <a:latin typeface="宋体" panose="02010600030101010101" pitchFamily="2" charset="-122"/>
              <a:ea typeface="宋体" panose="02010600030101010101" pitchFamily="2" charset="-122"/>
            </a:endParaRPr>
          </a:p>
        </p:txBody>
      </p:sp>
      <p:grpSp>
        <p:nvGrpSpPr>
          <p:cNvPr id="45" name="Group 13"/>
          <p:cNvGrpSpPr/>
          <p:nvPr/>
        </p:nvGrpSpPr>
        <p:grpSpPr bwMode="auto">
          <a:xfrm>
            <a:off x="2594593" y="2298347"/>
            <a:ext cx="673012" cy="1845548"/>
            <a:chOff x="1111" y="3249"/>
            <a:chExt cx="318" cy="862"/>
          </a:xfrm>
          <a:solidFill>
            <a:schemeClr val="bg1"/>
          </a:solidFill>
        </p:grpSpPr>
        <p:sp>
          <p:nvSpPr>
            <p:cNvPr id="46" name="Line 14"/>
            <p:cNvSpPr>
              <a:spLocks noChangeShapeType="1"/>
            </p:cNvSpPr>
            <p:nvPr/>
          </p:nvSpPr>
          <p:spPr bwMode="auto">
            <a:xfrm>
              <a:off x="1111" y="3658"/>
              <a:ext cx="136"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47" name="Line 15"/>
            <p:cNvSpPr>
              <a:spLocks noChangeShapeType="1"/>
            </p:cNvSpPr>
            <p:nvPr/>
          </p:nvSpPr>
          <p:spPr bwMode="auto">
            <a:xfrm>
              <a:off x="1247" y="3249"/>
              <a:ext cx="0" cy="862"/>
            </a:xfrm>
            <a:prstGeom prst="line">
              <a:avLst/>
            </a:prstGeom>
            <a:grpFill/>
            <a:ln w="9525">
              <a:solidFill>
                <a:schemeClr val="tx1"/>
              </a:solidFill>
              <a:round/>
            </a:ln>
            <a:effectLst/>
          </p:spPr>
          <p:txBody>
            <a:bodyPr anchor="ctr">
              <a:spAutoFit/>
            </a:bodyPr>
            <a:lstStyle/>
            <a:p>
              <a:endParaRPr lang="zh-CN" altLang="en-US" b="1">
                <a:latin typeface="宋体" panose="02010600030101010101" pitchFamily="2" charset="-122"/>
                <a:ea typeface="宋体" panose="02010600030101010101" pitchFamily="2" charset="-122"/>
              </a:endParaRPr>
            </a:p>
          </p:txBody>
        </p:sp>
        <p:sp>
          <p:nvSpPr>
            <p:cNvPr id="48" name="Line 16"/>
            <p:cNvSpPr>
              <a:spLocks noChangeShapeType="1"/>
            </p:cNvSpPr>
            <p:nvPr/>
          </p:nvSpPr>
          <p:spPr bwMode="auto">
            <a:xfrm>
              <a:off x="1247" y="3249"/>
              <a:ext cx="182"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49" name="Line 17"/>
            <p:cNvSpPr>
              <a:spLocks noChangeShapeType="1"/>
            </p:cNvSpPr>
            <p:nvPr/>
          </p:nvSpPr>
          <p:spPr bwMode="auto">
            <a:xfrm>
              <a:off x="1247" y="4110"/>
              <a:ext cx="181"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grpSp>
      <p:sp>
        <p:nvSpPr>
          <p:cNvPr id="50" name="Text Box 216"/>
          <p:cNvSpPr txBox="1">
            <a:spLocks noChangeArrowheads="1"/>
          </p:cNvSpPr>
          <p:nvPr/>
        </p:nvSpPr>
        <p:spPr bwMode="auto">
          <a:xfrm>
            <a:off x="3267768" y="2096661"/>
            <a:ext cx="1205377"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电功率</a:t>
            </a:r>
            <a:endParaRPr lang="zh-CN" altLang="en-US" sz="2400" b="1" dirty="0" smtClean="0">
              <a:latin typeface="宋体" panose="02010600030101010101" pitchFamily="2" charset="-122"/>
              <a:ea typeface="宋体" panose="02010600030101010101" pitchFamily="2" charset="-122"/>
            </a:endParaRPr>
          </a:p>
        </p:txBody>
      </p:sp>
      <p:grpSp>
        <p:nvGrpSpPr>
          <p:cNvPr id="51" name="Group 7"/>
          <p:cNvGrpSpPr/>
          <p:nvPr/>
        </p:nvGrpSpPr>
        <p:grpSpPr bwMode="auto">
          <a:xfrm>
            <a:off x="4491256" y="1435715"/>
            <a:ext cx="673012" cy="1801746"/>
            <a:chOff x="1973" y="1842"/>
            <a:chExt cx="318" cy="862"/>
          </a:xfrm>
        </p:grpSpPr>
        <p:sp>
          <p:nvSpPr>
            <p:cNvPr id="52" name="Line 8"/>
            <p:cNvSpPr>
              <a:spLocks noChangeShapeType="1"/>
            </p:cNvSpPr>
            <p:nvPr/>
          </p:nvSpPr>
          <p:spPr bwMode="auto">
            <a:xfrm>
              <a:off x="1973" y="2251"/>
              <a:ext cx="136"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53" name="Line 9"/>
            <p:cNvSpPr>
              <a:spLocks noChangeShapeType="1"/>
            </p:cNvSpPr>
            <p:nvPr/>
          </p:nvSpPr>
          <p:spPr bwMode="auto">
            <a:xfrm>
              <a:off x="2109" y="1842"/>
              <a:ext cx="0" cy="862"/>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54" name="Line 10"/>
            <p:cNvSpPr>
              <a:spLocks noChangeShapeType="1"/>
            </p:cNvSpPr>
            <p:nvPr/>
          </p:nvSpPr>
          <p:spPr bwMode="auto">
            <a:xfrm>
              <a:off x="2109" y="1842"/>
              <a:ext cx="182"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55" name="Line 11"/>
            <p:cNvSpPr>
              <a:spLocks noChangeShapeType="1"/>
            </p:cNvSpPr>
            <p:nvPr/>
          </p:nvSpPr>
          <p:spPr bwMode="auto">
            <a:xfrm>
              <a:off x="2109" y="2251"/>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56" name="Line 12"/>
            <p:cNvSpPr>
              <a:spLocks noChangeShapeType="1"/>
            </p:cNvSpPr>
            <p:nvPr/>
          </p:nvSpPr>
          <p:spPr bwMode="auto">
            <a:xfrm>
              <a:off x="2109" y="2704"/>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grpSp>
      <p:sp>
        <p:nvSpPr>
          <p:cNvPr id="57" name="Text Box 216"/>
          <p:cNvSpPr txBox="1">
            <a:spLocks noChangeArrowheads="1"/>
          </p:cNvSpPr>
          <p:nvPr/>
        </p:nvSpPr>
        <p:spPr bwMode="auto">
          <a:xfrm>
            <a:off x="5221775" y="1108995"/>
            <a:ext cx="3341457"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定义：电功与时间之比</a:t>
            </a:r>
            <a:endParaRPr lang="en-US" altLang="zh-CN" sz="2400" b="1" dirty="0" smtClean="0">
              <a:latin typeface="宋体" panose="02010600030101010101" pitchFamily="2" charset="-122"/>
              <a:ea typeface="宋体" panose="02010600030101010101" pitchFamily="2" charset="-122"/>
            </a:endParaRPr>
          </a:p>
        </p:txBody>
      </p:sp>
      <p:sp>
        <p:nvSpPr>
          <p:cNvPr id="73" name="Text Box 216"/>
          <p:cNvSpPr txBox="1">
            <a:spLocks noChangeArrowheads="1"/>
          </p:cNvSpPr>
          <p:nvPr/>
        </p:nvSpPr>
        <p:spPr bwMode="auto">
          <a:xfrm>
            <a:off x="5238251" y="1755666"/>
            <a:ext cx="6191748" cy="830997"/>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单位：国际单位是瓦（</a:t>
            </a:r>
            <a:r>
              <a:rPr lang="en-US" altLang="zh-CN" sz="2400" b="1" dirty="0" smtClean="0">
                <a:latin typeface="宋体" panose="02010600030101010101" pitchFamily="2" charset="-122"/>
                <a:ea typeface="宋体" panose="02010600030101010101" pitchFamily="2" charset="-122"/>
              </a:rPr>
              <a:t>W</a:t>
            </a:r>
            <a:r>
              <a:rPr lang="zh-CN" altLang="en-US" sz="2400" b="1" dirty="0" smtClean="0">
                <a:latin typeface="宋体" panose="02010600030101010101" pitchFamily="2" charset="-122"/>
                <a:ea typeface="宋体" panose="02010600030101010101" pitchFamily="2" charset="-122"/>
              </a:rPr>
              <a:t>），常用单位是千瓦（</a:t>
            </a:r>
            <a:r>
              <a:rPr lang="en-US" altLang="zh-CN" sz="2400" b="1" dirty="0" smtClean="0">
                <a:latin typeface="宋体" panose="02010600030101010101" pitchFamily="2" charset="-122"/>
                <a:ea typeface="宋体" panose="02010600030101010101" pitchFamily="2" charset="-122"/>
              </a:rPr>
              <a:t>kW</a:t>
            </a:r>
            <a:r>
              <a:rPr lang="zh-CN" altLang="en-US" sz="2400" b="1" dirty="0" smtClean="0">
                <a:latin typeface="宋体" panose="02010600030101010101" pitchFamily="2" charset="-122"/>
                <a:ea typeface="宋体" panose="02010600030101010101" pitchFamily="2" charset="-122"/>
              </a:rPr>
              <a:t>）</a:t>
            </a:r>
            <a:endParaRPr lang="en-US" altLang="zh-CN" sz="2400" b="1" dirty="0" smtClean="0">
              <a:latin typeface="宋体" panose="02010600030101010101" pitchFamily="2" charset="-122"/>
              <a:ea typeface="宋体" panose="02010600030101010101" pitchFamily="2" charset="-122"/>
            </a:endParaRPr>
          </a:p>
        </p:txBody>
      </p:sp>
      <p:sp>
        <p:nvSpPr>
          <p:cNvPr id="74" name="Text Box 216"/>
          <p:cNvSpPr txBox="1">
            <a:spLocks noChangeArrowheads="1"/>
          </p:cNvSpPr>
          <p:nvPr/>
        </p:nvSpPr>
        <p:spPr bwMode="auto">
          <a:xfrm>
            <a:off x="5271202" y="2987222"/>
            <a:ext cx="870105"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公式</a:t>
            </a:r>
            <a:endParaRPr lang="en-US" altLang="zh-CN" sz="2400" b="1" dirty="0" smtClean="0">
              <a:latin typeface="宋体" panose="02010600030101010101" pitchFamily="2" charset="-122"/>
              <a:ea typeface="宋体" panose="02010600030101010101" pitchFamily="2" charset="-122"/>
            </a:endParaRPr>
          </a:p>
        </p:txBody>
      </p:sp>
      <p:grpSp>
        <p:nvGrpSpPr>
          <p:cNvPr id="75" name="Group 13"/>
          <p:cNvGrpSpPr/>
          <p:nvPr/>
        </p:nvGrpSpPr>
        <p:grpSpPr bwMode="auto">
          <a:xfrm>
            <a:off x="6157458" y="2907947"/>
            <a:ext cx="673012" cy="1009135"/>
            <a:chOff x="1111" y="3249"/>
            <a:chExt cx="318" cy="862"/>
          </a:xfrm>
          <a:solidFill>
            <a:schemeClr val="bg1"/>
          </a:solidFill>
        </p:grpSpPr>
        <p:sp>
          <p:nvSpPr>
            <p:cNvPr id="76" name="Line 14"/>
            <p:cNvSpPr>
              <a:spLocks noChangeShapeType="1"/>
            </p:cNvSpPr>
            <p:nvPr/>
          </p:nvSpPr>
          <p:spPr bwMode="auto">
            <a:xfrm>
              <a:off x="1111" y="3658"/>
              <a:ext cx="136"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77" name="Line 15"/>
            <p:cNvSpPr>
              <a:spLocks noChangeShapeType="1"/>
            </p:cNvSpPr>
            <p:nvPr/>
          </p:nvSpPr>
          <p:spPr bwMode="auto">
            <a:xfrm>
              <a:off x="1247" y="3249"/>
              <a:ext cx="0" cy="862"/>
            </a:xfrm>
            <a:prstGeom prst="line">
              <a:avLst/>
            </a:prstGeom>
            <a:grpFill/>
            <a:ln w="9525">
              <a:solidFill>
                <a:schemeClr val="tx1"/>
              </a:solidFill>
              <a:round/>
            </a:ln>
            <a:effectLst/>
          </p:spPr>
          <p:txBody>
            <a:bodyPr anchor="ctr">
              <a:spAutoFit/>
            </a:bodyPr>
            <a:lstStyle/>
            <a:p>
              <a:endParaRPr lang="zh-CN" altLang="en-US" b="1">
                <a:latin typeface="宋体" panose="02010600030101010101" pitchFamily="2" charset="-122"/>
                <a:ea typeface="宋体" panose="02010600030101010101" pitchFamily="2" charset="-122"/>
              </a:endParaRPr>
            </a:p>
          </p:txBody>
        </p:sp>
        <p:sp>
          <p:nvSpPr>
            <p:cNvPr id="78" name="Line 16"/>
            <p:cNvSpPr>
              <a:spLocks noChangeShapeType="1"/>
            </p:cNvSpPr>
            <p:nvPr/>
          </p:nvSpPr>
          <p:spPr bwMode="auto">
            <a:xfrm>
              <a:off x="1247" y="3249"/>
              <a:ext cx="182"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79" name="Line 17"/>
            <p:cNvSpPr>
              <a:spLocks noChangeShapeType="1"/>
            </p:cNvSpPr>
            <p:nvPr/>
          </p:nvSpPr>
          <p:spPr bwMode="auto">
            <a:xfrm>
              <a:off x="1247" y="4110"/>
              <a:ext cx="181"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grpSp>
      <p:pic>
        <p:nvPicPr>
          <p:cNvPr id="2050" name="Picture 2"/>
          <p:cNvPicPr>
            <a:picLocks noChangeAspect="1" noChangeArrowheads="1"/>
          </p:cNvPicPr>
          <p:nvPr/>
        </p:nvPicPr>
        <p:blipFill>
          <a:blip r:embed="rId1"/>
          <a:srcRect/>
          <a:stretch>
            <a:fillRect/>
          </a:stretch>
        </p:blipFill>
        <p:spPr bwMode="auto">
          <a:xfrm>
            <a:off x="6856584" y="2704189"/>
            <a:ext cx="4370977" cy="607411"/>
          </a:xfrm>
          <a:prstGeom prst="rect">
            <a:avLst/>
          </a:prstGeom>
          <a:noFill/>
          <a:ln w="9525">
            <a:noFill/>
            <a:miter lim="800000"/>
            <a:headEnd/>
            <a:tailEnd/>
          </a:ln>
          <a:effectLst/>
        </p:spPr>
      </p:pic>
      <p:pic>
        <p:nvPicPr>
          <p:cNvPr id="2051" name="Picture 3"/>
          <p:cNvPicPr>
            <a:picLocks noChangeAspect="1" noChangeArrowheads="1"/>
          </p:cNvPicPr>
          <p:nvPr/>
        </p:nvPicPr>
        <p:blipFill>
          <a:blip r:embed="rId2"/>
          <a:srcRect/>
          <a:stretch>
            <a:fillRect/>
          </a:stretch>
        </p:blipFill>
        <p:spPr bwMode="auto">
          <a:xfrm>
            <a:off x="6810631" y="3429377"/>
            <a:ext cx="4896632" cy="697770"/>
          </a:xfrm>
          <a:prstGeom prst="rect">
            <a:avLst/>
          </a:prstGeom>
          <a:noFill/>
          <a:ln w="9525">
            <a:noFill/>
            <a:miter lim="800000"/>
            <a:headEnd/>
            <a:tailEnd/>
          </a:ln>
          <a:effectLst/>
        </p:spPr>
      </p:pic>
      <p:sp>
        <p:nvSpPr>
          <p:cNvPr id="80" name="Text Box 216"/>
          <p:cNvSpPr txBox="1">
            <a:spLocks noChangeArrowheads="1"/>
          </p:cNvSpPr>
          <p:nvPr/>
        </p:nvSpPr>
        <p:spPr bwMode="auto">
          <a:xfrm>
            <a:off x="3284243" y="3929580"/>
            <a:ext cx="3067129"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额定功率与实际功率</a:t>
            </a:r>
            <a:endParaRPr lang="zh-CN" altLang="en-US" sz="2400" b="1" dirty="0" smtClean="0">
              <a:latin typeface="宋体" panose="02010600030101010101" pitchFamily="2" charset="-122"/>
              <a:ea typeface="宋体" panose="02010600030101010101" pitchFamily="2" charset="-122"/>
            </a:endParaRPr>
          </a:p>
        </p:txBody>
      </p:sp>
      <p:grpSp>
        <p:nvGrpSpPr>
          <p:cNvPr id="81" name="Group 13"/>
          <p:cNvGrpSpPr/>
          <p:nvPr/>
        </p:nvGrpSpPr>
        <p:grpSpPr bwMode="auto">
          <a:xfrm>
            <a:off x="1363036" y="3266302"/>
            <a:ext cx="673012" cy="1845548"/>
            <a:chOff x="1111" y="3249"/>
            <a:chExt cx="318" cy="862"/>
          </a:xfrm>
          <a:solidFill>
            <a:schemeClr val="bg1"/>
          </a:solidFill>
        </p:grpSpPr>
        <p:sp>
          <p:nvSpPr>
            <p:cNvPr id="82" name="Line 14"/>
            <p:cNvSpPr>
              <a:spLocks noChangeShapeType="1"/>
            </p:cNvSpPr>
            <p:nvPr/>
          </p:nvSpPr>
          <p:spPr bwMode="auto">
            <a:xfrm>
              <a:off x="1111" y="3658"/>
              <a:ext cx="136"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83" name="Line 15"/>
            <p:cNvSpPr>
              <a:spLocks noChangeShapeType="1"/>
            </p:cNvSpPr>
            <p:nvPr/>
          </p:nvSpPr>
          <p:spPr bwMode="auto">
            <a:xfrm>
              <a:off x="1247" y="3249"/>
              <a:ext cx="0" cy="862"/>
            </a:xfrm>
            <a:prstGeom prst="line">
              <a:avLst/>
            </a:prstGeom>
            <a:grpFill/>
            <a:ln w="9525">
              <a:solidFill>
                <a:schemeClr val="tx1"/>
              </a:solidFill>
              <a:round/>
            </a:ln>
            <a:effectLst/>
          </p:spPr>
          <p:txBody>
            <a:bodyPr anchor="ctr">
              <a:spAutoFit/>
            </a:bodyPr>
            <a:lstStyle/>
            <a:p>
              <a:endParaRPr lang="zh-CN" altLang="en-US" b="1">
                <a:latin typeface="宋体" panose="02010600030101010101" pitchFamily="2" charset="-122"/>
                <a:ea typeface="宋体" panose="02010600030101010101" pitchFamily="2" charset="-122"/>
              </a:endParaRPr>
            </a:p>
          </p:txBody>
        </p:sp>
        <p:sp>
          <p:nvSpPr>
            <p:cNvPr id="84" name="Line 16"/>
            <p:cNvSpPr>
              <a:spLocks noChangeShapeType="1"/>
            </p:cNvSpPr>
            <p:nvPr/>
          </p:nvSpPr>
          <p:spPr bwMode="auto">
            <a:xfrm>
              <a:off x="1247" y="3249"/>
              <a:ext cx="182"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85" name="Line 17"/>
            <p:cNvSpPr>
              <a:spLocks noChangeShapeType="1"/>
            </p:cNvSpPr>
            <p:nvPr/>
          </p:nvSpPr>
          <p:spPr bwMode="auto">
            <a:xfrm>
              <a:off x="1247" y="4110"/>
              <a:ext cx="181"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grpSp>
      <p:sp>
        <p:nvSpPr>
          <p:cNvPr id="86" name="Text Box 216"/>
          <p:cNvSpPr txBox="1">
            <a:spLocks noChangeArrowheads="1"/>
          </p:cNvSpPr>
          <p:nvPr/>
        </p:nvSpPr>
        <p:spPr bwMode="auto">
          <a:xfrm>
            <a:off x="2019737" y="4617450"/>
            <a:ext cx="896458" cy="1938992"/>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测量小灯泡的电功率</a:t>
            </a:r>
            <a:endParaRPr lang="zh-CN" altLang="en-US" sz="2400" b="1" dirty="0" smtClean="0">
              <a:latin typeface="宋体" panose="02010600030101010101" pitchFamily="2" charset="-122"/>
              <a:ea typeface="宋体" panose="02010600030101010101" pitchFamily="2" charset="-122"/>
            </a:endParaRPr>
          </a:p>
        </p:txBody>
      </p:sp>
      <p:grpSp>
        <p:nvGrpSpPr>
          <p:cNvPr id="87" name="Group 13"/>
          <p:cNvGrpSpPr/>
          <p:nvPr/>
        </p:nvGrpSpPr>
        <p:grpSpPr bwMode="auto">
          <a:xfrm>
            <a:off x="2969416" y="4860315"/>
            <a:ext cx="673012" cy="1503415"/>
            <a:chOff x="1111" y="3249"/>
            <a:chExt cx="318" cy="862"/>
          </a:xfrm>
          <a:solidFill>
            <a:schemeClr val="bg1"/>
          </a:solidFill>
        </p:grpSpPr>
        <p:sp>
          <p:nvSpPr>
            <p:cNvPr id="88" name="Line 14"/>
            <p:cNvSpPr>
              <a:spLocks noChangeShapeType="1"/>
            </p:cNvSpPr>
            <p:nvPr/>
          </p:nvSpPr>
          <p:spPr bwMode="auto">
            <a:xfrm>
              <a:off x="1111" y="3658"/>
              <a:ext cx="136"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89" name="Line 15"/>
            <p:cNvSpPr>
              <a:spLocks noChangeShapeType="1"/>
            </p:cNvSpPr>
            <p:nvPr/>
          </p:nvSpPr>
          <p:spPr bwMode="auto">
            <a:xfrm>
              <a:off x="1247" y="3249"/>
              <a:ext cx="0" cy="862"/>
            </a:xfrm>
            <a:prstGeom prst="line">
              <a:avLst/>
            </a:prstGeom>
            <a:grpFill/>
            <a:ln w="9525">
              <a:solidFill>
                <a:schemeClr val="tx1"/>
              </a:solidFill>
              <a:round/>
            </a:ln>
            <a:effectLst/>
          </p:spPr>
          <p:txBody>
            <a:bodyPr anchor="ctr">
              <a:spAutoFit/>
            </a:bodyPr>
            <a:lstStyle/>
            <a:p>
              <a:endParaRPr lang="zh-CN" altLang="en-US" b="1">
                <a:latin typeface="宋体" panose="02010600030101010101" pitchFamily="2" charset="-122"/>
                <a:ea typeface="宋体" panose="02010600030101010101" pitchFamily="2" charset="-122"/>
              </a:endParaRPr>
            </a:p>
          </p:txBody>
        </p:sp>
        <p:sp>
          <p:nvSpPr>
            <p:cNvPr id="90" name="Line 16"/>
            <p:cNvSpPr>
              <a:spLocks noChangeShapeType="1"/>
            </p:cNvSpPr>
            <p:nvPr/>
          </p:nvSpPr>
          <p:spPr bwMode="auto">
            <a:xfrm>
              <a:off x="1247" y="3249"/>
              <a:ext cx="182"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sp>
          <p:nvSpPr>
            <p:cNvPr id="91" name="Line 17"/>
            <p:cNvSpPr>
              <a:spLocks noChangeShapeType="1"/>
            </p:cNvSpPr>
            <p:nvPr/>
          </p:nvSpPr>
          <p:spPr bwMode="auto">
            <a:xfrm>
              <a:off x="1247" y="4110"/>
              <a:ext cx="181" cy="0"/>
            </a:xfrm>
            <a:prstGeom prst="line">
              <a:avLst/>
            </a:prstGeom>
            <a:grpFill/>
            <a:ln w="9525">
              <a:solidFill>
                <a:schemeClr val="tx1"/>
              </a:solidFill>
              <a:round/>
            </a:ln>
            <a:effectLst/>
          </p:spPr>
          <p:txBody>
            <a:bodyPr wrap="none" anchor="ctr">
              <a:spAutoFit/>
            </a:bodyPr>
            <a:lstStyle/>
            <a:p>
              <a:endParaRPr lang="zh-CN" altLang="en-US" b="1">
                <a:latin typeface="宋体" panose="02010600030101010101" pitchFamily="2" charset="-122"/>
                <a:ea typeface="宋体" panose="02010600030101010101" pitchFamily="2" charset="-122"/>
              </a:endParaRPr>
            </a:p>
          </p:txBody>
        </p:sp>
      </p:grpSp>
      <p:sp>
        <p:nvSpPr>
          <p:cNvPr id="92" name="Text Box 216"/>
          <p:cNvSpPr txBox="1">
            <a:spLocks noChangeArrowheads="1"/>
          </p:cNvSpPr>
          <p:nvPr/>
        </p:nvSpPr>
        <p:spPr bwMode="auto">
          <a:xfrm>
            <a:off x="3683778" y="4650391"/>
            <a:ext cx="3915627"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实验方法：伏安法（</a:t>
            </a:r>
            <a:r>
              <a:rPr lang="en-US" altLang="zh-CN" sz="2400" b="1" dirty="0" smtClean="0">
                <a:latin typeface="宋体" panose="02010600030101010101" pitchFamily="2" charset="-122"/>
                <a:ea typeface="宋体" panose="02010600030101010101" pitchFamily="2" charset="-122"/>
              </a:rPr>
              <a:t>P=UI</a:t>
            </a:r>
            <a:r>
              <a:rPr lang="zh-CN" altLang="en-US" sz="2400" b="1" dirty="0" smtClean="0">
                <a:latin typeface="宋体" panose="02010600030101010101" pitchFamily="2" charset="-122"/>
                <a:ea typeface="宋体" panose="02010600030101010101" pitchFamily="2" charset="-122"/>
              </a:rPr>
              <a:t>）</a:t>
            </a:r>
            <a:endParaRPr lang="zh-CN" altLang="en-US" sz="2400" b="1" dirty="0" smtClean="0">
              <a:latin typeface="宋体" panose="02010600030101010101" pitchFamily="2" charset="-122"/>
              <a:ea typeface="宋体" panose="02010600030101010101" pitchFamily="2" charset="-122"/>
            </a:endParaRPr>
          </a:p>
        </p:txBody>
      </p:sp>
      <p:sp>
        <p:nvSpPr>
          <p:cNvPr id="93" name="Text Box 216"/>
          <p:cNvSpPr txBox="1">
            <a:spLocks noChangeArrowheads="1"/>
          </p:cNvSpPr>
          <p:nvPr/>
        </p:nvSpPr>
        <p:spPr bwMode="auto">
          <a:xfrm>
            <a:off x="3663185" y="6001396"/>
            <a:ext cx="1761432"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实验电路图</a:t>
            </a:r>
            <a:endParaRPr lang="zh-CN" altLang="en-US" sz="2400" b="1" dirty="0" smtClean="0">
              <a:latin typeface="宋体" panose="02010600030101010101" pitchFamily="2" charset="-122"/>
              <a:ea typeface="宋体" panose="02010600030101010101" pitchFamily="2" charset="-122"/>
            </a:endParaRPr>
          </a:p>
        </p:txBody>
      </p:sp>
      <p:pic>
        <p:nvPicPr>
          <p:cNvPr id="2052" name="Picture 4"/>
          <p:cNvPicPr>
            <a:picLocks noChangeAspect="1" noChangeArrowheads="1"/>
          </p:cNvPicPr>
          <p:nvPr/>
        </p:nvPicPr>
        <p:blipFill>
          <a:blip r:embed="rId3"/>
          <a:srcRect/>
          <a:stretch>
            <a:fillRect/>
          </a:stretch>
        </p:blipFill>
        <p:spPr bwMode="auto">
          <a:xfrm>
            <a:off x="5614730" y="5154827"/>
            <a:ext cx="1786967" cy="1474448"/>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81"/>
                                        </p:tgtEl>
                                        <p:attrNameLst>
                                          <p:attrName>style.visibility</p:attrName>
                                        </p:attrNameLst>
                                      </p:cBhvr>
                                      <p:to>
                                        <p:strVal val="visible"/>
                                      </p:to>
                                    </p:set>
                                    <p:anim calcmode="lin" valueType="num">
                                      <p:cBhvr additive="base">
                                        <p:cTn id="12" dur="500" fill="hold"/>
                                        <p:tgtEl>
                                          <p:spTgt spid="81"/>
                                        </p:tgtEl>
                                        <p:attrNameLst>
                                          <p:attrName>ppt_x</p:attrName>
                                        </p:attrNameLst>
                                      </p:cBhvr>
                                      <p:tavLst>
                                        <p:tav tm="0">
                                          <p:val>
                                            <p:strVal val="#ppt_x"/>
                                          </p:val>
                                        </p:tav>
                                        <p:tav tm="100000">
                                          <p:val>
                                            <p:strVal val="#ppt_x"/>
                                          </p:val>
                                        </p:tav>
                                      </p:tavLst>
                                    </p:anim>
                                    <p:anim calcmode="lin" valueType="num">
                                      <p:cBhvr additive="base">
                                        <p:cTn id="13" dur="500" fill="hold"/>
                                        <p:tgtEl>
                                          <p:spTgt spid="81"/>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fill="hold"/>
                                        <p:tgtEl>
                                          <p:spTgt spid="44"/>
                                        </p:tgtEl>
                                        <p:attrNameLst>
                                          <p:attrName>ppt_x</p:attrName>
                                        </p:attrNameLst>
                                      </p:cBhvr>
                                      <p:tavLst>
                                        <p:tav tm="0">
                                          <p:val>
                                            <p:strVal val="#ppt_x"/>
                                          </p:val>
                                        </p:tav>
                                        <p:tav tm="100000">
                                          <p:val>
                                            <p:strVal val="#ppt_x"/>
                                          </p:val>
                                        </p:tav>
                                      </p:tavLst>
                                    </p:anim>
                                    <p:anim calcmode="lin" valueType="num">
                                      <p:cBhvr additive="base">
                                        <p:cTn id="18" dur="500" fill="hold"/>
                                        <p:tgtEl>
                                          <p:spTgt spid="4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ppt_x"/>
                                          </p:val>
                                        </p:tav>
                                        <p:tav tm="100000">
                                          <p:val>
                                            <p:strVal val="#ppt_x"/>
                                          </p:val>
                                        </p:tav>
                                      </p:tavLst>
                                    </p:anim>
                                    <p:anim calcmode="lin" valueType="num">
                                      <p:cBhvr additive="base">
                                        <p:cTn id="23" dur="500" fill="hold"/>
                                        <p:tgtEl>
                                          <p:spTgt spid="45"/>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50"/>
                                        </p:tgtEl>
                                        <p:attrNameLst>
                                          <p:attrName>style.visibility</p:attrName>
                                        </p:attrNameLst>
                                      </p:cBhvr>
                                      <p:to>
                                        <p:strVal val="visible"/>
                                      </p:to>
                                    </p:set>
                                    <p:anim calcmode="lin" valueType="num">
                                      <p:cBhvr additive="base">
                                        <p:cTn id="27" dur="500" fill="hold"/>
                                        <p:tgtEl>
                                          <p:spTgt spid="50"/>
                                        </p:tgtEl>
                                        <p:attrNameLst>
                                          <p:attrName>ppt_x</p:attrName>
                                        </p:attrNameLst>
                                      </p:cBhvr>
                                      <p:tavLst>
                                        <p:tav tm="0">
                                          <p:val>
                                            <p:strVal val="#ppt_x"/>
                                          </p:val>
                                        </p:tav>
                                        <p:tav tm="100000">
                                          <p:val>
                                            <p:strVal val="#ppt_x"/>
                                          </p:val>
                                        </p:tav>
                                      </p:tavLst>
                                    </p:anim>
                                    <p:anim calcmode="lin" valueType="num">
                                      <p:cBhvr additive="base">
                                        <p:cTn id="28" dur="500" fill="hold"/>
                                        <p:tgtEl>
                                          <p:spTgt spid="5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51"/>
                                        </p:tgtEl>
                                        <p:attrNameLst>
                                          <p:attrName>style.visibility</p:attrName>
                                        </p:attrNameLst>
                                      </p:cBhvr>
                                      <p:to>
                                        <p:strVal val="visible"/>
                                      </p:to>
                                    </p:set>
                                    <p:anim calcmode="lin" valueType="num">
                                      <p:cBhvr additive="base">
                                        <p:cTn id="32" dur="500" fill="hold"/>
                                        <p:tgtEl>
                                          <p:spTgt spid="51"/>
                                        </p:tgtEl>
                                        <p:attrNameLst>
                                          <p:attrName>ppt_x</p:attrName>
                                        </p:attrNameLst>
                                      </p:cBhvr>
                                      <p:tavLst>
                                        <p:tav tm="0">
                                          <p:val>
                                            <p:strVal val="#ppt_x"/>
                                          </p:val>
                                        </p:tav>
                                        <p:tav tm="100000">
                                          <p:val>
                                            <p:strVal val="#ppt_x"/>
                                          </p:val>
                                        </p:tav>
                                      </p:tavLst>
                                    </p:anim>
                                    <p:anim calcmode="lin" valueType="num">
                                      <p:cBhvr additive="base">
                                        <p:cTn id="33" dur="500" fill="hold"/>
                                        <p:tgtEl>
                                          <p:spTgt spid="51"/>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500" fill="hold"/>
                                        <p:tgtEl>
                                          <p:spTgt spid="57"/>
                                        </p:tgtEl>
                                        <p:attrNameLst>
                                          <p:attrName>ppt_x</p:attrName>
                                        </p:attrNameLst>
                                      </p:cBhvr>
                                      <p:tavLst>
                                        <p:tav tm="0">
                                          <p:val>
                                            <p:strVal val="#ppt_x"/>
                                          </p:val>
                                        </p:tav>
                                        <p:tav tm="100000">
                                          <p:val>
                                            <p:strVal val="#ppt_x"/>
                                          </p:val>
                                        </p:tav>
                                      </p:tavLst>
                                    </p:anim>
                                    <p:anim calcmode="lin" valueType="num">
                                      <p:cBhvr additive="base">
                                        <p:cTn id="38" dur="500" fill="hold"/>
                                        <p:tgtEl>
                                          <p:spTgt spid="5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 calcmode="lin" valueType="num">
                                      <p:cBhvr additive="base">
                                        <p:cTn id="42" dur="500" fill="hold"/>
                                        <p:tgtEl>
                                          <p:spTgt spid="73"/>
                                        </p:tgtEl>
                                        <p:attrNameLst>
                                          <p:attrName>ppt_x</p:attrName>
                                        </p:attrNameLst>
                                      </p:cBhvr>
                                      <p:tavLst>
                                        <p:tav tm="0">
                                          <p:val>
                                            <p:strVal val="#ppt_x"/>
                                          </p:val>
                                        </p:tav>
                                        <p:tav tm="100000">
                                          <p:val>
                                            <p:strVal val="#ppt_x"/>
                                          </p:val>
                                        </p:tav>
                                      </p:tavLst>
                                    </p:anim>
                                    <p:anim calcmode="lin" valueType="num">
                                      <p:cBhvr additive="base">
                                        <p:cTn id="43" dur="500" fill="hold"/>
                                        <p:tgtEl>
                                          <p:spTgt spid="7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74"/>
                                        </p:tgtEl>
                                        <p:attrNameLst>
                                          <p:attrName>style.visibility</p:attrName>
                                        </p:attrNameLst>
                                      </p:cBhvr>
                                      <p:to>
                                        <p:strVal val="visible"/>
                                      </p:to>
                                    </p:set>
                                    <p:anim calcmode="lin" valueType="num">
                                      <p:cBhvr additive="base">
                                        <p:cTn id="47" dur="500" fill="hold"/>
                                        <p:tgtEl>
                                          <p:spTgt spid="74"/>
                                        </p:tgtEl>
                                        <p:attrNameLst>
                                          <p:attrName>ppt_x</p:attrName>
                                        </p:attrNameLst>
                                      </p:cBhvr>
                                      <p:tavLst>
                                        <p:tav tm="0">
                                          <p:val>
                                            <p:strVal val="#ppt_x"/>
                                          </p:val>
                                        </p:tav>
                                        <p:tav tm="100000">
                                          <p:val>
                                            <p:strVal val="#ppt_x"/>
                                          </p:val>
                                        </p:tav>
                                      </p:tavLst>
                                    </p:anim>
                                    <p:anim calcmode="lin" valueType="num">
                                      <p:cBhvr additive="base">
                                        <p:cTn id="48" dur="500" fill="hold"/>
                                        <p:tgtEl>
                                          <p:spTgt spid="7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75"/>
                                        </p:tgtEl>
                                        <p:attrNameLst>
                                          <p:attrName>style.visibility</p:attrName>
                                        </p:attrNameLst>
                                      </p:cBhvr>
                                      <p:to>
                                        <p:strVal val="visible"/>
                                      </p:to>
                                    </p:set>
                                    <p:anim calcmode="lin" valueType="num">
                                      <p:cBhvr additive="base">
                                        <p:cTn id="52" dur="500" fill="hold"/>
                                        <p:tgtEl>
                                          <p:spTgt spid="75"/>
                                        </p:tgtEl>
                                        <p:attrNameLst>
                                          <p:attrName>ppt_x</p:attrName>
                                        </p:attrNameLst>
                                      </p:cBhvr>
                                      <p:tavLst>
                                        <p:tav tm="0">
                                          <p:val>
                                            <p:strVal val="#ppt_x"/>
                                          </p:val>
                                        </p:tav>
                                        <p:tav tm="100000">
                                          <p:val>
                                            <p:strVal val="#ppt_x"/>
                                          </p:val>
                                        </p:tav>
                                      </p:tavLst>
                                    </p:anim>
                                    <p:anim calcmode="lin" valueType="num">
                                      <p:cBhvr additive="base">
                                        <p:cTn id="53" dur="500" fill="hold"/>
                                        <p:tgtEl>
                                          <p:spTgt spid="75"/>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2050"/>
                                        </p:tgtEl>
                                        <p:attrNameLst>
                                          <p:attrName>style.visibility</p:attrName>
                                        </p:attrNameLst>
                                      </p:cBhvr>
                                      <p:to>
                                        <p:strVal val="visible"/>
                                      </p:to>
                                    </p:set>
                                    <p:anim calcmode="lin" valueType="num">
                                      <p:cBhvr additive="base">
                                        <p:cTn id="57" dur="500" fill="hold"/>
                                        <p:tgtEl>
                                          <p:spTgt spid="2050"/>
                                        </p:tgtEl>
                                        <p:attrNameLst>
                                          <p:attrName>ppt_x</p:attrName>
                                        </p:attrNameLst>
                                      </p:cBhvr>
                                      <p:tavLst>
                                        <p:tav tm="0">
                                          <p:val>
                                            <p:strVal val="#ppt_x"/>
                                          </p:val>
                                        </p:tav>
                                        <p:tav tm="100000">
                                          <p:val>
                                            <p:strVal val="#ppt_x"/>
                                          </p:val>
                                        </p:tav>
                                      </p:tavLst>
                                    </p:anim>
                                    <p:anim calcmode="lin" valueType="num">
                                      <p:cBhvr additive="base">
                                        <p:cTn id="58" dur="500" fill="hold"/>
                                        <p:tgtEl>
                                          <p:spTgt spid="2050"/>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2051"/>
                                        </p:tgtEl>
                                        <p:attrNameLst>
                                          <p:attrName>style.visibility</p:attrName>
                                        </p:attrNameLst>
                                      </p:cBhvr>
                                      <p:to>
                                        <p:strVal val="visible"/>
                                      </p:to>
                                    </p:set>
                                    <p:anim calcmode="lin" valueType="num">
                                      <p:cBhvr additive="base">
                                        <p:cTn id="62" dur="500" fill="hold"/>
                                        <p:tgtEl>
                                          <p:spTgt spid="2051"/>
                                        </p:tgtEl>
                                        <p:attrNameLst>
                                          <p:attrName>ppt_x</p:attrName>
                                        </p:attrNameLst>
                                      </p:cBhvr>
                                      <p:tavLst>
                                        <p:tav tm="0">
                                          <p:val>
                                            <p:strVal val="#ppt_x"/>
                                          </p:val>
                                        </p:tav>
                                        <p:tav tm="100000">
                                          <p:val>
                                            <p:strVal val="#ppt_x"/>
                                          </p:val>
                                        </p:tav>
                                      </p:tavLst>
                                    </p:anim>
                                    <p:anim calcmode="lin" valueType="num">
                                      <p:cBhvr additive="base">
                                        <p:cTn id="63" dur="500" fill="hold"/>
                                        <p:tgtEl>
                                          <p:spTgt spid="2051"/>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 calcmode="lin" valueType="num">
                                      <p:cBhvr additive="base">
                                        <p:cTn id="67" dur="500" fill="hold"/>
                                        <p:tgtEl>
                                          <p:spTgt spid="80"/>
                                        </p:tgtEl>
                                        <p:attrNameLst>
                                          <p:attrName>ppt_x</p:attrName>
                                        </p:attrNameLst>
                                      </p:cBhvr>
                                      <p:tavLst>
                                        <p:tav tm="0">
                                          <p:val>
                                            <p:strVal val="#ppt_x"/>
                                          </p:val>
                                        </p:tav>
                                        <p:tav tm="100000">
                                          <p:val>
                                            <p:strVal val="#ppt_x"/>
                                          </p:val>
                                        </p:tav>
                                      </p:tavLst>
                                    </p:anim>
                                    <p:anim calcmode="lin" valueType="num">
                                      <p:cBhvr additive="base">
                                        <p:cTn id="68" dur="500" fill="hold"/>
                                        <p:tgtEl>
                                          <p:spTgt spid="80"/>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86"/>
                                        </p:tgtEl>
                                        <p:attrNameLst>
                                          <p:attrName>style.visibility</p:attrName>
                                        </p:attrNameLst>
                                      </p:cBhvr>
                                      <p:to>
                                        <p:strVal val="visible"/>
                                      </p:to>
                                    </p:set>
                                    <p:anim calcmode="lin" valueType="num">
                                      <p:cBhvr additive="base">
                                        <p:cTn id="72" dur="500" fill="hold"/>
                                        <p:tgtEl>
                                          <p:spTgt spid="86"/>
                                        </p:tgtEl>
                                        <p:attrNameLst>
                                          <p:attrName>ppt_x</p:attrName>
                                        </p:attrNameLst>
                                      </p:cBhvr>
                                      <p:tavLst>
                                        <p:tav tm="0">
                                          <p:val>
                                            <p:strVal val="#ppt_x"/>
                                          </p:val>
                                        </p:tav>
                                        <p:tav tm="100000">
                                          <p:val>
                                            <p:strVal val="#ppt_x"/>
                                          </p:val>
                                        </p:tav>
                                      </p:tavLst>
                                    </p:anim>
                                    <p:anim calcmode="lin" valueType="num">
                                      <p:cBhvr additive="base">
                                        <p:cTn id="73" dur="500" fill="hold"/>
                                        <p:tgtEl>
                                          <p:spTgt spid="86"/>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nodeType="afterEffect">
                                  <p:stCondLst>
                                    <p:cond delay="0"/>
                                  </p:stCondLst>
                                  <p:childTnLst>
                                    <p:set>
                                      <p:cBhvr>
                                        <p:cTn id="76" dur="1" fill="hold">
                                          <p:stCondLst>
                                            <p:cond delay="0"/>
                                          </p:stCondLst>
                                        </p:cTn>
                                        <p:tgtEl>
                                          <p:spTgt spid="87"/>
                                        </p:tgtEl>
                                        <p:attrNameLst>
                                          <p:attrName>style.visibility</p:attrName>
                                        </p:attrNameLst>
                                      </p:cBhvr>
                                      <p:to>
                                        <p:strVal val="visible"/>
                                      </p:to>
                                    </p:set>
                                    <p:anim calcmode="lin" valueType="num">
                                      <p:cBhvr additive="base">
                                        <p:cTn id="77" dur="500" fill="hold"/>
                                        <p:tgtEl>
                                          <p:spTgt spid="87"/>
                                        </p:tgtEl>
                                        <p:attrNameLst>
                                          <p:attrName>ppt_x</p:attrName>
                                        </p:attrNameLst>
                                      </p:cBhvr>
                                      <p:tavLst>
                                        <p:tav tm="0">
                                          <p:val>
                                            <p:strVal val="#ppt_x"/>
                                          </p:val>
                                        </p:tav>
                                        <p:tav tm="100000">
                                          <p:val>
                                            <p:strVal val="#ppt_x"/>
                                          </p:val>
                                        </p:tav>
                                      </p:tavLst>
                                    </p:anim>
                                    <p:anim calcmode="lin" valueType="num">
                                      <p:cBhvr additive="base">
                                        <p:cTn id="78" dur="500" fill="hold"/>
                                        <p:tgtEl>
                                          <p:spTgt spid="87"/>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92"/>
                                        </p:tgtEl>
                                        <p:attrNameLst>
                                          <p:attrName>style.visibility</p:attrName>
                                        </p:attrNameLst>
                                      </p:cBhvr>
                                      <p:to>
                                        <p:strVal val="visible"/>
                                      </p:to>
                                    </p:set>
                                    <p:anim calcmode="lin" valueType="num">
                                      <p:cBhvr additive="base">
                                        <p:cTn id="82" dur="500" fill="hold"/>
                                        <p:tgtEl>
                                          <p:spTgt spid="92"/>
                                        </p:tgtEl>
                                        <p:attrNameLst>
                                          <p:attrName>ppt_x</p:attrName>
                                        </p:attrNameLst>
                                      </p:cBhvr>
                                      <p:tavLst>
                                        <p:tav tm="0">
                                          <p:val>
                                            <p:strVal val="#ppt_x"/>
                                          </p:val>
                                        </p:tav>
                                        <p:tav tm="100000">
                                          <p:val>
                                            <p:strVal val="#ppt_x"/>
                                          </p:val>
                                        </p:tav>
                                      </p:tavLst>
                                    </p:anim>
                                    <p:anim calcmode="lin" valueType="num">
                                      <p:cBhvr additive="base">
                                        <p:cTn id="83" dur="500" fill="hold"/>
                                        <p:tgtEl>
                                          <p:spTgt spid="92"/>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93"/>
                                        </p:tgtEl>
                                        <p:attrNameLst>
                                          <p:attrName>style.visibility</p:attrName>
                                        </p:attrNameLst>
                                      </p:cBhvr>
                                      <p:to>
                                        <p:strVal val="visible"/>
                                      </p:to>
                                    </p:set>
                                    <p:anim calcmode="lin" valueType="num">
                                      <p:cBhvr additive="base">
                                        <p:cTn id="87" dur="500" fill="hold"/>
                                        <p:tgtEl>
                                          <p:spTgt spid="93"/>
                                        </p:tgtEl>
                                        <p:attrNameLst>
                                          <p:attrName>ppt_x</p:attrName>
                                        </p:attrNameLst>
                                      </p:cBhvr>
                                      <p:tavLst>
                                        <p:tav tm="0">
                                          <p:val>
                                            <p:strVal val="#ppt_x"/>
                                          </p:val>
                                        </p:tav>
                                        <p:tav tm="100000">
                                          <p:val>
                                            <p:strVal val="#ppt_x"/>
                                          </p:val>
                                        </p:tav>
                                      </p:tavLst>
                                    </p:anim>
                                    <p:anim calcmode="lin" valueType="num">
                                      <p:cBhvr additive="base">
                                        <p:cTn id="88" dur="500" fill="hold"/>
                                        <p:tgtEl>
                                          <p:spTgt spid="93"/>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fill="hold" nodeType="afterEffect">
                                  <p:stCondLst>
                                    <p:cond delay="0"/>
                                  </p:stCondLst>
                                  <p:childTnLst>
                                    <p:set>
                                      <p:cBhvr>
                                        <p:cTn id="91" dur="1" fill="hold">
                                          <p:stCondLst>
                                            <p:cond delay="0"/>
                                          </p:stCondLst>
                                        </p:cTn>
                                        <p:tgtEl>
                                          <p:spTgt spid="2052"/>
                                        </p:tgtEl>
                                        <p:attrNameLst>
                                          <p:attrName>style.visibility</p:attrName>
                                        </p:attrNameLst>
                                      </p:cBhvr>
                                      <p:to>
                                        <p:strVal val="visible"/>
                                      </p:to>
                                    </p:set>
                                    <p:anim calcmode="lin" valueType="num">
                                      <p:cBhvr additive="base">
                                        <p:cTn id="92" dur="500" fill="hold"/>
                                        <p:tgtEl>
                                          <p:spTgt spid="2052"/>
                                        </p:tgtEl>
                                        <p:attrNameLst>
                                          <p:attrName>ppt_x</p:attrName>
                                        </p:attrNameLst>
                                      </p:cBhvr>
                                      <p:tavLst>
                                        <p:tav tm="0">
                                          <p:val>
                                            <p:strVal val="#ppt_x"/>
                                          </p:val>
                                        </p:tav>
                                        <p:tav tm="100000">
                                          <p:val>
                                            <p:strVal val="#ppt_x"/>
                                          </p:val>
                                        </p:tav>
                                      </p:tavLst>
                                    </p:anim>
                                    <p:anim calcmode="lin" valueType="num">
                                      <p:cBhvr additive="base">
                                        <p:cTn id="93" dur="500" fill="hold"/>
                                        <p:tgtEl>
                                          <p:spTgt spid="20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4" grpId="0" animBg="1"/>
      <p:bldP spid="50" grpId="0" animBg="1"/>
      <p:bldP spid="57" grpId="0" animBg="1"/>
      <p:bldP spid="73" grpId="0" animBg="1"/>
      <p:bldP spid="74" grpId="0" animBg="1"/>
      <p:bldP spid="80" grpId="0" animBg="1"/>
      <p:bldP spid="86" grpId="0" animBg="1"/>
      <p:bldP spid="92" grpId="0" animBg="1"/>
      <p:bldP spid="9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679622" y="951472"/>
            <a:ext cx="10898659" cy="5424616"/>
            <a:chOff x="667265" y="864973"/>
            <a:chExt cx="10898659" cy="5424616"/>
          </a:xfrm>
        </p:grpSpPr>
        <p:sp>
          <p:nvSpPr>
            <p:cNvPr id="13314" name="Rectangle 2"/>
            <p:cNvSpPr>
              <a:spLocks noChangeArrowheads="1"/>
            </p:cNvSpPr>
            <p:nvPr/>
          </p:nvSpPr>
          <p:spPr bwMode="auto">
            <a:xfrm>
              <a:off x="667265" y="864973"/>
              <a:ext cx="10898659" cy="286232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l" defTabSz="914400" rtl="0" eaLnBrk="1" fontAlgn="base" latinLnBrk="0" hangingPunct="1">
                <a:lnSpc>
                  <a:spcPct val="150000"/>
                </a:lnSpc>
                <a:spcBef>
                  <a:spcPct val="0"/>
                </a:spcBef>
                <a:spcAft>
                  <a:spcPct val="0"/>
                </a:spcAft>
                <a:buClrTx/>
                <a:buSzTx/>
                <a:buFontTx/>
                <a:buNone/>
              </a:pPr>
              <a:r>
                <a:rPr kumimoji="0" lang="zh-CN" sz="3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典例</a:t>
              </a:r>
              <a:r>
                <a:rPr kumimoji="0" lang="en-US" altLang="zh-CN" sz="3000" b="1" i="0" u="none" strike="noStrike" cap="none" normalizeH="0" baseline="0" dirty="0" smtClean="0">
                  <a:ln>
                    <a:noFill/>
                  </a:ln>
                  <a:solidFill>
                    <a:srgbClr val="FF0000"/>
                  </a:solidFill>
                  <a:effectLst/>
                  <a:latin typeface="宋体" panose="02010600030101010101" pitchFamily="2" charset="-122"/>
                  <a:ea typeface="宋体" panose="02010600030101010101" pitchFamily="2" charset="-122"/>
                  <a:cs typeface="宋体" panose="02010600030101010101" pitchFamily="2" charset="-122"/>
                </a:rPr>
                <a:t>3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中考压轴题）</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长沙中考</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如图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18 - Z - 11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甲所示， 已知电源电压为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60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且保持不变， 电阻</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R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1</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标有“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35 V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245 W ”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的字样，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R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2</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是一个最大阻值为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70 Ω</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的滑动变阻器， 电阻</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R </a:t>
              </a:r>
              <a:r>
                <a:rPr kumimoji="0" lang="en-US" altLang="zh-CN" sz="3000" b="1" i="0" u="none" strike="noStrike" cap="none" normalizeH="0" baseline="-3000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3</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的额定电流为 </a:t>
              </a:r>
              <a:r>
                <a:rPr kumimoji="0" lang="en-US" altLang="zh-CN"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7 A </a:t>
              </a:r>
              <a:r>
                <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求：（ 不计温度对电阻的影响） </a:t>
              </a:r>
              <a:endParaRPr kumimoji="0" lang="zh-CN" altLang="en-US" sz="30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p:txBody>
        </p:sp>
        <p:pic>
          <p:nvPicPr>
            <p:cNvPr id="13313" name="图片 70"/>
            <p:cNvPicPr>
              <a:picLocks noChangeAspect="1" noChangeArrowheads="1"/>
            </p:cNvPicPr>
            <p:nvPr/>
          </p:nvPicPr>
          <p:blipFill>
            <a:blip r:embed="rId1"/>
            <a:srcRect/>
            <a:stretch>
              <a:fillRect/>
            </a:stretch>
          </p:blipFill>
          <p:spPr bwMode="auto">
            <a:xfrm>
              <a:off x="2829698" y="3583459"/>
              <a:ext cx="5589042" cy="2706130"/>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pic>
        <p:nvPicPr>
          <p:cNvPr id="3" name="图片 2"/>
          <p:cNvPicPr/>
          <p:nvPr/>
        </p:nvPicPr>
        <p:blipFill>
          <a:blip r:embed="rId1"/>
          <a:srcRect/>
          <a:stretch>
            <a:fillRect/>
          </a:stretch>
        </p:blipFill>
        <p:spPr bwMode="auto">
          <a:xfrm>
            <a:off x="653861" y="1448072"/>
            <a:ext cx="10133588" cy="351934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pic>
        <p:nvPicPr>
          <p:cNvPr id="3" name="图片 2"/>
          <p:cNvPicPr/>
          <p:nvPr/>
        </p:nvPicPr>
        <p:blipFill>
          <a:blip r:embed="rId1"/>
          <a:srcRect/>
          <a:stretch>
            <a:fillRect/>
          </a:stretch>
        </p:blipFill>
        <p:spPr bwMode="auto">
          <a:xfrm>
            <a:off x="555005" y="1256845"/>
            <a:ext cx="10961491" cy="4550829"/>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3" name="Text Box 216"/>
          <p:cNvSpPr txBox="1">
            <a:spLocks noChangeArrowheads="1"/>
          </p:cNvSpPr>
          <p:nvPr/>
        </p:nvSpPr>
        <p:spPr bwMode="auto">
          <a:xfrm>
            <a:off x="619304" y="3204660"/>
            <a:ext cx="529876" cy="1200329"/>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电功率</a:t>
            </a:r>
            <a:endParaRPr lang="zh-CN" altLang="en-US" sz="2400" b="1" dirty="0">
              <a:latin typeface="宋体" panose="02010600030101010101" pitchFamily="2" charset="-122"/>
              <a:ea typeface="宋体" panose="02010600030101010101" pitchFamily="2" charset="-122"/>
            </a:endParaRPr>
          </a:p>
        </p:txBody>
      </p:sp>
      <p:cxnSp>
        <p:nvCxnSpPr>
          <p:cNvPr id="4" name="直接连接符 3"/>
          <p:cNvCxnSpPr/>
          <p:nvPr/>
        </p:nvCxnSpPr>
        <p:spPr>
          <a:xfrm>
            <a:off x="1254690" y="3653749"/>
            <a:ext cx="66666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Text Box 216"/>
          <p:cNvSpPr txBox="1">
            <a:spLocks noChangeArrowheads="1"/>
          </p:cNvSpPr>
          <p:nvPr/>
        </p:nvSpPr>
        <p:spPr bwMode="auto">
          <a:xfrm>
            <a:off x="1953832" y="3414724"/>
            <a:ext cx="808873"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电热</a:t>
            </a:r>
            <a:endParaRPr lang="zh-CN" altLang="en-US" sz="2400" b="1" dirty="0">
              <a:latin typeface="宋体" panose="02010600030101010101" pitchFamily="2" charset="-122"/>
              <a:ea typeface="宋体" panose="02010600030101010101" pitchFamily="2" charset="-122"/>
            </a:endParaRPr>
          </a:p>
        </p:txBody>
      </p:sp>
      <p:grpSp>
        <p:nvGrpSpPr>
          <p:cNvPr id="6" name="Group 7"/>
          <p:cNvGrpSpPr/>
          <p:nvPr/>
        </p:nvGrpSpPr>
        <p:grpSpPr bwMode="auto">
          <a:xfrm>
            <a:off x="2810736" y="2065910"/>
            <a:ext cx="673012" cy="3247496"/>
            <a:chOff x="1973" y="1842"/>
            <a:chExt cx="318" cy="862"/>
          </a:xfrm>
        </p:grpSpPr>
        <p:sp>
          <p:nvSpPr>
            <p:cNvPr id="7" name="Line 8"/>
            <p:cNvSpPr>
              <a:spLocks noChangeShapeType="1"/>
            </p:cNvSpPr>
            <p:nvPr/>
          </p:nvSpPr>
          <p:spPr bwMode="auto">
            <a:xfrm>
              <a:off x="1973" y="2251"/>
              <a:ext cx="136"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8" name="Line 9"/>
            <p:cNvSpPr>
              <a:spLocks noChangeShapeType="1"/>
            </p:cNvSpPr>
            <p:nvPr/>
          </p:nvSpPr>
          <p:spPr bwMode="auto">
            <a:xfrm>
              <a:off x="2109" y="1842"/>
              <a:ext cx="0" cy="862"/>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9" name="Line 10"/>
            <p:cNvSpPr>
              <a:spLocks noChangeShapeType="1"/>
            </p:cNvSpPr>
            <p:nvPr/>
          </p:nvSpPr>
          <p:spPr bwMode="auto">
            <a:xfrm>
              <a:off x="2109" y="1842"/>
              <a:ext cx="182"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10" name="Line 11"/>
            <p:cNvSpPr>
              <a:spLocks noChangeShapeType="1"/>
            </p:cNvSpPr>
            <p:nvPr/>
          </p:nvSpPr>
          <p:spPr bwMode="auto">
            <a:xfrm>
              <a:off x="2109" y="2251"/>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11" name="Line 12"/>
            <p:cNvSpPr>
              <a:spLocks noChangeShapeType="1"/>
            </p:cNvSpPr>
            <p:nvPr/>
          </p:nvSpPr>
          <p:spPr bwMode="auto">
            <a:xfrm>
              <a:off x="2109" y="2704"/>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grpSp>
      <p:sp>
        <p:nvSpPr>
          <p:cNvPr id="12" name="Text Box 216"/>
          <p:cNvSpPr txBox="1">
            <a:spLocks noChangeArrowheads="1"/>
          </p:cNvSpPr>
          <p:nvPr/>
        </p:nvSpPr>
        <p:spPr bwMode="auto">
          <a:xfrm>
            <a:off x="3502546" y="1812465"/>
            <a:ext cx="1230092" cy="830997"/>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电流的热效应</a:t>
            </a:r>
            <a:endParaRPr lang="zh-CN" altLang="en-US" sz="2400" b="1" dirty="0" smtClean="0">
              <a:latin typeface="宋体" panose="02010600030101010101" pitchFamily="2" charset="-122"/>
              <a:ea typeface="宋体" panose="02010600030101010101" pitchFamily="2" charset="-122"/>
            </a:endParaRPr>
          </a:p>
        </p:txBody>
      </p:sp>
      <p:grpSp>
        <p:nvGrpSpPr>
          <p:cNvPr id="13" name="Group 7"/>
          <p:cNvGrpSpPr/>
          <p:nvPr/>
        </p:nvGrpSpPr>
        <p:grpSpPr bwMode="auto">
          <a:xfrm>
            <a:off x="4783698" y="1594010"/>
            <a:ext cx="673012" cy="988552"/>
            <a:chOff x="1973" y="1842"/>
            <a:chExt cx="318" cy="862"/>
          </a:xfrm>
        </p:grpSpPr>
        <p:sp>
          <p:nvSpPr>
            <p:cNvPr id="14" name="Line 8"/>
            <p:cNvSpPr>
              <a:spLocks noChangeShapeType="1"/>
            </p:cNvSpPr>
            <p:nvPr/>
          </p:nvSpPr>
          <p:spPr bwMode="auto">
            <a:xfrm>
              <a:off x="1973" y="2251"/>
              <a:ext cx="136"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15" name="Line 9"/>
            <p:cNvSpPr>
              <a:spLocks noChangeShapeType="1"/>
            </p:cNvSpPr>
            <p:nvPr/>
          </p:nvSpPr>
          <p:spPr bwMode="auto">
            <a:xfrm>
              <a:off x="2109" y="1842"/>
              <a:ext cx="0" cy="862"/>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16" name="Line 10"/>
            <p:cNvSpPr>
              <a:spLocks noChangeShapeType="1"/>
            </p:cNvSpPr>
            <p:nvPr/>
          </p:nvSpPr>
          <p:spPr bwMode="auto">
            <a:xfrm>
              <a:off x="2109" y="1842"/>
              <a:ext cx="182"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17" name="Line 12"/>
            <p:cNvSpPr>
              <a:spLocks noChangeShapeType="1"/>
            </p:cNvSpPr>
            <p:nvPr/>
          </p:nvSpPr>
          <p:spPr bwMode="auto">
            <a:xfrm>
              <a:off x="2109" y="2704"/>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grpSp>
      <p:sp>
        <p:nvSpPr>
          <p:cNvPr id="18" name="Text Box 216"/>
          <p:cNvSpPr txBox="1">
            <a:spLocks noChangeArrowheads="1"/>
          </p:cNvSpPr>
          <p:nvPr/>
        </p:nvSpPr>
        <p:spPr bwMode="auto">
          <a:xfrm>
            <a:off x="5526571" y="1131378"/>
            <a:ext cx="5446229" cy="830997"/>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影响电流热效应的因素：电流、电阻、通电时间</a:t>
            </a:r>
            <a:endParaRPr lang="en-US" altLang="zh-CN" sz="2400" b="1" dirty="0" smtClean="0">
              <a:latin typeface="宋体" panose="02010600030101010101" pitchFamily="2" charset="-122"/>
              <a:ea typeface="宋体" panose="02010600030101010101" pitchFamily="2" charset="-122"/>
            </a:endParaRPr>
          </a:p>
        </p:txBody>
      </p:sp>
      <p:sp>
        <p:nvSpPr>
          <p:cNvPr id="19" name="Text Box 216"/>
          <p:cNvSpPr txBox="1">
            <a:spLocks noChangeArrowheads="1"/>
          </p:cNvSpPr>
          <p:nvPr/>
        </p:nvSpPr>
        <p:spPr bwMode="auto">
          <a:xfrm>
            <a:off x="5543046" y="2309387"/>
            <a:ext cx="4737776"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探究方法：控制变量法和转换法</a:t>
            </a:r>
            <a:endParaRPr lang="en-US" altLang="zh-CN" sz="2400" b="1" dirty="0" smtClean="0">
              <a:latin typeface="宋体" panose="02010600030101010101" pitchFamily="2" charset="-122"/>
              <a:ea typeface="宋体" panose="02010600030101010101" pitchFamily="2" charset="-122"/>
            </a:endParaRPr>
          </a:p>
        </p:txBody>
      </p:sp>
      <p:sp>
        <p:nvSpPr>
          <p:cNvPr id="20" name="Text Box 216"/>
          <p:cNvSpPr txBox="1">
            <a:spLocks noChangeArrowheads="1"/>
          </p:cNvSpPr>
          <p:nvPr/>
        </p:nvSpPr>
        <p:spPr bwMode="auto">
          <a:xfrm>
            <a:off x="3506664" y="3422962"/>
            <a:ext cx="1460751"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焦耳定律</a:t>
            </a:r>
            <a:endParaRPr lang="zh-CN" altLang="en-US" sz="2400" b="1" dirty="0" smtClean="0">
              <a:latin typeface="宋体" panose="02010600030101010101" pitchFamily="2" charset="-122"/>
              <a:ea typeface="宋体" panose="02010600030101010101" pitchFamily="2" charset="-122"/>
            </a:endParaRPr>
          </a:p>
        </p:txBody>
      </p:sp>
      <p:grpSp>
        <p:nvGrpSpPr>
          <p:cNvPr id="21" name="Group 7"/>
          <p:cNvGrpSpPr/>
          <p:nvPr/>
        </p:nvGrpSpPr>
        <p:grpSpPr bwMode="auto">
          <a:xfrm>
            <a:off x="5034952" y="3155080"/>
            <a:ext cx="673012" cy="1280995"/>
            <a:chOff x="1973" y="1842"/>
            <a:chExt cx="318" cy="862"/>
          </a:xfrm>
        </p:grpSpPr>
        <p:sp>
          <p:nvSpPr>
            <p:cNvPr id="22" name="Line 8"/>
            <p:cNvSpPr>
              <a:spLocks noChangeShapeType="1"/>
            </p:cNvSpPr>
            <p:nvPr/>
          </p:nvSpPr>
          <p:spPr bwMode="auto">
            <a:xfrm>
              <a:off x="1973" y="2251"/>
              <a:ext cx="136"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23" name="Line 9"/>
            <p:cNvSpPr>
              <a:spLocks noChangeShapeType="1"/>
            </p:cNvSpPr>
            <p:nvPr/>
          </p:nvSpPr>
          <p:spPr bwMode="auto">
            <a:xfrm>
              <a:off x="2109" y="1842"/>
              <a:ext cx="0" cy="862"/>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24" name="Line 10"/>
            <p:cNvSpPr>
              <a:spLocks noChangeShapeType="1"/>
            </p:cNvSpPr>
            <p:nvPr/>
          </p:nvSpPr>
          <p:spPr bwMode="auto">
            <a:xfrm>
              <a:off x="2109" y="1842"/>
              <a:ext cx="182"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25" name="Line 12"/>
            <p:cNvSpPr>
              <a:spLocks noChangeShapeType="1"/>
            </p:cNvSpPr>
            <p:nvPr/>
          </p:nvSpPr>
          <p:spPr bwMode="auto">
            <a:xfrm>
              <a:off x="2109" y="2704"/>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grpSp>
      <p:sp>
        <p:nvSpPr>
          <p:cNvPr id="26" name="Text Box 216"/>
          <p:cNvSpPr txBox="1">
            <a:spLocks noChangeArrowheads="1"/>
          </p:cNvSpPr>
          <p:nvPr/>
        </p:nvSpPr>
        <p:spPr bwMode="auto">
          <a:xfrm>
            <a:off x="5790182" y="2840730"/>
            <a:ext cx="5862240" cy="1200329"/>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内容： 电流通过导体产生的热量跟电流的二次方成正比，跟导体的电阻成正比，跟通电时间成正比</a:t>
            </a:r>
            <a:endParaRPr lang="en-US" altLang="zh-CN" sz="2400" b="1" dirty="0" smtClean="0">
              <a:latin typeface="宋体" panose="02010600030101010101" pitchFamily="2" charset="-122"/>
              <a:ea typeface="宋体" panose="02010600030101010101" pitchFamily="2" charset="-122"/>
            </a:endParaRPr>
          </a:p>
        </p:txBody>
      </p:sp>
      <p:sp>
        <p:nvSpPr>
          <p:cNvPr id="27" name="Text Box 216"/>
          <p:cNvSpPr txBox="1">
            <a:spLocks noChangeArrowheads="1"/>
          </p:cNvSpPr>
          <p:nvPr/>
        </p:nvSpPr>
        <p:spPr bwMode="auto">
          <a:xfrm>
            <a:off x="5806657" y="4241163"/>
            <a:ext cx="865992"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公式</a:t>
            </a:r>
            <a:endParaRPr lang="en-US" altLang="zh-CN" sz="2400" b="1" dirty="0" smtClean="0">
              <a:latin typeface="宋体" panose="02010600030101010101" pitchFamily="2" charset="-122"/>
              <a:ea typeface="宋体" panose="02010600030101010101" pitchFamily="2" charset="-122"/>
            </a:endParaRPr>
          </a:p>
        </p:txBody>
      </p:sp>
      <p:grpSp>
        <p:nvGrpSpPr>
          <p:cNvPr id="28" name="Group 7"/>
          <p:cNvGrpSpPr/>
          <p:nvPr/>
        </p:nvGrpSpPr>
        <p:grpSpPr bwMode="auto">
          <a:xfrm>
            <a:off x="6694877" y="4283234"/>
            <a:ext cx="673012" cy="931318"/>
            <a:chOff x="1973" y="1830"/>
            <a:chExt cx="318" cy="874"/>
          </a:xfrm>
        </p:grpSpPr>
        <p:sp>
          <p:nvSpPr>
            <p:cNvPr id="29" name="Line 8"/>
            <p:cNvSpPr>
              <a:spLocks noChangeShapeType="1"/>
            </p:cNvSpPr>
            <p:nvPr/>
          </p:nvSpPr>
          <p:spPr bwMode="auto">
            <a:xfrm>
              <a:off x="1973" y="2112"/>
              <a:ext cx="136"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30" name="Line 9"/>
            <p:cNvSpPr>
              <a:spLocks noChangeShapeType="1"/>
            </p:cNvSpPr>
            <p:nvPr/>
          </p:nvSpPr>
          <p:spPr bwMode="auto">
            <a:xfrm>
              <a:off x="2109" y="1830"/>
              <a:ext cx="0" cy="862"/>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31" name="Line 10"/>
            <p:cNvSpPr>
              <a:spLocks noChangeShapeType="1"/>
            </p:cNvSpPr>
            <p:nvPr/>
          </p:nvSpPr>
          <p:spPr bwMode="auto">
            <a:xfrm>
              <a:off x="2109" y="1842"/>
              <a:ext cx="182"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sp>
          <p:nvSpPr>
            <p:cNvPr id="32" name="Line 12"/>
            <p:cNvSpPr>
              <a:spLocks noChangeShapeType="1"/>
            </p:cNvSpPr>
            <p:nvPr/>
          </p:nvSpPr>
          <p:spPr bwMode="auto">
            <a:xfrm>
              <a:off x="2109" y="2704"/>
              <a:ext cx="181" cy="0"/>
            </a:xfrm>
            <a:prstGeom prst="line">
              <a:avLst/>
            </a:prstGeom>
            <a:noFill/>
            <a:ln w="9525">
              <a:solidFill>
                <a:schemeClr val="tx1"/>
              </a:solidFill>
              <a:round/>
            </a:ln>
            <a:effectLst/>
          </p:spPr>
          <p:txBody>
            <a:bodyPr wrap="none" anchor="ctr">
              <a:spAutoFit/>
            </a:bodyPr>
            <a:lstStyle/>
            <a:p>
              <a:endParaRPr lang="zh-CN" altLang="en-US">
                <a:latin typeface="宋体" panose="02010600030101010101" pitchFamily="2" charset="-122"/>
                <a:ea typeface="宋体" panose="02010600030101010101" pitchFamily="2" charset="-122"/>
              </a:endParaRPr>
            </a:p>
          </p:txBody>
        </p:sp>
      </p:grpSp>
      <p:pic>
        <p:nvPicPr>
          <p:cNvPr id="3074" name="Picture 2"/>
          <p:cNvPicPr>
            <a:picLocks noChangeAspect="1" noChangeArrowheads="1"/>
          </p:cNvPicPr>
          <p:nvPr/>
        </p:nvPicPr>
        <p:blipFill>
          <a:blip r:embed="rId1"/>
          <a:srcRect/>
          <a:stretch>
            <a:fillRect/>
          </a:stretch>
        </p:blipFill>
        <p:spPr bwMode="auto">
          <a:xfrm>
            <a:off x="7440053" y="4126384"/>
            <a:ext cx="4012599" cy="420902"/>
          </a:xfrm>
          <a:prstGeom prst="rect">
            <a:avLst/>
          </a:prstGeom>
          <a:noFill/>
          <a:ln w="9525">
            <a:noFill/>
            <a:miter lim="800000"/>
            <a:headEnd/>
            <a:tailEnd/>
          </a:ln>
          <a:effectLst/>
        </p:spPr>
      </p:pic>
      <p:pic>
        <p:nvPicPr>
          <p:cNvPr id="3075" name="Picture 3"/>
          <p:cNvPicPr>
            <a:picLocks noChangeAspect="1" noChangeArrowheads="1"/>
          </p:cNvPicPr>
          <p:nvPr/>
        </p:nvPicPr>
        <p:blipFill>
          <a:blip r:embed="rId2"/>
          <a:srcRect/>
          <a:stretch>
            <a:fillRect/>
          </a:stretch>
        </p:blipFill>
        <p:spPr bwMode="auto">
          <a:xfrm>
            <a:off x="7394359" y="4825700"/>
            <a:ext cx="4424657" cy="648343"/>
          </a:xfrm>
          <a:prstGeom prst="rect">
            <a:avLst/>
          </a:prstGeom>
          <a:noFill/>
          <a:ln w="9525">
            <a:noFill/>
            <a:miter lim="800000"/>
            <a:headEnd/>
            <a:tailEnd/>
          </a:ln>
          <a:effectLst/>
        </p:spPr>
      </p:pic>
      <p:sp>
        <p:nvSpPr>
          <p:cNvPr id="35" name="Text Box 216"/>
          <p:cNvSpPr txBox="1">
            <a:spLocks noChangeArrowheads="1"/>
          </p:cNvSpPr>
          <p:nvPr/>
        </p:nvSpPr>
        <p:spPr bwMode="auto">
          <a:xfrm>
            <a:off x="3473713" y="5132314"/>
            <a:ext cx="2655238" cy="461665"/>
          </a:xfrm>
          <a:prstGeom prst="rect">
            <a:avLst/>
          </a:prstGeom>
          <a:noFill/>
          <a:ln w="9525">
            <a:solidFill>
              <a:schemeClr val="tx1"/>
            </a:solidFill>
            <a:miter lim="800000"/>
          </a:ln>
          <a:effectLst/>
        </p:spPr>
        <p:txBody>
          <a:bodyPr wrap="square">
            <a:spAutoFit/>
          </a:bodyPr>
          <a:lstStyle/>
          <a:p>
            <a:pPr>
              <a:spcBef>
                <a:spcPct val="50000"/>
              </a:spcBef>
            </a:pPr>
            <a:r>
              <a:rPr lang="zh-CN" altLang="en-US" sz="2400" b="1" dirty="0" smtClean="0">
                <a:latin typeface="宋体" panose="02010600030101010101" pitchFamily="2" charset="-122"/>
                <a:ea typeface="宋体" panose="02010600030101010101" pitchFamily="2" charset="-122"/>
              </a:rPr>
              <a:t>电热的利用和防止</a:t>
            </a:r>
            <a:endParaRPr lang="zh-CN" altLang="en-US" sz="2400" b="1" dirty="0" smtClean="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ppt_x"/>
                                          </p:val>
                                        </p:tav>
                                        <p:tav tm="100000">
                                          <p:val>
                                            <p:strVal val="#ppt_x"/>
                                          </p:val>
                                        </p:tav>
                                      </p:tavLst>
                                    </p:anim>
                                    <p:anim calcmode="lin" valueType="num">
                                      <p:cBhvr additive="base">
                                        <p:cTn id="43" dur="50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500" fill="hold"/>
                                        <p:tgtEl>
                                          <p:spTgt spid="20"/>
                                        </p:tgtEl>
                                        <p:attrNameLst>
                                          <p:attrName>ppt_x</p:attrName>
                                        </p:attrNameLst>
                                      </p:cBhvr>
                                      <p:tavLst>
                                        <p:tav tm="0">
                                          <p:val>
                                            <p:strVal val="#ppt_x"/>
                                          </p:val>
                                        </p:tav>
                                        <p:tav tm="100000">
                                          <p:val>
                                            <p:strVal val="#ppt_x"/>
                                          </p:val>
                                        </p:tav>
                                      </p:tavLst>
                                    </p:anim>
                                    <p:anim calcmode="lin" valueType="num">
                                      <p:cBhvr additive="base">
                                        <p:cTn id="48" dur="500" fill="hold"/>
                                        <p:tgtEl>
                                          <p:spTgt spid="2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500" fill="hold"/>
                                        <p:tgtEl>
                                          <p:spTgt spid="21"/>
                                        </p:tgtEl>
                                        <p:attrNameLst>
                                          <p:attrName>ppt_x</p:attrName>
                                        </p:attrNameLst>
                                      </p:cBhvr>
                                      <p:tavLst>
                                        <p:tav tm="0">
                                          <p:val>
                                            <p:strVal val="#ppt_x"/>
                                          </p:val>
                                        </p:tav>
                                        <p:tav tm="100000">
                                          <p:val>
                                            <p:strVal val="#ppt_x"/>
                                          </p:val>
                                        </p:tav>
                                      </p:tavLst>
                                    </p:anim>
                                    <p:anim calcmode="lin" valueType="num">
                                      <p:cBhvr additive="base">
                                        <p:cTn id="53" dur="500" fill="hold"/>
                                        <p:tgtEl>
                                          <p:spTgt spid="21"/>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additive="base">
                                        <p:cTn id="57" dur="500" fill="hold"/>
                                        <p:tgtEl>
                                          <p:spTgt spid="26"/>
                                        </p:tgtEl>
                                        <p:attrNameLst>
                                          <p:attrName>ppt_x</p:attrName>
                                        </p:attrNameLst>
                                      </p:cBhvr>
                                      <p:tavLst>
                                        <p:tav tm="0">
                                          <p:val>
                                            <p:strVal val="#ppt_x"/>
                                          </p:val>
                                        </p:tav>
                                        <p:tav tm="100000">
                                          <p:val>
                                            <p:strVal val="#ppt_x"/>
                                          </p:val>
                                        </p:tav>
                                      </p:tavLst>
                                    </p:anim>
                                    <p:anim calcmode="lin" valueType="num">
                                      <p:cBhvr additive="base">
                                        <p:cTn id="58" dur="500" fill="hold"/>
                                        <p:tgtEl>
                                          <p:spTgt spid="26"/>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ppt_x"/>
                                          </p:val>
                                        </p:tav>
                                        <p:tav tm="100000">
                                          <p:val>
                                            <p:strVal val="#ppt_x"/>
                                          </p:val>
                                        </p:tav>
                                      </p:tavLst>
                                    </p:anim>
                                    <p:anim calcmode="lin" valueType="num">
                                      <p:cBhvr additive="base">
                                        <p:cTn id="63" dur="500" fill="hold"/>
                                        <p:tgtEl>
                                          <p:spTgt spid="27"/>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nodeType="after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3" presetClass="entr" presetSubtype="10" fill="hold" nodeType="afterEffect">
                                  <p:stCondLst>
                                    <p:cond delay="0"/>
                                  </p:stCondLst>
                                  <p:childTnLst>
                                    <p:set>
                                      <p:cBhvr>
                                        <p:cTn id="71" dur="1" fill="hold">
                                          <p:stCondLst>
                                            <p:cond delay="0"/>
                                          </p:stCondLst>
                                        </p:cTn>
                                        <p:tgtEl>
                                          <p:spTgt spid="3074"/>
                                        </p:tgtEl>
                                        <p:attrNameLst>
                                          <p:attrName>style.visibility</p:attrName>
                                        </p:attrNameLst>
                                      </p:cBhvr>
                                      <p:to>
                                        <p:strVal val="visible"/>
                                      </p:to>
                                    </p:set>
                                    <p:animEffect transition="in" filter="blinds(horizontal)">
                                      <p:cBhvr>
                                        <p:cTn id="72" dur="500"/>
                                        <p:tgtEl>
                                          <p:spTgt spid="3074"/>
                                        </p:tgtEl>
                                      </p:cBhvr>
                                    </p:animEffect>
                                  </p:childTnLst>
                                </p:cTn>
                              </p:par>
                            </p:childTnLst>
                          </p:cTn>
                        </p:par>
                        <p:par>
                          <p:cTn id="73" fill="hold">
                            <p:stCondLst>
                              <p:cond delay="7000"/>
                            </p:stCondLst>
                            <p:childTnLst>
                              <p:par>
                                <p:cTn id="74" presetID="2" presetClass="entr" presetSubtype="4" fill="hold" nodeType="afterEffect">
                                  <p:stCondLst>
                                    <p:cond delay="0"/>
                                  </p:stCondLst>
                                  <p:childTnLst>
                                    <p:set>
                                      <p:cBhvr>
                                        <p:cTn id="75" dur="1" fill="hold">
                                          <p:stCondLst>
                                            <p:cond delay="0"/>
                                          </p:stCondLst>
                                        </p:cTn>
                                        <p:tgtEl>
                                          <p:spTgt spid="3075"/>
                                        </p:tgtEl>
                                        <p:attrNameLst>
                                          <p:attrName>style.visibility</p:attrName>
                                        </p:attrNameLst>
                                      </p:cBhvr>
                                      <p:to>
                                        <p:strVal val="visible"/>
                                      </p:to>
                                    </p:set>
                                    <p:anim calcmode="lin" valueType="num">
                                      <p:cBhvr additive="base">
                                        <p:cTn id="76" dur="500" fill="hold"/>
                                        <p:tgtEl>
                                          <p:spTgt spid="3075"/>
                                        </p:tgtEl>
                                        <p:attrNameLst>
                                          <p:attrName>ppt_x</p:attrName>
                                        </p:attrNameLst>
                                      </p:cBhvr>
                                      <p:tavLst>
                                        <p:tav tm="0">
                                          <p:val>
                                            <p:strVal val="#ppt_x"/>
                                          </p:val>
                                        </p:tav>
                                        <p:tav tm="100000">
                                          <p:val>
                                            <p:strVal val="#ppt_x"/>
                                          </p:val>
                                        </p:tav>
                                      </p:tavLst>
                                    </p:anim>
                                    <p:anim calcmode="lin" valueType="num">
                                      <p:cBhvr additive="base">
                                        <p:cTn id="77" dur="500" fill="hold"/>
                                        <p:tgtEl>
                                          <p:spTgt spid="3075"/>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 presetClass="entr" presetSubtype="4" fill="hold" grpId="0" nodeType="afterEffect">
                                  <p:stCondLst>
                                    <p:cond delay="0"/>
                                  </p:stCondLst>
                                  <p:childTnLst>
                                    <p:set>
                                      <p:cBhvr>
                                        <p:cTn id="80" dur="1" fill="hold">
                                          <p:stCondLst>
                                            <p:cond delay="0"/>
                                          </p:stCondLst>
                                        </p:cTn>
                                        <p:tgtEl>
                                          <p:spTgt spid="35"/>
                                        </p:tgtEl>
                                        <p:attrNameLst>
                                          <p:attrName>style.visibility</p:attrName>
                                        </p:attrNameLst>
                                      </p:cBhvr>
                                      <p:to>
                                        <p:strVal val="visible"/>
                                      </p:to>
                                    </p:set>
                                    <p:anim calcmode="lin" valueType="num">
                                      <p:cBhvr additive="base">
                                        <p:cTn id="81" dur="500" fill="hold"/>
                                        <p:tgtEl>
                                          <p:spTgt spid="35"/>
                                        </p:tgtEl>
                                        <p:attrNameLst>
                                          <p:attrName>ppt_x</p:attrName>
                                        </p:attrNameLst>
                                      </p:cBhvr>
                                      <p:tavLst>
                                        <p:tav tm="0">
                                          <p:val>
                                            <p:strVal val="#ppt_x"/>
                                          </p:val>
                                        </p:tav>
                                        <p:tav tm="100000">
                                          <p:val>
                                            <p:strVal val="#ppt_x"/>
                                          </p:val>
                                        </p:tav>
                                      </p:tavLst>
                                    </p:anim>
                                    <p:anim calcmode="lin" valueType="num">
                                      <p:cBhvr additive="base">
                                        <p:cTn id="8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2" grpId="0" animBg="1"/>
      <p:bldP spid="18" grpId="0" animBg="1"/>
      <p:bldP spid="19" grpId="0" animBg="1"/>
      <p:bldP spid="20" grpId="0" animBg="1"/>
      <p:bldP spid="26" grpId="0" animBg="1"/>
      <p:bldP spid="27" grpId="0" animBg="1"/>
      <p:bldP spid="3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sp>
        <p:nvSpPr>
          <p:cNvPr id="3" name="矩形 2"/>
          <p:cNvSpPr/>
          <p:nvPr/>
        </p:nvSpPr>
        <p:spPr>
          <a:xfrm>
            <a:off x="563602" y="834814"/>
            <a:ext cx="1729961" cy="676660"/>
          </a:xfrm>
          <a:prstGeom prst="rect">
            <a:avLst/>
          </a:prstGeom>
        </p:spPr>
        <p:txBody>
          <a:bodyPr wrap="none">
            <a:spAutoFit/>
          </a:bodyPr>
          <a:lstStyle/>
          <a:p>
            <a:pPr>
              <a:lnSpc>
                <a:spcPct val="150000"/>
              </a:lnSpc>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知识纵横</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
        <p:nvSpPr>
          <p:cNvPr id="35841" name="Rectangle 1"/>
          <p:cNvSpPr>
            <a:spLocks noChangeArrowheads="1"/>
          </p:cNvSpPr>
          <p:nvPr/>
        </p:nvSpPr>
        <p:spPr bwMode="auto">
          <a:xfrm>
            <a:off x="605481" y="1594022"/>
            <a:ext cx="10206681" cy="4247317"/>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三个“一”（一个定律、一个测量工具、一个实验）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焦耳定律： 电流通过导体产生的热量跟电流的二次方成正比， 跟导体的电阻成正比， 跟通电时间成正比。</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电能表</a:t>
            </a:r>
            <a:b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①电能表是测量用电器一段时间内消耗电能多少的仪表。</a:t>
            </a:r>
            <a:b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②单相电能表的主要技术参数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8" presetClass="entr" presetSubtype="16" fill="hold" grpId="0" nodeType="afterEffect">
                                  <p:stCondLst>
                                    <p:cond delay="0"/>
                                  </p:stCondLst>
                                  <p:childTnLst>
                                    <p:set>
                                      <p:cBhvr>
                                        <p:cTn id="11" dur="1" fill="hold">
                                          <p:stCondLst>
                                            <p:cond delay="0"/>
                                          </p:stCondLst>
                                        </p:cTn>
                                        <p:tgtEl>
                                          <p:spTgt spid="35841"/>
                                        </p:tgtEl>
                                        <p:attrNameLst>
                                          <p:attrName>style.visibility</p:attrName>
                                        </p:attrNameLst>
                                      </p:cBhvr>
                                      <p:to>
                                        <p:strVal val="visible"/>
                                      </p:to>
                                    </p:set>
                                    <p:animEffect transition="in" filter="diamond(in)">
                                      <p:cBhvr>
                                        <p:cTn id="12" dur="2000"/>
                                        <p:tgtEl>
                                          <p:spTgt spid="358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84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pic>
        <p:nvPicPr>
          <p:cNvPr id="3" name="图片 2"/>
          <p:cNvPicPr/>
          <p:nvPr/>
        </p:nvPicPr>
        <p:blipFill>
          <a:blip r:embed="rId1"/>
          <a:srcRect/>
          <a:stretch>
            <a:fillRect/>
          </a:stretch>
        </p:blipFill>
        <p:spPr bwMode="auto">
          <a:xfrm>
            <a:off x="1098703" y="1422117"/>
            <a:ext cx="9540463" cy="353294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729049" y="1000898"/>
            <a:ext cx="10577384" cy="5383320"/>
            <a:chOff x="420130" y="963827"/>
            <a:chExt cx="10577384" cy="5383320"/>
          </a:xfrm>
        </p:grpSpPr>
        <p:sp>
          <p:nvSpPr>
            <p:cNvPr id="34818" name="Rectangle 2"/>
            <p:cNvSpPr>
              <a:spLocks noChangeArrowheads="1"/>
            </p:cNvSpPr>
            <p:nvPr/>
          </p:nvSpPr>
          <p:spPr bwMode="auto">
            <a:xfrm>
              <a:off x="420130" y="963827"/>
              <a:ext cx="10577384" cy="4247317"/>
            </a:xfrm>
            <a:prstGeom prst="rect">
              <a:avLst/>
            </a:prstGeom>
            <a:noFill/>
            <a:ln w="9525">
              <a:noFill/>
              <a:miter lim="800000"/>
            </a:ln>
            <a:effectLst/>
          </p:spPr>
          <p:txBody>
            <a:bodyPr vert="horz" wrap="squar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3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 测量小灯泡的电功率</a:t>
              </a:r>
              <a:b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①实验目的： 测量小灯泡的电功率。</a:t>
              </a:r>
              <a:b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②实验原理：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P = UI</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a:t>
              </a:r>
              <a:b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③实验器材： 电压表、 电流表、 电源、 开关、 导线、 滑动变阻器、 小灯泡。</a:t>
              </a:r>
              <a:b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b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④实验电路： 如图 </a:t>
              </a: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18-Z -2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所示。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34817" name="图片 25"/>
            <p:cNvPicPr>
              <a:picLocks noChangeAspect="1" noChangeArrowheads="1"/>
            </p:cNvPicPr>
            <p:nvPr/>
          </p:nvPicPr>
          <p:blipFill>
            <a:blip r:embed="rId1"/>
            <a:srcRect/>
            <a:stretch>
              <a:fillRect/>
            </a:stretch>
          </p:blipFill>
          <p:spPr bwMode="auto">
            <a:xfrm>
              <a:off x="6796214" y="3954163"/>
              <a:ext cx="2755557" cy="2392984"/>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1174115" y="110491"/>
            <a:ext cx="1826142"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章末复习</a:t>
            </a:r>
            <a:endParaRPr lang="zh-CN" altLang="en-US" dirty="0">
              <a:solidFill>
                <a:schemeClr val="tx1"/>
              </a:solidFill>
              <a:latin typeface="微软雅黑" panose="020B0503020204020204" charset="-122"/>
              <a:ea typeface="微软雅黑" panose="020B0503020204020204" charset="-122"/>
            </a:endParaRPr>
          </a:p>
        </p:txBody>
      </p:sp>
      <p:grpSp>
        <p:nvGrpSpPr>
          <p:cNvPr id="5" name="组合 4"/>
          <p:cNvGrpSpPr/>
          <p:nvPr/>
        </p:nvGrpSpPr>
        <p:grpSpPr>
          <a:xfrm>
            <a:off x="704335" y="1198605"/>
            <a:ext cx="9177588" cy="4683211"/>
            <a:chOff x="704335" y="1198605"/>
            <a:chExt cx="9177588" cy="4683211"/>
          </a:xfrm>
        </p:grpSpPr>
        <p:sp>
          <p:nvSpPr>
            <p:cNvPr id="12290" name="Rectangle 2"/>
            <p:cNvSpPr>
              <a:spLocks noChangeArrowheads="1"/>
            </p:cNvSpPr>
            <p:nvPr/>
          </p:nvSpPr>
          <p:spPr bwMode="auto">
            <a:xfrm>
              <a:off x="704335" y="1198605"/>
              <a:ext cx="3857146" cy="676660"/>
            </a:xfrm>
            <a:prstGeom prst="rect">
              <a:avLst/>
            </a:prstGeom>
            <a:noFill/>
            <a:ln w="9525">
              <a:noFill/>
              <a:miter lim="800000"/>
            </a:ln>
            <a:effectLst/>
          </p:spPr>
          <p:txBody>
            <a:bodyPr vert="horz" wrap="none" lIns="91440" tIns="45720" rIns="91440" bIns="45720" numCol="1" anchor="ctr" anchorCtr="0" compatLnSpc="1">
              <a:spAutoFit/>
            </a:bodyPr>
            <a:lstStyle/>
            <a:p>
              <a:pPr marR="0" lvl="0" indent="0" fontAlgn="base">
                <a:lnSpc>
                  <a:spcPct val="150000"/>
                </a:lnSpc>
                <a:spcBef>
                  <a:spcPct val="0"/>
                </a:spcBef>
                <a:spcAft>
                  <a:spcPct val="0"/>
                </a:spcAft>
                <a:buClrTx/>
                <a:buSzTx/>
                <a:buFontTx/>
                <a:buNone/>
              </a:pPr>
              <a:r>
                <a:rPr lang="en-US" altLang="zh-CN" sz="3000" b="1" dirty="0" smtClean="0">
                  <a:latin typeface="宋体" panose="02010600030101010101" pitchFamily="2" charset="-122"/>
                  <a:ea typeface="宋体" panose="02010600030101010101" pitchFamily="2" charset="-122"/>
                  <a:cs typeface="Times New Roman" panose="02020603050405020304" pitchFamily="18" charset="0"/>
                </a:rPr>
                <a:t>2 </a:t>
              </a:r>
              <a:r>
                <a:rPr lang="zh-CN" altLang="en-US" sz="3000" b="1" dirty="0" smtClean="0">
                  <a:latin typeface="宋体" panose="02010600030101010101" pitchFamily="2" charset="-122"/>
                  <a:ea typeface="宋体" panose="02010600030101010101" pitchFamily="2" charset="-122"/>
                  <a:cs typeface="Times New Roman" panose="02020603050405020304" pitchFamily="18" charset="0"/>
                </a:rPr>
                <a:t>三个量的计算公式 </a:t>
              </a:r>
              <a:endParaRPr lang="zh-CN" altLang="en-US" sz="3000" b="1" dirty="0" smtClean="0">
                <a:latin typeface="宋体" panose="02010600030101010101" pitchFamily="2" charset="-122"/>
                <a:ea typeface="宋体" panose="02010600030101010101" pitchFamily="2" charset="-122"/>
                <a:cs typeface="Times New Roman" panose="02020603050405020304" pitchFamily="18" charset="0"/>
              </a:endParaRPr>
            </a:p>
          </p:txBody>
        </p:sp>
        <p:pic>
          <p:nvPicPr>
            <p:cNvPr id="12289" name="图片 28"/>
            <p:cNvPicPr>
              <a:picLocks noChangeAspect="1" noChangeArrowheads="1"/>
            </p:cNvPicPr>
            <p:nvPr/>
          </p:nvPicPr>
          <p:blipFill>
            <a:blip r:embed="rId1"/>
            <a:srcRect/>
            <a:stretch>
              <a:fillRect/>
            </a:stretch>
          </p:blipFill>
          <p:spPr bwMode="auto">
            <a:xfrm>
              <a:off x="1248032" y="2063579"/>
              <a:ext cx="8633891" cy="3818237"/>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4919</Words>
  <Application>WPS 演示</Application>
  <PresentationFormat>自定义</PresentationFormat>
  <Paragraphs>267</Paragraphs>
  <Slides>42</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4</vt:i4>
      </vt:variant>
      <vt:variant>
        <vt:lpstr>幻灯片标题</vt:lpstr>
      </vt:variant>
      <vt:variant>
        <vt:i4>42</vt:i4>
      </vt:variant>
    </vt:vector>
  </HeadingPairs>
  <TitlesOfParts>
    <vt:vector size="58" baseType="lpstr">
      <vt:lpstr>Arial</vt:lpstr>
      <vt:lpstr>宋体</vt:lpstr>
      <vt:lpstr>Wingdings</vt:lpstr>
      <vt:lpstr>微软雅黑</vt:lpstr>
      <vt:lpstr>华文新魏</vt:lpstr>
      <vt:lpstr>Times New Roman</vt:lpstr>
      <vt:lpstr>Arial Unicode MS</vt:lpstr>
      <vt:lpstr>Calibri Light</vt:lpstr>
      <vt:lpstr>Calibri</vt:lpstr>
      <vt:lpstr>仿宋</vt:lpstr>
      <vt:lpstr>黑体</vt:lpstr>
      <vt:lpstr>Office 主题</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qw</cp:lastModifiedBy>
  <cp:revision>49</cp:revision>
  <dcterms:created xsi:type="dcterms:W3CDTF">2018-02-07T04:46:00Z</dcterms:created>
  <dcterms:modified xsi:type="dcterms:W3CDTF">2018-11-04T00:24:12Z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2052-10.1.0.7520</vt:lpwstr>
  </property>
</Properties>
</file>