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83" r:id="rId6"/>
    <p:sldId id="291" r:id="rId7"/>
    <p:sldId id="261" r:id="rId8"/>
    <p:sldId id="292" r:id="rId9"/>
    <p:sldId id="298" r:id="rId10"/>
    <p:sldId id="299" r:id="rId11"/>
    <p:sldId id="275" r:id="rId12"/>
    <p:sldId id="293" r:id="rId13"/>
    <p:sldId id="277" r:id="rId14"/>
    <p:sldId id="294" r:id="rId15"/>
    <p:sldId id="290" r:id="rId16"/>
    <p:sldId id="302" r:id="rId17"/>
    <p:sldId id="300" r:id="rId18"/>
    <p:sldId id="301" r:id="rId19"/>
    <p:sldId id="296" r:id="rId20"/>
    <p:sldId id="295" r:id="rId21"/>
    <p:sldId id="262" r:id="rId22"/>
    <p:sldId id="263" r:id="rId23"/>
    <p:sldId id="297" r:id="rId24"/>
    <p:sldId id="304" r:id="rId25"/>
    <p:sldId id="268" r:id="rId2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1AF00"/>
    <a:srgbClr val="C716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77" d="100"/>
          <a:sy n="77" d="100"/>
        </p:scale>
        <p:origin x="-108" y="-3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5.emf"/><Relationship Id="rId1" Type="http://schemas.openxmlformats.org/officeDocument/2006/relationships/package" Target="../embeddings/Document1.docx"/></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16.emf"/><Relationship Id="rId1" Type="http://schemas.openxmlformats.org/officeDocument/2006/relationships/package" Target="../embeddings/Document2.docx"/></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6.xml"/><Relationship Id="rId3" Type="http://schemas.openxmlformats.org/officeDocument/2006/relationships/image" Target="../media/image5.jpeg"/><Relationship Id="rId2" Type="http://schemas.openxmlformats.org/officeDocument/2006/relationships/slide" Target="slide3.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file:///J:\&#20154;&#25945;&#20061;&#19979;&#23398;&#32451;&#32771;&#20570;&#35838;&#20214;word\pj6.EPS" TargetMode="External"/><Relationship Id="rId2" Type="http://schemas.openxmlformats.org/officeDocument/2006/relationships/image" Target="../media/image18.wmf"/><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file:///\\Chubanshi007\&#21516;&#27493;&#26041;&#27491;&#36716;word&#25991;&#20214;\15&#26149;\&#29289;&#29702;\&#20154;&#25945;&#29256;&#29289;&#29702;&#20061;&#19979;&#26032;&#25945;&#26696;&#20108;&#26657;\4XGO45.EPS" TargetMode="External"/><Relationship Id="rId3" Type="http://schemas.openxmlformats.org/officeDocument/2006/relationships/image" Target="../media/image7.wmf"/><Relationship Id="rId2" Type="http://schemas.openxmlformats.org/officeDocument/2006/relationships/image" Target="../media/image6.pn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file:///\\Chubanshi007\&#21516;&#27493;&#26041;&#27491;&#36716;word&#25991;&#20214;\15&#26149;\&#29289;&#29702;\&#20154;&#25945;&#29256;&#29289;&#29702;&#20061;&#19979;&#26032;&#25945;&#26696;&#20108;&#26657;\4XGO46.EPS" TargetMode="External"/><Relationship Id="rId2" Type="http://schemas.openxmlformats.org/officeDocument/2006/relationships/image" Target="../media/image8.wmf"/><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77224" y="2383663"/>
            <a:ext cx="7621123" cy="1107996"/>
          </a:xfrm>
          <a:prstGeom prst="rect">
            <a:avLst/>
          </a:prstGeom>
          <a:noFill/>
        </p:spPr>
        <p:txBody>
          <a:bodyPr wrap="square" rtlCol="0">
            <a:spAutoFit/>
          </a:bodyPr>
          <a:lstStyle/>
          <a:p>
            <a:r>
              <a:rPr lang="zh-CN" altLang="en-US" sz="6600" b="1" dirty="0" smtClean="0">
                <a:latin typeface="微软雅黑" panose="020B0503020204020204" charset="-122"/>
                <a:ea typeface="微软雅黑" panose="020B0503020204020204" charset="-122"/>
              </a:rPr>
              <a:t>第十八章  电功率</a:t>
            </a:r>
            <a:endParaRPr lang="zh-CN" altLang="en-US" sz="6600" b="1" dirty="0">
              <a:latin typeface="微软雅黑" panose="020B0503020204020204" charset="-122"/>
              <a:ea typeface="微软雅黑" panose="020B0503020204020204" charset="-122"/>
            </a:endParaRPr>
          </a:p>
        </p:txBody>
      </p:sp>
      <p:pic>
        <p:nvPicPr>
          <p:cNvPr id="7" name="Picture 4"/>
          <p:cNvPicPr>
            <a:picLocks noChangeAspect="1"/>
          </p:cNvPicPr>
          <p:nvPr/>
        </p:nvPicPr>
        <p:blipFill>
          <a:blip r:embed="rId1" cstate="print"/>
          <a:stretch>
            <a:fillRect/>
          </a:stretch>
        </p:blipFill>
        <p:spPr>
          <a:xfrm>
            <a:off x="1901508" y="2336483"/>
            <a:ext cx="379412" cy="1127125"/>
          </a:xfrm>
          <a:prstGeom prst="rect">
            <a:avLst/>
          </a:prstGeom>
          <a:noFill/>
          <a:ln w="9525">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6161" name="Rectangle 10"/>
          <p:cNvSpPr/>
          <p:nvPr/>
        </p:nvSpPr>
        <p:spPr>
          <a:xfrm>
            <a:off x="652145" y="1046798"/>
            <a:ext cx="4826962"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F1AF00"/>
                </a:solidFill>
                <a:latin typeface="宋体" panose="02010600030101010101" pitchFamily="2" charset="-122"/>
              </a:rPr>
              <a:t>类型二 　 小灯泡额定功率的计算</a:t>
            </a:r>
            <a:endParaRPr lang="zh-CN" altLang="en-US" sz="2400" b="1" dirty="0">
              <a:solidFill>
                <a:srgbClr val="F1AF00"/>
              </a:solidFill>
              <a:latin typeface="宋体" panose="02010600030101010101" pitchFamily="2" charset="-122"/>
            </a:endParaRPr>
          </a:p>
        </p:txBody>
      </p:sp>
      <p:pic>
        <p:nvPicPr>
          <p:cNvPr id="7" name="Picture 4"/>
          <p:cNvPicPr>
            <a:picLocks noChangeAspect="1"/>
          </p:cNvPicPr>
          <p:nvPr/>
        </p:nvPicPr>
        <p:blipFill>
          <a:blip r:embed="rId1" cstate="print"/>
          <a:stretch>
            <a:fillRect/>
          </a:stretch>
        </p:blipFill>
        <p:spPr>
          <a:xfrm>
            <a:off x="491490" y="1213485"/>
            <a:ext cx="84455" cy="414020"/>
          </a:xfrm>
          <a:prstGeom prst="rect">
            <a:avLst/>
          </a:prstGeom>
          <a:noFill/>
          <a:ln w="9525">
            <a:noFill/>
          </a:ln>
        </p:spPr>
      </p:pic>
      <p:sp>
        <p:nvSpPr>
          <p:cNvPr id="11267" name="Rectangle 3"/>
          <p:cNvSpPr>
            <a:spLocks noChangeArrowheads="1"/>
          </p:cNvSpPr>
          <p:nvPr/>
        </p:nvSpPr>
        <p:spPr bwMode="auto">
          <a:xfrm>
            <a:off x="0" y="12763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nvGrpSpPr>
          <p:cNvPr id="8" name="组合 7"/>
          <p:cNvGrpSpPr/>
          <p:nvPr/>
        </p:nvGrpSpPr>
        <p:grpSpPr>
          <a:xfrm>
            <a:off x="617838" y="1544595"/>
            <a:ext cx="10639168" cy="3595816"/>
            <a:chOff x="617838" y="1544595"/>
            <a:chExt cx="10639168" cy="3595816"/>
          </a:xfrm>
        </p:grpSpPr>
        <p:sp>
          <p:nvSpPr>
            <p:cNvPr id="11266" name="Rectangle 2"/>
            <p:cNvSpPr>
              <a:spLocks noChangeArrowheads="1"/>
            </p:cNvSpPr>
            <p:nvPr/>
          </p:nvSpPr>
          <p:spPr bwMode="auto">
            <a:xfrm>
              <a:off x="617838" y="1544595"/>
              <a:ext cx="10639168" cy="2061655"/>
            </a:xfrm>
            <a:prstGeom prst="rect">
              <a:avLst/>
            </a:prstGeom>
            <a:noFill/>
            <a:ln w="9525">
              <a:noFill/>
              <a:miter lim="800000"/>
            </a:ln>
            <a:effectLst/>
          </p:spPr>
          <p:txBody>
            <a:bodyPr vert="horz" wrap="square" lIns="91440" tIns="45720" rIns="91440" bIns="45720" numCol="1" anchor="ctr" anchorCtr="0" compatLnSpc="1">
              <a:spAutoFit/>
            </a:bodyPr>
            <a:lstStyle/>
            <a:p>
              <a:pPr fontAlgn="base">
                <a:lnSpc>
                  <a:spcPct val="150000"/>
                </a:lnSpc>
                <a:spcBef>
                  <a:spcPct val="0"/>
                </a:spcBef>
                <a:spcAft>
                  <a:spcPct val="0"/>
                </a:spcAft>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典例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2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在“测定小灯泡电功率” 的实验中， 已知小灯泡的额定电压为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2.5 V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，秀秀同学通过正确验得到的数据如下表。 分析数据得到的下列结论， 正确的是（　　 ）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11265" name="图片 1"/>
            <p:cNvPicPr>
              <a:picLocks noChangeAspect="1" noChangeArrowheads="1"/>
            </p:cNvPicPr>
            <p:nvPr/>
          </p:nvPicPr>
          <p:blipFill>
            <a:blip r:embed="rId2"/>
            <a:srcRect/>
            <a:stretch>
              <a:fillRect/>
            </a:stretch>
          </p:blipFill>
          <p:spPr bwMode="auto">
            <a:xfrm>
              <a:off x="1680519" y="3904735"/>
              <a:ext cx="7960052" cy="1235676"/>
            </a:xfrm>
            <a:prstGeom prst="rect">
              <a:avLst/>
            </a:prstGeom>
            <a:noFill/>
          </p:spPr>
        </p:pic>
      </p:grpSp>
      <p:sp>
        <p:nvSpPr>
          <p:cNvPr id="9" name="Rectangle 58"/>
          <p:cNvSpPr>
            <a:spLocks noChangeArrowheads="1"/>
          </p:cNvSpPr>
          <p:nvPr/>
        </p:nvSpPr>
        <p:spPr bwMode="auto">
          <a:xfrm>
            <a:off x="7802229" y="3016214"/>
            <a:ext cx="340158" cy="461665"/>
          </a:xfrm>
          <a:prstGeom prst="rect">
            <a:avLst/>
          </a:prstGeom>
          <a:noFill/>
          <a:ln w="9525" algn="ctr">
            <a:noFill/>
            <a:miter lim="800000"/>
          </a:ln>
        </p:spPr>
        <p:txBody>
          <a:bodyPr wrap="none" anchor="ctr">
            <a:spAutoFit/>
          </a:bodyPr>
          <a:lstStyle/>
          <a:p>
            <a:pPr eaLnBrk="0" hangingPunct="0">
              <a:buFontTx/>
              <a:buNone/>
            </a:pPr>
            <a:r>
              <a:rPr lang="en-US" altLang="zh-CN" sz="2400" b="1" dirty="0" smtClean="0">
                <a:solidFill>
                  <a:srgbClr val="FF0000"/>
                </a:solidFill>
                <a:latin typeface="宋体" panose="02010600030101010101" pitchFamily="2" charset="-122"/>
                <a:ea typeface="宋体" panose="02010600030101010101" pitchFamily="2" charset="-122"/>
              </a:rPr>
              <a:t>B</a:t>
            </a:r>
            <a:endParaRPr lang="en-US" altLang="zh-CN"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additive="base">
                                        <p:cTn id="7" dur="500" fill="hold"/>
                                        <p:tgtEl>
                                          <p:spTgt spid="6161"/>
                                        </p:tgtEl>
                                        <p:attrNameLst>
                                          <p:attrName>ppt_x</p:attrName>
                                        </p:attrNameLst>
                                      </p:cBhvr>
                                      <p:tavLst>
                                        <p:tav tm="0">
                                          <p:val>
                                            <p:strVal val="0-#ppt_w/2"/>
                                          </p:val>
                                        </p:tav>
                                        <p:tav tm="100000">
                                          <p:val>
                                            <p:strVal val="#ppt_x"/>
                                          </p:val>
                                        </p:tav>
                                      </p:tavLst>
                                    </p:anim>
                                    <p:anim calcmode="lin" valueType="num">
                                      <p:cBhvr additive="base">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i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1"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3" name="矩形 2"/>
          <p:cNvSpPr/>
          <p:nvPr/>
        </p:nvSpPr>
        <p:spPr>
          <a:xfrm>
            <a:off x="687858" y="1531377"/>
            <a:ext cx="10124303" cy="2862322"/>
          </a:xfrm>
          <a:prstGeom prst="rect">
            <a:avLst/>
          </a:prstGeom>
        </p:spPr>
        <p:txBody>
          <a:bodyPr wrap="square">
            <a:spAutoFit/>
          </a:bodyPr>
          <a:lstStyle/>
          <a:p>
            <a:pPr fontAlgn="base">
              <a:lnSpc>
                <a:spcPct val="150000"/>
              </a:lnSpc>
              <a:spcBef>
                <a:spcPct val="0"/>
              </a:spcBef>
              <a:spcAft>
                <a:spcPct val="0"/>
              </a:spcAft>
            </a:pPr>
            <a:r>
              <a:rPr lang="en-US" altLang="en-US" sz="3000" b="1" dirty="0" smtClean="0">
                <a:latin typeface="宋体" panose="02010600030101010101" pitchFamily="2" charset="-122"/>
                <a:ea typeface="宋体" panose="02010600030101010101" pitchFamily="2" charset="-122"/>
                <a:cs typeface="Times New Roman" panose="02020603050405020304" pitchFamily="18" charset="0"/>
              </a:rPr>
              <a:t>A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．灯丝电阻随电压的增大而减小</a:t>
            </a:r>
            <a:r>
              <a:rPr lang="en-US" altLang="en-US" sz="3000" b="1" dirty="0" smtClean="0">
                <a:latin typeface="宋体" panose="02010600030101010101" pitchFamily="2" charset="-122"/>
                <a:ea typeface="宋体" panose="02010600030101010101" pitchFamily="2" charset="-122"/>
                <a:cs typeface="Times New Roman" panose="02020603050405020304" pitchFamily="18" charset="0"/>
              </a:rPr>
              <a:t> </a:t>
            </a:r>
            <a:br>
              <a:rPr lang="en-US" altLang="en-US" sz="3000" b="1" dirty="0" smtClean="0">
                <a:latin typeface="宋体" panose="02010600030101010101" pitchFamily="2" charset="-122"/>
                <a:ea typeface="宋体" panose="02010600030101010101" pitchFamily="2" charset="-122"/>
                <a:cs typeface="Times New Roman" panose="02020603050405020304" pitchFamily="18" charset="0"/>
              </a:rPr>
            </a:br>
            <a:r>
              <a:rPr lang="en-US" altLang="en-US" sz="3000" b="1" dirty="0" smtClean="0">
                <a:latin typeface="宋体" panose="02010600030101010101" pitchFamily="2" charset="-122"/>
                <a:ea typeface="宋体" panose="02010600030101010101" pitchFamily="2" charset="-122"/>
                <a:cs typeface="Times New Roman" panose="02020603050405020304" pitchFamily="18" charset="0"/>
              </a:rPr>
              <a:t>B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．小灯泡的额定功率为 </a:t>
            </a:r>
            <a:r>
              <a:rPr lang="en-US" altLang="en-US" sz="3000" b="1" dirty="0" smtClean="0">
                <a:latin typeface="宋体" panose="02010600030101010101" pitchFamily="2" charset="-122"/>
                <a:ea typeface="宋体" panose="02010600030101010101" pitchFamily="2" charset="-122"/>
                <a:cs typeface="Times New Roman" panose="02020603050405020304" pitchFamily="18" charset="0"/>
              </a:rPr>
              <a:t>0.8 W </a:t>
            </a:r>
            <a:br>
              <a:rPr lang="en-US" altLang="en-US" sz="3000" b="1" dirty="0" smtClean="0">
                <a:latin typeface="宋体" panose="02010600030101010101" pitchFamily="2" charset="-122"/>
                <a:ea typeface="宋体" panose="02010600030101010101" pitchFamily="2" charset="-122"/>
                <a:cs typeface="Times New Roman" panose="02020603050405020304" pitchFamily="18" charset="0"/>
              </a:rPr>
            </a:br>
            <a:r>
              <a:rPr lang="en-US" altLang="en-US" sz="3000" b="1" dirty="0" smtClean="0">
                <a:latin typeface="宋体" panose="02010600030101010101" pitchFamily="2" charset="-122"/>
                <a:ea typeface="宋体" panose="02010600030101010101" pitchFamily="2" charset="-122"/>
                <a:cs typeface="Times New Roman" panose="02020603050405020304" pitchFamily="18" charset="0"/>
              </a:rPr>
              <a:t>C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．小灯泡的额定功率为四次实验所得电功率的平均值</a:t>
            </a:r>
            <a:r>
              <a:rPr lang="en-US" altLang="en-US" sz="3000" b="1" dirty="0" smtClean="0">
                <a:latin typeface="宋体" panose="02010600030101010101" pitchFamily="2" charset="-122"/>
                <a:ea typeface="宋体" panose="02010600030101010101" pitchFamily="2" charset="-122"/>
                <a:cs typeface="Times New Roman" panose="02020603050405020304" pitchFamily="18" charset="0"/>
              </a:rPr>
              <a:t> </a:t>
            </a:r>
            <a:br>
              <a:rPr lang="en-US" altLang="en-US" sz="3000" b="1" dirty="0" smtClean="0">
                <a:latin typeface="宋体" panose="02010600030101010101" pitchFamily="2" charset="-122"/>
                <a:ea typeface="宋体" panose="02010600030101010101" pitchFamily="2" charset="-122"/>
                <a:cs typeface="Times New Roman" panose="02020603050405020304" pitchFamily="18" charset="0"/>
              </a:rPr>
            </a:br>
            <a:r>
              <a:rPr lang="en-US" altLang="en-US" sz="3000" b="1" dirty="0" smtClean="0">
                <a:latin typeface="宋体" panose="02010600030101010101" pitchFamily="2" charset="-122"/>
                <a:ea typeface="宋体" panose="02010600030101010101" pitchFamily="2" charset="-122"/>
                <a:cs typeface="Times New Roman" panose="02020603050405020304" pitchFamily="18" charset="0"/>
              </a:rPr>
              <a:t>D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．通过小灯泡的电流与它两端的电压成正比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4" name="Rectangle 10"/>
          <p:cNvSpPr/>
          <p:nvPr/>
        </p:nvSpPr>
        <p:spPr>
          <a:xfrm>
            <a:off x="750999" y="1034441"/>
            <a:ext cx="7455887"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F1AF00"/>
                </a:solidFill>
                <a:latin typeface="宋体" panose="02010600030101010101" pitchFamily="2" charset="-122"/>
              </a:rPr>
              <a:t>类型三 　</a:t>
            </a:r>
            <a:r>
              <a:rPr lang="en-US" altLang="en-US" sz="2400" b="1" dirty="0" smtClean="0">
                <a:solidFill>
                  <a:srgbClr val="F1AF00"/>
                </a:solidFill>
                <a:latin typeface="宋体" panose="02010600030101010101" pitchFamily="2" charset="-122"/>
              </a:rPr>
              <a:t>“</a:t>
            </a:r>
            <a:r>
              <a:rPr lang="zh-CN" altLang="en-US" sz="2400" b="1" dirty="0" smtClean="0">
                <a:solidFill>
                  <a:srgbClr val="F1AF00"/>
                </a:solidFill>
                <a:latin typeface="宋体" panose="02010600030101010101" pitchFamily="2" charset="-122"/>
              </a:rPr>
              <a:t>伏安法测小灯泡电功率</a:t>
            </a:r>
            <a:r>
              <a:rPr lang="en-US" altLang="en-US" sz="2400" b="1" dirty="0" smtClean="0">
                <a:solidFill>
                  <a:srgbClr val="F1AF00"/>
                </a:solidFill>
                <a:latin typeface="宋体" panose="02010600030101010101" pitchFamily="2" charset="-122"/>
              </a:rPr>
              <a:t>”</a:t>
            </a:r>
            <a:r>
              <a:rPr lang="zh-CN" altLang="en-US" sz="2400" b="1" dirty="0" smtClean="0">
                <a:solidFill>
                  <a:srgbClr val="F1AF00"/>
                </a:solidFill>
                <a:latin typeface="宋体" panose="02010600030101010101" pitchFamily="2" charset="-122"/>
              </a:rPr>
              <a:t>实验故障及处理</a:t>
            </a:r>
            <a:endParaRPr lang="zh-CN" altLang="en-US" sz="2400" b="1" dirty="0" smtClean="0">
              <a:solidFill>
                <a:srgbClr val="F1AF00"/>
              </a:solidFill>
              <a:latin typeface="宋体" panose="02010600030101010101" pitchFamily="2" charset="-122"/>
            </a:endParaRPr>
          </a:p>
        </p:txBody>
      </p:sp>
      <p:pic>
        <p:nvPicPr>
          <p:cNvPr id="5" name="Picture 4"/>
          <p:cNvPicPr>
            <a:picLocks noChangeAspect="1"/>
          </p:cNvPicPr>
          <p:nvPr/>
        </p:nvPicPr>
        <p:blipFill>
          <a:blip r:embed="rId1" cstate="print"/>
          <a:stretch>
            <a:fillRect/>
          </a:stretch>
        </p:blipFill>
        <p:spPr>
          <a:xfrm>
            <a:off x="491490" y="1213485"/>
            <a:ext cx="84455" cy="414020"/>
          </a:xfrm>
          <a:prstGeom prst="rect">
            <a:avLst/>
          </a:prstGeom>
          <a:noFill/>
          <a:ln w="9525">
            <a:noFill/>
          </a:ln>
        </p:spPr>
      </p:pic>
      <p:grpSp>
        <p:nvGrpSpPr>
          <p:cNvPr id="7" name="组合 6"/>
          <p:cNvGrpSpPr/>
          <p:nvPr/>
        </p:nvGrpSpPr>
        <p:grpSpPr>
          <a:xfrm>
            <a:off x="469556" y="1544597"/>
            <a:ext cx="11343503" cy="4939814"/>
            <a:chOff x="469556" y="1544597"/>
            <a:chExt cx="11343503" cy="4939814"/>
          </a:xfrm>
        </p:grpSpPr>
        <p:sp>
          <p:nvSpPr>
            <p:cNvPr id="9218" name="Rectangle 2"/>
            <p:cNvSpPr>
              <a:spLocks noChangeArrowheads="1"/>
            </p:cNvSpPr>
            <p:nvPr/>
          </p:nvSpPr>
          <p:spPr bwMode="auto">
            <a:xfrm>
              <a:off x="469556" y="1544597"/>
              <a:ext cx="11343503" cy="4939814"/>
            </a:xfrm>
            <a:prstGeom prst="rect">
              <a:avLst/>
            </a:prstGeom>
            <a:noFill/>
            <a:ln w="9525">
              <a:noFill/>
              <a:miter lim="800000"/>
            </a:ln>
            <a:effectLst/>
          </p:spPr>
          <p:txBody>
            <a:bodyPr vert="horz" wrap="square" lIns="91440" tIns="45720" rIns="91440" bIns="45720" numCol="1" anchor="ctr" anchorCtr="0" compatLnSpc="1">
              <a:spAutoFit/>
            </a:bodyPr>
            <a:lstStyle/>
            <a:p>
              <a:pPr fontAlgn="base">
                <a:lnSpc>
                  <a:spcPct val="150000"/>
                </a:lnSpc>
                <a:spcBef>
                  <a:spcPct val="0"/>
                </a:spcBef>
                <a:spcAft>
                  <a:spcPct val="0"/>
                </a:spcAft>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典例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3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按如图</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18-3-12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所示的电路图做“测量小灯泡额定功率” 的实验时，出现了下列两种情况：</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fontAlgn="base">
                <a:lnSpc>
                  <a:spcPct val="150000"/>
                </a:lnSpc>
                <a:spcBef>
                  <a:spcPct val="0"/>
                </a:spcBef>
                <a:spcAft>
                  <a:spcPct val="0"/>
                </a:spcAft>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）一位同学连接好电路， 在闭合开关时发</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fontAlgn="base">
                <a:lnSpc>
                  <a:spcPct val="150000"/>
                </a:lnSpc>
                <a:spcBef>
                  <a:spcPct val="0"/>
                </a:spcBef>
                <a:spcAft>
                  <a:spcPct val="0"/>
                </a:spcAft>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现小灯泡不亮，电流表无示数，但电压表有示</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fontAlgn="base">
                <a:lnSpc>
                  <a:spcPct val="150000"/>
                </a:lnSpc>
                <a:spcBef>
                  <a:spcPct val="0"/>
                </a:spcBef>
                <a:spcAft>
                  <a:spcPct val="0"/>
                </a:spcAft>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数。出现这种故障的原因是</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fontAlgn="base">
                <a:lnSpc>
                  <a:spcPct val="150000"/>
                </a:lnSpc>
                <a:spcBef>
                  <a:spcPct val="0"/>
                </a:spcBef>
                <a:spcAft>
                  <a:spcPct val="0"/>
                </a:spcAft>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）另一位同学连接好电路， 在闭合开关时发现小灯泡比正常发光时亮，这说明他在闭合开关前没有</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________________________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9217" name="图片 4"/>
            <p:cNvPicPr>
              <a:picLocks noChangeAspect="1" noChangeArrowheads="1"/>
            </p:cNvPicPr>
            <p:nvPr/>
          </p:nvPicPr>
          <p:blipFill>
            <a:blip r:embed="rId2"/>
            <a:srcRect/>
            <a:stretch>
              <a:fillRect/>
            </a:stretch>
          </p:blipFill>
          <p:spPr bwMode="auto">
            <a:xfrm>
              <a:off x="8649730" y="2471351"/>
              <a:ext cx="2631989" cy="2399327"/>
            </a:xfrm>
            <a:prstGeom prst="rect">
              <a:avLst/>
            </a:prstGeom>
            <a:noFill/>
          </p:spPr>
        </p:pic>
      </p:grpSp>
      <p:sp>
        <p:nvSpPr>
          <p:cNvPr id="8" name="矩形 7"/>
          <p:cNvSpPr/>
          <p:nvPr/>
        </p:nvSpPr>
        <p:spPr>
          <a:xfrm>
            <a:off x="5210432" y="4415651"/>
            <a:ext cx="3328086" cy="461665"/>
          </a:xfrm>
          <a:prstGeom prst="rect">
            <a:avLst/>
          </a:prstGeom>
        </p:spPr>
        <p:txBody>
          <a:bodyPr wrap="square">
            <a:spAutoFit/>
          </a:bodyPr>
          <a:lstStyle/>
          <a:p>
            <a:r>
              <a:rPr lang="en-US" sz="2400" b="1" dirty="0" err="1" smtClean="0">
                <a:solidFill>
                  <a:srgbClr val="FF0000"/>
                </a:solidFill>
                <a:latin typeface="宋体" panose="02010600030101010101" pitchFamily="2" charset="-122"/>
                <a:ea typeface="宋体" panose="02010600030101010101" pitchFamily="2" charset="-122"/>
              </a:rPr>
              <a:t>ab</a:t>
            </a:r>
            <a:r>
              <a:rPr lang="en-US" sz="2400" b="1" dirty="0" smtClean="0">
                <a:solidFill>
                  <a:srgbClr val="FF0000"/>
                </a:solidFill>
                <a:latin typeface="宋体" panose="02010600030101010101" pitchFamily="2" charset="-122"/>
                <a:ea typeface="宋体" panose="02010600030101010101" pitchFamily="2" charset="-122"/>
              </a:rPr>
              <a:t> </a:t>
            </a:r>
            <a:r>
              <a:rPr lang="zh-CN" altLang="en-US" sz="2400" b="1" dirty="0" smtClean="0">
                <a:solidFill>
                  <a:srgbClr val="FF0000"/>
                </a:solidFill>
                <a:latin typeface="宋体" panose="02010600030101010101" pitchFamily="2" charset="-122"/>
                <a:ea typeface="宋体" panose="02010600030101010101" pitchFamily="2" charset="-122"/>
              </a:rPr>
              <a:t>段电路发生了断路</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0" name="矩形 9"/>
          <p:cNvSpPr/>
          <p:nvPr/>
        </p:nvSpPr>
        <p:spPr>
          <a:xfrm>
            <a:off x="6606746" y="5750181"/>
            <a:ext cx="5218670" cy="461665"/>
          </a:xfrm>
          <a:prstGeom prst="rect">
            <a:avLst/>
          </a:prstGeom>
        </p:spPr>
        <p:txBody>
          <a:bodyPr wrap="square">
            <a:spAutoFit/>
          </a:bodyPr>
          <a:lstStyle/>
          <a:p>
            <a:r>
              <a:rPr lang="zh-CN" altLang="en-US" sz="2400" b="1" dirty="0" smtClean="0">
                <a:solidFill>
                  <a:srgbClr val="FF0000"/>
                </a:solidFill>
                <a:latin typeface="宋体" panose="02010600030101010101" pitchFamily="2" charset="-122"/>
                <a:ea typeface="宋体" panose="02010600030101010101" pitchFamily="2" charset="-122"/>
              </a:rPr>
              <a:t>将滑动变阻器的滑片调到阻值最大处</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4" name="Rectangle 10"/>
          <p:cNvSpPr/>
          <p:nvPr/>
        </p:nvSpPr>
        <p:spPr>
          <a:xfrm>
            <a:off x="652145" y="1046798"/>
            <a:ext cx="6219972"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F1AF00"/>
                </a:solidFill>
                <a:latin typeface="宋体" panose="02010600030101010101" pitchFamily="2" charset="-122"/>
              </a:rPr>
              <a:t>类型四 　 特殊方法测量小灯泡的额定功率 </a:t>
            </a:r>
            <a:endParaRPr lang="zh-CN" altLang="en-US" sz="2400" b="1" dirty="0" smtClean="0">
              <a:solidFill>
                <a:srgbClr val="F1AF00"/>
              </a:solidFill>
              <a:latin typeface="宋体" panose="02010600030101010101" pitchFamily="2" charset="-122"/>
            </a:endParaRPr>
          </a:p>
        </p:txBody>
      </p:sp>
      <p:pic>
        <p:nvPicPr>
          <p:cNvPr id="5" name="Picture 4"/>
          <p:cNvPicPr>
            <a:picLocks noChangeAspect="1"/>
          </p:cNvPicPr>
          <p:nvPr/>
        </p:nvPicPr>
        <p:blipFill>
          <a:blip r:embed="rId1" cstate="print"/>
          <a:stretch>
            <a:fillRect/>
          </a:stretch>
        </p:blipFill>
        <p:spPr>
          <a:xfrm>
            <a:off x="491490" y="1213485"/>
            <a:ext cx="84455" cy="414020"/>
          </a:xfrm>
          <a:prstGeom prst="rect">
            <a:avLst/>
          </a:prstGeom>
          <a:noFill/>
          <a:ln w="9525">
            <a:noFill/>
          </a:ln>
        </p:spPr>
      </p:pic>
      <p:grpSp>
        <p:nvGrpSpPr>
          <p:cNvPr id="7" name="组合 6"/>
          <p:cNvGrpSpPr/>
          <p:nvPr/>
        </p:nvGrpSpPr>
        <p:grpSpPr>
          <a:xfrm>
            <a:off x="630195" y="1791729"/>
            <a:ext cx="10527957" cy="4127156"/>
            <a:chOff x="308919" y="1717589"/>
            <a:chExt cx="10527957" cy="4127156"/>
          </a:xfrm>
        </p:grpSpPr>
        <p:sp>
          <p:nvSpPr>
            <p:cNvPr id="7170" name="Rectangle 2"/>
            <p:cNvSpPr>
              <a:spLocks noChangeArrowheads="1"/>
            </p:cNvSpPr>
            <p:nvPr/>
          </p:nvSpPr>
          <p:spPr bwMode="auto">
            <a:xfrm>
              <a:off x="308919" y="1717589"/>
              <a:ext cx="10527957" cy="1477328"/>
            </a:xfrm>
            <a:prstGeom prst="rect">
              <a:avLst/>
            </a:prstGeom>
            <a:noFill/>
            <a:ln w="9525">
              <a:noFill/>
              <a:miter lim="800000"/>
            </a:ln>
            <a:effectLst/>
          </p:spPr>
          <p:txBody>
            <a:bodyPr vert="horz" wrap="square" lIns="91440" tIns="45720" rIns="91440" bIns="45720" numCol="1" anchor="ctr" anchorCtr="0" compatLnSpc="1">
              <a:spAutoFit/>
            </a:bodyPr>
            <a:lstStyle/>
            <a:p>
              <a:pPr fontAlgn="base">
                <a:lnSpc>
                  <a:spcPct val="150000"/>
                </a:lnSpc>
                <a:spcBef>
                  <a:spcPct val="0"/>
                </a:spcBef>
                <a:spcAft>
                  <a:spcPct val="0"/>
                </a:spcAft>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典例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4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在“测量小灯泡的额定功率” 的实验中， 小灯泡铭牌上标有“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3.8 V ”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字样， 电源电压恒定。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7169" name="图片 7"/>
            <p:cNvPicPr>
              <a:picLocks noChangeAspect="1" noChangeArrowheads="1"/>
            </p:cNvPicPr>
            <p:nvPr/>
          </p:nvPicPr>
          <p:blipFill>
            <a:blip r:embed="rId2"/>
            <a:srcRect/>
            <a:stretch>
              <a:fillRect/>
            </a:stretch>
          </p:blipFill>
          <p:spPr bwMode="auto">
            <a:xfrm>
              <a:off x="1210962" y="3385750"/>
              <a:ext cx="8108829" cy="2458995"/>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8"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8193" name="Rectangle 1"/>
          <p:cNvSpPr>
            <a:spLocks noChangeArrowheads="1"/>
          </p:cNvSpPr>
          <p:nvPr/>
        </p:nvSpPr>
        <p:spPr bwMode="auto">
          <a:xfrm>
            <a:off x="518984" y="1112112"/>
            <a:ext cx="11133437" cy="1369157"/>
          </a:xfrm>
          <a:prstGeom prst="rect">
            <a:avLst/>
          </a:prstGeom>
          <a:noFill/>
          <a:ln w="9525">
            <a:noFill/>
            <a:miter lim="800000"/>
          </a:ln>
          <a:effectLst/>
        </p:spPr>
        <p:txBody>
          <a:bodyPr vert="horz" wrap="square" lIns="91440" tIns="45720" rIns="91440" bIns="45720" numCol="1" anchor="ctr" anchorCtr="0" compatLnSpc="1">
            <a:spAutoFit/>
          </a:bodyPr>
          <a:lstStyle/>
          <a:p>
            <a:pPr fontAlgn="base">
              <a:lnSpc>
                <a:spcPct val="150000"/>
              </a:lnSpc>
              <a:spcBef>
                <a:spcPct val="0"/>
              </a:spcBef>
              <a:spcAft>
                <a:spcPct val="0"/>
              </a:spcAft>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请你用笔画线代替导线， 将图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18-3-13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甲中的实物电路连接完整。</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grpSp>
        <p:nvGrpSpPr>
          <p:cNvPr id="7" name="组合 6"/>
          <p:cNvGrpSpPr/>
          <p:nvPr/>
        </p:nvGrpSpPr>
        <p:grpSpPr>
          <a:xfrm>
            <a:off x="1065600" y="2733147"/>
            <a:ext cx="6187816" cy="3568797"/>
            <a:chOff x="1065600" y="2733147"/>
            <a:chExt cx="6187816" cy="3568797"/>
          </a:xfrm>
        </p:grpSpPr>
        <p:sp>
          <p:nvSpPr>
            <p:cNvPr id="5" name="Rectangle 5"/>
            <p:cNvSpPr>
              <a:spLocks noChangeArrowheads="1"/>
            </p:cNvSpPr>
            <p:nvPr/>
          </p:nvSpPr>
          <p:spPr bwMode="auto">
            <a:xfrm>
              <a:off x="1065600" y="2733147"/>
              <a:ext cx="2531462" cy="492443"/>
            </a:xfrm>
            <a:prstGeom prst="rect">
              <a:avLst/>
            </a:prstGeom>
            <a:noFill/>
            <a:ln w="9525">
              <a:noFill/>
              <a:miter lim="800000"/>
            </a:ln>
            <a:effectLst/>
          </p:spPr>
          <p:txBody>
            <a:bodyPr vert="horz" wrap="none" lIns="91440" tIns="45720" rIns="91440" bIns="45720" numCol="1" anchor="ctr" anchorCtr="0" compatLnSpc="1">
              <a:spAutoFit/>
            </a:bodyPr>
            <a:lstStyle/>
            <a:p>
              <a:pPr marR="0" lvl="0" fontAlgn="base">
                <a:lnSpc>
                  <a:spcPct val="100000"/>
                </a:lnSpc>
                <a:spcBef>
                  <a:spcPct val="0"/>
                </a:spcBef>
                <a:spcAft>
                  <a:spcPct val="0"/>
                </a:spcAft>
                <a:buClrTx/>
                <a:buSzTx/>
                <a:buFontTx/>
                <a:buNone/>
              </a:pPr>
              <a:r>
                <a:rPr lang="en-US" altLang="zh-CN"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答案</a:t>
              </a:r>
              <a:r>
                <a:rPr lang="en-US" altLang="zh-CN"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latin typeface="仿宋" panose="02010609060101010101" pitchFamily="49" charset="-122"/>
                  <a:ea typeface="仿宋" panose="02010609060101010101" pitchFamily="49" charset="-122"/>
                  <a:cs typeface="Times New Roman" panose="02020603050405020304" pitchFamily="18" charset="0"/>
                </a:rPr>
                <a:t>如图所示</a:t>
              </a:r>
              <a:endParaRPr lang="zh-CN" altLang="en-US" sz="2600" b="1" dirty="0" smtClean="0">
                <a:latin typeface="仿宋" panose="02010609060101010101" pitchFamily="49" charset="-122"/>
                <a:ea typeface="仿宋" panose="02010609060101010101" pitchFamily="49" charset="-122"/>
                <a:cs typeface="Times New Roman" panose="02020603050405020304" pitchFamily="18" charset="0"/>
              </a:endParaRPr>
            </a:p>
          </p:txBody>
        </p:sp>
        <p:pic>
          <p:nvPicPr>
            <p:cNvPr id="6" name="图片 5"/>
            <p:cNvPicPr/>
            <p:nvPr/>
          </p:nvPicPr>
          <p:blipFill>
            <a:blip r:embed="rId1"/>
            <a:srcRect/>
            <a:stretch>
              <a:fillRect/>
            </a:stretch>
          </p:blipFill>
          <p:spPr bwMode="auto">
            <a:xfrm>
              <a:off x="2459765" y="3256261"/>
              <a:ext cx="4793651" cy="3045683"/>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193"/>
                                        </p:tgtEl>
                                        <p:attrNameLst>
                                          <p:attrName>style.visibility</p:attrName>
                                        </p:attrNameLst>
                                      </p:cBhvr>
                                      <p:to>
                                        <p:strVal val="visible"/>
                                      </p:to>
                                    </p:set>
                                    <p:animEffect transition="in" filter="diamond(in)">
                                      <p:cBhvr>
                                        <p:cTn id="7" dur="2000"/>
                                        <p:tgtEl>
                                          <p:spTgt spid="819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8193" name="Rectangle 1"/>
          <p:cNvSpPr>
            <a:spLocks noChangeArrowheads="1"/>
          </p:cNvSpPr>
          <p:nvPr/>
        </p:nvSpPr>
        <p:spPr bwMode="auto">
          <a:xfrm>
            <a:off x="518984" y="877333"/>
            <a:ext cx="11133437" cy="4247317"/>
          </a:xfrm>
          <a:prstGeom prst="rect">
            <a:avLst/>
          </a:prstGeom>
          <a:noFill/>
          <a:ln w="9525">
            <a:noFill/>
            <a:miter lim="800000"/>
          </a:ln>
          <a:effectLst/>
        </p:spPr>
        <p:txBody>
          <a:bodyPr vert="horz" wrap="square" lIns="91440" tIns="45720" rIns="91440" bIns="45720" numCol="1" anchor="ctr" anchorCtr="0" compatLnSpc="1">
            <a:spAutoFit/>
          </a:bodyPr>
          <a:lstStyle/>
          <a:p>
            <a:pPr fontAlgn="base">
              <a:lnSpc>
                <a:spcPct val="150000"/>
              </a:lnSpc>
              <a:spcBef>
                <a:spcPct val="0"/>
              </a:spcBef>
              <a:spcAft>
                <a:spcPct val="0"/>
              </a:spcAft>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连接好实验电路后， 用开关试触时， 发现小灯泡不亮， 电流表无示数， 电压表的示数接近电源电压， 其故障原因可能是</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fontAlgn="base">
              <a:lnSpc>
                <a:spcPct val="150000"/>
              </a:lnSpc>
              <a:spcBef>
                <a:spcPct val="0"/>
              </a:spcBef>
              <a:spcAft>
                <a:spcPct val="0"/>
              </a:spcAft>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故障排除后， 开始实验， 在移动滑动变阻器滑片的过程中， 眼睛应注视</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的示数， 直到小灯泡正常发光， 若此时电流表的示数如图乙所示， 则小灯泡的额定功率为</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 W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sp>
        <p:nvSpPr>
          <p:cNvPr id="4" name="矩形 3"/>
          <p:cNvSpPr/>
          <p:nvPr/>
        </p:nvSpPr>
        <p:spPr>
          <a:xfrm>
            <a:off x="1375609" y="2428788"/>
            <a:ext cx="1731564" cy="461665"/>
          </a:xfrm>
          <a:prstGeom prst="rect">
            <a:avLst/>
          </a:prstGeom>
        </p:spPr>
        <p:txBody>
          <a:bodyPr wrap="none">
            <a:spAutoFit/>
          </a:bodyPr>
          <a:lstStyle/>
          <a:p>
            <a:r>
              <a:rPr lang="zh-CN" altLang="en-US" sz="2400" b="1" dirty="0" smtClean="0">
                <a:solidFill>
                  <a:srgbClr val="FF0000"/>
                </a:solidFill>
                <a:latin typeface="宋体" panose="02010600030101010101" pitchFamily="2" charset="-122"/>
                <a:ea typeface="宋体" panose="02010600030101010101" pitchFamily="2" charset="-122"/>
              </a:rPr>
              <a:t>小灯泡断路</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5" name="矩形 4"/>
          <p:cNvSpPr/>
          <p:nvPr/>
        </p:nvSpPr>
        <p:spPr>
          <a:xfrm>
            <a:off x="3550398" y="3788030"/>
            <a:ext cx="1112805" cy="461665"/>
          </a:xfrm>
          <a:prstGeom prst="rect">
            <a:avLst/>
          </a:prstGeom>
        </p:spPr>
        <p:txBody>
          <a:bodyPr wrap="none">
            <a:spAutoFit/>
          </a:bodyPr>
          <a:lstStyle/>
          <a:p>
            <a:r>
              <a:rPr lang="zh-CN" altLang="en-US" sz="2400" b="1" dirty="0" smtClean="0">
                <a:solidFill>
                  <a:srgbClr val="FF0000"/>
                </a:solidFill>
                <a:latin typeface="宋体" panose="02010600030101010101" pitchFamily="2" charset="-122"/>
                <a:ea typeface="宋体" panose="02010600030101010101" pitchFamily="2" charset="-122"/>
              </a:rPr>
              <a:t>电压表</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6" name="矩形 5"/>
          <p:cNvSpPr/>
          <p:nvPr/>
        </p:nvSpPr>
        <p:spPr>
          <a:xfrm>
            <a:off x="9716419" y="4455295"/>
            <a:ext cx="806631" cy="461665"/>
          </a:xfrm>
          <a:prstGeom prst="rect">
            <a:avLst/>
          </a:prstGeom>
        </p:spPr>
        <p:txBody>
          <a:bodyPr wrap="none">
            <a:spAutoFit/>
          </a:bodyPr>
          <a:lstStyle/>
          <a:p>
            <a:r>
              <a:rPr lang="en-US" sz="2400" b="1" dirty="0" smtClean="0">
                <a:solidFill>
                  <a:srgbClr val="FF0000"/>
                </a:solidFill>
                <a:latin typeface="宋体" panose="02010600030101010101" pitchFamily="2" charset="-122"/>
                <a:ea typeface="宋体" panose="02010600030101010101" pitchFamily="2" charset="-122"/>
              </a:rPr>
              <a:t>1.52</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193"/>
                                        </p:tgtEl>
                                        <p:attrNameLst>
                                          <p:attrName>style.visibility</p:attrName>
                                        </p:attrNameLst>
                                      </p:cBhvr>
                                      <p:to>
                                        <p:strVal val="visible"/>
                                      </p:to>
                                    </p:set>
                                    <p:animEffect transition="in" filter="diamond(in)">
                                      <p:cBhvr>
                                        <p:cTn id="7" dur="2000"/>
                                        <p:tgtEl>
                                          <p:spTgt spid="819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lide(fromBottom)">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25601" name="Rectangle 1"/>
          <p:cNvSpPr>
            <a:spLocks noChangeArrowheads="1"/>
          </p:cNvSpPr>
          <p:nvPr/>
        </p:nvSpPr>
        <p:spPr bwMode="auto">
          <a:xfrm>
            <a:off x="593123" y="1198607"/>
            <a:ext cx="11158151"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4</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完成上述实验后， 小聪向老师借了一个已知阻值为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R </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0</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的定值电阻和一个单刀双掷开关，借助部分现有的实验器材， 设计了如图丙所示的电路， 也测出了小灯泡的额定功率。 请完成下列实验步骤：</a:t>
            </a:r>
            <a:endPar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①闭合开关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S</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将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S</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拨到触点</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移动滑片， 使电压表的示数为</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_________</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V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endPar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2450647" y="4801285"/>
            <a:ext cx="651140" cy="461665"/>
          </a:xfrm>
          <a:prstGeom prst="rect">
            <a:avLst/>
          </a:prstGeom>
        </p:spPr>
        <p:txBody>
          <a:bodyPr wrap="none">
            <a:spAutoFit/>
          </a:bodyPr>
          <a:lstStyle/>
          <a:p>
            <a:r>
              <a:rPr lang="en-US" sz="2400" b="1" dirty="0" smtClean="0">
                <a:solidFill>
                  <a:srgbClr val="FF0000"/>
                </a:solidFill>
                <a:latin typeface="宋体" panose="02010600030101010101" pitchFamily="2" charset="-122"/>
                <a:ea typeface="宋体" panose="02010600030101010101" pitchFamily="2" charset="-122"/>
              </a:rPr>
              <a:t>3.8</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diamond(in)">
                                      <p:cBhvr>
                                        <p:cTn id="7" dur="2000"/>
                                        <p:tgtEl>
                                          <p:spTgt spid="2560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25601" name="Rectangle 1"/>
          <p:cNvSpPr>
            <a:spLocks noChangeArrowheads="1"/>
          </p:cNvSpPr>
          <p:nvPr/>
        </p:nvSpPr>
        <p:spPr bwMode="auto">
          <a:xfrm>
            <a:off x="568410" y="1519882"/>
            <a:ext cx="11158151"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②再将开关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S</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拨到触点</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，保持滑片的位置不动， 读出电压表的示数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U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endPar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③小灯泡额定功率的表达式为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a:t>
            </a:r>
            <a:r>
              <a:rPr kumimoji="0" lang="zh-CN" altLang="en-US"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额</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__________________</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用已知量和测量量表示）。 </a:t>
            </a:r>
            <a:endPar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6626" name="Object 2"/>
          <p:cNvGraphicFramePr>
            <a:graphicFrameLocks noChangeAspect="1"/>
          </p:cNvGraphicFramePr>
          <p:nvPr/>
        </p:nvGraphicFramePr>
        <p:xfrm>
          <a:off x="6917209" y="2646492"/>
          <a:ext cx="3228975" cy="973138"/>
        </p:xfrm>
        <a:graphic>
          <a:graphicData uri="http://schemas.openxmlformats.org/presentationml/2006/ole">
            <mc:AlternateContent xmlns:mc="http://schemas.openxmlformats.org/markup-compatibility/2006">
              <mc:Choice xmlns:v="urn:schemas-microsoft-com:vml" Requires="v">
                <p:oleObj spid="_x0000_s1025" name="文档" r:id="rId1" imgW="3240405" imgH="991235" progId="Word.Document.12">
                  <p:embed/>
                </p:oleObj>
              </mc:Choice>
              <mc:Fallback>
                <p:oleObj name="文档" r:id="rId1" imgW="3240405" imgH="991235" progId="Word.Document.12">
                  <p:embed/>
                  <p:pic>
                    <p:nvPicPr>
                      <p:cNvPr id="0" name="图片 1024"/>
                      <p:cNvPicPr>
                        <a:picLocks noChangeAspect="1"/>
                      </p:cNvPicPr>
                      <p:nvPr/>
                    </p:nvPicPr>
                    <p:blipFill>
                      <a:blip r:embed="rId2"/>
                      <a:stretch>
                        <a:fillRect/>
                      </a:stretch>
                    </p:blipFill>
                    <p:spPr>
                      <a:xfrm>
                        <a:off x="6917209" y="2646492"/>
                        <a:ext cx="3228975" cy="973138"/>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diamond(in)">
                                      <p:cBhvr>
                                        <p:cTn id="7" dur="2000"/>
                                        <p:tgtEl>
                                          <p:spTgt spid="2560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6626"/>
                                        </p:tgtEl>
                                        <p:attrNameLst>
                                          <p:attrName>style.visibility</p:attrName>
                                        </p:attrNameLst>
                                      </p:cBhvr>
                                      <p:to>
                                        <p:strVal val="visible"/>
                                      </p:to>
                                    </p:set>
                                    <p:animEffect transition="in" filter="diamond(in)">
                                      <p:cBhvr>
                                        <p:cTn id="12" dur="2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4" name="Rectangle 10"/>
          <p:cNvSpPr/>
          <p:nvPr/>
        </p:nvSpPr>
        <p:spPr>
          <a:xfrm>
            <a:off x="652145" y="1046798"/>
            <a:ext cx="6683240"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F1AF00"/>
                </a:solidFill>
                <a:latin typeface="宋体" panose="02010600030101010101" pitchFamily="2" charset="-122"/>
              </a:rPr>
              <a:t>类型五 　 用电能表和停表测家用电器</a:t>
            </a:r>
            <a:r>
              <a:rPr lang="zh-CN" altLang="en-US" sz="2400" b="1" smtClean="0">
                <a:solidFill>
                  <a:srgbClr val="F1AF00"/>
                </a:solidFill>
                <a:latin typeface="宋体" panose="02010600030101010101" pitchFamily="2" charset="-122"/>
              </a:rPr>
              <a:t>的电功率</a:t>
            </a:r>
            <a:endParaRPr lang="zh-CN" altLang="en-US" sz="2400" b="1" dirty="0" smtClean="0">
              <a:solidFill>
                <a:srgbClr val="F1AF00"/>
              </a:solidFill>
              <a:latin typeface="宋体" panose="02010600030101010101" pitchFamily="2" charset="-122"/>
            </a:endParaRPr>
          </a:p>
        </p:txBody>
      </p:sp>
      <p:pic>
        <p:nvPicPr>
          <p:cNvPr id="5" name="Picture 4"/>
          <p:cNvPicPr>
            <a:picLocks noChangeAspect="1"/>
          </p:cNvPicPr>
          <p:nvPr/>
        </p:nvPicPr>
        <p:blipFill>
          <a:blip r:embed="rId1" cstate="print"/>
          <a:stretch>
            <a:fillRect/>
          </a:stretch>
        </p:blipFill>
        <p:spPr>
          <a:xfrm>
            <a:off x="491490" y="1213485"/>
            <a:ext cx="84455" cy="414020"/>
          </a:xfrm>
          <a:prstGeom prst="rect">
            <a:avLst/>
          </a:prstGeom>
          <a:noFill/>
          <a:ln w="9525">
            <a:noFill/>
          </a:ln>
        </p:spPr>
      </p:pic>
      <p:sp>
        <p:nvSpPr>
          <p:cNvPr id="5121" name="Rectangle 1"/>
          <p:cNvSpPr>
            <a:spLocks noChangeArrowheads="1"/>
          </p:cNvSpPr>
          <p:nvPr/>
        </p:nvSpPr>
        <p:spPr bwMode="auto">
          <a:xfrm>
            <a:off x="568411" y="1940011"/>
            <a:ext cx="10762735" cy="2862322"/>
          </a:xfrm>
          <a:prstGeom prst="rect">
            <a:avLst/>
          </a:prstGeom>
          <a:noFill/>
          <a:ln w="9525">
            <a:noFill/>
            <a:miter lim="800000"/>
          </a:ln>
          <a:effectLst/>
        </p:spPr>
        <p:txBody>
          <a:bodyPr vert="horz" wrap="square" lIns="91440" tIns="45720" rIns="91440" bIns="45720" numCol="1" anchor="ctr" anchorCtr="0" compatLnSpc="1">
            <a:spAutoFit/>
          </a:bodyPr>
          <a:lstStyle/>
          <a:p>
            <a:pPr eaLnBrk="1" fontAlgn="base" hangingPunct="1">
              <a:lnSpc>
                <a:spcPct val="150000"/>
              </a:lnSpc>
              <a:spcBef>
                <a:spcPct val="0"/>
              </a:spcBef>
              <a:spcAft>
                <a:spcPct val="0"/>
              </a:spcAft>
            </a:pPr>
            <a:r>
              <a:rPr lang="zh-CN" sz="30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典例</a:t>
            </a:r>
            <a:r>
              <a:rPr lang="en-US" altLang="zh-CN" sz="30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5 </a:t>
            </a:r>
            <a:r>
              <a:rPr lang="en-US" altLang="zh-CN" sz="30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3000" b="1" dirty="0" smtClean="0">
                <a:latin typeface="宋体" panose="02010600030101010101" pitchFamily="2" charset="-122"/>
                <a:ea typeface="宋体" panose="02010600030101010101" pitchFamily="2" charset="-122"/>
                <a:cs typeface="宋体" panose="02010600030101010101" pitchFamily="2" charset="-122"/>
              </a:rPr>
              <a:t>天水中考</a:t>
            </a:r>
            <a:r>
              <a:rPr lang="en-US" altLang="zh-CN" sz="3000" b="1" dirty="0" smtClean="0">
                <a:latin typeface="宋体" panose="02010600030101010101" pitchFamily="2" charset="-122"/>
                <a:ea typeface="宋体" panose="02010600030101010101" pitchFamily="2" charset="-122"/>
                <a:cs typeface="宋体" panose="02010600030101010101" pitchFamily="2" charset="-122"/>
              </a:rPr>
              <a:t>] </a:t>
            </a:r>
            <a:r>
              <a:rPr lang="zh-CN" altLang="en-US" sz="3000" b="1" dirty="0" smtClean="0">
                <a:latin typeface="宋体" panose="02010600030101010101" pitchFamily="2" charset="-122"/>
                <a:ea typeface="宋体" panose="02010600030101010101" pitchFamily="2" charset="-122"/>
                <a:cs typeface="宋体" panose="02010600030101010101" pitchFamily="2" charset="-122"/>
              </a:rPr>
              <a:t>某家庭中的电能表如图</a:t>
            </a:r>
            <a:r>
              <a:rPr lang="en-US" altLang="zh-CN" sz="3000" b="1" dirty="0" smtClean="0">
                <a:latin typeface="宋体" panose="02010600030101010101" pitchFamily="2" charset="-122"/>
                <a:ea typeface="宋体" panose="02010600030101010101" pitchFamily="2" charset="-122"/>
                <a:cs typeface="宋体" panose="02010600030101010101" pitchFamily="2" charset="-122"/>
              </a:rPr>
              <a:t>18 -3 - 15 </a:t>
            </a:r>
            <a:r>
              <a:rPr lang="zh-CN" altLang="en-US" sz="3000" b="1" dirty="0" smtClean="0">
                <a:latin typeface="宋体" panose="02010600030101010101" pitchFamily="2" charset="-122"/>
                <a:ea typeface="宋体" panose="02010600030101010101" pitchFamily="2" charset="-122"/>
                <a:cs typeface="宋体" panose="02010600030101010101" pitchFamily="2" charset="-122"/>
              </a:rPr>
              <a:t>所示。 若该家庭单独让空调工作， 测得 </a:t>
            </a:r>
            <a:r>
              <a:rPr lang="en-US" altLang="zh-CN" sz="3000" b="1" dirty="0" smtClean="0">
                <a:latin typeface="宋体" panose="02010600030101010101" pitchFamily="2" charset="-122"/>
                <a:ea typeface="宋体" panose="02010600030101010101" pitchFamily="2" charset="-122"/>
                <a:cs typeface="宋体" panose="02010600030101010101" pitchFamily="2" charset="-122"/>
              </a:rPr>
              <a:t>1 min </a:t>
            </a:r>
            <a:r>
              <a:rPr lang="zh-CN" altLang="en-US" sz="3000" b="1" dirty="0" smtClean="0">
                <a:latin typeface="宋体" panose="02010600030101010101" pitchFamily="2" charset="-122"/>
                <a:ea typeface="宋体" panose="02010600030101010101" pitchFamily="2" charset="-122"/>
                <a:cs typeface="宋体" panose="02010600030101010101" pitchFamily="2" charset="-122"/>
              </a:rPr>
              <a:t>内电能表转盘转了 </a:t>
            </a:r>
            <a:r>
              <a:rPr lang="en-US" altLang="zh-CN" sz="3000" b="1" dirty="0" smtClean="0">
                <a:latin typeface="宋体" panose="02010600030101010101" pitchFamily="2" charset="-122"/>
                <a:ea typeface="宋体" panose="02010600030101010101" pitchFamily="2" charset="-122"/>
                <a:cs typeface="宋体" panose="02010600030101010101" pitchFamily="2" charset="-122"/>
              </a:rPr>
              <a:t>60 </a:t>
            </a:r>
            <a:r>
              <a:rPr lang="zh-CN" altLang="en-US" sz="3000" b="1" dirty="0" smtClean="0">
                <a:latin typeface="宋体" panose="02010600030101010101" pitchFamily="2" charset="-122"/>
                <a:ea typeface="宋体" panose="02010600030101010101" pitchFamily="2" charset="-122"/>
                <a:cs typeface="宋体" panose="02010600030101010101" pitchFamily="2" charset="-122"/>
              </a:rPr>
              <a:t>转， 则空调消耗的电能为</a:t>
            </a:r>
            <a:r>
              <a:rPr lang="en-US" altLang="zh-CN" sz="3000" b="1" dirty="0" smtClean="0">
                <a:latin typeface="宋体" panose="02010600030101010101" pitchFamily="2" charset="-122"/>
                <a:ea typeface="宋体" panose="02010600030101010101" pitchFamily="2" charset="-122"/>
                <a:cs typeface="宋体" panose="02010600030101010101" pitchFamily="2" charset="-122"/>
              </a:rPr>
              <a:t>_________kW · h </a:t>
            </a:r>
            <a:r>
              <a:rPr lang="zh-CN" altLang="en-US" sz="3000" b="1" dirty="0" smtClean="0">
                <a:latin typeface="宋体" panose="02010600030101010101" pitchFamily="2" charset="-122"/>
                <a:ea typeface="宋体" panose="02010600030101010101" pitchFamily="2" charset="-122"/>
                <a:cs typeface="宋体" panose="02010600030101010101" pitchFamily="2" charset="-122"/>
              </a:rPr>
              <a:t>， 空调的电功率是</a:t>
            </a:r>
            <a:r>
              <a:rPr lang="en-US" altLang="zh-CN" sz="3000" b="1" dirty="0" smtClean="0">
                <a:latin typeface="宋体" panose="02010600030101010101" pitchFamily="2" charset="-122"/>
                <a:ea typeface="宋体" panose="02010600030101010101" pitchFamily="2" charset="-122"/>
                <a:cs typeface="宋体" panose="02010600030101010101" pitchFamily="2" charset="-122"/>
              </a:rPr>
              <a:t>_________W </a:t>
            </a:r>
            <a:r>
              <a:rPr lang="zh-CN" altLang="en-US" sz="3000" b="1" dirty="0" smtClean="0">
                <a:latin typeface="宋体" panose="02010600030101010101" pitchFamily="2" charset="-122"/>
                <a:ea typeface="宋体" panose="02010600030101010101" pitchFamily="2" charset="-122"/>
                <a:cs typeface="宋体" panose="02010600030101010101" pitchFamily="2" charset="-122"/>
              </a:rPr>
              <a:t>。 </a:t>
            </a:r>
            <a:endParaRPr lang="zh-CN" altLang="en-US" sz="3000"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5396930" y="3540896"/>
            <a:ext cx="962123" cy="461665"/>
          </a:xfrm>
          <a:prstGeom prst="rect">
            <a:avLst/>
          </a:prstGeom>
        </p:spPr>
        <p:txBody>
          <a:bodyPr wrap="none">
            <a:spAutoFit/>
          </a:bodyPr>
          <a:lstStyle/>
          <a:p>
            <a:r>
              <a:rPr lang="en-US" sz="2400" b="1" dirty="0" smtClean="0">
                <a:solidFill>
                  <a:srgbClr val="FF0000"/>
                </a:solidFill>
                <a:latin typeface="宋体" panose="02010600030101010101" pitchFamily="2" charset="-122"/>
                <a:ea typeface="宋体" panose="02010600030101010101" pitchFamily="2" charset="-122"/>
              </a:rPr>
              <a:t>0.02 </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7" name="矩形 6"/>
          <p:cNvSpPr/>
          <p:nvPr/>
        </p:nvSpPr>
        <p:spPr>
          <a:xfrm>
            <a:off x="1442767" y="4232874"/>
            <a:ext cx="806631" cy="461665"/>
          </a:xfrm>
          <a:prstGeom prst="rect">
            <a:avLst/>
          </a:prstGeom>
        </p:spPr>
        <p:txBody>
          <a:bodyPr wrap="none">
            <a:spAutoFit/>
          </a:bodyPr>
          <a:lstStyle/>
          <a:p>
            <a:r>
              <a:rPr lang="en-US" sz="2400" b="1" dirty="0" smtClean="0">
                <a:solidFill>
                  <a:srgbClr val="FF0000"/>
                </a:solidFill>
                <a:latin typeface="宋体" panose="02010600030101010101" pitchFamily="2" charset="-122"/>
                <a:ea typeface="宋体" panose="02010600030101010101" pitchFamily="2" charset="-122"/>
              </a:rPr>
              <a:t>1200</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5121"/>
                                        </p:tgtEl>
                                        <p:attrNameLst>
                                          <p:attrName>style.visibility</p:attrName>
                                        </p:attrNameLst>
                                      </p:cBhvr>
                                      <p:to>
                                        <p:strVal val="visible"/>
                                      </p:to>
                                    </p:set>
                                    <p:animEffect transition="in" filter="box(in)">
                                      <p:cBhvr>
                                        <p:cTn id="12" dur="500"/>
                                        <p:tgtEl>
                                          <p:spTgt spid="512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121"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graphicFrame>
        <p:nvGraphicFramePr>
          <p:cNvPr id="6146" name="Object 2"/>
          <p:cNvGraphicFramePr>
            <a:graphicFrameLocks noChangeAspect="1"/>
          </p:cNvGraphicFramePr>
          <p:nvPr/>
        </p:nvGraphicFramePr>
        <p:xfrm>
          <a:off x="612775" y="1701800"/>
          <a:ext cx="10996613" cy="2163763"/>
        </p:xfrm>
        <a:graphic>
          <a:graphicData uri="http://schemas.openxmlformats.org/presentationml/2006/ole">
            <mc:AlternateContent xmlns:mc="http://schemas.openxmlformats.org/markup-compatibility/2006">
              <mc:Choice xmlns:v="urn:schemas-microsoft-com:vml" Requires="v">
                <p:oleObj spid="_x0000_s2049" name="文档" r:id="rId1" imgW="11035665" imgH="2181225" progId="Word.Document.12">
                  <p:embed/>
                </p:oleObj>
              </mc:Choice>
              <mc:Fallback>
                <p:oleObj name="文档" r:id="rId1" imgW="11035665" imgH="2181225" progId="Word.Document.12">
                  <p:embed/>
                  <p:pic>
                    <p:nvPicPr>
                      <p:cNvPr id="0" name="图片 2048"/>
                      <p:cNvPicPr>
                        <a:picLocks noChangeAspect="1"/>
                      </p:cNvPicPr>
                      <p:nvPr/>
                    </p:nvPicPr>
                    <p:blipFill>
                      <a:blip r:embed="rId2"/>
                      <a:stretch>
                        <a:fillRect/>
                      </a:stretch>
                    </p:blipFill>
                    <p:spPr>
                      <a:xfrm>
                        <a:off x="612775" y="1701800"/>
                        <a:ext cx="10996613" cy="2163763"/>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diamond(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553946" y="1243874"/>
            <a:ext cx="11118749" cy="1107996"/>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None/>
            </a:pPr>
            <a:r>
              <a:rPr lang="zh-CN" altLang="en-US" sz="6600" b="1" dirty="0" smtClean="0">
                <a:latin typeface="微软雅黑" panose="020B0503020204020204" charset="-122"/>
                <a:ea typeface="微软雅黑" panose="020B0503020204020204" charset="-122"/>
              </a:rPr>
              <a:t>第</a:t>
            </a:r>
            <a:r>
              <a:rPr lang="en-US" altLang="zh-CN" sz="6600" b="1" dirty="0" smtClean="0">
                <a:latin typeface="微软雅黑" panose="020B0503020204020204" charset="-122"/>
                <a:ea typeface="微软雅黑" panose="020B0503020204020204" charset="-122"/>
              </a:rPr>
              <a:t>3</a:t>
            </a:r>
            <a:r>
              <a:rPr lang="zh-CN" altLang="en-US" sz="6600" b="1" dirty="0" smtClean="0">
                <a:latin typeface="微软雅黑" panose="020B0503020204020204" charset="-122"/>
                <a:ea typeface="微软雅黑" panose="020B0503020204020204" charset="-122"/>
              </a:rPr>
              <a:t>节  测量小灯泡的电功率</a:t>
            </a:r>
            <a:endParaRPr lang="zh-CN" altLang="en-US" sz="6600" b="1" dirty="0">
              <a:latin typeface="微软雅黑" panose="020B0503020204020204" charset="-122"/>
              <a:ea typeface="微软雅黑" panose="020B0503020204020204" charset="-122"/>
            </a:endParaRPr>
          </a:p>
        </p:txBody>
      </p:sp>
      <p:grpSp>
        <p:nvGrpSpPr>
          <p:cNvPr id="3" name="组合 2"/>
          <p:cNvGrpSpPr/>
          <p:nvPr/>
        </p:nvGrpSpPr>
        <p:grpSpPr>
          <a:xfrm>
            <a:off x="3433445" y="2559050"/>
            <a:ext cx="4866640" cy="1035050"/>
            <a:chOff x="5407" y="4680"/>
            <a:chExt cx="7664" cy="1630"/>
          </a:xfrm>
        </p:grpSpPr>
        <p:pic>
          <p:nvPicPr>
            <p:cNvPr id="7" name="图片 6" descr="图标-04"/>
            <p:cNvPicPr>
              <a:picLocks noChangeAspect="1"/>
            </p:cNvPicPr>
            <p:nvPr/>
          </p:nvPicPr>
          <p:blipFill>
            <a:blip r:embed="rId1" cstate="print"/>
            <a:stretch>
              <a:fillRect/>
            </a:stretch>
          </p:blipFill>
          <p:spPr>
            <a:xfrm>
              <a:off x="5407" y="4680"/>
              <a:ext cx="7664" cy="1630"/>
            </a:xfrm>
            <a:prstGeom prst="rect">
              <a:avLst/>
            </a:prstGeom>
          </p:spPr>
        </p:pic>
        <p:sp>
          <p:nvSpPr>
            <p:cNvPr id="4" name="文本框 3">
              <a:hlinkClick r:id="rId2" action="ppaction://hlinksldjump"/>
            </p:cNvPr>
            <p:cNvSpPr txBox="1"/>
            <p:nvPr/>
          </p:nvSpPr>
          <p:spPr>
            <a:xfrm>
              <a:off x="6474" y="4946"/>
              <a:ext cx="3808" cy="1210"/>
            </a:xfrm>
            <a:prstGeom prst="rect">
              <a:avLst/>
            </a:prstGeom>
            <a:noFill/>
          </p:spPr>
          <p:txBody>
            <a:bodyPr wrap="none" rtlCol="0">
              <a:spAutoFit/>
            </a:bodyPr>
            <a:lstStyle/>
            <a:p>
              <a:pPr algn="l"/>
              <a:r>
                <a:rPr lang="zh-CN" altLang="zh-CN"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导学设计</a:t>
              </a:r>
              <a:endParaRPr lang="zh-CN" altLang="zh-CN"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 name="组合 5"/>
          <p:cNvGrpSpPr/>
          <p:nvPr/>
        </p:nvGrpSpPr>
        <p:grpSpPr>
          <a:xfrm>
            <a:off x="3155315" y="3583305"/>
            <a:ext cx="5027930" cy="1007110"/>
            <a:chOff x="5242" y="6930"/>
            <a:chExt cx="7918" cy="1586"/>
          </a:xfrm>
        </p:grpSpPr>
        <p:pic>
          <p:nvPicPr>
            <p:cNvPr id="9" name="图片 8" descr="图标-02">
              <a:hlinkClick r:id="" action="ppaction://noaction"/>
            </p:cNvPr>
            <p:cNvPicPr>
              <a:picLocks noChangeAspect="1"/>
            </p:cNvPicPr>
            <p:nvPr/>
          </p:nvPicPr>
          <p:blipFill>
            <a:blip r:embed="rId3" cstate="print"/>
            <a:stretch>
              <a:fillRect/>
            </a:stretch>
          </p:blipFill>
          <p:spPr>
            <a:xfrm>
              <a:off x="5242" y="6930"/>
              <a:ext cx="7919" cy="1587"/>
            </a:xfrm>
            <a:prstGeom prst="rect">
              <a:avLst/>
            </a:prstGeom>
          </p:spPr>
        </p:pic>
        <p:sp>
          <p:nvSpPr>
            <p:cNvPr id="5" name="文本框 4">
              <a:hlinkClick r:id="rId4" action="ppaction://hlinksldjump"/>
            </p:cNvPr>
            <p:cNvSpPr txBox="1"/>
            <p:nvPr/>
          </p:nvSpPr>
          <p:spPr>
            <a:xfrm>
              <a:off x="6396" y="7119"/>
              <a:ext cx="3808" cy="1210"/>
            </a:xfrm>
            <a:prstGeom prst="rect">
              <a:avLst/>
            </a:prstGeom>
            <a:noFill/>
          </p:spPr>
          <p:txBody>
            <a:bodyPr wrap="none" rtlCol="0">
              <a:spAutoFit/>
            </a:bodyPr>
            <a:lstStyle/>
            <a:p>
              <a:pPr lvl="0" algn="l"/>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常考归纳</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2" name="Rectangle 5"/>
          <p:cNvSpPr/>
          <p:nvPr/>
        </p:nvSpPr>
        <p:spPr>
          <a:xfrm>
            <a:off x="1081088" y="110491"/>
            <a:ext cx="359104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None/>
            </a:pPr>
            <a:r>
              <a:rPr lang="zh-CN" altLang="en-US" b="1" smtClean="0">
                <a:latin typeface="微软雅黑" panose="020B0503020204020204" charset="-122"/>
                <a:ea typeface="微软雅黑" panose="020B0503020204020204" charset="-122"/>
              </a:rPr>
              <a:t>第十八章  电功率</a:t>
            </a:r>
            <a:endParaRPr lang="zh-CN" altLang="en-US" b="1" dirty="0">
              <a:latin typeface="微软雅黑" panose="020B0503020204020204" charset="-122"/>
              <a:ea typeface="微软雅黑" panose="020B0503020204020204" charset="-122"/>
            </a:endParaRPr>
          </a:p>
        </p:txBody>
      </p:sp>
      <p:grpSp>
        <p:nvGrpSpPr>
          <p:cNvPr id="8" name="组合 7"/>
          <p:cNvGrpSpPr/>
          <p:nvPr/>
        </p:nvGrpSpPr>
        <p:grpSpPr>
          <a:xfrm>
            <a:off x="2757805" y="4471670"/>
            <a:ext cx="4866640" cy="1035050"/>
            <a:chOff x="5407" y="4680"/>
            <a:chExt cx="7664" cy="1630"/>
          </a:xfrm>
        </p:grpSpPr>
        <p:pic>
          <p:nvPicPr>
            <p:cNvPr id="10" name="图片 9" descr="图标-04"/>
            <p:cNvPicPr>
              <a:picLocks noChangeAspect="1"/>
            </p:cNvPicPr>
            <p:nvPr/>
          </p:nvPicPr>
          <p:blipFill>
            <a:blip r:embed="rId1" cstate="print"/>
            <a:stretch>
              <a:fillRect/>
            </a:stretch>
          </p:blipFill>
          <p:spPr>
            <a:xfrm>
              <a:off x="5407" y="4680"/>
              <a:ext cx="7664" cy="1630"/>
            </a:xfrm>
            <a:prstGeom prst="rect">
              <a:avLst/>
            </a:prstGeom>
          </p:spPr>
        </p:pic>
        <p:sp>
          <p:nvSpPr>
            <p:cNvPr id="11" name="文本框 10">
              <a:hlinkClick r:id="rId5" action="ppaction://hlinksldjump"/>
            </p:cNvPr>
            <p:cNvSpPr txBox="1"/>
            <p:nvPr/>
          </p:nvSpPr>
          <p:spPr>
            <a:xfrm>
              <a:off x="6474" y="4946"/>
              <a:ext cx="3808" cy="1210"/>
            </a:xfrm>
            <a:prstGeom prst="rect">
              <a:avLst/>
            </a:prstGeom>
            <a:noFill/>
          </p:spPr>
          <p:txBody>
            <a:bodyPr wrap="none" rtlCol="0">
              <a:spAutoFit/>
            </a:bodyPr>
            <a:lstStyle/>
            <a:p>
              <a:pPr algn="l"/>
              <a:r>
                <a:rPr lang="zh-CN" altLang="zh-CN"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课堂小结</a:t>
              </a:r>
              <a:endParaRPr lang="zh-CN" altLang="zh-CN"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12" name="组合 11"/>
          <p:cNvGrpSpPr/>
          <p:nvPr/>
        </p:nvGrpSpPr>
        <p:grpSpPr>
          <a:xfrm>
            <a:off x="2472690" y="5408930"/>
            <a:ext cx="5028565" cy="1007745"/>
            <a:chOff x="5242" y="6930"/>
            <a:chExt cx="7919" cy="1587"/>
          </a:xfrm>
        </p:grpSpPr>
        <p:pic>
          <p:nvPicPr>
            <p:cNvPr id="13" name="图片 12" descr="图标-02">
              <a:hlinkClick r:id="" action="ppaction://noaction"/>
            </p:cNvPr>
            <p:cNvPicPr>
              <a:picLocks noChangeAspect="1"/>
            </p:cNvPicPr>
            <p:nvPr/>
          </p:nvPicPr>
          <p:blipFill>
            <a:blip r:embed="rId3" cstate="print"/>
            <a:stretch>
              <a:fillRect/>
            </a:stretch>
          </p:blipFill>
          <p:spPr>
            <a:xfrm>
              <a:off x="5242" y="6930"/>
              <a:ext cx="7919" cy="1587"/>
            </a:xfrm>
            <a:prstGeom prst="rect">
              <a:avLst/>
            </a:prstGeom>
          </p:spPr>
        </p:pic>
        <p:sp>
          <p:nvSpPr>
            <p:cNvPr id="14" name="文本框 13">
              <a:hlinkClick r:id="rId6" action="ppaction://hlinksldjump"/>
            </p:cNvPr>
            <p:cNvSpPr txBox="1"/>
            <p:nvPr/>
          </p:nvSpPr>
          <p:spPr>
            <a:xfrm>
              <a:off x="6396" y="7119"/>
              <a:ext cx="3808" cy="1210"/>
            </a:xfrm>
            <a:prstGeom prst="rect">
              <a:avLst/>
            </a:prstGeom>
            <a:noFill/>
          </p:spPr>
          <p:txBody>
            <a:bodyPr wrap="none" rtlCol="0">
              <a:spAutoFit/>
            </a:bodyPr>
            <a:lstStyle/>
            <a:p>
              <a:pPr lvl="0" algn="l"/>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课堂反馈</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grpSp>
        <p:nvGrpSpPr>
          <p:cNvPr id="8" name="组合 7"/>
          <p:cNvGrpSpPr/>
          <p:nvPr/>
        </p:nvGrpSpPr>
        <p:grpSpPr>
          <a:xfrm>
            <a:off x="41910" y="962660"/>
            <a:ext cx="2917190" cy="676910"/>
            <a:chOff x="375" y="1632"/>
            <a:chExt cx="4594" cy="1066"/>
          </a:xfrm>
        </p:grpSpPr>
        <p:pic>
          <p:nvPicPr>
            <p:cNvPr id="9" name="图片 8" descr="图标-04"/>
            <p:cNvPicPr>
              <a:picLocks noChangeAspect="1"/>
            </p:cNvPicPr>
            <p:nvPr/>
          </p:nvPicPr>
          <p:blipFill>
            <a:blip r:embed="rId1" cstate="print"/>
            <a:stretch>
              <a:fillRect/>
            </a:stretch>
          </p:blipFill>
          <p:spPr>
            <a:xfrm>
              <a:off x="375" y="1632"/>
              <a:ext cx="4594" cy="1066"/>
            </a:xfrm>
            <a:prstGeom prst="rect">
              <a:avLst/>
            </a:prstGeom>
          </p:spPr>
        </p:pic>
        <p:sp>
          <p:nvSpPr>
            <p:cNvPr id="10" name="文本框 9"/>
            <p:cNvSpPr txBox="1"/>
            <p:nvPr/>
          </p:nvSpPr>
          <p:spPr>
            <a:xfrm>
              <a:off x="928" y="1793"/>
              <a:ext cx="2528" cy="822"/>
            </a:xfrm>
            <a:prstGeom prst="rect">
              <a:avLst/>
            </a:prstGeom>
            <a:noFill/>
          </p:spPr>
          <p:txBody>
            <a:bodyPr wrap="none" rtlCol="0">
              <a:spAutoFit/>
            </a:bodyPr>
            <a:lstStyle/>
            <a:p>
              <a:pPr algn="l"/>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课堂小结</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24" name="Text Box 96"/>
          <p:cNvSpPr txBox="1">
            <a:spLocks noChangeArrowheads="1"/>
          </p:cNvSpPr>
          <p:nvPr/>
        </p:nvSpPr>
        <p:spPr bwMode="auto">
          <a:xfrm>
            <a:off x="885824" y="3626612"/>
            <a:ext cx="1839087" cy="830997"/>
          </a:xfrm>
          <a:prstGeom prst="rect">
            <a:avLst/>
          </a:prstGeom>
          <a:noFill/>
          <a:ln w="9525">
            <a:solidFill>
              <a:schemeClr val="tx1"/>
            </a:solidFill>
            <a:miter lim="800000"/>
          </a:ln>
        </p:spPr>
        <p:txBody>
          <a:bodyPr wrap="square">
            <a:spAutoFit/>
          </a:bodyPr>
          <a:lstStyle/>
          <a:p>
            <a:pPr>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测量小灯泡的电功率</a:t>
            </a:r>
            <a:endParaRPr lang="en-US" altLang="zh-CN" sz="2400" b="1" dirty="0">
              <a:latin typeface="宋体" panose="02010600030101010101" pitchFamily="2" charset="-122"/>
              <a:ea typeface="宋体" panose="02010600030101010101" pitchFamily="2" charset="-122"/>
            </a:endParaRPr>
          </a:p>
        </p:txBody>
      </p:sp>
      <p:grpSp>
        <p:nvGrpSpPr>
          <p:cNvPr id="25" name="Group 97"/>
          <p:cNvGrpSpPr/>
          <p:nvPr/>
        </p:nvGrpSpPr>
        <p:grpSpPr bwMode="auto">
          <a:xfrm>
            <a:off x="2771775" y="2636838"/>
            <a:ext cx="1295400" cy="2808287"/>
            <a:chOff x="1746" y="1661"/>
            <a:chExt cx="816" cy="1769"/>
          </a:xfrm>
        </p:grpSpPr>
        <p:sp>
          <p:nvSpPr>
            <p:cNvPr id="26" name="Line 98"/>
            <p:cNvSpPr>
              <a:spLocks noChangeShapeType="1"/>
            </p:cNvSpPr>
            <p:nvPr/>
          </p:nvSpPr>
          <p:spPr bwMode="auto">
            <a:xfrm flipH="1">
              <a:off x="2245" y="1661"/>
              <a:ext cx="317" cy="0"/>
            </a:xfrm>
            <a:prstGeom prst="line">
              <a:avLst/>
            </a:prstGeom>
            <a:noFill/>
            <a:ln w="9525">
              <a:solidFill>
                <a:schemeClr val="tx1"/>
              </a:solidFill>
              <a:round/>
            </a:ln>
          </p:spPr>
          <p:txBody>
            <a:bodyPr wrap="none" anchor="ctr">
              <a:spAutoFit/>
            </a:bodyPr>
            <a:lstStyle/>
            <a:p>
              <a:endParaRPr lang="zh-CN" altLang="en-US"/>
            </a:p>
          </p:txBody>
        </p:sp>
        <p:sp>
          <p:nvSpPr>
            <p:cNvPr id="27" name="Line 99"/>
            <p:cNvSpPr>
              <a:spLocks noChangeShapeType="1"/>
            </p:cNvSpPr>
            <p:nvPr/>
          </p:nvSpPr>
          <p:spPr bwMode="auto">
            <a:xfrm>
              <a:off x="2245" y="1661"/>
              <a:ext cx="0" cy="1769"/>
            </a:xfrm>
            <a:prstGeom prst="line">
              <a:avLst/>
            </a:prstGeom>
            <a:noFill/>
            <a:ln w="9525">
              <a:solidFill>
                <a:schemeClr val="tx1"/>
              </a:solidFill>
              <a:round/>
            </a:ln>
          </p:spPr>
          <p:txBody>
            <a:bodyPr wrap="none" anchor="ctr">
              <a:spAutoFit/>
            </a:bodyPr>
            <a:lstStyle/>
            <a:p>
              <a:endParaRPr lang="zh-CN" altLang="en-US"/>
            </a:p>
          </p:txBody>
        </p:sp>
        <p:sp>
          <p:nvSpPr>
            <p:cNvPr id="28" name="Line 100"/>
            <p:cNvSpPr>
              <a:spLocks noChangeShapeType="1"/>
            </p:cNvSpPr>
            <p:nvPr/>
          </p:nvSpPr>
          <p:spPr bwMode="auto">
            <a:xfrm flipH="1">
              <a:off x="2245" y="3430"/>
              <a:ext cx="317" cy="0"/>
            </a:xfrm>
            <a:prstGeom prst="line">
              <a:avLst/>
            </a:prstGeom>
            <a:noFill/>
            <a:ln w="9525">
              <a:solidFill>
                <a:schemeClr val="tx1"/>
              </a:solidFill>
              <a:round/>
            </a:ln>
          </p:spPr>
          <p:txBody>
            <a:bodyPr wrap="none" anchor="ctr">
              <a:spAutoFit/>
            </a:bodyPr>
            <a:lstStyle/>
            <a:p>
              <a:endParaRPr lang="zh-CN" altLang="en-US"/>
            </a:p>
          </p:txBody>
        </p:sp>
        <p:sp>
          <p:nvSpPr>
            <p:cNvPr id="29" name="Line 101"/>
            <p:cNvSpPr>
              <a:spLocks noChangeShapeType="1"/>
            </p:cNvSpPr>
            <p:nvPr/>
          </p:nvSpPr>
          <p:spPr bwMode="auto">
            <a:xfrm flipH="1">
              <a:off x="1746" y="2523"/>
              <a:ext cx="816" cy="0"/>
            </a:xfrm>
            <a:prstGeom prst="line">
              <a:avLst/>
            </a:prstGeom>
            <a:noFill/>
            <a:ln w="9525">
              <a:solidFill>
                <a:schemeClr val="tx1"/>
              </a:solidFill>
              <a:round/>
            </a:ln>
          </p:spPr>
          <p:txBody>
            <a:bodyPr wrap="none" anchor="ctr">
              <a:spAutoFit/>
            </a:bodyPr>
            <a:lstStyle/>
            <a:p>
              <a:endParaRPr lang="zh-CN" altLang="en-US"/>
            </a:p>
          </p:txBody>
        </p:sp>
      </p:grpSp>
      <p:sp>
        <p:nvSpPr>
          <p:cNvPr id="30" name="Text Box 104"/>
          <p:cNvSpPr txBox="1">
            <a:spLocks noChangeArrowheads="1"/>
          </p:cNvSpPr>
          <p:nvPr/>
        </p:nvSpPr>
        <p:spPr bwMode="auto">
          <a:xfrm>
            <a:off x="4240784" y="2338642"/>
            <a:ext cx="2662936" cy="461665"/>
          </a:xfrm>
          <a:prstGeom prst="rect">
            <a:avLst/>
          </a:prstGeom>
          <a:noFill/>
          <a:ln w="9525">
            <a:solidFill>
              <a:schemeClr val="tx1"/>
            </a:solidFill>
            <a:miter lim="800000"/>
          </a:ln>
        </p:spPr>
        <p:txBody>
          <a:bodyPr wrap="square">
            <a:spAutoFit/>
          </a:bodyPr>
          <a:lstStyle/>
          <a:p>
            <a:pPr>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实验原理：</a:t>
            </a:r>
            <a:r>
              <a:rPr lang="en-US" altLang="zh-CN" sz="2400" b="1" dirty="0">
                <a:latin typeface="宋体" panose="02010600030101010101" pitchFamily="2" charset="-122"/>
                <a:ea typeface="宋体" panose="02010600030101010101" pitchFamily="2" charset="-122"/>
              </a:rPr>
              <a:t>P=UI</a:t>
            </a:r>
            <a:endParaRPr lang="en-US" altLang="zh-CN" sz="2400" b="1" dirty="0">
              <a:latin typeface="宋体" panose="02010600030101010101" pitchFamily="2" charset="-122"/>
              <a:ea typeface="宋体" panose="02010600030101010101" pitchFamily="2" charset="-122"/>
            </a:endParaRPr>
          </a:p>
        </p:txBody>
      </p:sp>
      <p:pic>
        <p:nvPicPr>
          <p:cNvPr id="31" name="Picture 105" descr="L1}J32R@DX{ZF}6$QODM%IJ"/>
          <p:cNvPicPr>
            <a:picLocks noChangeAspect="1" noChangeArrowheads="1"/>
          </p:cNvPicPr>
          <p:nvPr/>
        </p:nvPicPr>
        <p:blipFill>
          <a:blip r:embed="rId2"/>
          <a:srcRect/>
          <a:stretch>
            <a:fillRect/>
          </a:stretch>
        </p:blipFill>
        <p:spPr bwMode="auto">
          <a:xfrm>
            <a:off x="4081463" y="3006725"/>
            <a:ext cx="2847975" cy="1933575"/>
          </a:xfrm>
          <a:prstGeom prst="rect">
            <a:avLst/>
          </a:prstGeom>
        </p:spPr>
      </p:pic>
      <p:sp>
        <p:nvSpPr>
          <p:cNvPr id="32" name="Text Box 108"/>
          <p:cNvSpPr txBox="1">
            <a:spLocks noChangeArrowheads="1"/>
          </p:cNvSpPr>
          <p:nvPr/>
        </p:nvSpPr>
        <p:spPr bwMode="auto">
          <a:xfrm>
            <a:off x="4259199" y="5137785"/>
            <a:ext cx="3440049" cy="830997"/>
          </a:xfrm>
          <a:prstGeom prst="rect">
            <a:avLst/>
          </a:prstGeom>
          <a:noFill/>
          <a:ln w="9525">
            <a:solidFill>
              <a:schemeClr val="tx1"/>
            </a:solidFill>
            <a:miter lim="800000"/>
          </a:ln>
        </p:spPr>
        <p:txBody>
          <a:bodyPr wrap="square">
            <a:spAutoFit/>
          </a:bodyPr>
          <a:lstStyle/>
          <a:p>
            <a:pPr>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与“测小灯泡电阻”实验的相同点和不同点</a:t>
            </a:r>
            <a:endParaRPr lang="en-US" altLang="zh-CN" sz="24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 presetClass="entr" presetSubtype="10"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checkerboard(across)">
                                      <p:cBhvr>
                                        <p:cTn id="12" dur="500"/>
                                        <p:tgtEl>
                                          <p:spTgt spid="25"/>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ppt_x"/>
                                          </p:val>
                                        </p:tav>
                                        <p:tav tm="100000">
                                          <p:val>
                                            <p:strVal val="#ppt_x"/>
                                          </p:val>
                                        </p:tav>
                                      </p:tavLst>
                                    </p:anim>
                                    <p:anim calcmode="lin" valueType="num">
                                      <p:cBhvr additive="base">
                                        <p:cTn id="17" dur="5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5" presetClass="entr" presetSubtype="1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checkerboard(across)">
                                      <p:cBhvr>
                                        <p:cTn id="21" dur="500"/>
                                        <p:tgtEl>
                                          <p:spTgt spid="31"/>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0" grpId="0" animBg="1"/>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grpSp>
        <p:nvGrpSpPr>
          <p:cNvPr id="11" name="组合 10"/>
          <p:cNvGrpSpPr/>
          <p:nvPr/>
        </p:nvGrpSpPr>
        <p:grpSpPr>
          <a:xfrm>
            <a:off x="62230" y="945515"/>
            <a:ext cx="3034030" cy="662305"/>
            <a:chOff x="878" y="1593"/>
            <a:chExt cx="4778" cy="1043"/>
          </a:xfrm>
        </p:grpSpPr>
        <p:pic>
          <p:nvPicPr>
            <p:cNvPr id="2" name="图片 1" descr="图标-02"/>
            <p:cNvPicPr>
              <a:picLocks noChangeAspect="1"/>
            </p:cNvPicPr>
            <p:nvPr/>
          </p:nvPicPr>
          <p:blipFill>
            <a:blip r:embed="rId1" cstate="print"/>
            <a:stretch>
              <a:fillRect/>
            </a:stretch>
          </p:blipFill>
          <p:spPr>
            <a:xfrm>
              <a:off x="878" y="1593"/>
              <a:ext cx="4778" cy="1043"/>
            </a:xfrm>
            <a:prstGeom prst="rect">
              <a:avLst/>
            </a:prstGeom>
          </p:spPr>
        </p:pic>
        <p:sp>
          <p:nvSpPr>
            <p:cNvPr id="3" name="文本框 2"/>
            <p:cNvSpPr txBox="1"/>
            <p:nvPr/>
          </p:nvSpPr>
          <p:spPr>
            <a:xfrm>
              <a:off x="1402" y="1730"/>
              <a:ext cx="2528" cy="822"/>
            </a:xfrm>
            <a:prstGeom prst="rect">
              <a:avLst/>
            </a:prstGeom>
            <a:noFill/>
          </p:spPr>
          <p:txBody>
            <a:bodyPr wrap="none" rtlCol="0">
              <a:spAutoFit/>
            </a:bodyPr>
            <a:lstStyle/>
            <a:p>
              <a:pPr lvl="0" algn="l"/>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课堂反馈</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 name="Group 33"/>
          <p:cNvGrpSpPr/>
          <p:nvPr/>
        </p:nvGrpSpPr>
        <p:grpSpPr bwMode="auto">
          <a:xfrm>
            <a:off x="728921" y="1628561"/>
            <a:ext cx="10898187" cy="4962526"/>
            <a:chOff x="249" y="1073"/>
            <a:chExt cx="6865" cy="3126"/>
          </a:xfrm>
        </p:grpSpPr>
        <p:sp>
          <p:nvSpPr>
            <p:cNvPr id="7" name="Rectangle 27"/>
            <p:cNvSpPr>
              <a:spLocks noChangeArrowheads="1"/>
            </p:cNvSpPr>
            <p:nvPr/>
          </p:nvSpPr>
          <p:spPr bwMode="auto">
            <a:xfrm>
              <a:off x="249" y="1073"/>
              <a:ext cx="6865" cy="1803"/>
            </a:xfrm>
            <a:prstGeom prst="rect">
              <a:avLst/>
            </a:prstGeom>
            <a:noFill/>
            <a:ln w="9525" algn="ctr">
              <a:noFill/>
              <a:miter lim="800000"/>
            </a:ln>
          </p:spPr>
          <p:txBody>
            <a:bodyPr wrap="square" anchor="ctr">
              <a:spAutoFit/>
            </a:bodyPr>
            <a:lstStyle/>
            <a:p>
              <a:pPr indent="266700">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．测量电功率的基本仪表有</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和</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，这种测量电功率的方法叫作</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，测量电功率的原理是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。请在图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甲所示虚线框中画出实验电路图，并用笔画线代替导线，按照你所画的电路连接图乙中的实物电路。</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pic>
          <p:nvPicPr>
            <p:cNvPr id="8" name="Picture 28" descr="J:\人教九下学练考做课件word\pj6.EPS"/>
            <p:cNvPicPr>
              <a:picLocks noChangeAspect="1" noChangeArrowheads="1"/>
            </p:cNvPicPr>
            <p:nvPr/>
          </p:nvPicPr>
          <p:blipFill>
            <a:blip r:embed="rId2" r:link="rId3"/>
            <a:srcRect/>
            <a:stretch>
              <a:fillRect/>
            </a:stretch>
          </p:blipFill>
          <p:spPr bwMode="auto">
            <a:xfrm>
              <a:off x="692" y="2834"/>
              <a:ext cx="2404" cy="1008"/>
            </a:xfrm>
            <a:prstGeom prst="rect">
              <a:avLst/>
            </a:prstGeom>
            <a:noFill/>
            <a:ln w="9525">
              <a:noFill/>
              <a:miter lim="800000"/>
              <a:headEnd/>
              <a:tailEnd/>
            </a:ln>
          </p:spPr>
        </p:pic>
        <p:sp>
          <p:nvSpPr>
            <p:cNvPr id="9" name="Rectangle 30"/>
            <p:cNvSpPr>
              <a:spLocks noChangeArrowheads="1"/>
            </p:cNvSpPr>
            <p:nvPr/>
          </p:nvSpPr>
          <p:spPr bwMode="auto">
            <a:xfrm>
              <a:off x="1247" y="3773"/>
              <a:ext cx="847" cy="426"/>
            </a:xfrm>
            <a:prstGeom prst="rect">
              <a:avLst/>
            </a:prstGeom>
            <a:noFill/>
            <a:ln w="9525" algn="ctr">
              <a:noFill/>
              <a:miter lim="800000"/>
            </a:ln>
          </p:spPr>
          <p:txBody>
            <a:bodyPr wrap="non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p:txBody>
        </p:sp>
      </p:grpSp>
      <p:sp>
        <p:nvSpPr>
          <p:cNvPr id="10" name="Rectangle 35"/>
          <p:cNvSpPr>
            <a:spLocks noChangeArrowheads="1"/>
          </p:cNvSpPr>
          <p:nvPr/>
        </p:nvSpPr>
        <p:spPr bwMode="auto">
          <a:xfrm>
            <a:off x="6186917" y="1764700"/>
            <a:ext cx="1112805" cy="461665"/>
          </a:xfrm>
          <a:prstGeom prst="rect">
            <a:avLst/>
          </a:prstGeom>
        </p:spPr>
        <p:txBody>
          <a:bodyPr wrap="none">
            <a:spAutoFit/>
          </a:bodyPr>
          <a:lstStyle/>
          <a:p>
            <a:r>
              <a:rPr lang="zh-CN" altLang="en-US" sz="2400" b="1" dirty="0" smtClean="0">
                <a:solidFill>
                  <a:srgbClr val="FF0000"/>
                </a:solidFill>
                <a:latin typeface="宋体" panose="02010600030101010101" pitchFamily="2" charset="-122"/>
                <a:ea typeface="宋体" panose="02010600030101010101" pitchFamily="2" charset="-122"/>
              </a:rPr>
              <a:t>电压表</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2" name="Rectangle 36"/>
          <p:cNvSpPr>
            <a:spLocks noChangeArrowheads="1"/>
          </p:cNvSpPr>
          <p:nvPr/>
        </p:nvSpPr>
        <p:spPr bwMode="auto">
          <a:xfrm>
            <a:off x="8073468" y="1789413"/>
            <a:ext cx="1112805" cy="461665"/>
          </a:xfrm>
          <a:prstGeom prst="rect">
            <a:avLst/>
          </a:prstGeom>
        </p:spPr>
        <p:txBody>
          <a:bodyPr wrap="none">
            <a:spAutoFit/>
          </a:bodyPr>
          <a:lstStyle/>
          <a:p>
            <a:r>
              <a:rPr lang="zh-CN" altLang="en-US" sz="2400" b="1" dirty="0" smtClean="0">
                <a:solidFill>
                  <a:srgbClr val="FF0000"/>
                </a:solidFill>
                <a:latin typeface="宋体" panose="02010600030101010101" pitchFamily="2" charset="-122"/>
                <a:ea typeface="宋体" panose="02010600030101010101" pitchFamily="2" charset="-122"/>
              </a:rPr>
              <a:t>电流表</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3" name="Rectangle 37"/>
          <p:cNvSpPr>
            <a:spLocks noChangeArrowheads="1"/>
          </p:cNvSpPr>
          <p:nvPr/>
        </p:nvSpPr>
        <p:spPr bwMode="auto">
          <a:xfrm>
            <a:off x="4140714" y="2430163"/>
            <a:ext cx="1112805" cy="461665"/>
          </a:xfrm>
          <a:prstGeom prst="rect">
            <a:avLst/>
          </a:prstGeom>
        </p:spPr>
        <p:txBody>
          <a:bodyPr wrap="none">
            <a:spAutoFit/>
          </a:bodyPr>
          <a:lstStyle/>
          <a:p>
            <a:r>
              <a:rPr lang="zh-CN" altLang="en-US" sz="2400" b="1" dirty="0" smtClean="0">
                <a:solidFill>
                  <a:srgbClr val="FF0000"/>
                </a:solidFill>
                <a:latin typeface="宋体" panose="02010600030101010101" pitchFamily="2" charset="-122"/>
                <a:ea typeface="宋体" panose="02010600030101010101" pitchFamily="2" charset="-122"/>
              </a:rPr>
              <a:t>伏安法</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4" name="Rectangle 38"/>
          <p:cNvSpPr>
            <a:spLocks noChangeArrowheads="1"/>
          </p:cNvSpPr>
          <p:nvPr/>
        </p:nvSpPr>
        <p:spPr bwMode="auto">
          <a:xfrm>
            <a:off x="9421556" y="2448783"/>
            <a:ext cx="960519" cy="461665"/>
          </a:xfrm>
          <a:prstGeom prst="rect">
            <a:avLst/>
          </a:prstGeom>
        </p:spPr>
        <p:txBody>
          <a:bodyPr wrap="none">
            <a:spAutoFit/>
          </a:bodyPr>
          <a:lstStyle/>
          <a:p>
            <a:r>
              <a:rPr lang="en-US" altLang="zh-CN" sz="2400" b="1" dirty="0" smtClean="0">
                <a:solidFill>
                  <a:srgbClr val="FF0000"/>
                </a:solidFill>
                <a:latin typeface="宋体" panose="02010600030101010101" pitchFamily="2" charset="-122"/>
                <a:ea typeface="宋体" panose="02010600030101010101" pitchFamily="2" charset="-122"/>
              </a:rPr>
              <a:t>P</a:t>
            </a:r>
            <a:r>
              <a:rPr lang="zh-CN" altLang="en-US" sz="2400" b="1" dirty="0" smtClean="0">
                <a:solidFill>
                  <a:srgbClr val="FF0000"/>
                </a:solidFill>
                <a:latin typeface="宋体" panose="02010600030101010101" pitchFamily="2" charset="-122"/>
                <a:ea typeface="宋体" panose="02010600030101010101" pitchFamily="2" charset="-122"/>
              </a:rPr>
              <a:t>＝</a:t>
            </a:r>
            <a:r>
              <a:rPr lang="en-US" altLang="zh-CN" sz="2400" b="1" dirty="0" smtClean="0">
                <a:solidFill>
                  <a:srgbClr val="FF0000"/>
                </a:solidFill>
                <a:latin typeface="宋体" panose="02010600030101010101" pitchFamily="2" charset="-122"/>
                <a:ea typeface="宋体" panose="02010600030101010101" pitchFamily="2" charset="-122"/>
              </a:rPr>
              <a:t>UI</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6" name="Rectangle 5"/>
          <p:cNvSpPr>
            <a:spLocks noChangeArrowheads="1"/>
          </p:cNvSpPr>
          <p:nvPr/>
        </p:nvSpPr>
        <p:spPr bwMode="auto">
          <a:xfrm>
            <a:off x="6587914" y="5180567"/>
            <a:ext cx="1861407" cy="492443"/>
          </a:xfrm>
          <a:prstGeom prst="rect">
            <a:avLst/>
          </a:prstGeom>
          <a:noFill/>
          <a:ln w="9525">
            <a:noFill/>
            <a:miter lim="800000"/>
          </a:ln>
          <a:effectLst/>
        </p:spPr>
        <p:txBody>
          <a:bodyPr vert="horz" wrap="none" lIns="91440" tIns="45720" rIns="91440" bIns="45720" numCol="1" anchor="ctr" anchorCtr="0" compatLnSpc="1">
            <a:spAutoFit/>
          </a:bodyPr>
          <a:lstStyle/>
          <a:p>
            <a:pPr marR="0" lvl="0" fontAlgn="base">
              <a:lnSpc>
                <a:spcPct val="100000"/>
              </a:lnSpc>
              <a:spcBef>
                <a:spcPct val="0"/>
              </a:spcBef>
              <a:spcAft>
                <a:spcPct val="0"/>
              </a:spcAft>
              <a:buClrTx/>
              <a:buSzTx/>
              <a:buFontTx/>
              <a:buNone/>
            </a:pPr>
            <a:r>
              <a:rPr lang="en-US" altLang="zh-CN"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答案</a:t>
            </a:r>
            <a:r>
              <a:rPr lang="en-US" altLang="zh-CN"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latin typeface="仿宋" panose="02010609060101010101" pitchFamily="49" charset="-122"/>
                <a:ea typeface="仿宋" panose="02010609060101010101" pitchFamily="49" charset="-122"/>
                <a:cs typeface="Times New Roman" panose="02020603050405020304" pitchFamily="18" charset="0"/>
              </a:rPr>
              <a:t>图略</a:t>
            </a:r>
            <a:endParaRPr lang="zh-CN" altLang="en-US" sz="2600" b="1" dirty="0" smtClean="0">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ox(in)">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checkerboard(across)">
                                      <p:cBhvr>
                                        <p:cTn id="28" dur="500"/>
                                        <p:tgtEl>
                                          <p:spTgt spid="14"/>
                                        </p:tgtEl>
                                      </p:cBhvr>
                                    </p:animEffect>
                                  </p:childTnLst>
                                </p:cTn>
                              </p:par>
                            </p:childTnLst>
                          </p:cTn>
                        </p:par>
                        <p:par>
                          <p:cTn id="29" fill="hold">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3" name="Rectangle 4"/>
          <p:cNvSpPr>
            <a:spLocks noChangeArrowheads="1"/>
          </p:cNvSpPr>
          <p:nvPr/>
        </p:nvSpPr>
        <p:spPr bwMode="auto">
          <a:xfrm>
            <a:off x="595699" y="1408371"/>
            <a:ext cx="11081436" cy="4247317"/>
          </a:xfrm>
          <a:prstGeom prst="rect">
            <a:avLst/>
          </a:prstGeom>
          <a:noFill/>
          <a:ln w="9525" algn="ctr">
            <a:noFill/>
            <a:miter lim="800000"/>
          </a:ln>
        </p:spPr>
        <p:txBody>
          <a:bodyPr wrap="square" anchor="ctr">
            <a:spAutoFit/>
          </a:bodyPr>
          <a:lstStyle/>
          <a:p>
            <a:pPr indent="266700">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．在“测定小灯泡的电功率”实验中，手和眼睛最合理的分工是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a:p>
            <a:pPr indent="266700">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A</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．手移动变阻器的滑片，眼睛观察电压表的示数</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indent="266700">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B</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．手移动变阻器的滑片，眼睛观察电流表的示数</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indent="266700">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C</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．手移动变阻器的滑片，眼睛观察灯泡是否发光</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indent="266700">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D</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．手移动变阻器的滑片，眼睛观察变阻器滑片的位置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4" name="Rectangle 5"/>
          <p:cNvSpPr>
            <a:spLocks noChangeArrowheads="1"/>
          </p:cNvSpPr>
          <p:nvPr/>
        </p:nvSpPr>
        <p:spPr bwMode="auto">
          <a:xfrm>
            <a:off x="1520397" y="2189292"/>
            <a:ext cx="340158" cy="461665"/>
          </a:xfrm>
          <a:prstGeom prst="rect">
            <a:avLst/>
          </a:prstGeom>
        </p:spPr>
        <p:txBody>
          <a:bodyPr wrap="none" anchor="ctr">
            <a:spAutoFit/>
          </a:bodyPr>
          <a:lstStyle/>
          <a:p>
            <a:pPr>
              <a:lnSpc>
                <a:spcPct val="100000"/>
              </a:lnSpc>
            </a:pPr>
            <a:r>
              <a:rPr lang="en-US" altLang="zh-CN" sz="2400" b="1" dirty="0" smtClean="0">
                <a:solidFill>
                  <a:srgbClr val="FF0000"/>
                </a:solidFill>
                <a:latin typeface="宋体" panose="02010600030101010101" pitchFamily="2" charset="-122"/>
                <a:ea typeface="宋体" panose="02010600030101010101" pitchFamily="2" charset="-122"/>
              </a:rPr>
              <a:t>A</a:t>
            </a:r>
            <a:endParaRPr lang="en-US" altLang="zh-CN" sz="2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3" name="Rectangle 4"/>
          <p:cNvSpPr>
            <a:spLocks noChangeArrowheads="1"/>
          </p:cNvSpPr>
          <p:nvPr/>
        </p:nvSpPr>
        <p:spPr bwMode="auto">
          <a:xfrm>
            <a:off x="592996" y="1883763"/>
            <a:ext cx="11071782" cy="3554819"/>
          </a:xfrm>
          <a:prstGeom prst="rect">
            <a:avLst/>
          </a:prstGeom>
          <a:noFill/>
          <a:ln w="9525" algn="ctr">
            <a:noFill/>
            <a:miter lim="800000"/>
          </a:ln>
        </p:spPr>
        <p:txBody>
          <a:bodyPr wrap="square" anchor="ctr">
            <a:spAutoFit/>
          </a:bodyPr>
          <a:lstStyle/>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．为了迅速准确地测定额定电压为</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2.5 V</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的小灯泡的额定功率，至少要</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节干电池，为了提高测量的准确程度，电压表最好选用</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______V</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的量程。闭合开关后调节</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，使电压表示数为</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________V</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，若此时电流表的示数为</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0.2 A</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，则小灯泡的额定功率为</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________W</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4" name="Rectangle 5"/>
          <p:cNvSpPr>
            <a:spLocks noChangeArrowheads="1"/>
          </p:cNvSpPr>
          <p:nvPr/>
        </p:nvSpPr>
        <p:spPr bwMode="auto">
          <a:xfrm>
            <a:off x="2314489" y="2716815"/>
            <a:ext cx="340158" cy="461665"/>
          </a:xfrm>
          <a:prstGeom prst="rect">
            <a:avLst/>
          </a:prstGeom>
        </p:spPr>
        <p:txBody>
          <a:bodyPr wrap="none" anchor="ctr">
            <a:spAutoFit/>
          </a:bodyPr>
          <a:lstStyle/>
          <a:p>
            <a:pPr>
              <a:lnSpc>
                <a:spcPct val="100000"/>
              </a:lnSpc>
            </a:pPr>
            <a:r>
              <a:rPr lang="en-US" altLang="zh-CN" sz="2400" b="1" dirty="0" smtClean="0">
                <a:solidFill>
                  <a:srgbClr val="FF0000"/>
                </a:solidFill>
                <a:latin typeface="宋体" panose="02010600030101010101" pitchFamily="2" charset="-122"/>
                <a:ea typeface="宋体" panose="02010600030101010101" pitchFamily="2" charset="-122"/>
              </a:rPr>
              <a:t>2</a:t>
            </a:r>
            <a:endParaRPr lang="en-US" altLang="zh-CN" sz="2400" b="1" dirty="0" smtClean="0">
              <a:solidFill>
                <a:srgbClr val="FF0000"/>
              </a:solidFill>
              <a:latin typeface="宋体" panose="02010600030101010101" pitchFamily="2" charset="-122"/>
              <a:ea typeface="宋体" panose="02010600030101010101" pitchFamily="2" charset="-122"/>
            </a:endParaRPr>
          </a:p>
        </p:txBody>
      </p:sp>
      <p:sp>
        <p:nvSpPr>
          <p:cNvPr id="5" name="Rectangle 6"/>
          <p:cNvSpPr>
            <a:spLocks noChangeArrowheads="1"/>
          </p:cNvSpPr>
          <p:nvPr/>
        </p:nvSpPr>
        <p:spPr bwMode="auto">
          <a:xfrm>
            <a:off x="1694721" y="3403601"/>
            <a:ext cx="805029" cy="461665"/>
          </a:xfrm>
          <a:prstGeom prst="rect">
            <a:avLst/>
          </a:prstGeom>
        </p:spPr>
        <p:txBody>
          <a:bodyPr wrap="none" anchor="ctr">
            <a:spAutoFit/>
          </a:bodyPr>
          <a:lstStyle/>
          <a:p>
            <a:pPr>
              <a:lnSpc>
                <a:spcPct val="100000"/>
              </a:lnSpc>
            </a:pPr>
            <a:r>
              <a:rPr lang="en-US" altLang="zh-CN" sz="2400" b="1" dirty="0" smtClean="0">
                <a:solidFill>
                  <a:srgbClr val="FF0000"/>
                </a:solidFill>
                <a:latin typeface="宋体" panose="02010600030101010101" pitchFamily="2" charset="-122"/>
                <a:ea typeface="宋体" panose="02010600030101010101" pitchFamily="2" charset="-122"/>
              </a:rPr>
              <a:t>0</a:t>
            </a:r>
            <a:r>
              <a:rPr lang="zh-CN" altLang="en-US" sz="2400" b="1" dirty="0" smtClean="0">
                <a:solidFill>
                  <a:srgbClr val="FF0000"/>
                </a:solidFill>
                <a:latin typeface="宋体" panose="02010600030101010101" pitchFamily="2" charset="-122"/>
                <a:ea typeface="宋体" panose="02010600030101010101" pitchFamily="2" charset="-122"/>
              </a:rPr>
              <a:t>～</a:t>
            </a:r>
            <a:r>
              <a:rPr lang="en-US" altLang="zh-CN" sz="2400" b="1" dirty="0" smtClean="0">
                <a:solidFill>
                  <a:srgbClr val="FF0000"/>
                </a:solidFill>
                <a:latin typeface="宋体" panose="02010600030101010101" pitchFamily="2" charset="-122"/>
                <a:ea typeface="宋体" panose="02010600030101010101" pitchFamily="2" charset="-122"/>
              </a:rPr>
              <a:t>3</a:t>
            </a:r>
            <a:endParaRPr lang="en-US" altLang="zh-CN" sz="2400" b="1" dirty="0" smtClean="0">
              <a:solidFill>
                <a:srgbClr val="FF0000"/>
              </a:solidFill>
              <a:latin typeface="宋体" panose="02010600030101010101" pitchFamily="2" charset="-122"/>
              <a:ea typeface="宋体" panose="02010600030101010101" pitchFamily="2" charset="-122"/>
            </a:endParaRPr>
          </a:p>
        </p:txBody>
      </p:sp>
      <p:sp>
        <p:nvSpPr>
          <p:cNvPr id="6" name="Rectangle 7"/>
          <p:cNvSpPr>
            <a:spLocks noChangeArrowheads="1"/>
          </p:cNvSpPr>
          <p:nvPr/>
        </p:nvSpPr>
        <p:spPr bwMode="auto">
          <a:xfrm>
            <a:off x="7079692" y="3382277"/>
            <a:ext cx="1731564" cy="461665"/>
          </a:xfrm>
          <a:prstGeom prst="rect">
            <a:avLst/>
          </a:prstGeom>
        </p:spPr>
        <p:txBody>
          <a:bodyPr wrap="none" anchor="ctr">
            <a:spAutoFit/>
          </a:bodyPr>
          <a:lstStyle/>
          <a:p>
            <a:pPr>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滑动变阻器</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7" name="Rectangle 8"/>
          <p:cNvSpPr>
            <a:spLocks noChangeArrowheads="1"/>
          </p:cNvSpPr>
          <p:nvPr/>
        </p:nvSpPr>
        <p:spPr bwMode="auto">
          <a:xfrm>
            <a:off x="1900280" y="4106821"/>
            <a:ext cx="651140" cy="461665"/>
          </a:xfrm>
          <a:prstGeom prst="rect">
            <a:avLst/>
          </a:prstGeom>
        </p:spPr>
        <p:txBody>
          <a:bodyPr wrap="none" anchor="ctr">
            <a:spAutoFit/>
          </a:bodyPr>
          <a:lstStyle/>
          <a:p>
            <a:pPr>
              <a:lnSpc>
                <a:spcPct val="100000"/>
              </a:lnSpc>
            </a:pPr>
            <a:r>
              <a:rPr lang="en-US" altLang="zh-CN" sz="2400" b="1" dirty="0" smtClean="0">
                <a:solidFill>
                  <a:srgbClr val="FF0000"/>
                </a:solidFill>
                <a:latin typeface="宋体" panose="02010600030101010101" pitchFamily="2" charset="-122"/>
                <a:ea typeface="宋体" panose="02010600030101010101" pitchFamily="2" charset="-122"/>
              </a:rPr>
              <a:t>2.5</a:t>
            </a:r>
            <a:endParaRPr lang="en-US" altLang="zh-CN" sz="2400" b="1" dirty="0" smtClean="0">
              <a:solidFill>
                <a:srgbClr val="FF0000"/>
              </a:solidFill>
              <a:latin typeface="宋体" panose="02010600030101010101" pitchFamily="2" charset="-122"/>
              <a:ea typeface="宋体" panose="02010600030101010101" pitchFamily="2" charset="-122"/>
            </a:endParaRPr>
          </a:p>
        </p:txBody>
      </p:sp>
      <p:sp>
        <p:nvSpPr>
          <p:cNvPr id="8" name="Rectangle 9"/>
          <p:cNvSpPr>
            <a:spLocks noChangeArrowheads="1"/>
          </p:cNvSpPr>
          <p:nvPr/>
        </p:nvSpPr>
        <p:spPr bwMode="auto">
          <a:xfrm>
            <a:off x="2281967" y="4783053"/>
            <a:ext cx="651140" cy="461665"/>
          </a:xfrm>
          <a:prstGeom prst="rect">
            <a:avLst/>
          </a:prstGeom>
        </p:spPr>
        <p:txBody>
          <a:bodyPr wrap="none" anchor="ctr">
            <a:spAutoFit/>
          </a:bodyPr>
          <a:lstStyle/>
          <a:p>
            <a:pPr>
              <a:lnSpc>
                <a:spcPct val="100000"/>
              </a:lnSpc>
            </a:pPr>
            <a:r>
              <a:rPr lang="en-US" altLang="zh-CN" sz="2400" b="1" dirty="0" smtClean="0">
                <a:solidFill>
                  <a:srgbClr val="FF0000"/>
                </a:solidFill>
                <a:latin typeface="宋体" panose="02010600030101010101" pitchFamily="2" charset="-122"/>
                <a:ea typeface="宋体" panose="02010600030101010101" pitchFamily="2" charset="-122"/>
              </a:rPr>
              <a:t>0.5</a:t>
            </a:r>
            <a:endParaRPr lang="en-US" altLang="zh-CN" sz="2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3" name="Rectangle 3"/>
          <p:cNvSpPr>
            <a:spLocks noChangeArrowheads="1"/>
          </p:cNvSpPr>
          <p:nvPr/>
        </p:nvSpPr>
        <p:spPr bwMode="auto">
          <a:xfrm>
            <a:off x="547388" y="916589"/>
            <a:ext cx="10808471" cy="5632311"/>
          </a:xfrm>
          <a:prstGeom prst="rect">
            <a:avLst/>
          </a:prstGeom>
          <a:noFill/>
          <a:ln w="9525" algn="ctr">
            <a:noFill/>
            <a:miter lim="800000"/>
          </a:ln>
        </p:spPr>
        <p:txBody>
          <a:bodyPr wrap="square" anchor="ctr">
            <a:spAutoFit/>
          </a:bodyPr>
          <a:lstStyle/>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4</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．在“测定额定电压为</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3.8 V</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的小灯泡的额定功率”的实验中，小明同学拟用下列实验步骤，请你为他合理地排列一下顺序：</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A</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．闭合</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开关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B</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．断开开关，按电路图连接电路</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C</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．将测量数据填入</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表格</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D</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．移动变阻器滑片，使电压表示数为</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3.8 V</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E</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．计算小灯泡的</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额定功率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F</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．读出电流表示数</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G</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．移动变阻器滑片，使滑动变阻器连入电路中的电阻最大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4" name="Rectangle 4"/>
          <p:cNvSpPr>
            <a:spLocks noChangeArrowheads="1"/>
          </p:cNvSpPr>
          <p:nvPr/>
        </p:nvSpPr>
        <p:spPr bwMode="auto">
          <a:xfrm>
            <a:off x="1051612" y="2399356"/>
            <a:ext cx="3129383" cy="461665"/>
          </a:xfrm>
          <a:prstGeom prst="rect">
            <a:avLst/>
          </a:prstGeom>
          <a:noFill/>
          <a:ln w="9525" algn="ctr">
            <a:noFill/>
            <a:miter lim="800000"/>
          </a:ln>
        </p:spPr>
        <p:txBody>
          <a:bodyPr wrap="none" anchor="ctr">
            <a:spAutoFit/>
          </a:bodyPr>
          <a:lstStyle/>
          <a:p>
            <a:pPr>
              <a:lnSpc>
                <a:spcPct val="100000"/>
              </a:lnSpc>
            </a:pPr>
            <a:r>
              <a:rPr lang="en-US" altLang="zh-CN" sz="2400" b="1" dirty="0" smtClean="0">
                <a:solidFill>
                  <a:srgbClr val="FF0000"/>
                </a:solidFill>
                <a:latin typeface="宋体" panose="02010600030101010101" pitchFamily="2" charset="-122"/>
                <a:ea typeface="宋体" panose="02010600030101010101" pitchFamily="2" charset="-122"/>
              </a:rPr>
              <a:t>B</a:t>
            </a:r>
            <a:r>
              <a:rPr lang="zh-CN" altLang="en-US" sz="2400" b="1" dirty="0" smtClean="0">
                <a:solidFill>
                  <a:srgbClr val="FF0000"/>
                </a:solidFill>
                <a:latin typeface="宋体" panose="02010600030101010101" pitchFamily="2" charset="-122"/>
                <a:ea typeface="宋体" panose="02010600030101010101" pitchFamily="2" charset="-122"/>
              </a:rPr>
              <a:t>、</a:t>
            </a:r>
            <a:r>
              <a:rPr lang="en-US" altLang="zh-CN" sz="2400" b="1" dirty="0" smtClean="0">
                <a:solidFill>
                  <a:srgbClr val="FF0000"/>
                </a:solidFill>
                <a:latin typeface="宋体" panose="02010600030101010101" pitchFamily="2" charset="-122"/>
                <a:ea typeface="宋体" panose="02010600030101010101" pitchFamily="2" charset="-122"/>
              </a:rPr>
              <a:t>G</a:t>
            </a:r>
            <a:r>
              <a:rPr lang="zh-CN" altLang="en-US" sz="2400" b="1" dirty="0" smtClean="0">
                <a:solidFill>
                  <a:srgbClr val="FF0000"/>
                </a:solidFill>
                <a:latin typeface="宋体" panose="02010600030101010101" pitchFamily="2" charset="-122"/>
                <a:ea typeface="宋体" panose="02010600030101010101" pitchFamily="2" charset="-122"/>
              </a:rPr>
              <a:t>、</a:t>
            </a:r>
            <a:r>
              <a:rPr lang="en-US" altLang="zh-CN" sz="2400" b="1" dirty="0" smtClean="0">
                <a:solidFill>
                  <a:srgbClr val="FF0000"/>
                </a:solidFill>
                <a:latin typeface="宋体" panose="02010600030101010101" pitchFamily="2" charset="-122"/>
                <a:ea typeface="宋体" panose="02010600030101010101" pitchFamily="2" charset="-122"/>
              </a:rPr>
              <a:t>A</a:t>
            </a:r>
            <a:r>
              <a:rPr lang="zh-CN" altLang="en-US" sz="2400" b="1" dirty="0" smtClean="0">
                <a:solidFill>
                  <a:srgbClr val="FF0000"/>
                </a:solidFill>
                <a:latin typeface="宋体" panose="02010600030101010101" pitchFamily="2" charset="-122"/>
                <a:ea typeface="宋体" panose="02010600030101010101" pitchFamily="2" charset="-122"/>
              </a:rPr>
              <a:t>、</a:t>
            </a:r>
            <a:r>
              <a:rPr lang="en-US" altLang="zh-CN" sz="2400" b="1" dirty="0" smtClean="0">
                <a:solidFill>
                  <a:srgbClr val="FF0000"/>
                </a:solidFill>
                <a:latin typeface="宋体" panose="02010600030101010101" pitchFamily="2" charset="-122"/>
                <a:ea typeface="宋体" panose="02010600030101010101" pitchFamily="2" charset="-122"/>
              </a:rPr>
              <a:t>D</a:t>
            </a:r>
            <a:r>
              <a:rPr lang="zh-CN" altLang="en-US" sz="2400" b="1" dirty="0" smtClean="0">
                <a:solidFill>
                  <a:srgbClr val="FF0000"/>
                </a:solidFill>
                <a:latin typeface="宋体" panose="02010600030101010101" pitchFamily="2" charset="-122"/>
                <a:ea typeface="宋体" panose="02010600030101010101" pitchFamily="2" charset="-122"/>
              </a:rPr>
              <a:t>、</a:t>
            </a:r>
            <a:r>
              <a:rPr lang="en-US" altLang="zh-CN" sz="2400" b="1" dirty="0" smtClean="0">
                <a:solidFill>
                  <a:srgbClr val="FF0000"/>
                </a:solidFill>
                <a:latin typeface="宋体" panose="02010600030101010101" pitchFamily="2" charset="-122"/>
                <a:ea typeface="宋体" panose="02010600030101010101" pitchFamily="2" charset="-122"/>
              </a:rPr>
              <a:t>F</a:t>
            </a:r>
            <a:r>
              <a:rPr lang="zh-CN" altLang="en-US" sz="2400" b="1" dirty="0" smtClean="0">
                <a:solidFill>
                  <a:srgbClr val="FF0000"/>
                </a:solidFill>
                <a:latin typeface="宋体" panose="02010600030101010101" pitchFamily="2" charset="-122"/>
                <a:ea typeface="宋体" panose="02010600030101010101" pitchFamily="2" charset="-122"/>
              </a:rPr>
              <a:t>、</a:t>
            </a:r>
            <a:r>
              <a:rPr lang="en-US" altLang="zh-CN" sz="2400" b="1" dirty="0" smtClean="0">
                <a:solidFill>
                  <a:srgbClr val="FF0000"/>
                </a:solidFill>
                <a:latin typeface="宋体" panose="02010600030101010101" pitchFamily="2" charset="-122"/>
                <a:ea typeface="宋体" panose="02010600030101010101" pitchFamily="2" charset="-122"/>
              </a:rPr>
              <a:t>C</a:t>
            </a:r>
            <a:r>
              <a:rPr lang="zh-CN" altLang="en-US" sz="2400" b="1" dirty="0" smtClean="0">
                <a:solidFill>
                  <a:srgbClr val="FF0000"/>
                </a:solidFill>
                <a:latin typeface="宋体" panose="02010600030101010101" pitchFamily="2" charset="-122"/>
                <a:ea typeface="宋体" panose="02010600030101010101" pitchFamily="2" charset="-122"/>
              </a:rPr>
              <a:t>、</a:t>
            </a:r>
            <a:r>
              <a:rPr lang="en-US" altLang="zh-CN" sz="2400" b="1" smtClean="0">
                <a:solidFill>
                  <a:srgbClr val="FF0000"/>
                </a:solidFill>
                <a:latin typeface="宋体" panose="02010600030101010101" pitchFamily="2" charset="-122"/>
                <a:ea typeface="宋体" panose="02010600030101010101" pitchFamily="2" charset="-122"/>
              </a:rPr>
              <a:t>E</a:t>
            </a:r>
            <a:endParaRPr lang="en-US" altLang="zh-CN" sz="2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7790" y="953770"/>
            <a:ext cx="2917190" cy="676910"/>
            <a:chOff x="375" y="1632"/>
            <a:chExt cx="4594" cy="1066"/>
          </a:xfrm>
        </p:grpSpPr>
        <p:pic>
          <p:nvPicPr>
            <p:cNvPr id="3" name="图片 2" descr="图标-04"/>
            <p:cNvPicPr>
              <a:picLocks noChangeAspect="1"/>
            </p:cNvPicPr>
            <p:nvPr/>
          </p:nvPicPr>
          <p:blipFill>
            <a:blip r:embed="rId1" cstate="print"/>
            <a:stretch>
              <a:fillRect/>
            </a:stretch>
          </p:blipFill>
          <p:spPr>
            <a:xfrm>
              <a:off x="375" y="1632"/>
              <a:ext cx="4594" cy="1066"/>
            </a:xfrm>
            <a:prstGeom prst="rect">
              <a:avLst/>
            </a:prstGeom>
          </p:spPr>
        </p:pic>
        <p:sp>
          <p:nvSpPr>
            <p:cNvPr id="4" name="文本框 3"/>
            <p:cNvSpPr txBox="1"/>
            <p:nvPr/>
          </p:nvSpPr>
          <p:spPr>
            <a:xfrm>
              <a:off x="928" y="1793"/>
              <a:ext cx="2528" cy="822"/>
            </a:xfrm>
            <a:prstGeom prst="rect">
              <a:avLst/>
            </a:prstGeom>
            <a:noFill/>
          </p:spPr>
          <p:txBody>
            <a:bodyPr wrap="none" rtlCol="0">
              <a:spAutoFit/>
            </a:bodyPr>
            <a:lstStyle/>
            <a:p>
              <a:pPr algn="l"/>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导学设计</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7" name="Rectangle 10"/>
          <p:cNvSpPr/>
          <p:nvPr/>
        </p:nvSpPr>
        <p:spPr>
          <a:xfrm>
            <a:off x="633730" y="1785280"/>
            <a:ext cx="3898824" cy="5320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40000"/>
              </a:lnSpc>
              <a:spcBef>
                <a:spcPct val="0"/>
              </a:spcBef>
              <a:buNone/>
            </a:pPr>
            <a:r>
              <a:rPr lang="zh-CN" altLang="en-US" sz="2400" b="1" dirty="0" smtClean="0">
                <a:solidFill>
                  <a:srgbClr val="F1AF00"/>
                </a:solidFill>
                <a:latin typeface="宋体" panose="02010600030101010101" pitchFamily="2" charset="-122"/>
                <a:ea typeface="宋体" panose="02010600030101010101" pitchFamily="2" charset="-122"/>
              </a:rPr>
              <a:t>学点</a:t>
            </a:r>
            <a:r>
              <a:rPr lang="en-US" altLang="zh-CN" sz="2400" b="1" dirty="0" smtClean="0">
                <a:solidFill>
                  <a:srgbClr val="F1AF00"/>
                </a:solidFill>
                <a:latin typeface="宋体" panose="02010600030101010101" pitchFamily="2" charset="-122"/>
                <a:ea typeface="宋体" panose="02010600030101010101" pitchFamily="2" charset="-122"/>
              </a:rPr>
              <a:t>1</a:t>
            </a:r>
            <a:r>
              <a:rPr lang="zh-CN" altLang="en-US" sz="2400" b="1" dirty="0" smtClean="0">
                <a:solidFill>
                  <a:srgbClr val="F1AF00"/>
                </a:solidFill>
                <a:latin typeface="宋体" panose="02010600030101010101" pitchFamily="2" charset="-122"/>
                <a:ea typeface="宋体" panose="02010600030101010101" pitchFamily="2" charset="-122"/>
              </a:rPr>
              <a:t>　测量电功率的原理 </a:t>
            </a:r>
            <a:endParaRPr lang="zh-CN" altLang="en-US" sz="2400" b="1" dirty="0" smtClean="0">
              <a:solidFill>
                <a:srgbClr val="F1AF00"/>
              </a:solidFill>
              <a:latin typeface="宋体" panose="02010600030101010101" pitchFamily="2" charset="-122"/>
              <a:ea typeface="宋体" panose="02010600030101010101" pitchFamily="2" charset="-122"/>
            </a:endParaRPr>
          </a:p>
        </p:txBody>
      </p:sp>
      <p:pic>
        <p:nvPicPr>
          <p:cNvPr id="8" name="Picture 4"/>
          <p:cNvPicPr>
            <a:picLocks noChangeAspect="1"/>
          </p:cNvPicPr>
          <p:nvPr/>
        </p:nvPicPr>
        <p:blipFill>
          <a:blip r:embed="rId2" cstate="print"/>
          <a:stretch>
            <a:fillRect/>
          </a:stretch>
        </p:blipFill>
        <p:spPr>
          <a:xfrm>
            <a:off x="473075" y="1785925"/>
            <a:ext cx="84455" cy="414020"/>
          </a:xfrm>
          <a:prstGeom prst="rect">
            <a:avLst/>
          </a:prstGeom>
          <a:noFill/>
          <a:ln w="9525">
            <a:noFill/>
          </a:ln>
        </p:spPr>
      </p:pic>
      <p:grpSp>
        <p:nvGrpSpPr>
          <p:cNvPr id="9" name="Group 46"/>
          <p:cNvGrpSpPr/>
          <p:nvPr/>
        </p:nvGrpSpPr>
        <p:grpSpPr bwMode="auto">
          <a:xfrm>
            <a:off x="675946" y="2356573"/>
            <a:ext cx="10714038" cy="3836988"/>
            <a:chOff x="204" y="1570"/>
            <a:chExt cx="6749" cy="2417"/>
          </a:xfrm>
        </p:grpSpPr>
        <p:sp>
          <p:nvSpPr>
            <p:cNvPr id="10" name="Rectangle 47"/>
            <p:cNvSpPr>
              <a:spLocks noChangeArrowheads="1"/>
            </p:cNvSpPr>
            <p:nvPr/>
          </p:nvSpPr>
          <p:spPr bwMode="auto">
            <a:xfrm>
              <a:off x="204" y="1570"/>
              <a:ext cx="6749" cy="2171"/>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问题：要测量如图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18</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所示的小灯泡的电功率，一般需要测定它两端的</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和通过它的</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，然后利用公式</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，计算出它消耗的电功率</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这</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是一种</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选填“直接”或</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间接”</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的测量方法。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pic>
          <p:nvPicPr>
            <p:cNvPr id="11" name="Picture 48" descr="\\Chubanshi007\同步方正转word文件\15春\物理\人教版物理九下新教案二校\4XGO45.EPS"/>
            <p:cNvPicPr>
              <a:picLocks noChangeAspect="1" noChangeArrowheads="1"/>
            </p:cNvPicPr>
            <p:nvPr/>
          </p:nvPicPr>
          <p:blipFill>
            <a:blip r:embed="rId3" r:link="rId4"/>
            <a:srcRect/>
            <a:stretch>
              <a:fillRect/>
            </a:stretch>
          </p:blipFill>
          <p:spPr bwMode="auto">
            <a:xfrm>
              <a:off x="4750" y="2477"/>
              <a:ext cx="1270" cy="1003"/>
            </a:xfrm>
            <a:prstGeom prst="rect">
              <a:avLst/>
            </a:prstGeom>
            <a:noFill/>
            <a:ln w="9525">
              <a:noFill/>
              <a:miter lim="800000"/>
              <a:headEnd/>
              <a:tailEnd/>
            </a:ln>
          </p:spPr>
        </p:pic>
        <p:sp>
          <p:nvSpPr>
            <p:cNvPr id="12" name="Rectangle 49"/>
            <p:cNvSpPr>
              <a:spLocks noChangeArrowheads="1"/>
            </p:cNvSpPr>
            <p:nvPr/>
          </p:nvSpPr>
          <p:spPr bwMode="auto">
            <a:xfrm>
              <a:off x="4590" y="3561"/>
              <a:ext cx="1457" cy="426"/>
            </a:xfrm>
            <a:prstGeom prst="rect">
              <a:avLst/>
            </a:prstGeom>
            <a:noFill/>
            <a:ln w="9525" algn="ctr">
              <a:noFill/>
              <a:miter lim="800000"/>
            </a:ln>
            <a:effectLst/>
          </p:spPr>
          <p:txBody>
            <a:bodyPr wrap="non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18</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 </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p:txBody>
        </p:sp>
      </p:grpSp>
      <p:sp>
        <p:nvSpPr>
          <p:cNvPr id="13" name="Rectangle 50"/>
          <p:cNvSpPr>
            <a:spLocks noChangeArrowheads="1"/>
          </p:cNvSpPr>
          <p:nvPr/>
        </p:nvSpPr>
        <p:spPr bwMode="auto">
          <a:xfrm>
            <a:off x="3414179" y="3134370"/>
            <a:ext cx="803425" cy="461665"/>
          </a:xfrm>
          <a:prstGeom prst="rect">
            <a:avLst/>
          </a:prstGeom>
        </p:spPr>
        <p:txBody>
          <a:bodyPr wrap="none" anchor="ctr">
            <a:spAutoFit/>
          </a:bodyPr>
          <a:lstStyle/>
          <a:p>
            <a:pPr>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电压</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4" name="Rectangle 51"/>
          <p:cNvSpPr>
            <a:spLocks noChangeArrowheads="1"/>
          </p:cNvSpPr>
          <p:nvPr/>
        </p:nvSpPr>
        <p:spPr bwMode="auto">
          <a:xfrm>
            <a:off x="6883762" y="3123556"/>
            <a:ext cx="803425" cy="461665"/>
          </a:xfrm>
          <a:prstGeom prst="rect">
            <a:avLst/>
          </a:prstGeom>
        </p:spPr>
        <p:txBody>
          <a:bodyPr wrap="none" anchor="ctr">
            <a:spAutoFit/>
          </a:bodyPr>
          <a:lstStyle/>
          <a:p>
            <a:pPr>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电流</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5" name="Rectangle 52"/>
          <p:cNvSpPr>
            <a:spLocks noChangeArrowheads="1"/>
          </p:cNvSpPr>
          <p:nvPr/>
        </p:nvSpPr>
        <p:spPr bwMode="auto">
          <a:xfrm>
            <a:off x="1449011" y="3816916"/>
            <a:ext cx="960519" cy="461665"/>
          </a:xfrm>
          <a:prstGeom prst="rect">
            <a:avLst/>
          </a:prstGeom>
        </p:spPr>
        <p:txBody>
          <a:bodyPr wrap="none" anchor="ctr">
            <a:spAutoFit/>
          </a:bodyPr>
          <a:lstStyle/>
          <a:p>
            <a:pPr>
              <a:lnSpc>
                <a:spcPct val="100000"/>
              </a:lnSpc>
            </a:pPr>
            <a:r>
              <a:rPr lang="en-US" altLang="zh-CN" sz="2400" b="1" dirty="0" smtClean="0">
                <a:solidFill>
                  <a:srgbClr val="FF0000"/>
                </a:solidFill>
                <a:latin typeface="宋体" panose="02010600030101010101" pitchFamily="2" charset="-122"/>
                <a:ea typeface="宋体" panose="02010600030101010101" pitchFamily="2" charset="-122"/>
              </a:rPr>
              <a:t>P</a:t>
            </a:r>
            <a:r>
              <a:rPr lang="zh-CN" altLang="en-US" sz="2400" b="1" dirty="0" smtClean="0">
                <a:solidFill>
                  <a:srgbClr val="FF0000"/>
                </a:solidFill>
                <a:latin typeface="宋体" panose="02010600030101010101" pitchFamily="2" charset="-122"/>
                <a:ea typeface="宋体" panose="02010600030101010101" pitchFamily="2" charset="-122"/>
              </a:rPr>
              <a:t>＝</a:t>
            </a:r>
            <a:r>
              <a:rPr lang="en-US" altLang="zh-CN" sz="2400" b="1" dirty="0" smtClean="0">
                <a:solidFill>
                  <a:srgbClr val="FF0000"/>
                </a:solidFill>
                <a:latin typeface="宋体" panose="02010600030101010101" pitchFamily="2" charset="-122"/>
                <a:ea typeface="宋体" panose="02010600030101010101" pitchFamily="2" charset="-122"/>
              </a:rPr>
              <a:t>UI</a:t>
            </a:r>
            <a:endParaRPr lang="en-US" altLang="zh-CN" sz="2400" b="1" dirty="0" smtClean="0">
              <a:solidFill>
                <a:srgbClr val="FF0000"/>
              </a:solidFill>
              <a:latin typeface="宋体" panose="02010600030101010101" pitchFamily="2" charset="-122"/>
              <a:ea typeface="宋体" panose="02010600030101010101" pitchFamily="2" charset="-122"/>
            </a:endParaRPr>
          </a:p>
        </p:txBody>
      </p:sp>
      <p:sp>
        <p:nvSpPr>
          <p:cNvPr id="16" name="Rectangle 53"/>
          <p:cNvSpPr>
            <a:spLocks noChangeArrowheads="1"/>
          </p:cNvSpPr>
          <p:nvPr/>
        </p:nvSpPr>
        <p:spPr bwMode="auto">
          <a:xfrm>
            <a:off x="2702539" y="4519927"/>
            <a:ext cx="803425" cy="461665"/>
          </a:xfrm>
          <a:prstGeom prst="rect">
            <a:avLst/>
          </a:prstGeom>
        </p:spPr>
        <p:txBody>
          <a:bodyPr wrap="none" anchor="ctr">
            <a:spAutoFit/>
          </a:bodyPr>
          <a:lstStyle/>
          <a:p>
            <a:pPr>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间接</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3" name="Rectangle 10"/>
          <p:cNvSpPr/>
          <p:nvPr/>
        </p:nvSpPr>
        <p:spPr>
          <a:xfrm>
            <a:off x="483418" y="1096348"/>
            <a:ext cx="3898824" cy="5320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40000"/>
              </a:lnSpc>
              <a:spcBef>
                <a:spcPct val="0"/>
              </a:spcBef>
              <a:buNone/>
            </a:pPr>
            <a:r>
              <a:rPr lang="zh-CN" altLang="en-US" sz="2400" b="1" dirty="0" smtClean="0">
                <a:solidFill>
                  <a:srgbClr val="F1AF00"/>
                </a:solidFill>
                <a:latin typeface="宋体" panose="02010600030101010101" pitchFamily="2" charset="-122"/>
                <a:ea typeface="宋体" panose="02010600030101010101" pitchFamily="2" charset="-122"/>
              </a:rPr>
              <a:t>学点</a:t>
            </a:r>
            <a:r>
              <a:rPr lang="en-US" altLang="zh-CN" sz="2400" b="1" dirty="0" smtClean="0">
                <a:solidFill>
                  <a:srgbClr val="F1AF00"/>
                </a:solidFill>
                <a:latin typeface="宋体" panose="02010600030101010101" pitchFamily="2" charset="-122"/>
                <a:ea typeface="宋体" panose="02010600030101010101" pitchFamily="2" charset="-122"/>
              </a:rPr>
              <a:t>2</a:t>
            </a:r>
            <a:r>
              <a:rPr lang="zh-CN" altLang="en-US" sz="2400" b="1" dirty="0" smtClean="0">
                <a:solidFill>
                  <a:srgbClr val="F1AF00"/>
                </a:solidFill>
                <a:latin typeface="宋体" panose="02010600030101010101" pitchFamily="2" charset="-122"/>
                <a:ea typeface="宋体" panose="02010600030101010101" pitchFamily="2" charset="-122"/>
              </a:rPr>
              <a:t>　测量小灯泡的功率 </a:t>
            </a:r>
            <a:endParaRPr lang="zh-CN" altLang="en-US" sz="2400" b="1" dirty="0" smtClean="0">
              <a:solidFill>
                <a:srgbClr val="F1AF00"/>
              </a:solidFill>
              <a:latin typeface="宋体" panose="02010600030101010101" pitchFamily="2" charset="-122"/>
              <a:ea typeface="宋体" panose="02010600030101010101" pitchFamily="2" charset="-122"/>
            </a:endParaRPr>
          </a:p>
        </p:txBody>
      </p:sp>
      <p:pic>
        <p:nvPicPr>
          <p:cNvPr id="4" name="Picture 4"/>
          <p:cNvPicPr>
            <a:picLocks noChangeAspect="1"/>
          </p:cNvPicPr>
          <p:nvPr/>
        </p:nvPicPr>
        <p:blipFill>
          <a:blip r:embed="rId1" cstate="print"/>
          <a:stretch>
            <a:fillRect/>
          </a:stretch>
        </p:blipFill>
        <p:spPr>
          <a:xfrm>
            <a:off x="322763" y="1096993"/>
            <a:ext cx="84455" cy="414020"/>
          </a:xfrm>
          <a:prstGeom prst="rect">
            <a:avLst/>
          </a:prstGeom>
          <a:noFill/>
          <a:ln w="9525">
            <a:noFill/>
          </a:ln>
        </p:spPr>
      </p:pic>
      <p:grpSp>
        <p:nvGrpSpPr>
          <p:cNvPr id="5" name="Group 31"/>
          <p:cNvGrpSpPr/>
          <p:nvPr/>
        </p:nvGrpSpPr>
        <p:grpSpPr bwMode="auto">
          <a:xfrm>
            <a:off x="658828" y="1673650"/>
            <a:ext cx="11047413" cy="4068762"/>
            <a:chOff x="204" y="1162"/>
            <a:chExt cx="6959" cy="2563"/>
          </a:xfrm>
        </p:grpSpPr>
        <p:sp>
          <p:nvSpPr>
            <p:cNvPr id="6" name="Rectangle 32"/>
            <p:cNvSpPr>
              <a:spLocks noChangeArrowheads="1"/>
            </p:cNvSpPr>
            <p:nvPr/>
          </p:nvSpPr>
          <p:spPr bwMode="auto">
            <a:xfrm>
              <a:off x="204" y="1162"/>
              <a:ext cx="6959" cy="1367"/>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：某同学为了测量如图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18</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4</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甲所示的小灯泡的额定功率，设计了如图乙所示的电路图。他能否测出小灯泡的额定功率？为什么？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pic>
          <p:nvPicPr>
            <p:cNvPr id="7" name="Picture 33" descr="\\Chubanshi007\同步方正转word文件\15春\物理\人教版物理九下新教案二校\4XGO46.EPS"/>
            <p:cNvPicPr>
              <a:picLocks noChangeAspect="1" noChangeArrowheads="1"/>
            </p:cNvPicPr>
            <p:nvPr/>
          </p:nvPicPr>
          <p:blipFill>
            <a:blip r:embed="rId2" r:link="rId3"/>
            <a:srcRect/>
            <a:stretch>
              <a:fillRect/>
            </a:stretch>
          </p:blipFill>
          <p:spPr bwMode="auto">
            <a:xfrm>
              <a:off x="1384" y="2034"/>
              <a:ext cx="3719" cy="1370"/>
            </a:xfrm>
            <a:prstGeom prst="rect">
              <a:avLst/>
            </a:prstGeom>
            <a:noFill/>
            <a:ln w="9525">
              <a:noFill/>
              <a:miter lim="800000"/>
              <a:headEnd/>
              <a:tailEnd/>
            </a:ln>
          </p:spPr>
        </p:pic>
        <p:sp>
          <p:nvSpPr>
            <p:cNvPr id="8" name="Rectangle 34"/>
            <p:cNvSpPr>
              <a:spLocks noChangeArrowheads="1"/>
            </p:cNvSpPr>
            <p:nvPr/>
          </p:nvSpPr>
          <p:spPr bwMode="auto">
            <a:xfrm>
              <a:off x="2484" y="3299"/>
              <a:ext cx="1457" cy="426"/>
            </a:xfrm>
            <a:prstGeom prst="rect">
              <a:avLst/>
            </a:prstGeom>
            <a:noFill/>
            <a:ln w="9525" algn="ctr">
              <a:noFill/>
              <a:miter lim="800000"/>
            </a:ln>
            <a:effectLst/>
          </p:spPr>
          <p:txBody>
            <a:bodyPr wrap="non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18</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4 </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p:txBody>
        </p:sp>
      </p:grpSp>
      <p:sp>
        <p:nvSpPr>
          <p:cNvPr id="9" name="Rectangle 35"/>
          <p:cNvSpPr>
            <a:spLocks noChangeArrowheads="1"/>
          </p:cNvSpPr>
          <p:nvPr/>
        </p:nvSpPr>
        <p:spPr bwMode="auto">
          <a:xfrm>
            <a:off x="804076" y="5752534"/>
            <a:ext cx="9070112" cy="598690"/>
          </a:xfrm>
          <a:prstGeom prst="rect">
            <a:avLst/>
          </a:prstGeom>
          <a:noFill/>
          <a:ln w="9525" algn="ctr">
            <a:noFill/>
            <a:miter lim="800000"/>
          </a:ln>
          <a:effectLst/>
        </p:spPr>
        <p:txBody>
          <a:bodyPr wrap="none" anchor="ctr">
            <a:spAutoFit/>
          </a:bodyPr>
          <a:lstStyle/>
          <a:p>
            <a:pPr>
              <a:lnSpc>
                <a:spcPct val="150000"/>
              </a:lnSpc>
            </a:pPr>
            <a:r>
              <a:rPr lang="en-US" altLang="zh-CN" sz="2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答案</a:t>
            </a:r>
            <a:r>
              <a:rPr lang="en-US" altLang="zh-CN" sz="2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600" b="1" dirty="0">
                <a:latin typeface="仿宋" panose="02010609060101010101" pitchFamily="49" charset="-122"/>
                <a:ea typeface="仿宋" panose="02010609060101010101" pitchFamily="49" charset="-122"/>
                <a:cs typeface="Times New Roman" panose="02020603050405020304" pitchFamily="18" charset="0"/>
              </a:rPr>
              <a:t>不能；因为无法确保小灯泡两端电压刚好为</a:t>
            </a:r>
            <a:r>
              <a:rPr lang="en-US" altLang="zh-CN" sz="2600" b="1" dirty="0">
                <a:latin typeface="仿宋" panose="02010609060101010101" pitchFamily="49" charset="-122"/>
                <a:ea typeface="仿宋" panose="02010609060101010101" pitchFamily="49" charset="-122"/>
                <a:cs typeface="Times New Roman" panose="02020603050405020304" pitchFamily="18" charset="0"/>
              </a:rPr>
              <a:t>2.5 V</a:t>
            </a:r>
            <a:r>
              <a:rPr lang="zh-CN" altLang="en-US" sz="2600" b="1" dirty="0">
                <a:latin typeface="仿宋" panose="02010609060101010101" pitchFamily="49" charset="-122"/>
                <a:ea typeface="仿宋" panose="02010609060101010101" pitchFamily="49" charset="-122"/>
                <a:cs typeface="Times New Roman" panose="02020603050405020304" pitchFamily="18" charset="0"/>
              </a:rPr>
              <a:t>。 </a:t>
            </a:r>
            <a:endParaRPr lang="zh-CN" altLang="en-US" sz="2600" b="1" dirty="0">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3" name="Rectangle 7"/>
          <p:cNvSpPr>
            <a:spLocks noChangeArrowheads="1"/>
          </p:cNvSpPr>
          <p:nvPr/>
        </p:nvSpPr>
        <p:spPr bwMode="auto">
          <a:xfrm>
            <a:off x="466725" y="1593850"/>
            <a:ext cx="11076443" cy="3554819"/>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：为测出小灯泡的额定功率，还需要的器材是</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 </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：闭合开关后下一步操作为：</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_______________________________________________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，读出电流表的示数，然后根据</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P</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UI</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计算出小灯泡的额定功率。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4" name="Rectangle 8"/>
          <p:cNvSpPr>
            <a:spLocks noChangeArrowheads="1"/>
          </p:cNvSpPr>
          <p:nvPr/>
        </p:nvSpPr>
        <p:spPr bwMode="auto">
          <a:xfrm>
            <a:off x="683616" y="2413267"/>
            <a:ext cx="1887055" cy="461665"/>
          </a:xfrm>
          <a:prstGeom prst="rect">
            <a:avLst/>
          </a:prstGeom>
          <a:noFill/>
          <a:ln w="9525" algn="ctr">
            <a:noFill/>
            <a:miter lim="800000"/>
          </a:ln>
          <a:effectLst/>
        </p:spPr>
        <p:txBody>
          <a:bodyPr wrap="none" anchor="ctr">
            <a:spAutoFit/>
          </a:bodyPr>
          <a:lstStyle/>
          <a:p>
            <a:pPr>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滑动变阻器 </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7" name="Rectangle 11"/>
          <p:cNvSpPr>
            <a:spLocks noChangeArrowheads="1"/>
          </p:cNvSpPr>
          <p:nvPr/>
        </p:nvSpPr>
        <p:spPr bwMode="auto">
          <a:xfrm>
            <a:off x="5219701" y="2781300"/>
            <a:ext cx="184731" cy="369332"/>
          </a:xfrm>
          <a:prstGeom prst="rect">
            <a:avLst/>
          </a:prstGeom>
          <a:noFill/>
          <a:ln w="9525" algn="ctr">
            <a:noFill/>
            <a:miter lim="800000"/>
          </a:ln>
          <a:effectLst/>
        </p:spPr>
        <p:txBody>
          <a:bodyPr wrap="none" anchor="ctr">
            <a:spAutoFit/>
          </a:bodyPr>
          <a:lstStyle/>
          <a:p>
            <a:pPr>
              <a:lnSpc>
                <a:spcPct val="100000"/>
              </a:lnSpc>
            </a:pPr>
            <a:endParaRPr lang="en-US" altLang="zh-CN" dirty="0">
              <a:solidFill>
                <a:srgbClr val="FF0000"/>
              </a:solidFill>
            </a:endParaRPr>
          </a:p>
        </p:txBody>
      </p:sp>
      <p:sp>
        <p:nvSpPr>
          <p:cNvPr id="9" name="Rectangle 12"/>
          <p:cNvSpPr>
            <a:spLocks noChangeArrowheads="1"/>
          </p:cNvSpPr>
          <p:nvPr/>
        </p:nvSpPr>
        <p:spPr bwMode="auto">
          <a:xfrm>
            <a:off x="768019" y="3748246"/>
            <a:ext cx="7316726" cy="461665"/>
          </a:xfrm>
          <a:prstGeom prst="rect">
            <a:avLst/>
          </a:prstGeom>
          <a:noFill/>
          <a:ln w="9525" algn="ctr">
            <a:noFill/>
            <a:miter lim="800000"/>
          </a:ln>
          <a:effectLst/>
        </p:spPr>
        <p:txBody>
          <a:bodyPr wrap="square">
            <a:spAutoFit/>
          </a:bodyPr>
          <a:lstStyle/>
          <a:p>
            <a:r>
              <a:rPr lang="zh-CN" altLang="en-US" sz="2400" b="1" dirty="0" smtClean="0">
                <a:solidFill>
                  <a:srgbClr val="FF0000"/>
                </a:solidFill>
                <a:latin typeface="宋体" panose="02010600030101010101" pitchFamily="2" charset="-122"/>
                <a:ea typeface="宋体" panose="02010600030101010101" pitchFamily="2" charset="-122"/>
              </a:rPr>
              <a:t>移动滑动变阻器的滑片，直到</a:t>
            </a:r>
            <a:r>
              <a:rPr lang="zh-CN" altLang="en-US" sz="2400" b="1" dirty="0">
                <a:solidFill>
                  <a:srgbClr val="FF0000"/>
                </a:solidFill>
                <a:latin typeface="宋体" panose="02010600030101010101" pitchFamily="2" charset="-122"/>
                <a:ea typeface="宋体" panose="02010600030101010101" pitchFamily="2" charset="-122"/>
              </a:rPr>
              <a:t>电压表的示数为</a:t>
            </a:r>
            <a:r>
              <a:rPr lang="en-US" altLang="zh-CN" sz="2400" b="1" dirty="0">
                <a:solidFill>
                  <a:srgbClr val="FF0000"/>
                </a:solidFill>
                <a:latin typeface="宋体" panose="02010600030101010101" pitchFamily="2" charset="-122"/>
                <a:ea typeface="宋体" panose="02010600030101010101" pitchFamily="2" charset="-122"/>
              </a:rPr>
              <a:t>2.5 V</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grpSp>
        <p:nvGrpSpPr>
          <p:cNvPr id="11" name="组合 10"/>
          <p:cNvGrpSpPr/>
          <p:nvPr/>
        </p:nvGrpSpPr>
        <p:grpSpPr>
          <a:xfrm>
            <a:off x="62230" y="945515"/>
            <a:ext cx="3034030" cy="661670"/>
            <a:chOff x="878" y="1593"/>
            <a:chExt cx="4778" cy="1042"/>
          </a:xfrm>
        </p:grpSpPr>
        <p:pic>
          <p:nvPicPr>
            <p:cNvPr id="2" name="图片 1" descr="图标-02"/>
            <p:cNvPicPr>
              <a:picLocks noChangeAspect="1"/>
            </p:cNvPicPr>
            <p:nvPr/>
          </p:nvPicPr>
          <p:blipFill>
            <a:blip r:embed="rId1" cstate="print"/>
            <a:stretch>
              <a:fillRect/>
            </a:stretch>
          </p:blipFill>
          <p:spPr>
            <a:xfrm>
              <a:off x="878" y="1593"/>
              <a:ext cx="4778" cy="1043"/>
            </a:xfrm>
            <a:prstGeom prst="rect">
              <a:avLst/>
            </a:prstGeom>
          </p:spPr>
        </p:pic>
        <p:sp>
          <p:nvSpPr>
            <p:cNvPr id="3" name="文本框 2"/>
            <p:cNvSpPr txBox="1"/>
            <p:nvPr/>
          </p:nvSpPr>
          <p:spPr>
            <a:xfrm>
              <a:off x="1402" y="1730"/>
              <a:ext cx="2528" cy="822"/>
            </a:xfrm>
            <a:prstGeom prst="rect">
              <a:avLst/>
            </a:prstGeom>
            <a:noFill/>
          </p:spPr>
          <p:txBody>
            <a:bodyPr wrap="none" rtlCol="0">
              <a:spAutoFit/>
            </a:bodyPr>
            <a:lstStyle/>
            <a:p>
              <a:pPr lvl="0" algn="l"/>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常考归纳</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4" name="Rectangle 9"/>
          <p:cNvSpPr/>
          <p:nvPr/>
        </p:nvSpPr>
        <p:spPr>
          <a:xfrm>
            <a:off x="746443" y="1531115"/>
            <a:ext cx="4493538"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F1AF00"/>
                </a:solidFill>
                <a:latin typeface="宋体" panose="02010600030101010101" pitchFamily="2" charset="-122"/>
              </a:rPr>
              <a:t>类型一　实验器材的选择与连接</a:t>
            </a:r>
            <a:endParaRPr lang="zh-CN" altLang="en-US" sz="2400" b="1" dirty="0">
              <a:solidFill>
                <a:srgbClr val="F1AF00"/>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1665735"/>
            <a:ext cx="84455" cy="414020"/>
          </a:xfrm>
          <a:prstGeom prst="rect">
            <a:avLst/>
          </a:prstGeom>
          <a:noFill/>
          <a:ln w="9525">
            <a:noFill/>
          </a:ln>
        </p:spPr>
      </p:pic>
      <p:sp>
        <p:nvSpPr>
          <p:cNvPr id="13313" name="Rectangle 1"/>
          <p:cNvSpPr>
            <a:spLocks noChangeArrowheads="1"/>
          </p:cNvSpPr>
          <p:nvPr/>
        </p:nvSpPr>
        <p:spPr bwMode="auto">
          <a:xfrm>
            <a:off x="395415" y="1853516"/>
            <a:ext cx="11504141" cy="4939814"/>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典例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1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为测量一只标有“</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6 V 0.3 A”</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字样的小灯泡的额定功率，实验室备有电压表（量程：</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0</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3 V</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0</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15 V</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）一个，电流表（量程：</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0</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0.6 A</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0</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3 A</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）一个，“</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10 Ω 2 A”</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和“</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50 Ω 1 A”</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的滑动变阻器各一只，电源（电压为</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12 V</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）一个，开关一只，导线若干。小组同学通过讨论、交流，设计了如图</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18-3-10</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甲所示的实验电路图，在根据实验电路图选用实验器材连接实物电路时，同组的三位同学产生了分歧。</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13313"/>
                                        </p:tgtEl>
                                        <p:attrNameLst>
                                          <p:attrName>style.visibility</p:attrName>
                                        </p:attrNameLst>
                                      </p:cBhvr>
                                      <p:to>
                                        <p:strVal val="visible"/>
                                      </p:to>
                                    </p:set>
                                    <p:animEffect transition="in" filter="box(in)">
                                      <p:cBhvr>
                                        <p:cTn id="12" dur="500"/>
                                        <p:tgtEl>
                                          <p:spTgt spid="13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3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383060" y="852616"/>
            <a:ext cx="11182864" cy="5795319"/>
            <a:chOff x="383060" y="852616"/>
            <a:chExt cx="11182864" cy="5795319"/>
          </a:xfrm>
        </p:grpSpPr>
        <p:sp>
          <p:nvSpPr>
            <p:cNvPr id="12290" name="Rectangle 2"/>
            <p:cNvSpPr>
              <a:spLocks noChangeArrowheads="1"/>
            </p:cNvSpPr>
            <p:nvPr/>
          </p:nvSpPr>
          <p:spPr bwMode="auto">
            <a:xfrm>
              <a:off x="383060" y="852616"/>
              <a:ext cx="11182864" cy="4247317"/>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甲同学：电压表选用大量程，电流表选用小量程，滑动变阻器选用“</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10 Ω</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 A”</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的。</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乙同学：电压表选用大量程，电流表选用小量程，滑动变阻器选用“</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50 Ω</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 A”</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的。</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丙同学：电压表、电流表都选用小量程，滑动变阻器选用“</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50 Ω 1 A”</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的。</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12289" name="图片 16"/>
            <p:cNvPicPr>
              <a:picLocks noChangeAspect="1" noChangeArrowheads="1"/>
            </p:cNvPicPr>
            <p:nvPr/>
          </p:nvPicPr>
          <p:blipFill>
            <a:blip r:embed="rId1"/>
            <a:srcRect/>
            <a:stretch>
              <a:fillRect/>
            </a:stretch>
          </p:blipFill>
          <p:spPr bwMode="auto">
            <a:xfrm>
              <a:off x="3188043" y="4374291"/>
              <a:ext cx="5696883" cy="2273644"/>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24577" name="Rectangle 1"/>
          <p:cNvSpPr>
            <a:spLocks noChangeArrowheads="1"/>
          </p:cNvSpPr>
          <p:nvPr/>
        </p:nvSpPr>
        <p:spPr bwMode="auto">
          <a:xfrm>
            <a:off x="543698" y="1037968"/>
            <a:ext cx="10663881" cy="2169825"/>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）你认为哪位同学的观点是合理的？请以笔画线代替导线，将图乙中的实物连接起来。</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）请你对其他两位同学的观点进行评价。</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grpSp>
        <p:nvGrpSpPr>
          <p:cNvPr id="6" name="组合 5"/>
          <p:cNvGrpSpPr/>
          <p:nvPr/>
        </p:nvGrpSpPr>
        <p:grpSpPr>
          <a:xfrm>
            <a:off x="729048" y="3373395"/>
            <a:ext cx="8785654" cy="2784686"/>
            <a:chOff x="457200" y="3385751"/>
            <a:chExt cx="8785654" cy="2784686"/>
          </a:xfrm>
        </p:grpSpPr>
        <p:sp>
          <p:nvSpPr>
            <p:cNvPr id="24579" name="Rectangle 3"/>
            <p:cNvSpPr>
              <a:spLocks noChangeArrowheads="1"/>
            </p:cNvSpPr>
            <p:nvPr/>
          </p:nvSpPr>
          <p:spPr bwMode="auto">
            <a:xfrm>
              <a:off x="457200" y="3385751"/>
              <a:ext cx="5165124" cy="1292662"/>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答案</a:t>
              </a:r>
              <a:r>
                <a:rPr lang="zh-CN" altLang="en-US" sz="2600" b="1" dirty="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2600" b="1" dirty="0" smtClean="0">
                  <a:latin typeface="仿宋" panose="02010609060101010101" pitchFamily="49" charset="-122"/>
                  <a:ea typeface="仿宋" panose="02010609060101010101" pitchFamily="49" charset="-122"/>
                  <a:cs typeface="Times New Roman" panose="02020603050405020304" pitchFamily="18" charset="0"/>
                </a:rPr>
                <a:t>（</a:t>
              </a:r>
              <a:r>
                <a:rPr lang="en-US" altLang="zh-CN" sz="2600" b="1" dirty="0" smtClean="0">
                  <a:latin typeface="仿宋" panose="02010609060101010101" pitchFamily="49" charset="-122"/>
                  <a:ea typeface="仿宋" panose="02010609060101010101" pitchFamily="49" charset="-122"/>
                  <a:cs typeface="Times New Roman" panose="02020603050405020304" pitchFamily="18" charset="0"/>
                </a:rPr>
                <a:t>1</a:t>
              </a:r>
              <a:r>
                <a:rPr lang="zh-CN" altLang="en-US" sz="2600" b="1" dirty="0" smtClean="0">
                  <a:latin typeface="仿宋" panose="02010609060101010101" pitchFamily="49" charset="-122"/>
                  <a:ea typeface="仿宋" panose="02010609060101010101" pitchFamily="49" charset="-122"/>
                  <a:cs typeface="Times New Roman" panose="02020603050405020304" pitchFamily="18" charset="0"/>
                </a:rPr>
                <a:t>）乙同学的观点是合理的；电路图的连接如图所示。</a:t>
              </a:r>
              <a:endParaRPr lang="zh-CN" altLang="en-US" sz="2600" b="1" dirty="0" smtClean="0">
                <a:latin typeface="仿宋" panose="02010609060101010101" pitchFamily="49" charset="-122"/>
                <a:ea typeface="仿宋" panose="02010609060101010101" pitchFamily="49" charset="-122"/>
                <a:cs typeface="Times New Roman" panose="02020603050405020304" pitchFamily="18" charset="0"/>
              </a:endParaRPr>
            </a:p>
          </p:txBody>
        </p:sp>
        <p:pic>
          <p:nvPicPr>
            <p:cNvPr id="24578" name="图片 19"/>
            <p:cNvPicPr>
              <a:picLocks noChangeAspect="1" noChangeArrowheads="1"/>
            </p:cNvPicPr>
            <p:nvPr/>
          </p:nvPicPr>
          <p:blipFill>
            <a:blip r:embed="rId1"/>
            <a:srcRect/>
            <a:stretch>
              <a:fillRect/>
            </a:stretch>
          </p:blipFill>
          <p:spPr bwMode="auto">
            <a:xfrm>
              <a:off x="5820033" y="3398107"/>
              <a:ext cx="3422821" cy="2772330"/>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577"/>
                                        </p:tgtEl>
                                        <p:attrNameLst>
                                          <p:attrName>style.visibility</p:attrName>
                                        </p:attrNameLst>
                                      </p:cBhvr>
                                      <p:to>
                                        <p:strVal val="visible"/>
                                      </p:to>
                                    </p:set>
                                    <p:animEffect transition="in" filter="wipe(down)">
                                      <p:cBhvr>
                                        <p:cTn id="7" dur="500"/>
                                        <p:tgtEl>
                                          <p:spTgt spid="24577"/>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测量小灯泡的电功率</a:t>
            </a:r>
            <a:endParaRPr lang="zh-CN" altLang="en-US" dirty="0">
              <a:solidFill>
                <a:schemeClr val="tx1"/>
              </a:solidFill>
              <a:latin typeface="微软雅黑" panose="020B0503020204020204" charset="-122"/>
              <a:ea typeface="微软雅黑" panose="020B0503020204020204" charset="-122"/>
            </a:endParaRPr>
          </a:p>
        </p:txBody>
      </p:sp>
      <p:sp>
        <p:nvSpPr>
          <p:cNvPr id="23553" name="Rectangle 1"/>
          <p:cNvSpPr>
            <a:spLocks noChangeArrowheads="1"/>
          </p:cNvSpPr>
          <p:nvPr/>
        </p:nvSpPr>
        <p:spPr bwMode="auto">
          <a:xfrm>
            <a:off x="803190" y="1445741"/>
            <a:ext cx="10540314" cy="1799019"/>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2600" b="1" dirty="0" smtClean="0">
                <a:latin typeface="仿宋" panose="02010609060101010101" pitchFamily="49" charset="-122"/>
                <a:ea typeface="仿宋" panose="02010609060101010101" pitchFamily="49" charset="-122"/>
                <a:cs typeface="Times New Roman" panose="02020603050405020304" pitchFamily="18" charset="0"/>
              </a:rPr>
              <a:t>（</a:t>
            </a:r>
            <a:r>
              <a:rPr lang="en-US" altLang="zh-CN" sz="2600" b="1" dirty="0" smtClean="0">
                <a:latin typeface="仿宋" panose="02010609060101010101" pitchFamily="49" charset="-122"/>
                <a:ea typeface="仿宋" panose="02010609060101010101" pitchFamily="49" charset="-122"/>
                <a:cs typeface="Times New Roman" panose="02020603050405020304" pitchFamily="18" charset="0"/>
              </a:rPr>
              <a:t>2</a:t>
            </a:r>
            <a:r>
              <a:rPr lang="zh-CN" altLang="en-US" sz="2600" b="1" dirty="0" smtClean="0">
                <a:latin typeface="仿宋" panose="02010609060101010101" pitchFamily="49" charset="-122"/>
                <a:ea typeface="仿宋" panose="02010609060101010101" pitchFamily="49" charset="-122"/>
                <a:cs typeface="Times New Roman" panose="02020603050405020304" pitchFamily="18" charset="0"/>
              </a:rPr>
              <a:t>）甲同学：滑动变阻器最大阻值过小，无论怎样调节，小灯泡的实际电压总要超过额定电压，因此小灯泡可能烧坏；丙同学：选择的电压表量程过小，无法测量出小灯泡的额定电压，且电压表可能会被损坏。</a:t>
            </a:r>
            <a:endParaRPr lang="zh-CN" altLang="en-US" sz="2600" b="1" dirty="0" smtClean="0">
              <a:latin typeface="仿宋" panose="02010609060101010101" pitchFamily="49" charset="-122"/>
              <a:ea typeface="仿宋" panose="02010609060101010101" pitchFamily="49" charset="-122"/>
              <a:cs typeface="Times New Roman" panose="02020603050405020304" pitchFamily="18" charset="0"/>
            </a:endParaRPr>
          </a:p>
        </p:txBody>
      </p:sp>
      <p:sp>
        <p:nvSpPr>
          <p:cNvPr id="4" name="Rectangle 13"/>
          <p:cNvSpPr>
            <a:spLocks noChangeArrowheads="1"/>
          </p:cNvSpPr>
          <p:nvPr/>
        </p:nvSpPr>
        <p:spPr bwMode="auto">
          <a:xfrm>
            <a:off x="844317" y="3495782"/>
            <a:ext cx="10518498" cy="1688989"/>
          </a:xfrm>
          <a:prstGeom prst="rect">
            <a:avLst/>
          </a:prstGeom>
          <a:noFill/>
          <a:ln w="9525">
            <a:noFill/>
            <a:miter lim="800000"/>
          </a:ln>
        </p:spPr>
        <p:txBody>
          <a:bodyPr wrap="square" anchor="ctr">
            <a:spAutoFit/>
          </a:bodyPr>
          <a:lstStyle/>
          <a:p>
            <a:pPr eaLnBrk="0" hangingPunct="0">
              <a:lnSpc>
                <a:spcPct val="140000"/>
              </a:lnSpc>
            </a:pPr>
            <a:r>
              <a:rPr lang="en-US" altLang="zh-CN" sz="2600" b="1" dirty="0" smtClean="0">
                <a:solidFill>
                  <a:srgbClr val="00B0F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solidFill>
                  <a:srgbClr val="00B0F0"/>
                </a:solidFill>
                <a:latin typeface="黑体" panose="02010609060101010101" pitchFamily="49" charset="-122"/>
                <a:ea typeface="黑体" panose="02010609060101010101" pitchFamily="49" charset="-122"/>
                <a:cs typeface="Times New Roman" panose="02020603050405020304" pitchFamily="18" charset="0"/>
              </a:rPr>
              <a:t>名师讲评</a:t>
            </a:r>
            <a:r>
              <a:rPr lang="en-US" altLang="zh-CN" sz="2600" b="1" dirty="0" smtClean="0">
                <a:solidFill>
                  <a:srgbClr val="00B0F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解题的关键是根据实验小灯泡的规格确定电压表和电流表的量程，然后根据串联分压、欧姆定律的知识计算出小灯泡正常发光时滑动变阻器连入电路的阻值，从而确定滑动变阻器的规格。</a:t>
            </a:r>
            <a:endParaRPr lang="zh-CN" altLang="en-US" sz="26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3553"/>
                                        </p:tgtEl>
                                        <p:attrNameLst>
                                          <p:attrName>style.visibility</p:attrName>
                                        </p:attrNameLst>
                                      </p:cBhvr>
                                      <p:to>
                                        <p:strVal val="visible"/>
                                      </p:to>
                                    </p:set>
                                    <p:animEffect transition="in" filter="box(in)">
                                      <p:cBhvr>
                                        <p:cTn id="7" dur="500"/>
                                        <p:tgtEl>
                                          <p:spTgt spid="235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 grpId="0"/>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3217</Words>
  <Application>WPS 演示</Application>
  <PresentationFormat>自定义</PresentationFormat>
  <Paragraphs>217</Paragraphs>
  <Slides>24</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24</vt:i4>
      </vt:variant>
    </vt:vector>
  </HeadingPairs>
  <TitlesOfParts>
    <vt:vector size="38" baseType="lpstr">
      <vt:lpstr>Arial</vt:lpstr>
      <vt:lpstr>宋体</vt:lpstr>
      <vt:lpstr>Wingdings</vt:lpstr>
      <vt:lpstr>微软雅黑</vt:lpstr>
      <vt:lpstr>华文新魏</vt:lpstr>
      <vt:lpstr>Times New Roman</vt:lpstr>
      <vt:lpstr>黑体</vt:lpstr>
      <vt:lpstr>仿宋</vt:lpstr>
      <vt:lpstr>Arial Unicode MS</vt:lpstr>
      <vt:lpstr>Calibri Light</vt:lpstr>
      <vt:lpstr>Calibri</vt:lpstr>
      <vt:lpstr>Office 主题</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qw</cp:lastModifiedBy>
  <cp:revision>43</cp:revision>
  <dcterms:created xsi:type="dcterms:W3CDTF">2018-02-07T04:46:00Z</dcterms:created>
  <dcterms:modified xsi:type="dcterms:W3CDTF">2018-11-04T00:24:10Z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