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50"/>
  </p:handoutMasterIdLst>
  <p:sldIdLst>
    <p:sldId id="295" r:id="rId4"/>
    <p:sldId id="452" r:id="rId5"/>
    <p:sldId id="561" r:id="rId7"/>
    <p:sldId id="526" r:id="rId8"/>
    <p:sldId id="412" r:id="rId9"/>
    <p:sldId id="454" r:id="rId10"/>
    <p:sldId id="562" r:id="rId11"/>
    <p:sldId id="563" r:id="rId12"/>
    <p:sldId id="530" r:id="rId13"/>
    <p:sldId id="527" r:id="rId14"/>
    <p:sldId id="528" r:id="rId15"/>
    <p:sldId id="529" r:id="rId16"/>
    <p:sldId id="565" r:id="rId17"/>
    <p:sldId id="564" r:id="rId18"/>
    <p:sldId id="566" r:id="rId19"/>
    <p:sldId id="567" r:id="rId20"/>
    <p:sldId id="568" r:id="rId21"/>
    <p:sldId id="569" r:id="rId22"/>
    <p:sldId id="570" r:id="rId23"/>
    <p:sldId id="571" r:id="rId24"/>
    <p:sldId id="531" r:id="rId25"/>
    <p:sldId id="572" r:id="rId26"/>
    <p:sldId id="573" r:id="rId27"/>
    <p:sldId id="586" r:id="rId28"/>
    <p:sldId id="587" r:id="rId29"/>
    <p:sldId id="588" r:id="rId30"/>
    <p:sldId id="574" r:id="rId31"/>
    <p:sldId id="575" r:id="rId32"/>
    <p:sldId id="576" r:id="rId33"/>
    <p:sldId id="577" r:id="rId34"/>
    <p:sldId id="578" r:id="rId35"/>
    <p:sldId id="579" r:id="rId36"/>
    <p:sldId id="580" r:id="rId37"/>
    <p:sldId id="581" r:id="rId38"/>
    <p:sldId id="583" r:id="rId39"/>
    <p:sldId id="584" r:id="rId40"/>
    <p:sldId id="582" r:id="rId41"/>
    <p:sldId id="557" r:id="rId42"/>
    <p:sldId id="553" r:id="rId43"/>
    <p:sldId id="585" r:id="rId44"/>
    <p:sldId id="552" r:id="rId45"/>
    <p:sldId id="554" r:id="rId46"/>
    <p:sldId id="558" r:id="rId47"/>
    <p:sldId id="589" r:id="rId48"/>
    <p:sldId id="433" r:id="rId4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FF0000"/>
    <a:srgbClr val="003399"/>
    <a:srgbClr val="66FF33"/>
    <a:srgbClr val="0000FF"/>
    <a:srgbClr val="FFCCFF"/>
    <a:srgbClr val="FF00FF"/>
    <a:srgbClr val="99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4660"/>
  </p:normalViewPr>
  <p:slideViewPr>
    <p:cSldViewPr>
      <p:cViewPr varScale="1">
        <p:scale>
          <a:sx n="86" d="100"/>
          <a:sy n="86" d="100"/>
        </p:scale>
        <p:origin x="20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ED9AE8-B504-41EB-A2EA-5901742E601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A7E23D3-EE36-4C15-8C83-D377C922051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E81237-AAE7-4A42-9CAD-0A2D8F4873B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2902E7F-A5A4-4BE2-883D-675DF6FF2F9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0D3639C6-C2B8-4F3A-8190-E990EE096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A3E5-4B6E-4F26-955D-B1A1E9277FC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E2543-A99C-47D1-A2B4-F7981E9D370A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A24-507C-4A06-9155-CDBA6AE7150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FB60-E823-4ECB-B099-C67535EBB2D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3210-5AA3-4DCF-9AAC-E95B48C7A649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0526-D849-4F45-9D9A-47ABACBDB341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627C-5ECC-4662-8243-421B070DFBEA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AC19-14A5-47B4-B82E-0B0E9FBE13A8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B4A9-462D-4910-89A1-FAEED6D46FE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518F-FE08-43DE-A5C8-86BA3BFA1E8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1628-4F2C-4ACD-80D6-BA65D9F7373C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bg1"/>
                </a:solidFill>
                <a:latin typeface="宋体" panose="02010600030101010101" pitchFamily="2" charset="-122"/>
              </a:rPr>
              <a:t>Copyright 2004-2016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</a:rPr>
              <a:t>版权所有 盗版必究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1F84E5C-4039-483F-A828-E42040AAE06D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2211710"/>
            <a:ext cx="6336752" cy="10464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平面镜成像</a:t>
            </a: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91880" y="411510"/>
            <a:ext cx="1584176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照镜子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0" y="1057839"/>
            <a:ext cx="7056784" cy="38320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795" y="411510"/>
            <a:ext cx="7344816" cy="324036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27584" y="3585828"/>
            <a:ext cx="7488832" cy="11334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这个倒影实际上就是大剧院在水中的像。探究平面镜成像特点后，就知道其中的道理了。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11510"/>
            <a:ext cx="6120680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一、平面镜成像的特点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165004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43608" y="1856943"/>
            <a:ext cx="6840760" cy="184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提出问题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：平面镜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成像时，像的位置、大小跟物体的位置、大小有什么关系？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6369" y="3003798"/>
            <a:ext cx="2438930" cy="18722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27584" y="483518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6675" y="1203598"/>
            <a:ext cx="4661429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猜想和假设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：人照镜子时，看到镜的像和人的大小相等。平面镜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成像时，像的大小可能和物体的大小相等。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120" y="1236732"/>
            <a:ext cx="3020667" cy="266429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3752" y="4362810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411510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560" y="996283"/>
            <a:ext cx="4968552" cy="36148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设计和进行实验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：如图所示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，在桌面上铺一张大纸，纸上竖立一块玻璃板作为平面镜。沿着玻璃板在纸上画一条直线，代表平面镜的位置。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7654"/>
            <a:ext cx="3456837" cy="24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59632" y="555526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99592" y="1275606"/>
            <a:ext cx="7560839" cy="2432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提示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：设计实验时，应根据所提出的问题和猜想等，提出切实可行的方案，来证实或否定你的猜想。实验中要如实、准确地记录实验结果。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815" y="3579862"/>
            <a:ext cx="2828975" cy="129614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411510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560" y="996283"/>
            <a:ext cx="5832648" cy="184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设计和进行实验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把一支点燃的蜡烛放在玻璃板的前面，可以看到它在玻璃板后面的像。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31671"/>
            <a:ext cx="2448272" cy="17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560" y="2931790"/>
            <a:ext cx="7848872" cy="184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再拿一支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外形相同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但不点燃的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蜡烛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，竖立着在玻璃板后面移动，直到看上去它跟前面那支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蜡烛的像完全重合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411510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99592" y="1118566"/>
            <a:ext cx="5184576" cy="2432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进行实验和收集证据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玻璃板后未点燃蜡烛的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位置就是前面那支蜡烛的像的位置。在纸上记下这两个位置。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79406"/>
            <a:ext cx="2655413" cy="191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43608" y="3627370"/>
            <a:ext cx="7343756" cy="125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实验时注意观察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蜡烛的大小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和它的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像的大小是否相同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411510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99592" y="1118566"/>
            <a:ext cx="4873969" cy="184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进行实验收集证据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移动点燃的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蜡烛，重做实验。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18566"/>
            <a:ext cx="2735244" cy="196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43608" y="3074390"/>
            <a:ext cx="7272808" cy="184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用直线把每次实验中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蜡烛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和它的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像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在纸上的位置连接起来，并用刻度尺分别测量它们到玻璃板的距离。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411510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实验数据的记录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528" y="996283"/>
          <a:ext cx="8377321" cy="319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/>
                <a:gridCol w="2269073"/>
                <a:gridCol w="2592288"/>
                <a:gridCol w="2520280"/>
              </a:tblGrid>
              <a:tr h="561662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次数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蜡烛到平面镜的距离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/cm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蜡烛的像到平面镜的距离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</a:rPr>
                        <a:t>/cm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chemeClr val="tx1"/>
                          </a:solidFill>
                        </a:rPr>
                        <a:t>蜡烛的像与蜡烛的大小关系</a:t>
                      </a: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2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3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···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51720" y="1923678"/>
            <a:ext cx="437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73801" y="1923678"/>
            <a:ext cx="437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95882" y="1923677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相等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28001" y="2508452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96680" y="2508451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904366" y="250845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相等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43866" y="314346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412545" y="305574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920231" y="3093224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相等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51714" y="3603036"/>
            <a:ext cx="728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385240" y="3603036"/>
            <a:ext cx="728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007749" y="3728235"/>
            <a:ext cx="728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202198" y="555393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43608" y="1059582"/>
            <a:ext cx="6696744" cy="36986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）了解平面镜成像的特点。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）了解平面镜成虚像，了解虚像是怎样形成的。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）了理解日常生活中平面镜成像的现象。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411510"/>
            <a:ext cx="612068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  探究平面镜成像的特点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24519" y="903507"/>
            <a:ext cx="3240360" cy="6601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分析和论证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24519" y="1434730"/>
            <a:ext cx="7272808" cy="184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平面镜所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成像的大小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物体的大小相等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物体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到平面镜的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距离相等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像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物体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的连线与镜面垂直。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44858" y="3147814"/>
            <a:ext cx="7272808" cy="1791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lvl="0" eaLnBrk="1" hangingPunct="1">
              <a:lnSpc>
                <a:spcPct val="120000"/>
              </a:lnSpc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利用数学课中有关对称的知识，平面镜成像的规律也可以表述为：平面镜所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成像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物体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关于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镜面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对称。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二、平面镜成虚像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35596" y="1275606"/>
            <a:ext cx="4284476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在上面的实验中，平面镜后面并没有点燃的蜡烛，但是，我们却看到平面镜后面好像有蜡烛。这是为什么？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47406"/>
            <a:ext cx="3168091" cy="228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056" y="493388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7584" y="555526"/>
            <a:ext cx="4824536" cy="37625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在图中，光源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向四处发光，一些光经平面镜反射后进入了人的眼睛，引起视觉。由于有光沿直线传播的经验，人会感觉这些光好像是从进入人眼的反射光线的交点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S'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处发出的。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S'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就是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在平面镜中的像。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62" y="1203598"/>
            <a:ext cx="323351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36102" y="1427271"/>
            <a:ext cx="4680520" cy="2432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由于平面镜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后面并不存在光源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S'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，进入眼睛的光并非真正来自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S’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，所以把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S'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叫做虚像。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62" y="1203598"/>
            <a:ext cx="323351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平面镜</a:t>
            </a: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成像作图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1580" y="1275606"/>
            <a:ext cx="4284476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如图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MN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表示平面镜，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AB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表示镜前的物体，根据平面镜成像特点作出物体在平面镜中所成的像。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056" y="493388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59386" y="996729"/>
            <a:ext cx="1847664" cy="3345797"/>
            <a:chOff x="5259386" y="996729"/>
            <a:chExt cx="1847664" cy="3345797"/>
          </a:xfrm>
        </p:grpSpPr>
        <p:grpSp>
          <p:nvGrpSpPr>
            <p:cNvPr id="29" name="组合 28"/>
            <p:cNvGrpSpPr/>
            <p:nvPr/>
          </p:nvGrpSpPr>
          <p:grpSpPr>
            <a:xfrm>
              <a:off x="6804248" y="1491630"/>
              <a:ext cx="193028" cy="2376264"/>
              <a:chOff x="6804248" y="1491630"/>
              <a:chExt cx="193028" cy="2376264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804248" y="1491630"/>
                <a:ext cx="15243" cy="2376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组合 24"/>
              <p:cNvGrpSpPr/>
              <p:nvPr/>
            </p:nvGrpSpPr>
            <p:grpSpPr>
              <a:xfrm>
                <a:off x="6804248" y="1491630"/>
                <a:ext cx="193028" cy="2259272"/>
                <a:chOff x="6804248" y="1491630"/>
                <a:chExt cx="193028" cy="2259272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6804248" y="149163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8" name="直接连接符 7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6816501" y="2084258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14" name="直接连接符 13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组合 16"/>
                <p:cNvGrpSpPr/>
                <p:nvPr/>
              </p:nvGrpSpPr>
              <p:grpSpPr>
                <a:xfrm>
                  <a:off x="6828754" y="267585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6828754" y="3110654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0" name="直接连接符 29"/>
            <p:cNvCxnSpPr/>
            <p:nvPr/>
          </p:nvCxnSpPr>
          <p:spPr>
            <a:xfrm flipH="1">
              <a:off x="5647504" y="1773633"/>
              <a:ext cx="432048" cy="1649717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5515741" y="1630291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A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5259386" y="3143976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B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577030" y="996729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M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6735816" y="3800005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N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平面镜</a:t>
            </a: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成像作图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1580" y="1275606"/>
            <a:ext cx="4284476" cy="610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作法：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056" y="493388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59386" y="996729"/>
            <a:ext cx="1847664" cy="3345797"/>
            <a:chOff x="5259386" y="996729"/>
            <a:chExt cx="1847664" cy="3345797"/>
          </a:xfrm>
        </p:grpSpPr>
        <p:grpSp>
          <p:nvGrpSpPr>
            <p:cNvPr id="29" name="组合 28"/>
            <p:cNvGrpSpPr/>
            <p:nvPr/>
          </p:nvGrpSpPr>
          <p:grpSpPr>
            <a:xfrm>
              <a:off x="6804248" y="1491630"/>
              <a:ext cx="193028" cy="2376264"/>
              <a:chOff x="6804248" y="1491630"/>
              <a:chExt cx="193028" cy="2376264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804248" y="1491630"/>
                <a:ext cx="15243" cy="2376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组合 24"/>
              <p:cNvGrpSpPr/>
              <p:nvPr/>
            </p:nvGrpSpPr>
            <p:grpSpPr>
              <a:xfrm>
                <a:off x="6804248" y="1491630"/>
                <a:ext cx="193028" cy="2259272"/>
                <a:chOff x="6804248" y="1491630"/>
                <a:chExt cx="193028" cy="2259272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6804248" y="149163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8" name="直接连接符 7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6816501" y="2084258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14" name="直接连接符 13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组合 16"/>
                <p:cNvGrpSpPr/>
                <p:nvPr/>
              </p:nvGrpSpPr>
              <p:grpSpPr>
                <a:xfrm>
                  <a:off x="6828754" y="267585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6828754" y="3110654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0" name="直接连接符 29"/>
            <p:cNvCxnSpPr/>
            <p:nvPr/>
          </p:nvCxnSpPr>
          <p:spPr>
            <a:xfrm flipH="1">
              <a:off x="5647504" y="1773633"/>
              <a:ext cx="432048" cy="1649717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5515741" y="1630291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A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5259386" y="3143976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B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6577030" y="996729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M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6735816" y="3800005"/>
              <a:ext cx="371234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N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 flipH="1">
            <a:off x="6102505" y="1772078"/>
            <a:ext cx="1466657" cy="3915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5648340" y="3354607"/>
            <a:ext cx="2452052" cy="6369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6570287" y="3376157"/>
            <a:ext cx="282974" cy="229442"/>
            <a:chOff x="6577031" y="3376157"/>
            <a:chExt cx="276229" cy="174408"/>
          </a:xfrm>
        </p:grpSpPr>
        <p:cxnSp>
          <p:nvCxnSpPr>
            <p:cNvPr id="39" name="直接连接符 38"/>
            <p:cNvCxnSpPr/>
            <p:nvPr/>
          </p:nvCxnSpPr>
          <p:spPr>
            <a:xfrm flipH="1" flipV="1">
              <a:off x="6577031" y="3537768"/>
              <a:ext cx="276229" cy="651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93391" y="3376157"/>
              <a:ext cx="0" cy="17440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6570286" y="1797099"/>
            <a:ext cx="276229" cy="224521"/>
            <a:chOff x="6577031" y="3376157"/>
            <a:chExt cx="276229" cy="174408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6577031" y="3537768"/>
              <a:ext cx="276229" cy="651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593391" y="3376157"/>
              <a:ext cx="0" cy="17440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7543134" y="1520439"/>
            <a:ext cx="1272006" cy="2062456"/>
            <a:chOff x="7543134" y="1520439"/>
            <a:chExt cx="1272006" cy="206245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7543134" y="1753267"/>
              <a:ext cx="574569" cy="159047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7698075" y="1520439"/>
              <a:ext cx="630637" cy="5863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A'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8184503" y="3040374"/>
              <a:ext cx="630637" cy="5425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B '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538238" y="1943871"/>
            <a:ext cx="4284476" cy="610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作垂线；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1579052" y="2572873"/>
            <a:ext cx="4284476" cy="610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取等距离；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602499" y="3213308"/>
            <a:ext cx="3089513" cy="6601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作虚像。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6393081" y="2877924"/>
            <a:ext cx="630637" cy="610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o'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6420497" y="1299599"/>
            <a:ext cx="630637" cy="610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o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2" grpId="0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应用面镜</a:t>
            </a: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成像特点作图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056" y="493388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7472" y="1293993"/>
            <a:ext cx="1248370" cy="2017144"/>
            <a:chOff x="607472" y="1293993"/>
            <a:chExt cx="1248370" cy="2017144"/>
          </a:xfrm>
        </p:grpSpPr>
        <p:grpSp>
          <p:nvGrpSpPr>
            <p:cNvPr id="29" name="组合 28"/>
            <p:cNvGrpSpPr/>
            <p:nvPr/>
          </p:nvGrpSpPr>
          <p:grpSpPr>
            <a:xfrm>
              <a:off x="1539218" y="1717196"/>
              <a:ext cx="140853" cy="1178893"/>
              <a:chOff x="6804248" y="1491630"/>
              <a:chExt cx="193028" cy="2376264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804248" y="1491630"/>
                <a:ext cx="15243" cy="2376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组合 24"/>
              <p:cNvGrpSpPr/>
              <p:nvPr/>
            </p:nvGrpSpPr>
            <p:grpSpPr>
              <a:xfrm>
                <a:off x="6804248" y="1491630"/>
                <a:ext cx="193028" cy="2259272"/>
                <a:chOff x="6804248" y="1491630"/>
                <a:chExt cx="193028" cy="2259272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6804248" y="149163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8" name="直接连接符 7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接连接符 9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直接连接符 10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6816501" y="2084258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14" name="直接连接符 13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组合 16"/>
                <p:cNvGrpSpPr/>
                <p:nvPr/>
              </p:nvGrpSpPr>
              <p:grpSpPr>
                <a:xfrm>
                  <a:off x="6828754" y="267585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/>
                <p:cNvGrpSpPr/>
                <p:nvPr/>
              </p:nvGrpSpPr>
              <p:grpSpPr>
                <a:xfrm>
                  <a:off x="6828754" y="3110654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22" name="直接连接符 21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0" name="直接连接符 29"/>
            <p:cNvCxnSpPr/>
            <p:nvPr/>
          </p:nvCxnSpPr>
          <p:spPr>
            <a:xfrm flipH="1">
              <a:off x="925583" y="1909359"/>
              <a:ext cx="272371" cy="82645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811527" y="1602779"/>
              <a:ext cx="231486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A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607472" y="2515255"/>
              <a:ext cx="231486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B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381327" y="1293993"/>
              <a:ext cx="474515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M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1421762" y="2836263"/>
              <a:ext cx="231486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8085520" y="1700735"/>
            <a:ext cx="967813" cy="1225605"/>
            <a:chOff x="8085520" y="1700735"/>
            <a:chExt cx="967813" cy="1225605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8085520" y="1943524"/>
              <a:ext cx="261610" cy="85429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8180511" y="1700735"/>
              <a:ext cx="576473" cy="3341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A'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8476860" y="2592232"/>
              <a:ext cx="576473" cy="3341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B '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644681" y="1358647"/>
            <a:ext cx="1248370" cy="2017144"/>
            <a:chOff x="607472" y="1293993"/>
            <a:chExt cx="1248370" cy="2017144"/>
          </a:xfrm>
        </p:grpSpPr>
        <p:grpSp>
          <p:nvGrpSpPr>
            <p:cNvPr id="50" name="组合 49"/>
            <p:cNvGrpSpPr/>
            <p:nvPr/>
          </p:nvGrpSpPr>
          <p:grpSpPr>
            <a:xfrm>
              <a:off x="1539218" y="1717196"/>
              <a:ext cx="140853" cy="1178893"/>
              <a:chOff x="6804248" y="1491630"/>
              <a:chExt cx="193028" cy="2376264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6804248" y="1491630"/>
                <a:ext cx="15243" cy="2376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组合 60"/>
              <p:cNvGrpSpPr/>
              <p:nvPr/>
            </p:nvGrpSpPr>
            <p:grpSpPr>
              <a:xfrm>
                <a:off x="6804248" y="1491630"/>
                <a:ext cx="193028" cy="2259272"/>
                <a:chOff x="6804248" y="1491630"/>
                <a:chExt cx="193028" cy="2259272"/>
              </a:xfrm>
            </p:grpSpPr>
            <p:grpSp>
              <p:nvGrpSpPr>
                <p:cNvPr id="62" name="组合 61"/>
                <p:cNvGrpSpPr/>
                <p:nvPr/>
              </p:nvGrpSpPr>
              <p:grpSpPr>
                <a:xfrm>
                  <a:off x="6804248" y="149163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75" name="直接连接符 74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3" name="组合 62"/>
                <p:cNvGrpSpPr/>
                <p:nvPr/>
              </p:nvGrpSpPr>
              <p:grpSpPr>
                <a:xfrm>
                  <a:off x="6816501" y="2084258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72" name="直接连接符 71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组合 63"/>
                <p:cNvGrpSpPr/>
                <p:nvPr/>
              </p:nvGrpSpPr>
              <p:grpSpPr>
                <a:xfrm>
                  <a:off x="6828754" y="2675850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69" name="直接连接符 68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组合 64"/>
                <p:cNvGrpSpPr/>
                <p:nvPr/>
              </p:nvGrpSpPr>
              <p:grpSpPr>
                <a:xfrm>
                  <a:off x="6828754" y="3110654"/>
                  <a:ext cx="168522" cy="640248"/>
                  <a:chOff x="6804248" y="1491630"/>
                  <a:chExt cx="168522" cy="640248"/>
                </a:xfrm>
              </p:grpSpPr>
              <p:cxnSp>
                <p:nvCxnSpPr>
                  <p:cNvPr id="66" name="直接连接符 65"/>
                  <p:cNvCxnSpPr/>
                  <p:nvPr/>
                </p:nvCxnSpPr>
                <p:spPr>
                  <a:xfrm flipH="1">
                    <a:off x="6804248" y="149163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 flipH="1">
                    <a:off x="6807238" y="1696038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 flipH="1">
                    <a:off x="6828754" y="1879850"/>
                    <a:ext cx="144016" cy="25202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55" name="直接连接符 54"/>
            <p:cNvCxnSpPr/>
            <p:nvPr/>
          </p:nvCxnSpPr>
          <p:spPr>
            <a:xfrm flipH="1">
              <a:off x="925583" y="1909359"/>
              <a:ext cx="272371" cy="82645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811527" y="1602779"/>
              <a:ext cx="231486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A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607472" y="2515255"/>
              <a:ext cx="231486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B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381327" y="1293993"/>
              <a:ext cx="474515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M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421762" y="2836263"/>
              <a:ext cx="231486" cy="4748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sp>
        <p:nvSpPr>
          <p:cNvPr id="146" name="矩形 145"/>
          <p:cNvSpPr/>
          <p:nvPr/>
        </p:nvSpPr>
        <p:spPr>
          <a:xfrm>
            <a:off x="3278698" y="3578924"/>
            <a:ext cx="877163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第一步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5147225" y="3561982"/>
            <a:ext cx="87716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第二步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7314435" y="3527541"/>
            <a:ext cx="87716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第三步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3246021" y="1590765"/>
            <a:ext cx="689402" cy="584255"/>
            <a:chOff x="3246021" y="1590765"/>
            <a:chExt cx="689402" cy="584255"/>
          </a:xfrm>
        </p:grpSpPr>
        <p:grpSp>
          <p:nvGrpSpPr>
            <p:cNvPr id="152" name="组合 151"/>
            <p:cNvGrpSpPr/>
            <p:nvPr/>
          </p:nvGrpSpPr>
          <p:grpSpPr>
            <a:xfrm>
              <a:off x="3246021" y="1977815"/>
              <a:ext cx="689402" cy="197205"/>
              <a:chOff x="3246021" y="1977815"/>
              <a:chExt cx="689402" cy="197205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>
                <a:off x="3246021" y="1986453"/>
                <a:ext cx="689402" cy="7583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组合 41"/>
              <p:cNvGrpSpPr/>
              <p:nvPr/>
            </p:nvGrpSpPr>
            <p:grpSpPr>
              <a:xfrm>
                <a:off x="3440701" y="1977815"/>
                <a:ext cx="161953" cy="197205"/>
                <a:chOff x="6577031" y="3376157"/>
                <a:chExt cx="276229" cy="174408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 flipH="1" flipV="1">
                  <a:off x="6577031" y="3537768"/>
                  <a:ext cx="276229" cy="651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6593391" y="3376157"/>
                  <a:ext cx="0" cy="174408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1" name="Rectangle 7"/>
            <p:cNvSpPr>
              <a:spLocks noChangeArrowheads="1"/>
            </p:cNvSpPr>
            <p:nvPr/>
          </p:nvSpPr>
          <p:spPr bwMode="auto">
            <a:xfrm>
              <a:off x="3259250" y="1590765"/>
              <a:ext cx="295685" cy="5124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o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021353" y="2379014"/>
            <a:ext cx="1210814" cy="561826"/>
            <a:chOff x="3021353" y="2379014"/>
            <a:chExt cx="1210814" cy="561826"/>
          </a:xfrm>
        </p:grpSpPr>
        <p:grpSp>
          <p:nvGrpSpPr>
            <p:cNvPr id="154" name="组合 153"/>
            <p:cNvGrpSpPr/>
            <p:nvPr/>
          </p:nvGrpSpPr>
          <p:grpSpPr>
            <a:xfrm>
              <a:off x="3021353" y="2761450"/>
              <a:ext cx="1210814" cy="179390"/>
              <a:chOff x="3021353" y="2761450"/>
              <a:chExt cx="1210814" cy="179390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3443271" y="2761450"/>
                <a:ext cx="161954" cy="179390"/>
                <a:chOff x="6577031" y="3376157"/>
                <a:chExt cx="276229" cy="174408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 flipH="1" flipV="1">
                  <a:off x="6577031" y="3537768"/>
                  <a:ext cx="276229" cy="651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6593391" y="3376157"/>
                  <a:ext cx="0" cy="174408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8" name="直接连接符 127"/>
              <p:cNvCxnSpPr/>
              <p:nvPr/>
            </p:nvCxnSpPr>
            <p:spPr>
              <a:xfrm flipH="1">
                <a:off x="3021353" y="2761450"/>
                <a:ext cx="1210814" cy="8641"/>
              </a:xfrm>
              <a:prstGeom prst="line">
                <a:avLst/>
              </a:prstGeom>
              <a:ln w="222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3271801" y="2379014"/>
              <a:ext cx="409715" cy="5124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80" tIns="34290" rIns="68580" bIns="3429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rPr>
                <a:t>o'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607953" y="1378670"/>
            <a:ext cx="1660370" cy="2017144"/>
            <a:chOff x="4607953" y="1378670"/>
            <a:chExt cx="1660370" cy="2017144"/>
          </a:xfrm>
        </p:grpSpPr>
        <p:grpSp>
          <p:nvGrpSpPr>
            <p:cNvPr id="78" name="组合 77"/>
            <p:cNvGrpSpPr/>
            <p:nvPr/>
          </p:nvGrpSpPr>
          <p:grpSpPr>
            <a:xfrm>
              <a:off x="4607953" y="1378670"/>
              <a:ext cx="1248370" cy="2017144"/>
              <a:chOff x="607472" y="1293993"/>
              <a:chExt cx="1248370" cy="2017144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1539218" y="1717196"/>
                <a:ext cx="140853" cy="1178893"/>
                <a:chOff x="6804248" y="1491630"/>
                <a:chExt cx="193028" cy="2376264"/>
              </a:xfrm>
            </p:grpSpPr>
            <p:cxnSp>
              <p:nvCxnSpPr>
                <p:cNvPr id="85" name="直接连接符 84"/>
                <p:cNvCxnSpPr/>
                <p:nvPr/>
              </p:nvCxnSpPr>
              <p:spPr>
                <a:xfrm>
                  <a:off x="6804248" y="1491630"/>
                  <a:ext cx="15243" cy="2376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6" name="组合 85"/>
                <p:cNvGrpSpPr/>
                <p:nvPr/>
              </p:nvGrpSpPr>
              <p:grpSpPr>
                <a:xfrm>
                  <a:off x="6804248" y="1491630"/>
                  <a:ext cx="193028" cy="2259272"/>
                  <a:chOff x="6804248" y="1491630"/>
                  <a:chExt cx="193028" cy="2259272"/>
                </a:xfrm>
              </p:grpSpPr>
              <p:grpSp>
                <p:nvGrpSpPr>
                  <p:cNvPr id="87" name="组合 86"/>
                  <p:cNvGrpSpPr/>
                  <p:nvPr/>
                </p:nvGrpSpPr>
                <p:grpSpPr>
                  <a:xfrm>
                    <a:off x="6804248" y="1491630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100" name="直接连接符 99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连接符 100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连接符 101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" name="组合 87"/>
                  <p:cNvGrpSpPr/>
                  <p:nvPr/>
                </p:nvGrpSpPr>
                <p:grpSpPr>
                  <a:xfrm>
                    <a:off x="6816501" y="2084258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97" name="直接连接符 96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直接连接符 97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接连接符 98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组合 88"/>
                  <p:cNvGrpSpPr/>
                  <p:nvPr/>
                </p:nvGrpSpPr>
                <p:grpSpPr>
                  <a:xfrm>
                    <a:off x="6828754" y="2675850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94" name="直接连接符 93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连接符 94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接连接符 95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组合 89"/>
                  <p:cNvGrpSpPr/>
                  <p:nvPr/>
                </p:nvGrpSpPr>
                <p:grpSpPr>
                  <a:xfrm>
                    <a:off x="6828754" y="3110654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直接连接符 91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直接连接符 92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80" name="直接连接符 79"/>
              <p:cNvCxnSpPr/>
              <p:nvPr/>
            </p:nvCxnSpPr>
            <p:spPr>
              <a:xfrm flipH="1">
                <a:off x="925583" y="1909359"/>
                <a:ext cx="272371" cy="82645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>
                <a:off x="811527" y="1602779"/>
                <a:ext cx="231486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A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607472" y="2515255"/>
                <a:ext cx="231486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B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  <p:sp>
            <p:nvSpPr>
              <p:cNvPr id="83" name="Rectangle 7"/>
              <p:cNvSpPr>
                <a:spLocks noChangeArrowheads="1"/>
              </p:cNvSpPr>
              <p:nvPr/>
            </p:nvSpPr>
            <p:spPr bwMode="auto">
              <a:xfrm>
                <a:off x="1381327" y="1293993"/>
                <a:ext cx="474515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M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1421762" y="2836263"/>
                <a:ext cx="231486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N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5230677" y="1624898"/>
              <a:ext cx="689402" cy="596067"/>
              <a:chOff x="5230677" y="1624898"/>
              <a:chExt cx="689402" cy="596067"/>
            </a:xfrm>
          </p:grpSpPr>
          <p:grpSp>
            <p:nvGrpSpPr>
              <p:cNvPr id="155" name="组合 154"/>
              <p:cNvGrpSpPr/>
              <p:nvPr/>
            </p:nvGrpSpPr>
            <p:grpSpPr>
              <a:xfrm>
                <a:off x="5230677" y="2010997"/>
                <a:ext cx="689402" cy="209968"/>
                <a:chOff x="5230677" y="2010997"/>
                <a:chExt cx="689402" cy="209968"/>
              </a:xfrm>
            </p:grpSpPr>
            <p:cxnSp>
              <p:nvCxnSpPr>
                <p:cNvPr id="129" name="直接连接符 128"/>
                <p:cNvCxnSpPr/>
                <p:nvPr/>
              </p:nvCxnSpPr>
              <p:spPr>
                <a:xfrm flipH="1">
                  <a:off x="5230677" y="2010997"/>
                  <a:ext cx="689402" cy="7583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3" name="组合 132"/>
                <p:cNvGrpSpPr/>
                <p:nvPr/>
              </p:nvGrpSpPr>
              <p:grpSpPr>
                <a:xfrm>
                  <a:off x="5413950" y="2023760"/>
                  <a:ext cx="161953" cy="197205"/>
                  <a:chOff x="6577031" y="3376157"/>
                  <a:chExt cx="276229" cy="174408"/>
                </a:xfrm>
              </p:grpSpPr>
              <p:cxnSp>
                <p:nvCxnSpPr>
                  <p:cNvPr id="134" name="直接连接符 133"/>
                  <p:cNvCxnSpPr/>
                  <p:nvPr/>
                </p:nvCxnSpPr>
                <p:spPr>
                  <a:xfrm flipH="1" flipV="1">
                    <a:off x="6577031" y="3537768"/>
                    <a:ext cx="276229" cy="651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593391" y="3376157"/>
                    <a:ext cx="0" cy="174408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2" name="Rectangle 7"/>
              <p:cNvSpPr>
                <a:spLocks noChangeArrowheads="1"/>
              </p:cNvSpPr>
              <p:nvPr/>
            </p:nvSpPr>
            <p:spPr bwMode="auto">
              <a:xfrm>
                <a:off x="5239097" y="1624898"/>
                <a:ext cx="295685" cy="5124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o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>
              <a:off x="4911736" y="2392408"/>
              <a:ext cx="1356587" cy="580502"/>
              <a:chOff x="4911736" y="2392408"/>
              <a:chExt cx="1356587" cy="580502"/>
            </a:xfrm>
          </p:grpSpPr>
          <p:grpSp>
            <p:nvGrpSpPr>
              <p:cNvPr id="156" name="组合 155"/>
              <p:cNvGrpSpPr/>
              <p:nvPr/>
            </p:nvGrpSpPr>
            <p:grpSpPr>
              <a:xfrm>
                <a:off x="4911736" y="2796421"/>
                <a:ext cx="1356587" cy="176489"/>
                <a:chOff x="4911736" y="2796421"/>
                <a:chExt cx="1356587" cy="176489"/>
              </a:xfrm>
            </p:grpSpPr>
            <p:cxnSp>
              <p:nvCxnSpPr>
                <p:cNvPr id="131" name="直接连接符 130"/>
                <p:cNvCxnSpPr/>
                <p:nvPr/>
              </p:nvCxnSpPr>
              <p:spPr>
                <a:xfrm flipH="1" flipV="1">
                  <a:off x="4911736" y="2803310"/>
                  <a:ext cx="1356587" cy="2535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组合 135"/>
                <p:cNvGrpSpPr/>
                <p:nvPr/>
              </p:nvGrpSpPr>
              <p:grpSpPr>
                <a:xfrm>
                  <a:off x="5399741" y="2796421"/>
                  <a:ext cx="186066" cy="176489"/>
                  <a:chOff x="6577031" y="3376157"/>
                  <a:chExt cx="276229" cy="174408"/>
                </a:xfrm>
              </p:grpSpPr>
              <p:cxnSp>
                <p:nvCxnSpPr>
                  <p:cNvPr id="137" name="直接连接符 136"/>
                  <p:cNvCxnSpPr/>
                  <p:nvPr/>
                </p:nvCxnSpPr>
                <p:spPr>
                  <a:xfrm flipH="1" flipV="1">
                    <a:off x="6577031" y="3537768"/>
                    <a:ext cx="276229" cy="651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6593391" y="3376157"/>
                    <a:ext cx="0" cy="174408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5" name="Rectangle 7"/>
              <p:cNvSpPr>
                <a:spLocks noChangeArrowheads="1"/>
              </p:cNvSpPr>
              <p:nvPr/>
            </p:nvSpPr>
            <p:spPr bwMode="auto">
              <a:xfrm>
                <a:off x="5231934" y="2392408"/>
                <a:ext cx="409715" cy="5124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o'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6716182" y="1358647"/>
            <a:ext cx="1654222" cy="2017144"/>
            <a:chOff x="6716182" y="1358647"/>
            <a:chExt cx="1654222" cy="2017144"/>
          </a:xfrm>
        </p:grpSpPr>
        <p:grpSp>
          <p:nvGrpSpPr>
            <p:cNvPr id="103" name="组合 102"/>
            <p:cNvGrpSpPr/>
            <p:nvPr/>
          </p:nvGrpSpPr>
          <p:grpSpPr>
            <a:xfrm>
              <a:off x="6716182" y="1358647"/>
              <a:ext cx="1248370" cy="2017144"/>
              <a:chOff x="607472" y="1293993"/>
              <a:chExt cx="1248370" cy="2017144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1539218" y="1717196"/>
                <a:ext cx="140853" cy="1178893"/>
                <a:chOff x="6804248" y="1491630"/>
                <a:chExt cx="193028" cy="2376264"/>
              </a:xfrm>
            </p:grpSpPr>
            <p:cxnSp>
              <p:nvCxnSpPr>
                <p:cNvPr id="110" name="直接连接符 109"/>
                <p:cNvCxnSpPr/>
                <p:nvPr/>
              </p:nvCxnSpPr>
              <p:spPr>
                <a:xfrm>
                  <a:off x="6804248" y="1491630"/>
                  <a:ext cx="15243" cy="2376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组合 110"/>
                <p:cNvGrpSpPr/>
                <p:nvPr/>
              </p:nvGrpSpPr>
              <p:grpSpPr>
                <a:xfrm>
                  <a:off x="6804248" y="1491630"/>
                  <a:ext cx="193028" cy="2259272"/>
                  <a:chOff x="6804248" y="1491630"/>
                  <a:chExt cx="193028" cy="2259272"/>
                </a:xfrm>
              </p:grpSpPr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6804248" y="1491630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125" name="直接连接符 124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直接连接符 125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直接连接符 126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3" name="组合 112"/>
                  <p:cNvGrpSpPr/>
                  <p:nvPr/>
                </p:nvGrpSpPr>
                <p:grpSpPr>
                  <a:xfrm>
                    <a:off x="6816501" y="2084258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122" name="直接连接符 121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接连接符 122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直接连接符 123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4" name="组合 113"/>
                  <p:cNvGrpSpPr/>
                  <p:nvPr/>
                </p:nvGrpSpPr>
                <p:grpSpPr>
                  <a:xfrm>
                    <a:off x="6828754" y="2675850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119" name="直接连接符 118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直接连接符 119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接连接符 120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6828754" y="3110654"/>
                    <a:ext cx="168522" cy="640248"/>
                    <a:chOff x="6804248" y="1491630"/>
                    <a:chExt cx="168522" cy="640248"/>
                  </a:xfrm>
                </p:grpSpPr>
                <p:cxnSp>
                  <p:nvCxnSpPr>
                    <p:cNvPr id="116" name="直接连接符 115"/>
                    <p:cNvCxnSpPr/>
                    <p:nvPr/>
                  </p:nvCxnSpPr>
                  <p:spPr>
                    <a:xfrm flipH="1">
                      <a:off x="6804248" y="149163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接连接符 116"/>
                    <p:cNvCxnSpPr/>
                    <p:nvPr/>
                  </p:nvCxnSpPr>
                  <p:spPr>
                    <a:xfrm flipH="1">
                      <a:off x="6807238" y="1696038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直接连接符 117"/>
                    <p:cNvCxnSpPr/>
                    <p:nvPr/>
                  </p:nvCxnSpPr>
                  <p:spPr>
                    <a:xfrm flipH="1">
                      <a:off x="6828754" y="1879850"/>
                      <a:ext cx="144016" cy="25202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05" name="直接连接符 104"/>
              <p:cNvCxnSpPr/>
              <p:nvPr/>
            </p:nvCxnSpPr>
            <p:spPr>
              <a:xfrm flipH="1">
                <a:off x="925583" y="1909359"/>
                <a:ext cx="272371" cy="82645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7"/>
              <p:cNvSpPr>
                <a:spLocks noChangeArrowheads="1"/>
              </p:cNvSpPr>
              <p:nvPr/>
            </p:nvSpPr>
            <p:spPr bwMode="auto">
              <a:xfrm>
                <a:off x="811527" y="1602779"/>
                <a:ext cx="231486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A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607472" y="2515255"/>
                <a:ext cx="231486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B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  <p:sp>
            <p:nvSpPr>
              <p:cNvPr id="108" name="Rectangle 7"/>
              <p:cNvSpPr>
                <a:spLocks noChangeArrowheads="1"/>
              </p:cNvSpPr>
              <p:nvPr/>
            </p:nvSpPr>
            <p:spPr bwMode="auto">
              <a:xfrm>
                <a:off x="1381327" y="1293993"/>
                <a:ext cx="474515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M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  <p:sp>
            <p:nvSpPr>
              <p:cNvPr id="109" name="Rectangle 7"/>
              <p:cNvSpPr>
                <a:spLocks noChangeArrowheads="1"/>
              </p:cNvSpPr>
              <p:nvPr/>
            </p:nvSpPr>
            <p:spPr bwMode="auto">
              <a:xfrm>
                <a:off x="1421762" y="2836263"/>
                <a:ext cx="231486" cy="474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N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7048422" y="1571216"/>
              <a:ext cx="1321982" cy="1380804"/>
              <a:chOff x="7048422" y="1571216"/>
              <a:chExt cx="1321982" cy="1380804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7048422" y="2775531"/>
                <a:ext cx="1321982" cy="176489"/>
                <a:chOff x="7048422" y="2775531"/>
                <a:chExt cx="1321982" cy="176489"/>
              </a:xfrm>
            </p:grpSpPr>
            <p:cxnSp>
              <p:nvCxnSpPr>
                <p:cNvPr id="132" name="直接连接符 131"/>
                <p:cNvCxnSpPr/>
                <p:nvPr/>
              </p:nvCxnSpPr>
              <p:spPr>
                <a:xfrm flipH="1">
                  <a:off x="7048422" y="2781228"/>
                  <a:ext cx="1321982" cy="3626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2" name="组合 141"/>
                <p:cNvGrpSpPr/>
                <p:nvPr/>
              </p:nvGrpSpPr>
              <p:grpSpPr>
                <a:xfrm>
                  <a:off x="7543174" y="2775531"/>
                  <a:ext cx="186066" cy="176489"/>
                  <a:chOff x="6577031" y="3376157"/>
                  <a:chExt cx="276229" cy="174408"/>
                </a:xfrm>
              </p:grpSpPr>
              <p:cxnSp>
                <p:nvCxnSpPr>
                  <p:cNvPr id="143" name="直接连接符 142"/>
                  <p:cNvCxnSpPr/>
                  <p:nvPr/>
                </p:nvCxnSpPr>
                <p:spPr>
                  <a:xfrm flipH="1" flipV="1">
                    <a:off x="6577031" y="3537768"/>
                    <a:ext cx="276229" cy="651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6593391" y="3376157"/>
                    <a:ext cx="0" cy="174408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1" name="组合 170"/>
              <p:cNvGrpSpPr/>
              <p:nvPr/>
            </p:nvGrpSpPr>
            <p:grpSpPr>
              <a:xfrm>
                <a:off x="7370125" y="1571216"/>
                <a:ext cx="692930" cy="567418"/>
                <a:chOff x="7370125" y="1571216"/>
                <a:chExt cx="692930" cy="567418"/>
              </a:xfrm>
            </p:grpSpPr>
            <p:grpSp>
              <p:nvGrpSpPr>
                <p:cNvPr id="158" name="组合 157"/>
                <p:cNvGrpSpPr/>
                <p:nvPr/>
              </p:nvGrpSpPr>
              <p:grpSpPr>
                <a:xfrm>
                  <a:off x="7373653" y="1966856"/>
                  <a:ext cx="689402" cy="171778"/>
                  <a:chOff x="7373653" y="1966856"/>
                  <a:chExt cx="689402" cy="171778"/>
                </a:xfrm>
              </p:grpSpPr>
              <p:cxnSp>
                <p:nvCxnSpPr>
                  <p:cNvPr id="130" name="直接连接符 129"/>
                  <p:cNvCxnSpPr/>
                  <p:nvPr/>
                </p:nvCxnSpPr>
                <p:spPr>
                  <a:xfrm flipH="1">
                    <a:off x="7373653" y="1966856"/>
                    <a:ext cx="689402" cy="7583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  <a:prstDash val="dash"/>
                    <a:head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9" name="组合 138"/>
                  <p:cNvGrpSpPr/>
                  <p:nvPr/>
                </p:nvGrpSpPr>
                <p:grpSpPr>
                  <a:xfrm>
                    <a:off x="7565943" y="2001753"/>
                    <a:ext cx="163572" cy="136881"/>
                    <a:chOff x="6577031" y="3376157"/>
                    <a:chExt cx="276229" cy="174408"/>
                  </a:xfrm>
                </p:grpSpPr>
                <p:cxnSp>
                  <p:nvCxnSpPr>
                    <p:cNvPr id="140" name="直接连接符 139"/>
                    <p:cNvCxnSpPr/>
                    <p:nvPr/>
                  </p:nvCxnSpPr>
                  <p:spPr>
                    <a:xfrm flipH="1" flipV="1">
                      <a:off x="6577031" y="3537768"/>
                      <a:ext cx="276229" cy="651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直接连接符 140"/>
                    <p:cNvCxnSpPr/>
                    <p:nvPr/>
                  </p:nvCxnSpPr>
                  <p:spPr>
                    <a:xfrm>
                      <a:off x="6593391" y="3376157"/>
                      <a:ext cx="0" cy="174408"/>
                    </a:xfrm>
                    <a:prstGeom prst="line">
                      <a:avLst/>
                    </a:prstGeom>
                    <a:ln w="2222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63" name="Rectangle 7"/>
                <p:cNvSpPr>
                  <a:spLocks noChangeArrowheads="1"/>
                </p:cNvSpPr>
                <p:nvPr/>
              </p:nvSpPr>
              <p:spPr bwMode="auto">
                <a:xfrm>
                  <a:off x="7370125" y="1571216"/>
                  <a:ext cx="295685" cy="512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eaLnBrk="1" hangingPunct="1">
                    <a:lnSpc>
                      <a:spcPct val="120000"/>
                    </a:lnSpc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仿宋" panose="02010609060101010101" charset="-122"/>
                    </a:rPr>
                    <a:t>o</a:t>
                  </a:r>
                  <a:endPara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endParaRPr>
                </a:p>
              </p:txBody>
            </p:sp>
          </p:grpSp>
          <p:sp>
            <p:nvSpPr>
              <p:cNvPr id="166" name="Rectangle 7"/>
              <p:cNvSpPr>
                <a:spLocks noChangeArrowheads="1"/>
              </p:cNvSpPr>
              <p:nvPr/>
            </p:nvSpPr>
            <p:spPr bwMode="auto">
              <a:xfrm>
                <a:off x="7340163" y="2367455"/>
                <a:ext cx="409715" cy="5124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仿宋" panose="02010609060101010101" charset="-122"/>
                  </a:rPr>
                  <a:t>o'</a:t>
                </a:r>
                <a:endPara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仿宋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6" grpId="0"/>
      <p:bldP spid="147" grpId="0"/>
      <p:bldP spid="1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、平面镜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27880" y="1176622"/>
            <a:ext cx="7452828" cy="125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平面镜的使用历史悠久，在古代就用磨光的铜面作为镜子。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776" y="2427734"/>
            <a:ext cx="4197037" cy="24482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、平面镜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966352"/>
            <a:ext cx="7452828" cy="6601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代生活中我们都离不开镜子。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1612681"/>
            <a:ext cx="4847619" cy="32633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、平面镜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966352"/>
            <a:ext cx="7452828" cy="6601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代生活中我们都离不开镜子。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12681"/>
            <a:ext cx="4494608" cy="324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584" y="987574"/>
            <a:ext cx="8136904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）经历“平面镜成像特点”的探究过程，进一步学习实验探究的基本思路和方法。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）通过折纸模拟实验，体会虚像的形成原因。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、平面镜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966352"/>
            <a:ext cx="7560840" cy="125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平面镜在各行各业中都有广泛的应用。医生用来检查牙齿的小镜就是平面镜。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744" y="2217464"/>
            <a:ext cx="4464496" cy="26627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、平面镜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966352"/>
            <a:ext cx="7560840" cy="125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就早期军事上的潜望镜主要是由两块是平面镜组成的。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80" y="2186733"/>
            <a:ext cx="2394484" cy="26892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68" y="2186733"/>
            <a:ext cx="1656184" cy="26857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424847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、平面镜</a:t>
            </a:r>
            <a:r>
              <a:rPr lang="zh-CN" altLang="en-US" sz="36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的应用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63588" y="1024987"/>
            <a:ext cx="4896544" cy="36148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如果把许多平面镜按照一定的规律排列起来，就可以把太阳光反射后汇聚到同一位置，从而利用太阳能来发电。这就是塔式太阳能电站的原理。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75606"/>
            <a:ext cx="3349999" cy="28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568863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科学世界   凸面镜和凹面镜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966352"/>
            <a:ext cx="7128792" cy="2432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除了平面镜外，生活中也常见到凸面镜和凹面镜，它们统称球面镜餐具中的不锈钢勺子，它的里外面就相当于凹面镜和凸面镜。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959011" y="1192444"/>
            <a:ext cx="1554161" cy="58129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568863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科学世界   凸面镜和凹面镜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966352"/>
            <a:ext cx="7560840" cy="18420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凸面镜和凹面镜在实际中有很多应用。例如，汽车的后视镜和街头路口的反光镜都是凸面镜。凸面镜有扩大视野的作用。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648" y="2782849"/>
            <a:ext cx="3076949" cy="20676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305" y="2742275"/>
            <a:ext cx="3348372" cy="21487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568863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科学世界   凸面镜和凹面镜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55576" y="985830"/>
            <a:ext cx="7560840" cy="125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汽车前灯的反光装置相当于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凹面镜，有了它，射出的光接近于平行光。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0" y="2236942"/>
            <a:ext cx="3528392" cy="26444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217840"/>
            <a:ext cx="3600400" cy="26635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568863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科学世界   凸面镜和凹面镜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7584" y="1275606"/>
            <a:ext cx="3888432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利用凹面镜制成太阳灶可以将会聚的太阳光用来烧水、煮饭，既节省燃料，又不污染环境。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7581" y="1419622"/>
            <a:ext cx="4132892" cy="30647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339501"/>
            <a:ext cx="5688632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科学世界   凸面镜和凹面镜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99592" y="1203598"/>
            <a:ext cx="3816424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      凹面镜的面积越大，会聚的太阳光越多，温度也就越高。大的太阳炉甚至可以用来熔化金属。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016" y="1230635"/>
            <a:ext cx="4195860" cy="33481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681038" y="879873"/>
            <a:ext cx="7985760" cy="17927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一、探究平面镜成像实验：用玻璃板代替平面镜，既能成像，又能通过玻璃看见它后面的蜡烛，确定像的位置和大小；应在比较暗的环境中进行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。多次实验寻找规律。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WordArt 4"/>
          <p:cNvSpPr>
            <a:spLocks noChangeArrowheads="1" noChangeShapeType="1" noTextEdit="1"/>
          </p:cNvSpPr>
          <p:nvPr/>
        </p:nvSpPr>
        <p:spPr bwMode="auto">
          <a:xfrm>
            <a:off x="2915816" y="339501"/>
            <a:ext cx="3168352" cy="54037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学到了什么？</a:t>
            </a:r>
            <a:endParaRPr kumimoji="0" lang="zh-CN" altLang="en-US" sz="2700" b="0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9487" y="2571750"/>
            <a:ext cx="7985760" cy="13619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、平面镜成像的特点：平面镜所成的像是虚像；像和物体的大小相等；它们到镜面的距离都相等。它们的连线跟镜面垂直。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1242" y="3899036"/>
            <a:ext cx="7985760" cy="9310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三、平面镜成像的应用：梳妆美化环境；牙科检查牙齿；潜望镜；塔式太阳能电站。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03848" y="2250839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7156"/>
            <a:ext cx="88225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2841" y="1275606"/>
            <a:ext cx="814361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探究平面镜成像实验中，用玻璃板代替平面镜，下列说法正确的是    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  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是为了在比较亮的环境中进行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能透过玻璃板看见后面的未点燃的蜡烛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看见蜡烛的像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确定蜡烛的像是虚像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00192" y="1779662"/>
            <a:ext cx="465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09327" y="693202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483518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987574"/>
            <a:ext cx="8208912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情感态度与价值观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）在探究“平面镜成像特点”中体会克服困难、解决问题的过程，“发现”成功的喜悦。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）通过实验，培养实事求是的科学态度。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）认识平面镜在科学技术、生产和生活中的广泛应用。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7156"/>
            <a:ext cx="88225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2841" y="1275606"/>
            <a:ext cx="843164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探究平面镜成像实验中，多次移动蜡烛到玻璃板的距离，下列说法正确的是    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   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避免实验误差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减小实验误差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寻找规律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多此一举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452320" y="1779662"/>
            <a:ext cx="460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7156"/>
            <a:ext cx="88225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80000" y="1059370"/>
            <a:ext cx="882145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如图所示，属于平面镜成像的是（     ）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鱼缸中的“鱼”  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江面上的“倒影”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阳光下“影子”  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后视镜中“汽车”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020272" y="1114771"/>
            <a:ext cx="465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80000" y="381595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61" y="2959329"/>
            <a:ext cx="8276741" cy="151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7156"/>
            <a:ext cx="88225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683568" y="1203598"/>
            <a:ext cx="846043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关于平面镜成像，下列说法正确的是（    ）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．人离平面镜的距离越远，像越小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．身高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的李娜站在高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的平面镜前不能看到自己的全身像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．身高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1.7m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的李娜在平面镜中的像高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1.7m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．人离平面镜的距离不同所成像的大小不同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956376" y="1215710"/>
            <a:ext cx="460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7156"/>
            <a:ext cx="88225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51521" y="987574"/>
            <a:ext cx="8774608" cy="36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宋代范仲淹的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岳阳楼记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中词句与物理知识相符合的是                         （        ）</a:t>
            </a:r>
            <a:endParaRPr lang="en-US" altLang="zh-CN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A.“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锦鳞游泳”，看到水里的鱼是实像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B.“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皓月千里”，皎洁的月亮是光源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C.“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浮光跃金”，湖面波动的光闪着金色是光的直线传播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D.“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静影沉璧”，如玉璧一样月亮的倒影是平面镜成像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78835" y="1491630"/>
            <a:ext cx="510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67544" y="420822"/>
            <a:ext cx="2143140" cy="47042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27739" y="552693"/>
            <a:ext cx="36907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 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21cnjy. com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7156"/>
            <a:ext cx="88225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34477" y="274221"/>
            <a:ext cx="8892479" cy="384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小明用玻璃板、两支完全相同的蜡烛、刻度尺、白纸等器材探究平面镜成像特点，如图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用玻璃板代替平面镜，目的是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点燃蜡烛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侧观察蜡烛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，缓慢移动直到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的像完全重合，可以知道像与物体大小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。用刻度尺和笔将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所在的位置连接起来，发现像与物体的连线与镜面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，像和物体到镜面的距离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          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在蜡烛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所在位置上放上光屏，光屏上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的像，说明平面镜所成的像是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像。</a:t>
            </a:r>
            <a:endParaRPr lang="zh-CN" altLang="en-US" sz="28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36096" y="1346014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确定像的位置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98178" y="4508924"/>
            <a:ext cx="3027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世纪教育网版权所有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13" descr="HWOCRTEMP_ROC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46" y="945660"/>
            <a:ext cx="1276440" cy="95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70406" y="234208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35696" y="3363838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94981" y="3319658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71747" y="3958709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92613" y="437195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288" y="357172"/>
            <a:ext cx="8602662" cy="459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   </a:t>
            </a:r>
            <a:endParaRPr lang="zh-CN" altLang="zh-CN"/>
          </a:p>
        </p:txBody>
      </p:sp>
      <p:sp>
        <p:nvSpPr>
          <p:cNvPr id="29700" name="WordArt 4"/>
          <p:cNvSpPr>
            <a:spLocks noChangeArrowheads="1" noChangeShapeType="1"/>
          </p:cNvSpPr>
          <p:nvPr/>
        </p:nvSpPr>
        <p:spPr bwMode="auto">
          <a:xfrm>
            <a:off x="1763688" y="2085696"/>
            <a:ext cx="5545138" cy="1038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750"/>
                <a:gd name="adj2" fmla="val 0"/>
              </a:avLst>
            </a:prstTxWarp>
            <a:scene3d>
              <a:camera prst="legacyPerspectiveTopLeft">
                <a:rot lat="0" lon="20519999" rev="0"/>
              </a:camera>
              <a:lightRig rig="legacyFlat1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>
              <a:defRPr/>
            </a:pPr>
            <a:r>
              <a:rPr lang="zh-CN" altLang="en-US" sz="3200" dirty="0">
                <a:ln w="9525" cmpd="sng">
                  <a:round/>
                </a:ln>
                <a:solidFill>
                  <a:srgbClr val="FFFF00">
                    <a:alpha val="96999"/>
                  </a:srgbClr>
                </a:solidFill>
                <a:latin typeface="华文彩云" panose="02010800040101010101" charset="-122"/>
                <a:ea typeface="华文彩云" panose="02010800040101010101" charset="-122"/>
              </a:rPr>
              <a:t>再见！</a:t>
            </a:r>
            <a:endParaRPr lang="zh-CN" altLang="en-US" sz="3200" dirty="0">
              <a:ln w="9525" cmpd="sng">
                <a:round/>
              </a:ln>
              <a:solidFill>
                <a:srgbClr val="FFFF00">
                  <a:alpha val="96999"/>
                </a:srgbClr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6491414" y="3744988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再见！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48" y="571486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22775" y="1303854"/>
            <a:ext cx="764386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通过实验，探究平面镜成像时像与物的关系。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9950" y="2509471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07034" y="3284201"/>
            <a:ext cx="727280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平面镜成像的特点及应用。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5856" y="324002"/>
            <a:ext cx="310157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有趣的倒影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592" y="985831"/>
            <a:ext cx="7200800" cy="39148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5856" y="324002"/>
            <a:ext cx="310157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有趣的倒影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131590"/>
            <a:ext cx="2838095" cy="3643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72" y="1123592"/>
            <a:ext cx="5769008" cy="36592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5856" y="324002"/>
            <a:ext cx="310157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有趣的倒影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983503"/>
            <a:ext cx="7992888" cy="39056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1720" y="341245"/>
            <a:ext cx="5472608" cy="646329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国家大剧院和它的倒影</a:t>
            </a:r>
            <a:r>
              <a:rPr kumimoji="0" lang="en-US" altLang="zh-CN" sz="36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6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60" y="987574"/>
            <a:ext cx="7776864" cy="390897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模板2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0</TotalTime>
  <Words>3477</Words>
  <Application>WPS 演示</Application>
  <PresentationFormat>全屏显示(16:9)</PresentationFormat>
  <Paragraphs>377</Paragraphs>
  <Slides>45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仿宋</vt:lpstr>
      <vt:lpstr>Gulim</vt:lpstr>
      <vt:lpstr>华文行楷</vt:lpstr>
      <vt:lpstr>华文彩云</vt:lpstr>
      <vt:lpstr>华文隶书</vt:lpstr>
      <vt:lpstr>模板2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</vt:lpstr>
    </vt:vector>
  </TitlesOfParts>
  <Company>ASUSTeK Computer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Administrator</cp:lastModifiedBy>
  <cp:revision>320</cp:revision>
  <dcterms:created xsi:type="dcterms:W3CDTF">2008-10-13T16:48:00Z</dcterms:created>
  <dcterms:modified xsi:type="dcterms:W3CDTF">2018-10-22T13:57:49Z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