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tags/tag2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524" r:id="rId2"/>
    <p:sldId id="581" r:id="rId3"/>
    <p:sldId id="525" r:id="rId4"/>
    <p:sldId id="256" r:id="rId5"/>
    <p:sldId id="749" r:id="rId6"/>
    <p:sldId id="750" r:id="rId7"/>
    <p:sldId id="745" r:id="rId8"/>
    <p:sldId id="751" r:id="rId9"/>
    <p:sldId id="752" r:id="rId10"/>
    <p:sldId id="672" r:id="rId11"/>
    <p:sldId id="742" r:id="rId12"/>
    <p:sldId id="743" r:id="rId13"/>
    <p:sldId id="744" r:id="rId14"/>
    <p:sldId id="746" r:id="rId15"/>
    <p:sldId id="747" r:id="rId16"/>
    <p:sldId id="675" r:id="rId17"/>
    <p:sldId id="753" r:id="rId18"/>
    <p:sldId id="748" r:id="rId19"/>
    <p:sldId id="756" r:id="rId20"/>
    <p:sldId id="754" r:id="rId21"/>
    <p:sldId id="755" r:id="rId22"/>
    <p:sldId id="673" r:id="rId23"/>
    <p:sldId id="759" r:id="rId24"/>
    <p:sldId id="760" r:id="rId25"/>
    <p:sldId id="761" r:id="rId26"/>
    <p:sldId id="762" r:id="rId27"/>
    <p:sldId id="763" r:id="rId28"/>
    <p:sldId id="764" r:id="rId29"/>
    <p:sldId id="770" r:id="rId30"/>
    <p:sldId id="771" r:id="rId31"/>
    <p:sldId id="772" r:id="rId32"/>
    <p:sldId id="642" r:id="rId33"/>
    <p:sldId id="547" r:id="rId34"/>
    <p:sldId id="722" r:id="rId35"/>
  </p:sldIdLst>
  <p:sldSz cx="9144000" cy="5143500" type="screen16x9"/>
  <p:notesSz cx="6858000" cy="9144000"/>
  <p:embeddedFontLst>
    <p:embeddedFont>
      <p:font typeface="黑体" pitchFamily="49" charset="-122"/>
      <p:regular r:id="rId38"/>
    </p:embeddedFont>
    <p:embeddedFont>
      <p:font typeface="微软雅黑" pitchFamily="34" charset="-122"/>
      <p:regular r:id="rId39"/>
      <p:bold r:id="rId40"/>
    </p:embeddedFont>
    <p:embeddedFont>
      <p:font typeface="仿宋" pitchFamily="49" charset="-122"/>
      <p:regular r:id="rId41"/>
    </p:embeddedFont>
    <p:embeddedFont>
      <p:font typeface="隶书" pitchFamily="49" charset="-122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张艳" initials="张" lastIdx="5" clrIdx="0"/>
  <p:cmAuthor id="2" name="xkb1.com" initials="x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F00"/>
    <a:srgbClr val="E6A774"/>
    <a:srgbClr val="D56D00"/>
    <a:srgbClr val="00A48D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7" autoAdjust="0"/>
    <p:restoredTop sz="95062" autoAdjust="0"/>
  </p:normalViewPr>
  <p:slideViewPr>
    <p:cSldViewPr showGuides="1">
      <p:cViewPr varScale="1">
        <p:scale>
          <a:sx n="133" d="100"/>
          <a:sy n="133" d="100"/>
        </p:scale>
        <p:origin x="-990" y="-78"/>
      </p:cViewPr>
      <p:guideLst>
        <p:guide orient="horz" pos="148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8006E18-4BEF-4595-B3B6-2ABF2F04905E}" type="slidenum">
              <a:rPr lang="zh-CN" altLang="en-US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8359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95A52D7-8F67-41F0-A534-CB8A9A4DB92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1438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回顾反思</a:t>
            </a: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17557" b="14742"/>
          <a:stretch>
            <a:fillRect/>
          </a:stretch>
        </p:blipFill>
        <p:spPr>
          <a:xfrm>
            <a:off x="475060" y="238731"/>
            <a:ext cx="8102204" cy="47505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lum contrast="-12001"/>
          </a:blip>
          <a:srcRect t="40147" b="36667"/>
          <a:stretch>
            <a:fillRect/>
          </a:stretch>
        </p:blipFill>
        <p:spPr>
          <a:xfrm>
            <a:off x="2339581" y="1001115"/>
            <a:ext cx="4373165" cy="748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3338029" y="1059583"/>
            <a:ext cx="2376264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2800" b="0" dirty="0" smtClean="0">
                <a:latin typeface="黑体" pitchFamily="49" charset="-122"/>
                <a:ea typeface="黑体" pitchFamily="49" charset="-122"/>
              </a:rPr>
              <a:t>课后作业</a:t>
            </a:r>
            <a:endParaRPr lang="zh-CN" altLang="en-US" sz="2800" b="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426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</a:p>
        </p:txBody>
      </p:sp>
      <p:sp>
        <p:nvSpPr>
          <p:cNvPr id="17" name="菱形 16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353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知识点一 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声与信息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356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353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点二 声与能量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356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583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113573" y="267691"/>
            <a:ext cx="1624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47700" y="786767"/>
            <a:ext cx="8496300" cy="635"/>
          </a:xfrm>
          <a:prstGeom prst="line">
            <a:avLst/>
          </a:prstGeom>
          <a:ln w="3810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笔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1509" y="195581"/>
            <a:ext cx="490855" cy="6946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95" y="195580"/>
            <a:ext cx="1283909" cy="520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17" r:id="rId8"/>
    <p:sldLayoutId id="2147483659" r:id="rId9"/>
    <p:sldLayoutId id="2147483716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ppt/slides/ppt/slides/ppt/slides/ppt/slides/ppt/slides/ppt/slides/NULL" TargetMode="Externa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1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17.jpeg"/><Relationship Id="rId5" Type="http://schemas.openxmlformats.org/officeDocument/2006/relationships/tags" Target="../tags/tag1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.xml"/><Relationship Id="rId9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27.xml"/><Relationship Id="rId7" Type="http://schemas.openxmlformats.org/officeDocument/2006/relationships/image" Target="../media/image25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1" Type="http://schemas.openxmlformats.org/officeDocument/2006/relationships/image" Target="../media/image38.png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0" Type="http://schemas.openxmlformats.org/officeDocument/2006/relationships/image" Target="../media/image37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10" Type="http://schemas.openxmlformats.org/officeDocument/2006/relationships/tags" Target="../tags/tag40.xml"/><Relationship Id="rId19" Type="http://schemas.openxmlformats.org/officeDocument/2006/relationships/image" Target="../media/image36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hyperlink" Target="../../yz/&#26700;&#38754;/&#22768;&#30340;&#21033;&#29992;/&#38647;&#22768;.mp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1223628" y="1419622"/>
            <a:ext cx="66967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第二章 声现象</a:t>
            </a:r>
          </a:p>
        </p:txBody>
      </p:sp>
      <p:sp>
        <p:nvSpPr>
          <p:cNvPr id="6" name="矩形 5"/>
          <p:cNvSpPr/>
          <p:nvPr/>
        </p:nvSpPr>
        <p:spPr>
          <a:xfrm>
            <a:off x="2267744" y="2499742"/>
            <a:ext cx="525658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第3节 </a:t>
            </a:r>
            <a:r>
              <a:rPr lang="en-US"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sz="3600" b="1" dirty="0" err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声的利用</a:t>
            </a:r>
            <a:endParaRPr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5"/>
          <p:cNvGrpSpPr/>
          <p:nvPr/>
        </p:nvGrpSpPr>
        <p:grpSpPr>
          <a:xfrm>
            <a:off x="1940232" y="3171437"/>
            <a:ext cx="5263933" cy="1564375"/>
            <a:chOff x="1817" y="1950"/>
            <a:chExt cx="7197" cy="2115"/>
          </a:xfrm>
        </p:grpSpPr>
        <p:pic>
          <p:nvPicPr>
            <p:cNvPr id="6152" name="Picture 6" descr="U662P1T1D5817471F21DT200502081402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4" y="2355"/>
              <a:ext cx="2280" cy="171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154" name="Group 8"/>
            <p:cNvGrpSpPr/>
            <p:nvPr/>
          </p:nvGrpSpPr>
          <p:grpSpPr>
            <a:xfrm>
              <a:off x="1817" y="1950"/>
              <a:ext cx="4191" cy="2115"/>
              <a:chOff x="1817" y="1950"/>
              <a:chExt cx="4191" cy="2115"/>
            </a:xfrm>
          </p:grpSpPr>
          <p:pic>
            <p:nvPicPr>
              <p:cNvPr id="6156" name="Picture 9" descr="20045119132779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7" y="1950"/>
                <a:ext cx="1846" cy="211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157" name="Picture 10" descr="0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9" y="2047"/>
                <a:ext cx="1619" cy="192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100" name="文本框 99"/>
          <p:cNvSpPr txBox="1"/>
          <p:nvPr/>
        </p:nvSpPr>
        <p:spPr>
          <a:xfrm>
            <a:off x="899592" y="1598294"/>
            <a:ext cx="7998460" cy="1581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279400" algn="just" eaLnBrk="1" latinLnBrk="0" hangingPunct="1">
              <a:lnSpc>
                <a:spcPct val="140000"/>
              </a:lnSpc>
            </a:pPr>
            <a:r>
              <a:rPr lang="en-US" altLang="zh-CN" sz="2400" b="1" dirty="0"/>
              <a:t> </a:t>
            </a:r>
            <a:r>
              <a:rPr lang="zh-CN" altLang="en-US" sz="2400" b="1" dirty="0" smtClean="0"/>
              <a:t>地震</a:t>
            </a:r>
            <a:r>
              <a:rPr lang="zh-CN" altLang="en-US" sz="2400" b="1" dirty="0"/>
              <a:t>爆发前，许多动物往往有异常反应，如老鼠逃出洞，牛马不入圈，鸡犬不宁等。这主要是由地震爆发前潜伏在我们身边的强烈的次声波引起的。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64841" y="1075075"/>
            <a:ext cx="369888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266700"/>
            <a:r>
              <a:rPr lang="en-US" sz="2800" b="1" dirty="0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</a:t>
            </a:r>
            <a:r>
              <a:rPr lang="zh-CN" sz="2800" b="1" dirty="0">
                <a:solidFill>
                  <a:srgbClr val="0070C0"/>
                </a:solidFill>
                <a:ea typeface="宋体" panose="02010600030101010101" pitchFamily="2" charset="-122"/>
              </a:rPr>
              <a:t>次声波传递信息</a:t>
            </a:r>
            <a:endParaRPr lang="zh-CN" altLang="en-US" sz="2800" b="1" dirty="0">
              <a:solidFill>
                <a:srgbClr val="0070C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/>
          <p:nvPr/>
        </p:nvGrpSpPr>
        <p:grpSpPr>
          <a:xfrm>
            <a:off x="1877695" y="2420620"/>
            <a:ext cx="4912360" cy="2258060"/>
            <a:chOff x="-393" y="404"/>
            <a:chExt cx="4160" cy="2160"/>
          </a:xfrm>
        </p:grpSpPr>
        <p:pic>
          <p:nvPicPr>
            <p:cNvPr id="6158" name="Picture 3" descr="image00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7" y="404"/>
              <a:ext cx="1970" cy="21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9" name="Picture 4" descr="F20050526104302000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93" y="449"/>
              <a:ext cx="2042" cy="211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0" name="文本框 99"/>
          <p:cNvSpPr txBox="1"/>
          <p:nvPr/>
        </p:nvSpPr>
        <p:spPr>
          <a:xfrm>
            <a:off x="755576" y="1059582"/>
            <a:ext cx="81864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266700" eaLnBrk="1" latinLnBrk="0" hangingPunct="1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ea typeface="宋体" panose="02010600030101010101" pitchFamily="2" charset="-122"/>
              </a:rPr>
              <a:t>    </a:t>
            </a:r>
            <a:r>
              <a:rPr lang="zh-CN" sz="2400" b="1" dirty="0">
                <a:solidFill>
                  <a:srgbClr val="000000"/>
                </a:solidFill>
                <a:ea typeface="宋体" panose="02010600030101010101" pitchFamily="2" charset="-122"/>
              </a:rPr>
              <a:t>火山爆发前也会发出大量“次声波”，通过这些次声波我们可以预测火山爆发情况。</a:t>
            </a:r>
            <a:endParaRPr lang="zh-CN" altLang="en-US" sz="24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971600" y="1059582"/>
            <a:ext cx="7553533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400050" eaLnBrk="1" latinLnBrk="0" hangingPunct="1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ea typeface="宋体" panose="02010600030101010101" pitchFamily="2" charset="-122"/>
              </a:rPr>
              <a:t>   </a:t>
            </a:r>
            <a:r>
              <a:rPr lang="zh-CN" sz="2400" b="1" dirty="0">
                <a:solidFill>
                  <a:srgbClr val="000000"/>
                </a:solidFill>
                <a:ea typeface="宋体" panose="02010600030101010101" pitchFamily="2" charset="-122"/>
              </a:rPr>
              <a:t>核爆炸、导弹发射等情况下，也会发出次声波，通过这些次声波我们也可以了解这些武器爆炸情况。</a:t>
            </a:r>
            <a:endParaRPr lang="zh-CN" altLang="en-US" sz="24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065" y="2334895"/>
            <a:ext cx="3350260" cy="2504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-2147482619" descr="www.xkb1.com              新课标第一网不用注册，免费下载！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662940" y="2998470"/>
            <a:ext cx="7725410" cy="16281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827584" y="1059582"/>
            <a:ext cx="8020685" cy="16825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279400" algn="just" eaLnBrk="1" latinLnBrk="0" hangingPunct="1">
              <a:lnSpc>
                <a:spcPct val="150000"/>
              </a:lnSpc>
            </a:pPr>
            <a:r>
              <a:rPr lang="en-US" altLang="zh-CN" sz="2400" b="1" dirty="0"/>
              <a:t>    </a:t>
            </a:r>
            <a:r>
              <a:rPr lang="zh-CN" altLang="en-US" sz="2400" b="1" dirty="0"/>
              <a:t>台风、海啸前也会有大量次声波产生，由于次声波的传播速度要比风暴和波浪快得多，这些次声波会被一些海洋动物（如水母）感觉到，从而迅速采取躲避措施。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25434"/>
          <p:cNvSpPr/>
          <p:nvPr>
            <p:custDataLst>
              <p:tags r:id="rId1"/>
            </p:custDataLst>
          </p:nvPr>
        </p:nvSpPr>
        <p:spPr>
          <a:xfrm>
            <a:off x="2807313" y="1518155"/>
            <a:ext cx="347618" cy="315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89" y="16180"/>
                </a:moveTo>
                <a:lnTo>
                  <a:pt x="19889" y="9897"/>
                </a:lnTo>
                <a:lnTo>
                  <a:pt x="11620" y="9897"/>
                </a:lnTo>
                <a:lnTo>
                  <a:pt x="11620" y="5420"/>
                </a:lnTo>
                <a:lnTo>
                  <a:pt x="13331" y="5420"/>
                </a:lnTo>
                <a:lnTo>
                  <a:pt x="13331" y="0"/>
                </a:lnTo>
                <a:lnTo>
                  <a:pt x="8269" y="0"/>
                </a:lnTo>
                <a:lnTo>
                  <a:pt x="8269" y="5420"/>
                </a:lnTo>
                <a:lnTo>
                  <a:pt x="9980" y="5420"/>
                </a:lnTo>
                <a:lnTo>
                  <a:pt x="9980" y="9897"/>
                </a:lnTo>
                <a:lnTo>
                  <a:pt x="1711" y="9897"/>
                </a:lnTo>
                <a:lnTo>
                  <a:pt x="1711" y="16180"/>
                </a:lnTo>
                <a:lnTo>
                  <a:pt x="0" y="16180"/>
                </a:lnTo>
                <a:lnTo>
                  <a:pt x="0" y="21600"/>
                </a:lnTo>
                <a:lnTo>
                  <a:pt x="4919" y="21600"/>
                </a:lnTo>
                <a:lnTo>
                  <a:pt x="4919" y="16180"/>
                </a:lnTo>
                <a:lnTo>
                  <a:pt x="3350" y="16180"/>
                </a:lnTo>
                <a:lnTo>
                  <a:pt x="3350" y="11703"/>
                </a:lnTo>
                <a:lnTo>
                  <a:pt x="9980" y="11703"/>
                </a:lnTo>
                <a:lnTo>
                  <a:pt x="9980" y="16180"/>
                </a:lnTo>
                <a:lnTo>
                  <a:pt x="8269" y="16180"/>
                </a:lnTo>
                <a:lnTo>
                  <a:pt x="8269" y="21600"/>
                </a:lnTo>
                <a:lnTo>
                  <a:pt x="13331" y="21600"/>
                </a:lnTo>
                <a:lnTo>
                  <a:pt x="13331" y="16180"/>
                </a:lnTo>
                <a:lnTo>
                  <a:pt x="11620" y="16180"/>
                </a:lnTo>
                <a:lnTo>
                  <a:pt x="11620" y="11703"/>
                </a:lnTo>
                <a:lnTo>
                  <a:pt x="18250" y="11703"/>
                </a:lnTo>
                <a:lnTo>
                  <a:pt x="18250" y="16180"/>
                </a:lnTo>
                <a:lnTo>
                  <a:pt x="16681" y="16180"/>
                </a:lnTo>
                <a:lnTo>
                  <a:pt x="16681" y="21600"/>
                </a:lnTo>
                <a:lnTo>
                  <a:pt x="21600" y="21600"/>
                </a:lnTo>
                <a:lnTo>
                  <a:pt x="21600" y="16180"/>
                </a:lnTo>
                <a:lnTo>
                  <a:pt x="19889" y="1618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 sz="1280">
              <a:latin typeface="+mn-lt"/>
              <a:ea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77108" y="2078303"/>
            <a:ext cx="2723515" cy="27139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 rot="3879264">
            <a:off x="6389164" y="2329881"/>
            <a:ext cx="278900" cy="33706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 rot="4207640">
            <a:off x="6384451" y="3071156"/>
            <a:ext cx="309966" cy="374612"/>
          </a:xfrm>
          <a:prstGeom prst="rect">
            <a:avLst/>
          </a:prstGeom>
        </p:spPr>
      </p:pic>
      <p:sp>
        <p:nvSpPr>
          <p:cNvPr id="3" name="圆角矩形 2"/>
          <p:cNvSpPr/>
          <p:nvPr>
            <p:custDataLst>
              <p:tags r:id="rId5"/>
            </p:custDataLst>
          </p:nvPr>
        </p:nvSpPr>
        <p:spPr>
          <a:xfrm>
            <a:off x="4931523" y="1922449"/>
            <a:ext cx="3456901" cy="3900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发出超声波</a:t>
            </a:r>
          </a:p>
        </p:txBody>
      </p:sp>
      <p:sp>
        <p:nvSpPr>
          <p:cNvPr id="47" name="圆角矩形 46"/>
          <p:cNvSpPr/>
          <p:nvPr>
            <p:custDataLst>
              <p:tags r:id="rId6"/>
            </p:custDataLst>
          </p:nvPr>
        </p:nvSpPr>
        <p:spPr>
          <a:xfrm>
            <a:off x="4931523" y="3450814"/>
            <a:ext cx="3528909" cy="3900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确定目标位置</a:t>
            </a:r>
          </a:p>
        </p:txBody>
      </p:sp>
      <p:sp>
        <p:nvSpPr>
          <p:cNvPr id="58" name="圆角矩形 57"/>
          <p:cNvSpPr/>
          <p:nvPr>
            <p:custDataLst>
              <p:tags r:id="rId7"/>
            </p:custDataLst>
          </p:nvPr>
        </p:nvSpPr>
        <p:spPr>
          <a:xfrm>
            <a:off x="4931523" y="2664122"/>
            <a:ext cx="3528909" cy="3900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接收反射回来的超声波</a:t>
            </a:r>
          </a:p>
        </p:txBody>
      </p:sp>
      <p:sp>
        <p:nvSpPr>
          <p:cNvPr id="7" name="圆角矩形 6"/>
          <p:cNvSpPr/>
          <p:nvPr>
            <p:custDataLst>
              <p:tags r:id="rId8"/>
            </p:custDataLst>
          </p:nvPr>
        </p:nvSpPr>
        <p:spPr>
          <a:xfrm>
            <a:off x="5136357" y="4278040"/>
            <a:ext cx="2326400" cy="4509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FF00"/>
                </a:solidFill>
              </a:rPr>
              <a:t>回声定位</a:t>
            </a:r>
          </a:p>
        </p:txBody>
      </p:sp>
      <p:sp>
        <p:nvSpPr>
          <p:cNvPr id="10" name="TextBox 8"/>
          <p:cNvSpPr txBox="1"/>
          <p:nvPr>
            <p:custDataLst>
              <p:tags r:id="rId9"/>
            </p:custDataLst>
          </p:nvPr>
        </p:nvSpPr>
        <p:spPr>
          <a:xfrm>
            <a:off x="1081691" y="1518336"/>
            <a:ext cx="3622271" cy="36893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sym typeface="Arial" panose="020B0604020202020204" pitchFamily="34" charset="0"/>
              </a:rPr>
              <a:t>蝙蝠是如何确认目标的？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03043" y="913713"/>
            <a:ext cx="56153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266700"/>
            <a:r>
              <a:rPr lang="en-US" sz="2800" b="1" dirty="0">
                <a:solidFill>
                  <a:srgbClr val="0070C0"/>
                </a:solidFill>
                <a:latin typeface="+mn-lt"/>
                <a:ea typeface="+mn-ea"/>
                <a:cs typeface="Times New Roman" panose="02020603050405020304" charset="0"/>
              </a:rPr>
              <a:t>3.</a:t>
            </a:r>
            <a:r>
              <a:rPr lang="zh-CN" sz="2800" b="1" dirty="0">
                <a:solidFill>
                  <a:srgbClr val="0070C0"/>
                </a:solidFill>
                <a:latin typeface="+mn-lt"/>
                <a:ea typeface="+mn-ea"/>
              </a:rPr>
              <a:t>超声波传递信息（超声波定位）</a:t>
            </a:r>
            <a:endParaRPr lang="zh-CN" altLang="en-US" sz="2800" b="1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7" grpId="0" bldLvl="0" animBg="1"/>
      <p:bldP spid="58" grpId="0" bldLvl="0" animBg="1"/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文本框 64516"/>
          <p:cNvSpPr txBox="1"/>
          <p:nvPr/>
        </p:nvSpPr>
        <p:spPr>
          <a:xfrm>
            <a:off x="2884488" y="2168868"/>
            <a:ext cx="1828800" cy="109549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25000"/>
              </a:lnSpc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</a:rPr>
              <a:t>人们受到启示</a:t>
            </a:r>
          </a:p>
        </p:txBody>
      </p:sp>
      <p:sp>
        <p:nvSpPr>
          <p:cNvPr id="10244" name="矩形 64513"/>
          <p:cNvSpPr/>
          <p:nvPr/>
        </p:nvSpPr>
        <p:spPr>
          <a:xfrm>
            <a:off x="827088" y="1635125"/>
            <a:ext cx="2057400" cy="1676400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2800">
              <a:latin typeface="宋体" panose="02010600030101010101" pitchFamily="2" charset="-122"/>
            </a:endParaRPr>
          </a:p>
        </p:txBody>
      </p:sp>
      <p:sp>
        <p:nvSpPr>
          <p:cNvPr id="10245" name="文本框 64514"/>
          <p:cNvSpPr txBox="1"/>
          <p:nvPr/>
        </p:nvSpPr>
        <p:spPr>
          <a:xfrm>
            <a:off x="522288" y="1635125"/>
            <a:ext cx="2667000" cy="15875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蝙蝠利用</a:t>
            </a:r>
          </a:p>
          <a:p>
            <a:pPr lvl="0"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超声波导航</a:t>
            </a:r>
            <a:r>
              <a:rPr lang="zh-CN" altLang="en-US" sz="2800" b="1" dirty="0">
                <a:latin typeface="宋体" panose="02010600030101010101" pitchFamily="2" charset="-122"/>
              </a:rPr>
              <a:t>（回声定位）</a:t>
            </a:r>
          </a:p>
        </p:txBody>
      </p:sp>
      <p:cxnSp>
        <p:nvCxnSpPr>
          <p:cNvPr id="10246" name="直接连接符 64515"/>
          <p:cNvCxnSpPr/>
          <p:nvPr/>
        </p:nvCxnSpPr>
        <p:spPr>
          <a:xfrm>
            <a:off x="2884488" y="2778125"/>
            <a:ext cx="1981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tailEnd type="triangle"/>
          </a:ln>
        </p:spPr>
      </p:cxnSp>
      <p:cxnSp>
        <p:nvCxnSpPr>
          <p:cNvPr id="10248" name="直接连接符 64517"/>
          <p:cNvCxnSpPr/>
          <p:nvPr/>
        </p:nvCxnSpPr>
        <p:spPr>
          <a:xfrm flipH="1">
            <a:off x="5551488" y="1863725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</p:spPr>
      </p:cxnSp>
      <p:cxnSp>
        <p:nvCxnSpPr>
          <p:cNvPr id="10249" name="直接连接符 64518"/>
          <p:cNvCxnSpPr/>
          <p:nvPr/>
        </p:nvCxnSpPr>
        <p:spPr>
          <a:xfrm>
            <a:off x="5551488" y="186372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tailEnd type="triangle"/>
          </a:ln>
        </p:spPr>
      </p:cxnSp>
      <p:cxnSp>
        <p:nvCxnSpPr>
          <p:cNvPr id="10250" name="直接连接符 64519"/>
          <p:cNvCxnSpPr/>
          <p:nvPr/>
        </p:nvCxnSpPr>
        <p:spPr>
          <a:xfrm>
            <a:off x="5551488" y="277812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tailEnd type="triangle"/>
          </a:ln>
        </p:spPr>
      </p:cxnSp>
      <p:cxnSp>
        <p:nvCxnSpPr>
          <p:cNvPr id="10251" name="直接连接符 64520"/>
          <p:cNvCxnSpPr/>
          <p:nvPr/>
        </p:nvCxnSpPr>
        <p:spPr>
          <a:xfrm>
            <a:off x="5551488" y="3768725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tailEnd type="triangle"/>
          </a:ln>
        </p:spPr>
      </p:cxnSp>
      <p:sp>
        <p:nvSpPr>
          <p:cNvPr id="10252" name="文本框 64521"/>
          <p:cNvSpPr txBox="1"/>
          <p:nvPr/>
        </p:nvSpPr>
        <p:spPr>
          <a:xfrm>
            <a:off x="4865688" y="2263278"/>
            <a:ext cx="609600" cy="95410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声呐</a:t>
            </a:r>
          </a:p>
        </p:txBody>
      </p:sp>
      <p:sp>
        <p:nvSpPr>
          <p:cNvPr id="10253" name="文本框 64522"/>
          <p:cNvSpPr txBox="1"/>
          <p:nvPr/>
        </p:nvSpPr>
        <p:spPr>
          <a:xfrm>
            <a:off x="6313488" y="1406525"/>
            <a:ext cx="2209800" cy="102380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25000"/>
              </a:lnSpc>
              <a:spcBef>
                <a:spcPts val="0"/>
              </a:spcBef>
            </a:pPr>
            <a:r>
              <a:rPr lang="zh-CN" altLang="en-US" sz="2600" dirty="0">
                <a:solidFill>
                  <a:srgbClr val="0000FF"/>
                </a:solidFill>
                <a:latin typeface="宋体" panose="02010600030101010101" pitchFamily="2" charset="-122"/>
              </a:rPr>
              <a:t>探测海深</a:t>
            </a:r>
            <a:r>
              <a:rPr lang="zh-CN" altLang="en-US" sz="2600" dirty="0" smtClean="0">
                <a:solidFill>
                  <a:srgbClr val="0000FF"/>
                </a:solidFill>
                <a:latin typeface="宋体" panose="02010600030101010101" pitchFamily="2" charset="-122"/>
              </a:rPr>
              <a:t>、</a:t>
            </a:r>
            <a:endParaRPr lang="en-US" altLang="zh-CN" sz="2600" dirty="0" smtClean="0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lvl="0" algn="ctr">
              <a:lnSpc>
                <a:spcPct val="125000"/>
              </a:lnSpc>
              <a:spcBef>
                <a:spcPts val="0"/>
              </a:spcBef>
            </a:pPr>
            <a:r>
              <a:rPr lang="zh-CN" altLang="en-US" sz="2600" dirty="0" smtClean="0">
                <a:solidFill>
                  <a:srgbClr val="0000FF"/>
                </a:solidFill>
                <a:latin typeface="宋体" panose="02010600030101010101" pitchFamily="2" charset="-122"/>
              </a:rPr>
              <a:t>海底</a:t>
            </a:r>
            <a:r>
              <a:rPr lang="zh-CN" altLang="en-US" sz="2600" dirty="0">
                <a:solidFill>
                  <a:srgbClr val="0000FF"/>
                </a:solidFill>
                <a:latin typeface="宋体" panose="02010600030101010101" pitchFamily="2" charset="-122"/>
              </a:rPr>
              <a:t>暗礁等</a:t>
            </a:r>
          </a:p>
        </p:txBody>
      </p:sp>
      <p:sp>
        <p:nvSpPr>
          <p:cNvPr id="10254" name="文本框 64523"/>
          <p:cNvSpPr txBox="1"/>
          <p:nvPr/>
        </p:nvSpPr>
        <p:spPr>
          <a:xfrm>
            <a:off x="6313488" y="2473325"/>
            <a:ext cx="2209800" cy="102380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25000"/>
              </a:lnSpc>
              <a:spcBef>
                <a:spcPts val="0"/>
              </a:spcBef>
            </a:pPr>
            <a:r>
              <a:rPr lang="zh-CN" altLang="en-US" sz="2600" dirty="0">
                <a:solidFill>
                  <a:srgbClr val="0000FF"/>
                </a:solidFill>
                <a:latin typeface="宋体" panose="02010600030101010101" pitchFamily="2" charset="-122"/>
              </a:rPr>
              <a:t>探测鱼群</a:t>
            </a:r>
            <a:r>
              <a:rPr lang="zh-CN" altLang="en-US" sz="2600" dirty="0" smtClean="0">
                <a:solidFill>
                  <a:srgbClr val="0000FF"/>
                </a:solidFill>
                <a:latin typeface="宋体" panose="02010600030101010101" pitchFamily="2" charset="-122"/>
              </a:rPr>
              <a:t>、</a:t>
            </a:r>
            <a:endParaRPr lang="en-US" altLang="zh-CN" sz="2600" dirty="0" smtClean="0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lvl="0" algn="ctr">
              <a:lnSpc>
                <a:spcPct val="125000"/>
              </a:lnSpc>
              <a:spcBef>
                <a:spcPts val="0"/>
              </a:spcBef>
            </a:pPr>
            <a:r>
              <a:rPr lang="zh-CN" altLang="en-US" sz="2600" dirty="0" smtClean="0">
                <a:solidFill>
                  <a:srgbClr val="0000FF"/>
                </a:solidFill>
                <a:latin typeface="宋体" panose="02010600030101010101" pitchFamily="2" charset="-122"/>
              </a:rPr>
              <a:t>潜艇</a:t>
            </a:r>
            <a:r>
              <a:rPr lang="zh-CN" altLang="en-US" sz="2600" dirty="0">
                <a:solidFill>
                  <a:srgbClr val="0000FF"/>
                </a:solidFill>
                <a:latin typeface="宋体" panose="02010600030101010101" pitchFamily="2" charset="-122"/>
              </a:rPr>
              <a:t>位置等</a:t>
            </a:r>
          </a:p>
        </p:txBody>
      </p:sp>
      <p:sp>
        <p:nvSpPr>
          <p:cNvPr id="10255" name="文本框 64524"/>
          <p:cNvSpPr txBox="1"/>
          <p:nvPr/>
        </p:nvSpPr>
        <p:spPr>
          <a:xfrm>
            <a:off x="6161088" y="3540125"/>
            <a:ext cx="2590800" cy="102380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25000"/>
              </a:lnSpc>
              <a:spcBef>
                <a:spcPts val="0"/>
              </a:spcBef>
            </a:pPr>
            <a:r>
              <a:rPr lang="zh-CN" altLang="en-US" sz="2600" dirty="0">
                <a:solidFill>
                  <a:srgbClr val="0000FF"/>
                </a:solidFill>
                <a:latin typeface="宋体" panose="02010600030101010101" pitchFamily="2" charset="-122"/>
              </a:rPr>
              <a:t>绘水下数</a:t>
            </a:r>
            <a:r>
              <a:rPr lang="zh-CN" altLang="en-US" sz="2600" dirty="0" smtClean="0">
                <a:solidFill>
                  <a:srgbClr val="0000FF"/>
                </a:solidFill>
                <a:latin typeface="宋体" panose="02010600030101010101" pitchFamily="2" charset="-122"/>
              </a:rPr>
              <a:t>千米</a:t>
            </a:r>
            <a:endParaRPr lang="en-US" altLang="zh-CN" sz="2600" dirty="0" smtClean="0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lvl="0" algn="ctr">
              <a:lnSpc>
                <a:spcPct val="125000"/>
              </a:lnSpc>
              <a:spcBef>
                <a:spcPts val="0"/>
              </a:spcBef>
            </a:pPr>
            <a:r>
              <a:rPr lang="zh-CN" altLang="en-US" sz="2600" dirty="0" smtClean="0">
                <a:solidFill>
                  <a:srgbClr val="0000FF"/>
                </a:solidFill>
                <a:latin typeface="宋体" panose="02010600030101010101" pitchFamily="2" charset="-122"/>
              </a:rPr>
              <a:t>地形图</a:t>
            </a:r>
            <a:endParaRPr lang="zh-CN" altLang="en-US" sz="2600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cxnSp>
        <p:nvCxnSpPr>
          <p:cNvPr id="10256" name="直接连接符 64525"/>
          <p:cNvCxnSpPr/>
          <p:nvPr/>
        </p:nvCxnSpPr>
        <p:spPr>
          <a:xfrm flipH="1">
            <a:off x="1817688" y="3311525"/>
            <a:ext cx="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</p:spPr>
      </p:cxnSp>
      <p:cxnSp>
        <p:nvCxnSpPr>
          <p:cNvPr id="10257" name="直接连接符 64526"/>
          <p:cNvCxnSpPr/>
          <p:nvPr/>
        </p:nvCxnSpPr>
        <p:spPr>
          <a:xfrm>
            <a:off x="1817688" y="4302125"/>
            <a:ext cx="3200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</p:spPr>
      </p:cxnSp>
      <p:cxnSp>
        <p:nvCxnSpPr>
          <p:cNvPr id="10258" name="直接连接符 64527"/>
          <p:cNvCxnSpPr/>
          <p:nvPr/>
        </p:nvCxnSpPr>
        <p:spPr>
          <a:xfrm flipH="1" flipV="1">
            <a:off x="5018088" y="3159125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tailEnd type="triangle"/>
          </a:ln>
        </p:spPr>
      </p:cxnSp>
      <p:sp>
        <p:nvSpPr>
          <p:cNvPr id="10259" name="文本框 64528"/>
          <p:cNvSpPr txBox="1"/>
          <p:nvPr/>
        </p:nvSpPr>
        <p:spPr>
          <a:xfrm>
            <a:off x="1970088" y="3810805"/>
            <a:ext cx="2819400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</a:rPr>
              <a:t>仿生学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showWhenStopped="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showWhenStopped="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showWhenStopped="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showWhenStopped="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showWhenStopped="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showWhenStopped="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showWhenStopped="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showWhenStopped="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252" grpId="0" animBg="1"/>
      <p:bldP spid="10253" grpId="0" bldLvl="0" animBg="1"/>
      <p:bldP spid="10254" grpId="0" bldLvl="0" animBg="1"/>
      <p:bldP spid="10255" grpId="0" bldLvl="0" animBg="1"/>
      <p:bldP spid="102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45066" descr="20060723005202554"/>
          <p:cNvPicPr>
            <a:picLocks noChangeAspect="1"/>
          </p:cNvPicPr>
          <p:nvPr/>
        </p:nvPicPr>
        <p:blipFill>
          <a:blip r:embed="rId2"/>
          <a:srcRect t="2260" b="8185"/>
          <a:stretch>
            <a:fillRect/>
          </a:stretch>
        </p:blipFill>
        <p:spPr>
          <a:xfrm>
            <a:off x="1198245" y="1631315"/>
            <a:ext cx="6747510" cy="258254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563638"/>
            <a:ext cx="3369310" cy="24676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427984" y="1635646"/>
            <a:ext cx="4644007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800" dirty="0">
                <a:sym typeface="+mn-ea"/>
              </a:rPr>
              <a:t>    </a:t>
            </a:r>
            <a:r>
              <a:rPr lang="zh-CN" altLang="en-US" sz="2800" dirty="0" smtClean="0">
                <a:sym typeface="+mn-ea"/>
              </a:rPr>
              <a:t>利用</a:t>
            </a:r>
            <a:r>
              <a:rPr lang="zh-CN" altLang="en-US" sz="2800" dirty="0">
                <a:sym typeface="+mn-ea"/>
              </a:rPr>
              <a:t>声呐系统，探知海洋的深度，绘出水下数千米处的地形图，或获得鱼群信息。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575" y="2066736"/>
            <a:ext cx="4039870" cy="236791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3503294" y="1203599"/>
            <a:ext cx="2220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倒车雷达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067944" y="1707654"/>
            <a:ext cx="4824536" cy="20159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ts val="5000"/>
              </a:lnSpc>
            </a:pPr>
            <a:r>
              <a:rPr lang="en-US" altLang="zh-CN" sz="2800" dirty="0">
                <a:latin typeface="宋体" panose="02010600030101010101" pitchFamily="2" charset="-122"/>
                <a:sym typeface="+mn-ea"/>
              </a:rPr>
              <a:t>    </a:t>
            </a:r>
            <a:r>
              <a:rPr lang="zh-CN" altLang="en-US" sz="2800" dirty="0">
                <a:latin typeface="宋体" panose="02010600030101010101" pitchFamily="2" charset="-122"/>
                <a:sym typeface="+mn-ea"/>
              </a:rPr>
              <a:t>医生利用超声波（</a:t>
            </a:r>
            <a:r>
              <a:rPr lang="en-US" altLang="zh-CN" sz="2800" dirty="0">
                <a:latin typeface="宋体" panose="02010600030101010101" pitchFamily="2" charset="-122"/>
                <a:sym typeface="+mn-ea"/>
              </a:rPr>
              <a:t>B</a:t>
            </a:r>
            <a:r>
              <a:rPr lang="zh-CN" altLang="en-US" sz="2800" dirty="0">
                <a:latin typeface="宋体" panose="02010600030101010101" pitchFamily="2" charset="-122"/>
                <a:sym typeface="+mn-ea"/>
              </a:rPr>
              <a:t>超）可以更准确地获得人体内部疾病的信息或者是胎儿信息。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15889" r="16141"/>
          <a:stretch>
            <a:fillRect/>
          </a:stretch>
        </p:blipFill>
        <p:spPr>
          <a:xfrm>
            <a:off x="1115616" y="986732"/>
            <a:ext cx="1713892" cy="209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25326" y="3219822"/>
            <a:ext cx="2555875" cy="1499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>
            <p:custDataLst>
              <p:tags r:id="rId1"/>
            </p:custDataLst>
          </p:nvPr>
        </p:nvGrpSpPr>
        <p:grpSpPr>
          <a:xfrm>
            <a:off x="1894768" y="915489"/>
            <a:ext cx="6518898" cy="752959"/>
            <a:chOff x="-342053" y="836059"/>
            <a:chExt cx="6518898" cy="752959"/>
          </a:xfrm>
        </p:grpSpPr>
        <p:sp>
          <p:nvSpPr>
            <p:cNvPr id="52" name="Title 1"/>
            <p:cNvSpPr txBox="1"/>
            <p:nvPr>
              <p:custDataLst>
                <p:tags r:id="rId7"/>
              </p:custDataLst>
            </p:nvPr>
          </p:nvSpPr>
          <p:spPr>
            <a:xfrm>
              <a:off x="-330635" y="836059"/>
              <a:ext cx="6507480" cy="7512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74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389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第3节 声的利用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学习内容导览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6" name="Straight Connector 9"/>
            <p:cNvCxnSpPr/>
            <p:nvPr>
              <p:custDataLst>
                <p:tags r:id="rId8"/>
              </p:custDataLst>
            </p:nvPr>
          </p:nvCxnSpPr>
          <p:spPr>
            <a:xfrm>
              <a:off x="-342053" y="1589018"/>
              <a:ext cx="5040000" cy="0"/>
            </a:xfrm>
            <a:prstGeom prst="line">
              <a:avLst/>
            </a:prstGeom>
            <a:noFill/>
            <a:ln w="7239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57" name="Straight Connector 117"/>
          <p:cNvCxnSpPr/>
          <p:nvPr>
            <p:custDataLst>
              <p:tags r:id="rId2"/>
            </p:custDataLst>
          </p:nvPr>
        </p:nvCxnSpPr>
        <p:spPr>
          <a:xfrm>
            <a:off x="2568476" y="3422956"/>
            <a:ext cx="3325495" cy="0"/>
          </a:xfrm>
          <a:prstGeom prst="line">
            <a:avLst/>
          </a:prstGeom>
          <a:noFill/>
          <a:ln w="7239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58" name="Oval 118"/>
          <p:cNvSpPr/>
          <p:nvPr>
            <p:custDataLst>
              <p:tags r:id="rId3"/>
            </p:custDataLst>
          </p:nvPr>
        </p:nvSpPr>
        <p:spPr>
          <a:xfrm>
            <a:off x="2051508" y="2613024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Oval 120"/>
          <p:cNvSpPr/>
          <p:nvPr>
            <p:custDataLst>
              <p:tags r:id="rId4"/>
            </p:custDataLst>
          </p:nvPr>
        </p:nvSpPr>
        <p:spPr>
          <a:xfrm>
            <a:off x="5363786" y="2613210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 Placeholder 45"/>
          <p:cNvSpPr txBox="1"/>
          <p:nvPr>
            <p:custDataLst>
              <p:tags r:id="rId5"/>
            </p:custDataLst>
          </p:nvPr>
        </p:nvSpPr>
        <p:spPr>
          <a:xfrm>
            <a:off x="2333979" y="2930277"/>
            <a:ext cx="945000" cy="8107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声与</a:t>
            </a:r>
          </a:p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</a:p>
        </p:txBody>
      </p:sp>
      <p:sp>
        <p:nvSpPr>
          <p:cNvPr id="67" name="Text Placeholder 45"/>
          <p:cNvSpPr txBox="1"/>
          <p:nvPr>
            <p:custDataLst>
              <p:tags r:id="rId6"/>
            </p:custDataLst>
          </p:nvPr>
        </p:nvSpPr>
        <p:spPr>
          <a:xfrm>
            <a:off x="5373753" y="3066438"/>
            <a:ext cx="1508840" cy="713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声与</a:t>
            </a:r>
          </a:p>
          <a:p>
            <a:pPr marL="0" marR="0" lvl="0" indent="0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能量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1041" y="1567180"/>
            <a:ext cx="2925445" cy="172529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2"/>
            </p:custDataLst>
          </p:nvPr>
        </p:nvSpPr>
        <p:spPr>
          <a:xfrm>
            <a:off x="1078501" y="3714703"/>
            <a:ext cx="2045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n-ea"/>
                <a:ea typeface="+mn-ea"/>
              </a:rPr>
              <a:t>超声测速仪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331338" y="1378719"/>
            <a:ext cx="915035" cy="2164080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4"/>
            </p:custDataLst>
          </p:nvPr>
        </p:nvSpPr>
        <p:spPr>
          <a:xfrm>
            <a:off x="3779912" y="3714703"/>
            <a:ext cx="232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n-ea"/>
                <a:ea typeface="+mn-ea"/>
              </a:rPr>
              <a:t>超声波测距仪</a:t>
            </a:r>
          </a:p>
        </p:txBody>
      </p:sp>
      <p:sp>
        <p:nvSpPr>
          <p:cNvPr id="12293" name="Rectangle 7"/>
          <p:cNvSpPr/>
          <p:nvPr/>
        </p:nvSpPr>
        <p:spPr>
          <a:xfrm>
            <a:off x="6372200" y="3586482"/>
            <a:ext cx="2505144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zh-CN" altLang="en-US" sz="2800" dirty="0">
                <a:latin typeface="+mn-ea"/>
                <a:ea typeface="+mn-ea"/>
              </a:rPr>
              <a:t>超声波测厚仪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</a:p>
        </p:txBody>
      </p:sp>
      <p:pic>
        <p:nvPicPr>
          <p:cNvPr id="12295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208" y="1296352"/>
            <a:ext cx="2040255" cy="2266950"/>
          </a:xfrm>
          <a:prstGeom prst="rect">
            <a:avLst/>
          </a:prstGeom>
          <a:noFill/>
          <a:ln w="2857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5915" y="2699385"/>
            <a:ext cx="3584575" cy="1757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33425" y="1185545"/>
            <a:ext cx="7869555" cy="1301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800">
                <a:sym typeface="+mn-ea"/>
              </a:rPr>
              <a:t>       </a:t>
            </a:r>
            <a:r>
              <a:rPr lang="zh-CN" altLang="en-US" sz="2800">
                <a:sym typeface="+mn-ea"/>
              </a:rPr>
              <a:t>利用超声的检测技术，检测锅炉有没有裂纹，还可以知道裂纹有多大、多深。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1760" y="1123199"/>
            <a:ext cx="5155773" cy="351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5555" y="2145665"/>
            <a:ext cx="3816350" cy="22885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07704" y="1131590"/>
            <a:ext cx="6400239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sym typeface="Times New Roman" panose="02020603050405020304"/>
              </a:rPr>
              <a:t>超声波清洗仪可以清洗眼睛、珠宝等。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20091143515101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935016" y="2715766"/>
            <a:ext cx="3654425" cy="1719262"/>
          </a:xfrm>
          <a:prstGeom prst="rect">
            <a:avLst/>
          </a:prstGeom>
          <a:noFill/>
          <a:ln w="57150">
            <a:noFill/>
            <a:miter/>
          </a:ln>
        </p:spPr>
      </p:pic>
      <p:pic>
        <p:nvPicPr>
          <p:cNvPr id="25610" name="Picture 10" descr="ss33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5220072" y="2643758"/>
            <a:ext cx="3768517" cy="1800200"/>
          </a:xfrm>
          <a:prstGeom prst="rect">
            <a:avLst/>
          </a:prstGeom>
          <a:noFill/>
          <a:ln>
            <a:solidFill>
              <a:schemeClr val="accent2"/>
            </a:solidFill>
            <a:miter/>
          </a:ln>
        </p:spPr>
      </p:pic>
      <p:sp>
        <p:nvSpPr>
          <p:cNvPr id="25607" name="Rectangle 7"/>
          <p:cNvSpPr/>
          <p:nvPr/>
        </p:nvSpPr>
        <p:spPr>
          <a:xfrm>
            <a:off x="899592" y="1106397"/>
            <a:ext cx="2327275" cy="5191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超声波碎石机</a:t>
            </a:r>
          </a:p>
        </p:txBody>
      </p:sp>
      <p:sp>
        <p:nvSpPr>
          <p:cNvPr id="25608" name="Rectangle 8"/>
          <p:cNvSpPr/>
          <p:nvPr/>
        </p:nvSpPr>
        <p:spPr>
          <a:xfrm>
            <a:off x="885623" y="1851670"/>
            <a:ext cx="7894260" cy="553998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主要适应症：肾结石、输尿管结石、膀胱结石、尿道结石。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56535" y="2597785"/>
            <a:ext cx="2971165" cy="19799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43608" y="1203598"/>
            <a:ext cx="7592060" cy="1113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 eaLnBrk="1" latinLnBrk="0" hangingPunct="1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  <a:sym typeface="Times New Roman" panose="02020603050405020304"/>
              </a:rPr>
              <a:t>超声波洗牙</a:t>
            </a:r>
            <a:r>
              <a:rPr lang="zh-CN" altLang="en-US" sz="2400" dirty="0">
                <a:solidFill>
                  <a:srgbClr val="000000"/>
                </a:solidFill>
                <a:latin typeface="+mn-ea"/>
                <a:ea typeface="+mn-ea"/>
                <a:sym typeface="Times New Roman" panose="02020603050405020304"/>
              </a:rPr>
              <a:t>是目前较为先进的洗牙技术，通过超声波的高频震荡作用，可以去除牙结石、烟渍和茶斑。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31840" y="1803668"/>
            <a:ext cx="568446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rgbClr val="000000"/>
                </a:solidFill>
                <a:latin typeface="+mn-ea"/>
                <a:ea typeface="+mn-ea"/>
                <a:sym typeface="Times New Roman" panose="02020603050405020304"/>
              </a:rPr>
              <a:t>把超声波通入水罐中，剧烈的振动会使罐中的水破碎成许多小雾滴，再用小风扇把雾滴吹入室内，就可以增加室内空气的湿度。这就是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  <a:sym typeface="Times New Roman" panose="02020603050405020304"/>
              </a:rPr>
              <a:t>超声波加湿器</a:t>
            </a:r>
            <a:r>
              <a:rPr lang="zh-CN" altLang="en-US" sz="2400" dirty="0">
                <a:solidFill>
                  <a:srgbClr val="000000"/>
                </a:solidFill>
                <a:latin typeface="+mn-ea"/>
                <a:ea typeface="+mn-ea"/>
                <a:sym typeface="Times New Roman" panose="02020603050405020304"/>
              </a:rPr>
              <a:t>的原理。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730" y="1614805"/>
            <a:ext cx="1663700" cy="268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0145" y="1131590"/>
            <a:ext cx="4484965" cy="3587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915566"/>
            <a:ext cx="5050155" cy="3890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文本框 3"/>
          <p:cNvSpPr txBox="1"/>
          <p:nvPr/>
        </p:nvSpPr>
        <p:spPr>
          <a:xfrm>
            <a:off x="1691680" y="1188561"/>
            <a:ext cx="5772150" cy="3161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100" dirty="0">
                <a:latin typeface="Times New Roman" panose="02020603050405020304" charset="0"/>
                <a:ea typeface="宋体" panose="02010600030101010101" pitchFamily="2" charset="-122"/>
              </a:rPr>
              <a:t>例</a:t>
            </a:r>
            <a:r>
              <a:rPr lang="en-US" altLang="zh-CN" sz="2100" dirty="0">
                <a:latin typeface="Times New Roman" panose="02020603050405020304" charset="0"/>
                <a:ea typeface="宋体" panose="02010600030101010101" pitchFamily="2" charset="-122"/>
              </a:rPr>
              <a:t>1  </a:t>
            </a:r>
            <a:r>
              <a:rPr lang="zh-CN" altLang="en-US" sz="2100" dirty="0">
                <a:latin typeface="Times New Roman" panose="02020603050405020304" charset="0"/>
                <a:ea typeface="宋体" panose="02010600030101010101" pitchFamily="2" charset="-122"/>
              </a:rPr>
              <a:t>下列说法正确的是</a:t>
            </a:r>
            <a:r>
              <a:rPr lang="en-US" altLang="zh-CN" sz="2100" dirty="0">
                <a:latin typeface="Times New Roman" panose="02020603050405020304" charset="0"/>
                <a:ea typeface="宋体" panose="02010600030101010101" pitchFamily="2" charset="-122"/>
              </a:rPr>
              <a:t>(         )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 dirty="0">
                <a:latin typeface="Times New Roman" panose="02020603050405020304" charset="0"/>
                <a:ea typeface="宋体" panose="02010600030101010101" pitchFamily="2" charset="-122"/>
              </a:rPr>
              <a:t>A.</a:t>
            </a:r>
            <a:r>
              <a:rPr lang="zh-CN" altLang="en-US" sz="2100" dirty="0">
                <a:latin typeface="Times New Roman" panose="02020603050405020304" charset="0"/>
                <a:ea typeface="宋体" panose="02010600030101010101" pitchFamily="2" charset="-122"/>
              </a:rPr>
              <a:t>海豚和大象都是利用超声波来相互联络的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 dirty="0">
                <a:latin typeface="Times New Roman" panose="02020603050405020304" charset="0"/>
                <a:ea typeface="宋体" panose="02010600030101010101" pitchFamily="2" charset="-122"/>
              </a:rPr>
              <a:t>B.</a:t>
            </a:r>
            <a:r>
              <a:rPr lang="zh-CN" altLang="en-US" sz="2100" dirty="0">
                <a:latin typeface="Times New Roman" panose="02020603050405020304" charset="0"/>
                <a:ea typeface="宋体" panose="02010600030101010101" pitchFamily="2" charset="-122"/>
              </a:rPr>
              <a:t>海豚和大象都是利用次声波来相互联络的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 dirty="0">
                <a:latin typeface="Times New Roman" panose="02020603050405020304" charset="0"/>
                <a:ea typeface="宋体" panose="02010600030101010101" pitchFamily="2" charset="-122"/>
              </a:rPr>
              <a:t>C.</a:t>
            </a:r>
            <a:r>
              <a:rPr lang="zh-CN" altLang="en-US" sz="2100" dirty="0">
                <a:latin typeface="Times New Roman" panose="02020603050405020304" charset="0"/>
                <a:ea typeface="宋体" panose="02010600030101010101" pitchFamily="2" charset="-122"/>
              </a:rPr>
              <a:t>海豚发出的是超声波，大象发出的是次声波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 dirty="0">
                <a:latin typeface="Times New Roman" panose="02020603050405020304" charset="0"/>
                <a:ea typeface="宋体" panose="02010600030101010101" pitchFamily="2" charset="-122"/>
              </a:rPr>
              <a:t>D.</a:t>
            </a:r>
            <a:r>
              <a:rPr lang="zh-CN" altLang="en-US" sz="2100" dirty="0">
                <a:latin typeface="Times New Roman" panose="02020603050405020304" charset="0"/>
                <a:ea typeface="宋体" panose="02010600030101010101" pitchFamily="2" charset="-122"/>
              </a:rPr>
              <a:t>海豚发出的是次声波，大象发出的是超声波</a:t>
            </a:r>
            <a:endParaRPr lang="zh-CN" altLang="en-US" sz="21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66179" y="1294765"/>
            <a:ext cx="4857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23528" y="1882793"/>
            <a:ext cx="8712968" cy="4924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266700"/>
            <a:r>
              <a:rPr lang="zh-CN" altLang="en-US" sz="2600" b="1" dirty="0">
                <a:solidFill>
                  <a:srgbClr val="000000"/>
                </a:solidFill>
                <a:latin typeface="+mj-ea"/>
                <a:ea typeface="+mj-ea"/>
                <a:cs typeface="仿宋" panose="02010609060101010101" charset="-122"/>
                <a:sym typeface="+mn-ea"/>
              </a:rPr>
              <a:t>了解现代技术中与声有关的知识的应用。</a:t>
            </a:r>
            <a:r>
              <a:rPr lang="zh-CN" altLang="en-US" sz="2600" b="1" dirty="0">
                <a:solidFill>
                  <a:srgbClr val="FF0000"/>
                </a:solidFill>
                <a:latin typeface="+mj-ea"/>
                <a:ea typeface="+mj-ea"/>
                <a:cs typeface="仿宋" panose="02010609060101010101" charset="-122"/>
                <a:sym typeface="+mn-ea"/>
              </a:rPr>
              <a:t>（重点、难点）</a:t>
            </a:r>
            <a:endParaRPr lang="zh-CN" altLang="en-US" sz="26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框 3"/>
          <p:cNvSpPr txBox="1"/>
          <p:nvPr/>
        </p:nvSpPr>
        <p:spPr>
          <a:xfrm>
            <a:off x="755576" y="1077476"/>
            <a:ext cx="8121084" cy="384105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 eaLnBrk="1" latinLnBrk="0" hangingPunct="1">
              <a:lnSpc>
                <a:spcPct val="145000"/>
              </a:lnSpc>
              <a:spcBef>
                <a:spcPts val="0"/>
              </a:spcBef>
            </a:pP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</a:rPr>
              <a:t>例</a:t>
            </a:r>
            <a:r>
              <a:rPr lang="en-US" altLang="zh-CN" sz="2100" dirty="0">
                <a:latin typeface="宋体" panose="02010600030101010101" pitchFamily="2" charset="-122"/>
                <a:ea typeface="宋体" panose="02010600030101010101" pitchFamily="2" charset="-122"/>
              </a:rPr>
              <a:t>2 </a:t>
            </a: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</a:rPr>
              <a:t>（多选）关于声的利用</a:t>
            </a:r>
            <a:r>
              <a:rPr lang="en-US" altLang="zh-CN" sz="2100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</a:rPr>
              <a:t>下列说法中正确的是</a:t>
            </a:r>
            <a:r>
              <a:rPr lang="en-US" altLang="zh-CN" sz="2100" dirty="0">
                <a:latin typeface="宋体" panose="02010600030101010101" pitchFamily="2" charset="-122"/>
                <a:ea typeface="宋体" panose="02010600030101010101" pitchFamily="2" charset="-122"/>
              </a:rPr>
              <a:t>(     )</a:t>
            </a:r>
          </a:p>
          <a:p>
            <a:pPr algn="just" eaLnBrk="1" latinLnBrk="0" hangingPunct="1">
              <a:lnSpc>
                <a:spcPct val="145000"/>
              </a:lnSpc>
              <a:spcBef>
                <a:spcPts val="0"/>
              </a:spcBef>
            </a:pPr>
            <a:r>
              <a:rPr lang="en-US" altLang="zh-CN" sz="2100" dirty="0">
                <a:latin typeface="宋体" panose="02010600030101010101" pitchFamily="2" charset="-122"/>
                <a:ea typeface="宋体" panose="02010600030101010101" pitchFamily="2" charset="-122"/>
              </a:rPr>
              <a:t>A.</a:t>
            </a: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</a:rPr>
              <a:t>铁路工人用铁锤敲击钢轨</a:t>
            </a:r>
            <a:r>
              <a:rPr lang="en-US" altLang="zh-CN" sz="2100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</a:rPr>
              <a:t>会从异常的声音中发现松动的螺栓</a:t>
            </a:r>
            <a:r>
              <a:rPr lang="en-US" altLang="zh-CN" sz="2100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</a:rPr>
              <a:t>这说明声可以传递能量</a:t>
            </a:r>
            <a:endParaRPr lang="en-US" altLang="zh-CN" sz="2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 eaLnBrk="1" latinLnBrk="0" hangingPunct="1">
              <a:lnSpc>
                <a:spcPct val="145000"/>
              </a:lnSpc>
              <a:spcBef>
                <a:spcPts val="0"/>
              </a:spcBef>
            </a:pPr>
            <a:r>
              <a:rPr lang="en-US" altLang="zh-CN" sz="2100" dirty="0">
                <a:latin typeface="宋体" panose="02010600030101010101" pitchFamily="2" charset="-122"/>
                <a:ea typeface="宋体" panose="02010600030101010101" pitchFamily="2" charset="-122"/>
              </a:rPr>
              <a:t>B.</a:t>
            </a: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</a:rPr>
              <a:t>医生利用超声波可以更准确地获得人体内部疾病的信息</a:t>
            </a:r>
            <a:r>
              <a:rPr lang="en-US" altLang="zh-CN" sz="2100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</a:rPr>
              <a:t>这说明声可以传递信息</a:t>
            </a:r>
            <a:endParaRPr lang="en-US" altLang="zh-CN" sz="2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 eaLnBrk="1" latinLnBrk="0" hangingPunct="1">
              <a:lnSpc>
                <a:spcPct val="145000"/>
              </a:lnSpc>
              <a:spcBef>
                <a:spcPts val="0"/>
              </a:spcBef>
            </a:pPr>
            <a:r>
              <a:rPr lang="en-US" altLang="zh-CN" sz="2100" dirty="0">
                <a:latin typeface="宋体" panose="02010600030101010101" pitchFamily="2" charset="-122"/>
                <a:ea typeface="宋体" panose="02010600030101010101" pitchFamily="2" charset="-122"/>
              </a:rPr>
              <a:t>C.</a:t>
            </a: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</a:rPr>
              <a:t>医生可以利用超声波除去人体内的结石</a:t>
            </a:r>
            <a:r>
              <a:rPr lang="en-US" altLang="zh-CN" sz="2100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</a:rPr>
              <a:t>这说明声可以传递能量</a:t>
            </a:r>
            <a:endParaRPr lang="en-US" altLang="zh-CN" sz="2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 eaLnBrk="1" latinLnBrk="0" hangingPunct="1">
              <a:lnSpc>
                <a:spcPct val="145000"/>
              </a:lnSpc>
              <a:spcBef>
                <a:spcPts val="0"/>
              </a:spcBef>
            </a:pPr>
            <a:r>
              <a:rPr lang="en-US" altLang="zh-CN" sz="2100" dirty="0">
                <a:latin typeface="宋体" panose="02010600030101010101" pitchFamily="2" charset="-122"/>
                <a:ea typeface="宋体" panose="02010600030101010101" pitchFamily="2" charset="-122"/>
              </a:rPr>
              <a:t>D.</a:t>
            </a: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</a:rPr>
              <a:t>蝙蝠利用“超声”探测飞行中的障碍</a:t>
            </a:r>
            <a:r>
              <a:rPr lang="en-US" altLang="zh-CN" sz="21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</a:rPr>
              <a:t>这说明“超声”可以传递能量</a:t>
            </a:r>
            <a:endParaRPr lang="zh-CN" altLang="en-US" sz="21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0390" y="1152540"/>
            <a:ext cx="61317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BC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文本框 4"/>
          <p:cNvSpPr txBox="1"/>
          <p:nvPr/>
        </p:nvSpPr>
        <p:spPr>
          <a:xfrm>
            <a:off x="1547664" y="1362869"/>
            <a:ext cx="6299532" cy="27757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例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3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下列不是利用声信息的有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(    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A.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远处隆隆的雷声预示着可能有一场大雨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B.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医生利用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超观察人的身体状态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C.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外科医生利用超声波除去人体内结石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D.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有经验的人选瓷碗总是敲一敲分辨音质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652120" y="1491629"/>
            <a:ext cx="829196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>
            <p:custDataLst>
              <p:tags r:id="rId1"/>
            </p:custDataLst>
          </p:nvPr>
        </p:nvSpPr>
        <p:spPr>
          <a:xfrm>
            <a:off x="1037897" y="1781318"/>
            <a:ext cx="615553" cy="20065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+mn-ea"/>
                <a:ea typeface="+mn-ea"/>
              </a:rPr>
              <a:t>声的利用</a:t>
            </a:r>
          </a:p>
        </p:txBody>
      </p:sp>
      <p:sp>
        <p:nvSpPr>
          <p:cNvPr id="35" name="文本框 34"/>
          <p:cNvSpPr txBox="1"/>
          <p:nvPr>
            <p:custDataLst>
              <p:tags r:id="rId2"/>
            </p:custDataLst>
          </p:nvPr>
        </p:nvSpPr>
        <p:spPr>
          <a:xfrm>
            <a:off x="1844465" y="1709881"/>
            <a:ext cx="1690209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+mn-ea"/>
                <a:ea typeface="+mn-ea"/>
              </a:rPr>
              <a:t>声与信息</a:t>
            </a:r>
          </a:p>
        </p:txBody>
      </p:sp>
      <p:sp>
        <p:nvSpPr>
          <p:cNvPr id="36" name="左大括号 35"/>
          <p:cNvSpPr/>
          <p:nvPr>
            <p:custDataLst>
              <p:tags r:id="rId3"/>
            </p:custDataLst>
          </p:nvPr>
        </p:nvSpPr>
        <p:spPr>
          <a:xfrm>
            <a:off x="1884045" y="1781175"/>
            <a:ext cx="76200" cy="2188845"/>
          </a:xfrm>
          <a:prstGeom prst="leftBrace">
            <a:avLst>
              <a:gd name="adj1" fmla="val 170833"/>
              <a:gd name="adj2" fmla="val 50000"/>
            </a:avLst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3698463" y="1179407"/>
            <a:ext cx="2199515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+mn-ea"/>
                <a:ea typeface="+mn-ea"/>
              </a:rPr>
              <a:t>回声定位</a:t>
            </a:r>
            <a:endParaRPr lang="en-US" altLang="zh-CN" sz="2400" dirty="0">
              <a:latin typeface="+mn-ea"/>
              <a:ea typeface="+mn-ea"/>
            </a:endParaRPr>
          </a:p>
        </p:txBody>
      </p:sp>
      <p:sp>
        <p:nvSpPr>
          <p:cNvPr id="38" name="左大括号 37"/>
          <p:cNvSpPr/>
          <p:nvPr>
            <p:custDataLst>
              <p:tags r:id="rId5"/>
            </p:custDataLst>
          </p:nvPr>
        </p:nvSpPr>
        <p:spPr>
          <a:xfrm>
            <a:off x="3420745" y="1316355"/>
            <a:ext cx="83185" cy="1279525"/>
          </a:xfrm>
          <a:prstGeom prst="leftBrace">
            <a:avLst>
              <a:gd name="adj1" fmla="val 170833"/>
              <a:gd name="adj2" fmla="val 50000"/>
            </a:avLst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n-ea"/>
            </a:endParaRPr>
          </a:p>
        </p:txBody>
      </p:sp>
      <p:sp>
        <p:nvSpPr>
          <p:cNvPr id="39" name="文本框 38"/>
          <p:cNvSpPr txBox="1"/>
          <p:nvPr>
            <p:custDataLst>
              <p:tags r:id="rId6"/>
            </p:custDataLst>
          </p:nvPr>
        </p:nvSpPr>
        <p:spPr>
          <a:xfrm>
            <a:off x="1884045" y="3638113"/>
            <a:ext cx="1690210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+mn-ea"/>
                <a:ea typeface="+mn-ea"/>
              </a:rPr>
              <a:t>声与能量</a:t>
            </a:r>
          </a:p>
        </p:txBody>
      </p:sp>
      <p:sp>
        <p:nvSpPr>
          <p:cNvPr id="40" name="文本框 39"/>
          <p:cNvSpPr txBox="1"/>
          <p:nvPr>
            <p:custDataLst>
              <p:tags r:id="rId7"/>
            </p:custDataLst>
          </p:nvPr>
        </p:nvSpPr>
        <p:spPr>
          <a:xfrm>
            <a:off x="3723616" y="1798693"/>
            <a:ext cx="1074604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+mn-ea"/>
                <a:ea typeface="+mn-ea"/>
              </a:rPr>
              <a:t>声呐</a:t>
            </a:r>
            <a:endParaRPr lang="en-US" altLang="zh-CN" sz="2400">
              <a:latin typeface="+mn-ea"/>
              <a:ea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8"/>
            </p:custDataLst>
          </p:nvPr>
        </p:nvSpPr>
        <p:spPr>
          <a:xfrm>
            <a:off x="3723615" y="2314278"/>
            <a:ext cx="966937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+mn-ea"/>
                <a:ea typeface="+mn-ea"/>
              </a:rPr>
              <a:t>B</a:t>
            </a:r>
            <a:r>
              <a:rPr lang="zh-CN" altLang="en-US" sz="2400">
                <a:latin typeface="+mn-ea"/>
                <a:ea typeface="+mn-ea"/>
              </a:rPr>
              <a:t>超</a:t>
            </a:r>
            <a:endParaRPr lang="en-US" altLang="zh-CN" sz="2400">
              <a:latin typeface="+mn-ea"/>
              <a:ea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9"/>
            </p:custDataLst>
          </p:nvPr>
        </p:nvSpPr>
        <p:spPr>
          <a:xfrm>
            <a:off x="3723615" y="3286830"/>
            <a:ext cx="2010237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+mn-ea"/>
                <a:ea typeface="+mn-ea"/>
              </a:rPr>
              <a:t>超声波碎石</a:t>
            </a:r>
            <a:endParaRPr lang="en-US" altLang="zh-CN" sz="2400" dirty="0">
              <a:latin typeface="+mn-ea"/>
              <a:ea typeface="+mn-ea"/>
            </a:endParaRPr>
          </a:p>
        </p:txBody>
      </p:sp>
      <p:sp>
        <p:nvSpPr>
          <p:cNvPr id="43" name="左大括号 42"/>
          <p:cNvSpPr/>
          <p:nvPr>
            <p:custDataLst>
              <p:tags r:id="rId10"/>
            </p:custDataLst>
          </p:nvPr>
        </p:nvSpPr>
        <p:spPr>
          <a:xfrm>
            <a:off x="3421380" y="3324860"/>
            <a:ext cx="82550" cy="1137285"/>
          </a:xfrm>
          <a:prstGeom prst="leftBrace">
            <a:avLst>
              <a:gd name="adj1" fmla="val 170833"/>
              <a:gd name="adj2" fmla="val 50000"/>
            </a:avLst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n-ea"/>
            </a:endParaRPr>
          </a:p>
        </p:txBody>
      </p:sp>
      <p:sp>
        <p:nvSpPr>
          <p:cNvPr id="44" name="文本框 43"/>
          <p:cNvSpPr txBox="1"/>
          <p:nvPr>
            <p:custDataLst>
              <p:tags r:id="rId11"/>
            </p:custDataLst>
          </p:nvPr>
        </p:nvSpPr>
        <p:spPr>
          <a:xfrm>
            <a:off x="3723616" y="4167610"/>
            <a:ext cx="2174362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+mn-ea"/>
                <a:ea typeface="+mn-ea"/>
              </a:rPr>
              <a:t>超声波清洗</a:t>
            </a:r>
            <a:endParaRPr lang="en-US" altLang="zh-CN" sz="2400" dirty="0">
              <a:latin typeface="+mn-ea"/>
              <a:ea typeface="+mn-ea"/>
            </a:endParaRPr>
          </a:p>
        </p:txBody>
      </p:sp>
      <p:pic>
        <p:nvPicPr>
          <p:cNvPr id="45" name="图片 4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156176" y="1053357"/>
            <a:ext cx="1510292" cy="8269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274974" y="2234276"/>
            <a:ext cx="1129576" cy="861713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290486" y="3758720"/>
            <a:ext cx="1534887" cy="1021335"/>
          </a:xfrm>
          <a:prstGeom prst="rect">
            <a:avLst/>
          </a:prstGeom>
        </p:spPr>
      </p:pic>
      <p:sp>
        <p:nvSpPr>
          <p:cNvPr id="48" name="右箭头 46"/>
          <p:cNvSpPr/>
          <p:nvPr>
            <p:custDataLst>
              <p:tags r:id="rId15"/>
            </p:custDataLst>
          </p:nvPr>
        </p:nvSpPr>
        <p:spPr bwMode="auto">
          <a:xfrm>
            <a:off x="5487287" y="4380356"/>
            <a:ext cx="481540" cy="163578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50" name="右箭头 46"/>
          <p:cNvSpPr/>
          <p:nvPr>
            <p:custDataLst>
              <p:tags r:id="rId16"/>
            </p:custDataLst>
          </p:nvPr>
        </p:nvSpPr>
        <p:spPr bwMode="auto">
          <a:xfrm>
            <a:off x="5169661" y="2514117"/>
            <a:ext cx="481540" cy="163578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51" name="右箭头 46"/>
          <p:cNvSpPr/>
          <p:nvPr>
            <p:custDataLst>
              <p:tags r:id="rId17"/>
            </p:custDataLst>
          </p:nvPr>
        </p:nvSpPr>
        <p:spPr bwMode="auto">
          <a:xfrm>
            <a:off x="5410431" y="1385025"/>
            <a:ext cx="481540" cy="163578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bldLvl="0"/>
      <p:bldP spid="36" grpId="0" bldLvl="0" animBg="1"/>
      <p:bldP spid="37" grpId="0" bldLvl="0"/>
      <p:bldP spid="38" grpId="0" bldLvl="0" animBg="1"/>
      <p:bldP spid="39" grpId="0" bldLvl="0"/>
      <p:bldP spid="40" grpId="0" bldLvl="0"/>
      <p:bldP spid="41" grpId="0" bldLvl="0"/>
      <p:bldP spid="42" grpId="0" bldLvl="0"/>
      <p:bldP spid="43" grpId="0" bldLvl="0" animBg="1"/>
      <p:bldP spid="44" grpId="0" bldLvl="0"/>
      <p:bldP spid="48" grpId="0" bldLvl="0" animBg="1"/>
      <p:bldP spid="50" grpId="0" bldLvl="0" animBg="1"/>
      <p:bldP spid="51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2987824" y="1865687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200" dirty="0">
                <a:latin typeface="+mj-ea"/>
                <a:ea typeface="+mj-ea"/>
              </a:rPr>
              <a:t>根据课堂安排适量练习</a:t>
            </a:r>
            <a:endParaRPr kumimoji="1" lang="zh-CN" altLang="en-US" sz="32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/>
          <p:cNvSpPr txBox="1"/>
          <p:nvPr/>
        </p:nvSpPr>
        <p:spPr>
          <a:xfrm>
            <a:off x="1691680" y="2067694"/>
            <a:ext cx="5760640" cy="72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教材课后练习题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539552" y="1863644"/>
            <a:ext cx="842493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266700"/>
            <a:r>
              <a:rPr lang="zh-CN" sz="2800" b="1" dirty="0">
                <a:solidFill>
                  <a:srgbClr val="0070C0"/>
                </a:solidFill>
                <a:ea typeface="宋体" panose="02010600030101010101" pitchFamily="2" charset="-122"/>
              </a:rPr>
              <a:t>讨论：声音在我们的生活和生产中有哪些应用呢？</a:t>
            </a:r>
            <a:endParaRPr lang="zh-CN" altLang="en-US" sz="2800" b="1" dirty="0">
              <a:solidFill>
                <a:srgbClr val="0070C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910912" y="1123592"/>
            <a:ext cx="450150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0"/>
            <a:r>
              <a:rPr lang="zh-CN" sz="2800" b="1" dirty="0">
                <a:solidFill>
                  <a:srgbClr val="0070C0"/>
                </a:solidFill>
                <a:ea typeface="宋体" panose="02010600030101010101" pitchFamily="2" charset="-122"/>
              </a:rPr>
              <a:t>1.从声音中获得信息</a:t>
            </a:r>
            <a:endParaRPr lang="zh-CN" altLang="en-US" sz="2800" b="1" dirty="0">
              <a:solidFill>
                <a:srgbClr val="0070C0"/>
              </a:solidFill>
              <a:ea typeface="宋体" panose="02010600030101010101" pitchFamily="2" charset="-122"/>
            </a:endParaRPr>
          </a:p>
        </p:txBody>
      </p:sp>
      <p:pic>
        <p:nvPicPr>
          <p:cNvPr id="38928" name="图片 38927" descr="城s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47864" y="2427734"/>
            <a:ext cx="2821305" cy="2116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29" name="文本框 38928">
            <a:hlinkClick r:id="rId4"/>
          </p:cNvPr>
          <p:cNvSpPr txBox="1"/>
          <p:nvPr/>
        </p:nvSpPr>
        <p:spPr>
          <a:xfrm>
            <a:off x="827584" y="1751311"/>
            <a:ext cx="7010092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dirty="0">
                <a:latin typeface="宋体" panose="02010600030101010101" pitchFamily="2" charset="-122"/>
              </a:rPr>
              <a:t>  </a:t>
            </a:r>
            <a:r>
              <a:rPr lang="zh-CN" altLang="en-US" sz="2800" dirty="0">
                <a:latin typeface="宋体" panose="02010600030101010101" pitchFamily="2" charset="-122"/>
              </a:rPr>
              <a:t>远处轰隆隆的雷声预示着</a:t>
            </a:r>
            <a:r>
              <a:rPr lang="zh-CN" altLang="en-US" sz="2800" dirty="0">
                <a:latin typeface="宋体" panose="02010600030101010101" pitchFamily="2" charset="-122"/>
                <a:sym typeface="+mn-ea"/>
              </a:rPr>
              <a:t>可能有</a:t>
            </a:r>
            <a:r>
              <a:rPr lang="zh-CN" altLang="en-US" sz="2800" dirty="0">
                <a:latin typeface="宋体" panose="02010600030101010101" pitchFamily="2" charset="-122"/>
              </a:rPr>
              <a:t>一场大雨。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0" name="文本框 8229"/>
          <p:cNvSpPr txBox="1"/>
          <p:nvPr/>
        </p:nvSpPr>
        <p:spPr>
          <a:xfrm>
            <a:off x="2195736" y="1275606"/>
            <a:ext cx="4686012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医生通过听诊器诊断疾病。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12835"/>
          <a:stretch>
            <a:fillRect/>
          </a:stretch>
        </p:blipFill>
        <p:spPr>
          <a:xfrm>
            <a:off x="2699792" y="2253033"/>
            <a:ext cx="3262630" cy="1893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3608" y="1275606"/>
            <a:ext cx="763284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zh-CN" altLang="en-US" sz="2800" dirty="0">
                <a:solidFill>
                  <a:srgbClr val="0070C0"/>
                </a:solidFill>
                <a:latin typeface="宋体" panose="02010600030101010101" pitchFamily="2" charset="-122"/>
                <a:sym typeface="+mn-ea"/>
              </a:rPr>
              <a:t>把脉（切脉）</a:t>
            </a:r>
            <a:r>
              <a:rPr lang="en-US" altLang="zh-CN" sz="2800" dirty="0">
                <a:solidFill>
                  <a:srgbClr val="0070C0"/>
                </a:solidFill>
                <a:latin typeface="宋体" panose="02010600030101010101" pitchFamily="2" charset="-122"/>
                <a:sym typeface="+mn-ea"/>
              </a:rPr>
              <a:t>——</a:t>
            </a:r>
            <a:r>
              <a:rPr lang="zh-CN" altLang="en-US" sz="2800" dirty="0">
                <a:solidFill>
                  <a:srgbClr val="0070C0"/>
                </a:solidFill>
                <a:latin typeface="宋体" panose="02010600030101010101" pitchFamily="2" charset="-122"/>
                <a:sym typeface="+mn-ea"/>
              </a:rPr>
              <a:t>利用声音诊病的最早的例子。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47694"/>
          <a:stretch>
            <a:fillRect/>
          </a:stretch>
        </p:blipFill>
        <p:spPr>
          <a:xfrm>
            <a:off x="3203848" y="1995686"/>
            <a:ext cx="2881357" cy="2619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18485" y="2181225"/>
            <a:ext cx="2787015" cy="2274570"/>
          </a:xfrm>
          <a:prstGeom prst="rect">
            <a:avLst/>
          </a:prstGeom>
        </p:spPr>
      </p:pic>
      <p:sp>
        <p:nvSpPr>
          <p:cNvPr id="8230" name="文本框 8229"/>
          <p:cNvSpPr txBox="1"/>
          <p:nvPr/>
        </p:nvSpPr>
        <p:spPr>
          <a:xfrm>
            <a:off x="1701165" y="1301115"/>
            <a:ext cx="62204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我们通过敲击西瓜知道其是否成熟了。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10205" y="2046605"/>
            <a:ext cx="3106420" cy="2541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30" name="文本框 8229"/>
          <p:cNvSpPr txBox="1"/>
          <p:nvPr/>
        </p:nvSpPr>
        <p:spPr>
          <a:xfrm>
            <a:off x="1262380" y="1240155"/>
            <a:ext cx="68681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我们通过敲击铁轨了解铁轨是否存在问题。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10,&quot;width&quot;:588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731</Words>
  <PresentationFormat>全屏显示(16:9)</PresentationFormat>
  <Paragraphs>78</Paragraphs>
  <Slides>34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3" baseType="lpstr">
      <vt:lpstr>Arial</vt:lpstr>
      <vt:lpstr>宋体</vt:lpstr>
      <vt:lpstr>黑体</vt:lpstr>
      <vt:lpstr>微软雅黑</vt:lpstr>
      <vt:lpstr>Times New Roman</vt:lpstr>
      <vt:lpstr>仿宋</vt:lpstr>
      <vt:lpstr>隶书</vt:lpstr>
      <vt:lpstr>Calibri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2018-11-06T06:39:00Z</dcterms:created>
  <dcterms:modified xsi:type="dcterms:W3CDTF">2024-07-18T06:01:43Z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AEEA63147020456CB1AF963323626903</vt:lpwstr>
  </property>
</Properties>
</file>