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62" r:id="rId2"/>
    <p:sldId id="306" r:id="rId3"/>
    <p:sldId id="307" r:id="rId4"/>
    <p:sldId id="308" r:id="rId5"/>
    <p:sldId id="309" r:id="rId6"/>
    <p:sldId id="310" r:id="rId7"/>
    <p:sldId id="311" r:id="rId8"/>
    <p:sldId id="312" r:id="rId9"/>
    <p:sldId id="313" r:id="rId10"/>
    <p:sldId id="314" r:id="rId11"/>
    <p:sldId id="315" r:id="rId12"/>
    <p:sldId id="316" r:id="rId13"/>
    <p:sldId id="317" r:id="rId14"/>
    <p:sldId id="318" r:id="rId15"/>
    <p:sldId id="319" r:id="rId16"/>
    <p:sldId id="320" r:id="rId17"/>
    <p:sldId id="321" r:id="rId18"/>
    <p:sldId id="322" r:id="rId19"/>
    <p:sldId id="323" r:id="rId20"/>
    <p:sldId id="324" r:id="rId21"/>
    <p:sldId id="325" r:id="rId22"/>
    <p:sldId id="326" r:id="rId23"/>
    <p:sldId id="327" r:id="rId2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47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19FE8"/>
    <a:srgbClr val="0066CC"/>
    <a:srgbClr val="00A1E9"/>
    <a:srgbClr val="FFF100"/>
    <a:srgbClr val="17B7FF"/>
    <a:srgbClr val="02B0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00" autoAdjust="0"/>
    <p:restoredTop sz="94333" autoAdjust="0"/>
  </p:normalViewPr>
  <p:slideViewPr>
    <p:cSldViewPr snapToGrid="0">
      <p:cViewPr varScale="1">
        <p:scale>
          <a:sx n="86" d="100"/>
          <a:sy n="86" d="100"/>
        </p:scale>
        <p:origin x="-72" y="-108"/>
      </p:cViewPr>
      <p:guideLst>
        <p:guide orient="horz" pos="214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1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image" Target="../media/image16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16.vml.rels><?xml version="1.0" encoding="UTF-8" standalone="yes"?>
<Relationships xmlns="http://schemas.openxmlformats.org/package/2006/relationships"><Relationship Id="rId2" Type="http://schemas.openxmlformats.org/officeDocument/2006/relationships/image" Target="../media/image21.emf"/><Relationship Id="rId1" Type="http://schemas.openxmlformats.org/officeDocument/2006/relationships/image" Target="../media/image20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image" Target="../media/image2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image" Target="../media/image5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2387600"/>
            <a:ext cx="12192000" cy="184150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ctrTitle"/>
          </p:nvPr>
        </p:nvSpPr>
        <p:spPr>
          <a:xfrm>
            <a:off x="0" y="2387600"/>
            <a:ext cx="12192000" cy="1841500"/>
          </a:xfrm>
          <a:prstGeom prst="rect">
            <a:avLst/>
          </a:prstGeom>
        </p:spPr>
        <p:txBody>
          <a:bodyPr anchor="ctr"/>
          <a:lstStyle>
            <a:lvl1pPr algn="ctr">
              <a:defRPr sz="4400">
                <a:solidFill>
                  <a:schemeClr val="bg1"/>
                </a:solidFill>
                <a:latin typeface="Adobe 黑体 Std R" panose="020B0400000000000000" pitchFamily="34" charset="-122"/>
                <a:ea typeface="Adobe 黑体 Std R" panose="020B0400000000000000" pitchFamily="34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2019/10/3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同侧圆角矩形 6">
            <a:hlinkClick r:id="" action="ppaction://noaction"/>
          </p:cNvPr>
          <p:cNvSpPr/>
          <p:nvPr userDrawn="1"/>
        </p:nvSpPr>
        <p:spPr>
          <a:xfrm>
            <a:off x="2856475" y="469878"/>
            <a:ext cx="1822709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基础知识回顾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同侧圆角矩形 7">
            <a:hlinkClick r:id="" action="ppaction://noaction"/>
          </p:cNvPr>
          <p:cNvSpPr/>
          <p:nvPr userDrawn="1"/>
        </p:nvSpPr>
        <p:spPr>
          <a:xfrm>
            <a:off x="4890282" y="469877"/>
            <a:ext cx="1822709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综合能力提升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同侧圆角矩形 9">
            <a:hlinkClick r:id="" action="ppaction://noaction"/>
          </p:cNvPr>
          <p:cNvSpPr/>
          <p:nvPr userDrawn="1"/>
        </p:nvSpPr>
        <p:spPr>
          <a:xfrm>
            <a:off x="6952855" y="469877"/>
            <a:ext cx="1822709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拓展探究突破练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2019/10/3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2019/10/3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65410" y="0"/>
            <a:ext cx="9105900" cy="46738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03400"/>
            <a:ext cx="10515600" cy="43735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2019/10/3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465410" y="467380"/>
            <a:ext cx="8363391" cy="441340"/>
          </a:xfrm>
          <a:prstGeom prst="rect">
            <a:avLst/>
          </a:prstGeom>
          <a:solidFill>
            <a:srgbClr val="019F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8" name="矩形 7"/>
          <p:cNvSpPr/>
          <p:nvPr/>
        </p:nvSpPr>
        <p:spPr>
          <a:xfrm>
            <a:off x="-1" y="6738379"/>
            <a:ext cx="12209381" cy="128253"/>
          </a:xfrm>
          <a:prstGeom prst="rect">
            <a:avLst/>
          </a:prstGeom>
          <a:solidFill>
            <a:srgbClr val="02B0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/>
          </a:p>
        </p:txBody>
      </p:sp>
      <p:sp>
        <p:nvSpPr>
          <p:cNvPr id="9" name="矩形 8"/>
          <p:cNvSpPr/>
          <p:nvPr/>
        </p:nvSpPr>
        <p:spPr>
          <a:xfrm>
            <a:off x="10896533" y="467380"/>
            <a:ext cx="1295467" cy="44134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rgbClr val="FFC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" y="0"/>
            <a:ext cx="2423592" cy="908720"/>
          </a:xfrm>
          <a:prstGeom prst="rect">
            <a:avLst/>
          </a:prstGeom>
          <a:solidFill>
            <a:srgbClr val="019F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latin typeface="黑体" panose="02010600030101010101" pitchFamily="2" charset="-122"/>
                <a:ea typeface="黑体" panose="02010600030101010101" pitchFamily="2" charset="-122"/>
              </a:rPr>
              <a:t>期末复习</a:t>
            </a:r>
            <a:endParaRPr lang="zh-CN" altLang="en-US" sz="3200" b="1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3" name="灯片编号占位符 3"/>
          <p:cNvSpPr txBox="1"/>
          <p:nvPr/>
        </p:nvSpPr>
        <p:spPr>
          <a:xfrm>
            <a:off x="10968141" y="491385"/>
            <a:ext cx="1223860" cy="401006"/>
          </a:xfrm>
          <a:prstGeom prst="rect">
            <a:avLst/>
          </a:prstGeom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FFC000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-</a:t>
            </a:r>
            <a:fld id="{4BF17FCF-D4DA-449D-A468-DDB7E43619E6}" type="slidenum">
              <a:rPr lang="zh-CN" altLang="en-US" dirty="0" smtClean="0">
                <a:solidFill>
                  <a:schemeClr val="bg1">
                    <a:lumMod val="95000"/>
                  </a:schemeClr>
                </a:solidFill>
              </a:rPr>
              <a:t>‹#›</a:t>
            </a:fld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-</a:t>
            </a:r>
            <a:endParaRPr lang="zh-CN" altLang="en-US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zh-CN" altLang="zh-CN" sz="2000" b="1" i="0" kern="1200" smtClean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10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4" Type="http://schemas.openxmlformats.org/officeDocument/2006/relationships/image" Target="../media/image10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11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4" Type="http://schemas.openxmlformats.org/officeDocument/2006/relationships/image" Target="../media/image11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12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4" Type="http://schemas.openxmlformats.org/officeDocument/2006/relationships/image" Target="../media/image12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13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4" Type="http://schemas.openxmlformats.org/officeDocument/2006/relationships/image" Target="../media/image13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Relationship Id="rId5" Type="http://schemas.openxmlformats.org/officeDocument/2006/relationships/image" Target="../media/image14.emf"/><Relationship Id="rId4" Type="http://schemas.openxmlformats.org/officeDocument/2006/relationships/package" Target="../embeddings/Microsoft_Word_Document14.docx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15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Relationship Id="rId6" Type="http://schemas.openxmlformats.org/officeDocument/2006/relationships/image" Target="../media/image17.emf"/><Relationship Id="rId5" Type="http://schemas.openxmlformats.org/officeDocument/2006/relationships/package" Target="../embeddings/Microsoft_Word_Document16.docx"/><Relationship Id="rId4" Type="http://schemas.openxmlformats.org/officeDocument/2006/relationships/image" Target="../media/image16.emf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17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4.vml"/><Relationship Id="rId4" Type="http://schemas.openxmlformats.org/officeDocument/2006/relationships/image" Target="../media/image18.e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18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5.vml"/><Relationship Id="rId4" Type="http://schemas.openxmlformats.org/officeDocument/2006/relationships/image" Target="../media/image19.e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19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6.vml"/><Relationship Id="rId6" Type="http://schemas.openxmlformats.org/officeDocument/2006/relationships/image" Target="../media/image21.emf"/><Relationship Id="rId5" Type="http://schemas.openxmlformats.org/officeDocument/2006/relationships/package" Target="../embeddings/Microsoft_Word_Document20.docx"/><Relationship Id="rId4" Type="http://schemas.openxmlformats.org/officeDocument/2006/relationships/image" Target="../media/image20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1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em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21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7.vml"/><Relationship Id="rId4" Type="http://schemas.openxmlformats.org/officeDocument/2006/relationships/image" Target="../media/image22.e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22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8.vml"/><Relationship Id="rId4" Type="http://schemas.openxmlformats.org/officeDocument/2006/relationships/image" Target="../media/image23.e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23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9.vml"/><Relationship Id="rId4" Type="http://schemas.openxmlformats.org/officeDocument/2006/relationships/image" Target="../media/image24.e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24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0.vml"/><Relationship Id="rId4" Type="http://schemas.openxmlformats.org/officeDocument/2006/relationships/image" Target="../media/image25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2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3.emf"/><Relationship Id="rId5" Type="http://schemas.openxmlformats.org/officeDocument/2006/relationships/package" Target="../embeddings/Microsoft_Word_Document3.docx"/><Relationship Id="rId4" Type="http://schemas.openxmlformats.org/officeDocument/2006/relationships/image" Target="../media/image2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4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4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5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6.emf"/><Relationship Id="rId5" Type="http://schemas.openxmlformats.org/officeDocument/2006/relationships/package" Target="../embeddings/Microsoft_Word_Document6.docx"/><Relationship Id="rId4" Type="http://schemas.openxmlformats.org/officeDocument/2006/relationships/image" Target="../media/image5.e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7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7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8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8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9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4" Type="http://schemas.openxmlformats.org/officeDocument/2006/relationships/image" Target="../media/image9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zh-CN" dirty="0"/>
              <a:t>期末复习专题四　探究欧姆定律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96153" y="951233"/>
            <a:ext cx="11430000" cy="96026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13.(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长春中考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电源两端的电压恒定。闭合开关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小灯泡发光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再闭合开关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89923932"/>
              </p:ext>
            </p:extLst>
          </p:nvPr>
        </p:nvGraphicFramePr>
        <p:xfrm>
          <a:off x="1537447" y="1431364"/>
          <a:ext cx="8826765" cy="179962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6" name="文档" r:id="rId3" imgW="3837724" imgH="782446" progId="Word.Document.12">
                  <p:embed/>
                </p:oleObj>
              </mc:Choice>
              <mc:Fallback>
                <p:oleObj name="文档" r:id="rId3" imgW="3837724" imgH="78244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37447" y="1431364"/>
                        <a:ext cx="8826765" cy="179962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421341" y="3910141"/>
            <a:ext cx="11430000" cy="184665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小灯泡变亮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电流表示数变小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电压表示数不变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电路的总电阻变大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497148" y="1497268"/>
            <a:ext cx="390882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289910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488576" y="1085703"/>
            <a:ext cx="11430000" cy="96026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电源电压保持不变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先闭合开关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电压表示数为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再闭合开关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电压表示数为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则电阻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的阻值之比为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38306514"/>
              </p:ext>
            </p:extLst>
          </p:nvPr>
        </p:nvGraphicFramePr>
        <p:xfrm>
          <a:off x="1161293" y="2511146"/>
          <a:ext cx="8826765" cy="171752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30" name="文档" r:id="rId3" imgW="3837724" imgH="746749" progId="Word.Document.12">
                  <p:embed/>
                </p:oleObj>
              </mc:Choice>
              <mc:Fallback>
                <p:oleObj name="文档" r:id="rId3" imgW="3837724" imgH="74674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161293" y="2511146"/>
                        <a:ext cx="8826765" cy="171752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488576" y="4487809"/>
            <a:ext cx="11430000" cy="96026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i="1" dirty="0">
                <a:solidFill>
                  <a:srgbClr val="000000"/>
                </a:solidFill>
                <a:latin typeface="NEU-BZ-S92" panose="02010600010101010101" pitchFamily="2" charset="-122"/>
                <a:cs typeface="宋体" panose="02010600030101010101" pitchFamily="2" charset="-122"/>
              </a:rPr>
              <a:t>∶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i="1" dirty="0">
                <a:solidFill>
                  <a:srgbClr val="000000"/>
                </a:solidFill>
                <a:latin typeface="NEU-BZ-S92" panose="02010600010101010101" pitchFamily="2" charset="-122"/>
                <a:cs typeface="宋体" panose="02010600030101010101" pitchFamily="2" charset="-122"/>
              </a:rPr>
              <a:t>∶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i="1" dirty="0">
                <a:solidFill>
                  <a:srgbClr val="000000"/>
                </a:solidFill>
                <a:latin typeface="NEU-BZ-S92" panose="02010600010101010101" pitchFamily="2" charset="-122"/>
                <a:cs typeface="宋体" panose="02010600030101010101" pitchFamily="2" charset="-122"/>
              </a:rPr>
              <a:t>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-U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	D.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i="1" dirty="0">
                <a:solidFill>
                  <a:srgbClr val="000000"/>
                </a:solidFill>
                <a:latin typeface="NEU-BZ-S92" panose="02010600010101010101" pitchFamily="2" charset="-122"/>
                <a:cs typeface="宋体" panose="02010600030101010101" pitchFamily="2" charset="-122"/>
              </a:rPr>
              <a:t>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-U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657256" y="1650229"/>
            <a:ext cx="390882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3532215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55812" y="897444"/>
            <a:ext cx="11430000" cy="96026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如图甲所示的电路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电源电压保持不变。闭合开关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当滑动变阻器的滑片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从右端移动到左端的过程中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I-U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关系图像如图乙所示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则下列判断正确的是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07168241"/>
              </p:ext>
            </p:extLst>
          </p:nvPr>
        </p:nvGraphicFramePr>
        <p:xfrm>
          <a:off x="1685364" y="1857707"/>
          <a:ext cx="8826765" cy="267870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4" name="文档" r:id="rId3" imgW="3837724" imgH="1164655" progId="Word.Document.12">
                  <p:embed/>
                </p:oleObj>
              </mc:Choice>
              <mc:Fallback>
                <p:oleObj name="文档" r:id="rId3" imgW="3837724" imgH="116465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685364" y="1857707"/>
                        <a:ext cx="8826765" cy="267870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555812" y="4573346"/>
            <a:ext cx="11430000" cy="184665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图线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是电阻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I-U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关系图像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电源电压为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V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的阻值为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Ω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滑动变阻器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的最大阻值为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Ω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830618" y="1468996"/>
            <a:ext cx="390882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35722485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407895" y="1018468"/>
            <a:ext cx="11430000" cy="96026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在如图所示的电路中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电源电压和灯泡电阻都保持不变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当滑动变阻器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的滑片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向右移动时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下列判断中正确的是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69588728"/>
              </p:ext>
            </p:extLst>
          </p:nvPr>
        </p:nvGraphicFramePr>
        <p:xfrm>
          <a:off x="1281953" y="1978731"/>
          <a:ext cx="8826765" cy="185021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78" name="文档" r:id="rId3" imgW="3837724" imgH="804441" progId="Word.Document.12">
                  <p:embed/>
                </p:oleObj>
              </mc:Choice>
              <mc:Fallback>
                <p:oleObj name="文档" r:id="rId3" imgW="3837724" imgH="80444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281953" y="1978731"/>
                        <a:ext cx="8826765" cy="185021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407895" y="4327000"/>
            <a:ext cx="11430000" cy="184665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电流表的示数增大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电压表的示数减小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电流表和电压表的示数都减小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电流表的示数增大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电压表的示数不变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电流表的示数减小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电压表的示数不变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709905" y="1564581"/>
            <a:ext cx="390882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3189912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17893"/>
            <a:ext cx="11430000" cy="140346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某同学连接的电路如图所示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闭合开关后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无论怎样调节滑动变阻器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灯泡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都不亮。他用电压表进行电路故障检测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把电压表并联接在某两点之间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测试结果如表所示。则可以判定电路中的故障是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3" name="18ZKXWJ659.EPS" descr="id:2147492849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2481131" y="2457357"/>
            <a:ext cx="2808045" cy="2049536"/>
          </a:xfrm>
          <a:prstGeom prst="rect">
            <a:avLst/>
          </a:prstGeom>
        </p:spPr>
      </p:pic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97678148"/>
              </p:ext>
            </p:extLst>
          </p:nvPr>
        </p:nvGraphicFramePr>
        <p:xfrm>
          <a:off x="3688976" y="3177486"/>
          <a:ext cx="8957555" cy="14654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02" name="文档" r:id="rId4" imgW="3894589" imgH="637135" progId="Word.Document.12">
                  <p:embed/>
                </p:oleObj>
              </mc:Choice>
              <mc:Fallback>
                <p:oleObj name="文档" r:id="rId4" imgW="3894589" imgH="63713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688976" y="3177486"/>
                        <a:ext cx="8957555" cy="14654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/>
          <p:cNvSpPr>
            <a:spLocks noChangeAspect="1"/>
          </p:cNvSpPr>
          <p:nvPr/>
        </p:nvSpPr>
        <p:spPr>
          <a:xfrm>
            <a:off x="206188" y="5279440"/>
            <a:ext cx="11430000" cy="97872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灯泡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短路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B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灯泡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短路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段开路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D.</a:t>
            </a:r>
            <a:r>
              <a:rPr lang="en-US" altLang="zh-CN" sz="24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段开路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291740" y="1905961"/>
            <a:ext cx="390882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2728705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488576" y="1038917"/>
            <a:ext cx="11430000" cy="140346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三、实验题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18.(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吉林中考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在探究电流与电压和电阻的关系实验中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电路图如图所示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电源电压为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4.5 V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保持不变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三个定值电阻分别为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4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Ω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Ω(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忽略温度对电阻的影响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29317866"/>
              </p:ext>
            </p:extLst>
          </p:nvPr>
        </p:nvGraphicFramePr>
        <p:xfrm>
          <a:off x="1174376" y="2552607"/>
          <a:ext cx="8826765" cy="158317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38" name="文档" r:id="rId3" imgW="3837724" imgH="688336" progId="Word.Document.12">
                  <p:embed/>
                </p:oleObj>
              </mc:Choice>
              <mc:Fallback>
                <p:oleObj name="文档" r:id="rId3" imgW="3837724" imgH="68833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174376" y="2552607"/>
                        <a:ext cx="8826765" cy="158317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340659" y="4105624"/>
            <a:ext cx="11430000" cy="138640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000000"/>
                </a:solidFill>
                <a:latin typeface="NEU-BZ-S92" panose="02010600010101010101" pitchFamily="2" charset="-12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NEU-BZ-S92" panose="02010600010101010101" pitchFamily="2" charset="-122"/>
                <a:ea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在开关闭合前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滑动变阻器的滑片应放在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en-US" altLang="zh-CN" sz="2400" dirty="0">
                <a:solidFill>
                  <a:srgbClr val="000000"/>
                </a:solidFill>
                <a:latin typeface="宋体" panose="02010600030101010101" pitchFamily="2" charset="-122"/>
                <a:ea typeface="NEU-BZ-S92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(  2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将电阻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R</a:t>
            </a:r>
            <a:r>
              <a:rPr lang="en-US" altLang="zh-CN" sz="2400" i="1" baseline="-25000" dirty="0">
                <a:solidFill>
                  <a:srgbClr val="000000"/>
                </a:solidFill>
                <a:latin typeface="Times New Roman" panose="02020603050405020304" pitchFamily="18" charset="0"/>
              </a:rPr>
              <a:t>x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连入电路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调节滑片位置进行三次实验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数据如表所示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分析数据可得出结论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: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在电阻一定时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通过导体的电流与导体两端的电压成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正比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;</a:t>
            </a:r>
            <a:r>
              <a:rPr lang="en-US" altLang="zh-CN" sz="24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 sz="2400" dirty="0"/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48915020"/>
              </p:ext>
            </p:extLst>
          </p:nvPr>
        </p:nvGraphicFramePr>
        <p:xfrm>
          <a:off x="2317376" y="5492029"/>
          <a:ext cx="8957555" cy="18361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39" name="文档" r:id="rId5" imgW="3894589" imgH="798311" progId="Word.Document.12">
                  <p:embed/>
                </p:oleObj>
              </mc:Choice>
              <mc:Fallback>
                <p:oleObj name="文档" r:id="rId5" imgW="3894589" imgH="79831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317376" y="5492029"/>
                        <a:ext cx="8957555" cy="183611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/>
          <p:nvPr/>
        </p:nvSpPr>
        <p:spPr>
          <a:xfrm>
            <a:off x="6588132" y="4246009"/>
            <a:ext cx="390882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/>
          <p:cNvCxnSpPr/>
          <p:nvPr/>
        </p:nvCxnSpPr>
        <p:spPr>
          <a:xfrm>
            <a:off x="6588132" y="4568225"/>
            <a:ext cx="39088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7790855" y="5076059"/>
            <a:ext cx="784733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9" name="直接连接符 8"/>
          <p:cNvCxnSpPr/>
          <p:nvPr/>
        </p:nvCxnSpPr>
        <p:spPr>
          <a:xfrm>
            <a:off x="7790856" y="5398275"/>
            <a:ext cx="78473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37644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189472"/>
            <a:ext cx="11430000" cy="273305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3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做完第三次实验后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保持滑片位置不变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断开开关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将电阻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4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换成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Ω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的电阻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再闭合开关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此时电压表的示数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大于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V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。调节滑片位置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使电压表的示数仍为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V,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读出电流表的示数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此时滑动变阻器接入电路的阻值为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en-US" altLang="zh-CN" sz="2400" dirty="0">
                <a:solidFill>
                  <a:srgbClr val="000000"/>
                </a:solidFill>
                <a:latin typeface="宋体" panose="02010600030101010101" pitchFamily="2" charset="-122"/>
                <a:ea typeface="NEU-BZ-S92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4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再断开开关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Ω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的电阻换成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Ω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的电阻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闭合开关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调节滑片位置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使电压表的示数仍为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V,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读出电流表的示数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此时滑动变阻器接入电路的阻值为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小于　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001450" y="2737624"/>
            <a:ext cx="875349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/>
          <p:cNvCxnSpPr/>
          <p:nvPr/>
        </p:nvCxnSpPr>
        <p:spPr>
          <a:xfrm>
            <a:off x="4001451" y="3059840"/>
            <a:ext cx="87534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10410488" y="4063915"/>
            <a:ext cx="858874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/>
          <p:cNvCxnSpPr/>
          <p:nvPr/>
        </p:nvCxnSpPr>
        <p:spPr>
          <a:xfrm>
            <a:off x="10410488" y="4386131"/>
            <a:ext cx="85887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987749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036260"/>
            <a:ext cx="5955476" cy="5355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用伏安法测电阻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实验电路如图甲所示</a:t>
            </a: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39891779"/>
              </p:ext>
            </p:extLst>
          </p:nvPr>
        </p:nvGraphicFramePr>
        <p:xfrm>
          <a:off x="1533128" y="1723792"/>
          <a:ext cx="8826765" cy="453057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50" name="文档" r:id="rId3" imgW="3837724" imgH="1969817" progId="Word.Document.12">
                  <p:embed/>
                </p:oleObj>
              </mc:Choice>
              <mc:Fallback>
                <p:oleObj name="文档" r:id="rId3" imgW="3837724" imgH="196981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33128" y="1723792"/>
                        <a:ext cx="8826765" cy="453057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63248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7553" y="1032471"/>
            <a:ext cx="11430000" cy="184665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000000"/>
                </a:solidFill>
                <a:latin typeface="NEU-BZ-S92" panose="02010600010101010101" pitchFamily="2" charset="-12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NEU-BZ-S92" panose="02010600010101010101" pitchFamily="2" charset="-122"/>
                <a:ea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连接电路时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开关应该是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断开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en-US" altLang="zh-CN" sz="2400" dirty="0">
                <a:solidFill>
                  <a:srgbClr val="000000"/>
                </a:solidFill>
                <a:latin typeface="宋体" panose="02010600030101010101" pitchFamily="2" charset="-122"/>
                <a:ea typeface="NEU-BZ-S92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2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大山同学在实验中的某次测量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电压表与电流表的示数如图乙所示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则此时待测电阻的阻值为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Ω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。请你根据图甲的电路图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在图丙中用笔画线代替导线帮大山同学连接实物图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导线不能交叉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);</a:t>
            </a:r>
            <a:r>
              <a:rPr lang="en-US" altLang="zh-CN" sz="2400" dirty="0">
                <a:solidFill>
                  <a:srgbClr val="000000"/>
                </a:solidFill>
                <a:latin typeface="宋体" panose="02010600030101010101" pitchFamily="2" charset="-122"/>
                <a:ea typeface="NEU-BZ-S92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50988409"/>
              </p:ext>
            </p:extLst>
          </p:nvPr>
        </p:nvGraphicFramePr>
        <p:xfrm>
          <a:off x="475129" y="3164168"/>
          <a:ext cx="8826765" cy="248132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74" name="文档" r:id="rId3" imgW="3837724" imgH="1078838" progId="Word.Document.12">
                  <p:embed/>
                </p:oleObj>
              </mc:Choice>
              <mc:Fallback>
                <p:oleObj name="文档" r:id="rId3" imgW="3837724" imgH="107883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75129" y="3164168"/>
                        <a:ext cx="8826765" cy="248132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4438056" y="1139483"/>
            <a:ext cx="842398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5" name="直接连接符 4"/>
          <p:cNvCxnSpPr/>
          <p:nvPr/>
        </p:nvCxnSpPr>
        <p:spPr>
          <a:xfrm>
            <a:off x="4438056" y="1461699"/>
            <a:ext cx="84239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2139699" y="2053883"/>
            <a:ext cx="390882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8" name="直接连接符 7"/>
          <p:cNvCxnSpPr/>
          <p:nvPr/>
        </p:nvCxnSpPr>
        <p:spPr>
          <a:xfrm>
            <a:off x="2139699" y="2376099"/>
            <a:ext cx="39088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70163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488576" y="1617140"/>
            <a:ext cx="11430000" cy="140346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000000"/>
                </a:solidFill>
                <a:latin typeface="NEU-BZ-S92" panose="02010600010101010101" pitchFamily="2" charset="-12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NEU-BZ-S92" panose="02010600010101010101" pitchFamily="2" charset="-122"/>
                <a:ea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实验中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如果电压表突然损坏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已知滑动变阻器的最大阻值为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被测电阻的阻值为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4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电源电压保持不变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但电源电压未知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请你利用剩下的器材测出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4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先在图丁的方框内画出此时的实验电路图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再简要写出实验过程和计算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4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的表达式。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92882704"/>
              </p:ext>
            </p:extLst>
          </p:nvPr>
        </p:nvGraphicFramePr>
        <p:xfrm>
          <a:off x="488576" y="2914972"/>
          <a:ext cx="8826765" cy="20575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10" name="文档" r:id="rId3" imgW="3837724" imgH="894585" progId="Word.Document.12">
                  <p:embed/>
                </p:oleObj>
              </mc:Choice>
              <mc:Fallback>
                <p:oleObj name="文档" r:id="rId3" imgW="3837724" imgH="89458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88576" y="2914972"/>
                        <a:ext cx="8826765" cy="205754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48343003"/>
              </p:ext>
            </p:extLst>
          </p:nvPr>
        </p:nvGraphicFramePr>
        <p:xfrm>
          <a:off x="587001" y="4972517"/>
          <a:ext cx="11233150" cy="218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11" name="文档" r:id="rId5" imgW="4885782" imgH="953719" progId="Word.Document.12">
                  <p:embed/>
                </p:oleObj>
              </mc:Choice>
              <mc:Fallback>
                <p:oleObj name="文档" r:id="rId5" imgW="4885782" imgH="95371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87001" y="4972517"/>
                        <a:ext cx="11233150" cy="2184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/>
          <p:cNvSpPr/>
          <p:nvPr/>
        </p:nvSpPr>
        <p:spPr>
          <a:xfrm>
            <a:off x="2452737" y="4996008"/>
            <a:ext cx="9286182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6" name="直接连接符 5"/>
          <p:cNvCxnSpPr/>
          <p:nvPr/>
        </p:nvCxnSpPr>
        <p:spPr>
          <a:xfrm>
            <a:off x="2452737" y="5318224"/>
            <a:ext cx="928618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587000" y="5423158"/>
            <a:ext cx="3597821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9" name="直接连接符 8"/>
          <p:cNvCxnSpPr/>
          <p:nvPr/>
        </p:nvCxnSpPr>
        <p:spPr>
          <a:xfrm>
            <a:off x="587001" y="5745374"/>
            <a:ext cx="359782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1085255" y="5808315"/>
            <a:ext cx="10060539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2" name="直接连接符 11"/>
          <p:cNvCxnSpPr/>
          <p:nvPr/>
        </p:nvCxnSpPr>
        <p:spPr>
          <a:xfrm>
            <a:off x="1085256" y="6130531"/>
            <a:ext cx="1006053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83928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13765" y="1007782"/>
            <a:ext cx="1808508" cy="5355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一、填空</a:t>
            </a:r>
            <a:r>
              <a:rPr lang="zh-CN" altLang="zh-CN" sz="24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4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8042174"/>
              </p:ext>
            </p:extLst>
          </p:nvPr>
        </p:nvGraphicFramePr>
        <p:xfrm>
          <a:off x="2563474" y="4210613"/>
          <a:ext cx="8826765" cy="186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9" name="文档" r:id="rId3" imgW="3837724" imgH="811652" progId="Word.Document.12">
                  <p:embed/>
                </p:oleObj>
              </mc:Choice>
              <mc:Fallback>
                <p:oleObj name="文档" r:id="rId3" imgW="3837724" imgH="81165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563474" y="4210613"/>
                        <a:ext cx="8826765" cy="1866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313765" y="1671934"/>
            <a:ext cx="11430000" cy="184665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电位器实际是滑动变阻器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如图是电位器的结构示意图。把电位器与灯串联来调节灯的亮暗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如把电位器的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两端接在电路中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将旋钮顺时针转动时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灯的亮暗变化是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变暗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变亮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不变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变暗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 ),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说明导体电阻大小与导体在电路中</a:t>
            </a: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长度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有关。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21039" y="2683035"/>
            <a:ext cx="619978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6" name="直接连接符 5"/>
          <p:cNvCxnSpPr/>
          <p:nvPr/>
        </p:nvCxnSpPr>
        <p:spPr>
          <a:xfrm>
            <a:off x="421039" y="3016268"/>
            <a:ext cx="61997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421039" y="3064774"/>
            <a:ext cx="1114248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0" name="直接连接符 9"/>
          <p:cNvCxnSpPr/>
          <p:nvPr/>
        </p:nvCxnSpPr>
        <p:spPr>
          <a:xfrm>
            <a:off x="421039" y="3386990"/>
            <a:ext cx="111424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421341" y="1059365"/>
            <a:ext cx="11430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四、计算题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20.(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徐州中考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定值电阻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两端加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4.5 V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电压时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通过的电流为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0.45 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。如图所示电路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电源电压不变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和定值电阻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并联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电流表示数为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0.50 A;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用阻值为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Ω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的电阻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替换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电流表示数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变为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0.30 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83833634"/>
              </p:ext>
            </p:extLst>
          </p:nvPr>
        </p:nvGraphicFramePr>
        <p:xfrm>
          <a:off x="2033206" y="4126602"/>
          <a:ext cx="8826765" cy="18842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22" name="文档" r:id="rId3" imgW="3837724" imgH="819225" progId="Word.Document.12">
                  <p:embed/>
                </p:oleObj>
              </mc:Choice>
              <mc:Fallback>
                <p:oleObj name="文档" r:id="rId3" imgW="3837724" imgH="81922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033206" y="4126602"/>
                        <a:ext cx="8826765" cy="188421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435058" y="2906024"/>
            <a:ext cx="11430000" cy="97872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1  )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的阻值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2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电源电压。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8818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7200568"/>
              </p:ext>
            </p:extLst>
          </p:nvPr>
        </p:nvGraphicFramePr>
        <p:xfrm>
          <a:off x="381000" y="1431131"/>
          <a:ext cx="8826765" cy="4518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46" name="文档" r:id="rId3" imgW="3837724" imgH="1964408" progId="Word.Document.12">
                  <p:embed/>
                </p:oleObj>
              </mc:Choice>
              <mc:Fallback>
                <p:oleObj name="文档" r:id="rId3" imgW="3837724" imgH="196440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1000" y="1431131"/>
                        <a:ext cx="8826765" cy="45181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20817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488577" y="1052918"/>
            <a:ext cx="11430000" cy="228985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电源电压可调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小灯泡上标有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“6 V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0.5 A”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的字样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不考虑温度对小灯泡电阻的影响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电流表的量程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:0~0.6 A,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电压表的量程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:0~3 V,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滑动变阻器规格为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“20 Ω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A”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1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电源电压调至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V,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闭合开关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移动滑动变阻器的滑片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使小灯泡正常发光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电流表示数为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0.6 A,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则电压表的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70622628"/>
              </p:ext>
            </p:extLst>
          </p:nvPr>
        </p:nvGraphicFramePr>
        <p:xfrm>
          <a:off x="1382570" y="4585996"/>
          <a:ext cx="8826765" cy="212223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69" name="文档" r:id="rId3" imgW="3837724" imgH="922709" progId="Word.Document.12">
                  <p:embed/>
                </p:oleObj>
              </mc:Choice>
              <mc:Fallback>
                <p:oleObj name="文档" r:id="rId3" imgW="3837724" imgH="92270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382570" y="4585996"/>
                        <a:ext cx="8826765" cy="212223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488577" y="3334767"/>
            <a:ext cx="11430000" cy="140346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示数是多少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的阻值是多少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2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电源电压调至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V,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断开开关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、闭合开关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为了保证电路安全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求滑动变阻器的阻值变化范围。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7994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39652300"/>
              </p:ext>
            </p:extLst>
          </p:nvPr>
        </p:nvGraphicFramePr>
        <p:xfrm>
          <a:off x="1012825" y="1187862"/>
          <a:ext cx="10509250" cy="575685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3" name="文档" r:id="rId3" imgW="4970001" imgH="2715484" progId="Word.Document.12">
                  <p:embed/>
                </p:oleObj>
              </mc:Choice>
              <mc:Fallback>
                <p:oleObj name="文档" r:id="rId3" imgW="4970001" imgH="271548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12825" y="1187862"/>
                        <a:ext cx="10509250" cy="575685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22515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461683" y="951232"/>
            <a:ext cx="6786282" cy="14219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凉山州中考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阻值为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Ω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的电阻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Ω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电阻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并联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电流表的示数为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A,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则通过电阻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的电流之比为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FF00FF"/>
                </a:solidFill>
                <a:latin typeface="NEU-BZ-S92" panose="02010600010101010101" pitchFamily="2" charset="-122"/>
                <a:cs typeface="宋体" panose="02010600030101010101" pitchFamily="2" charset="-122"/>
              </a:rPr>
              <a:t>∶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电源电压为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6210635"/>
              </p:ext>
            </p:extLst>
          </p:nvPr>
        </p:nvGraphicFramePr>
        <p:xfrm>
          <a:off x="5100918" y="951232"/>
          <a:ext cx="8826765" cy="19223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6" name="文档" r:id="rId3" imgW="3837724" imgH="835811" progId="Word.Document.12">
                  <p:embed/>
                </p:oleObj>
              </mc:Choice>
              <mc:Fallback>
                <p:oleObj name="文档" r:id="rId3" imgW="3837724" imgH="83581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100918" y="951232"/>
                        <a:ext cx="8826765" cy="192236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340659" y="2873597"/>
            <a:ext cx="11430000" cy="228985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在用电流表和电压表测电阻的实验中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连接滑动变阻器的导线时有一根已接在变阻器的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接线柱上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如图甲所示。为了使滑动变阻器的滑片向右滑动时电路中的电流增大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则连接滑动变阻器的另一根导线应接在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接线柱上。若测得被测电阻两端的电压为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V,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通过被测电阻的电流如图乙所示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则被测电阻的阻值为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12.5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Ω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14945016"/>
              </p:ext>
            </p:extLst>
          </p:nvPr>
        </p:nvGraphicFramePr>
        <p:xfrm>
          <a:off x="1642276" y="4740029"/>
          <a:ext cx="8826765" cy="184772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7" name="文档" r:id="rId5" imgW="3837724" imgH="803359" progId="Word.Document.12">
                  <p:embed/>
                </p:oleObj>
              </mc:Choice>
              <mc:Fallback>
                <p:oleObj name="文档" r:id="rId5" imgW="3837724" imgH="80335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642276" y="4740029"/>
                        <a:ext cx="8826765" cy="184772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/>
          <p:nvPr/>
        </p:nvSpPr>
        <p:spPr>
          <a:xfrm>
            <a:off x="2790110" y="1941123"/>
            <a:ext cx="968157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/>
          <p:cNvCxnSpPr/>
          <p:nvPr/>
        </p:nvCxnSpPr>
        <p:spPr>
          <a:xfrm>
            <a:off x="2790111" y="2263339"/>
            <a:ext cx="96815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5558477" y="1941123"/>
            <a:ext cx="657765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0" name="直接连接符 9"/>
          <p:cNvCxnSpPr/>
          <p:nvPr/>
        </p:nvCxnSpPr>
        <p:spPr>
          <a:xfrm>
            <a:off x="5558478" y="2263339"/>
            <a:ext cx="65776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6028261" y="3853403"/>
            <a:ext cx="657765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3" name="直接连接符 12"/>
          <p:cNvCxnSpPr/>
          <p:nvPr/>
        </p:nvCxnSpPr>
        <p:spPr>
          <a:xfrm>
            <a:off x="6028262" y="4175619"/>
            <a:ext cx="65776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/>
        </p:nvSpPr>
        <p:spPr>
          <a:xfrm>
            <a:off x="405144" y="4740029"/>
            <a:ext cx="593145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5" name="直接连接符 14"/>
          <p:cNvCxnSpPr/>
          <p:nvPr/>
        </p:nvCxnSpPr>
        <p:spPr>
          <a:xfrm>
            <a:off x="405145" y="5062245"/>
            <a:ext cx="59314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302205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2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421342" y="522036"/>
            <a:ext cx="11430000" cy="273305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两个分别标有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“5 Ω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A”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“10 Ω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0.6 A”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的定值电阻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将它们并联时电源电压最大为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干路电流最大是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1.5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如图甲所示的电路中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电源电压恒定不变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图乙是小灯泡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和定值电阻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的电流与电压关系的图像。当只闭合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电压表示数为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V;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当只闭合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电压表示数为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V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。则电源电压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V,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Ω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75378282"/>
              </p:ext>
            </p:extLst>
          </p:nvPr>
        </p:nvGraphicFramePr>
        <p:xfrm>
          <a:off x="1255059" y="3941061"/>
          <a:ext cx="8826765" cy="230965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7" name="文档" r:id="rId3" imgW="3837724" imgH="1004199" progId="Word.Document.12">
                  <p:embed/>
                </p:oleObj>
              </mc:Choice>
              <mc:Fallback>
                <p:oleObj name="文档" r:id="rId3" imgW="3837724" imgH="100419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255059" y="3941061"/>
                        <a:ext cx="8826765" cy="230965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421342" y="1510185"/>
            <a:ext cx="390882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5" name="直接连接符 4"/>
          <p:cNvCxnSpPr/>
          <p:nvPr/>
        </p:nvCxnSpPr>
        <p:spPr>
          <a:xfrm>
            <a:off x="421342" y="1832401"/>
            <a:ext cx="39088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3543482" y="1510185"/>
            <a:ext cx="633101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/>
          <p:cNvCxnSpPr/>
          <p:nvPr/>
        </p:nvCxnSpPr>
        <p:spPr>
          <a:xfrm>
            <a:off x="3543483" y="1832401"/>
            <a:ext cx="63310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3152600" y="2811764"/>
            <a:ext cx="390882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0" name="直接连接符 9"/>
          <p:cNvCxnSpPr/>
          <p:nvPr/>
        </p:nvCxnSpPr>
        <p:spPr>
          <a:xfrm>
            <a:off x="3152600" y="3133980"/>
            <a:ext cx="39088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4585984" y="2811764"/>
            <a:ext cx="390882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2" name="直接连接符 11"/>
          <p:cNvCxnSpPr/>
          <p:nvPr/>
        </p:nvCxnSpPr>
        <p:spPr>
          <a:xfrm>
            <a:off x="4585984" y="3133980"/>
            <a:ext cx="39088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65250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9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461682" y="985129"/>
            <a:ext cx="11430000" cy="140346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如图所示的电路中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当开关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闭合时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灯不发光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电压表示数为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0;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当开关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断开时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灯仍不发光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电压表示数为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V,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则电路中的故障是灯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短路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短路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断路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 ),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电源两端电压为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59800430"/>
              </p:ext>
            </p:extLst>
          </p:nvPr>
        </p:nvGraphicFramePr>
        <p:xfrm>
          <a:off x="1241611" y="2031206"/>
          <a:ext cx="8826765" cy="175650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24" name="文档" r:id="rId3" imgW="3837724" imgH="763696" progId="Word.Document.12">
                  <p:embed/>
                </p:oleObj>
              </mc:Choice>
              <mc:Fallback>
                <p:oleObj name="文档" r:id="rId3" imgW="3837724" imgH="76369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241611" y="2031206"/>
                        <a:ext cx="8826765" cy="175650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461682" y="3787707"/>
            <a:ext cx="11430000" cy="96026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电源电压保持不变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开关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闭合后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都能正常发光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甲、乙两个电表的示数之比是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000000"/>
                </a:solidFill>
                <a:latin typeface="NEU-BZ-S92" panose="02010600010101010101" pitchFamily="2" charset="-122"/>
                <a:cs typeface="宋体" panose="02010600030101010101" pitchFamily="2" charset="-122"/>
              </a:rPr>
              <a:t>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。此时灯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的电阻之比是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400" dirty="0">
                <a:solidFill>
                  <a:srgbClr val="FF00FF"/>
                </a:solidFill>
                <a:latin typeface="NEU-BZ-S92" panose="02010600010101010101" pitchFamily="2" charset="-122"/>
                <a:cs typeface="宋体" panose="02010600030101010101" pitchFamily="2" charset="-122"/>
              </a:rPr>
              <a:t>∶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74933837"/>
              </p:ext>
            </p:extLst>
          </p:nvPr>
        </p:nvGraphicFramePr>
        <p:xfrm>
          <a:off x="1591236" y="4811781"/>
          <a:ext cx="8826765" cy="166361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25" name="文档" r:id="rId5" imgW="3837724" imgH="723312" progId="Word.Document.12">
                  <p:embed/>
                </p:oleObj>
              </mc:Choice>
              <mc:Fallback>
                <p:oleObj name="文档" r:id="rId5" imgW="3837724" imgH="72331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91236" y="4811781"/>
                        <a:ext cx="8826765" cy="166361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/>
          <p:nvPr/>
        </p:nvSpPr>
        <p:spPr>
          <a:xfrm>
            <a:off x="6365710" y="1503933"/>
            <a:ext cx="941252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/>
          <p:cNvCxnSpPr/>
          <p:nvPr/>
        </p:nvCxnSpPr>
        <p:spPr>
          <a:xfrm>
            <a:off x="6365710" y="1826149"/>
            <a:ext cx="94125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1941991" y="1925128"/>
            <a:ext cx="390882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0" name="直接连接符 9"/>
          <p:cNvCxnSpPr/>
          <p:nvPr/>
        </p:nvCxnSpPr>
        <p:spPr>
          <a:xfrm>
            <a:off x="1941991" y="2247344"/>
            <a:ext cx="39088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7032975" y="4284508"/>
            <a:ext cx="933014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2" name="直接连接符 11"/>
          <p:cNvCxnSpPr/>
          <p:nvPr/>
        </p:nvCxnSpPr>
        <p:spPr>
          <a:xfrm>
            <a:off x="7032975" y="4606724"/>
            <a:ext cx="93301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557406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854270"/>
            <a:ext cx="11430000" cy="140346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一个量程为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V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的电压表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串联一个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</a:t>
            </a: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kΩ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的电阻后量程变为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V,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那么此电压表原内阻为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2000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Ω;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用改造后的电压表去测量某段电路两端的电压时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发现指针恰好指在原来电压表刻度盘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V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处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则被测电压是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78163" y="3396651"/>
            <a:ext cx="817685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/>
          <p:cNvCxnSpPr/>
          <p:nvPr/>
        </p:nvCxnSpPr>
        <p:spPr>
          <a:xfrm>
            <a:off x="978164" y="3718867"/>
            <a:ext cx="81768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5443071" y="3849085"/>
            <a:ext cx="595263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/>
          <p:cNvCxnSpPr/>
          <p:nvPr/>
        </p:nvCxnSpPr>
        <p:spPr>
          <a:xfrm>
            <a:off x="5443072" y="4171301"/>
            <a:ext cx="59526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56477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7553" y="945897"/>
            <a:ext cx="11430000" cy="317625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二、选择题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甲、乙是由同种材料制成的两导体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若甲的电阻大于乙的电阻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则关于甲、乙的长度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及横截面积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大小的情况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不可能存在的是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zh-CN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&gt;L</a:t>
            </a:r>
            <a:r>
              <a:rPr lang="zh-CN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乙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zh-CN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&gt;S</a:t>
            </a:r>
            <a:r>
              <a:rPr lang="zh-CN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乙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zh-CN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&lt;L</a:t>
            </a:r>
            <a:r>
              <a:rPr lang="zh-CN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乙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zh-CN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&lt;S</a:t>
            </a:r>
            <a:r>
              <a:rPr lang="zh-CN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乙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zh-CN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&gt;L</a:t>
            </a:r>
            <a:r>
              <a:rPr lang="zh-CN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乙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zh-CN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=S</a:t>
            </a:r>
            <a:r>
              <a:rPr lang="zh-CN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乙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zh-CN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&lt;L</a:t>
            </a:r>
            <a:r>
              <a:rPr lang="zh-CN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乙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zh-CN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&gt;S</a:t>
            </a:r>
            <a:r>
              <a:rPr lang="zh-CN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乙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10.(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天津中考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如图是滑动变阻器的结构和连入电路的示意图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当滑片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向左滑动时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连入电路的电阻变小的是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68838496"/>
              </p:ext>
            </p:extLst>
          </p:nvPr>
        </p:nvGraphicFramePr>
        <p:xfrm>
          <a:off x="3083858" y="3828397"/>
          <a:ext cx="8826765" cy="276744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5" name="文档" r:id="rId3" imgW="3837724" imgH="1203236" progId="Word.Document.12">
                  <p:embed/>
                </p:oleObj>
              </mc:Choice>
              <mc:Fallback>
                <p:oleObj name="文档" r:id="rId3" imgW="3837724" imgH="120323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083858" y="3828397"/>
                        <a:ext cx="8826765" cy="276744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6044435" y="1916494"/>
            <a:ext cx="390882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6" name="矩形 5"/>
          <p:cNvSpPr/>
          <p:nvPr/>
        </p:nvSpPr>
        <p:spPr>
          <a:xfrm>
            <a:off x="3952024" y="3663274"/>
            <a:ext cx="390882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1273044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421341" y="1045362"/>
            <a:ext cx="11430000" cy="96026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11.(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宿迁中考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电源电压为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V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保持不变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闭合开关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电压表示数为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V,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下列选项符合题意的是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38097351"/>
              </p:ext>
            </p:extLst>
          </p:nvPr>
        </p:nvGraphicFramePr>
        <p:xfrm>
          <a:off x="1510553" y="1525493"/>
          <a:ext cx="8826765" cy="139823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9" name="文档" r:id="rId3" imgW="3837724" imgH="607928" progId="Word.Document.12">
                  <p:embed/>
                </p:oleObj>
              </mc:Choice>
              <mc:Fallback>
                <p:oleObj name="文档" r:id="rId3" imgW="3837724" imgH="60792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10553" y="1525493"/>
                        <a:ext cx="8826765" cy="139823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515470" y="4044612"/>
            <a:ext cx="11430000" cy="184665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电压表测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两端电压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组成并联电路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若开关断开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电压表示数为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电阻之比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NEU-BZ-S92" panose="02010600010101010101" pitchFamily="2" charset="-122"/>
                <a:cs typeface="宋体" panose="02010600030101010101" pitchFamily="2" charset="-122"/>
              </a:rPr>
              <a:t>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806965" y="1609040"/>
            <a:ext cx="390882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3719600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7553" y="1145937"/>
            <a:ext cx="11430000" cy="51706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如图所示是电阻甲和乙的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U-I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图像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下列小强对图像信息作出的判断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正确的是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87801434"/>
              </p:ext>
            </p:extLst>
          </p:nvPr>
        </p:nvGraphicFramePr>
        <p:xfrm>
          <a:off x="1147482" y="1663002"/>
          <a:ext cx="8826765" cy="263475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3" name="文档" r:id="rId3" imgW="3837724" imgH="1145544" progId="Word.Document.12">
                  <p:embed/>
                </p:oleObj>
              </mc:Choice>
              <mc:Fallback>
                <p:oleObj name="文档" r:id="rId3" imgW="3837724" imgH="114554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147482" y="1663002"/>
                        <a:ext cx="8826765" cy="263475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367553" y="4542153"/>
            <a:ext cx="11430000" cy="184665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当甲两端电压为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0.5 V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通过它的电流为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0.3 A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当乙两端电压为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2.5 V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其电阻值为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Ω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将甲和乙串联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若电流为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0.3 A,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则它们两端的电压为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V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将甲和乙并联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若电压为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V,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则它们的干路电流为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0.4 A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1028326" y="1263051"/>
            <a:ext cx="390882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684583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heme/theme1.xml><?xml version="1.0" encoding="utf-8"?>
<a:theme xmlns:a="http://schemas.openxmlformats.org/drawingml/2006/main" name="数学模板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演示文稿2" id="{935B2693-94FB-4B09-B867-477398EA40EE}" vid="{87744EB6-A4D6-4A8F-BCC6-4D06E16FEEB3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期末复习专题</Template>
  <TotalTime>89</TotalTime>
  <Words>1245</Words>
  <Application>Microsoft Office PowerPoint</Application>
  <PresentationFormat>自定义</PresentationFormat>
  <Paragraphs>66</Paragraphs>
  <Slides>23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5" baseType="lpstr">
      <vt:lpstr>数学模板</vt:lpstr>
      <vt:lpstr>文档</vt:lpstr>
      <vt:lpstr>期末复习专题四　探究欧姆定律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期末复习专题四　探究欧姆定律</dc:title>
  <dc:creator>微软用户</dc:creator>
  <cp:lastModifiedBy>dreamsummit</cp:lastModifiedBy>
  <cp:revision>8</cp:revision>
  <dcterms:created xsi:type="dcterms:W3CDTF">2019-09-24T09:21:53Z</dcterms:created>
  <dcterms:modified xsi:type="dcterms:W3CDTF">2019-10-03T01:57:24Z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2052-10.1.0.6173</vt:lpwstr>
  </property>
</Properties>
</file>