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280" r:id="rId2"/>
    <p:sldId id="281" r:id="rId3"/>
    <p:sldId id="285" r:id="rId4"/>
    <p:sldId id="284" r:id="rId5"/>
    <p:sldId id="283" r:id="rId6"/>
    <p:sldId id="286" r:id="rId7"/>
    <p:sldId id="287" r:id="rId8"/>
    <p:sldId id="288" r:id="rId9"/>
    <p:sldId id="289" r:id="rId10"/>
    <p:sldId id="290" r:id="rId11"/>
    <p:sldId id="291" r:id="rId12"/>
    <p:sldId id="292" r:id="rId13"/>
    <p:sldId id="293" r:id="rId14"/>
    <p:sldId id="300" r:id="rId15"/>
    <p:sldId id="301" r:id="rId16"/>
    <p:sldId id="302" r:id="rId17"/>
    <p:sldId id="297" r:id="rId18"/>
    <p:sldId id="268" r:id="rId19"/>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FBFE"/>
    <a:srgbClr val="57D2E3"/>
    <a:srgbClr val="21B1C5"/>
    <a:srgbClr val="B2F3FC"/>
    <a:srgbClr val="4BCFE1"/>
    <a:srgbClr val="5BADF7"/>
    <a:srgbClr val="6A56A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napToGrid="0">
      <p:cViewPr varScale="1">
        <p:scale>
          <a:sx n="108" d="100"/>
          <a:sy n="108" d="100"/>
        </p:scale>
        <p:origin x="-636" y="-84"/>
      </p:cViewPr>
      <p:guideLst>
        <p:guide orient="horz" pos="2160"/>
        <p:guide pos="3840"/>
      </p:guideLst>
    </p:cSldViewPr>
  </p:slideViewPr>
  <p:notesTextViewPr>
    <p:cViewPr>
      <p:scale>
        <a:sx n="1" d="1"/>
        <a:sy n="1" d="1"/>
      </p:scale>
      <p:origin x="0" y="0"/>
    </p:cViewPr>
  </p:notesTextViewPr>
  <p:gridSpacing cx="72003" cy="7200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lstStyle>
            <a:lvl1pPr algn="r" eaLnBrk="0" hangingPunct="0">
              <a:defRPr sz="1200"/>
            </a:lvl1pPr>
          </a:lstStyle>
          <a:p>
            <a:fld id="{85085914-9648-4EA6-B69C-5B610ACD25FD}" type="slidenum">
              <a:rPr lang="zh-CN" altLang="en-US"/>
              <a:t>‹#›</a:t>
            </a:fld>
            <a:endParaRPr lang="zh-CN" altLang="en-US"/>
          </a:p>
        </p:txBody>
      </p:sp>
    </p:spTree>
    <p:extLst>
      <p:ext uri="{BB962C8B-B14F-4D97-AF65-F5344CB8AC3E}">
        <p14:creationId xmlns:p14="http://schemas.microsoft.com/office/powerpoint/2010/main" val="37753545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0" hangingPunct="0">
              <a:defRPr sz="1200"/>
            </a:lvl1pPr>
          </a:lstStyle>
          <a:p>
            <a:fld id="{C5E1CF27-8CA0-4610-8342-994DE86A9E7F}" type="slidenum">
              <a:rPr lang="zh-CN" altLang="en-US"/>
              <a:t>‹#›</a:t>
            </a:fld>
            <a:endParaRPr lang="zh-CN" altLang="en-US"/>
          </a:p>
        </p:txBody>
      </p:sp>
    </p:spTree>
    <p:extLst>
      <p:ext uri="{BB962C8B-B14F-4D97-AF65-F5344CB8AC3E}">
        <p14:creationId xmlns:p14="http://schemas.microsoft.com/office/powerpoint/2010/main" val="26412756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8194" name="备注占位符 2"/>
          <p:cNvSpPr>
            <a:spLocks noGrp="1" noChangeArrowheads="1"/>
          </p:cNvSpPr>
          <p:nvPr>
            <p:ph type="body" idx="4294967295"/>
          </p:nvPr>
        </p:nvSpPr>
        <p:spPr bwMode="auto">
          <a:noFill/>
        </p:spPr>
        <p:txBody>
          <a:bodyPr wrap="square" numCol="1" anchor="t" anchorCtr="0" compatLnSpc="1"/>
          <a:lstStyle/>
          <a:p>
            <a:endParaRPr lang="zh-CN" altLang="en-US" smtClean="0"/>
          </a:p>
        </p:txBody>
      </p:sp>
      <p:sp>
        <p:nvSpPr>
          <p:cNvPr id="8195" name="灯片编号占位符 3"/>
          <p:cNvSpPr>
            <a:spLocks noGrp="1" noChangeArrowheads="1"/>
          </p:cNvSpPr>
          <p:nvPr>
            <p:ph type="sldNum" sz="quarter" idx="5"/>
          </p:nvPr>
        </p:nvSpPr>
        <p:spPr bwMode="auto">
          <a:noFill/>
          <a:ln>
            <a:miter lim="800000"/>
          </a:ln>
        </p:spPr>
        <p:txBody>
          <a:bodyPr/>
          <a:lstStyle/>
          <a:p>
            <a:pPr eaLnBrk="1" hangingPunct="1"/>
            <a:fld id="{CDC1F42C-CDD5-4166-B3A7-9C5BA54AE8D0}" type="slidenum">
              <a:rPr lang="zh-CN" altLang="en-US"/>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1266" name="备注占位符 2"/>
          <p:cNvSpPr>
            <a:spLocks noGrp="1" noChangeArrowheads="1"/>
          </p:cNvSpPr>
          <p:nvPr>
            <p:ph type="body" idx="4294967295"/>
          </p:nvPr>
        </p:nvSpPr>
        <p:spPr bwMode="auto">
          <a:noFill/>
        </p:spPr>
        <p:txBody>
          <a:bodyPr wrap="square" numCol="1" anchor="t" anchorCtr="0" compatLnSpc="1"/>
          <a:lstStyle/>
          <a:p>
            <a:pPr eaLnBrk="1" hangingPunct="1">
              <a:spcBef>
                <a:spcPct val="0"/>
              </a:spcBef>
            </a:pPr>
            <a:endParaRPr lang="zh-CN" altLang="en-US" smtClean="0"/>
          </a:p>
        </p:txBody>
      </p:sp>
      <p:sp>
        <p:nvSpPr>
          <p:cNvPr id="11267" name="灯片编号占位符 3"/>
          <p:cNvSpPr>
            <a:spLocks noGrp="1" noChangeArrowheads="1"/>
          </p:cNvSpPr>
          <p:nvPr>
            <p:ph type="sldNum" sz="quarter" idx="5"/>
          </p:nvPr>
        </p:nvSpPr>
        <p:spPr bwMode="auto">
          <a:noFill/>
          <a:ln>
            <a:miter lim="800000"/>
          </a:ln>
        </p:spPr>
        <p:txBody>
          <a:bodyPr/>
          <a:lstStyle/>
          <a:p>
            <a:pPr eaLnBrk="1" hangingPunct="1"/>
            <a:fld id="{A4E529D7-6852-41D2-9F3D-5F994E5396BA}" type="slidenum">
              <a:rPr lang="zh-CN" altLang="en-US"/>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7" name="组合 1"/>
          <p:cNvGrpSpPr/>
          <p:nvPr userDrawn="1"/>
        </p:nvGrpSpPr>
        <p:grpSpPr bwMode="auto">
          <a:xfrm>
            <a:off x="0" y="876300"/>
            <a:ext cx="8143875" cy="3740150"/>
            <a:chOff x="-1" y="869694"/>
            <a:chExt cx="8144452" cy="3740406"/>
          </a:xfrm>
        </p:grpSpPr>
        <p:sp>
          <p:nvSpPr>
            <p:cNvPr id="8" name="矩形 14"/>
            <p:cNvSpPr>
              <a:spLocks noChangeArrowheads="1"/>
            </p:cNvSpPr>
            <p:nvPr/>
          </p:nvSpPr>
          <p:spPr bwMode="auto">
            <a:xfrm rot="10800000">
              <a:off x="-1" y="869694"/>
              <a:ext cx="8144452" cy="3740406"/>
            </a:xfrm>
            <a:prstGeom prst="rect">
              <a:avLst/>
            </a:prstGeom>
            <a:gradFill flip="none" rotWithShape="1">
              <a:gsLst>
                <a:gs pos="917">
                  <a:schemeClr val="bg1"/>
                </a:gs>
                <a:gs pos="37000">
                  <a:srgbClr val="E6FBFE">
                    <a:alpha val="80000"/>
                  </a:srgbClr>
                </a:gs>
                <a:gs pos="100000">
                  <a:srgbClr val="57D2E3"/>
                </a:gs>
              </a:gsLst>
              <a:lin ang="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dirty="0" smtClean="0"/>
            </a:p>
          </p:txBody>
        </p:sp>
        <p:pic>
          <p:nvPicPr>
            <p:cNvPr id="9" name="图片 28"/>
            <p:cNvPicPr>
              <a:picLocks noChangeAspect="1" noChangeArrowheads="1"/>
            </p:cNvPicPr>
            <p:nvPr/>
          </p:nvPicPr>
          <p:blipFill>
            <a:blip r:embed="rId2"/>
            <a:srcRect l="368" t="9363" r="29749" b="-82"/>
            <a:stretch>
              <a:fillRect/>
            </a:stretch>
          </p:blipFill>
          <p:spPr bwMode="auto">
            <a:xfrm>
              <a:off x="0" y="869694"/>
              <a:ext cx="8144450" cy="3336546"/>
            </a:xfrm>
            <a:prstGeom prst="rect">
              <a:avLst/>
            </a:prstGeom>
            <a:noFill/>
            <a:ln w="9525">
              <a:noFill/>
              <a:miter lim="800000"/>
              <a:headEnd/>
              <a:tailEnd/>
            </a:ln>
          </p:spPr>
        </p:pic>
      </p:grpSp>
      <p:sp>
        <p:nvSpPr>
          <p:cNvPr id="10" name="矩形 14"/>
          <p:cNvSpPr>
            <a:spLocks noChangeArrowheads="1"/>
          </p:cNvSpPr>
          <p:nvPr/>
        </p:nvSpPr>
        <p:spPr bwMode="auto">
          <a:xfrm>
            <a:off x="6531" y="1536700"/>
            <a:ext cx="8144451" cy="2298699"/>
          </a:xfrm>
          <a:prstGeom prst="rect">
            <a:avLst/>
          </a:prstGeom>
          <a:gradFill>
            <a:gsLst>
              <a:gs pos="917">
                <a:schemeClr val="bg1">
                  <a:alpha val="28000"/>
                </a:schemeClr>
              </a:gs>
              <a:gs pos="31000">
                <a:srgbClr val="E6FBFE">
                  <a:alpha val="80000"/>
                </a:srgbClr>
              </a:gs>
              <a:gs pos="79000">
                <a:srgbClr val="57D2E3"/>
              </a:gs>
            </a:gsLst>
            <a:lin ang="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矩形 14"/>
          <p:cNvSpPr>
            <a:spLocks noChangeArrowheads="1"/>
          </p:cNvSpPr>
          <p:nvPr/>
        </p:nvSpPr>
        <p:spPr bwMode="auto">
          <a:xfrm>
            <a:off x="-1" y="171611"/>
            <a:ext cx="12192001"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smtClean="0"/>
          </a:p>
        </p:txBody>
      </p:sp>
      <p:pic>
        <p:nvPicPr>
          <p:cNvPr id="3" name="图片 21"/>
          <p:cNvPicPr>
            <a:picLocks noChangeAspect="1" noChangeArrowheads="1"/>
          </p:cNvPicPr>
          <p:nvPr userDrawn="1"/>
        </p:nvPicPr>
        <p:blipFill>
          <a:blip r:embed="rId2"/>
          <a:srcRect l="-2669" t="12558" r="-10663" b="70840"/>
          <a:stretch>
            <a:fillRect/>
          </a:stretch>
        </p:blipFill>
        <p:spPr bwMode="auto">
          <a:xfrm>
            <a:off x="2233613" y="182563"/>
            <a:ext cx="9958387" cy="509587"/>
          </a:xfrm>
          <a:prstGeom prst="rect">
            <a:avLst/>
          </a:prstGeom>
          <a:noFill/>
          <a:ln w="9525">
            <a:noFill/>
            <a:miter lim="800000"/>
            <a:headEnd/>
            <a:tailEnd/>
          </a:ln>
        </p:spPr>
      </p:pic>
      <p:pic>
        <p:nvPicPr>
          <p:cNvPr id="7" name="图片 28"/>
          <p:cNvPicPr>
            <a:picLocks noChangeAspect="1" noChangeArrowheads="1"/>
          </p:cNvPicPr>
          <p:nvPr userDrawn="1"/>
        </p:nvPicPr>
        <p:blipFill>
          <a:blip r:embed="rId3" cstate="print"/>
          <a:srcRect/>
          <a:stretch>
            <a:fillRect/>
          </a:stretch>
        </p:blipFill>
        <p:spPr bwMode="auto">
          <a:xfrm>
            <a:off x="11339513" y="252413"/>
            <a:ext cx="523875" cy="363537"/>
          </a:xfrm>
          <a:prstGeom prst="rect">
            <a:avLst/>
          </a:prstGeom>
          <a:noFill/>
          <a:ln w="9525">
            <a:noFill/>
            <a:miter lim="800000"/>
            <a:headEnd/>
            <a:tailEnd/>
          </a:ln>
        </p:spPr>
      </p:pic>
      <p:sp>
        <p:nvSpPr>
          <p:cNvPr id="8" name="矩形 8"/>
          <p:cNvSpPr>
            <a:spLocks noChangeArrowheads="1"/>
          </p:cNvSpPr>
          <p:nvPr/>
        </p:nvSpPr>
        <p:spPr bwMode="auto">
          <a:xfrm>
            <a:off x="8024813" y="280988"/>
            <a:ext cx="330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人民教育</a:t>
            </a:r>
            <a:r>
              <a:rPr lang="zh-CN"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出版社 </a:t>
            </a: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九</a:t>
            </a:r>
            <a:r>
              <a:rPr lang="zh-CN"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年级</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全一</a:t>
            </a:r>
            <a:r>
              <a:rPr lang="zh-CN"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册</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endPar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grpSp>
        <p:nvGrpSpPr>
          <p:cNvPr id="2" name="组合 2"/>
          <p:cNvGrpSpPr/>
          <p:nvPr userDrawn="1"/>
        </p:nvGrpSpPr>
        <p:grpSpPr bwMode="auto">
          <a:xfrm>
            <a:off x="-5080" y="948373"/>
            <a:ext cx="12192000" cy="3122612"/>
            <a:chOff x="0" y="839788"/>
            <a:chExt cx="12192000" cy="3122612"/>
          </a:xfrm>
        </p:grpSpPr>
        <p:sp>
          <p:nvSpPr>
            <p:cNvPr id="3" name="矩形 14"/>
            <p:cNvSpPr>
              <a:spLocks noChangeArrowheads="1"/>
            </p:cNvSpPr>
            <p:nvPr/>
          </p:nvSpPr>
          <p:spPr bwMode="auto">
            <a:xfrm>
              <a:off x="0" y="840303"/>
              <a:ext cx="12192000" cy="3120789"/>
            </a:xfrm>
            <a:prstGeom prst="rect">
              <a:avLst/>
            </a:prstGeom>
            <a:solidFill>
              <a:srgbClr val="57D2E3"/>
            </a:solidFill>
            <a:ln>
              <a:noFill/>
            </a:ln>
            <a:effectLst>
              <a:reflection blurRad="6350" stA="50000" endA="300" endPos="5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smtClean="0"/>
            </a:p>
          </p:txBody>
        </p:sp>
        <p:pic>
          <p:nvPicPr>
            <p:cNvPr id="4" name="图片 28"/>
            <p:cNvPicPr>
              <a:picLocks noChangeAspect="1" noChangeArrowheads="1"/>
            </p:cNvPicPr>
            <p:nvPr/>
          </p:nvPicPr>
          <p:blipFill>
            <a:blip r:embed="rId2"/>
            <a:srcRect t="9363" b="14136"/>
            <a:stretch>
              <a:fillRect/>
            </a:stretch>
          </p:blipFill>
          <p:spPr bwMode="auto">
            <a:xfrm>
              <a:off x="280416" y="839788"/>
              <a:ext cx="11640122" cy="3122612"/>
            </a:xfrm>
            <a:prstGeom prst="rect">
              <a:avLst/>
            </a:prstGeom>
            <a:noFill/>
            <a:ln w="9525">
              <a:noFill/>
              <a:miter lim="800000"/>
              <a:headEnd/>
              <a:tailEnd/>
            </a:ln>
          </p:spPr>
        </p:pic>
      </p:grpSp>
      <p:sp>
        <p:nvSpPr>
          <p:cNvPr id="5" name="矩形 14"/>
          <p:cNvSpPr>
            <a:spLocks noChangeArrowheads="1"/>
          </p:cNvSpPr>
          <p:nvPr/>
        </p:nvSpPr>
        <p:spPr bwMode="auto">
          <a:xfrm>
            <a:off x="-1" y="2127509"/>
            <a:ext cx="12192001" cy="1356797"/>
          </a:xfrm>
          <a:prstGeom prst="rect">
            <a:avLst/>
          </a:prstGeom>
          <a:gradFill>
            <a:gsLst>
              <a:gs pos="917">
                <a:schemeClr val="bg1"/>
              </a:gs>
              <a:gs pos="37000">
                <a:srgbClr val="E6FBFE">
                  <a:alpha val="80000"/>
                </a:srgbClr>
              </a:gs>
              <a:gs pos="100000">
                <a:srgbClr val="57D2E3"/>
              </a:gs>
            </a:gsLst>
            <a:lin ang="1080000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smtClean="0"/>
          </a:p>
        </p:txBody>
      </p:sp>
      <p:sp>
        <p:nvSpPr>
          <p:cNvPr id="7" name="矩形 8"/>
          <p:cNvSpPr>
            <a:spLocks noChangeArrowheads="1"/>
          </p:cNvSpPr>
          <p:nvPr/>
        </p:nvSpPr>
        <p:spPr bwMode="auto">
          <a:xfrm>
            <a:off x="2646680" y="2361565"/>
            <a:ext cx="777049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Tx/>
              <a:buNone/>
              <a:defRPr/>
            </a:pPr>
            <a:r>
              <a:rPr lang="zh-CN" altLang="en-US" sz="5400" b="1" spc="6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谢谢观看！</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8.jpeg"/><Relationship Id="rId7" Type="http://schemas.openxmlformats.org/officeDocument/2006/relationships/hyperlink" Target="http://image.baidu.com/i?ct=503316480&amp;z=&amp;tn=baiduimagedetail&amp;word=%B5%E7%B4%C5%BC%CC%B5%E7%C6%F7&amp;in=5713&amp;cl=2&amp;lm=-1&amp;pn=19&amp;rn=1&amp;di=14540751255&amp;ln=2000&amp;fr=&amp;fmq=&amp;ic=&amp;s=&amp;se=&amp;sme=0&amp;tab=&amp;width=&amp;height=&amp;face=&amp;is=&amp;istype=" TargetMode="External"/><Relationship Id="rId2" Type="http://schemas.openxmlformats.org/officeDocument/2006/relationships/hyperlink" Target="http://image.baidu.com/i?ct=503316480&amp;z=&amp;tn=baiduimagedetail&amp;word=%D1%DD%CA%BE%B5%E7%B4%C5%BC%CC%B5%E7%C6%F7&amp;in=867&amp;cl=2&amp;lm=-1&amp;pn=3&amp;rn=1&amp;di=35745040500&amp;ln=783&amp;fr=&amp;fmq=&amp;ic=0&amp;s=0&amp;se=1&amp;sme=0&amp;tab=&amp;width=&amp;height=&amp;face=0&amp;is=&amp;istype=2" TargetMode="Externa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hyperlink" Target="http://image.baidu.com/i?ct=503316480&amp;z=&amp;tn=baiduimagedetail&amp;word=%D1%DD%CA%BE%B5%E7%B4%C5%BC%CC%B5%E7%C6%F7&amp;in=10385&amp;cl=2&amp;lm=-1&amp;pn=26&amp;rn=1&amp;di=13895236710&amp;ln=783&amp;fr=&amp;fmq=&amp;ic=0&amp;s=0&amp;se=1&amp;sme=0&amp;tab=&amp;width=&amp;height=&amp;face=0&amp;is=&amp;istype=2"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4"/>
          <p:cNvSpPr>
            <a:spLocks noChangeArrowheads="1"/>
          </p:cNvSpPr>
          <p:nvPr/>
        </p:nvSpPr>
        <p:spPr bwMode="auto">
          <a:xfrm>
            <a:off x="6531" y="840302"/>
            <a:ext cx="12192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dirty="0" smtClean="0"/>
          </a:p>
        </p:txBody>
      </p:sp>
      <p:grpSp>
        <p:nvGrpSpPr>
          <p:cNvPr id="7171" name="组合 8"/>
          <p:cNvGrpSpPr/>
          <p:nvPr/>
        </p:nvGrpSpPr>
        <p:grpSpPr bwMode="auto">
          <a:xfrm>
            <a:off x="956628" y="1987550"/>
            <a:ext cx="6457950" cy="1349375"/>
            <a:chOff x="-92237" y="2105678"/>
            <a:chExt cx="6457950" cy="1349929"/>
          </a:xfrm>
        </p:grpSpPr>
        <p:sp>
          <p:nvSpPr>
            <p:cNvPr id="25" name="矩形 24"/>
            <p:cNvSpPr>
              <a:spLocks noChangeArrowheads="1"/>
            </p:cNvSpPr>
            <p:nvPr/>
          </p:nvSpPr>
          <p:spPr bwMode="auto">
            <a:xfrm>
              <a:off x="1703860" y="2105678"/>
              <a:ext cx="2497138" cy="55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defRPr/>
              </a:pP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第二十章 </a:t>
              </a: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电与磁</a:t>
              </a:r>
            </a:p>
          </p:txBody>
        </p:sp>
        <p:sp>
          <p:nvSpPr>
            <p:cNvPr id="26" name="TextBox 2"/>
            <p:cNvSpPr txBox="1">
              <a:spLocks noChangeArrowheads="1"/>
            </p:cNvSpPr>
            <p:nvPr/>
          </p:nvSpPr>
          <p:spPr bwMode="auto">
            <a:xfrm>
              <a:off x="-92237" y="2625321"/>
              <a:ext cx="6457950" cy="830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4800" b="1" spc="3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电磁铁  电磁继电器</a:t>
              </a:r>
            </a:p>
          </p:txBody>
        </p:sp>
      </p:grpSp>
      <p:sp>
        <p:nvSpPr>
          <p:cNvPr id="20" name="矩形 8"/>
          <p:cNvSpPr>
            <a:spLocks noChangeArrowheads="1"/>
          </p:cNvSpPr>
          <p:nvPr/>
        </p:nvSpPr>
        <p:spPr bwMode="auto">
          <a:xfrm>
            <a:off x="8024813" y="280988"/>
            <a:ext cx="330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mn-ea"/>
              </a:rPr>
              <a:t>人民教育</a:t>
            </a:r>
            <a:r>
              <a:rPr lang="zh-CN"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出版社 九年级</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全一</a:t>
            </a:r>
            <a:r>
              <a:rPr lang="zh-CN"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册</a:t>
            </a:r>
            <a:r>
              <a:rPr lang="en-US" altLang="zh-CN"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t>
            </a:r>
            <a:endPar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7175" name="图片 1"/>
          <p:cNvPicPr>
            <a:picLocks noChangeAspect="1" noChangeArrowheads="1"/>
          </p:cNvPicPr>
          <p:nvPr/>
        </p:nvPicPr>
        <p:blipFill>
          <a:blip r:embed="rId3"/>
          <a:srcRect/>
          <a:stretch>
            <a:fillRect/>
          </a:stretch>
        </p:blipFill>
        <p:spPr bwMode="auto">
          <a:xfrm>
            <a:off x="8147050" y="971550"/>
            <a:ext cx="4029075" cy="5886450"/>
          </a:xfrm>
          <a:prstGeom prst="rect">
            <a:avLst/>
          </a:prstGeom>
          <a:noFill/>
          <a:ln w="9525">
            <a:noFill/>
            <a:miter lim="800000"/>
            <a:headEnd/>
            <a:tailEnd/>
          </a:ln>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30721" descr="20--1"/>
          <p:cNvPicPr>
            <a:picLocks noChangeAspect="1"/>
          </p:cNvPicPr>
          <p:nvPr/>
        </p:nvPicPr>
        <p:blipFill>
          <a:blip r:embed="rId2"/>
          <a:stretch>
            <a:fillRect/>
          </a:stretch>
        </p:blipFill>
        <p:spPr>
          <a:xfrm>
            <a:off x="4298950" y="1663065"/>
            <a:ext cx="7164705" cy="4528820"/>
          </a:xfrm>
          <a:prstGeom prst="rect">
            <a:avLst/>
          </a:prstGeom>
          <a:noFill/>
          <a:ln w="9525">
            <a:noFill/>
          </a:ln>
        </p:spPr>
      </p:pic>
      <p:sp>
        <p:nvSpPr>
          <p:cNvPr id="30723" name="矩形 2"/>
          <p:cNvSpPr/>
          <p:nvPr/>
        </p:nvSpPr>
        <p:spPr>
          <a:xfrm>
            <a:off x="958850" y="1791970"/>
            <a:ext cx="3151505" cy="4399915"/>
          </a:xfrm>
          <a:prstGeom prst="rect">
            <a:avLst/>
          </a:prstGeom>
          <a:noFill/>
          <a:ln w="9525">
            <a:noFill/>
          </a:ln>
        </p:spPr>
        <p:txBody>
          <a:bodyPr wrap="square">
            <a:spAutoFit/>
          </a:bodyPr>
          <a:lstStyle/>
          <a:p>
            <a:pPr>
              <a:spcBef>
                <a:spcPct val="50000"/>
              </a:spcBef>
            </a:pPr>
            <a:r>
              <a:rPr lang="zh-CN" altLang="en-US" sz="2800" b="1" dirty="0">
                <a:solidFill>
                  <a:srgbClr val="000000"/>
                </a:solidFill>
                <a:latin typeface="Times New Roman" panose="02020603050405020304" pitchFamily="18" charset="0"/>
              </a:rPr>
              <a:t>　　在生活中，我们经常看到一些大型机器在工作（如大型吊车），而它们的电流可达几十安、上百安，直接控制或操作是很危险的，那怎么才能控制这些强大的电流？</a:t>
            </a:r>
          </a:p>
        </p:txBody>
      </p:sp>
      <p:sp>
        <p:nvSpPr>
          <p:cNvPr id="30724" name="矩形 4"/>
          <p:cNvSpPr/>
          <p:nvPr/>
        </p:nvSpPr>
        <p:spPr>
          <a:xfrm>
            <a:off x="534670" y="805498"/>
            <a:ext cx="3457575" cy="588962"/>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r>
              <a:rPr lang="zh-CN" altLang="en-US" sz="3200" b="1" dirty="0">
                <a:solidFill>
                  <a:srgbClr val="FFFFFF"/>
                </a:solidFill>
                <a:latin typeface="Arial" panose="020B0604020202020204" pitchFamily="34" charset="0"/>
              </a:rPr>
              <a:t>三、电磁铁的应用</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Picture 6" descr="u=3313701679,2771677484&amp;fm=15&amp;gp=0">
            <a:hlinkClick r:id="rId2"/>
          </p:cNvPr>
          <p:cNvPicPr preferRelativeResize="0">
            <a:picLocks noChangeAspect="1"/>
          </p:cNvPicPr>
          <p:nvPr/>
        </p:nvPicPr>
        <p:blipFill>
          <a:blip r:embed="rId3"/>
          <a:stretch>
            <a:fillRect/>
          </a:stretch>
        </p:blipFill>
        <p:spPr>
          <a:xfrm>
            <a:off x="7112318" y="4186238"/>
            <a:ext cx="3529012" cy="2244725"/>
          </a:xfrm>
          <a:prstGeom prst="rect">
            <a:avLst/>
          </a:prstGeom>
          <a:noFill/>
          <a:ln w="9525">
            <a:noFill/>
          </a:ln>
        </p:spPr>
      </p:pic>
      <p:pic>
        <p:nvPicPr>
          <p:cNvPr id="29701" name="Picture 8" descr="u=2977634574,4249009293&amp;fm=15&amp;gp=0">
            <a:hlinkClick r:id="rId4"/>
          </p:cNvPr>
          <p:cNvPicPr preferRelativeResize="0">
            <a:picLocks noChangeAspect="1"/>
          </p:cNvPicPr>
          <p:nvPr/>
        </p:nvPicPr>
        <p:blipFill>
          <a:blip r:embed="rId5"/>
          <a:stretch>
            <a:fillRect/>
          </a:stretch>
        </p:blipFill>
        <p:spPr>
          <a:xfrm>
            <a:off x="7414260" y="934085"/>
            <a:ext cx="3980180" cy="2957195"/>
          </a:xfrm>
          <a:prstGeom prst="rect">
            <a:avLst/>
          </a:prstGeom>
          <a:noFill/>
          <a:ln w="9525">
            <a:noFill/>
          </a:ln>
        </p:spPr>
      </p:pic>
      <p:sp>
        <p:nvSpPr>
          <p:cNvPr id="29702" name="椭圆 5"/>
          <p:cNvSpPr/>
          <p:nvPr/>
        </p:nvSpPr>
        <p:spPr>
          <a:xfrm>
            <a:off x="9138920" y="1576705"/>
            <a:ext cx="1231265" cy="1653540"/>
          </a:xfrm>
          <a:prstGeom prst="ellipse">
            <a:avLst/>
          </a:prstGeom>
          <a:noFill/>
          <a:ln w="25400" cap="flat" cmpd="sng">
            <a:solidFill>
              <a:srgbClr val="FF0000"/>
            </a:solidFill>
            <a:prstDash val="solid"/>
            <a:headEnd type="none" w="med" len="med"/>
            <a:tailEnd type="none" w="med" len="med"/>
          </a:ln>
        </p:spPr>
        <p:txBody>
          <a:bodyPr anchor="ctr"/>
          <a:lstStyle/>
          <a:p>
            <a:pPr algn="ctr"/>
            <a:endParaRPr lang="zh-CN" altLang="en-US" sz="1800" dirty="0">
              <a:solidFill>
                <a:srgbClr val="FFFFFF"/>
              </a:solidFill>
              <a:latin typeface="Calibri" panose="020F0502020204030204" pitchFamily="34" charset="0"/>
            </a:endParaRPr>
          </a:p>
        </p:txBody>
      </p:sp>
      <p:pic>
        <p:nvPicPr>
          <p:cNvPr id="29703" name="图片 7" descr="20.3-6.jpg"/>
          <p:cNvPicPr preferRelativeResize="0">
            <a:picLocks noChangeAspect="1"/>
          </p:cNvPicPr>
          <p:nvPr/>
        </p:nvPicPr>
        <p:blipFill>
          <a:blip r:embed="rId6">
            <a:clrChange>
              <a:clrFrom>
                <a:srgbClr val="EAC843">
                  <a:alpha val="100000"/>
                </a:srgbClr>
              </a:clrFrom>
              <a:clrTo>
                <a:srgbClr val="EAC843">
                  <a:alpha val="100000"/>
                  <a:alpha val="0"/>
                </a:srgbClr>
              </a:clrTo>
            </a:clrChange>
          </a:blip>
          <a:stretch>
            <a:fillRect/>
          </a:stretch>
        </p:blipFill>
        <p:spPr>
          <a:xfrm>
            <a:off x="2612390" y="2534920"/>
            <a:ext cx="4500245" cy="4179570"/>
          </a:xfrm>
          <a:prstGeom prst="rect">
            <a:avLst/>
          </a:prstGeom>
          <a:noFill/>
          <a:ln w="9525">
            <a:noFill/>
          </a:ln>
        </p:spPr>
      </p:pic>
      <p:sp>
        <p:nvSpPr>
          <p:cNvPr id="29704" name="矩形 4"/>
          <p:cNvSpPr/>
          <p:nvPr/>
        </p:nvSpPr>
        <p:spPr>
          <a:xfrm>
            <a:off x="622300" y="733108"/>
            <a:ext cx="3049588" cy="588962"/>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r>
              <a:rPr lang="zh-CN" altLang="en-US" sz="3200" b="1" dirty="0">
                <a:solidFill>
                  <a:srgbClr val="FFFFFF"/>
                </a:solidFill>
                <a:latin typeface="Arial" panose="020B0604020202020204" pitchFamily="34" charset="0"/>
              </a:rPr>
              <a:t>四、电磁继电器</a:t>
            </a:r>
          </a:p>
        </p:txBody>
      </p:sp>
      <p:pic>
        <p:nvPicPr>
          <p:cNvPr id="29699" name="Picture 5" descr="u=268748119,3452429087&amp;fm=0&amp;gp=0">
            <a:hlinkClick r:id="rId7"/>
          </p:cNvPr>
          <p:cNvPicPr preferRelativeResize="0">
            <a:picLocks noChangeAspect="1"/>
          </p:cNvPicPr>
          <p:nvPr/>
        </p:nvPicPr>
        <p:blipFill>
          <a:blip r:embed="rId8">
            <a:clrChange>
              <a:clrFrom>
                <a:srgbClr val="FFFEFF">
                  <a:alpha val="100000"/>
                </a:srgbClr>
              </a:clrFrom>
              <a:clrTo>
                <a:srgbClr val="FFFEFF">
                  <a:alpha val="100000"/>
                  <a:alpha val="0"/>
                </a:srgbClr>
              </a:clrTo>
            </a:clrChange>
          </a:blip>
          <a:stretch>
            <a:fillRect/>
          </a:stretch>
        </p:blipFill>
        <p:spPr>
          <a:xfrm>
            <a:off x="260033" y="1445260"/>
            <a:ext cx="2930525" cy="32051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70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70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970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9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16" descr="20.3-5.jpg"/>
          <p:cNvPicPr>
            <a:picLocks noChangeAspect="1"/>
          </p:cNvPicPr>
          <p:nvPr/>
        </p:nvPicPr>
        <p:blipFill>
          <a:blip r:embed="rId2"/>
          <a:stretch>
            <a:fillRect/>
          </a:stretch>
        </p:blipFill>
        <p:spPr>
          <a:xfrm>
            <a:off x="4231958" y="2946083"/>
            <a:ext cx="6372225" cy="3341687"/>
          </a:xfrm>
          <a:prstGeom prst="rect">
            <a:avLst/>
          </a:prstGeom>
          <a:noFill/>
          <a:ln w="9525">
            <a:noFill/>
          </a:ln>
        </p:spPr>
      </p:pic>
      <p:sp>
        <p:nvSpPr>
          <p:cNvPr id="28676" name="TextBox 14"/>
          <p:cNvSpPr txBox="1"/>
          <p:nvPr/>
        </p:nvSpPr>
        <p:spPr>
          <a:xfrm>
            <a:off x="417195" y="1633538"/>
            <a:ext cx="8243888" cy="1630362"/>
          </a:xfrm>
          <a:prstGeom prst="rect">
            <a:avLst/>
          </a:prstGeom>
          <a:noFill/>
          <a:ln w="9525">
            <a:noFill/>
          </a:ln>
        </p:spPr>
        <p:txBody>
          <a:bodyPr>
            <a:spAutoFit/>
          </a:bodyPr>
          <a:lstStyle/>
          <a:p>
            <a:pPr>
              <a:lnSpc>
                <a:spcPct val="120000"/>
              </a:lnSpc>
            </a:pPr>
            <a:r>
              <a:rPr lang="en-US" altLang="x-none" sz="2800" b="1">
                <a:latin typeface="Times New Roman" panose="02020603050405020304" pitchFamily="18" charset="0"/>
              </a:rPr>
              <a:t>1</a:t>
            </a:r>
            <a:r>
              <a:rPr lang="zh-CN" altLang="en-US" sz="2800" b="1" dirty="0">
                <a:latin typeface="Times New Roman" panose="02020603050405020304" pitchFamily="18" charset="0"/>
              </a:rPr>
              <a:t>．电磁</a:t>
            </a:r>
            <a:r>
              <a:rPr lang="zh-CN" altLang="en-US" sz="2800" b="1" dirty="0">
                <a:latin typeface="Calibri" panose="020F0502020204030204" pitchFamily="34" charset="0"/>
              </a:rPr>
              <a:t>继电器</a:t>
            </a:r>
          </a:p>
          <a:p>
            <a:pPr>
              <a:lnSpc>
                <a:spcPct val="120000"/>
              </a:lnSpc>
            </a:pPr>
            <a:r>
              <a:rPr lang="zh-CN" altLang="en-US" sz="2800" b="1" dirty="0">
                <a:latin typeface="Calibri" panose="020F0502020204030204" pitchFamily="34" charset="0"/>
              </a:rPr>
              <a:t>　　电磁继电器就是利用电磁铁来控制工作电路的一种开关。</a:t>
            </a:r>
          </a:p>
        </p:txBody>
      </p:sp>
      <p:sp>
        <p:nvSpPr>
          <p:cNvPr id="28677" name="TextBox 15"/>
          <p:cNvSpPr txBox="1"/>
          <p:nvPr/>
        </p:nvSpPr>
        <p:spPr>
          <a:xfrm>
            <a:off x="417195" y="3203575"/>
            <a:ext cx="4716463" cy="519113"/>
          </a:xfrm>
          <a:prstGeom prst="rect">
            <a:avLst/>
          </a:prstGeom>
          <a:noFill/>
          <a:ln w="9525">
            <a:noFill/>
          </a:ln>
        </p:spPr>
        <p:txBody>
          <a:bodyPr>
            <a:spAutoFit/>
          </a:bodyPr>
          <a:lstStyle/>
          <a:p>
            <a:r>
              <a:rPr lang="en-US" altLang="x-none" sz="2800" b="1">
                <a:latin typeface="Times New Roman" panose="02020603050405020304" pitchFamily="18" charset="0"/>
              </a:rPr>
              <a:t>2</a:t>
            </a:r>
            <a:r>
              <a:rPr lang="zh-CN" altLang="en-US" sz="2800" b="1" dirty="0">
                <a:latin typeface="Times New Roman" panose="02020603050405020304" pitchFamily="18" charset="0"/>
              </a:rPr>
              <a:t>．电磁继电器的构造</a:t>
            </a:r>
          </a:p>
        </p:txBody>
      </p:sp>
      <p:sp>
        <p:nvSpPr>
          <p:cNvPr id="28678" name="矩形 4"/>
          <p:cNvSpPr/>
          <p:nvPr/>
        </p:nvSpPr>
        <p:spPr>
          <a:xfrm>
            <a:off x="417195" y="776288"/>
            <a:ext cx="3049588" cy="588962"/>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r>
              <a:rPr lang="zh-CN" altLang="en-US" sz="3200" b="1" dirty="0">
                <a:solidFill>
                  <a:srgbClr val="FFFFFF"/>
                </a:solidFill>
                <a:latin typeface="Arial" panose="020B0604020202020204" pitchFamily="34" charset="0"/>
              </a:rPr>
              <a:t>四、电磁继电器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40" descr="20.3-5.jpg"/>
          <p:cNvPicPr>
            <a:picLocks noChangeAspect="1"/>
          </p:cNvPicPr>
          <p:nvPr/>
        </p:nvPicPr>
        <p:blipFill>
          <a:blip r:embed="rId2"/>
          <a:stretch>
            <a:fillRect/>
          </a:stretch>
        </p:blipFill>
        <p:spPr>
          <a:xfrm>
            <a:off x="693738" y="1370648"/>
            <a:ext cx="7697787" cy="4037012"/>
          </a:xfrm>
          <a:prstGeom prst="rect">
            <a:avLst/>
          </a:prstGeom>
          <a:noFill/>
          <a:ln w="9525">
            <a:noFill/>
          </a:ln>
        </p:spPr>
      </p:pic>
      <p:sp>
        <p:nvSpPr>
          <p:cNvPr id="27651" name="Text Box 2"/>
          <p:cNvSpPr txBox="1"/>
          <p:nvPr/>
        </p:nvSpPr>
        <p:spPr>
          <a:xfrm>
            <a:off x="549275" y="851535"/>
            <a:ext cx="6588125" cy="519113"/>
          </a:xfrm>
          <a:prstGeom prst="rect">
            <a:avLst/>
          </a:prstGeom>
          <a:noFill/>
          <a:ln w="9525">
            <a:noFill/>
          </a:ln>
        </p:spPr>
        <p:txBody>
          <a:bodyPr>
            <a:spAutoFit/>
          </a:bodyPr>
          <a:lstStyle/>
          <a:p>
            <a:pPr>
              <a:spcBef>
                <a:spcPct val="50000"/>
              </a:spcBef>
            </a:pPr>
            <a:r>
              <a:rPr lang="en-US" altLang="x-none" sz="2800" b="1">
                <a:latin typeface="Times New Roman" panose="02020603050405020304" pitchFamily="18" charset="0"/>
              </a:rPr>
              <a:t>3</a:t>
            </a:r>
            <a:r>
              <a:rPr lang="zh-CN" altLang="en-US" sz="2800" b="1" dirty="0">
                <a:latin typeface="Times New Roman" panose="02020603050405020304" pitchFamily="18" charset="0"/>
              </a:rPr>
              <a:t>．电磁继电器的工作原理</a:t>
            </a:r>
          </a:p>
        </p:txBody>
      </p:sp>
      <p:grpSp>
        <p:nvGrpSpPr>
          <p:cNvPr id="27689" name="组合 27688"/>
          <p:cNvGrpSpPr/>
          <p:nvPr/>
        </p:nvGrpSpPr>
        <p:grpSpPr>
          <a:xfrm>
            <a:off x="1196975" y="4467860"/>
            <a:ext cx="4214813" cy="1462088"/>
            <a:chOff x="680" y="3022"/>
            <a:chExt cx="2655" cy="921"/>
          </a:xfrm>
        </p:grpSpPr>
        <p:grpSp>
          <p:nvGrpSpPr>
            <p:cNvPr id="27688" name="组合 27687"/>
            <p:cNvGrpSpPr/>
            <p:nvPr/>
          </p:nvGrpSpPr>
          <p:grpSpPr>
            <a:xfrm>
              <a:off x="680" y="3022"/>
              <a:ext cx="2655" cy="759"/>
              <a:chOff x="680" y="3022"/>
              <a:chExt cx="2655" cy="759"/>
            </a:xfrm>
          </p:grpSpPr>
          <p:sp>
            <p:nvSpPr>
              <p:cNvPr id="27654" name="Line 6"/>
              <p:cNvSpPr/>
              <p:nvPr/>
            </p:nvSpPr>
            <p:spPr>
              <a:xfrm>
                <a:off x="2794" y="3068"/>
                <a:ext cx="0" cy="364"/>
              </a:xfrm>
              <a:prstGeom prst="line">
                <a:avLst/>
              </a:prstGeom>
              <a:ln w="38100" cap="flat" cmpd="sng">
                <a:solidFill>
                  <a:srgbClr val="0000FF"/>
                </a:solidFill>
                <a:prstDash val="solid"/>
                <a:headEnd type="none" w="med" len="med"/>
                <a:tailEnd type="none" w="med" len="med"/>
              </a:ln>
            </p:spPr>
          </p:sp>
          <p:sp>
            <p:nvSpPr>
              <p:cNvPr id="27655" name="Line 7"/>
              <p:cNvSpPr/>
              <p:nvPr/>
            </p:nvSpPr>
            <p:spPr>
              <a:xfrm flipH="1">
                <a:off x="1796" y="3432"/>
                <a:ext cx="998" cy="0"/>
              </a:xfrm>
              <a:prstGeom prst="line">
                <a:avLst/>
              </a:prstGeom>
              <a:ln w="38100" cap="flat" cmpd="sng">
                <a:solidFill>
                  <a:srgbClr val="0000FF"/>
                </a:solidFill>
                <a:prstDash val="solid"/>
                <a:headEnd type="none" w="med" len="med"/>
                <a:tailEnd type="none" w="med" len="med"/>
              </a:ln>
            </p:spPr>
          </p:sp>
          <p:pic>
            <p:nvPicPr>
              <p:cNvPr id="27656" name="Picture 8"/>
              <p:cNvPicPr>
                <a:picLocks noChangeAspect="1"/>
              </p:cNvPicPr>
              <p:nvPr/>
            </p:nvPicPr>
            <p:blipFill>
              <a:blip r:embed="rId3">
                <a:clrChange>
                  <a:clrFrom>
                    <a:srgbClr val="FFFFFF"/>
                  </a:clrFrom>
                  <a:clrTo>
                    <a:srgbClr val="FFFFFF">
                      <a:alpha val="0"/>
                    </a:srgbClr>
                  </a:clrTo>
                </a:clrChange>
              </a:blip>
              <a:srcRect l="37999" t="36667" r="52000" b="52667"/>
              <a:stretch>
                <a:fillRect/>
              </a:stretch>
            </p:blipFill>
            <p:spPr>
              <a:xfrm>
                <a:off x="1546" y="3232"/>
                <a:ext cx="333" cy="291"/>
              </a:xfrm>
              <a:prstGeom prst="rect">
                <a:avLst/>
              </a:prstGeom>
              <a:noFill/>
              <a:ln w="9525">
                <a:noFill/>
              </a:ln>
            </p:spPr>
          </p:pic>
          <p:sp>
            <p:nvSpPr>
              <p:cNvPr id="27657" name="Line 9"/>
              <p:cNvSpPr/>
              <p:nvPr/>
            </p:nvSpPr>
            <p:spPr>
              <a:xfrm flipH="1">
                <a:off x="1213" y="3432"/>
                <a:ext cx="375" cy="0"/>
              </a:xfrm>
              <a:prstGeom prst="line">
                <a:avLst/>
              </a:prstGeom>
              <a:ln w="38100" cap="flat" cmpd="sng">
                <a:solidFill>
                  <a:srgbClr val="0000FF"/>
                </a:solidFill>
                <a:prstDash val="solid"/>
                <a:headEnd type="none" w="med" len="med"/>
                <a:tailEnd type="none" w="med" len="med"/>
              </a:ln>
            </p:spPr>
          </p:sp>
          <p:sp>
            <p:nvSpPr>
              <p:cNvPr id="27658" name="Line 10"/>
              <p:cNvSpPr/>
              <p:nvPr/>
            </p:nvSpPr>
            <p:spPr>
              <a:xfrm>
                <a:off x="1213" y="3705"/>
                <a:ext cx="2122" cy="0"/>
              </a:xfrm>
              <a:prstGeom prst="line">
                <a:avLst/>
              </a:prstGeom>
              <a:ln w="38100" cap="flat" cmpd="sng">
                <a:solidFill>
                  <a:srgbClr val="0000FF"/>
                </a:solidFill>
                <a:prstDash val="solid"/>
                <a:headEnd type="none" w="med" len="med"/>
                <a:tailEnd type="none" w="med" len="med"/>
              </a:ln>
            </p:spPr>
          </p:sp>
          <p:sp>
            <p:nvSpPr>
              <p:cNvPr id="27659" name="Line 11"/>
              <p:cNvSpPr/>
              <p:nvPr/>
            </p:nvSpPr>
            <p:spPr>
              <a:xfrm flipV="1">
                <a:off x="3325" y="3022"/>
                <a:ext cx="0" cy="683"/>
              </a:xfrm>
              <a:prstGeom prst="line">
                <a:avLst/>
              </a:prstGeom>
              <a:ln w="38100" cap="flat" cmpd="sng">
                <a:solidFill>
                  <a:srgbClr val="0000FF"/>
                </a:solidFill>
                <a:prstDash val="solid"/>
                <a:headEnd type="none" w="med" len="med"/>
                <a:tailEnd type="none" w="med" len="med"/>
              </a:ln>
            </p:spPr>
          </p:sp>
          <p:sp>
            <p:nvSpPr>
              <p:cNvPr id="27660" name="Oval 12"/>
              <p:cNvSpPr/>
              <p:nvPr/>
            </p:nvSpPr>
            <p:spPr>
              <a:xfrm>
                <a:off x="1172" y="3398"/>
                <a:ext cx="41" cy="45"/>
              </a:xfrm>
              <a:prstGeom prst="ellipse">
                <a:avLst/>
              </a:prstGeom>
              <a:solidFill>
                <a:schemeClr val="accent1"/>
              </a:solidFill>
              <a:ln w="28575" cap="flat" cmpd="sng">
                <a:solidFill>
                  <a:srgbClr val="0000FF"/>
                </a:solidFill>
                <a:prstDash val="solid"/>
                <a:headEnd type="none" w="med" len="med"/>
                <a:tailEnd type="none" w="med" len="med"/>
              </a:ln>
            </p:spPr>
            <p:txBody>
              <a:bodyPr wrap="none" anchor="ctr"/>
              <a:lstStyle/>
              <a:p>
                <a:endParaRPr lang="zh-CN" altLang="en-US" sz="1800" dirty="0">
                  <a:latin typeface="Calibri" panose="020F0502020204030204" pitchFamily="34" charset="0"/>
                </a:endParaRPr>
              </a:p>
            </p:txBody>
          </p:sp>
          <p:sp>
            <p:nvSpPr>
              <p:cNvPr id="27661" name="Oval 15"/>
              <p:cNvSpPr/>
              <p:nvPr/>
            </p:nvSpPr>
            <p:spPr>
              <a:xfrm>
                <a:off x="1182" y="3671"/>
                <a:ext cx="42" cy="45"/>
              </a:xfrm>
              <a:prstGeom prst="ellipse">
                <a:avLst/>
              </a:prstGeom>
              <a:solidFill>
                <a:schemeClr val="accent1"/>
              </a:solidFill>
              <a:ln w="28575" cap="flat" cmpd="sng">
                <a:solidFill>
                  <a:srgbClr val="0000FF"/>
                </a:solidFill>
                <a:prstDash val="solid"/>
                <a:headEnd type="none" w="med" len="med"/>
                <a:tailEnd type="none" w="med" len="med"/>
              </a:ln>
            </p:spPr>
            <p:txBody>
              <a:bodyPr wrap="none" anchor="ctr"/>
              <a:lstStyle/>
              <a:p>
                <a:endParaRPr lang="zh-CN" altLang="en-US" sz="1800" dirty="0">
                  <a:latin typeface="Calibri" panose="020F0502020204030204" pitchFamily="34" charset="0"/>
                </a:endParaRPr>
              </a:p>
            </p:txBody>
          </p:sp>
          <p:sp>
            <p:nvSpPr>
              <p:cNvPr id="27662" name="Text Box 16"/>
              <p:cNvSpPr txBox="1"/>
              <p:nvPr/>
            </p:nvSpPr>
            <p:spPr>
              <a:xfrm>
                <a:off x="680" y="3339"/>
                <a:ext cx="499" cy="442"/>
              </a:xfrm>
              <a:prstGeom prst="rect">
                <a:avLst/>
              </a:prstGeom>
              <a:noFill/>
              <a:ln w="9525">
                <a:noFill/>
              </a:ln>
            </p:spPr>
            <p:txBody>
              <a:bodyPr>
                <a:spAutoFit/>
              </a:bodyPr>
              <a:lstStyle/>
              <a:p>
                <a:pPr>
                  <a:spcBef>
                    <a:spcPct val="50000"/>
                  </a:spcBef>
                </a:pPr>
                <a:r>
                  <a:rPr lang="zh-CN" altLang="en-US" b="1" dirty="0">
                    <a:effectLst>
                      <a:outerShdw blurRad="38100" dist="38100" dir="2700000">
                        <a:srgbClr val="FFFFFF"/>
                      </a:outerShdw>
                    </a:effectLst>
                    <a:latin typeface="Times New Roman" panose="02020603050405020304" pitchFamily="18" charset="0"/>
                  </a:rPr>
                  <a:t>低压电源</a:t>
                </a:r>
              </a:p>
            </p:txBody>
          </p:sp>
        </p:grpSp>
        <p:sp>
          <p:nvSpPr>
            <p:cNvPr id="27663" name="Text Box 18"/>
            <p:cNvSpPr txBox="1"/>
            <p:nvPr/>
          </p:nvSpPr>
          <p:spPr>
            <a:xfrm>
              <a:off x="1713" y="3694"/>
              <a:ext cx="1206" cy="249"/>
            </a:xfrm>
            <a:prstGeom prst="rect">
              <a:avLst/>
            </a:prstGeom>
            <a:noFill/>
            <a:ln w="9525">
              <a:noFill/>
            </a:ln>
          </p:spPr>
          <p:txBody>
            <a:bodyPr>
              <a:spAutoFit/>
            </a:bodyPr>
            <a:lstStyle/>
            <a:p>
              <a:pPr>
                <a:spcBef>
                  <a:spcPct val="50000"/>
                </a:spcBef>
              </a:pPr>
              <a:r>
                <a:rPr lang="zh-CN" altLang="en-US" b="1" dirty="0">
                  <a:solidFill>
                    <a:schemeClr val="tx2"/>
                  </a:solidFill>
                  <a:effectLst>
                    <a:outerShdw blurRad="38100" dist="38100" dir="2700000">
                      <a:srgbClr val="000000"/>
                    </a:outerShdw>
                  </a:effectLst>
                  <a:latin typeface="Times New Roman" panose="02020603050405020304" pitchFamily="18" charset="0"/>
                </a:rPr>
                <a:t>低压控制电路</a:t>
              </a:r>
            </a:p>
          </p:txBody>
        </p:sp>
      </p:grpSp>
      <p:grpSp>
        <p:nvGrpSpPr>
          <p:cNvPr id="27694" name="组合 27693"/>
          <p:cNvGrpSpPr/>
          <p:nvPr/>
        </p:nvGrpSpPr>
        <p:grpSpPr>
          <a:xfrm>
            <a:off x="6597650" y="1443673"/>
            <a:ext cx="2282825" cy="2339975"/>
            <a:chOff x="4082" y="845"/>
            <a:chExt cx="1438" cy="1474"/>
          </a:xfrm>
        </p:grpSpPr>
        <p:grpSp>
          <p:nvGrpSpPr>
            <p:cNvPr id="27692" name="组合 27691"/>
            <p:cNvGrpSpPr/>
            <p:nvPr/>
          </p:nvGrpSpPr>
          <p:grpSpPr>
            <a:xfrm>
              <a:off x="4576" y="845"/>
              <a:ext cx="743" cy="1072"/>
              <a:chOff x="4566" y="845"/>
              <a:chExt cx="743" cy="1072"/>
            </a:xfrm>
          </p:grpSpPr>
          <p:sp>
            <p:nvSpPr>
              <p:cNvPr id="27666" name="Line 87"/>
              <p:cNvSpPr/>
              <p:nvPr/>
            </p:nvSpPr>
            <p:spPr>
              <a:xfrm>
                <a:off x="4566" y="929"/>
                <a:ext cx="385" cy="0"/>
              </a:xfrm>
              <a:prstGeom prst="line">
                <a:avLst/>
              </a:prstGeom>
              <a:ln w="38100" cap="flat" cmpd="sng">
                <a:solidFill>
                  <a:schemeClr val="hlink"/>
                </a:solidFill>
                <a:prstDash val="solid"/>
                <a:headEnd type="none" w="med" len="med"/>
                <a:tailEnd type="none" w="med" len="med"/>
              </a:ln>
            </p:spPr>
          </p:sp>
          <p:sp>
            <p:nvSpPr>
              <p:cNvPr id="27667" name="Line 89"/>
              <p:cNvSpPr/>
              <p:nvPr/>
            </p:nvSpPr>
            <p:spPr>
              <a:xfrm>
                <a:off x="4605" y="1363"/>
                <a:ext cx="231" cy="0"/>
              </a:xfrm>
              <a:prstGeom prst="line">
                <a:avLst/>
              </a:prstGeom>
              <a:ln w="38100" cap="flat" cmpd="sng">
                <a:solidFill>
                  <a:schemeClr val="hlink"/>
                </a:solidFill>
                <a:prstDash val="solid"/>
                <a:headEnd type="none" w="med" len="med"/>
                <a:tailEnd type="none" w="med" len="med"/>
              </a:ln>
            </p:spPr>
          </p:sp>
          <p:sp>
            <p:nvSpPr>
              <p:cNvPr id="27668" name="Oval 90"/>
              <p:cNvSpPr>
                <a:spLocks noChangeAspect="1"/>
              </p:cNvSpPr>
              <p:nvPr/>
            </p:nvSpPr>
            <p:spPr>
              <a:xfrm>
                <a:off x="4836" y="1343"/>
                <a:ext cx="38" cy="42"/>
              </a:xfrm>
              <a:prstGeom prst="ellipse">
                <a:avLst/>
              </a:prstGeom>
              <a:noFill/>
              <a:ln w="19050" cap="sq" cmpd="sng">
                <a:solidFill>
                  <a:schemeClr val="hlink"/>
                </a:solidFill>
                <a:prstDash val="solid"/>
                <a:headEnd type="none" w="med" len="med"/>
                <a:tailEnd type="none" w="med" len="med"/>
              </a:ln>
            </p:spPr>
            <p:txBody>
              <a:bodyPr wrap="none" anchor="ctr"/>
              <a:lstStyle/>
              <a:p>
                <a:endParaRPr lang="zh-CN" altLang="en-US" sz="1800" dirty="0">
                  <a:latin typeface="Calibri" panose="020F0502020204030204" pitchFamily="34" charset="0"/>
                </a:endParaRPr>
              </a:p>
            </p:txBody>
          </p:sp>
          <p:sp>
            <p:nvSpPr>
              <p:cNvPr id="27669" name="Oval 91"/>
              <p:cNvSpPr>
                <a:spLocks noChangeAspect="1"/>
              </p:cNvSpPr>
              <p:nvPr/>
            </p:nvSpPr>
            <p:spPr>
              <a:xfrm>
                <a:off x="5036" y="1343"/>
                <a:ext cx="39" cy="42"/>
              </a:xfrm>
              <a:prstGeom prst="ellipse">
                <a:avLst/>
              </a:prstGeom>
              <a:noFill/>
              <a:ln w="19050" cap="sq" cmpd="sng">
                <a:solidFill>
                  <a:schemeClr val="hlink"/>
                </a:solidFill>
                <a:prstDash val="solid"/>
                <a:headEnd type="none" w="med" len="med"/>
                <a:tailEnd type="none" w="med" len="med"/>
              </a:ln>
            </p:spPr>
            <p:txBody>
              <a:bodyPr wrap="none" anchor="ctr"/>
              <a:lstStyle/>
              <a:p>
                <a:endParaRPr lang="zh-CN" altLang="en-US" sz="1800" dirty="0">
                  <a:latin typeface="Calibri" panose="020F0502020204030204" pitchFamily="34" charset="0"/>
                </a:endParaRPr>
              </a:p>
            </p:txBody>
          </p:sp>
          <p:sp>
            <p:nvSpPr>
              <p:cNvPr id="27670" name="Line 92"/>
              <p:cNvSpPr/>
              <p:nvPr/>
            </p:nvSpPr>
            <p:spPr>
              <a:xfrm>
                <a:off x="5067" y="1363"/>
                <a:ext cx="230" cy="0"/>
              </a:xfrm>
              <a:prstGeom prst="line">
                <a:avLst/>
              </a:prstGeom>
              <a:ln w="38100" cap="flat" cmpd="sng">
                <a:solidFill>
                  <a:schemeClr val="hlink"/>
                </a:solidFill>
                <a:prstDash val="solid"/>
                <a:headEnd type="none" w="med" len="med"/>
                <a:tailEnd type="none" w="med" len="med"/>
              </a:ln>
            </p:spPr>
          </p:sp>
          <p:sp>
            <p:nvSpPr>
              <p:cNvPr id="27671" name="Line 93"/>
              <p:cNvSpPr/>
              <p:nvPr/>
            </p:nvSpPr>
            <p:spPr>
              <a:xfrm>
                <a:off x="4566" y="1843"/>
                <a:ext cx="385" cy="0"/>
              </a:xfrm>
              <a:prstGeom prst="line">
                <a:avLst/>
              </a:prstGeom>
              <a:ln w="38100" cap="flat" cmpd="sng">
                <a:solidFill>
                  <a:schemeClr val="hlink"/>
                </a:solidFill>
                <a:prstDash val="solid"/>
                <a:headEnd type="none" w="med" len="med"/>
                <a:tailEnd type="none" w="med" len="med"/>
              </a:ln>
            </p:spPr>
          </p:sp>
          <p:grpSp>
            <p:nvGrpSpPr>
              <p:cNvPr id="27672" name="组合 27671"/>
              <p:cNvGrpSpPr/>
              <p:nvPr/>
            </p:nvGrpSpPr>
            <p:grpSpPr>
              <a:xfrm>
                <a:off x="4951" y="845"/>
                <a:ext cx="154" cy="166"/>
                <a:chOff x="0" y="0"/>
                <a:chExt cx="182" cy="182"/>
              </a:xfrm>
            </p:grpSpPr>
            <p:sp>
              <p:nvSpPr>
                <p:cNvPr id="27673" name="Oval 88"/>
                <p:cNvSpPr/>
                <p:nvPr/>
              </p:nvSpPr>
              <p:spPr>
                <a:xfrm>
                  <a:off x="0" y="0"/>
                  <a:ext cx="182" cy="182"/>
                </a:xfrm>
                <a:prstGeom prst="ellipse">
                  <a:avLst/>
                </a:prstGeom>
                <a:noFill/>
                <a:ln w="38100" cap="sq" cmpd="sng">
                  <a:solidFill>
                    <a:schemeClr val="hlink"/>
                  </a:solidFill>
                  <a:prstDash val="solid"/>
                  <a:headEnd type="none" w="med" len="med"/>
                  <a:tailEnd type="none" w="med" len="med"/>
                </a:ln>
              </p:spPr>
              <p:txBody>
                <a:bodyPr wrap="none" anchor="ctr"/>
                <a:lstStyle/>
                <a:p>
                  <a:endParaRPr lang="zh-CN" altLang="en-US" sz="1800" dirty="0">
                    <a:latin typeface="Calibri" panose="020F0502020204030204" pitchFamily="34" charset="0"/>
                  </a:endParaRPr>
                </a:p>
              </p:txBody>
            </p:sp>
            <p:sp>
              <p:nvSpPr>
                <p:cNvPr id="27674" name="Line 94"/>
                <p:cNvSpPr>
                  <a:spLocks noChangeAspect="1"/>
                </p:cNvSpPr>
                <p:nvPr/>
              </p:nvSpPr>
              <p:spPr>
                <a:xfrm flipV="1">
                  <a:off x="21" y="52"/>
                  <a:ext cx="141" cy="82"/>
                </a:xfrm>
                <a:prstGeom prst="line">
                  <a:avLst/>
                </a:prstGeom>
                <a:ln w="38100" cap="sq" cmpd="sng">
                  <a:solidFill>
                    <a:schemeClr val="hlink"/>
                  </a:solidFill>
                  <a:prstDash val="solid"/>
                  <a:headEnd type="none" w="med" len="med"/>
                  <a:tailEnd type="none" w="med" len="med"/>
                </a:ln>
              </p:spPr>
            </p:sp>
            <p:sp>
              <p:nvSpPr>
                <p:cNvPr id="27675" name="Line 96"/>
                <p:cNvSpPr/>
                <p:nvPr/>
              </p:nvSpPr>
              <p:spPr>
                <a:xfrm>
                  <a:off x="21" y="45"/>
                  <a:ext cx="136" cy="91"/>
                </a:xfrm>
                <a:prstGeom prst="line">
                  <a:avLst/>
                </a:prstGeom>
                <a:ln w="38100" cap="sq" cmpd="sng">
                  <a:solidFill>
                    <a:schemeClr val="hlink"/>
                  </a:solidFill>
                  <a:prstDash val="solid"/>
                  <a:headEnd type="none" w="med" len="med"/>
                  <a:tailEnd type="none" w="med" len="med"/>
                </a:ln>
              </p:spPr>
            </p:sp>
          </p:grpSp>
          <p:sp>
            <p:nvSpPr>
              <p:cNvPr id="27676" name="Line 97"/>
              <p:cNvSpPr/>
              <p:nvPr/>
            </p:nvSpPr>
            <p:spPr>
              <a:xfrm>
                <a:off x="5105" y="929"/>
                <a:ext cx="192" cy="0"/>
              </a:xfrm>
              <a:prstGeom prst="line">
                <a:avLst/>
              </a:prstGeom>
              <a:ln w="38100" cap="flat" cmpd="sng">
                <a:solidFill>
                  <a:schemeClr val="hlink"/>
                </a:solidFill>
                <a:prstDash val="solid"/>
                <a:headEnd type="none" w="med" len="med"/>
                <a:tailEnd type="none" w="med" len="med"/>
              </a:ln>
            </p:spPr>
          </p:sp>
          <p:grpSp>
            <p:nvGrpSpPr>
              <p:cNvPr id="27677" name="组合 27676"/>
              <p:cNvGrpSpPr/>
              <p:nvPr/>
            </p:nvGrpSpPr>
            <p:grpSpPr>
              <a:xfrm>
                <a:off x="4951" y="1751"/>
                <a:ext cx="154" cy="166"/>
                <a:chOff x="0" y="0"/>
                <a:chExt cx="182" cy="182"/>
              </a:xfrm>
            </p:grpSpPr>
            <p:sp>
              <p:nvSpPr>
                <p:cNvPr id="27678" name="Oval 100"/>
                <p:cNvSpPr/>
                <p:nvPr/>
              </p:nvSpPr>
              <p:spPr>
                <a:xfrm>
                  <a:off x="0" y="0"/>
                  <a:ext cx="182" cy="182"/>
                </a:xfrm>
                <a:prstGeom prst="ellipse">
                  <a:avLst/>
                </a:prstGeom>
                <a:noFill/>
                <a:ln w="38100" cap="sq" cmpd="sng">
                  <a:solidFill>
                    <a:schemeClr val="hlink"/>
                  </a:solidFill>
                  <a:prstDash val="solid"/>
                  <a:headEnd type="none" w="med" len="med"/>
                  <a:tailEnd type="none" w="med" len="med"/>
                </a:ln>
              </p:spPr>
              <p:txBody>
                <a:bodyPr wrap="none" anchor="ctr"/>
                <a:lstStyle/>
                <a:p>
                  <a:endParaRPr lang="zh-CN" altLang="en-US" sz="1800" dirty="0">
                    <a:latin typeface="Calibri" panose="020F0502020204030204" pitchFamily="34" charset="0"/>
                  </a:endParaRPr>
                </a:p>
              </p:txBody>
            </p:sp>
            <p:sp>
              <p:nvSpPr>
                <p:cNvPr id="27679" name="Line 101"/>
                <p:cNvSpPr>
                  <a:spLocks noChangeAspect="1"/>
                </p:cNvSpPr>
                <p:nvPr/>
              </p:nvSpPr>
              <p:spPr>
                <a:xfrm flipV="1">
                  <a:off x="21" y="52"/>
                  <a:ext cx="141" cy="82"/>
                </a:xfrm>
                <a:prstGeom prst="line">
                  <a:avLst/>
                </a:prstGeom>
                <a:ln w="38100" cap="sq" cmpd="sng">
                  <a:solidFill>
                    <a:schemeClr val="hlink"/>
                  </a:solidFill>
                  <a:prstDash val="solid"/>
                  <a:headEnd type="none" w="med" len="med"/>
                  <a:tailEnd type="none" w="med" len="med"/>
                </a:ln>
              </p:spPr>
            </p:sp>
            <p:sp>
              <p:nvSpPr>
                <p:cNvPr id="27680" name="Line 102"/>
                <p:cNvSpPr/>
                <p:nvPr/>
              </p:nvSpPr>
              <p:spPr>
                <a:xfrm>
                  <a:off x="21" y="45"/>
                  <a:ext cx="136" cy="91"/>
                </a:xfrm>
                <a:prstGeom prst="line">
                  <a:avLst/>
                </a:prstGeom>
                <a:ln w="38100" cap="sq" cmpd="sng">
                  <a:solidFill>
                    <a:schemeClr val="hlink"/>
                  </a:solidFill>
                  <a:prstDash val="solid"/>
                  <a:headEnd type="none" w="med" len="med"/>
                  <a:tailEnd type="none" w="med" len="med"/>
                </a:ln>
              </p:spPr>
            </p:sp>
          </p:grpSp>
          <p:sp>
            <p:nvSpPr>
              <p:cNvPr id="27681" name="Line 103"/>
              <p:cNvSpPr/>
              <p:nvPr/>
            </p:nvSpPr>
            <p:spPr>
              <a:xfrm>
                <a:off x="5105" y="1843"/>
                <a:ext cx="192" cy="0"/>
              </a:xfrm>
              <a:prstGeom prst="line">
                <a:avLst/>
              </a:prstGeom>
              <a:ln w="38100" cap="flat" cmpd="sng">
                <a:solidFill>
                  <a:schemeClr val="hlink"/>
                </a:solidFill>
                <a:prstDash val="solid"/>
                <a:headEnd type="none" w="med" len="med"/>
                <a:tailEnd type="none" w="med" len="med"/>
              </a:ln>
            </p:spPr>
          </p:sp>
          <p:sp>
            <p:nvSpPr>
              <p:cNvPr id="27682" name="Line 104"/>
              <p:cNvSpPr/>
              <p:nvPr/>
            </p:nvSpPr>
            <p:spPr>
              <a:xfrm flipH="1">
                <a:off x="5284" y="935"/>
                <a:ext cx="25" cy="906"/>
              </a:xfrm>
              <a:prstGeom prst="line">
                <a:avLst/>
              </a:prstGeom>
              <a:ln w="38100" cap="sq" cmpd="sng">
                <a:solidFill>
                  <a:schemeClr val="hlink"/>
                </a:solidFill>
                <a:prstDash val="solid"/>
                <a:headEnd type="none" w="med" len="med"/>
                <a:tailEnd type="none" w="med" len="med"/>
              </a:ln>
            </p:spPr>
          </p:sp>
          <p:sp>
            <p:nvSpPr>
              <p:cNvPr id="27683" name="Oval 105"/>
              <p:cNvSpPr>
                <a:spLocks noChangeAspect="1"/>
              </p:cNvSpPr>
              <p:nvPr/>
            </p:nvSpPr>
            <p:spPr>
              <a:xfrm>
                <a:off x="5271" y="1340"/>
                <a:ext cx="38" cy="41"/>
              </a:xfrm>
              <a:prstGeom prst="ellipse">
                <a:avLst/>
              </a:prstGeom>
              <a:solidFill>
                <a:schemeClr val="tx1"/>
              </a:solidFill>
              <a:ln w="19050" cap="sq" cmpd="sng">
                <a:solidFill>
                  <a:schemeClr val="hlink"/>
                </a:solidFill>
                <a:prstDash val="solid"/>
                <a:headEnd type="none" w="med" len="med"/>
                <a:tailEnd type="none" w="med" len="med"/>
              </a:ln>
            </p:spPr>
            <p:txBody>
              <a:bodyPr wrap="none" anchor="ctr"/>
              <a:lstStyle/>
              <a:p>
                <a:endParaRPr lang="zh-CN" altLang="en-US" sz="1800" dirty="0">
                  <a:latin typeface="Calibri" panose="020F0502020204030204" pitchFamily="34" charset="0"/>
                </a:endParaRPr>
              </a:p>
            </p:txBody>
          </p:sp>
          <p:sp>
            <p:nvSpPr>
              <p:cNvPr id="27684" name="Text Box 107"/>
              <p:cNvSpPr txBox="1"/>
              <p:nvPr/>
            </p:nvSpPr>
            <p:spPr>
              <a:xfrm>
                <a:off x="4581" y="1457"/>
                <a:ext cx="725" cy="192"/>
              </a:xfrm>
              <a:prstGeom prst="rect">
                <a:avLst/>
              </a:prstGeom>
              <a:noFill/>
              <a:ln w="9525">
                <a:noFill/>
              </a:ln>
            </p:spPr>
            <p:txBody>
              <a:bodyPr lIns="0" tIns="0" rIns="0" bIns="0">
                <a:spAutoFit/>
              </a:bodyPr>
              <a:lstStyle/>
              <a:p>
                <a:pPr>
                  <a:spcBef>
                    <a:spcPct val="50000"/>
                  </a:spcBef>
                </a:pPr>
                <a:r>
                  <a:rPr lang="zh-CN" altLang="en-US" b="1" dirty="0">
                    <a:latin typeface="Calibri" panose="020F0502020204030204" pitchFamily="34" charset="0"/>
                  </a:rPr>
                  <a:t>高压电源</a:t>
                </a:r>
              </a:p>
            </p:txBody>
          </p:sp>
          <p:sp>
            <p:nvSpPr>
              <p:cNvPr id="27685" name="Freeform 108"/>
              <p:cNvSpPr/>
              <p:nvPr/>
            </p:nvSpPr>
            <p:spPr>
              <a:xfrm>
                <a:off x="4897" y="1396"/>
                <a:ext cx="116" cy="49"/>
              </a:xfrm>
              <a:custGeom>
                <a:avLst/>
                <a:gdLst>
                  <a:gd name="txL" fmla="*/ 0 w 227"/>
                  <a:gd name="txT" fmla="*/ 0 h 54"/>
                  <a:gd name="txR" fmla="*/ 227 w 227"/>
                  <a:gd name="txB" fmla="*/ 54 h 54"/>
                </a:gdLst>
                <a:ahLst/>
                <a:cxnLst>
                  <a:cxn ang="0">
                    <a:pos x="0" y="46"/>
                  </a:cxn>
                  <a:cxn ang="0">
                    <a:pos x="91" y="0"/>
                  </a:cxn>
                  <a:cxn ang="0">
                    <a:pos x="136" y="46"/>
                  </a:cxn>
                  <a:cxn ang="0">
                    <a:pos x="182" y="46"/>
                  </a:cxn>
                  <a:cxn ang="0">
                    <a:pos x="227" y="0"/>
                  </a:cxn>
                </a:cxnLst>
                <a:rect l="txL" t="txT" r="txR" b="txB"/>
                <a:pathLst>
                  <a:path w="227" h="54">
                    <a:moveTo>
                      <a:pt x="0" y="46"/>
                    </a:moveTo>
                    <a:cubicBezTo>
                      <a:pt x="34" y="23"/>
                      <a:pt x="68" y="0"/>
                      <a:pt x="91" y="0"/>
                    </a:cubicBezTo>
                    <a:cubicBezTo>
                      <a:pt x="114" y="0"/>
                      <a:pt x="121" y="38"/>
                      <a:pt x="136" y="46"/>
                    </a:cubicBezTo>
                    <a:cubicBezTo>
                      <a:pt x="151" y="54"/>
                      <a:pt x="167" y="54"/>
                      <a:pt x="182" y="46"/>
                    </a:cubicBezTo>
                    <a:cubicBezTo>
                      <a:pt x="197" y="38"/>
                      <a:pt x="212" y="19"/>
                      <a:pt x="227" y="0"/>
                    </a:cubicBezTo>
                  </a:path>
                </a:pathLst>
              </a:custGeom>
              <a:noFill/>
              <a:ln w="28575" cap="sq" cmpd="sng">
                <a:solidFill>
                  <a:schemeClr val="hlink"/>
                </a:solidFill>
                <a:prstDash val="solid"/>
                <a:headEnd type="none" w="med" len="med"/>
                <a:tailEnd type="none" w="med" len="med"/>
              </a:ln>
            </p:spPr>
            <p:txBody>
              <a:bodyPr/>
              <a:lstStyle/>
              <a:p>
                <a:endParaRPr lang="zh-CN" altLang="en-US"/>
              </a:p>
            </p:txBody>
          </p:sp>
        </p:grpSp>
        <p:sp>
          <p:nvSpPr>
            <p:cNvPr id="27686" name="Text Box 110"/>
            <p:cNvSpPr txBox="1"/>
            <p:nvPr/>
          </p:nvSpPr>
          <p:spPr>
            <a:xfrm>
              <a:off x="4082" y="2069"/>
              <a:ext cx="1438" cy="250"/>
            </a:xfrm>
            <a:prstGeom prst="rect">
              <a:avLst/>
            </a:prstGeom>
            <a:noFill/>
            <a:ln w="9525">
              <a:noFill/>
            </a:ln>
          </p:spPr>
          <p:txBody>
            <a:bodyPr>
              <a:spAutoFit/>
            </a:bodyPr>
            <a:lstStyle/>
            <a:p>
              <a:pPr algn="ctr">
                <a:spcBef>
                  <a:spcPct val="50000"/>
                </a:spcBef>
              </a:pPr>
              <a:r>
                <a:rPr lang="zh-CN" altLang="en-US" b="1" dirty="0">
                  <a:solidFill>
                    <a:schemeClr val="tx2"/>
                  </a:solidFill>
                  <a:latin typeface="Calibri" panose="020F0502020204030204" pitchFamily="34" charset="0"/>
                </a:rPr>
                <a:t>高压工作电路</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8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6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TextBox 4"/>
          <p:cNvSpPr txBox="1"/>
          <p:nvPr/>
        </p:nvSpPr>
        <p:spPr>
          <a:xfrm>
            <a:off x="461010" y="1502093"/>
            <a:ext cx="8316913" cy="946150"/>
          </a:xfrm>
          <a:prstGeom prst="rect">
            <a:avLst/>
          </a:prstGeom>
          <a:noFill/>
          <a:ln w="9525">
            <a:noFill/>
          </a:ln>
        </p:spPr>
        <p:txBody>
          <a:bodyPr>
            <a:spAutoFit/>
          </a:bodyPr>
          <a:lstStyle/>
          <a:p>
            <a:r>
              <a:rPr lang="zh-CN" altLang="en-US" sz="2800" b="1" dirty="0">
                <a:solidFill>
                  <a:srgbClr val="000000"/>
                </a:solidFill>
                <a:latin typeface="Times New Roman" panose="02020603050405020304" pitchFamily="18" charset="0"/>
              </a:rPr>
              <a:t>　　</a:t>
            </a:r>
            <a:r>
              <a:rPr lang="en-US" altLang="x-none" sz="2800" b="1">
                <a:solidFill>
                  <a:srgbClr val="000000"/>
                </a:solidFill>
                <a:latin typeface="Times New Roman" panose="02020603050405020304" pitchFamily="18" charset="0"/>
              </a:rPr>
              <a:t>1</a:t>
            </a:r>
            <a:r>
              <a:rPr lang="zh-CN" altLang="en-US" sz="2800" b="1" dirty="0">
                <a:solidFill>
                  <a:srgbClr val="000000"/>
                </a:solidFill>
                <a:latin typeface="Calibri" panose="020F0502020204030204" pitchFamily="34" charset="0"/>
              </a:rPr>
              <a:t>．图中是一种水位自动报警器原理图。试说明它的工作原理。</a:t>
            </a:r>
          </a:p>
        </p:txBody>
      </p:sp>
      <p:grpSp>
        <p:nvGrpSpPr>
          <p:cNvPr id="26631" name="组合 26630"/>
          <p:cNvGrpSpPr/>
          <p:nvPr/>
        </p:nvGrpSpPr>
        <p:grpSpPr>
          <a:xfrm>
            <a:off x="461010" y="581343"/>
            <a:ext cx="2789238" cy="920750"/>
            <a:chOff x="0" y="0"/>
            <a:chExt cx="2231" cy="580"/>
          </a:xfrm>
        </p:grpSpPr>
        <p:pic>
          <p:nvPicPr>
            <p:cNvPr id="26632" name="圆角矩形 1"/>
            <p:cNvPicPr/>
            <p:nvPr/>
          </p:nvPicPr>
          <p:blipFill>
            <a:blip r:embed="rId2"/>
            <a:stretch>
              <a:fillRect/>
            </a:stretch>
          </p:blipFill>
          <p:spPr>
            <a:xfrm>
              <a:off x="0" y="0"/>
              <a:ext cx="2231" cy="580"/>
            </a:xfrm>
            <a:prstGeom prst="rect">
              <a:avLst/>
            </a:prstGeom>
            <a:noFill/>
            <a:ln w="9525">
              <a:noFill/>
            </a:ln>
          </p:spPr>
        </p:pic>
        <p:sp>
          <p:nvSpPr>
            <p:cNvPr id="26633" name="文本框 26632"/>
            <p:cNvSpPr txBox="1"/>
            <p:nvPr/>
          </p:nvSpPr>
          <p:spPr>
            <a:xfrm>
              <a:off x="59" y="105"/>
              <a:ext cx="2116" cy="406"/>
            </a:xfrm>
            <a:prstGeom prst="rect">
              <a:avLst/>
            </a:prstGeom>
            <a:noFill/>
            <a:ln w="9525">
              <a:noFill/>
            </a:ln>
          </p:spPr>
          <p:txBody>
            <a:bodyPr anchor="ctr"/>
            <a:lstStyle/>
            <a:p>
              <a:pPr algn="ctr"/>
              <a:r>
                <a:rPr lang="zh-CN" altLang="en-US" sz="3600" b="1" dirty="0">
                  <a:solidFill>
                    <a:srgbClr val="FFFFFF"/>
                  </a:solidFill>
                  <a:latin typeface="宋体" panose="02010600030101010101" pitchFamily="2" charset="-122"/>
                </a:rPr>
                <a:t>练一练</a:t>
              </a:r>
            </a:p>
          </p:txBody>
        </p:sp>
      </p:grpSp>
      <p:pic>
        <p:nvPicPr>
          <p:cNvPr id="26639" name="图片 26638" descr="1`1`BQLJ1${`)04L{3TBPX9"/>
          <p:cNvPicPr>
            <a:picLocks noChangeAspect="1"/>
          </p:cNvPicPr>
          <p:nvPr/>
        </p:nvPicPr>
        <p:blipFill>
          <a:blip r:embed="rId3"/>
          <a:stretch>
            <a:fillRect/>
          </a:stretch>
        </p:blipFill>
        <p:spPr>
          <a:xfrm>
            <a:off x="1324610" y="2726055"/>
            <a:ext cx="6624638" cy="37179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矩形 3"/>
          <p:cNvSpPr/>
          <p:nvPr/>
        </p:nvSpPr>
        <p:spPr>
          <a:xfrm>
            <a:off x="943610" y="2540635"/>
            <a:ext cx="4267835" cy="2071370"/>
          </a:xfrm>
          <a:prstGeom prst="rect">
            <a:avLst/>
          </a:prstGeom>
          <a:solidFill>
            <a:schemeClr val="bg1"/>
          </a:solidFill>
          <a:ln w="25400" cap="flat" cmpd="sng">
            <a:solidFill>
              <a:schemeClr val="bg1"/>
            </a:solidFill>
            <a:prstDash val="solid"/>
            <a:miter/>
            <a:headEnd type="none" w="med" len="med"/>
            <a:tailEnd type="none" w="med" len="med"/>
          </a:ln>
        </p:spPr>
        <p:txBody>
          <a:bodyPr anchor="ctr"/>
          <a:lstStyle/>
          <a:p>
            <a:pPr>
              <a:lnSpc>
                <a:spcPct val="120000"/>
              </a:lnSpc>
            </a:pPr>
            <a:r>
              <a:rPr lang="zh-CN" altLang="en-US" sz="2800" b="1" dirty="0">
                <a:latin typeface="Times New Roman" panose="02020603050405020304" pitchFamily="18" charset="0"/>
              </a:rPr>
              <a:t>　　</a:t>
            </a:r>
            <a:r>
              <a:rPr lang="en-US" altLang="x-none" sz="2800" b="1">
                <a:latin typeface="Times New Roman" panose="02020603050405020304" pitchFamily="18" charset="0"/>
              </a:rPr>
              <a:t>2</a:t>
            </a:r>
            <a:r>
              <a:rPr lang="zh-CN" altLang="en-US" sz="2800" b="1" dirty="0">
                <a:latin typeface="Times New Roman" panose="02020603050405020304" pitchFamily="18" charset="0"/>
              </a:rPr>
              <a:t>．图中是一种温度自动报警器的原理图。制作水银温度计时在玻璃管中封入一段金属丝，当温度达到金属丝下端所指的温度时，电铃就响起来，发出报警信号。说明它的工作原理。</a:t>
            </a:r>
          </a:p>
        </p:txBody>
      </p:sp>
      <p:grpSp>
        <p:nvGrpSpPr>
          <p:cNvPr id="25604" name="组合 25603"/>
          <p:cNvGrpSpPr/>
          <p:nvPr/>
        </p:nvGrpSpPr>
        <p:grpSpPr>
          <a:xfrm>
            <a:off x="431800" y="347663"/>
            <a:ext cx="2789238" cy="920750"/>
            <a:chOff x="0" y="0"/>
            <a:chExt cx="2231" cy="580"/>
          </a:xfrm>
        </p:grpSpPr>
        <p:pic>
          <p:nvPicPr>
            <p:cNvPr id="25605" name="圆角矩形 1"/>
            <p:cNvPicPr/>
            <p:nvPr/>
          </p:nvPicPr>
          <p:blipFill>
            <a:blip r:embed="rId2"/>
            <a:stretch>
              <a:fillRect/>
            </a:stretch>
          </p:blipFill>
          <p:spPr>
            <a:xfrm>
              <a:off x="0" y="0"/>
              <a:ext cx="2231" cy="580"/>
            </a:xfrm>
            <a:prstGeom prst="rect">
              <a:avLst/>
            </a:prstGeom>
            <a:noFill/>
            <a:ln w="9525">
              <a:noFill/>
            </a:ln>
          </p:spPr>
        </p:pic>
        <p:sp>
          <p:nvSpPr>
            <p:cNvPr id="25606" name="文本框 25605"/>
            <p:cNvSpPr txBox="1"/>
            <p:nvPr/>
          </p:nvSpPr>
          <p:spPr>
            <a:xfrm>
              <a:off x="59" y="105"/>
              <a:ext cx="2116" cy="406"/>
            </a:xfrm>
            <a:prstGeom prst="rect">
              <a:avLst/>
            </a:prstGeom>
            <a:noFill/>
            <a:ln w="9525">
              <a:noFill/>
            </a:ln>
          </p:spPr>
          <p:txBody>
            <a:bodyPr anchor="ctr"/>
            <a:lstStyle/>
            <a:p>
              <a:pPr algn="ctr"/>
              <a:r>
                <a:rPr lang="zh-CN" altLang="en-US" sz="3600" b="1" dirty="0">
                  <a:solidFill>
                    <a:srgbClr val="FFFFFF"/>
                  </a:solidFill>
                  <a:latin typeface="宋体" panose="02010600030101010101" pitchFamily="2" charset="-122"/>
                </a:rPr>
                <a:t>练一练</a:t>
              </a:r>
            </a:p>
          </p:txBody>
        </p:sp>
      </p:grpSp>
      <p:pic>
        <p:nvPicPr>
          <p:cNvPr id="25611" name="图片 25610" descr="RC`MB%6L1@Y`6MB}I)OAWRJ"/>
          <p:cNvPicPr>
            <a:picLocks noChangeAspect="1"/>
          </p:cNvPicPr>
          <p:nvPr/>
        </p:nvPicPr>
        <p:blipFill>
          <a:blip r:embed="rId3"/>
          <a:stretch>
            <a:fillRect/>
          </a:stretch>
        </p:blipFill>
        <p:spPr>
          <a:xfrm>
            <a:off x="5873115" y="1139825"/>
            <a:ext cx="5628640" cy="45783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extBox 2"/>
          <p:cNvSpPr txBox="1"/>
          <p:nvPr/>
        </p:nvSpPr>
        <p:spPr>
          <a:xfrm>
            <a:off x="913765" y="2745105"/>
            <a:ext cx="3182620" cy="2675255"/>
          </a:xfrm>
          <a:prstGeom prst="rect">
            <a:avLst/>
          </a:prstGeom>
          <a:noFill/>
          <a:ln w="9525">
            <a:noFill/>
          </a:ln>
        </p:spPr>
        <p:txBody>
          <a:bodyPr wrap="square">
            <a:spAutoFit/>
          </a:bodyPr>
          <a:lstStyle/>
          <a:p>
            <a:pPr>
              <a:lnSpc>
                <a:spcPct val="120000"/>
              </a:lnSpc>
            </a:pPr>
            <a:r>
              <a:rPr lang="zh-CN" altLang="en-US" sz="2800" b="1" dirty="0">
                <a:latin typeface="Times New Roman" panose="02020603050405020304" pitchFamily="18" charset="0"/>
              </a:rPr>
              <a:t>　　</a:t>
            </a:r>
            <a:r>
              <a:rPr lang="en-US" altLang="x-none" sz="2800" b="1">
                <a:latin typeface="Times New Roman" panose="02020603050405020304" pitchFamily="18" charset="0"/>
              </a:rPr>
              <a:t>3</a:t>
            </a:r>
            <a:r>
              <a:rPr lang="zh-CN" altLang="en-US" sz="2800" b="1" dirty="0">
                <a:latin typeface="Times New Roman" panose="02020603050405020304" pitchFamily="18" charset="0"/>
              </a:rPr>
              <a:t>．图中是直流电铃的原理图。</a:t>
            </a:r>
            <a:r>
              <a:rPr lang="en-US" altLang="x-none" sz="2800" b="1">
                <a:latin typeface="Times New Roman" panose="02020603050405020304" pitchFamily="18" charset="0"/>
              </a:rPr>
              <a:t>B</a:t>
            </a:r>
            <a:r>
              <a:rPr lang="zh-CN" altLang="en-US" sz="2800" b="1" dirty="0">
                <a:latin typeface="Times New Roman" panose="02020603050405020304" pitchFamily="18" charset="0"/>
              </a:rPr>
              <a:t>是衔铁，</a:t>
            </a:r>
            <a:r>
              <a:rPr lang="en-US" altLang="x-none" sz="2800" b="1">
                <a:latin typeface="Times New Roman" panose="02020603050405020304" pitchFamily="18" charset="0"/>
              </a:rPr>
              <a:t>A</a:t>
            </a:r>
            <a:r>
              <a:rPr lang="zh-CN" altLang="en-US" sz="2800" b="1" dirty="0">
                <a:latin typeface="Times New Roman" panose="02020603050405020304" pitchFamily="18" charset="0"/>
              </a:rPr>
              <a:t>是弹性片。试说明它的工作原理。</a:t>
            </a:r>
          </a:p>
        </p:txBody>
      </p:sp>
      <p:grpSp>
        <p:nvGrpSpPr>
          <p:cNvPr id="24580" name="组合 24579"/>
          <p:cNvGrpSpPr/>
          <p:nvPr/>
        </p:nvGrpSpPr>
        <p:grpSpPr>
          <a:xfrm>
            <a:off x="431800" y="771208"/>
            <a:ext cx="2789238" cy="920750"/>
            <a:chOff x="0" y="0"/>
            <a:chExt cx="2231" cy="580"/>
          </a:xfrm>
        </p:grpSpPr>
        <p:pic>
          <p:nvPicPr>
            <p:cNvPr id="24581" name="圆角矩形 1"/>
            <p:cNvPicPr/>
            <p:nvPr/>
          </p:nvPicPr>
          <p:blipFill>
            <a:blip r:embed="rId2"/>
            <a:stretch>
              <a:fillRect/>
            </a:stretch>
          </p:blipFill>
          <p:spPr>
            <a:xfrm>
              <a:off x="0" y="0"/>
              <a:ext cx="2231" cy="580"/>
            </a:xfrm>
            <a:prstGeom prst="rect">
              <a:avLst/>
            </a:prstGeom>
            <a:noFill/>
            <a:ln w="9525">
              <a:noFill/>
            </a:ln>
          </p:spPr>
        </p:pic>
        <p:sp>
          <p:nvSpPr>
            <p:cNvPr id="24582" name="文本框 24581"/>
            <p:cNvSpPr txBox="1"/>
            <p:nvPr/>
          </p:nvSpPr>
          <p:spPr>
            <a:xfrm>
              <a:off x="59" y="105"/>
              <a:ext cx="2116" cy="406"/>
            </a:xfrm>
            <a:prstGeom prst="rect">
              <a:avLst/>
            </a:prstGeom>
            <a:noFill/>
            <a:ln w="9525">
              <a:noFill/>
            </a:ln>
          </p:spPr>
          <p:txBody>
            <a:bodyPr anchor="ctr"/>
            <a:lstStyle/>
            <a:p>
              <a:pPr algn="ctr"/>
              <a:r>
                <a:rPr lang="zh-CN" altLang="en-US" sz="3600" b="1" dirty="0">
                  <a:solidFill>
                    <a:srgbClr val="FFFFFF"/>
                  </a:solidFill>
                  <a:latin typeface="宋体" panose="02010600030101010101" pitchFamily="2" charset="-122"/>
                </a:rPr>
                <a:t>练一练</a:t>
              </a:r>
            </a:p>
          </p:txBody>
        </p:sp>
      </p:grpSp>
      <p:pic>
        <p:nvPicPr>
          <p:cNvPr id="24583" name="图片 24582" descr="57IO}`LEKD44]YV1)[A(V{V"/>
          <p:cNvPicPr>
            <a:picLocks noChangeAspect="1"/>
          </p:cNvPicPr>
          <p:nvPr/>
        </p:nvPicPr>
        <p:blipFill>
          <a:blip r:embed="rId3"/>
          <a:stretch>
            <a:fillRect/>
          </a:stretch>
        </p:blipFill>
        <p:spPr>
          <a:xfrm>
            <a:off x="4720492" y="1046920"/>
            <a:ext cx="7402195" cy="49625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8" name="组合 23557"/>
          <p:cNvGrpSpPr/>
          <p:nvPr/>
        </p:nvGrpSpPr>
        <p:grpSpPr>
          <a:xfrm>
            <a:off x="255905" y="727393"/>
            <a:ext cx="2789238" cy="920750"/>
            <a:chOff x="0" y="0"/>
            <a:chExt cx="2231" cy="580"/>
          </a:xfrm>
        </p:grpSpPr>
        <p:pic>
          <p:nvPicPr>
            <p:cNvPr id="23559" name="圆角矩形 1"/>
            <p:cNvPicPr/>
            <p:nvPr/>
          </p:nvPicPr>
          <p:blipFill>
            <a:blip r:embed="rId2"/>
            <a:stretch>
              <a:fillRect/>
            </a:stretch>
          </p:blipFill>
          <p:spPr>
            <a:xfrm>
              <a:off x="0" y="0"/>
              <a:ext cx="2231" cy="580"/>
            </a:xfrm>
            <a:prstGeom prst="rect">
              <a:avLst/>
            </a:prstGeom>
            <a:noFill/>
            <a:ln w="9525">
              <a:noFill/>
            </a:ln>
          </p:spPr>
        </p:pic>
        <p:sp>
          <p:nvSpPr>
            <p:cNvPr id="23560" name="文本框 23559"/>
            <p:cNvSpPr txBox="1"/>
            <p:nvPr/>
          </p:nvSpPr>
          <p:spPr>
            <a:xfrm>
              <a:off x="59" y="105"/>
              <a:ext cx="2116" cy="406"/>
            </a:xfrm>
            <a:prstGeom prst="rect">
              <a:avLst/>
            </a:prstGeom>
            <a:noFill/>
            <a:ln w="9525">
              <a:noFill/>
            </a:ln>
          </p:spPr>
          <p:txBody>
            <a:bodyPr anchor="ctr"/>
            <a:lstStyle/>
            <a:p>
              <a:pPr algn="ctr"/>
              <a:r>
                <a:rPr lang="zh-CN" altLang="en-US" sz="3600" b="1" dirty="0">
                  <a:solidFill>
                    <a:srgbClr val="FFFFFF"/>
                  </a:solidFill>
                  <a:latin typeface="宋体" panose="02010600030101010101" pitchFamily="2" charset="-122"/>
                </a:rPr>
                <a:t>课堂小结</a:t>
              </a:r>
            </a:p>
          </p:txBody>
        </p:sp>
      </p:grpSp>
      <p:grpSp>
        <p:nvGrpSpPr>
          <p:cNvPr id="23562" name="组合 23561"/>
          <p:cNvGrpSpPr/>
          <p:nvPr/>
        </p:nvGrpSpPr>
        <p:grpSpPr>
          <a:xfrm>
            <a:off x="2215515" y="2627630"/>
            <a:ext cx="2273300" cy="2468563"/>
            <a:chOff x="0" y="0"/>
            <a:chExt cx="1674" cy="1555"/>
          </a:xfrm>
        </p:grpSpPr>
        <p:pic>
          <p:nvPicPr>
            <p:cNvPr id="23563" name="单圆角矩形 2"/>
            <p:cNvPicPr/>
            <p:nvPr/>
          </p:nvPicPr>
          <p:blipFill>
            <a:blip r:embed="rId3"/>
            <a:stretch>
              <a:fillRect/>
            </a:stretch>
          </p:blipFill>
          <p:spPr>
            <a:xfrm>
              <a:off x="0" y="0"/>
              <a:ext cx="1674" cy="1555"/>
            </a:xfrm>
            <a:prstGeom prst="rect">
              <a:avLst/>
            </a:prstGeom>
            <a:noFill/>
            <a:ln w="9525">
              <a:noFill/>
            </a:ln>
          </p:spPr>
        </p:pic>
        <p:sp>
          <p:nvSpPr>
            <p:cNvPr id="23564" name="文本框 23563"/>
            <p:cNvSpPr txBox="1"/>
            <p:nvPr/>
          </p:nvSpPr>
          <p:spPr>
            <a:xfrm>
              <a:off x="116" y="66"/>
              <a:ext cx="937" cy="1432"/>
            </a:xfrm>
            <a:prstGeom prst="rect">
              <a:avLst/>
            </a:prstGeom>
            <a:noFill/>
            <a:ln w="9525">
              <a:noFill/>
            </a:ln>
          </p:spPr>
          <p:txBody>
            <a:bodyPr anchor="ctr"/>
            <a:lstStyle/>
            <a:p>
              <a:pPr algn="ctr"/>
              <a:r>
                <a:rPr lang="zh-CN" altLang="en-US" sz="2800" b="1" dirty="0">
                  <a:solidFill>
                    <a:srgbClr val="FFFFFF"/>
                  </a:solidFill>
                  <a:latin typeface="楷体_GB2312" pitchFamily="49" charset="-122"/>
                </a:rPr>
                <a:t>电磁铁</a:t>
              </a:r>
            </a:p>
          </p:txBody>
        </p:sp>
      </p:grpSp>
      <p:grpSp>
        <p:nvGrpSpPr>
          <p:cNvPr id="23565" name="组合 23564"/>
          <p:cNvGrpSpPr/>
          <p:nvPr/>
        </p:nvGrpSpPr>
        <p:grpSpPr>
          <a:xfrm>
            <a:off x="4553903" y="2610168"/>
            <a:ext cx="1563687" cy="2468562"/>
            <a:chOff x="0" y="0"/>
            <a:chExt cx="1152" cy="1555"/>
          </a:xfrm>
        </p:grpSpPr>
        <p:pic>
          <p:nvPicPr>
            <p:cNvPr id="23566" name="单圆角矩形 3"/>
            <p:cNvPicPr/>
            <p:nvPr/>
          </p:nvPicPr>
          <p:blipFill>
            <a:blip r:embed="rId4"/>
            <a:stretch>
              <a:fillRect/>
            </a:stretch>
          </p:blipFill>
          <p:spPr>
            <a:xfrm>
              <a:off x="0" y="0"/>
              <a:ext cx="1152" cy="1555"/>
            </a:xfrm>
            <a:prstGeom prst="rect">
              <a:avLst/>
            </a:prstGeom>
            <a:noFill/>
            <a:ln w="9525">
              <a:noFill/>
            </a:ln>
          </p:spPr>
        </p:pic>
        <p:sp>
          <p:nvSpPr>
            <p:cNvPr id="23567" name="文本框 23566"/>
            <p:cNvSpPr txBox="1"/>
            <p:nvPr/>
          </p:nvSpPr>
          <p:spPr>
            <a:xfrm>
              <a:off x="92" y="77"/>
              <a:ext cx="937" cy="1432"/>
            </a:xfrm>
            <a:prstGeom prst="rect">
              <a:avLst/>
            </a:prstGeom>
            <a:noFill/>
            <a:ln w="9525">
              <a:noFill/>
            </a:ln>
          </p:spPr>
          <p:txBody>
            <a:bodyPr anchor="ctr"/>
            <a:lstStyle/>
            <a:p>
              <a:pPr algn="ctr"/>
              <a:r>
                <a:rPr lang="zh-CN" altLang="en-US" sz="2800" b="1" dirty="0">
                  <a:solidFill>
                    <a:srgbClr val="FFFFFF"/>
                  </a:solidFill>
                  <a:latin typeface="楷体_GB2312" pitchFamily="49" charset="-122"/>
                </a:rPr>
                <a:t>电磁铁的磁性</a:t>
              </a:r>
            </a:p>
          </p:txBody>
        </p:sp>
      </p:grpSp>
      <p:grpSp>
        <p:nvGrpSpPr>
          <p:cNvPr id="23568" name="组合 23567"/>
          <p:cNvGrpSpPr/>
          <p:nvPr/>
        </p:nvGrpSpPr>
        <p:grpSpPr>
          <a:xfrm>
            <a:off x="6246178" y="2646680"/>
            <a:ext cx="2282825" cy="2470150"/>
            <a:chOff x="0" y="0"/>
            <a:chExt cx="1682" cy="1556"/>
          </a:xfrm>
        </p:grpSpPr>
        <p:pic>
          <p:nvPicPr>
            <p:cNvPr id="23569" name="单圆角矩形 4"/>
            <p:cNvPicPr/>
            <p:nvPr/>
          </p:nvPicPr>
          <p:blipFill>
            <a:blip r:embed="rId5"/>
            <a:stretch>
              <a:fillRect/>
            </a:stretch>
          </p:blipFill>
          <p:spPr>
            <a:xfrm>
              <a:off x="0" y="0"/>
              <a:ext cx="1682" cy="1556"/>
            </a:xfrm>
            <a:prstGeom prst="rect">
              <a:avLst/>
            </a:prstGeom>
            <a:noFill/>
            <a:ln w="9525">
              <a:noFill/>
            </a:ln>
          </p:spPr>
        </p:pic>
        <p:sp>
          <p:nvSpPr>
            <p:cNvPr id="23570" name="文本框 23569"/>
            <p:cNvSpPr txBox="1"/>
            <p:nvPr/>
          </p:nvSpPr>
          <p:spPr>
            <a:xfrm>
              <a:off x="597" y="65"/>
              <a:ext cx="937" cy="1432"/>
            </a:xfrm>
            <a:prstGeom prst="rect">
              <a:avLst/>
            </a:prstGeom>
            <a:noFill/>
            <a:ln w="9525">
              <a:noFill/>
            </a:ln>
          </p:spPr>
          <p:txBody>
            <a:bodyPr anchor="ctr"/>
            <a:lstStyle/>
            <a:p>
              <a:pPr algn="ctr"/>
              <a:r>
                <a:rPr lang="zh-CN" altLang="en-US" sz="2800" b="1" dirty="0">
                  <a:solidFill>
                    <a:srgbClr val="FFFFFF"/>
                  </a:solidFill>
                  <a:latin typeface="楷体_GB2312" pitchFamily="49" charset="-122"/>
                </a:rPr>
                <a:t>电磁铁的应用</a:t>
              </a:r>
            </a:p>
          </p:txBody>
        </p:sp>
      </p:grpSp>
      <p:grpSp>
        <p:nvGrpSpPr>
          <p:cNvPr id="23571" name="组合 23570"/>
          <p:cNvGrpSpPr/>
          <p:nvPr/>
        </p:nvGrpSpPr>
        <p:grpSpPr>
          <a:xfrm>
            <a:off x="3871278" y="3183255"/>
            <a:ext cx="615950" cy="1322388"/>
            <a:chOff x="0" y="0"/>
            <a:chExt cx="388" cy="833"/>
          </a:xfrm>
        </p:grpSpPr>
        <p:pic>
          <p:nvPicPr>
            <p:cNvPr id="23572" name="燕尾形 5"/>
            <p:cNvPicPr/>
            <p:nvPr/>
          </p:nvPicPr>
          <p:blipFill>
            <a:blip r:embed="rId6"/>
            <a:stretch>
              <a:fillRect/>
            </a:stretch>
          </p:blipFill>
          <p:spPr>
            <a:xfrm>
              <a:off x="0" y="0"/>
              <a:ext cx="388" cy="833"/>
            </a:xfrm>
            <a:prstGeom prst="rect">
              <a:avLst/>
            </a:prstGeom>
            <a:noFill/>
            <a:ln w="9525">
              <a:noFill/>
            </a:ln>
          </p:spPr>
        </p:pic>
        <p:sp>
          <p:nvSpPr>
            <p:cNvPr id="23573" name="文本框 23572"/>
            <p:cNvSpPr txBox="1"/>
            <p:nvPr/>
          </p:nvSpPr>
          <p:spPr>
            <a:xfrm>
              <a:off x="39" y="23"/>
              <a:ext cx="315" cy="765"/>
            </a:xfrm>
            <a:prstGeom prst="rect">
              <a:avLst/>
            </a:prstGeom>
            <a:noFill/>
            <a:ln w="9525">
              <a:noFill/>
            </a:ln>
          </p:spPr>
          <p:txBody>
            <a:bodyPr anchor="ctr"/>
            <a:lstStyle/>
            <a:p>
              <a:pPr algn="ctr"/>
              <a:endParaRPr lang="zh-CN" altLang="en-US" sz="1800" dirty="0">
                <a:latin typeface="华文新魏" pitchFamily="2" charset="-122"/>
              </a:endParaRPr>
            </a:p>
          </p:txBody>
        </p:sp>
      </p:grpSp>
      <p:grpSp>
        <p:nvGrpSpPr>
          <p:cNvPr id="23574" name="组合 23573"/>
          <p:cNvGrpSpPr/>
          <p:nvPr/>
        </p:nvGrpSpPr>
        <p:grpSpPr>
          <a:xfrm>
            <a:off x="6247765" y="3110230"/>
            <a:ext cx="614363" cy="1328738"/>
            <a:chOff x="0" y="0"/>
            <a:chExt cx="387" cy="837"/>
          </a:xfrm>
        </p:grpSpPr>
        <p:pic>
          <p:nvPicPr>
            <p:cNvPr id="23575" name="燕尾形 6"/>
            <p:cNvPicPr/>
            <p:nvPr/>
          </p:nvPicPr>
          <p:blipFill>
            <a:blip r:embed="rId7"/>
            <a:stretch>
              <a:fillRect/>
            </a:stretch>
          </p:blipFill>
          <p:spPr>
            <a:xfrm>
              <a:off x="0" y="0"/>
              <a:ext cx="387" cy="837"/>
            </a:xfrm>
            <a:prstGeom prst="rect">
              <a:avLst/>
            </a:prstGeom>
            <a:noFill/>
            <a:ln w="9525">
              <a:noFill/>
            </a:ln>
          </p:spPr>
        </p:pic>
        <p:sp>
          <p:nvSpPr>
            <p:cNvPr id="23576" name="文本框 23575"/>
            <p:cNvSpPr txBox="1"/>
            <p:nvPr/>
          </p:nvSpPr>
          <p:spPr>
            <a:xfrm>
              <a:off x="36" y="24"/>
              <a:ext cx="315" cy="765"/>
            </a:xfrm>
            <a:prstGeom prst="rect">
              <a:avLst/>
            </a:prstGeom>
            <a:noFill/>
            <a:ln w="9525">
              <a:noFill/>
            </a:ln>
          </p:spPr>
          <p:txBody>
            <a:bodyPr anchor="ctr"/>
            <a:lstStyle/>
            <a:p>
              <a:pPr algn="ctr"/>
              <a:endParaRPr lang="zh-CN" altLang="en-US" sz="1800" dirty="0">
                <a:latin typeface="华文新魏" pitchFamily="2" charset="-122"/>
              </a:endParaRPr>
            </a:p>
          </p:txBody>
        </p:sp>
      </p:grpSp>
      <p:grpSp>
        <p:nvGrpSpPr>
          <p:cNvPr id="23577" name="组合 23576"/>
          <p:cNvGrpSpPr/>
          <p:nvPr/>
        </p:nvGrpSpPr>
        <p:grpSpPr>
          <a:xfrm>
            <a:off x="8479790" y="3291205"/>
            <a:ext cx="614363" cy="1328738"/>
            <a:chOff x="0" y="0"/>
            <a:chExt cx="387" cy="837"/>
          </a:xfrm>
        </p:grpSpPr>
        <p:pic>
          <p:nvPicPr>
            <p:cNvPr id="23578" name="燕尾形 6"/>
            <p:cNvPicPr/>
            <p:nvPr/>
          </p:nvPicPr>
          <p:blipFill>
            <a:blip r:embed="rId7"/>
            <a:stretch>
              <a:fillRect/>
            </a:stretch>
          </p:blipFill>
          <p:spPr>
            <a:xfrm>
              <a:off x="0" y="0"/>
              <a:ext cx="387" cy="837"/>
            </a:xfrm>
            <a:prstGeom prst="rect">
              <a:avLst/>
            </a:prstGeom>
            <a:noFill/>
            <a:ln w="9525">
              <a:noFill/>
            </a:ln>
          </p:spPr>
        </p:pic>
        <p:sp>
          <p:nvSpPr>
            <p:cNvPr id="23579" name="文本框 23578"/>
            <p:cNvSpPr txBox="1"/>
            <p:nvPr/>
          </p:nvSpPr>
          <p:spPr>
            <a:xfrm>
              <a:off x="36" y="24"/>
              <a:ext cx="315" cy="765"/>
            </a:xfrm>
            <a:prstGeom prst="rect">
              <a:avLst/>
            </a:prstGeom>
            <a:noFill/>
            <a:ln w="9525">
              <a:noFill/>
            </a:ln>
          </p:spPr>
          <p:txBody>
            <a:bodyPr anchor="ctr"/>
            <a:lstStyle/>
            <a:p>
              <a:pPr algn="ctr"/>
              <a:endParaRPr lang="zh-CN" altLang="en-US" sz="1800" dirty="0">
                <a:latin typeface="华文新魏" pitchFamily="2" charset="-122"/>
              </a:endParaRPr>
            </a:p>
          </p:txBody>
        </p:sp>
      </p:grpSp>
      <p:grpSp>
        <p:nvGrpSpPr>
          <p:cNvPr id="23580" name="组合 23579"/>
          <p:cNvGrpSpPr/>
          <p:nvPr/>
        </p:nvGrpSpPr>
        <p:grpSpPr>
          <a:xfrm>
            <a:off x="9056053" y="2662555"/>
            <a:ext cx="1563687" cy="2468563"/>
            <a:chOff x="0" y="0"/>
            <a:chExt cx="1152" cy="1555"/>
          </a:xfrm>
        </p:grpSpPr>
        <p:pic>
          <p:nvPicPr>
            <p:cNvPr id="23581" name="单圆角矩形 3"/>
            <p:cNvPicPr/>
            <p:nvPr/>
          </p:nvPicPr>
          <p:blipFill>
            <a:blip r:embed="rId4"/>
            <a:stretch>
              <a:fillRect/>
            </a:stretch>
          </p:blipFill>
          <p:spPr>
            <a:xfrm>
              <a:off x="0" y="0"/>
              <a:ext cx="1152" cy="1555"/>
            </a:xfrm>
            <a:prstGeom prst="rect">
              <a:avLst/>
            </a:prstGeom>
            <a:noFill/>
            <a:ln w="9525">
              <a:noFill/>
            </a:ln>
          </p:spPr>
        </p:pic>
        <p:sp>
          <p:nvSpPr>
            <p:cNvPr id="23582" name="文本框 23581"/>
            <p:cNvSpPr txBox="1"/>
            <p:nvPr/>
          </p:nvSpPr>
          <p:spPr>
            <a:xfrm>
              <a:off x="92" y="77"/>
              <a:ext cx="937" cy="1432"/>
            </a:xfrm>
            <a:prstGeom prst="rect">
              <a:avLst/>
            </a:prstGeom>
            <a:noFill/>
            <a:ln w="9525">
              <a:noFill/>
            </a:ln>
          </p:spPr>
          <p:txBody>
            <a:bodyPr anchor="ctr"/>
            <a:lstStyle/>
            <a:p>
              <a:pPr algn="ctr"/>
              <a:r>
                <a:rPr lang="zh-CN" altLang="en-US" sz="2800" b="1" dirty="0">
                  <a:solidFill>
                    <a:srgbClr val="FFFFFF"/>
                  </a:solidFill>
                  <a:latin typeface="楷体_GB2312" pitchFamily="49" charset="-122"/>
                </a:rPr>
                <a:t>电磁</a:t>
              </a:r>
            </a:p>
            <a:p>
              <a:pPr algn="ctr"/>
              <a:r>
                <a:rPr lang="zh-CN" altLang="en-US" sz="2800" b="1" dirty="0">
                  <a:solidFill>
                    <a:srgbClr val="FFFFFF"/>
                  </a:solidFill>
                  <a:latin typeface="楷体_GB2312" pitchFamily="49" charset="-122"/>
                </a:rPr>
                <a:t>继电器</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7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56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5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5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57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5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7" name="椭圆 3"/>
          <p:cNvSpPr/>
          <p:nvPr/>
        </p:nvSpPr>
        <p:spPr>
          <a:xfrm>
            <a:off x="867093" y="586740"/>
            <a:ext cx="5643562" cy="3429000"/>
          </a:xfrm>
          <a:prstGeom prst="ellipse">
            <a:avLst/>
          </a:prstGeom>
          <a:solidFill>
            <a:srgbClr val="F79646"/>
          </a:solidFill>
          <a:ln w="38100" cap="flat" cmpd="sng">
            <a:solidFill>
              <a:schemeClr val="bg1"/>
            </a:solidFill>
            <a:prstDash val="solid"/>
            <a:headEnd type="none" w="med" len="med"/>
            <a:tailEnd type="none" w="med" len="med"/>
          </a:ln>
          <a:effectLst>
            <a:outerShdw dist="20000" dir="5400000" algn="ctr" rotWithShape="0">
              <a:srgbClr val="000000">
                <a:alpha val="34000"/>
              </a:srgbClr>
            </a:outerShdw>
          </a:effectLst>
        </p:spPr>
        <p:txBody>
          <a:bodyPr anchor="ctr"/>
          <a:lstStyle/>
          <a:p>
            <a:pPr algn="ctr"/>
            <a:endParaRPr lang="zh-CN" altLang="en-US" sz="1800" dirty="0">
              <a:solidFill>
                <a:srgbClr val="FFFFFF"/>
              </a:solidFill>
              <a:latin typeface="Calibri" panose="020F0502020204030204" pitchFamily="34" charset="0"/>
            </a:endParaRPr>
          </a:p>
        </p:txBody>
      </p:sp>
      <p:pic>
        <p:nvPicPr>
          <p:cNvPr id="4108" name="Picture 2" descr="C:\Users\zzw\Pictures\540629924144.jpg"/>
          <p:cNvPicPr>
            <a:picLocks noChangeAspect="1"/>
          </p:cNvPicPr>
          <p:nvPr/>
        </p:nvPicPr>
        <p:blipFill>
          <a:blip r:embed="rId3"/>
          <a:stretch>
            <a:fillRect/>
          </a:stretch>
        </p:blipFill>
        <p:spPr>
          <a:xfrm>
            <a:off x="1375093" y="848678"/>
            <a:ext cx="1938337" cy="2938462"/>
          </a:xfrm>
          <a:prstGeom prst="rect">
            <a:avLst/>
          </a:prstGeom>
          <a:noFill/>
          <a:ln w="9525">
            <a:noFill/>
          </a:ln>
        </p:spPr>
      </p:pic>
      <p:pic>
        <p:nvPicPr>
          <p:cNvPr id="4109" name="Picture 4" descr="http://ekuxt.landong.com/sctx004xt/819920532801.jpg"/>
          <p:cNvPicPr>
            <a:picLocks noChangeAspect="1"/>
          </p:cNvPicPr>
          <p:nvPr/>
        </p:nvPicPr>
        <p:blipFill>
          <a:blip r:embed="rId4"/>
          <a:stretch>
            <a:fillRect/>
          </a:stretch>
        </p:blipFill>
        <p:spPr>
          <a:xfrm>
            <a:off x="3359468" y="1010603"/>
            <a:ext cx="2841625" cy="2725737"/>
          </a:xfrm>
          <a:prstGeom prst="rect">
            <a:avLst/>
          </a:prstGeom>
          <a:noFill/>
          <a:ln w="9525">
            <a:noFill/>
          </a:ln>
        </p:spPr>
      </p:pic>
      <p:sp>
        <p:nvSpPr>
          <p:cNvPr id="4110" name="右箭头 6"/>
          <p:cNvSpPr/>
          <p:nvPr/>
        </p:nvSpPr>
        <p:spPr>
          <a:xfrm>
            <a:off x="6234430" y="2217103"/>
            <a:ext cx="649288" cy="360362"/>
          </a:xfrm>
          <a:prstGeom prst="rightArrow">
            <a:avLst>
              <a:gd name="adj1" fmla="val 50000"/>
              <a:gd name="adj2" fmla="val 90088"/>
            </a:avLst>
          </a:prstGeom>
          <a:gradFill rotWithShape="1">
            <a:gsLst>
              <a:gs pos="0">
                <a:srgbClr val="DAFDA7">
                  <a:alpha val="100000"/>
                </a:srgbClr>
              </a:gs>
              <a:gs pos="35001">
                <a:srgbClr val="E4FDC2">
                  <a:alpha val="100000"/>
                </a:srgbClr>
              </a:gs>
              <a:gs pos="100000">
                <a:srgbClr val="F5FFE6">
                  <a:alpha val="100000"/>
                </a:srgbClr>
              </a:gs>
            </a:gsLst>
            <a:lin ang="5400000" scaled="1"/>
            <a:tileRect/>
          </a:gradFill>
          <a:ln w="9525" cap="flat" cmpd="sng">
            <a:solidFill>
              <a:srgbClr val="98B954"/>
            </a:solidFill>
            <a:prstDash val="solid"/>
            <a:miter/>
            <a:headEnd type="none" w="med" len="med"/>
            <a:tailEnd type="none" w="med" len="med"/>
          </a:ln>
          <a:effectLst>
            <a:outerShdw dist="20000" dir="5400000" algn="ctr" rotWithShape="0">
              <a:srgbClr val="000000">
                <a:alpha val="34000"/>
              </a:srgbClr>
            </a:outerShdw>
          </a:effectLst>
        </p:spPr>
        <p:txBody>
          <a:bodyPr anchor="ctr"/>
          <a:lstStyle/>
          <a:p>
            <a:pPr algn="ctr"/>
            <a:endParaRPr lang="zh-CN" altLang="en-US" sz="1800" dirty="0">
              <a:solidFill>
                <a:srgbClr val="000000"/>
              </a:solidFill>
              <a:latin typeface="Calibri" panose="020F0502020204030204" pitchFamily="34" charset="0"/>
            </a:endParaRPr>
          </a:p>
        </p:txBody>
      </p:sp>
      <p:sp>
        <p:nvSpPr>
          <p:cNvPr id="4111" name="TextBox 7"/>
          <p:cNvSpPr txBox="1"/>
          <p:nvPr/>
        </p:nvSpPr>
        <p:spPr>
          <a:xfrm>
            <a:off x="7134543" y="2072640"/>
            <a:ext cx="1255712" cy="519113"/>
          </a:xfrm>
          <a:prstGeom prst="rect">
            <a:avLst/>
          </a:prstGeom>
          <a:noFill/>
          <a:ln w="9525">
            <a:noFill/>
          </a:ln>
        </p:spPr>
        <p:txBody>
          <a:bodyPr wrap="none">
            <a:spAutoFit/>
          </a:bodyPr>
          <a:lstStyle/>
          <a:p>
            <a:r>
              <a:rPr lang="zh-CN" altLang="en-US" sz="2800" b="1" dirty="0">
                <a:latin typeface="宋体" panose="02010600030101010101" pitchFamily="2" charset="-122"/>
              </a:rPr>
              <a:t>永磁体</a:t>
            </a:r>
          </a:p>
        </p:txBody>
      </p:sp>
      <p:sp>
        <p:nvSpPr>
          <p:cNvPr id="4112" name="圆角矩形 8"/>
          <p:cNvSpPr/>
          <p:nvPr/>
        </p:nvSpPr>
        <p:spPr>
          <a:xfrm>
            <a:off x="5312410" y="3677603"/>
            <a:ext cx="6000750" cy="2928937"/>
          </a:xfrm>
          <a:prstGeom prst="roundRect">
            <a:avLst>
              <a:gd name="adj" fmla="val 16667"/>
            </a:avLst>
          </a:prstGeom>
          <a:solidFill>
            <a:srgbClr val="4BACC6"/>
          </a:solidFill>
          <a:ln w="38100" cap="flat" cmpd="sng">
            <a:solidFill>
              <a:schemeClr val="bg1"/>
            </a:solidFill>
            <a:prstDash val="solid"/>
            <a:headEnd type="none" w="med" len="med"/>
            <a:tailEnd type="none" w="med" len="med"/>
          </a:ln>
          <a:effectLst>
            <a:outerShdw dist="20000" dir="5400000" algn="ctr" rotWithShape="0">
              <a:srgbClr val="000000">
                <a:alpha val="34000"/>
              </a:srgbClr>
            </a:outerShdw>
          </a:effectLst>
        </p:spPr>
        <p:txBody>
          <a:bodyPr anchor="ctr"/>
          <a:lstStyle/>
          <a:p>
            <a:pPr algn="ctr"/>
            <a:endParaRPr lang="zh-CN" altLang="en-US" sz="1800" dirty="0">
              <a:solidFill>
                <a:srgbClr val="FFFFFF"/>
              </a:solidFill>
              <a:latin typeface="Calibri" panose="020F0502020204030204" pitchFamily="34" charset="0"/>
            </a:endParaRPr>
          </a:p>
        </p:txBody>
      </p:sp>
      <p:pic>
        <p:nvPicPr>
          <p:cNvPr id="4113" name="Picture 6" descr="http://img839.ph.126.net/U1U4SVALAuPF51JujApX2A==/785315185024538331.jpg"/>
          <p:cNvPicPr>
            <a:picLocks noChangeAspect="1"/>
          </p:cNvPicPr>
          <p:nvPr/>
        </p:nvPicPr>
        <p:blipFill>
          <a:blip r:embed="rId5"/>
          <a:stretch>
            <a:fillRect/>
          </a:stretch>
        </p:blipFill>
        <p:spPr>
          <a:xfrm>
            <a:off x="5517198" y="3893503"/>
            <a:ext cx="2084387" cy="2401887"/>
          </a:xfrm>
          <a:prstGeom prst="rect">
            <a:avLst/>
          </a:prstGeom>
          <a:noFill/>
          <a:ln w="9525">
            <a:noFill/>
          </a:ln>
        </p:spPr>
      </p:pic>
      <p:pic>
        <p:nvPicPr>
          <p:cNvPr id="4114" name="图片 10" descr="20101229452049550.jpg"/>
          <p:cNvPicPr>
            <a:picLocks noChangeAspect="1"/>
          </p:cNvPicPr>
          <p:nvPr/>
        </p:nvPicPr>
        <p:blipFill>
          <a:blip r:embed="rId6"/>
          <a:stretch>
            <a:fillRect/>
          </a:stretch>
        </p:blipFill>
        <p:spPr>
          <a:xfrm>
            <a:off x="7604760" y="3893503"/>
            <a:ext cx="1608138" cy="2584450"/>
          </a:xfrm>
          <a:prstGeom prst="rect">
            <a:avLst/>
          </a:prstGeom>
          <a:noFill/>
          <a:ln w="9525">
            <a:noFill/>
          </a:ln>
        </p:spPr>
      </p:pic>
      <p:sp>
        <p:nvSpPr>
          <p:cNvPr id="4115" name="TextBox 12"/>
          <p:cNvSpPr txBox="1"/>
          <p:nvPr/>
        </p:nvSpPr>
        <p:spPr>
          <a:xfrm>
            <a:off x="3460750" y="4745990"/>
            <a:ext cx="1255713" cy="519113"/>
          </a:xfrm>
          <a:prstGeom prst="rect">
            <a:avLst/>
          </a:prstGeom>
          <a:noFill/>
          <a:ln w="9525">
            <a:noFill/>
          </a:ln>
        </p:spPr>
        <p:txBody>
          <a:bodyPr wrap="none">
            <a:spAutoFit/>
          </a:bodyPr>
          <a:lstStyle/>
          <a:p>
            <a:r>
              <a:rPr lang="zh-CN" altLang="en-US" sz="2800" b="1" dirty="0">
                <a:latin typeface="宋体" panose="02010600030101010101" pitchFamily="2" charset="-122"/>
              </a:rPr>
              <a:t>电磁铁</a:t>
            </a:r>
          </a:p>
        </p:txBody>
      </p:sp>
      <p:sp>
        <p:nvSpPr>
          <p:cNvPr id="4116" name="左箭头 13"/>
          <p:cNvSpPr/>
          <p:nvPr/>
        </p:nvSpPr>
        <p:spPr>
          <a:xfrm>
            <a:off x="4955223" y="4745990"/>
            <a:ext cx="642937" cy="300038"/>
          </a:xfrm>
          <a:prstGeom prst="leftArrow">
            <a:avLst>
              <a:gd name="adj1" fmla="val 50000"/>
              <a:gd name="adj2" fmla="val 107142"/>
            </a:avLst>
          </a:prstGeom>
          <a:gradFill rotWithShape="1">
            <a:gsLst>
              <a:gs pos="0">
                <a:srgbClr val="C9B5E8">
                  <a:alpha val="100000"/>
                </a:srgbClr>
              </a:gs>
              <a:gs pos="35001">
                <a:srgbClr val="D9CBEE">
                  <a:alpha val="100000"/>
                </a:srgbClr>
              </a:gs>
              <a:gs pos="100000">
                <a:srgbClr val="F0EAF9">
                  <a:alpha val="100000"/>
                </a:srgbClr>
              </a:gs>
            </a:gsLst>
            <a:lin ang="5400000" scaled="1"/>
            <a:tileRect/>
          </a:gradFill>
          <a:ln w="9525" cap="flat" cmpd="sng">
            <a:solidFill>
              <a:srgbClr val="7D60A0"/>
            </a:solidFill>
            <a:prstDash val="solid"/>
            <a:miter/>
            <a:headEnd type="none" w="med" len="med"/>
            <a:tailEnd type="none" w="med" len="med"/>
          </a:ln>
          <a:effectLst>
            <a:outerShdw dist="20000" dir="5400000" algn="ctr" rotWithShape="0">
              <a:srgbClr val="000000">
                <a:alpha val="34000"/>
              </a:srgbClr>
            </a:outerShdw>
          </a:effectLst>
        </p:spPr>
        <p:txBody>
          <a:bodyPr anchor="ctr"/>
          <a:lstStyle/>
          <a:p>
            <a:pPr algn="ctr"/>
            <a:endParaRPr lang="zh-CN" altLang="en-US" sz="1800" dirty="0">
              <a:solidFill>
                <a:srgbClr val="000000"/>
              </a:solidFill>
              <a:latin typeface="Calibri" panose="020F0502020204030204" pitchFamily="34" charset="0"/>
            </a:endParaRPr>
          </a:p>
        </p:txBody>
      </p:sp>
      <p:pic>
        <p:nvPicPr>
          <p:cNvPr id="4117" name="图片 14" descr="起重电磁铁.jpg"/>
          <p:cNvPicPr>
            <a:picLocks noChangeAspect="1"/>
          </p:cNvPicPr>
          <p:nvPr/>
        </p:nvPicPr>
        <p:blipFill>
          <a:blip r:embed="rId7"/>
          <a:stretch>
            <a:fillRect/>
          </a:stretch>
        </p:blipFill>
        <p:spPr>
          <a:xfrm>
            <a:off x="9225598" y="3893503"/>
            <a:ext cx="1925637" cy="25590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1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0" grpId="0" bldLvl="0" animBg="1"/>
      <p:bldP spid="4111" grpId="0"/>
      <p:bldP spid="4115" grpId="0"/>
      <p:bldP spid="411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1" name="组合 37890"/>
          <p:cNvGrpSpPr/>
          <p:nvPr/>
        </p:nvGrpSpPr>
        <p:grpSpPr>
          <a:xfrm>
            <a:off x="752158" y="2016443"/>
            <a:ext cx="4724400" cy="2273300"/>
            <a:chOff x="0" y="0"/>
            <a:chExt cx="2976" cy="1432"/>
          </a:xfrm>
        </p:grpSpPr>
        <p:grpSp>
          <p:nvGrpSpPr>
            <p:cNvPr id="37892" name="组合 37891"/>
            <p:cNvGrpSpPr/>
            <p:nvPr/>
          </p:nvGrpSpPr>
          <p:grpSpPr>
            <a:xfrm>
              <a:off x="672" y="624"/>
              <a:ext cx="1440" cy="384"/>
              <a:chOff x="0" y="0"/>
              <a:chExt cx="1440" cy="384"/>
            </a:xfrm>
          </p:grpSpPr>
          <p:sp>
            <p:nvSpPr>
              <p:cNvPr id="37893" name="Line 5"/>
              <p:cNvSpPr/>
              <p:nvPr/>
            </p:nvSpPr>
            <p:spPr>
              <a:xfrm>
                <a:off x="0" y="0"/>
                <a:ext cx="0" cy="384"/>
              </a:xfrm>
              <a:prstGeom prst="line">
                <a:avLst/>
              </a:prstGeom>
              <a:ln w="38100" cap="flat" cmpd="sng">
                <a:solidFill>
                  <a:srgbClr val="00FF99"/>
                </a:solidFill>
                <a:prstDash val="dash"/>
                <a:headEnd type="none" w="med" len="med"/>
                <a:tailEnd type="none" w="med" len="med"/>
              </a:ln>
            </p:spPr>
          </p:sp>
          <p:sp>
            <p:nvSpPr>
              <p:cNvPr id="37894" name="Line 6"/>
              <p:cNvSpPr/>
              <p:nvPr/>
            </p:nvSpPr>
            <p:spPr>
              <a:xfrm>
                <a:off x="384" y="0"/>
                <a:ext cx="0" cy="384"/>
              </a:xfrm>
              <a:prstGeom prst="line">
                <a:avLst/>
              </a:prstGeom>
              <a:ln w="38100" cap="flat" cmpd="sng">
                <a:solidFill>
                  <a:srgbClr val="00FF99"/>
                </a:solidFill>
                <a:prstDash val="dash"/>
                <a:headEnd type="none" w="med" len="med"/>
                <a:tailEnd type="none" w="med" len="med"/>
              </a:ln>
            </p:spPr>
          </p:sp>
          <p:sp>
            <p:nvSpPr>
              <p:cNvPr id="37895" name="Line 7"/>
              <p:cNvSpPr/>
              <p:nvPr/>
            </p:nvSpPr>
            <p:spPr>
              <a:xfrm>
                <a:off x="576" y="0"/>
                <a:ext cx="0" cy="384"/>
              </a:xfrm>
              <a:prstGeom prst="line">
                <a:avLst/>
              </a:prstGeom>
              <a:ln w="38100" cap="flat" cmpd="sng">
                <a:solidFill>
                  <a:srgbClr val="00FF99"/>
                </a:solidFill>
                <a:prstDash val="dash"/>
                <a:headEnd type="none" w="med" len="med"/>
                <a:tailEnd type="none" w="med" len="med"/>
              </a:ln>
            </p:spPr>
          </p:sp>
          <p:sp>
            <p:nvSpPr>
              <p:cNvPr id="37896" name="Line 8"/>
              <p:cNvSpPr/>
              <p:nvPr/>
            </p:nvSpPr>
            <p:spPr>
              <a:xfrm>
                <a:off x="768" y="0"/>
                <a:ext cx="0" cy="384"/>
              </a:xfrm>
              <a:prstGeom prst="line">
                <a:avLst/>
              </a:prstGeom>
              <a:ln w="38100" cap="flat" cmpd="sng">
                <a:solidFill>
                  <a:srgbClr val="00FF99"/>
                </a:solidFill>
                <a:prstDash val="dash"/>
                <a:headEnd type="none" w="med" len="med"/>
                <a:tailEnd type="none" w="med" len="med"/>
              </a:ln>
            </p:spPr>
          </p:sp>
          <p:sp>
            <p:nvSpPr>
              <p:cNvPr id="37897" name="Line 9"/>
              <p:cNvSpPr/>
              <p:nvPr/>
            </p:nvSpPr>
            <p:spPr>
              <a:xfrm>
                <a:off x="972" y="0"/>
                <a:ext cx="0" cy="384"/>
              </a:xfrm>
              <a:prstGeom prst="line">
                <a:avLst/>
              </a:prstGeom>
              <a:ln w="38100" cap="flat" cmpd="sng">
                <a:solidFill>
                  <a:srgbClr val="00FF99"/>
                </a:solidFill>
                <a:prstDash val="dash"/>
                <a:headEnd type="none" w="med" len="med"/>
                <a:tailEnd type="none" w="med" len="med"/>
              </a:ln>
            </p:spPr>
          </p:sp>
          <p:sp>
            <p:nvSpPr>
              <p:cNvPr id="37898" name="Line 10"/>
              <p:cNvSpPr/>
              <p:nvPr/>
            </p:nvSpPr>
            <p:spPr>
              <a:xfrm>
                <a:off x="1392" y="0"/>
                <a:ext cx="48" cy="384"/>
              </a:xfrm>
              <a:prstGeom prst="line">
                <a:avLst/>
              </a:prstGeom>
              <a:ln w="38100" cap="flat" cmpd="sng">
                <a:solidFill>
                  <a:srgbClr val="00FF99"/>
                </a:solidFill>
                <a:prstDash val="dash"/>
                <a:headEnd type="none" w="med" len="med"/>
                <a:tailEnd type="none" w="med" len="med"/>
              </a:ln>
            </p:spPr>
          </p:sp>
          <p:sp>
            <p:nvSpPr>
              <p:cNvPr id="37899" name="Line 11"/>
              <p:cNvSpPr/>
              <p:nvPr/>
            </p:nvSpPr>
            <p:spPr>
              <a:xfrm>
                <a:off x="1176" y="0"/>
                <a:ext cx="0" cy="384"/>
              </a:xfrm>
              <a:prstGeom prst="line">
                <a:avLst/>
              </a:prstGeom>
              <a:ln w="38100" cap="flat" cmpd="sng">
                <a:solidFill>
                  <a:srgbClr val="00FF99"/>
                </a:solidFill>
                <a:prstDash val="dash"/>
                <a:headEnd type="none" w="med" len="med"/>
                <a:tailEnd type="none" w="med" len="med"/>
              </a:ln>
            </p:spPr>
          </p:sp>
          <p:sp>
            <p:nvSpPr>
              <p:cNvPr id="37900" name="Line 12"/>
              <p:cNvSpPr/>
              <p:nvPr/>
            </p:nvSpPr>
            <p:spPr>
              <a:xfrm>
                <a:off x="192" y="0"/>
                <a:ext cx="0" cy="384"/>
              </a:xfrm>
              <a:prstGeom prst="line">
                <a:avLst/>
              </a:prstGeom>
              <a:ln w="38100" cap="flat" cmpd="sng">
                <a:solidFill>
                  <a:srgbClr val="00FF99"/>
                </a:solidFill>
                <a:prstDash val="dash"/>
                <a:headEnd type="none" w="med" len="med"/>
                <a:tailEnd type="none" w="med" len="med"/>
              </a:ln>
            </p:spPr>
          </p:sp>
        </p:grpSp>
        <p:sp>
          <p:nvSpPr>
            <p:cNvPr id="37901" name="Rectangle 13"/>
            <p:cNvSpPr/>
            <p:nvPr/>
          </p:nvSpPr>
          <p:spPr>
            <a:xfrm>
              <a:off x="416" y="630"/>
              <a:ext cx="1776" cy="363"/>
            </a:xfrm>
            <a:prstGeom prst="rect">
              <a:avLst/>
            </a:prstGeom>
            <a:gradFill rotWithShape="1">
              <a:gsLst>
                <a:gs pos="0">
                  <a:srgbClr val="DDDDDD">
                    <a:gamma/>
                    <a:shade val="54118"/>
                    <a:invGamma/>
                  </a:srgbClr>
                </a:gs>
                <a:gs pos="50000">
                  <a:srgbClr val="DDDDDD"/>
                </a:gs>
                <a:gs pos="100000">
                  <a:srgbClr val="DDDDDD">
                    <a:gamma/>
                    <a:shade val="54118"/>
                    <a:invGamma/>
                  </a:srgbClr>
                </a:gs>
              </a:gsLst>
              <a:lin ang="5400000" scaled="1"/>
              <a:tileRect/>
            </a:gradFill>
            <a:ln w="19050" cap="flat" cmpd="sng">
              <a:solidFill>
                <a:srgbClr val="4D4D4D"/>
              </a:solidFill>
              <a:prstDash val="solid"/>
              <a:miter/>
              <a:headEnd type="none" w="med" len="med"/>
              <a:tailEnd type="none" w="med" len="med"/>
            </a:ln>
          </p:spPr>
          <p:txBody>
            <a:bodyPr wrap="none" anchor="ctr"/>
            <a:lstStyle/>
            <a:p>
              <a:endParaRPr lang="zh-CN" altLang="en-US" sz="1800" dirty="0">
                <a:solidFill>
                  <a:srgbClr val="1E1C11"/>
                </a:solidFill>
                <a:latin typeface="Calibri" panose="020F0502020204030204" pitchFamily="34" charset="0"/>
              </a:endParaRPr>
            </a:p>
          </p:txBody>
        </p:sp>
        <p:grpSp>
          <p:nvGrpSpPr>
            <p:cNvPr id="37902" name="组合 37901"/>
            <p:cNvGrpSpPr/>
            <p:nvPr/>
          </p:nvGrpSpPr>
          <p:grpSpPr>
            <a:xfrm>
              <a:off x="480" y="432"/>
              <a:ext cx="1680" cy="1000"/>
              <a:chOff x="0" y="0"/>
              <a:chExt cx="1680" cy="1248"/>
            </a:xfrm>
          </p:grpSpPr>
          <p:sp>
            <p:nvSpPr>
              <p:cNvPr id="37903" name="未知"/>
              <p:cNvSpPr/>
              <p:nvPr/>
            </p:nvSpPr>
            <p:spPr>
              <a:xfrm>
                <a:off x="204" y="0"/>
                <a:ext cx="192" cy="920"/>
              </a:xfrm>
              <a:custGeom>
                <a:avLst/>
                <a:gdLst>
                  <a:gd name="txL" fmla="*/ 0 w 192"/>
                  <a:gd name="txT" fmla="*/ 0 h 920"/>
                  <a:gd name="txR" fmla="*/ 192 w 192"/>
                  <a:gd name="txB" fmla="*/ 920 h 920"/>
                </a:gdLst>
                <a:ahLst/>
                <a:cxnLst>
                  <a:cxn ang="0">
                    <a:pos x="0" y="720"/>
                  </a:cxn>
                  <a:cxn ang="0">
                    <a:pos x="48" y="816"/>
                  </a:cxn>
                  <a:cxn ang="0">
                    <a:pos x="144" y="96"/>
                  </a:cxn>
                  <a:cxn ang="0">
                    <a:pos x="192" y="240"/>
                  </a:cxn>
                </a:cxnLst>
                <a:rect l="txL" t="txT" r="txR" b="txB"/>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37904" name="未知"/>
              <p:cNvSpPr/>
              <p:nvPr/>
            </p:nvSpPr>
            <p:spPr>
              <a:xfrm>
                <a:off x="384" y="0"/>
                <a:ext cx="192" cy="920"/>
              </a:xfrm>
              <a:custGeom>
                <a:avLst/>
                <a:gdLst>
                  <a:gd name="txL" fmla="*/ 0 w 192"/>
                  <a:gd name="txT" fmla="*/ 0 h 920"/>
                  <a:gd name="txR" fmla="*/ 192 w 192"/>
                  <a:gd name="txB" fmla="*/ 920 h 920"/>
                </a:gdLst>
                <a:ahLst/>
                <a:cxnLst>
                  <a:cxn ang="0">
                    <a:pos x="0" y="720"/>
                  </a:cxn>
                  <a:cxn ang="0">
                    <a:pos x="48" y="816"/>
                  </a:cxn>
                  <a:cxn ang="0">
                    <a:pos x="144" y="96"/>
                  </a:cxn>
                  <a:cxn ang="0">
                    <a:pos x="192" y="240"/>
                  </a:cxn>
                </a:cxnLst>
                <a:rect l="txL" t="txT" r="txR" b="txB"/>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37905" name="未知"/>
              <p:cNvSpPr/>
              <p:nvPr/>
            </p:nvSpPr>
            <p:spPr>
              <a:xfrm>
                <a:off x="576" y="0"/>
                <a:ext cx="192" cy="920"/>
              </a:xfrm>
              <a:custGeom>
                <a:avLst/>
                <a:gdLst>
                  <a:gd name="txL" fmla="*/ 0 w 192"/>
                  <a:gd name="txT" fmla="*/ 0 h 920"/>
                  <a:gd name="txR" fmla="*/ 192 w 192"/>
                  <a:gd name="txB" fmla="*/ 920 h 920"/>
                </a:gdLst>
                <a:ahLst/>
                <a:cxnLst>
                  <a:cxn ang="0">
                    <a:pos x="0" y="720"/>
                  </a:cxn>
                  <a:cxn ang="0">
                    <a:pos x="48" y="816"/>
                  </a:cxn>
                  <a:cxn ang="0">
                    <a:pos x="144" y="96"/>
                  </a:cxn>
                  <a:cxn ang="0">
                    <a:pos x="192" y="240"/>
                  </a:cxn>
                </a:cxnLst>
                <a:rect l="txL" t="txT" r="txR" b="txB"/>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37906" name="未知"/>
              <p:cNvSpPr/>
              <p:nvPr/>
            </p:nvSpPr>
            <p:spPr>
              <a:xfrm>
                <a:off x="780" y="0"/>
                <a:ext cx="192" cy="920"/>
              </a:xfrm>
              <a:custGeom>
                <a:avLst/>
                <a:gdLst>
                  <a:gd name="txL" fmla="*/ 0 w 192"/>
                  <a:gd name="txT" fmla="*/ 0 h 920"/>
                  <a:gd name="txR" fmla="*/ 192 w 192"/>
                  <a:gd name="txB" fmla="*/ 920 h 920"/>
                </a:gdLst>
                <a:ahLst/>
                <a:cxnLst>
                  <a:cxn ang="0">
                    <a:pos x="0" y="720"/>
                  </a:cxn>
                  <a:cxn ang="0">
                    <a:pos x="48" y="816"/>
                  </a:cxn>
                  <a:cxn ang="0">
                    <a:pos x="144" y="96"/>
                  </a:cxn>
                  <a:cxn ang="0">
                    <a:pos x="192" y="240"/>
                  </a:cxn>
                </a:cxnLst>
                <a:rect l="txL" t="txT" r="txR" b="txB"/>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37907" name="未知"/>
              <p:cNvSpPr/>
              <p:nvPr/>
            </p:nvSpPr>
            <p:spPr>
              <a:xfrm>
                <a:off x="972" y="0"/>
                <a:ext cx="192" cy="920"/>
              </a:xfrm>
              <a:custGeom>
                <a:avLst/>
                <a:gdLst>
                  <a:gd name="txL" fmla="*/ 0 w 192"/>
                  <a:gd name="txT" fmla="*/ 0 h 920"/>
                  <a:gd name="txR" fmla="*/ 192 w 192"/>
                  <a:gd name="txB" fmla="*/ 920 h 920"/>
                </a:gdLst>
                <a:ahLst/>
                <a:cxnLst>
                  <a:cxn ang="0">
                    <a:pos x="0" y="720"/>
                  </a:cxn>
                  <a:cxn ang="0">
                    <a:pos x="48" y="816"/>
                  </a:cxn>
                  <a:cxn ang="0">
                    <a:pos x="144" y="96"/>
                  </a:cxn>
                  <a:cxn ang="0">
                    <a:pos x="192" y="240"/>
                  </a:cxn>
                </a:cxnLst>
                <a:rect l="txL" t="txT" r="txR" b="txB"/>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37908" name="未知"/>
              <p:cNvSpPr/>
              <p:nvPr/>
            </p:nvSpPr>
            <p:spPr>
              <a:xfrm>
                <a:off x="1176" y="0"/>
                <a:ext cx="192" cy="920"/>
              </a:xfrm>
              <a:custGeom>
                <a:avLst/>
                <a:gdLst>
                  <a:gd name="txL" fmla="*/ 0 w 192"/>
                  <a:gd name="txT" fmla="*/ 0 h 920"/>
                  <a:gd name="txR" fmla="*/ 192 w 192"/>
                  <a:gd name="txB" fmla="*/ 920 h 920"/>
                </a:gdLst>
                <a:ahLst/>
                <a:cxnLst>
                  <a:cxn ang="0">
                    <a:pos x="0" y="720"/>
                  </a:cxn>
                  <a:cxn ang="0">
                    <a:pos x="48" y="816"/>
                  </a:cxn>
                  <a:cxn ang="0">
                    <a:pos x="144" y="96"/>
                  </a:cxn>
                  <a:cxn ang="0">
                    <a:pos x="192" y="240"/>
                  </a:cxn>
                </a:cxnLst>
                <a:rect l="txL" t="txT" r="txR" b="txB"/>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37909" name="未知"/>
              <p:cNvSpPr/>
              <p:nvPr/>
            </p:nvSpPr>
            <p:spPr>
              <a:xfrm>
                <a:off x="1380" y="0"/>
                <a:ext cx="192" cy="920"/>
              </a:xfrm>
              <a:custGeom>
                <a:avLst/>
                <a:gdLst>
                  <a:gd name="txL" fmla="*/ 0 w 192"/>
                  <a:gd name="txT" fmla="*/ 0 h 920"/>
                  <a:gd name="txR" fmla="*/ 192 w 192"/>
                  <a:gd name="txB" fmla="*/ 920 h 920"/>
                </a:gdLst>
                <a:ahLst/>
                <a:cxnLst>
                  <a:cxn ang="0">
                    <a:pos x="0" y="720"/>
                  </a:cxn>
                  <a:cxn ang="0">
                    <a:pos x="48" y="816"/>
                  </a:cxn>
                  <a:cxn ang="0">
                    <a:pos x="144" y="96"/>
                  </a:cxn>
                  <a:cxn ang="0">
                    <a:pos x="192" y="240"/>
                  </a:cxn>
                </a:cxnLst>
                <a:rect l="txL" t="txT" r="txR" b="txB"/>
                <a:pathLst>
                  <a:path w="192" h="920">
                    <a:moveTo>
                      <a:pt x="0" y="720"/>
                    </a:moveTo>
                    <a:cubicBezTo>
                      <a:pt x="12" y="820"/>
                      <a:pt x="24" y="920"/>
                      <a:pt x="48" y="816"/>
                    </a:cubicBezTo>
                    <a:cubicBezTo>
                      <a:pt x="72" y="712"/>
                      <a:pt x="120" y="192"/>
                      <a:pt x="144" y="96"/>
                    </a:cubicBezTo>
                    <a:cubicBezTo>
                      <a:pt x="168" y="0"/>
                      <a:pt x="184" y="216"/>
                      <a:pt x="192" y="240"/>
                    </a:cubicBez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37910" name="未知"/>
              <p:cNvSpPr/>
              <p:nvPr/>
            </p:nvSpPr>
            <p:spPr>
              <a:xfrm>
                <a:off x="1632" y="720"/>
                <a:ext cx="48" cy="528"/>
              </a:xfrm>
              <a:custGeom>
                <a:avLst/>
                <a:gdLst>
                  <a:gd name="txL" fmla="*/ 0 w 48"/>
                  <a:gd name="txT" fmla="*/ 0 h 528"/>
                  <a:gd name="txR" fmla="*/ 48 w 48"/>
                  <a:gd name="txB" fmla="*/ 528 h 528"/>
                </a:gdLst>
                <a:ahLst/>
                <a:cxnLst>
                  <a:cxn ang="0">
                    <a:pos x="0" y="0"/>
                  </a:cxn>
                  <a:cxn ang="0">
                    <a:pos x="48" y="528"/>
                  </a:cxn>
                </a:cxnLst>
                <a:rect l="txL" t="txT" r="txR" b="txB"/>
                <a:pathLst>
                  <a:path w="48" h="528">
                    <a:moveTo>
                      <a:pt x="0" y="0"/>
                    </a:moveTo>
                    <a:cubicBezTo>
                      <a:pt x="20" y="216"/>
                      <a:pt x="40" y="432"/>
                      <a:pt x="48" y="528"/>
                    </a:cubicBezTo>
                  </a:path>
                </a:pathLst>
              </a:custGeom>
              <a:noFill/>
              <a:ln w="38100" cap="flat" cmpd="sng">
                <a:solidFill>
                  <a:srgbClr val="000000"/>
                </a:solidFill>
                <a:prstDash val="solid"/>
                <a:headEnd type="none" w="med" len="med"/>
                <a:tailEnd type="none" w="med" len="med"/>
              </a:ln>
            </p:spPr>
            <p:txBody>
              <a:bodyPr/>
              <a:lstStyle/>
              <a:p>
                <a:endParaRPr lang="zh-CN" altLang="en-US"/>
              </a:p>
            </p:txBody>
          </p:sp>
          <p:sp>
            <p:nvSpPr>
              <p:cNvPr id="37911" name="未知"/>
              <p:cNvSpPr/>
              <p:nvPr/>
            </p:nvSpPr>
            <p:spPr>
              <a:xfrm>
                <a:off x="0" y="0"/>
                <a:ext cx="192" cy="1216"/>
              </a:xfrm>
              <a:custGeom>
                <a:avLst/>
                <a:gdLst>
                  <a:gd name="txL" fmla="*/ 0 w 192"/>
                  <a:gd name="txT" fmla="*/ 0 h 1216"/>
                  <a:gd name="txR" fmla="*/ 192 w 192"/>
                  <a:gd name="txB" fmla="*/ 1216 h 1216"/>
                </a:gdLst>
                <a:ahLst/>
                <a:cxnLst>
                  <a:cxn ang="0">
                    <a:pos x="0" y="1216"/>
                  </a:cxn>
                  <a:cxn ang="0">
                    <a:pos x="144" y="160"/>
                  </a:cxn>
                  <a:cxn ang="0">
                    <a:pos x="192" y="256"/>
                  </a:cxn>
                </a:cxnLst>
                <a:rect l="txL" t="txT" r="txR" b="txB"/>
                <a:pathLst>
                  <a:path w="192" h="1216">
                    <a:moveTo>
                      <a:pt x="0" y="1216"/>
                    </a:moveTo>
                    <a:cubicBezTo>
                      <a:pt x="56" y="768"/>
                      <a:pt x="112" y="320"/>
                      <a:pt x="144" y="160"/>
                    </a:cubicBezTo>
                    <a:cubicBezTo>
                      <a:pt x="176" y="0"/>
                      <a:pt x="184" y="128"/>
                      <a:pt x="192" y="256"/>
                    </a:cubicBezTo>
                  </a:path>
                </a:pathLst>
              </a:custGeom>
              <a:noFill/>
              <a:ln w="38100" cap="flat" cmpd="sng">
                <a:solidFill>
                  <a:srgbClr val="000000"/>
                </a:solidFill>
                <a:prstDash val="solid"/>
                <a:headEnd type="none" w="med" len="med"/>
                <a:tailEnd type="none" w="med" len="med"/>
              </a:ln>
            </p:spPr>
            <p:txBody>
              <a:bodyPr/>
              <a:lstStyle/>
              <a:p>
                <a:endParaRPr lang="zh-CN" altLang="en-US"/>
              </a:p>
            </p:txBody>
          </p:sp>
        </p:grpSp>
        <p:grpSp>
          <p:nvGrpSpPr>
            <p:cNvPr id="37912" name="组合 37911"/>
            <p:cNvGrpSpPr/>
            <p:nvPr/>
          </p:nvGrpSpPr>
          <p:grpSpPr>
            <a:xfrm>
              <a:off x="0" y="0"/>
              <a:ext cx="816" cy="432"/>
              <a:chOff x="0" y="0"/>
              <a:chExt cx="816" cy="432"/>
            </a:xfrm>
          </p:grpSpPr>
          <p:sp>
            <p:nvSpPr>
              <p:cNvPr id="37913" name="AutoShape 25"/>
              <p:cNvSpPr/>
              <p:nvPr/>
            </p:nvSpPr>
            <p:spPr>
              <a:xfrm flipH="1">
                <a:off x="0" y="0"/>
                <a:ext cx="672" cy="432"/>
              </a:xfrm>
              <a:prstGeom prst="wedgeRoundRectCallout">
                <a:avLst>
                  <a:gd name="adj1" fmla="val -41519"/>
                  <a:gd name="adj2" fmla="val 76384"/>
                  <a:gd name="adj3" fmla="val 16667"/>
                </a:avLst>
              </a:prstGeom>
              <a:solidFill>
                <a:schemeClr val="bg1">
                  <a:alpha val="50000"/>
                </a:schemeClr>
              </a:solidFill>
              <a:ln w="28575" cap="sq" cmpd="sng">
                <a:solidFill>
                  <a:srgbClr val="0066CC"/>
                </a:solidFill>
                <a:prstDash val="solid"/>
                <a:miter/>
                <a:headEnd type="none" w="med" len="med"/>
                <a:tailEnd type="none" w="med" len="med"/>
              </a:ln>
            </p:spPr>
            <p:txBody>
              <a:bodyPr/>
              <a:lstStyle/>
              <a:p>
                <a:pPr algn="ctr"/>
                <a:endParaRPr lang="zh-CN" altLang="en-US" sz="2400" dirty="0">
                  <a:solidFill>
                    <a:srgbClr val="1E1C11"/>
                  </a:solidFill>
                  <a:latin typeface="Times New Roman" panose="02020603050405020304" pitchFamily="18" charset="0"/>
                </a:endParaRPr>
              </a:p>
            </p:txBody>
          </p:sp>
          <p:sp>
            <p:nvSpPr>
              <p:cNvPr id="37914" name="Text Box 26"/>
              <p:cNvSpPr txBox="1"/>
              <p:nvPr/>
            </p:nvSpPr>
            <p:spPr>
              <a:xfrm>
                <a:off x="0" y="24"/>
                <a:ext cx="816" cy="327"/>
              </a:xfrm>
              <a:prstGeom prst="rect">
                <a:avLst/>
              </a:prstGeom>
              <a:noFill/>
              <a:ln w="9525">
                <a:noFill/>
              </a:ln>
            </p:spPr>
            <p:txBody>
              <a:bodyPr>
                <a:spAutoFit/>
              </a:bodyPr>
              <a:lstStyle/>
              <a:p>
                <a:pPr>
                  <a:spcBef>
                    <a:spcPct val="50000"/>
                  </a:spcBef>
                </a:pPr>
                <a:r>
                  <a:rPr lang="zh-CN" altLang="en-US" sz="2800" b="1" dirty="0">
                    <a:solidFill>
                      <a:srgbClr val="1E1C11"/>
                    </a:solidFill>
                    <a:effectLst>
                      <a:outerShdw blurRad="38100" dist="38100" dir="2700000">
                        <a:srgbClr val="000000"/>
                      </a:outerShdw>
                    </a:effectLst>
                    <a:latin typeface="Times New Roman" panose="02020603050405020304" pitchFamily="18" charset="0"/>
                  </a:rPr>
                  <a:t>线圈</a:t>
                </a:r>
              </a:p>
            </p:txBody>
          </p:sp>
        </p:grpSp>
        <p:grpSp>
          <p:nvGrpSpPr>
            <p:cNvPr id="37915" name="组合 37914"/>
            <p:cNvGrpSpPr/>
            <p:nvPr/>
          </p:nvGrpSpPr>
          <p:grpSpPr>
            <a:xfrm>
              <a:off x="2148" y="192"/>
              <a:ext cx="828" cy="408"/>
              <a:chOff x="0" y="0"/>
              <a:chExt cx="828" cy="408"/>
            </a:xfrm>
          </p:grpSpPr>
          <p:sp>
            <p:nvSpPr>
              <p:cNvPr id="37916" name="AutoShape 28"/>
              <p:cNvSpPr/>
              <p:nvPr/>
            </p:nvSpPr>
            <p:spPr>
              <a:xfrm>
                <a:off x="0" y="0"/>
                <a:ext cx="684" cy="408"/>
              </a:xfrm>
              <a:prstGeom prst="wedgeRoundRectCallout">
                <a:avLst>
                  <a:gd name="adj1" fmla="val -41667"/>
                  <a:gd name="adj2" fmla="val 78185"/>
                  <a:gd name="adj3" fmla="val 16667"/>
                </a:avLst>
              </a:prstGeom>
              <a:solidFill>
                <a:schemeClr val="bg1">
                  <a:alpha val="50000"/>
                </a:schemeClr>
              </a:solidFill>
              <a:ln w="28575" cap="sq" cmpd="sng">
                <a:solidFill>
                  <a:srgbClr val="0066CC"/>
                </a:solidFill>
                <a:prstDash val="solid"/>
                <a:miter/>
                <a:headEnd type="none" w="med" len="med"/>
                <a:tailEnd type="none" w="med" len="med"/>
              </a:ln>
            </p:spPr>
            <p:txBody>
              <a:bodyPr/>
              <a:lstStyle/>
              <a:p>
                <a:pPr algn="ctr"/>
                <a:endParaRPr lang="zh-CN" altLang="en-US" sz="2400" dirty="0">
                  <a:solidFill>
                    <a:srgbClr val="1E1C11"/>
                  </a:solidFill>
                  <a:latin typeface="Times New Roman" panose="02020603050405020304" pitchFamily="18" charset="0"/>
                </a:endParaRPr>
              </a:p>
            </p:txBody>
          </p:sp>
          <p:sp>
            <p:nvSpPr>
              <p:cNvPr id="37917" name="Text Box 29"/>
              <p:cNvSpPr txBox="1"/>
              <p:nvPr/>
            </p:nvSpPr>
            <p:spPr>
              <a:xfrm>
                <a:off x="12" y="24"/>
                <a:ext cx="816" cy="327"/>
              </a:xfrm>
              <a:prstGeom prst="rect">
                <a:avLst/>
              </a:prstGeom>
              <a:noFill/>
              <a:ln w="9525">
                <a:noFill/>
              </a:ln>
            </p:spPr>
            <p:txBody>
              <a:bodyPr>
                <a:spAutoFit/>
              </a:bodyPr>
              <a:lstStyle/>
              <a:p>
                <a:pPr>
                  <a:spcBef>
                    <a:spcPct val="50000"/>
                  </a:spcBef>
                </a:pPr>
                <a:r>
                  <a:rPr lang="zh-CN" altLang="en-US" sz="2800" b="1" dirty="0">
                    <a:solidFill>
                      <a:srgbClr val="1E1C11"/>
                    </a:solidFill>
                    <a:effectLst>
                      <a:outerShdw blurRad="38100" dist="38100" dir="2700000">
                        <a:srgbClr val="000000"/>
                      </a:outerShdw>
                    </a:effectLst>
                    <a:latin typeface="Times New Roman" panose="02020603050405020304" pitchFamily="18" charset="0"/>
                  </a:rPr>
                  <a:t>铁芯</a:t>
                </a:r>
              </a:p>
            </p:txBody>
          </p:sp>
        </p:grpSp>
      </p:grpSp>
      <p:grpSp>
        <p:nvGrpSpPr>
          <p:cNvPr id="37918" name="组合 37917"/>
          <p:cNvGrpSpPr/>
          <p:nvPr/>
        </p:nvGrpSpPr>
        <p:grpSpPr>
          <a:xfrm>
            <a:off x="5684520" y="1908493"/>
            <a:ext cx="2822575" cy="2611437"/>
            <a:chOff x="142876" y="0"/>
            <a:chExt cx="2822998" cy="2610828"/>
          </a:xfrm>
        </p:grpSpPr>
        <p:pic>
          <p:nvPicPr>
            <p:cNvPr id="37919" name="Picture 2" descr="http://tech.casd.cn/wzym/0205/c30205/c3wljk028.files/image010.jpg"/>
            <p:cNvPicPr>
              <a:picLocks noChangeAspect="1"/>
            </p:cNvPicPr>
            <p:nvPr/>
          </p:nvPicPr>
          <p:blipFill>
            <a:blip r:embed="rId2"/>
            <a:stretch>
              <a:fillRect/>
            </a:stretch>
          </p:blipFill>
          <p:spPr>
            <a:xfrm>
              <a:off x="142876" y="0"/>
              <a:ext cx="2822998" cy="2286016"/>
            </a:xfrm>
            <a:prstGeom prst="rect">
              <a:avLst/>
            </a:prstGeom>
            <a:noFill/>
            <a:ln w="9525">
              <a:noFill/>
            </a:ln>
          </p:spPr>
        </p:pic>
        <p:sp>
          <p:nvSpPr>
            <p:cNvPr id="37920" name="TextBox 31"/>
            <p:cNvSpPr txBox="1"/>
            <p:nvPr/>
          </p:nvSpPr>
          <p:spPr>
            <a:xfrm>
              <a:off x="406363" y="2214046"/>
              <a:ext cx="2228647" cy="396782"/>
            </a:xfrm>
            <a:prstGeom prst="rect">
              <a:avLst/>
            </a:prstGeom>
            <a:noFill/>
            <a:ln w="9525">
              <a:noFill/>
            </a:ln>
          </p:spPr>
          <p:txBody>
            <a:bodyPr wrap="none">
              <a:spAutoFit/>
            </a:bodyPr>
            <a:lstStyle/>
            <a:p>
              <a:pPr algn="ctr"/>
              <a:r>
                <a:rPr lang="zh-CN" altLang="en-US" b="1" dirty="0">
                  <a:solidFill>
                    <a:schemeClr val="tx2"/>
                  </a:solidFill>
                  <a:latin typeface="宋体" panose="02010600030101010101" pitchFamily="2" charset="-122"/>
                </a:rPr>
                <a:t>演示电磁铁的工作</a:t>
              </a:r>
            </a:p>
          </p:txBody>
        </p:sp>
      </p:grpSp>
      <p:sp>
        <p:nvSpPr>
          <p:cNvPr id="37921" name="TextBox 29"/>
          <p:cNvSpPr txBox="1"/>
          <p:nvPr/>
        </p:nvSpPr>
        <p:spPr>
          <a:xfrm>
            <a:off x="607695" y="5075555"/>
            <a:ext cx="7596188" cy="519113"/>
          </a:xfrm>
          <a:prstGeom prst="rect">
            <a:avLst/>
          </a:prstGeom>
          <a:noFill/>
          <a:ln w="9525">
            <a:noFill/>
          </a:ln>
        </p:spPr>
        <p:txBody>
          <a:bodyPr>
            <a:spAutoFit/>
          </a:bodyPr>
          <a:lstStyle/>
          <a:p>
            <a:r>
              <a:rPr lang="zh-CN" altLang="en-US" sz="2800" b="1" dirty="0">
                <a:latin typeface="Times New Roman" panose="02020603050405020304" pitchFamily="18" charset="0"/>
              </a:rPr>
              <a:t>　　</a:t>
            </a:r>
            <a:r>
              <a:rPr lang="en-US" altLang="x-none" sz="2800" b="1">
                <a:latin typeface="Times New Roman" panose="02020603050405020304" pitchFamily="18" charset="0"/>
              </a:rPr>
              <a:t>1</a:t>
            </a:r>
            <a:r>
              <a:rPr lang="zh-CN" altLang="en-US" sz="2800" b="1" dirty="0">
                <a:latin typeface="Times New Roman" panose="02020603050405020304" pitchFamily="18" charset="0"/>
              </a:rPr>
              <a:t>．插入铁芯的通电螺线管称为电磁铁。</a:t>
            </a:r>
          </a:p>
        </p:txBody>
      </p:sp>
      <p:sp>
        <p:nvSpPr>
          <p:cNvPr id="37922" name="TextBox 33"/>
          <p:cNvSpPr txBox="1"/>
          <p:nvPr/>
        </p:nvSpPr>
        <p:spPr>
          <a:xfrm>
            <a:off x="607695" y="5725160"/>
            <a:ext cx="9291320" cy="521970"/>
          </a:xfrm>
          <a:prstGeom prst="rect">
            <a:avLst/>
          </a:prstGeom>
          <a:noFill/>
          <a:ln w="25400" cap="flat" cmpd="sng">
            <a:solidFill>
              <a:schemeClr val="bg1"/>
            </a:solidFill>
            <a:prstDash val="solid"/>
            <a:miter/>
            <a:headEnd type="none" w="med" len="med"/>
            <a:tailEnd type="none" w="med" len="med"/>
          </a:ln>
        </p:spPr>
        <p:txBody>
          <a:bodyPr wrap="square">
            <a:spAutoFit/>
          </a:bodyPr>
          <a:lstStyle/>
          <a:p>
            <a:r>
              <a:rPr lang="zh-CN" altLang="en-US" sz="2800" b="1" dirty="0">
                <a:solidFill>
                  <a:srgbClr val="000000"/>
                </a:solidFill>
                <a:latin typeface="Times New Roman" panose="02020603050405020304" pitchFamily="18" charset="0"/>
              </a:rPr>
              <a:t>　　</a:t>
            </a:r>
            <a:r>
              <a:rPr lang="en-US" altLang="x-none" sz="2800" b="1">
                <a:solidFill>
                  <a:srgbClr val="000000"/>
                </a:solidFill>
                <a:latin typeface="Times New Roman" panose="02020603050405020304" pitchFamily="18" charset="0"/>
              </a:rPr>
              <a:t>2</a:t>
            </a:r>
            <a:r>
              <a:rPr lang="zh-CN" altLang="en-US" sz="2800" b="1" dirty="0">
                <a:solidFill>
                  <a:srgbClr val="000000"/>
                </a:solidFill>
                <a:latin typeface="Times New Roman" panose="02020603050405020304" pitchFamily="18" charset="0"/>
              </a:rPr>
              <a:t>．有电流通过时有磁性，没有电流时失去磁性。</a:t>
            </a:r>
          </a:p>
        </p:txBody>
      </p:sp>
      <p:sp>
        <p:nvSpPr>
          <p:cNvPr id="37923" name="矩形 4"/>
          <p:cNvSpPr/>
          <p:nvPr/>
        </p:nvSpPr>
        <p:spPr>
          <a:xfrm>
            <a:off x="607695" y="762318"/>
            <a:ext cx="2233613" cy="588962"/>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r>
              <a:rPr lang="zh-CN" altLang="en-US" sz="3200" b="1" dirty="0">
                <a:solidFill>
                  <a:srgbClr val="FFFFFF"/>
                </a:solidFill>
                <a:latin typeface="Arial" panose="020B0604020202020204" pitchFamily="34" charset="0"/>
              </a:rPr>
              <a:t>一、电磁铁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8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9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9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9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21" grpId="0"/>
      <p:bldP spid="3792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矩形 4"/>
          <p:cNvSpPr/>
          <p:nvPr/>
        </p:nvSpPr>
        <p:spPr>
          <a:xfrm>
            <a:off x="2287905" y="1662748"/>
            <a:ext cx="6121400" cy="519112"/>
          </a:xfrm>
          <a:prstGeom prst="rect">
            <a:avLst/>
          </a:prstGeom>
          <a:solidFill>
            <a:schemeClr val="bg1"/>
          </a:solidFill>
          <a:ln w="9525">
            <a:noFill/>
          </a:ln>
        </p:spPr>
        <p:txBody>
          <a:bodyPr>
            <a:spAutoFit/>
          </a:bodyPr>
          <a:lstStyle/>
          <a:p>
            <a:r>
              <a:rPr lang="zh-CN" altLang="en-US" sz="2800" b="1" dirty="0">
                <a:solidFill>
                  <a:srgbClr val="0066CC"/>
                </a:solidFill>
                <a:latin typeface="宋体" panose="02010600030101010101" pitchFamily="2" charset="-122"/>
              </a:rPr>
              <a:t>电磁铁磁性大小跟哪些因素有关呢？</a:t>
            </a:r>
          </a:p>
        </p:txBody>
      </p:sp>
      <p:sp>
        <p:nvSpPr>
          <p:cNvPr id="36868" name="矩形 5"/>
          <p:cNvSpPr/>
          <p:nvPr/>
        </p:nvSpPr>
        <p:spPr>
          <a:xfrm>
            <a:off x="811530" y="5552440"/>
            <a:ext cx="10064750" cy="607695"/>
          </a:xfrm>
          <a:prstGeom prst="rect">
            <a:avLst/>
          </a:prstGeom>
          <a:noFill/>
          <a:ln w="9525">
            <a:noFill/>
          </a:ln>
        </p:spPr>
        <p:txBody>
          <a:bodyPr wrap="square">
            <a:spAutoFit/>
          </a:bodyPr>
          <a:lstStyle/>
          <a:p>
            <a:pPr>
              <a:lnSpc>
                <a:spcPct val="120000"/>
              </a:lnSpc>
            </a:pPr>
            <a:r>
              <a:rPr lang="zh-CN" altLang="en-US" sz="2800" b="1" dirty="0">
                <a:latin typeface="宋体" panose="02010600030101010101" pitchFamily="2" charset="-122"/>
              </a:rPr>
              <a:t>　　磁性强弱可能与</a:t>
            </a:r>
            <a:r>
              <a:rPr lang="zh-CN" altLang="en-US" sz="2800" b="1" dirty="0">
                <a:solidFill>
                  <a:srgbClr val="CC0000"/>
                </a:solidFill>
                <a:latin typeface="宋体" panose="02010600030101010101" pitchFamily="2" charset="-122"/>
              </a:rPr>
              <a:t>电流的大小、线圈的匝数</a:t>
            </a:r>
            <a:r>
              <a:rPr lang="zh-CN" altLang="en-US" sz="2800" b="1" dirty="0">
                <a:latin typeface="宋体" panose="02010600030101010101" pitchFamily="2" charset="-122"/>
              </a:rPr>
              <a:t>和</a:t>
            </a:r>
            <a:r>
              <a:rPr lang="zh-CN" altLang="en-US" sz="2800" b="1" dirty="0">
                <a:solidFill>
                  <a:srgbClr val="CC0000"/>
                </a:solidFill>
                <a:latin typeface="宋体" panose="02010600030101010101" pitchFamily="2" charset="-122"/>
              </a:rPr>
              <a:t>形状</a:t>
            </a:r>
            <a:r>
              <a:rPr lang="zh-CN" altLang="en-US" sz="2800" b="1" dirty="0">
                <a:latin typeface="宋体" panose="02010600030101010101" pitchFamily="2" charset="-122"/>
              </a:rPr>
              <a:t>有关。</a:t>
            </a:r>
          </a:p>
        </p:txBody>
      </p:sp>
      <p:pic>
        <p:nvPicPr>
          <p:cNvPr id="36869" name="Picture 6" descr="http://img839.ph.126.net/U1U4SVALAuPF51JujApX2A==/785315185024538331.jpg"/>
          <p:cNvPicPr>
            <a:picLocks noChangeAspect="1"/>
          </p:cNvPicPr>
          <p:nvPr/>
        </p:nvPicPr>
        <p:blipFill>
          <a:blip r:embed="rId2"/>
          <a:stretch>
            <a:fillRect/>
          </a:stretch>
        </p:blipFill>
        <p:spPr>
          <a:xfrm>
            <a:off x="4088130" y="2346960"/>
            <a:ext cx="2411413" cy="2771775"/>
          </a:xfrm>
          <a:prstGeom prst="rect">
            <a:avLst/>
          </a:prstGeom>
          <a:noFill/>
          <a:ln w="9525">
            <a:noFill/>
          </a:ln>
        </p:spPr>
      </p:pic>
      <p:sp>
        <p:nvSpPr>
          <p:cNvPr id="36870" name="圆角矩形标注 10"/>
          <p:cNvSpPr/>
          <p:nvPr/>
        </p:nvSpPr>
        <p:spPr>
          <a:xfrm>
            <a:off x="1819593" y="3102610"/>
            <a:ext cx="2139950" cy="1211263"/>
          </a:xfrm>
          <a:prstGeom prst="wedgeRoundRectCallout">
            <a:avLst>
              <a:gd name="adj1" fmla="val 84718"/>
              <a:gd name="adj2" fmla="val -46069"/>
              <a:gd name="adj3" fmla="val 16667"/>
            </a:avLst>
          </a:prstGeom>
          <a:gradFill rotWithShape="1">
            <a:gsLst>
              <a:gs pos="0">
                <a:srgbClr val="FFBE86">
                  <a:alpha val="100000"/>
                </a:srgbClr>
              </a:gs>
              <a:gs pos="35001">
                <a:srgbClr val="FFD0AA">
                  <a:alpha val="100000"/>
                </a:srgbClr>
              </a:gs>
              <a:gs pos="100000">
                <a:srgbClr val="FFEBDB">
                  <a:alpha val="100000"/>
                </a:srgbClr>
              </a:gs>
            </a:gsLst>
            <a:lin ang="5400000" scaled="1"/>
            <a:tileRect/>
          </a:gradFill>
          <a:ln w="9525" cap="flat" cmpd="sng">
            <a:solidFill>
              <a:srgbClr val="F69240"/>
            </a:solidFill>
            <a:prstDash val="solid"/>
            <a:miter/>
            <a:headEnd type="none" w="med" len="med"/>
            <a:tailEnd type="none" w="med" len="med"/>
          </a:ln>
          <a:effectLst>
            <a:outerShdw dist="20000" dir="5400000" algn="ctr" rotWithShape="0">
              <a:srgbClr val="000000">
                <a:alpha val="34000"/>
              </a:srgbClr>
            </a:outerShdw>
          </a:effectLst>
        </p:spPr>
        <p:txBody>
          <a:bodyPr lIns="18000" rIns="18000" anchor="ctr"/>
          <a:lstStyle/>
          <a:p>
            <a:r>
              <a:rPr lang="zh-CN" altLang="en-US" sz="2400" b="1" dirty="0">
                <a:solidFill>
                  <a:srgbClr val="000000"/>
                </a:solidFill>
                <a:latin typeface="Calibri" panose="020F0502020204030204" pitchFamily="34" charset="0"/>
              </a:rPr>
              <a:t>应用电流磁效应，应该与电流大小有关。</a:t>
            </a:r>
          </a:p>
        </p:txBody>
      </p:sp>
      <p:sp>
        <p:nvSpPr>
          <p:cNvPr id="36871" name="圆角矩形标注 11"/>
          <p:cNvSpPr/>
          <p:nvPr/>
        </p:nvSpPr>
        <p:spPr>
          <a:xfrm>
            <a:off x="6428105" y="3391535"/>
            <a:ext cx="2773363" cy="1403350"/>
          </a:xfrm>
          <a:prstGeom prst="wedgeRoundRectCallout">
            <a:avLst>
              <a:gd name="adj1" fmla="val -84690"/>
              <a:gd name="adj2" fmla="val -16968"/>
              <a:gd name="adj3" fmla="val 16667"/>
            </a:avLst>
          </a:prstGeom>
          <a:gradFill rotWithShape="1">
            <a:gsLst>
              <a:gs pos="0">
                <a:srgbClr val="BCBCBC">
                  <a:alpha val="100000"/>
                </a:srgbClr>
              </a:gs>
              <a:gs pos="35001">
                <a:srgbClr val="D0D0D0">
                  <a:alpha val="100000"/>
                </a:srgbClr>
              </a:gs>
              <a:gs pos="100000">
                <a:srgbClr val="EDEDED">
                  <a:alpha val="100000"/>
                </a:srgbClr>
              </a:gs>
            </a:gsLst>
            <a:lin ang="5400000" scaled="1"/>
            <a:tileRect/>
          </a:gradFill>
          <a:ln w="9525" cap="flat" cmpd="sng">
            <a:solidFill>
              <a:srgbClr val="000000"/>
            </a:solidFill>
            <a:prstDash val="solid"/>
            <a:miter/>
            <a:headEnd type="none" w="med" len="med"/>
            <a:tailEnd type="none" w="med" len="med"/>
          </a:ln>
          <a:effectLst>
            <a:outerShdw dist="20000" dir="5400000" algn="ctr" rotWithShape="0">
              <a:srgbClr val="000000">
                <a:alpha val="34000"/>
              </a:srgbClr>
            </a:outerShdw>
          </a:effectLst>
        </p:spPr>
        <p:txBody>
          <a:bodyPr lIns="18000" tIns="10800" rIns="18000" bIns="10800" anchor="ctr"/>
          <a:lstStyle/>
          <a:p>
            <a:pPr>
              <a:lnSpc>
                <a:spcPct val="110000"/>
              </a:lnSpc>
            </a:pPr>
            <a:r>
              <a:rPr lang="zh-CN" altLang="en-US" sz="2400" b="1" dirty="0">
                <a:latin typeface="Calibri" panose="020F0502020204030204" pitchFamily="34" charset="0"/>
              </a:rPr>
              <a:t>线圈是主要部件，应该与线圈的形状、匝数有关。</a:t>
            </a:r>
          </a:p>
        </p:txBody>
      </p:sp>
      <p:sp>
        <p:nvSpPr>
          <p:cNvPr id="36874" name="矩形 4"/>
          <p:cNvSpPr/>
          <p:nvPr/>
        </p:nvSpPr>
        <p:spPr>
          <a:xfrm>
            <a:off x="811530" y="805498"/>
            <a:ext cx="3457575" cy="588962"/>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r>
              <a:rPr lang="zh-CN" altLang="en-US" sz="3200" b="1" dirty="0">
                <a:solidFill>
                  <a:srgbClr val="FFFFFF"/>
                </a:solidFill>
                <a:latin typeface="Arial" panose="020B0604020202020204" pitchFamily="34" charset="0"/>
              </a:rPr>
              <a:t>二、电磁铁的磁性</a:t>
            </a:r>
          </a:p>
        </p:txBody>
      </p:sp>
      <p:sp>
        <p:nvSpPr>
          <p:cNvPr id="36875" name="Rectangle 2"/>
          <p:cNvSpPr/>
          <p:nvPr/>
        </p:nvSpPr>
        <p:spPr>
          <a:xfrm>
            <a:off x="811530" y="1662748"/>
            <a:ext cx="1223963" cy="538162"/>
          </a:xfrm>
          <a:prstGeom prst="rect">
            <a:avLst/>
          </a:prstGeom>
          <a:gradFill rotWithShape="0">
            <a:gsLst>
              <a:gs pos="0">
                <a:srgbClr val="D1E8FF"/>
              </a:gs>
              <a:gs pos="100000">
                <a:srgbClr val="99CCFF"/>
              </a:gs>
            </a:gsLst>
            <a:lin ang="5400000" scaled="1"/>
            <a:tileRect/>
          </a:gradFill>
          <a:ln w="19050" cap="flat" cmpd="sng">
            <a:solidFill>
              <a:schemeClr val="tx2"/>
            </a:solidFill>
            <a:prstDash val="solid"/>
            <a:miter/>
            <a:headEnd type="none" w="med" len="med"/>
            <a:tailEnd type="none" w="med" len="med"/>
          </a:ln>
        </p:spPr>
        <p:txBody>
          <a:bodyPr>
            <a:spAutoFit/>
          </a:bodyPr>
          <a:lstStyle/>
          <a:p>
            <a:pPr algn="ctr"/>
            <a:r>
              <a:rPr lang="zh-CN" altLang="en-US" sz="2800" b="1" dirty="0">
                <a:latin typeface="宋体" panose="02010600030101010101" pitchFamily="2" charset="-122"/>
              </a:rPr>
              <a:t>问题</a:t>
            </a:r>
            <a:endParaRPr lang="en-US" altLang="zh-CN" sz="2800" b="1">
              <a:latin typeface="Times New Roman" panose="02020603050405020304" pitchFamily="18" charset="0"/>
            </a:endParaRPr>
          </a:p>
        </p:txBody>
      </p:sp>
      <p:sp>
        <p:nvSpPr>
          <p:cNvPr id="36876" name="Rectangle 2"/>
          <p:cNvSpPr/>
          <p:nvPr/>
        </p:nvSpPr>
        <p:spPr>
          <a:xfrm>
            <a:off x="811530" y="4940935"/>
            <a:ext cx="1223963" cy="538163"/>
          </a:xfrm>
          <a:prstGeom prst="rect">
            <a:avLst/>
          </a:prstGeom>
          <a:gradFill rotWithShape="0">
            <a:gsLst>
              <a:gs pos="0">
                <a:srgbClr val="D1E8FF"/>
              </a:gs>
              <a:gs pos="100000">
                <a:srgbClr val="99CCFF"/>
              </a:gs>
            </a:gsLst>
            <a:lin ang="5400000" scaled="1"/>
            <a:tileRect/>
          </a:gradFill>
          <a:ln w="19050" cap="flat" cmpd="sng">
            <a:solidFill>
              <a:schemeClr val="tx2"/>
            </a:solidFill>
            <a:prstDash val="solid"/>
            <a:miter/>
            <a:headEnd type="none" w="med" len="med"/>
            <a:tailEnd type="none" w="med" len="med"/>
          </a:ln>
        </p:spPr>
        <p:txBody>
          <a:bodyPr>
            <a:spAutoFit/>
          </a:bodyPr>
          <a:lstStyle/>
          <a:p>
            <a:pPr algn="ctr"/>
            <a:r>
              <a:rPr lang="zh-CN" altLang="en-US" sz="2800" b="1" dirty="0">
                <a:latin typeface="宋体" panose="02010600030101010101" pitchFamily="2" charset="-122"/>
              </a:rPr>
              <a:t>猜想</a:t>
            </a:r>
            <a:endParaRPr lang="en-US" altLang="zh-CN" sz="28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8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87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70" grpId="0" bldLvl="0" animBg="1"/>
      <p:bldP spid="3687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组合 35841"/>
          <p:cNvGrpSpPr/>
          <p:nvPr/>
        </p:nvGrpSpPr>
        <p:grpSpPr>
          <a:xfrm>
            <a:off x="7424420" y="2905760"/>
            <a:ext cx="4086860" cy="3273425"/>
            <a:chOff x="0" y="0"/>
            <a:chExt cx="1405" cy="1224"/>
          </a:xfrm>
        </p:grpSpPr>
        <p:grpSp>
          <p:nvGrpSpPr>
            <p:cNvPr id="35843" name="组合 35842"/>
            <p:cNvGrpSpPr/>
            <p:nvPr/>
          </p:nvGrpSpPr>
          <p:grpSpPr>
            <a:xfrm>
              <a:off x="1187" y="1043"/>
              <a:ext cx="218" cy="181"/>
              <a:chOff x="0" y="0"/>
              <a:chExt cx="300" cy="200"/>
            </a:xfrm>
          </p:grpSpPr>
          <p:grpSp>
            <p:nvGrpSpPr>
              <p:cNvPr id="35844" name="组合 35843"/>
              <p:cNvGrpSpPr/>
              <p:nvPr/>
            </p:nvGrpSpPr>
            <p:grpSpPr>
              <a:xfrm rot="913762" flipV="1">
                <a:off x="73" y="7"/>
                <a:ext cx="88" cy="171"/>
                <a:chOff x="0" y="0"/>
                <a:chExt cx="144" cy="288"/>
              </a:xfrm>
            </p:grpSpPr>
            <p:sp>
              <p:nvSpPr>
                <p:cNvPr id="35845" name="AutoShape 65"/>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5846" name="AutoShape 66"/>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5847" name="组合 35846"/>
              <p:cNvGrpSpPr/>
              <p:nvPr/>
            </p:nvGrpSpPr>
            <p:grpSpPr>
              <a:xfrm rot="-3752838" flipV="1">
                <a:off x="169" y="-45"/>
                <a:ext cx="86" cy="176"/>
                <a:chOff x="0" y="0"/>
                <a:chExt cx="144" cy="288"/>
              </a:xfrm>
            </p:grpSpPr>
            <p:sp>
              <p:nvSpPr>
                <p:cNvPr id="35848" name="AutoShape 68"/>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vert="eaVert" wrap="none" anchor="ctr"/>
                <a:lstStyle/>
                <a:p>
                  <a:endParaRPr lang="zh-CN" altLang="en-US" sz="1800" dirty="0">
                    <a:latin typeface="Calibri" panose="020F0502020204030204" pitchFamily="34" charset="0"/>
                  </a:endParaRPr>
                </a:p>
              </p:txBody>
            </p:sp>
            <p:sp>
              <p:nvSpPr>
                <p:cNvPr id="35849" name="AutoShape 69"/>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vert="eaVert" wrap="none" anchor="ctr"/>
                <a:lstStyle/>
                <a:p>
                  <a:endParaRPr lang="zh-CN" altLang="en-US" sz="1800" dirty="0">
                    <a:latin typeface="Calibri" panose="020F0502020204030204" pitchFamily="34" charset="0"/>
                  </a:endParaRPr>
                </a:p>
              </p:txBody>
            </p:sp>
          </p:grpSp>
          <p:grpSp>
            <p:nvGrpSpPr>
              <p:cNvPr id="35850" name="组合 35849"/>
              <p:cNvGrpSpPr/>
              <p:nvPr/>
            </p:nvGrpSpPr>
            <p:grpSpPr>
              <a:xfrm rot="-444047" flipV="1">
                <a:off x="117" y="29"/>
                <a:ext cx="88" cy="171"/>
                <a:chOff x="0" y="0"/>
                <a:chExt cx="144" cy="288"/>
              </a:xfrm>
            </p:grpSpPr>
            <p:sp>
              <p:nvSpPr>
                <p:cNvPr id="35851" name="AutoShape 71"/>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5852" name="AutoShape 72"/>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5853" name="组合 35852"/>
              <p:cNvGrpSpPr/>
              <p:nvPr/>
            </p:nvGrpSpPr>
            <p:grpSpPr>
              <a:xfrm rot="3470054" flipV="1">
                <a:off x="44" y="-44"/>
                <a:ext cx="86" cy="175"/>
                <a:chOff x="0" y="0"/>
                <a:chExt cx="144" cy="288"/>
              </a:xfrm>
            </p:grpSpPr>
            <p:sp>
              <p:nvSpPr>
                <p:cNvPr id="35854" name="AutoShape 74"/>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0" vert="eaVert" wrap="none" anchor="ctr"/>
                <a:lstStyle/>
                <a:p>
                  <a:endParaRPr lang="zh-CN" altLang="en-US" sz="1800" dirty="0">
                    <a:latin typeface="Calibri" panose="020F0502020204030204" pitchFamily="34" charset="0"/>
                  </a:endParaRPr>
                </a:p>
              </p:txBody>
            </p:sp>
            <p:sp>
              <p:nvSpPr>
                <p:cNvPr id="35855" name="AutoShape 75"/>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0" vert="eaVert" wrap="none" anchor="ctr"/>
                <a:lstStyle/>
                <a:p>
                  <a:endParaRPr lang="zh-CN" altLang="en-US" sz="1800" dirty="0">
                    <a:latin typeface="Calibri" panose="020F0502020204030204" pitchFamily="34" charset="0"/>
                  </a:endParaRPr>
                </a:p>
              </p:txBody>
            </p:sp>
          </p:grpSp>
        </p:grpSp>
        <p:grpSp>
          <p:nvGrpSpPr>
            <p:cNvPr id="35856" name="组合 35855"/>
            <p:cNvGrpSpPr/>
            <p:nvPr/>
          </p:nvGrpSpPr>
          <p:grpSpPr>
            <a:xfrm>
              <a:off x="0" y="0"/>
              <a:ext cx="1405" cy="1112"/>
              <a:chOff x="0" y="0"/>
              <a:chExt cx="1405" cy="1112"/>
            </a:xfrm>
          </p:grpSpPr>
          <p:sp>
            <p:nvSpPr>
              <p:cNvPr id="35857" name="Rectangle 102"/>
              <p:cNvSpPr/>
              <p:nvPr/>
            </p:nvSpPr>
            <p:spPr>
              <a:xfrm>
                <a:off x="0" y="295"/>
                <a:ext cx="1224" cy="635"/>
              </a:xfrm>
              <a:prstGeom prst="rect">
                <a:avLst/>
              </a:prstGeom>
              <a:noFill/>
              <a:ln w="28575" cap="flat" cmpd="sng">
                <a:solidFill>
                  <a:srgbClr val="000099"/>
                </a:solidFill>
                <a:prstDash val="solid"/>
                <a:miter/>
                <a:headEnd type="none" w="med" len="med"/>
                <a:tailEnd type="none" w="med" len="med"/>
              </a:ln>
            </p:spPr>
            <p:txBody>
              <a:bodyPr wrap="none" anchor="ctr"/>
              <a:lstStyle/>
              <a:p>
                <a:endParaRPr lang="zh-CN" altLang="en-US" sz="1800" dirty="0">
                  <a:latin typeface="Arial" panose="020B0604020202020204" pitchFamily="34" charset="0"/>
                </a:endParaRPr>
              </a:p>
            </p:txBody>
          </p:sp>
          <p:grpSp>
            <p:nvGrpSpPr>
              <p:cNvPr id="35858" name="组合 35857"/>
              <p:cNvGrpSpPr/>
              <p:nvPr/>
            </p:nvGrpSpPr>
            <p:grpSpPr>
              <a:xfrm>
                <a:off x="430" y="0"/>
                <a:ext cx="254" cy="397"/>
                <a:chOff x="0" y="0"/>
                <a:chExt cx="454" cy="482"/>
              </a:xfrm>
            </p:grpSpPr>
            <p:sp>
              <p:nvSpPr>
                <p:cNvPr id="35859" name="Rectangle 175"/>
                <p:cNvSpPr/>
                <p:nvPr/>
              </p:nvSpPr>
              <p:spPr>
                <a:xfrm>
                  <a:off x="110" y="57"/>
                  <a:ext cx="344" cy="425"/>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5860" name="Line 176"/>
                <p:cNvSpPr/>
                <p:nvPr/>
              </p:nvSpPr>
              <p:spPr>
                <a:xfrm>
                  <a:off x="0" y="0"/>
                  <a:ext cx="451" cy="0"/>
                </a:xfrm>
                <a:prstGeom prst="line">
                  <a:avLst/>
                </a:prstGeom>
                <a:ln w="28575" cap="flat" cmpd="sng">
                  <a:solidFill>
                    <a:srgbClr val="000099"/>
                  </a:solidFill>
                  <a:prstDash val="solid"/>
                  <a:headEnd type="none" w="med" len="med"/>
                  <a:tailEnd type="none" w="med" len="med"/>
                </a:ln>
              </p:spPr>
            </p:sp>
            <p:sp>
              <p:nvSpPr>
                <p:cNvPr id="35861" name="Line 177"/>
                <p:cNvSpPr/>
                <p:nvPr/>
              </p:nvSpPr>
              <p:spPr>
                <a:xfrm>
                  <a:off x="0" y="0"/>
                  <a:ext cx="0" cy="292"/>
                </a:xfrm>
                <a:prstGeom prst="line">
                  <a:avLst/>
                </a:prstGeom>
                <a:ln w="28575" cap="flat" cmpd="sng">
                  <a:solidFill>
                    <a:srgbClr val="000099"/>
                  </a:solidFill>
                  <a:prstDash val="solid"/>
                  <a:headEnd type="none" w="med" len="med"/>
                  <a:tailEnd type="triangle" w="med" len="lg"/>
                </a:ln>
              </p:spPr>
            </p:sp>
            <p:sp>
              <p:nvSpPr>
                <p:cNvPr id="35862" name="Line 66"/>
                <p:cNvSpPr/>
                <p:nvPr/>
              </p:nvSpPr>
              <p:spPr>
                <a:xfrm>
                  <a:off x="454" y="0"/>
                  <a:ext cx="0" cy="363"/>
                </a:xfrm>
                <a:prstGeom prst="line">
                  <a:avLst/>
                </a:prstGeom>
                <a:ln w="28575" cap="flat" cmpd="sng">
                  <a:solidFill>
                    <a:srgbClr val="000099"/>
                  </a:solidFill>
                  <a:prstDash val="solid"/>
                  <a:headEnd type="none" w="med" len="med"/>
                  <a:tailEnd type="none" w="med" len="med"/>
                </a:ln>
              </p:spPr>
            </p:sp>
          </p:grpSp>
          <p:sp>
            <p:nvSpPr>
              <p:cNvPr id="35863" name="Rectangle 178"/>
              <p:cNvSpPr/>
              <p:nvPr/>
            </p:nvSpPr>
            <p:spPr>
              <a:xfrm>
                <a:off x="181" y="250"/>
                <a:ext cx="347" cy="104"/>
              </a:xfrm>
              <a:prstGeom prst="rect">
                <a:avLst/>
              </a:prstGeom>
              <a:solidFill>
                <a:schemeClr val="bg1"/>
              </a:solidFill>
              <a:ln w="28575" cap="flat" cmpd="sng">
                <a:solidFill>
                  <a:srgbClr val="000099"/>
                </a:solidFill>
                <a:prstDash val="solid"/>
                <a:miter/>
                <a:headEnd type="none" w="med" len="med"/>
                <a:tailEnd type="none" w="med" len="med"/>
              </a:ln>
            </p:spPr>
            <p:txBody>
              <a:bodyPr wrap="none" anchor="ctr"/>
              <a:lstStyle/>
              <a:p>
                <a:endParaRPr lang="zh-CN" altLang="en-US" sz="1800" dirty="0">
                  <a:latin typeface="Arial" panose="020B0604020202020204" pitchFamily="34" charset="0"/>
                </a:endParaRPr>
              </a:p>
            </p:txBody>
          </p:sp>
          <p:grpSp>
            <p:nvGrpSpPr>
              <p:cNvPr id="35864" name="组合 35863"/>
              <p:cNvGrpSpPr/>
              <p:nvPr/>
            </p:nvGrpSpPr>
            <p:grpSpPr>
              <a:xfrm>
                <a:off x="678" y="786"/>
                <a:ext cx="57" cy="289"/>
                <a:chOff x="0" y="0"/>
                <a:chExt cx="85" cy="340"/>
              </a:xfrm>
            </p:grpSpPr>
            <p:sp>
              <p:nvSpPr>
                <p:cNvPr id="35865" name="Rectangle 19"/>
                <p:cNvSpPr/>
                <p:nvPr/>
              </p:nvSpPr>
              <p:spPr>
                <a:xfrm>
                  <a:off x="0" y="113"/>
                  <a:ext cx="85" cy="85"/>
                </a:xfrm>
                <a:prstGeom prst="rect">
                  <a:avLst/>
                </a:prstGeom>
                <a:solidFill>
                  <a:srgbClr val="FFFFCC"/>
                </a:solidFill>
                <a:ln w="9525">
                  <a:noFill/>
                </a:ln>
              </p:spPr>
              <p:txBody>
                <a:bodyPr wrap="none" anchor="ctr"/>
                <a:lstStyle/>
                <a:p>
                  <a:endParaRPr lang="zh-CN" altLang="en-US" sz="1800" dirty="0">
                    <a:latin typeface="Arial" panose="020B0604020202020204" pitchFamily="34" charset="0"/>
                  </a:endParaRPr>
                </a:p>
              </p:txBody>
            </p:sp>
            <p:sp>
              <p:nvSpPr>
                <p:cNvPr id="35866" name="Line 20"/>
                <p:cNvSpPr/>
                <p:nvPr/>
              </p:nvSpPr>
              <p:spPr>
                <a:xfrm>
                  <a:off x="0" y="0"/>
                  <a:ext cx="0" cy="340"/>
                </a:xfrm>
                <a:prstGeom prst="line">
                  <a:avLst/>
                </a:prstGeom>
                <a:ln w="28575" cap="flat" cmpd="sng">
                  <a:solidFill>
                    <a:srgbClr val="000099"/>
                  </a:solidFill>
                  <a:prstDash val="solid"/>
                  <a:headEnd type="none" w="med" len="med"/>
                  <a:tailEnd type="none" w="med" len="med"/>
                </a:ln>
              </p:spPr>
            </p:sp>
            <p:sp>
              <p:nvSpPr>
                <p:cNvPr id="35867" name="Line 21"/>
                <p:cNvSpPr/>
                <p:nvPr/>
              </p:nvSpPr>
              <p:spPr>
                <a:xfrm>
                  <a:off x="85" y="85"/>
                  <a:ext cx="0" cy="170"/>
                </a:xfrm>
                <a:prstGeom prst="line">
                  <a:avLst/>
                </a:prstGeom>
                <a:ln w="38100" cap="flat" cmpd="sng">
                  <a:solidFill>
                    <a:srgbClr val="000099"/>
                  </a:solidFill>
                  <a:prstDash val="solid"/>
                  <a:headEnd type="none" w="med" len="med"/>
                  <a:tailEnd type="none" w="med" len="med"/>
                </a:ln>
              </p:spPr>
            </p:sp>
          </p:grpSp>
          <p:grpSp>
            <p:nvGrpSpPr>
              <p:cNvPr id="35868" name="组合 35867"/>
              <p:cNvGrpSpPr/>
              <p:nvPr/>
            </p:nvGrpSpPr>
            <p:grpSpPr>
              <a:xfrm>
                <a:off x="193" y="831"/>
                <a:ext cx="302" cy="149"/>
                <a:chOff x="0" y="0"/>
                <a:chExt cx="318" cy="159"/>
              </a:xfrm>
            </p:grpSpPr>
            <p:sp>
              <p:nvSpPr>
                <p:cNvPr id="35869" name="Rectangle 96"/>
                <p:cNvSpPr/>
                <p:nvPr/>
              </p:nvSpPr>
              <p:spPr>
                <a:xfrm>
                  <a:off x="32" y="0"/>
                  <a:ext cx="195" cy="159"/>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5870" name="Line 97"/>
                <p:cNvSpPr/>
                <p:nvPr/>
              </p:nvSpPr>
              <p:spPr>
                <a:xfrm flipV="1">
                  <a:off x="55" y="68"/>
                  <a:ext cx="263" cy="36"/>
                </a:xfrm>
                <a:prstGeom prst="line">
                  <a:avLst/>
                </a:prstGeom>
                <a:ln w="28575" cap="flat" cmpd="sng">
                  <a:solidFill>
                    <a:srgbClr val="000099"/>
                  </a:solidFill>
                  <a:prstDash val="solid"/>
                  <a:headEnd type="none" w="med" len="med"/>
                  <a:tailEnd type="none" w="med" len="med"/>
                </a:ln>
              </p:spPr>
            </p:sp>
            <p:sp>
              <p:nvSpPr>
                <p:cNvPr id="35871" name="Oval 98"/>
                <p:cNvSpPr/>
                <p:nvPr/>
              </p:nvSpPr>
              <p:spPr>
                <a:xfrm>
                  <a:off x="0" y="69"/>
                  <a:ext cx="63" cy="67"/>
                </a:xfrm>
                <a:prstGeom prst="ellipse">
                  <a:avLst/>
                </a:prstGeom>
                <a:solidFill>
                  <a:schemeClr val="bg1"/>
                </a:solidFill>
                <a:ln w="28575" cap="flat" cmpd="sng">
                  <a:solidFill>
                    <a:srgbClr val="000099"/>
                  </a:solidFill>
                  <a:prstDash val="solid"/>
                  <a:headEnd type="none" w="med" len="med"/>
                  <a:tailEnd type="none" w="med" len="med"/>
                </a:ln>
              </p:spPr>
              <p:txBody>
                <a:bodyPr wrap="none" anchor="ctr"/>
                <a:lstStyle/>
                <a:p>
                  <a:endParaRPr lang="zh-CN" altLang="en-US" sz="1800" dirty="0">
                    <a:latin typeface="Arial" panose="020B0604020202020204" pitchFamily="34" charset="0"/>
                  </a:endParaRPr>
                </a:p>
              </p:txBody>
            </p:sp>
          </p:grpSp>
          <p:sp>
            <p:nvSpPr>
              <p:cNvPr id="35872" name="Rectangle 78"/>
              <p:cNvSpPr/>
              <p:nvPr/>
            </p:nvSpPr>
            <p:spPr>
              <a:xfrm>
                <a:off x="300" y="640"/>
                <a:ext cx="216" cy="195"/>
              </a:xfrm>
              <a:prstGeom prst="rect">
                <a:avLst/>
              </a:prstGeom>
              <a:noFill/>
              <a:ln w="9525">
                <a:noFill/>
              </a:ln>
            </p:spPr>
            <p:txBody>
              <a:bodyPr>
                <a:spAutoFit/>
              </a:bodyPr>
              <a:lstStyle/>
              <a:p>
                <a:r>
                  <a:rPr lang="en-US" altLang="x-none" sz="2800" b="1">
                    <a:solidFill>
                      <a:srgbClr val="000099"/>
                    </a:solidFill>
                    <a:latin typeface="Times New Roman" panose="02020603050405020304" pitchFamily="18" charset="0"/>
                    <a:ea typeface="楷体" panose="02010609060101010101" pitchFamily="49" charset="-122"/>
                  </a:rPr>
                  <a:t>S</a:t>
                </a:r>
              </a:p>
            </p:txBody>
          </p:sp>
          <p:grpSp>
            <p:nvGrpSpPr>
              <p:cNvPr id="35873" name="组合 35872"/>
              <p:cNvGrpSpPr/>
              <p:nvPr/>
            </p:nvGrpSpPr>
            <p:grpSpPr>
              <a:xfrm>
                <a:off x="975" y="204"/>
                <a:ext cx="430" cy="908"/>
                <a:chOff x="0" y="0"/>
                <a:chExt cx="430" cy="908"/>
              </a:xfrm>
            </p:grpSpPr>
            <p:sp>
              <p:nvSpPr>
                <p:cNvPr id="35874" name="Rectangle 80"/>
                <p:cNvSpPr/>
                <p:nvPr/>
              </p:nvSpPr>
              <p:spPr>
                <a:xfrm>
                  <a:off x="114" y="0"/>
                  <a:ext cx="265" cy="804"/>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5875" name="Rectangle 82"/>
                <p:cNvSpPr/>
                <p:nvPr/>
              </p:nvSpPr>
              <p:spPr>
                <a:xfrm>
                  <a:off x="0" y="118"/>
                  <a:ext cx="216" cy="195"/>
                </a:xfrm>
                <a:prstGeom prst="rect">
                  <a:avLst/>
                </a:prstGeom>
                <a:noFill/>
                <a:ln w="9525">
                  <a:noFill/>
                </a:ln>
              </p:spPr>
              <p:txBody>
                <a:bodyPr>
                  <a:spAutoFit/>
                </a:bodyPr>
                <a:lstStyle/>
                <a:p>
                  <a:r>
                    <a:rPr lang="en-US" altLang="x-none" sz="2800" b="1" i="1">
                      <a:solidFill>
                        <a:srgbClr val="000099"/>
                      </a:solidFill>
                      <a:latin typeface="Times New Roman" panose="02020603050405020304" pitchFamily="18" charset="0"/>
                      <a:ea typeface="楷体" panose="02010609060101010101" pitchFamily="49" charset="-122"/>
                    </a:rPr>
                    <a:t>a</a:t>
                  </a:r>
                </a:p>
              </p:txBody>
            </p:sp>
            <p:grpSp>
              <p:nvGrpSpPr>
                <p:cNvPr id="35876" name="组合 35875"/>
                <p:cNvGrpSpPr/>
                <p:nvPr/>
              </p:nvGrpSpPr>
              <p:grpSpPr>
                <a:xfrm>
                  <a:off x="227" y="0"/>
                  <a:ext cx="203" cy="908"/>
                  <a:chOff x="0" y="0"/>
                  <a:chExt cx="162" cy="1800"/>
                </a:xfrm>
              </p:grpSpPr>
              <p:sp>
                <p:nvSpPr>
                  <p:cNvPr id="35877" name="Freeform 84"/>
                  <p:cNvSpPr/>
                  <p:nvPr/>
                </p:nvSpPr>
                <p:spPr>
                  <a:xfrm>
                    <a:off x="41" y="45"/>
                    <a:ext cx="79" cy="1755"/>
                  </a:xfrm>
                  <a:custGeom>
                    <a:avLst/>
                    <a:gdLst/>
                    <a:ahLst/>
                    <a:cxnLst>
                      <a:cxn ang="0">
                        <a:pos x="78" y="5"/>
                      </a:cxn>
                      <a:cxn ang="0">
                        <a:pos x="0" y="0"/>
                      </a:cxn>
                      <a:cxn ang="0">
                        <a:pos x="0" y="1533"/>
                      </a:cxn>
                      <a:cxn ang="0">
                        <a:pos x="33" y="1755"/>
                      </a:cxn>
                      <a:cxn ang="0">
                        <a:pos x="79" y="1537"/>
                      </a:cxn>
                      <a:cxn ang="0">
                        <a:pos x="78" y="5"/>
                      </a:cxn>
                    </a:cxnLst>
                    <a:rect l="0" t="0" r="0" b="0"/>
                    <a:pathLst>
                      <a:path w="79" h="1755">
                        <a:moveTo>
                          <a:pt x="78" y="5"/>
                        </a:moveTo>
                        <a:lnTo>
                          <a:pt x="0" y="0"/>
                        </a:lnTo>
                        <a:lnTo>
                          <a:pt x="0" y="1533"/>
                        </a:lnTo>
                        <a:lnTo>
                          <a:pt x="33" y="1755"/>
                        </a:lnTo>
                        <a:lnTo>
                          <a:pt x="79" y="1537"/>
                        </a:lnTo>
                        <a:lnTo>
                          <a:pt x="78" y="5"/>
                        </a:lnTo>
                        <a:close/>
                      </a:path>
                    </a:pathLst>
                  </a:custGeom>
                  <a:gradFill rotWithShape="1">
                    <a:gsLst>
                      <a:gs pos="0">
                        <a:srgbClr val="C0C0C0">
                          <a:alpha val="100000"/>
                        </a:srgbClr>
                      </a:gs>
                      <a:gs pos="50000">
                        <a:srgbClr val="000000">
                          <a:alpha val="100000"/>
                        </a:srgbClr>
                      </a:gs>
                      <a:gs pos="100000">
                        <a:srgbClr val="C0C0C0">
                          <a:alpha val="100000"/>
                        </a:srgbClr>
                      </a:gs>
                    </a:gsLst>
                    <a:lin ang="0" scaled="1"/>
                    <a:tileRect/>
                  </a:gradFill>
                  <a:ln w="9525">
                    <a:noFill/>
                  </a:ln>
                </p:spPr>
                <p:txBody>
                  <a:bodyPr/>
                  <a:lstStyle/>
                  <a:p>
                    <a:endParaRPr lang="zh-CN" altLang="en-US"/>
                  </a:p>
                </p:txBody>
              </p:sp>
              <p:sp>
                <p:nvSpPr>
                  <p:cNvPr id="35878" name="Freeform 85"/>
                  <p:cNvSpPr/>
                  <p:nvPr/>
                </p:nvSpPr>
                <p:spPr>
                  <a:xfrm>
                    <a:off x="0" y="0"/>
                    <a:ext cx="162" cy="52"/>
                  </a:xfrm>
                  <a:custGeom>
                    <a:avLst/>
                    <a:gdLst/>
                    <a:ahLst/>
                    <a:cxnLst>
                      <a:cxn ang="0">
                        <a:pos x="96" y="0"/>
                      </a:cxn>
                      <a:cxn ang="0">
                        <a:pos x="0" y="0"/>
                      </a:cxn>
                      <a:cxn ang="0">
                        <a:pos x="24" y="40"/>
                      </a:cxn>
                      <a:cxn ang="0">
                        <a:pos x="71" y="42"/>
                      </a:cxn>
                      <a:cxn ang="0">
                        <a:pos x="96" y="0"/>
                      </a:cxn>
                    </a:cxnLst>
                    <a:rect l="0" t="0" r="0" b="0"/>
                    <a:pathLst>
                      <a:path w="273" h="65">
                        <a:moveTo>
                          <a:pt x="273" y="0"/>
                        </a:moveTo>
                        <a:lnTo>
                          <a:pt x="0" y="0"/>
                        </a:lnTo>
                        <a:lnTo>
                          <a:pt x="69" y="63"/>
                        </a:lnTo>
                        <a:lnTo>
                          <a:pt x="201" y="65"/>
                        </a:lnTo>
                        <a:lnTo>
                          <a:pt x="273" y="0"/>
                        </a:lnTo>
                        <a:close/>
                      </a:path>
                    </a:pathLst>
                  </a:custGeom>
                  <a:gradFill rotWithShape="1">
                    <a:gsLst>
                      <a:gs pos="0">
                        <a:srgbClr val="C0C0C0">
                          <a:alpha val="100000"/>
                        </a:srgbClr>
                      </a:gs>
                      <a:gs pos="50000">
                        <a:srgbClr val="000000">
                          <a:alpha val="100000"/>
                        </a:srgbClr>
                      </a:gs>
                      <a:gs pos="100000">
                        <a:srgbClr val="C0C0C0">
                          <a:alpha val="100000"/>
                        </a:srgbClr>
                      </a:gs>
                    </a:gsLst>
                    <a:lin ang="0" scaled="1"/>
                    <a:tileRect/>
                  </a:gradFill>
                  <a:ln w="9525">
                    <a:noFill/>
                  </a:ln>
                </p:spPr>
                <p:txBody>
                  <a:bodyPr/>
                  <a:lstStyle/>
                  <a:p>
                    <a:endParaRPr lang="zh-CN" altLang="en-US"/>
                  </a:p>
                </p:txBody>
              </p:sp>
            </p:grpSp>
            <p:sp>
              <p:nvSpPr>
                <p:cNvPr id="35879" name="Freeform 86"/>
                <p:cNvSpPr/>
                <p:nvPr/>
              </p:nvSpPr>
              <p:spPr>
                <a:xfrm>
                  <a:off x="268" y="129"/>
                  <a:ext cx="122" cy="84"/>
                </a:xfrm>
                <a:custGeom>
                  <a:avLst/>
                  <a:gdLst/>
                  <a:ahLst/>
                  <a:cxnLst>
                    <a:cxn ang="0">
                      <a:pos x="2" y="0"/>
                    </a:cxn>
                    <a:cxn ang="0">
                      <a:pos x="0" y="1"/>
                    </a:cxn>
                    <a:cxn ang="0">
                      <a:pos x="0" y="5"/>
                    </a:cxn>
                    <a:cxn ang="0">
                      <a:pos x="1" y="6"/>
                    </a:cxn>
                    <a:cxn ang="0">
                      <a:pos x="4" y="7"/>
                    </a:cxn>
                    <a:cxn ang="0">
                      <a:pos x="8" y="9"/>
                    </a:cxn>
                    <a:cxn ang="0">
                      <a:pos x="13" y="10"/>
                    </a:cxn>
                    <a:cxn ang="0">
                      <a:pos x="18" y="12"/>
                    </a:cxn>
                    <a:cxn ang="0">
                      <a:pos x="19" y="13"/>
                    </a:cxn>
                    <a:cxn ang="0">
                      <a:pos x="19" y="16"/>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5880" name="Freeform 87"/>
                <p:cNvSpPr/>
                <p:nvPr/>
              </p:nvSpPr>
              <p:spPr>
                <a:xfrm>
                  <a:off x="268" y="213"/>
                  <a:ext cx="122" cy="86"/>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5881" name="Freeform 88"/>
                <p:cNvSpPr/>
                <p:nvPr/>
              </p:nvSpPr>
              <p:spPr>
                <a:xfrm>
                  <a:off x="268" y="320"/>
                  <a:ext cx="122" cy="85"/>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5882" name="Freeform 89"/>
                <p:cNvSpPr/>
                <p:nvPr/>
              </p:nvSpPr>
              <p:spPr>
                <a:xfrm>
                  <a:off x="268" y="426"/>
                  <a:ext cx="122" cy="85"/>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5883" name="Freeform 90"/>
                <p:cNvSpPr/>
                <p:nvPr/>
              </p:nvSpPr>
              <p:spPr>
                <a:xfrm>
                  <a:off x="268" y="531"/>
                  <a:ext cx="122" cy="86"/>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5884" name="Freeform 91"/>
                <p:cNvSpPr/>
                <p:nvPr/>
              </p:nvSpPr>
              <p:spPr>
                <a:xfrm>
                  <a:off x="91" y="91"/>
                  <a:ext cx="305" cy="46"/>
                </a:xfrm>
                <a:custGeom>
                  <a:avLst/>
                  <a:gdLst/>
                  <a:ahLst/>
                  <a:cxnLst>
                    <a:cxn ang="0">
                      <a:pos x="0" y="0"/>
                    </a:cxn>
                    <a:cxn ang="0">
                      <a:pos x="114" y="5"/>
                    </a:cxn>
                    <a:cxn ang="0">
                      <a:pos x="247" y="10"/>
                    </a:cxn>
                    <a:cxn ang="0">
                      <a:pos x="273" y="30"/>
                    </a:cxn>
                    <a:cxn ang="0">
                      <a:pos x="261" y="41"/>
                    </a:cxn>
                  </a:cxnLst>
                  <a:rect l="0" t="0" r="0" b="0"/>
                  <a:pathLst>
                    <a:path w="339" h="50">
                      <a:moveTo>
                        <a:pt x="0" y="0"/>
                      </a:moveTo>
                      <a:cubicBezTo>
                        <a:pt x="24" y="1"/>
                        <a:pt x="90" y="4"/>
                        <a:pt x="141" y="6"/>
                      </a:cubicBezTo>
                      <a:cubicBezTo>
                        <a:pt x="192" y="8"/>
                        <a:pt x="273" y="7"/>
                        <a:pt x="306" y="12"/>
                      </a:cubicBezTo>
                      <a:cubicBezTo>
                        <a:pt x="339" y="17"/>
                        <a:pt x="334" y="31"/>
                        <a:pt x="337" y="37"/>
                      </a:cubicBezTo>
                      <a:cubicBezTo>
                        <a:pt x="339" y="44"/>
                        <a:pt x="326" y="48"/>
                        <a:pt x="322" y="50"/>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5885" name="Line 73"/>
                <p:cNvSpPr/>
                <p:nvPr/>
              </p:nvSpPr>
              <p:spPr>
                <a:xfrm>
                  <a:off x="0" y="726"/>
                  <a:ext cx="295" cy="0"/>
                </a:xfrm>
                <a:prstGeom prst="line">
                  <a:avLst/>
                </a:prstGeom>
                <a:ln w="28575" cap="flat" cmpd="sng">
                  <a:solidFill>
                    <a:srgbClr val="000099"/>
                  </a:solidFill>
                  <a:prstDash val="solid"/>
                  <a:headEnd type="none" w="med" len="med"/>
                  <a:tailEnd type="none" w="med" len="med"/>
                </a:ln>
              </p:spPr>
            </p:sp>
            <p:sp>
              <p:nvSpPr>
                <p:cNvPr id="35886" name="Freeform 90"/>
                <p:cNvSpPr/>
                <p:nvPr/>
              </p:nvSpPr>
              <p:spPr>
                <a:xfrm>
                  <a:off x="272" y="613"/>
                  <a:ext cx="122" cy="86"/>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grpSp>
        </p:grpSp>
      </p:grpSp>
      <p:sp>
        <p:nvSpPr>
          <p:cNvPr id="35888" name="TextBox 6"/>
          <p:cNvSpPr txBox="1"/>
          <p:nvPr/>
        </p:nvSpPr>
        <p:spPr>
          <a:xfrm>
            <a:off x="563245" y="3323590"/>
            <a:ext cx="5339715" cy="1383665"/>
          </a:xfrm>
          <a:prstGeom prst="rect">
            <a:avLst/>
          </a:prstGeom>
          <a:noFill/>
          <a:ln w="9525">
            <a:noFill/>
          </a:ln>
        </p:spPr>
        <p:txBody>
          <a:bodyPr wrap="square">
            <a:spAutoFit/>
          </a:bodyPr>
          <a:lstStyle/>
          <a:p>
            <a:r>
              <a:rPr lang="zh-CN" altLang="en-US" sz="2800" b="1" dirty="0">
                <a:latin typeface="宋体" panose="02010600030101010101" pitchFamily="2" charset="-122"/>
              </a:rPr>
              <a:t>判断磁性强弱方法：</a:t>
            </a:r>
          </a:p>
          <a:p>
            <a:r>
              <a:rPr lang="zh-CN" altLang="en-US" sz="2800" b="1" dirty="0">
                <a:latin typeface="宋体" panose="02010600030101010101" pitchFamily="2" charset="-122"/>
              </a:rPr>
              <a:t>　　根据吸引铁钉、曲别针等的多少来判断螺线管的磁性强弱。</a:t>
            </a:r>
          </a:p>
        </p:txBody>
      </p:sp>
      <p:sp>
        <p:nvSpPr>
          <p:cNvPr id="35889" name="矩形 35888"/>
          <p:cNvSpPr/>
          <p:nvPr/>
        </p:nvSpPr>
        <p:spPr>
          <a:xfrm>
            <a:off x="563245" y="2319973"/>
            <a:ext cx="8101013" cy="946150"/>
          </a:xfrm>
          <a:prstGeom prst="rect">
            <a:avLst/>
          </a:prstGeom>
          <a:noFill/>
          <a:ln w="9525">
            <a:noFill/>
          </a:ln>
        </p:spPr>
        <p:txBody>
          <a:bodyPr>
            <a:spAutoFit/>
          </a:bodyPr>
          <a:lstStyle/>
          <a:p>
            <a:r>
              <a:rPr lang="zh-CN" altLang="en-US" sz="2800" b="1" dirty="0">
                <a:solidFill>
                  <a:srgbClr val="0066CC"/>
                </a:solidFill>
                <a:latin typeface="宋体" panose="02010600030101010101" pitchFamily="2" charset="-122"/>
              </a:rPr>
              <a:t>　　对于外形相同的螺线管，电磁铁磁性的强弱跟线圈的匝数会有什么样的关系？</a:t>
            </a:r>
          </a:p>
        </p:txBody>
      </p:sp>
      <p:sp>
        <p:nvSpPr>
          <p:cNvPr id="35890" name="矩形 35889"/>
          <p:cNvSpPr/>
          <p:nvPr/>
        </p:nvSpPr>
        <p:spPr>
          <a:xfrm>
            <a:off x="563245" y="4731385"/>
            <a:ext cx="6011863" cy="1117600"/>
          </a:xfrm>
          <a:prstGeom prst="rect">
            <a:avLst/>
          </a:prstGeom>
          <a:noFill/>
          <a:ln w="9525">
            <a:noFill/>
          </a:ln>
        </p:spPr>
        <p:txBody>
          <a:bodyPr>
            <a:spAutoFit/>
          </a:bodyPr>
          <a:lstStyle/>
          <a:p>
            <a:pPr>
              <a:lnSpc>
                <a:spcPct val="120000"/>
              </a:lnSpc>
            </a:pPr>
            <a:r>
              <a:rPr lang="zh-CN" altLang="en-US" sz="2800" b="1" dirty="0">
                <a:latin typeface="Times New Roman" panose="02020603050405020304" pitchFamily="18" charset="0"/>
              </a:rPr>
              <a:t>　　（</a:t>
            </a:r>
            <a:r>
              <a:rPr lang="en-US" altLang="x-none" sz="2800" b="1">
                <a:latin typeface="Times New Roman" panose="02020603050405020304" pitchFamily="18" charset="0"/>
              </a:rPr>
              <a:t>1</a:t>
            </a:r>
            <a:r>
              <a:rPr lang="zh-CN" altLang="en-US" sz="2800" b="1" dirty="0">
                <a:latin typeface="Times New Roman" panose="02020603050405020304" pitchFamily="18" charset="0"/>
              </a:rPr>
              <a:t>）改变电路中的电流大小；</a:t>
            </a:r>
          </a:p>
          <a:p>
            <a:pPr>
              <a:lnSpc>
                <a:spcPct val="120000"/>
              </a:lnSpc>
            </a:pPr>
            <a:r>
              <a:rPr lang="zh-CN" altLang="en-US" sz="2800" b="1" dirty="0">
                <a:latin typeface="Times New Roman" panose="02020603050405020304" pitchFamily="18" charset="0"/>
              </a:rPr>
              <a:t>　　（</a:t>
            </a:r>
            <a:r>
              <a:rPr lang="en-US" altLang="x-none" sz="2800" b="1">
                <a:latin typeface="Times New Roman" panose="02020603050405020304" pitchFamily="18" charset="0"/>
              </a:rPr>
              <a:t>2</a:t>
            </a:r>
            <a:r>
              <a:rPr lang="zh-CN" altLang="en-US" sz="2800" b="1" dirty="0">
                <a:latin typeface="Times New Roman" panose="02020603050405020304" pitchFamily="18" charset="0"/>
              </a:rPr>
              <a:t>）改换不同匝数的螺线管。</a:t>
            </a:r>
          </a:p>
        </p:txBody>
      </p:sp>
      <p:sp>
        <p:nvSpPr>
          <p:cNvPr id="35891" name="矩形 4"/>
          <p:cNvSpPr/>
          <p:nvPr/>
        </p:nvSpPr>
        <p:spPr>
          <a:xfrm>
            <a:off x="563245" y="849948"/>
            <a:ext cx="3457575" cy="588962"/>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r>
              <a:rPr lang="zh-CN" altLang="en-US" sz="3200" b="1" dirty="0">
                <a:solidFill>
                  <a:srgbClr val="FFFFFF"/>
                </a:solidFill>
                <a:latin typeface="Arial" panose="020B0604020202020204" pitchFamily="34" charset="0"/>
              </a:rPr>
              <a:t>二、电磁铁的磁性</a:t>
            </a:r>
          </a:p>
        </p:txBody>
      </p:sp>
      <p:sp>
        <p:nvSpPr>
          <p:cNvPr id="35892" name="Rectangle 2"/>
          <p:cNvSpPr/>
          <p:nvPr/>
        </p:nvSpPr>
        <p:spPr>
          <a:xfrm>
            <a:off x="563245" y="1707198"/>
            <a:ext cx="2024063" cy="538162"/>
          </a:xfrm>
          <a:prstGeom prst="rect">
            <a:avLst/>
          </a:prstGeom>
          <a:gradFill rotWithShape="0">
            <a:gsLst>
              <a:gs pos="0">
                <a:srgbClr val="D1E8FF"/>
              </a:gs>
              <a:gs pos="100000">
                <a:srgbClr val="99CCFF"/>
              </a:gs>
            </a:gsLst>
            <a:lin ang="5400000" scaled="1"/>
            <a:tileRect/>
          </a:gradFill>
          <a:ln w="19050" cap="flat" cmpd="sng">
            <a:solidFill>
              <a:schemeClr val="tx2"/>
            </a:solidFill>
            <a:prstDash val="solid"/>
            <a:miter/>
            <a:headEnd type="none" w="med" len="med"/>
            <a:tailEnd type="none" w="med" len="med"/>
          </a:ln>
        </p:spPr>
        <p:txBody>
          <a:bodyPr>
            <a:spAutoFit/>
          </a:bodyPr>
          <a:lstStyle/>
          <a:p>
            <a:pPr algn="ctr"/>
            <a:r>
              <a:rPr lang="zh-CN" altLang="en-US" sz="2800" b="1" dirty="0">
                <a:latin typeface="宋体" panose="02010600030101010101" pitchFamily="2" charset="-122"/>
              </a:rPr>
              <a:t>设计实验</a:t>
            </a:r>
            <a:endParaRPr lang="en-US" altLang="x-none" sz="28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8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89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89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8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23" name="组合 34822"/>
          <p:cNvGrpSpPr/>
          <p:nvPr/>
        </p:nvGrpSpPr>
        <p:grpSpPr>
          <a:xfrm>
            <a:off x="1844040" y="2679065"/>
            <a:ext cx="2627313" cy="2122488"/>
            <a:chOff x="0" y="0"/>
            <a:chExt cx="1405" cy="1224"/>
          </a:xfrm>
        </p:grpSpPr>
        <p:grpSp>
          <p:nvGrpSpPr>
            <p:cNvPr id="34824" name="组合 34823"/>
            <p:cNvGrpSpPr/>
            <p:nvPr/>
          </p:nvGrpSpPr>
          <p:grpSpPr>
            <a:xfrm>
              <a:off x="1187" y="1043"/>
              <a:ext cx="218" cy="181"/>
              <a:chOff x="0" y="0"/>
              <a:chExt cx="300" cy="200"/>
            </a:xfrm>
          </p:grpSpPr>
          <p:grpSp>
            <p:nvGrpSpPr>
              <p:cNvPr id="34825" name="组合 34824"/>
              <p:cNvGrpSpPr/>
              <p:nvPr/>
            </p:nvGrpSpPr>
            <p:grpSpPr>
              <a:xfrm rot="913762" flipV="1">
                <a:off x="73" y="7"/>
                <a:ext cx="88" cy="171"/>
                <a:chOff x="0" y="0"/>
                <a:chExt cx="144" cy="288"/>
              </a:xfrm>
            </p:grpSpPr>
            <p:sp>
              <p:nvSpPr>
                <p:cNvPr id="34826" name="AutoShape 65"/>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4827" name="AutoShape 66"/>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4828" name="组合 34827"/>
              <p:cNvGrpSpPr/>
              <p:nvPr/>
            </p:nvGrpSpPr>
            <p:grpSpPr>
              <a:xfrm rot="-3752838" flipV="1">
                <a:off x="169" y="-45"/>
                <a:ext cx="86" cy="176"/>
                <a:chOff x="0" y="0"/>
                <a:chExt cx="144" cy="288"/>
              </a:xfrm>
            </p:grpSpPr>
            <p:sp>
              <p:nvSpPr>
                <p:cNvPr id="34829" name="AutoShape 68"/>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vert="eaVert" wrap="none" anchor="ctr"/>
                <a:lstStyle/>
                <a:p>
                  <a:endParaRPr lang="zh-CN" altLang="en-US" sz="1800" dirty="0">
                    <a:latin typeface="Calibri" panose="020F0502020204030204" pitchFamily="34" charset="0"/>
                  </a:endParaRPr>
                </a:p>
              </p:txBody>
            </p:sp>
            <p:sp>
              <p:nvSpPr>
                <p:cNvPr id="34830" name="AutoShape 69"/>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vert="eaVert" wrap="none" anchor="ctr"/>
                <a:lstStyle/>
                <a:p>
                  <a:endParaRPr lang="zh-CN" altLang="en-US" sz="1800" dirty="0">
                    <a:latin typeface="Calibri" panose="020F0502020204030204" pitchFamily="34" charset="0"/>
                  </a:endParaRPr>
                </a:p>
              </p:txBody>
            </p:sp>
          </p:grpSp>
          <p:grpSp>
            <p:nvGrpSpPr>
              <p:cNvPr id="34831" name="组合 34830"/>
              <p:cNvGrpSpPr/>
              <p:nvPr/>
            </p:nvGrpSpPr>
            <p:grpSpPr>
              <a:xfrm rot="-444047" flipV="1">
                <a:off x="117" y="29"/>
                <a:ext cx="88" cy="171"/>
                <a:chOff x="0" y="0"/>
                <a:chExt cx="144" cy="288"/>
              </a:xfrm>
            </p:grpSpPr>
            <p:sp>
              <p:nvSpPr>
                <p:cNvPr id="34832" name="AutoShape 71"/>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4833" name="AutoShape 72"/>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4834" name="组合 34833"/>
              <p:cNvGrpSpPr/>
              <p:nvPr/>
            </p:nvGrpSpPr>
            <p:grpSpPr>
              <a:xfrm rot="3470054" flipV="1">
                <a:off x="44" y="-44"/>
                <a:ext cx="86" cy="175"/>
                <a:chOff x="0" y="0"/>
                <a:chExt cx="144" cy="288"/>
              </a:xfrm>
            </p:grpSpPr>
            <p:sp>
              <p:nvSpPr>
                <p:cNvPr id="34835" name="AutoShape 74"/>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0" vert="eaVert" wrap="none" anchor="ctr"/>
                <a:lstStyle/>
                <a:p>
                  <a:endParaRPr lang="zh-CN" altLang="en-US" sz="1800" dirty="0">
                    <a:latin typeface="Calibri" panose="020F0502020204030204" pitchFamily="34" charset="0"/>
                  </a:endParaRPr>
                </a:p>
              </p:txBody>
            </p:sp>
            <p:sp>
              <p:nvSpPr>
                <p:cNvPr id="34836" name="AutoShape 75"/>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0" vert="eaVert" wrap="none" anchor="ctr"/>
                <a:lstStyle/>
                <a:p>
                  <a:endParaRPr lang="zh-CN" altLang="en-US" sz="1800" dirty="0">
                    <a:latin typeface="Calibri" panose="020F0502020204030204" pitchFamily="34" charset="0"/>
                  </a:endParaRPr>
                </a:p>
              </p:txBody>
            </p:sp>
          </p:grpSp>
        </p:grpSp>
        <p:grpSp>
          <p:nvGrpSpPr>
            <p:cNvPr id="34837" name="组合 34836"/>
            <p:cNvGrpSpPr/>
            <p:nvPr/>
          </p:nvGrpSpPr>
          <p:grpSpPr>
            <a:xfrm>
              <a:off x="0" y="0"/>
              <a:ext cx="1405" cy="1112"/>
              <a:chOff x="0" y="0"/>
              <a:chExt cx="1405" cy="1112"/>
            </a:xfrm>
          </p:grpSpPr>
          <p:sp>
            <p:nvSpPr>
              <p:cNvPr id="34838" name="Rectangle 102"/>
              <p:cNvSpPr/>
              <p:nvPr/>
            </p:nvSpPr>
            <p:spPr>
              <a:xfrm>
                <a:off x="0" y="295"/>
                <a:ext cx="1224" cy="635"/>
              </a:xfrm>
              <a:prstGeom prst="rect">
                <a:avLst/>
              </a:prstGeom>
              <a:noFill/>
              <a:ln w="28575" cap="flat" cmpd="sng">
                <a:solidFill>
                  <a:srgbClr val="000099"/>
                </a:solidFill>
                <a:prstDash val="solid"/>
                <a:miter/>
                <a:headEnd type="none" w="med" len="med"/>
                <a:tailEnd type="none" w="med" len="med"/>
              </a:ln>
            </p:spPr>
            <p:txBody>
              <a:bodyPr wrap="none" anchor="ctr"/>
              <a:lstStyle/>
              <a:p>
                <a:endParaRPr lang="zh-CN" altLang="en-US" sz="1800" dirty="0">
                  <a:latin typeface="Arial" panose="020B0604020202020204" pitchFamily="34" charset="0"/>
                </a:endParaRPr>
              </a:p>
            </p:txBody>
          </p:sp>
          <p:grpSp>
            <p:nvGrpSpPr>
              <p:cNvPr id="34839" name="组合 34838"/>
              <p:cNvGrpSpPr/>
              <p:nvPr/>
            </p:nvGrpSpPr>
            <p:grpSpPr>
              <a:xfrm>
                <a:off x="430" y="0"/>
                <a:ext cx="254" cy="397"/>
                <a:chOff x="0" y="0"/>
                <a:chExt cx="454" cy="482"/>
              </a:xfrm>
            </p:grpSpPr>
            <p:sp>
              <p:nvSpPr>
                <p:cNvPr id="34840" name="Rectangle 175"/>
                <p:cNvSpPr/>
                <p:nvPr/>
              </p:nvSpPr>
              <p:spPr>
                <a:xfrm>
                  <a:off x="110" y="57"/>
                  <a:ext cx="344" cy="425"/>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4841" name="Line 176"/>
                <p:cNvSpPr/>
                <p:nvPr/>
              </p:nvSpPr>
              <p:spPr>
                <a:xfrm>
                  <a:off x="0" y="0"/>
                  <a:ext cx="451" cy="0"/>
                </a:xfrm>
                <a:prstGeom prst="line">
                  <a:avLst/>
                </a:prstGeom>
                <a:ln w="28575" cap="flat" cmpd="sng">
                  <a:solidFill>
                    <a:srgbClr val="000099"/>
                  </a:solidFill>
                  <a:prstDash val="solid"/>
                  <a:headEnd type="none" w="med" len="med"/>
                  <a:tailEnd type="none" w="med" len="med"/>
                </a:ln>
              </p:spPr>
            </p:sp>
            <p:sp>
              <p:nvSpPr>
                <p:cNvPr id="34842" name="Line 177"/>
                <p:cNvSpPr/>
                <p:nvPr/>
              </p:nvSpPr>
              <p:spPr>
                <a:xfrm>
                  <a:off x="0" y="0"/>
                  <a:ext cx="0" cy="292"/>
                </a:xfrm>
                <a:prstGeom prst="line">
                  <a:avLst/>
                </a:prstGeom>
                <a:ln w="28575" cap="flat" cmpd="sng">
                  <a:solidFill>
                    <a:srgbClr val="000099"/>
                  </a:solidFill>
                  <a:prstDash val="solid"/>
                  <a:headEnd type="none" w="med" len="med"/>
                  <a:tailEnd type="triangle" w="med" len="lg"/>
                </a:ln>
              </p:spPr>
            </p:sp>
            <p:sp>
              <p:nvSpPr>
                <p:cNvPr id="34843" name="Line 66"/>
                <p:cNvSpPr/>
                <p:nvPr/>
              </p:nvSpPr>
              <p:spPr>
                <a:xfrm>
                  <a:off x="454" y="0"/>
                  <a:ext cx="0" cy="363"/>
                </a:xfrm>
                <a:prstGeom prst="line">
                  <a:avLst/>
                </a:prstGeom>
                <a:ln w="28575" cap="flat" cmpd="sng">
                  <a:solidFill>
                    <a:srgbClr val="000099"/>
                  </a:solidFill>
                  <a:prstDash val="solid"/>
                  <a:headEnd type="none" w="med" len="med"/>
                  <a:tailEnd type="none" w="med" len="med"/>
                </a:ln>
              </p:spPr>
            </p:sp>
          </p:grpSp>
          <p:sp>
            <p:nvSpPr>
              <p:cNvPr id="34844" name="Rectangle 178"/>
              <p:cNvSpPr/>
              <p:nvPr/>
            </p:nvSpPr>
            <p:spPr>
              <a:xfrm>
                <a:off x="181" y="250"/>
                <a:ext cx="347" cy="104"/>
              </a:xfrm>
              <a:prstGeom prst="rect">
                <a:avLst/>
              </a:prstGeom>
              <a:solidFill>
                <a:schemeClr val="bg1"/>
              </a:solidFill>
              <a:ln w="28575" cap="flat" cmpd="sng">
                <a:solidFill>
                  <a:srgbClr val="000099"/>
                </a:solidFill>
                <a:prstDash val="solid"/>
                <a:miter/>
                <a:headEnd type="none" w="med" len="med"/>
                <a:tailEnd type="none" w="med" len="med"/>
              </a:ln>
            </p:spPr>
            <p:txBody>
              <a:bodyPr wrap="none" anchor="ctr"/>
              <a:lstStyle/>
              <a:p>
                <a:endParaRPr lang="zh-CN" altLang="en-US" sz="1800" dirty="0">
                  <a:latin typeface="Arial" panose="020B0604020202020204" pitchFamily="34" charset="0"/>
                </a:endParaRPr>
              </a:p>
            </p:txBody>
          </p:sp>
          <p:grpSp>
            <p:nvGrpSpPr>
              <p:cNvPr id="34845" name="组合 34844"/>
              <p:cNvGrpSpPr/>
              <p:nvPr/>
            </p:nvGrpSpPr>
            <p:grpSpPr>
              <a:xfrm>
                <a:off x="678" y="786"/>
                <a:ext cx="57" cy="289"/>
                <a:chOff x="0" y="0"/>
                <a:chExt cx="85" cy="340"/>
              </a:xfrm>
            </p:grpSpPr>
            <p:sp>
              <p:nvSpPr>
                <p:cNvPr id="34846" name="Rectangle 19"/>
                <p:cNvSpPr/>
                <p:nvPr/>
              </p:nvSpPr>
              <p:spPr>
                <a:xfrm>
                  <a:off x="0" y="113"/>
                  <a:ext cx="85" cy="85"/>
                </a:xfrm>
                <a:prstGeom prst="rect">
                  <a:avLst/>
                </a:prstGeom>
                <a:solidFill>
                  <a:srgbClr val="FFFFCC"/>
                </a:solidFill>
                <a:ln w="9525">
                  <a:noFill/>
                </a:ln>
              </p:spPr>
              <p:txBody>
                <a:bodyPr wrap="none" anchor="ctr"/>
                <a:lstStyle/>
                <a:p>
                  <a:endParaRPr lang="zh-CN" altLang="en-US" sz="1800" dirty="0">
                    <a:latin typeface="Arial" panose="020B0604020202020204" pitchFamily="34" charset="0"/>
                  </a:endParaRPr>
                </a:p>
              </p:txBody>
            </p:sp>
            <p:sp>
              <p:nvSpPr>
                <p:cNvPr id="34847" name="Line 20"/>
                <p:cNvSpPr/>
                <p:nvPr/>
              </p:nvSpPr>
              <p:spPr>
                <a:xfrm>
                  <a:off x="0" y="0"/>
                  <a:ext cx="0" cy="340"/>
                </a:xfrm>
                <a:prstGeom prst="line">
                  <a:avLst/>
                </a:prstGeom>
                <a:ln w="28575" cap="flat" cmpd="sng">
                  <a:solidFill>
                    <a:srgbClr val="000099"/>
                  </a:solidFill>
                  <a:prstDash val="solid"/>
                  <a:headEnd type="none" w="med" len="med"/>
                  <a:tailEnd type="none" w="med" len="med"/>
                </a:ln>
              </p:spPr>
            </p:sp>
            <p:sp>
              <p:nvSpPr>
                <p:cNvPr id="34848" name="Line 21"/>
                <p:cNvSpPr/>
                <p:nvPr/>
              </p:nvSpPr>
              <p:spPr>
                <a:xfrm>
                  <a:off x="85" y="85"/>
                  <a:ext cx="0" cy="170"/>
                </a:xfrm>
                <a:prstGeom prst="line">
                  <a:avLst/>
                </a:prstGeom>
                <a:ln w="38100" cap="flat" cmpd="sng">
                  <a:solidFill>
                    <a:srgbClr val="000099"/>
                  </a:solidFill>
                  <a:prstDash val="solid"/>
                  <a:headEnd type="none" w="med" len="med"/>
                  <a:tailEnd type="none" w="med" len="med"/>
                </a:ln>
              </p:spPr>
            </p:sp>
          </p:grpSp>
          <p:grpSp>
            <p:nvGrpSpPr>
              <p:cNvPr id="34849" name="组合 34848"/>
              <p:cNvGrpSpPr/>
              <p:nvPr/>
            </p:nvGrpSpPr>
            <p:grpSpPr>
              <a:xfrm>
                <a:off x="193" y="831"/>
                <a:ext cx="302" cy="149"/>
                <a:chOff x="0" y="0"/>
                <a:chExt cx="318" cy="159"/>
              </a:xfrm>
            </p:grpSpPr>
            <p:sp>
              <p:nvSpPr>
                <p:cNvPr id="34850" name="Rectangle 96"/>
                <p:cNvSpPr/>
                <p:nvPr/>
              </p:nvSpPr>
              <p:spPr>
                <a:xfrm>
                  <a:off x="32" y="0"/>
                  <a:ext cx="195" cy="159"/>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4851" name="Line 97"/>
                <p:cNvSpPr/>
                <p:nvPr/>
              </p:nvSpPr>
              <p:spPr>
                <a:xfrm flipV="1">
                  <a:off x="55" y="68"/>
                  <a:ext cx="263" cy="36"/>
                </a:xfrm>
                <a:prstGeom prst="line">
                  <a:avLst/>
                </a:prstGeom>
                <a:ln w="28575" cap="flat" cmpd="sng">
                  <a:solidFill>
                    <a:srgbClr val="000099"/>
                  </a:solidFill>
                  <a:prstDash val="solid"/>
                  <a:headEnd type="none" w="med" len="med"/>
                  <a:tailEnd type="none" w="med" len="med"/>
                </a:ln>
              </p:spPr>
            </p:sp>
            <p:sp>
              <p:nvSpPr>
                <p:cNvPr id="34852" name="Oval 98"/>
                <p:cNvSpPr/>
                <p:nvPr/>
              </p:nvSpPr>
              <p:spPr>
                <a:xfrm>
                  <a:off x="0" y="69"/>
                  <a:ext cx="63" cy="67"/>
                </a:xfrm>
                <a:prstGeom prst="ellipse">
                  <a:avLst/>
                </a:prstGeom>
                <a:solidFill>
                  <a:schemeClr val="bg1"/>
                </a:solidFill>
                <a:ln w="28575" cap="flat" cmpd="sng">
                  <a:solidFill>
                    <a:srgbClr val="000099"/>
                  </a:solidFill>
                  <a:prstDash val="solid"/>
                  <a:headEnd type="none" w="med" len="med"/>
                  <a:tailEnd type="none" w="med" len="med"/>
                </a:ln>
              </p:spPr>
              <p:txBody>
                <a:bodyPr wrap="none" anchor="ctr"/>
                <a:lstStyle/>
                <a:p>
                  <a:endParaRPr lang="zh-CN" altLang="en-US" sz="1800" dirty="0">
                    <a:latin typeface="Arial" panose="020B0604020202020204" pitchFamily="34" charset="0"/>
                  </a:endParaRPr>
                </a:p>
              </p:txBody>
            </p:sp>
          </p:grpSp>
          <p:sp>
            <p:nvSpPr>
              <p:cNvPr id="34853" name="Rectangle 78"/>
              <p:cNvSpPr/>
              <p:nvPr/>
            </p:nvSpPr>
            <p:spPr>
              <a:xfrm>
                <a:off x="300" y="640"/>
                <a:ext cx="216" cy="299"/>
              </a:xfrm>
              <a:prstGeom prst="rect">
                <a:avLst/>
              </a:prstGeom>
              <a:noFill/>
              <a:ln w="9525">
                <a:noFill/>
              </a:ln>
            </p:spPr>
            <p:txBody>
              <a:bodyPr>
                <a:spAutoFit/>
              </a:bodyPr>
              <a:lstStyle/>
              <a:p>
                <a:r>
                  <a:rPr lang="en-US" altLang="x-none" sz="2800" b="1">
                    <a:solidFill>
                      <a:srgbClr val="000099"/>
                    </a:solidFill>
                    <a:latin typeface="Times New Roman" panose="02020603050405020304" pitchFamily="18" charset="0"/>
                    <a:ea typeface="楷体" panose="02010609060101010101" pitchFamily="49" charset="-122"/>
                  </a:rPr>
                  <a:t>S</a:t>
                </a:r>
              </a:p>
            </p:txBody>
          </p:sp>
          <p:grpSp>
            <p:nvGrpSpPr>
              <p:cNvPr id="34854" name="组合 34853"/>
              <p:cNvGrpSpPr/>
              <p:nvPr/>
            </p:nvGrpSpPr>
            <p:grpSpPr>
              <a:xfrm>
                <a:off x="975" y="204"/>
                <a:ext cx="430" cy="908"/>
                <a:chOff x="0" y="0"/>
                <a:chExt cx="430" cy="908"/>
              </a:xfrm>
            </p:grpSpPr>
            <p:sp>
              <p:nvSpPr>
                <p:cNvPr id="34855" name="Rectangle 80"/>
                <p:cNvSpPr/>
                <p:nvPr/>
              </p:nvSpPr>
              <p:spPr>
                <a:xfrm>
                  <a:off x="114" y="0"/>
                  <a:ext cx="265" cy="804"/>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4856" name="Rectangle 82"/>
                <p:cNvSpPr/>
                <p:nvPr/>
              </p:nvSpPr>
              <p:spPr>
                <a:xfrm>
                  <a:off x="0" y="118"/>
                  <a:ext cx="216" cy="299"/>
                </a:xfrm>
                <a:prstGeom prst="rect">
                  <a:avLst/>
                </a:prstGeom>
                <a:noFill/>
                <a:ln w="9525">
                  <a:noFill/>
                </a:ln>
              </p:spPr>
              <p:txBody>
                <a:bodyPr>
                  <a:spAutoFit/>
                </a:bodyPr>
                <a:lstStyle/>
                <a:p>
                  <a:r>
                    <a:rPr lang="en-US" altLang="x-none" sz="2800" b="1" i="1">
                      <a:solidFill>
                        <a:srgbClr val="000099"/>
                      </a:solidFill>
                      <a:latin typeface="Times New Roman" panose="02020603050405020304" pitchFamily="18" charset="0"/>
                      <a:ea typeface="楷体" panose="02010609060101010101" pitchFamily="49" charset="-122"/>
                    </a:rPr>
                    <a:t>a</a:t>
                  </a:r>
                </a:p>
              </p:txBody>
            </p:sp>
            <p:grpSp>
              <p:nvGrpSpPr>
                <p:cNvPr id="34857" name="组合 34856"/>
                <p:cNvGrpSpPr/>
                <p:nvPr/>
              </p:nvGrpSpPr>
              <p:grpSpPr>
                <a:xfrm>
                  <a:off x="227" y="0"/>
                  <a:ext cx="203" cy="908"/>
                  <a:chOff x="0" y="0"/>
                  <a:chExt cx="162" cy="1800"/>
                </a:xfrm>
              </p:grpSpPr>
              <p:sp>
                <p:nvSpPr>
                  <p:cNvPr id="34858" name="Freeform 84"/>
                  <p:cNvSpPr/>
                  <p:nvPr/>
                </p:nvSpPr>
                <p:spPr>
                  <a:xfrm>
                    <a:off x="41" y="45"/>
                    <a:ext cx="79" cy="1755"/>
                  </a:xfrm>
                  <a:custGeom>
                    <a:avLst/>
                    <a:gdLst/>
                    <a:ahLst/>
                    <a:cxnLst>
                      <a:cxn ang="0">
                        <a:pos x="78" y="5"/>
                      </a:cxn>
                      <a:cxn ang="0">
                        <a:pos x="0" y="0"/>
                      </a:cxn>
                      <a:cxn ang="0">
                        <a:pos x="0" y="1533"/>
                      </a:cxn>
                      <a:cxn ang="0">
                        <a:pos x="33" y="1755"/>
                      </a:cxn>
                      <a:cxn ang="0">
                        <a:pos x="79" y="1537"/>
                      </a:cxn>
                      <a:cxn ang="0">
                        <a:pos x="78" y="5"/>
                      </a:cxn>
                    </a:cxnLst>
                    <a:rect l="0" t="0" r="0" b="0"/>
                    <a:pathLst>
                      <a:path w="79" h="1755">
                        <a:moveTo>
                          <a:pt x="78" y="5"/>
                        </a:moveTo>
                        <a:lnTo>
                          <a:pt x="0" y="0"/>
                        </a:lnTo>
                        <a:lnTo>
                          <a:pt x="0" y="1533"/>
                        </a:lnTo>
                        <a:lnTo>
                          <a:pt x="33" y="1755"/>
                        </a:lnTo>
                        <a:lnTo>
                          <a:pt x="79" y="1537"/>
                        </a:lnTo>
                        <a:lnTo>
                          <a:pt x="78" y="5"/>
                        </a:lnTo>
                        <a:close/>
                      </a:path>
                    </a:pathLst>
                  </a:custGeom>
                  <a:gradFill rotWithShape="1">
                    <a:gsLst>
                      <a:gs pos="0">
                        <a:srgbClr val="C0C0C0">
                          <a:alpha val="100000"/>
                        </a:srgbClr>
                      </a:gs>
                      <a:gs pos="50000">
                        <a:srgbClr val="000000">
                          <a:alpha val="100000"/>
                        </a:srgbClr>
                      </a:gs>
                      <a:gs pos="100000">
                        <a:srgbClr val="C0C0C0">
                          <a:alpha val="100000"/>
                        </a:srgbClr>
                      </a:gs>
                    </a:gsLst>
                    <a:lin ang="0" scaled="1"/>
                    <a:tileRect/>
                  </a:gradFill>
                  <a:ln w="9525">
                    <a:noFill/>
                  </a:ln>
                </p:spPr>
                <p:txBody>
                  <a:bodyPr/>
                  <a:lstStyle/>
                  <a:p>
                    <a:endParaRPr lang="zh-CN" altLang="en-US"/>
                  </a:p>
                </p:txBody>
              </p:sp>
              <p:sp>
                <p:nvSpPr>
                  <p:cNvPr id="34859" name="Freeform 85"/>
                  <p:cNvSpPr/>
                  <p:nvPr/>
                </p:nvSpPr>
                <p:spPr>
                  <a:xfrm>
                    <a:off x="0" y="0"/>
                    <a:ext cx="162" cy="52"/>
                  </a:xfrm>
                  <a:custGeom>
                    <a:avLst/>
                    <a:gdLst/>
                    <a:ahLst/>
                    <a:cxnLst>
                      <a:cxn ang="0">
                        <a:pos x="96" y="0"/>
                      </a:cxn>
                      <a:cxn ang="0">
                        <a:pos x="0" y="0"/>
                      </a:cxn>
                      <a:cxn ang="0">
                        <a:pos x="24" y="40"/>
                      </a:cxn>
                      <a:cxn ang="0">
                        <a:pos x="71" y="42"/>
                      </a:cxn>
                      <a:cxn ang="0">
                        <a:pos x="96" y="0"/>
                      </a:cxn>
                    </a:cxnLst>
                    <a:rect l="0" t="0" r="0" b="0"/>
                    <a:pathLst>
                      <a:path w="273" h="65">
                        <a:moveTo>
                          <a:pt x="273" y="0"/>
                        </a:moveTo>
                        <a:lnTo>
                          <a:pt x="0" y="0"/>
                        </a:lnTo>
                        <a:lnTo>
                          <a:pt x="69" y="63"/>
                        </a:lnTo>
                        <a:lnTo>
                          <a:pt x="201" y="65"/>
                        </a:lnTo>
                        <a:lnTo>
                          <a:pt x="273" y="0"/>
                        </a:lnTo>
                        <a:close/>
                      </a:path>
                    </a:pathLst>
                  </a:custGeom>
                  <a:gradFill rotWithShape="1">
                    <a:gsLst>
                      <a:gs pos="0">
                        <a:srgbClr val="C0C0C0">
                          <a:alpha val="100000"/>
                        </a:srgbClr>
                      </a:gs>
                      <a:gs pos="50000">
                        <a:srgbClr val="000000">
                          <a:alpha val="100000"/>
                        </a:srgbClr>
                      </a:gs>
                      <a:gs pos="100000">
                        <a:srgbClr val="C0C0C0">
                          <a:alpha val="100000"/>
                        </a:srgbClr>
                      </a:gs>
                    </a:gsLst>
                    <a:lin ang="0" scaled="1"/>
                    <a:tileRect/>
                  </a:gradFill>
                  <a:ln w="9525">
                    <a:noFill/>
                  </a:ln>
                </p:spPr>
                <p:txBody>
                  <a:bodyPr/>
                  <a:lstStyle/>
                  <a:p>
                    <a:endParaRPr lang="zh-CN" altLang="en-US"/>
                  </a:p>
                </p:txBody>
              </p:sp>
            </p:grpSp>
            <p:sp>
              <p:nvSpPr>
                <p:cNvPr id="34860" name="Freeform 86"/>
                <p:cNvSpPr/>
                <p:nvPr/>
              </p:nvSpPr>
              <p:spPr>
                <a:xfrm>
                  <a:off x="268" y="129"/>
                  <a:ext cx="122" cy="84"/>
                </a:xfrm>
                <a:custGeom>
                  <a:avLst/>
                  <a:gdLst/>
                  <a:ahLst/>
                  <a:cxnLst>
                    <a:cxn ang="0">
                      <a:pos x="2" y="0"/>
                    </a:cxn>
                    <a:cxn ang="0">
                      <a:pos x="0" y="1"/>
                    </a:cxn>
                    <a:cxn ang="0">
                      <a:pos x="0" y="5"/>
                    </a:cxn>
                    <a:cxn ang="0">
                      <a:pos x="1" y="6"/>
                    </a:cxn>
                    <a:cxn ang="0">
                      <a:pos x="4" y="7"/>
                    </a:cxn>
                    <a:cxn ang="0">
                      <a:pos x="8" y="9"/>
                    </a:cxn>
                    <a:cxn ang="0">
                      <a:pos x="13" y="10"/>
                    </a:cxn>
                    <a:cxn ang="0">
                      <a:pos x="18" y="12"/>
                    </a:cxn>
                    <a:cxn ang="0">
                      <a:pos x="19" y="13"/>
                    </a:cxn>
                    <a:cxn ang="0">
                      <a:pos x="19" y="16"/>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61" name="Freeform 87"/>
                <p:cNvSpPr/>
                <p:nvPr/>
              </p:nvSpPr>
              <p:spPr>
                <a:xfrm>
                  <a:off x="268" y="213"/>
                  <a:ext cx="122" cy="86"/>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62" name="Freeform 88"/>
                <p:cNvSpPr/>
                <p:nvPr/>
              </p:nvSpPr>
              <p:spPr>
                <a:xfrm>
                  <a:off x="268" y="320"/>
                  <a:ext cx="122" cy="85"/>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63" name="Freeform 89"/>
                <p:cNvSpPr/>
                <p:nvPr/>
              </p:nvSpPr>
              <p:spPr>
                <a:xfrm>
                  <a:off x="268" y="426"/>
                  <a:ext cx="122" cy="85"/>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64" name="Freeform 90"/>
                <p:cNvSpPr/>
                <p:nvPr/>
              </p:nvSpPr>
              <p:spPr>
                <a:xfrm>
                  <a:off x="268" y="531"/>
                  <a:ext cx="122" cy="86"/>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65" name="Freeform 91"/>
                <p:cNvSpPr/>
                <p:nvPr/>
              </p:nvSpPr>
              <p:spPr>
                <a:xfrm>
                  <a:off x="91" y="91"/>
                  <a:ext cx="305" cy="46"/>
                </a:xfrm>
                <a:custGeom>
                  <a:avLst/>
                  <a:gdLst/>
                  <a:ahLst/>
                  <a:cxnLst>
                    <a:cxn ang="0">
                      <a:pos x="0" y="0"/>
                    </a:cxn>
                    <a:cxn ang="0">
                      <a:pos x="114" y="5"/>
                    </a:cxn>
                    <a:cxn ang="0">
                      <a:pos x="247" y="10"/>
                    </a:cxn>
                    <a:cxn ang="0">
                      <a:pos x="273" y="30"/>
                    </a:cxn>
                    <a:cxn ang="0">
                      <a:pos x="261" y="41"/>
                    </a:cxn>
                  </a:cxnLst>
                  <a:rect l="0" t="0" r="0" b="0"/>
                  <a:pathLst>
                    <a:path w="339" h="50">
                      <a:moveTo>
                        <a:pt x="0" y="0"/>
                      </a:moveTo>
                      <a:cubicBezTo>
                        <a:pt x="24" y="1"/>
                        <a:pt x="90" y="4"/>
                        <a:pt x="141" y="6"/>
                      </a:cubicBezTo>
                      <a:cubicBezTo>
                        <a:pt x="192" y="8"/>
                        <a:pt x="273" y="7"/>
                        <a:pt x="306" y="12"/>
                      </a:cubicBezTo>
                      <a:cubicBezTo>
                        <a:pt x="339" y="17"/>
                        <a:pt x="334" y="31"/>
                        <a:pt x="337" y="37"/>
                      </a:cubicBezTo>
                      <a:cubicBezTo>
                        <a:pt x="339" y="44"/>
                        <a:pt x="326" y="48"/>
                        <a:pt x="322" y="50"/>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66" name="Line 73"/>
                <p:cNvSpPr/>
                <p:nvPr/>
              </p:nvSpPr>
              <p:spPr>
                <a:xfrm>
                  <a:off x="0" y="726"/>
                  <a:ext cx="295" cy="0"/>
                </a:xfrm>
                <a:prstGeom prst="line">
                  <a:avLst/>
                </a:prstGeom>
                <a:ln w="28575" cap="flat" cmpd="sng">
                  <a:solidFill>
                    <a:srgbClr val="000099"/>
                  </a:solidFill>
                  <a:prstDash val="solid"/>
                  <a:headEnd type="none" w="med" len="med"/>
                  <a:tailEnd type="none" w="med" len="med"/>
                </a:ln>
              </p:spPr>
            </p:sp>
            <p:sp>
              <p:nvSpPr>
                <p:cNvPr id="34867" name="Freeform 90"/>
                <p:cNvSpPr/>
                <p:nvPr/>
              </p:nvSpPr>
              <p:spPr>
                <a:xfrm>
                  <a:off x="272" y="613"/>
                  <a:ext cx="122" cy="86"/>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grpSp>
        </p:grpSp>
      </p:grpSp>
      <p:grpSp>
        <p:nvGrpSpPr>
          <p:cNvPr id="34868" name="组合 34867"/>
          <p:cNvGrpSpPr/>
          <p:nvPr/>
        </p:nvGrpSpPr>
        <p:grpSpPr>
          <a:xfrm>
            <a:off x="5192078" y="2679065"/>
            <a:ext cx="2484437" cy="2251075"/>
            <a:chOff x="0" y="0"/>
            <a:chExt cx="1456" cy="1328"/>
          </a:xfrm>
        </p:grpSpPr>
        <p:grpSp>
          <p:nvGrpSpPr>
            <p:cNvPr id="34869" name="组合 34868"/>
            <p:cNvGrpSpPr/>
            <p:nvPr/>
          </p:nvGrpSpPr>
          <p:grpSpPr>
            <a:xfrm>
              <a:off x="0" y="0"/>
              <a:ext cx="1405" cy="1112"/>
              <a:chOff x="0" y="0"/>
              <a:chExt cx="1405" cy="1112"/>
            </a:xfrm>
          </p:grpSpPr>
          <p:sp>
            <p:nvSpPr>
              <p:cNvPr id="34870" name="Rectangle 102"/>
              <p:cNvSpPr/>
              <p:nvPr/>
            </p:nvSpPr>
            <p:spPr>
              <a:xfrm>
                <a:off x="0" y="295"/>
                <a:ext cx="1224" cy="635"/>
              </a:xfrm>
              <a:prstGeom prst="rect">
                <a:avLst/>
              </a:prstGeom>
              <a:noFill/>
              <a:ln w="28575" cap="flat" cmpd="sng">
                <a:solidFill>
                  <a:srgbClr val="000099"/>
                </a:solidFill>
                <a:prstDash val="solid"/>
                <a:miter/>
                <a:headEnd type="none" w="med" len="med"/>
                <a:tailEnd type="none" w="med" len="med"/>
              </a:ln>
            </p:spPr>
            <p:txBody>
              <a:bodyPr wrap="none" anchor="ctr"/>
              <a:lstStyle/>
              <a:p>
                <a:endParaRPr lang="zh-CN" altLang="en-US" sz="1800" dirty="0">
                  <a:latin typeface="Arial" panose="020B0604020202020204" pitchFamily="34" charset="0"/>
                </a:endParaRPr>
              </a:p>
            </p:txBody>
          </p:sp>
          <p:grpSp>
            <p:nvGrpSpPr>
              <p:cNvPr id="34871" name="组合 34870"/>
              <p:cNvGrpSpPr/>
              <p:nvPr/>
            </p:nvGrpSpPr>
            <p:grpSpPr>
              <a:xfrm>
                <a:off x="318" y="0"/>
                <a:ext cx="367" cy="397"/>
                <a:chOff x="0" y="0"/>
                <a:chExt cx="454" cy="482"/>
              </a:xfrm>
            </p:grpSpPr>
            <p:sp>
              <p:nvSpPr>
                <p:cNvPr id="34872" name="Rectangle 175"/>
                <p:cNvSpPr/>
                <p:nvPr/>
              </p:nvSpPr>
              <p:spPr>
                <a:xfrm>
                  <a:off x="110" y="57"/>
                  <a:ext cx="344" cy="425"/>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4873" name="Line 176"/>
                <p:cNvSpPr/>
                <p:nvPr/>
              </p:nvSpPr>
              <p:spPr>
                <a:xfrm>
                  <a:off x="0" y="0"/>
                  <a:ext cx="451" cy="0"/>
                </a:xfrm>
                <a:prstGeom prst="line">
                  <a:avLst/>
                </a:prstGeom>
                <a:ln w="28575" cap="flat" cmpd="sng">
                  <a:solidFill>
                    <a:srgbClr val="000099"/>
                  </a:solidFill>
                  <a:prstDash val="solid"/>
                  <a:headEnd type="none" w="med" len="med"/>
                  <a:tailEnd type="none" w="med" len="med"/>
                </a:ln>
              </p:spPr>
            </p:sp>
            <p:sp>
              <p:nvSpPr>
                <p:cNvPr id="34874" name="Line 177"/>
                <p:cNvSpPr/>
                <p:nvPr/>
              </p:nvSpPr>
              <p:spPr>
                <a:xfrm>
                  <a:off x="0" y="0"/>
                  <a:ext cx="0" cy="292"/>
                </a:xfrm>
                <a:prstGeom prst="line">
                  <a:avLst/>
                </a:prstGeom>
                <a:ln w="28575" cap="flat" cmpd="sng">
                  <a:solidFill>
                    <a:srgbClr val="000099"/>
                  </a:solidFill>
                  <a:prstDash val="solid"/>
                  <a:headEnd type="none" w="med" len="med"/>
                  <a:tailEnd type="triangle" w="med" len="lg"/>
                </a:ln>
              </p:spPr>
            </p:sp>
            <p:sp>
              <p:nvSpPr>
                <p:cNvPr id="34875" name="Line 66"/>
                <p:cNvSpPr/>
                <p:nvPr/>
              </p:nvSpPr>
              <p:spPr>
                <a:xfrm>
                  <a:off x="454" y="0"/>
                  <a:ext cx="0" cy="363"/>
                </a:xfrm>
                <a:prstGeom prst="line">
                  <a:avLst/>
                </a:prstGeom>
                <a:ln w="28575" cap="flat" cmpd="sng">
                  <a:solidFill>
                    <a:srgbClr val="000099"/>
                  </a:solidFill>
                  <a:prstDash val="solid"/>
                  <a:headEnd type="none" w="med" len="med"/>
                  <a:tailEnd type="none" w="med" len="med"/>
                </a:ln>
              </p:spPr>
            </p:sp>
          </p:grpSp>
          <p:sp>
            <p:nvSpPr>
              <p:cNvPr id="34876" name="Rectangle 178"/>
              <p:cNvSpPr/>
              <p:nvPr/>
            </p:nvSpPr>
            <p:spPr>
              <a:xfrm>
                <a:off x="181" y="250"/>
                <a:ext cx="347" cy="104"/>
              </a:xfrm>
              <a:prstGeom prst="rect">
                <a:avLst/>
              </a:prstGeom>
              <a:solidFill>
                <a:schemeClr val="bg1"/>
              </a:solidFill>
              <a:ln w="28575" cap="flat" cmpd="sng">
                <a:solidFill>
                  <a:srgbClr val="000099"/>
                </a:solidFill>
                <a:prstDash val="solid"/>
                <a:miter/>
                <a:headEnd type="none" w="med" len="med"/>
                <a:tailEnd type="none" w="med" len="med"/>
              </a:ln>
            </p:spPr>
            <p:txBody>
              <a:bodyPr wrap="none" anchor="ctr"/>
              <a:lstStyle/>
              <a:p>
                <a:endParaRPr lang="zh-CN" altLang="en-US" sz="1800" dirty="0">
                  <a:latin typeface="Arial" panose="020B0604020202020204" pitchFamily="34" charset="0"/>
                </a:endParaRPr>
              </a:p>
            </p:txBody>
          </p:sp>
          <p:grpSp>
            <p:nvGrpSpPr>
              <p:cNvPr id="34877" name="组合 34876"/>
              <p:cNvGrpSpPr/>
              <p:nvPr/>
            </p:nvGrpSpPr>
            <p:grpSpPr>
              <a:xfrm>
                <a:off x="678" y="786"/>
                <a:ext cx="57" cy="289"/>
                <a:chOff x="0" y="0"/>
                <a:chExt cx="85" cy="340"/>
              </a:xfrm>
            </p:grpSpPr>
            <p:sp>
              <p:nvSpPr>
                <p:cNvPr id="34878" name="Rectangle 19"/>
                <p:cNvSpPr/>
                <p:nvPr/>
              </p:nvSpPr>
              <p:spPr>
                <a:xfrm>
                  <a:off x="0" y="113"/>
                  <a:ext cx="85" cy="85"/>
                </a:xfrm>
                <a:prstGeom prst="rect">
                  <a:avLst/>
                </a:prstGeom>
                <a:solidFill>
                  <a:srgbClr val="FFFFCC"/>
                </a:solidFill>
                <a:ln w="9525">
                  <a:noFill/>
                </a:ln>
              </p:spPr>
              <p:txBody>
                <a:bodyPr wrap="none" anchor="ctr"/>
                <a:lstStyle/>
                <a:p>
                  <a:endParaRPr lang="zh-CN" altLang="en-US" sz="1800" dirty="0">
                    <a:latin typeface="Arial" panose="020B0604020202020204" pitchFamily="34" charset="0"/>
                  </a:endParaRPr>
                </a:p>
              </p:txBody>
            </p:sp>
            <p:sp>
              <p:nvSpPr>
                <p:cNvPr id="34879" name="Line 20"/>
                <p:cNvSpPr/>
                <p:nvPr/>
              </p:nvSpPr>
              <p:spPr>
                <a:xfrm>
                  <a:off x="0" y="0"/>
                  <a:ext cx="0" cy="340"/>
                </a:xfrm>
                <a:prstGeom prst="line">
                  <a:avLst/>
                </a:prstGeom>
                <a:ln w="28575" cap="flat" cmpd="sng">
                  <a:solidFill>
                    <a:srgbClr val="000099"/>
                  </a:solidFill>
                  <a:prstDash val="solid"/>
                  <a:headEnd type="none" w="med" len="med"/>
                  <a:tailEnd type="none" w="med" len="med"/>
                </a:ln>
              </p:spPr>
            </p:sp>
            <p:sp>
              <p:nvSpPr>
                <p:cNvPr id="34880" name="Line 21"/>
                <p:cNvSpPr/>
                <p:nvPr/>
              </p:nvSpPr>
              <p:spPr>
                <a:xfrm>
                  <a:off x="85" y="85"/>
                  <a:ext cx="0" cy="170"/>
                </a:xfrm>
                <a:prstGeom prst="line">
                  <a:avLst/>
                </a:prstGeom>
                <a:ln w="38100" cap="flat" cmpd="sng">
                  <a:solidFill>
                    <a:srgbClr val="000099"/>
                  </a:solidFill>
                  <a:prstDash val="solid"/>
                  <a:headEnd type="none" w="med" len="med"/>
                  <a:tailEnd type="none" w="med" len="med"/>
                </a:ln>
              </p:spPr>
            </p:sp>
          </p:grpSp>
          <p:grpSp>
            <p:nvGrpSpPr>
              <p:cNvPr id="34881" name="组合 34880"/>
              <p:cNvGrpSpPr/>
              <p:nvPr/>
            </p:nvGrpSpPr>
            <p:grpSpPr>
              <a:xfrm>
                <a:off x="193" y="831"/>
                <a:ext cx="302" cy="149"/>
                <a:chOff x="0" y="0"/>
                <a:chExt cx="318" cy="159"/>
              </a:xfrm>
            </p:grpSpPr>
            <p:sp>
              <p:nvSpPr>
                <p:cNvPr id="34882" name="Rectangle 96"/>
                <p:cNvSpPr/>
                <p:nvPr/>
              </p:nvSpPr>
              <p:spPr>
                <a:xfrm>
                  <a:off x="32" y="0"/>
                  <a:ext cx="195" cy="159"/>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4883" name="Line 97"/>
                <p:cNvSpPr/>
                <p:nvPr/>
              </p:nvSpPr>
              <p:spPr>
                <a:xfrm flipV="1">
                  <a:off x="55" y="68"/>
                  <a:ext cx="263" cy="36"/>
                </a:xfrm>
                <a:prstGeom prst="line">
                  <a:avLst/>
                </a:prstGeom>
                <a:ln w="28575" cap="flat" cmpd="sng">
                  <a:solidFill>
                    <a:srgbClr val="000099"/>
                  </a:solidFill>
                  <a:prstDash val="solid"/>
                  <a:headEnd type="none" w="med" len="med"/>
                  <a:tailEnd type="none" w="med" len="med"/>
                </a:ln>
              </p:spPr>
            </p:sp>
            <p:sp>
              <p:nvSpPr>
                <p:cNvPr id="34884" name="Oval 98"/>
                <p:cNvSpPr/>
                <p:nvPr/>
              </p:nvSpPr>
              <p:spPr>
                <a:xfrm>
                  <a:off x="0" y="69"/>
                  <a:ext cx="63" cy="67"/>
                </a:xfrm>
                <a:prstGeom prst="ellipse">
                  <a:avLst/>
                </a:prstGeom>
                <a:solidFill>
                  <a:schemeClr val="bg1"/>
                </a:solidFill>
                <a:ln w="28575" cap="flat" cmpd="sng">
                  <a:solidFill>
                    <a:srgbClr val="000099"/>
                  </a:solidFill>
                  <a:prstDash val="solid"/>
                  <a:headEnd type="none" w="med" len="med"/>
                  <a:tailEnd type="none" w="med" len="med"/>
                </a:ln>
              </p:spPr>
              <p:txBody>
                <a:bodyPr wrap="none" anchor="ctr"/>
                <a:lstStyle/>
                <a:p>
                  <a:endParaRPr lang="zh-CN" altLang="en-US" sz="1800" dirty="0">
                    <a:latin typeface="Arial" panose="020B0604020202020204" pitchFamily="34" charset="0"/>
                  </a:endParaRPr>
                </a:p>
              </p:txBody>
            </p:sp>
          </p:grpSp>
          <p:sp>
            <p:nvSpPr>
              <p:cNvPr id="34885" name="Rectangle 78"/>
              <p:cNvSpPr/>
              <p:nvPr/>
            </p:nvSpPr>
            <p:spPr>
              <a:xfrm>
                <a:off x="300" y="640"/>
                <a:ext cx="216" cy="306"/>
              </a:xfrm>
              <a:prstGeom prst="rect">
                <a:avLst/>
              </a:prstGeom>
              <a:noFill/>
              <a:ln w="9525">
                <a:noFill/>
              </a:ln>
            </p:spPr>
            <p:txBody>
              <a:bodyPr>
                <a:spAutoFit/>
              </a:bodyPr>
              <a:lstStyle/>
              <a:p>
                <a:r>
                  <a:rPr lang="en-US" altLang="x-none" sz="2800" b="1">
                    <a:solidFill>
                      <a:srgbClr val="000099"/>
                    </a:solidFill>
                    <a:latin typeface="Times New Roman" panose="02020603050405020304" pitchFamily="18" charset="0"/>
                    <a:ea typeface="楷体" panose="02010609060101010101" pitchFamily="49" charset="-122"/>
                  </a:rPr>
                  <a:t>S</a:t>
                </a:r>
              </a:p>
            </p:txBody>
          </p:sp>
          <p:grpSp>
            <p:nvGrpSpPr>
              <p:cNvPr id="34886" name="组合 34885"/>
              <p:cNvGrpSpPr/>
              <p:nvPr/>
            </p:nvGrpSpPr>
            <p:grpSpPr>
              <a:xfrm>
                <a:off x="975" y="204"/>
                <a:ext cx="430" cy="908"/>
                <a:chOff x="0" y="0"/>
                <a:chExt cx="430" cy="908"/>
              </a:xfrm>
            </p:grpSpPr>
            <p:sp>
              <p:nvSpPr>
                <p:cNvPr id="34887" name="Rectangle 80"/>
                <p:cNvSpPr/>
                <p:nvPr/>
              </p:nvSpPr>
              <p:spPr>
                <a:xfrm>
                  <a:off x="114" y="0"/>
                  <a:ext cx="265" cy="804"/>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4888" name="Rectangle 82"/>
                <p:cNvSpPr/>
                <p:nvPr/>
              </p:nvSpPr>
              <p:spPr>
                <a:xfrm>
                  <a:off x="0" y="118"/>
                  <a:ext cx="216" cy="306"/>
                </a:xfrm>
                <a:prstGeom prst="rect">
                  <a:avLst/>
                </a:prstGeom>
                <a:noFill/>
                <a:ln w="9525">
                  <a:noFill/>
                </a:ln>
              </p:spPr>
              <p:txBody>
                <a:bodyPr>
                  <a:spAutoFit/>
                </a:bodyPr>
                <a:lstStyle/>
                <a:p>
                  <a:r>
                    <a:rPr lang="en-US" altLang="x-none" sz="2800" b="1" i="1">
                      <a:solidFill>
                        <a:srgbClr val="000099"/>
                      </a:solidFill>
                      <a:latin typeface="Times New Roman" panose="02020603050405020304" pitchFamily="18" charset="0"/>
                      <a:ea typeface="楷体" panose="02010609060101010101" pitchFamily="49" charset="-122"/>
                    </a:rPr>
                    <a:t>a</a:t>
                  </a:r>
                </a:p>
              </p:txBody>
            </p:sp>
            <p:grpSp>
              <p:nvGrpSpPr>
                <p:cNvPr id="34889" name="组合 34888"/>
                <p:cNvGrpSpPr/>
                <p:nvPr/>
              </p:nvGrpSpPr>
              <p:grpSpPr>
                <a:xfrm>
                  <a:off x="227" y="0"/>
                  <a:ext cx="203" cy="908"/>
                  <a:chOff x="0" y="0"/>
                  <a:chExt cx="162" cy="1800"/>
                </a:xfrm>
              </p:grpSpPr>
              <p:sp>
                <p:nvSpPr>
                  <p:cNvPr id="34890" name="Freeform 84"/>
                  <p:cNvSpPr/>
                  <p:nvPr/>
                </p:nvSpPr>
                <p:spPr>
                  <a:xfrm>
                    <a:off x="41" y="45"/>
                    <a:ext cx="79" cy="1755"/>
                  </a:xfrm>
                  <a:custGeom>
                    <a:avLst/>
                    <a:gdLst/>
                    <a:ahLst/>
                    <a:cxnLst>
                      <a:cxn ang="0">
                        <a:pos x="78" y="5"/>
                      </a:cxn>
                      <a:cxn ang="0">
                        <a:pos x="0" y="0"/>
                      </a:cxn>
                      <a:cxn ang="0">
                        <a:pos x="0" y="1533"/>
                      </a:cxn>
                      <a:cxn ang="0">
                        <a:pos x="33" y="1755"/>
                      </a:cxn>
                      <a:cxn ang="0">
                        <a:pos x="79" y="1537"/>
                      </a:cxn>
                      <a:cxn ang="0">
                        <a:pos x="78" y="5"/>
                      </a:cxn>
                    </a:cxnLst>
                    <a:rect l="0" t="0" r="0" b="0"/>
                    <a:pathLst>
                      <a:path w="79" h="1755">
                        <a:moveTo>
                          <a:pt x="78" y="5"/>
                        </a:moveTo>
                        <a:lnTo>
                          <a:pt x="0" y="0"/>
                        </a:lnTo>
                        <a:lnTo>
                          <a:pt x="0" y="1533"/>
                        </a:lnTo>
                        <a:lnTo>
                          <a:pt x="33" y="1755"/>
                        </a:lnTo>
                        <a:lnTo>
                          <a:pt x="79" y="1537"/>
                        </a:lnTo>
                        <a:lnTo>
                          <a:pt x="78" y="5"/>
                        </a:lnTo>
                        <a:close/>
                      </a:path>
                    </a:pathLst>
                  </a:custGeom>
                  <a:gradFill rotWithShape="1">
                    <a:gsLst>
                      <a:gs pos="0">
                        <a:srgbClr val="C0C0C0">
                          <a:alpha val="100000"/>
                        </a:srgbClr>
                      </a:gs>
                      <a:gs pos="50000">
                        <a:srgbClr val="000000">
                          <a:alpha val="100000"/>
                        </a:srgbClr>
                      </a:gs>
                      <a:gs pos="100000">
                        <a:srgbClr val="C0C0C0">
                          <a:alpha val="100000"/>
                        </a:srgbClr>
                      </a:gs>
                    </a:gsLst>
                    <a:lin ang="0" scaled="1"/>
                    <a:tileRect/>
                  </a:gradFill>
                  <a:ln w="9525">
                    <a:noFill/>
                  </a:ln>
                </p:spPr>
                <p:txBody>
                  <a:bodyPr/>
                  <a:lstStyle/>
                  <a:p>
                    <a:endParaRPr lang="zh-CN" altLang="en-US"/>
                  </a:p>
                </p:txBody>
              </p:sp>
              <p:sp>
                <p:nvSpPr>
                  <p:cNvPr id="34891" name="Freeform 85"/>
                  <p:cNvSpPr/>
                  <p:nvPr/>
                </p:nvSpPr>
                <p:spPr>
                  <a:xfrm>
                    <a:off x="0" y="0"/>
                    <a:ext cx="162" cy="52"/>
                  </a:xfrm>
                  <a:custGeom>
                    <a:avLst/>
                    <a:gdLst/>
                    <a:ahLst/>
                    <a:cxnLst>
                      <a:cxn ang="0">
                        <a:pos x="96" y="0"/>
                      </a:cxn>
                      <a:cxn ang="0">
                        <a:pos x="0" y="0"/>
                      </a:cxn>
                      <a:cxn ang="0">
                        <a:pos x="24" y="40"/>
                      </a:cxn>
                      <a:cxn ang="0">
                        <a:pos x="71" y="42"/>
                      </a:cxn>
                      <a:cxn ang="0">
                        <a:pos x="96" y="0"/>
                      </a:cxn>
                    </a:cxnLst>
                    <a:rect l="0" t="0" r="0" b="0"/>
                    <a:pathLst>
                      <a:path w="273" h="65">
                        <a:moveTo>
                          <a:pt x="273" y="0"/>
                        </a:moveTo>
                        <a:lnTo>
                          <a:pt x="0" y="0"/>
                        </a:lnTo>
                        <a:lnTo>
                          <a:pt x="69" y="63"/>
                        </a:lnTo>
                        <a:lnTo>
                          <a:pt x="201" y="65"/>
                        </a:lnTo>
                        <a:lnTo>
                          <a:pt x="273" y="0"/>
                        </a:lnTo>
                        <a:close/>
                      </a:path>
                    </a:pathLst>
                  </a:custGeom>
                  <a:gradFill rotWithShape="1">
                    <a:gsLst>
                      <a:gs pos="0">
                        <a:srgbClr val="C0C0C0">
                          <a:alpha val="100000"/>
                        </a:srgbClr>
                      </a:gs>
                      <a:gs pos="50000">
                        <a:srgbClr val="000000">
                          <a:alpha val="100000"/>
                        </a:srgbClr>
                      </a:gs>
                      <a:gs pos="100000">
                        <a:srgbClr val="C0C0C0">
                          <a:alpha val="100000"/>
                        </a:srgbClr>
                      </a:gs>
                    </a:gsLst>
                    <a:lin ang="0" scaled="1"/>
                    <a:tileRect/>
                  </a:gradFill>
                  <a:ln w="9525">
                    <a:noFill/>
                  </a:ln>
                </p:spPr>
                <p:txBody>
                  <a:bodyPr/>
                  <a:lstStyle/>
                  <a:p>
                    <a:endParaRPr lang="zh-CN" altLang="en-US"/>
                  </a:p>
                </p:txBody>
              </p:sp>
            </p:grpSp>
            <p:sp>
              <p:nvSpPr>
                <p:cNvPr id="34892" name="Freeform 86"/>
                <p:cNvSpPr/>
                <p:nvPr/>
              </p:nvSpPr>
              <p:spPr>
                <a:xfrm>
                  <a:off x="268" y="129"/>
                  <a:ext cx="122" cy="84"/>
                </a:xfrm>
                <a:custGeom>
                  <a:avLst/>
                  <a:gdLst/>
                  <a:ahLst/>
                  <a:cxnLst>
                    <a:cxn ang="0">
                      <a:pos x="2" y="0"/>
                    </a:cxn>
                    <a:cxn ang="0">
                      <a:pos x="0" y="1"/>
                    </a:cxn>
                    <a:cxn ang="0">
                      <a:pos x="0" y="5"/>
                    </a:cxn>
                    <a:cxn ang="0">
                      <a:pos x="1" y="6"/>
                    </a:cxn>
                    <a:cxn ang="0">
                      <a:pos x="4" y="7"/>
                    </a:cxn>
                    <a:cxn ang="0">
                      <a:pos x="8" y="9"/>
                    </a:cxn>
                    <a:cxn ang="0">
                      <a:pos x="13" y="10"/>
                    </a:cxn>
                    <a:cxn ang="0">
                      <a:pos x="18" y="12"/>
                    </a:cxn>
                    <a:cxn ang="0">
                      <a:pos x="19" y="13"/>
                    </a:cxn>
                    <a:cxn ang="0">
                      <a:pos x="19" y="16"/>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93" name="Freeform 87"/>
                <p:cNvSpPr/>
                <p:nvPr/>
              </p:nvSpPr>
              <p:spPr>
                <a:xfrm>
                  <a:off x="268" y="213"/>
                  <a:ext cx="122" cy="86"/>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94" name="Freeform 88"/>
                <p:cNvSpPr/>
                <p:nvPr/>
              </p:nvSpPr>
              <p:spPr>
                <a:xfrm>
                  <a:off x="268" y="320"/>
                  <a:ext cx="122" cy="85"/>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95" name="Freeform 89"/>
                <p:cNvSpPr/>
                <p:nvPr/>
              </p:nvSpPr>
              <p:spPr>
                <a:xfrm>
                  <a:off x="268" y="426"/>
                  <a:ext cx="122" cy="85"/>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96" name="Freeform 90"/>
                <p:cNvSpPr/>
                <p:nvPr/>
              </p:nvSpPr>
              <p:spPr>
                <a:xfrm>
                  <a:off x="268" y="531"/>
                  <a:ext cx="122" cy="86"/>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97" name="Freeform 91"/>
                <p:cNvSpPr/>
                <p:nvPr/>
              </p:nvSpPr>
              <p:spPr>
                <a:xfrm>
                  <a:off x="91" y="91"/>
                  <a:ext cx="305" cy="46"/>
                </a:xfrm>
                <a:custGeom>
                  <a:avLst/>
                  <a:gdLst/>
                  <a:ahLst/>
                  <a:cxnLst>
                    <a:cxn ang="0">
                      <a:pos x="0" y="0"/>
                    </a:cxn>
                    <a:cxn ang="0">
                      <a:pos x="114" y="5"/>
                    </a:cxn>
                    <a:cxn ang="0">
                      <a:pos x="247" y="10"/>
                    </a:cxn>
                    <a:cxn ang="0">
                      <a:pos x="273" y="30"/>
                    </a:cxn>
                    <a:cxn ang="0">
                      <a:pos x="261" y="41"/>
                    </a:cxn>
                  </a:cxnLst>
                  <a:rect l="0" t="0" r="0" b="0"/>
                  <a:pathLst>
                    <a:path w="339" h="50">
                      <a:moveTo>
                        <a:pt x="0" y="0"/>
                      </a:moveTo>
                      <a:cubicBezTo>
                        <a:pt x="24" y="1"/>
                        <a:pt x="90" y="4"/>
                        <a:pt x="141" y="6"/>
                      </a:cubicBezTo>
                      <a:cubicBezTo>
                        <a:pt x="192" y="8"/>
                        <a:pt x="273" y="7"/>
                        <a:pt x="306" y="12"/>
                      </a:cubicBezTo>
                      <a:cubicBezTo>
                        <a:pt x="339" y="17"/>
                        <a:pt x="334" y="31"/>
                        <a:pt x="337" y="37"/>
                      </a:cubicBezTo>
                      <a:cubicBezTo>
                        <a:pt x="339" y="44"/>
                        <a:pt x="326" y="48"/>
                        <a:pt x="322" y="50"/>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4898" name="Line 73"/>
                <p:cNvSpPr/>
                <p:nvPr/>
              </p:nvSpPr>
              <p:spPr>
                <a:xfrm>
                  <a:off x="0" y="726"/>
                  <a:ext cx="295" cy="0"/>
                </a:xfrm>
                <a:prstGeom prst="line">
                  <a:avLst/>
                </a:prstGeom>
                <a:ln w="28575" cap="flat" cmpd="sng">
                  <a:solidFill>
                    <a:srgbClr val="000099"/>
                  </a:solidFill>
                  <a:prstDash val="solid"/>
                  <a:headEnd type="none" w="med" len="med"/>
                  <a:tailEnd type="none" w="med" len="med"/>
                </a:ln>
              </p:spPr>
            </p:sp>
            <p:sp>
              <p:nvSpPr>
                <p:cNvPr id="34899" name="Freeform 90"/>
                <p:cNvSpPr/>
                <p:nvPr/>
              </p:nvSpPr>
              <p:spPr>
                <a:xfrm>
                  <a:off x="272" y="613"/>
                  <a:ext cx="122" cy="86"/>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grpSp>
        </p:grpSp>
        <p:grpSp>
          <p:nvGrpSpPr>
            <p:cNvPr id="34900" name="组合 34899"/>
            <p:cNvGrpSpPr/>
            <p:nvPr/>
          </p:nvGrpSpPr>
          <p:grpSpPr>
            <a:xfrm>
              <a:off x="1156" y="1043"/>
              <a:ext cx="300" cy="285"/>
              <a:chOff x="0" y="0"/>
              <a:chExt cx="300" cy="285"/>
            </a:xfrm>
          </p:grpSpPr>
          <p:grpSp>
            <p:nvGrpSpPr>
              <p:cNvPr id="34901" name="组合 34900"/>
              <p:cNvGrpSpPr/>
              <p:nvPr/>
            </p:nvGrpSpPr>
            <p:grpSpPr>
              <a:xfrm flipV="1">
                <a:off x="0" y="29"/>
                <a:ext cx="88" cy="171"/>
                <a:chOff x="0" y="0"/>
                <a:chExt cx="144" cy="288"/>
              </a:xfrm>
            </p:grpSpPr>
            <p:sp>
              <p:nvSpPr>
                <p:cNvPr id="34902" name="AutoShape 77"/>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4903" name="AutoShape 78"/>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4904" name="组合 34903"/>
              <p:cNvGrpSpPr/>
              <p:nvPr/>
            </p:nvGrpSpPr>
            <p:grpSpPr>
              <a:xfrm flipV="1">
                <a:off x="58" y="114"/>
                <a:ext cx="88" cy="171"/>
                <a:chOff x="0" y="0"/>
                <a:chExt cx="144" cy="288"/>
              </a:xfrm>
            </p:grpSpPr>
            <p:sp>
              <p:nvSpPr>
                <p:cNvPr id="34905" name="AutoShape 80"/>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4906" name="AutoShape 81"/>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4907" name="组合 34906"/>
              <p:cNvGrpSpPr/>
              <p:nvPr/>
            </p:nvGrpSpPr>
            <p:grpSpPr>
              <a:xfrm rot="913762" flipV="1">
                <a:off x="73" y="7"/>
                <a:ext cx="88" cy="171"/>
                <a:chOff x="0" y="0"/>
                <a:chExt cx="144" cy="288"/>
              </a:xfrm>
            </p:grpSpPr>
            <p:sp>
              <p:nvSpPr>
                <p:cNvPr id="34908" name="AutoShape 86"/>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4909" name="AutoShape 87"/>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4910" name="组合 34909"/>
              <p:cNvGrpSpPr/>
              <p:nvPr/>
            </p:nvGrpSpPr>
            <p:grpSpPr>
              <a:xfrm rot="-3752838" flipV="1">
                <a:off x="169" y="-45"/>
                <a:ext cx="86" cy="176"/>
                <a:chOff x="0" y="0"/>
                <a:chExt cx="144" cy="288"/>
              </a:xfrm>
            </p:grpSpPr>
            <p:sp>
              <p:nvSpPr>
                <p:cNvPr id="34911" name="AutoShape 89"/>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vert="eaVert" wrap="none" anchor="ctr"/>
                <a:lstStyle/>
                <a:p>
                  <a:endParaRPr lang="zh-CN" altLang="en-US" sz="1800" dirty="0">
                    <a:latin typeface="Calibri" panose="020F0502020204030204" pitchFamily="34" charset="0"/>
                  </a:endParaRPr>
                </a:p>
              </p:txBody>
            </p:sp>
            <p:sp>
              <p:nvSpPr>
                <p:cNvPr id="34912" name="AutoShape 90"/>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vert="eaVert" wrap="none" anchor="ctr"/>
                <a:lstStyle/>
                <a:p>
                  <a:endParaRPr lang="zh-CN" altLang="en-US" sz="1800" dirty="0">
                    <a:latin typeface="Calibri" panose="020F0502020204030204" pitchFamily="34" charset="0"/>
                  </a:endParaRPr>
                </a:p>
              </p:txBody>
            </p:sp>
          </p:grpSp>
          <p:grpSp>
            <p:nvGrpSpPr>
              <p:cNvPr id="34913" name="组合 34912"/>
              <p:cNvGrpSpPr/>
              <p:nvPr/>
            </p:nvGrpSpPr>
            <p:grpSpPr>
              <a:xfrm rot="-444047" flipV="1">
                <a:off x="117" y="29"/>
                <a:ext cx="88" cy="171"/>
                <a:chOff x="0" y="0"/>
                <a:chExt cx="144" cy="288"/>
              </a:xfrm>
            </p:grpSpPr>
            <p:sp>
              <p:nvSpPr>
                <p:cNvPr id="34914" name="AutoShape 92"/>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4915" name="AutoShape 93"/>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4916" name="组合 34915"/>
              <p:cNvGrpSpPr/>
              <p:nvPr/>
            </p:nvGrpSpPr>
            <p:grpSpPr>
              <a:xfrm rot="3470054" flipV="1">
                <a:off x="45" y="-45"/>
                <a:ext cx="86" cy="176"/>
                <a:chOff x="0" y="0"/>
                <a:chExt cx="144" cy="288"/>
              </a:xfrm>
            </p:grpSpPr>
            <p:sp>
              <p:nvSpPr>
                <p:cNvPr id="34917" name="AutoShape 95"/>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0" vert="eaVert" wrap="none" anchor="ctr"/>
                <a:lstStyle/>
                <a:p>
                  <a:endParaRPr lang="zh-CN" altLang="en-US" sz="1800" dirty="0">
                    <a:latin typeface="Calibri" panose="020F0502020204030204" pitchFamily="34" charset="0"/>
                  </a:endParaRPr>
                </a:p>
              </p:txBody>
            </p:sp>
            <p:sp>
              <p:nvSpPr>
                <p:cNvPr id="34918" name="AutoShape 96"/>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0" vert="eaVert" wrap="none" anchor="ctr"/>
                <a:lstStyle/>
                <a:p>
                  <a:endParaRPr lang="zh-CN" altLang="en-US" sz="1800" dirty="0">
                    <a:latin typeface="Calibri" panose="020F0502020204030204" pitchFamily="34" charset="0"/>
                  </a:endParaRPr>
                </a:p>
              </p:txBody>
            </p:sp>
          </p:grpSp>
          <p:grpSp>
            <p:nvGrpSpPr>
              <p:cNvPr id="34919" name="组合 34918"/>
              <p:cNvGrpSpPr/>
              <p:nvPr/>
            </p:nvGrpSpPr>
            <p:grpSpPr>
              <a:xfrm rot="-1981432" flipV="1">
                <a:off x="170" y="23"/>
                <a:ext cx="88" cy="171"/>
                <a:chOff x="0" y="0"/>
                <a:chExt cx="144" cy="288"/>
              </a:xfrm>
            </p:grpSpPr>
            <p:sp>
              <p:nvSpPr>
                <p:cNvPr id="34920" name="AutoShape 98"/>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4921" name="AutoShape 99"/>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grpSp>
      <p:sp>
        <p:nvSpPr>
          <p:cNvPr id="34922" name="矩形 4"/>
          <p:cNvSpPr/>
          <p:nvPr/>
        </p:nvSpPr>
        <p:spPr>
          <a:xfrm>
            <a:off x="826770" y="908368"/>
            <a:ext cx="3457575" cy="588962"/>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r>
              <a:rPr lang="zh-CN" altLang="en-US" sz="3200" b="1" dirty="0">
                <a:solidFill>
                  <a:srgbClr val="FFFFFF"/>
                </a:solidFill>
                <a:latin typeface="Arial" panose="020B0604020202020204" pitchFamily="34" charset="0"/>
              </a:rPr>
              <a:t>二、电磁铁的磁性</a:t>
            </a:r>
          </a:p>
        </p:txBody>
      </p:sp>
      <p:sp>
        <p:nvSpPr>
          <p:cNvPr id="34923" name="Rectangle 2"/>
          <p:cNvSpPr/>
          <p:nvPr/>
        </p:nvSpPr>
        <p:spPr>
          <a:xfrm>
            <a:off x="826770" y="1765618"/>
            <a:ext cx="1368425" cy="538162"/>
          </a:xfrm>
          <a:prstGeom prst="rect">
            <a:avLst/>
          </a:prstGeom>
          <a:gradFill rotWithShape="0">
            <a:gsLst>
              <a:gs pos="0">
                <a:srgbClr val="D1E8FF"/>
              </a:gs>
              <a:gs pos="100000">
                <a:srgbClr val="99CCFF"/>
              </a:gs>
            </a:gsLst>
            <a:lin ang="5400000" scaled="1"/>
            <a:tileRect/>
          </a:gradFill>
          <a:ln w="19050" cap="flat" cmpd="sng">
            <a:solidFill>
              <a:schemeClr val="tx2"/>
            </a:solidFill>
            <a:prstDash val="solid"/>
            <a:miter/>
            <a:headEnd type="none" w="med" len="med"/>
            <a:tailEnd type="none" w="med" len="med"/>
          </a:ln>
        </p:spPr>
        <p:txBody>
          <a:bodyPr>
            <a:spAutoFit/>
          </a:bodyPr>
          <a:lstStyle/>
          <a:p>
            <a:pPr algn="ctr"/>
            <a:r>
              <a:rPr lang="zh-CN" altLang="en-US" sz="2800" b="1" dirty="0">
                <a:latin typeface="宋体" panose="02010600030101010101" pitchFamily="2" charset="-122"/>
              </a:rPr>
              <a:t>演示</a:t>
            </a:r>
            <a:r>
              <a:rPr lang="en-US" altLang="zh-CN" sz="2800" b="1">
                <a:latin typeface="Times New Roman" panose="02020603050405020304" pitchFamily="18" charset="0"/>
              </a:rPr>
              <a:t>1</a:t>
            </a:r>
          </a:p>
        </p:txBody>
      </p:sp>
      <p:sp>
        <p:nvSpPr>
          <p:cNvPr id="34924" name="文本框 34923"/>
          <p:cNvSpPr txBox="1"/>
          <p:nvPr/>
        </p:nvSpPr>
        <p:spPr>
          <a:xfrm>
            <a:off x="8195310" y="2822575"/>
            <a:ext cx="3103880" cy="1814830"/>
          </a:xfrm>
          <a:prstGeom prst="rect">
            <a:avLst/>
          </a:prstGeom>
          <a:solidFill>
            <a:srgbClr val="FFCC99"/>
          </a:solidFill>
          <a:ln w="25400" cap="flat" cmpd="sng">
            <a:solidFill>
              <a:schemeClr val="accent1"/>
            </a:solidFill>
            <a:prstDash val="solid"/>
            <a:miter/>
            <a:headEnd type="none" w="med" len="med"/>
            <a:tailEnd type="none" w="med" len="med"/>
          </a:ln>
          <a:effectLst>
            <a:outerShdw dist="107763" dir="2699999" algn="ctr" rotWithShape="0">
              <a:srgbClr val="808080">
                <a:alpha val="50000"/>
              </a:srgbClr>
            </a:outerShdw>
          </a:effectLst>
        </p:spPr>
        <p:txBody>
          <a:bodyPr wrap="square">
            <a:spAutoFit/>
          </a:bodyPr>
          <a:lstStyle/>
          <a:p>
            <a:r>
              <a:rPr lang="zh-CN" altLang="en-US" sz="2800" b="1" dirty="0">
                <a:solidFill>
                  <a:srgbClr val="CC0000"/>
                </a:solidFill>
                <a:latin typeface="Arial" panose="020B0604020202020204" pitchFamily="34" charset="0"/>
              </a:rPr>
              <a:t>结论</a:t>
            </a:r>
            <a:r>
              <a:rPr lang="zh-CN" altLang="en-US" sz="2800" b="1" dirty="0">
                <a:solidFill>
                  <a:srgbClr val="0066CC"/>
                </a:solidFill>
                <a:latin typeface="Arial" panose="020B0604020202020204" pitchFamily="34" charset="0"/>
              </a:rPr>
              <a:t>：</a:t>
            </a:r>
          </a:p>
          <a:p>
            <a:r>
              <a:rPr lang="zh-CN" altLang="en-US" sz="2800" b="1" dirty="0">
                <a:solidFill>
                  <a:srgbClr val="0066CC"/>
                </a:solidFill>
                <a:latin typeface="Arial" panose="020B0604020202020204" pitchFamily="34" charset="0"/>
              </a:rPr>
              <a:t>　　匝数一定时，通入的电流越大，电磁铁的磁性越强。</a:t>
            </a:r>
          </a:p>
        </p:txBody>
      </p:sp>
      <p:sp>
        <p:nvSpPr>
          <p:cNvPr id="34926" name="矩形 34925"/>
          <p:cNvSpPr/>
          <p:nvPr/>
        </p:nvSpPr>
        <p:spPr>
          <a:xfrm>
            <a:off x="475615" y="2787015"/>
            <a:ext cx="1255713" cy="519113"/>
          </a:xfrm>
          <a:prstGeom prst="rect">
            <a:avLst/>
          </a:prstGeom>
          <a:noFill/>
          <a:ln w="9525">
            <a:noFill/>
          </a:ln>
        </p:spPr>
        <p:txBody>
          <a:bodyPr wrap="none" anchor="t">
            <a:spAutoFit/>
          </a:bodyPr>
          <a:lstStyle/>
          <a:p>
            <a:r>
              <a:rPr lang="zh-CN" altLang="en-US" sz="2800" b="1" dirty="0">
                <a:latin typeface="Calibri" panose="020F0502020204030204" pitchFamily="34" charset="0"/>
              </a:rPr>
              <a:t>现象：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9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2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TextBox 194"/>
          <p:cNvSpPr txBox="1"/>
          <p:nvPr/>
        </p:nvSpPr>
        <p:spPr>
          <a:xfrm>
            <a:off x="934720" y="3053715"/>
            <a:ext cx="7786688" cy="1117600"/>
          </a:xfrm>
          <a:prstGeom prst="rect">
            <a:avLst/>
          </a:prstGeom>
          <a:noFill/>
          <a:ln w="9525">
            <a:noFill/>
          </a:ln>
        </p:spPr>
        <p:txBody>
          <a:bodyPr>
            <a:spAutoFit/>
          </a:bodyPr>
          <a:lstStyle/>
          <a:p>
            <a:pPr>
              <a:lnSpc>
                <a:spcPct val="120000"/>
              </a:lnSpc>
            </a:pPr>
            <a:r>
              <a:rPr lang="zh-CN" altLang="en-US" sz="2800" b="1" dirty="0">
                <a:latin typeface="Calibri" panose="020F0502020204030204" pitchFamily="34" charset="0"/>
              </a:rPr>
              <a:t>现象：</a:t>
            </a:r>
          </a:p>
          <a:p>
            <a:pPr>
              <a:lnSpc>
                <a:spcPct val="120000"/>
              </a:lnSpc>
            </a:pPr>
            <a:r>
              <a:rPr lang="zh-CN" altLang="en-US" sz="2800" b="1" dirty="0">
                <a:latin typeface="Calibri" panose="020F0502020204030204" pitchFamily="34" charset="0"/>
              </a:rPr>
              <a:t>　　</a:t>
            </a:r>
          </a:p>
        </p:txBody>
      </p:sp>
      <p:grpSp>
        <p:nvGrpSpPr>
          <p:cNvPr id="33799" name="组合 33798"/>
          <p:cNvGrpSpPr/>
          <p:nvPr/>
        </p:nvGrpSpPr>
        <p:grpSpPr>
          <a:xfrm>
            <a:off x="3274695" y="2477453"/>
            <a:ext cx="3421063" cy="2305050"/>
            <a:chOff x="0" y="0"/>
            <a:chExt cx="2042" cy="1361"/>
          </a:xfrm>
        </p:grpSpPr>
        <p:grpSp>
          <p:nvGrpSpPr>
            <p:cNvPr id="33800" name="组合 33799"/>
            <p:cNvGrpSpPr/>
            <p:nvPr/>
          </p:nvGrpSpPr>
          <p:grpSpPr>
            <a:xfrm>
              <a:off x="0" y="0"/>
              <a:ext cx="2042" cy="1361"/>
              <a:chOff x="0" y="0"/>
              <a:chExt cx="2042" cy="1361"/>
            </a:xfrm>
          </p:grpSpPr>
          <p:sp>
            <p:nvSpPr>
              <p:cNvPr id="33801" name="Rectangle 102"/>
              <p:cNvSpPr/>
              <p:nvPr/>
            </p:nvSpPr>
            <p:spPr>
              <a:xfrm>
                <a:off x="0" y="288"/>
                <a:ext cx="1224" cy="619"/>
              </a:xfrm>
              <a:prstGeom prst="rect">
                <a:avLst/>
              </a:prstGeom>
              <a:noFill/>
              <a:ln w="28575" cap="flat" cmpd="sng">
                <a:solidFill>
                  <a:srgbClr val="000099"/>
                </a:solidFill>
                <a:prstDash val="solid"/>
                <a:miter/>
                <a:headEnd type="none" w="med" len="med"/>
                <a:tailEnd type="none" w="med" len="med"/>
              </a:ln>
            </p:spPr>
            <p:txBody>
              <a:bodyPr wrap="none" anchor="ctr"/>
              <a:lstStyle/>
              <a:p>
                <a:endParaRPr lang="zh-CN" altLang="en-US" sz="1800" dirty="0">
                  <a:latin typeface="Arial" panose="020B0604020202020204" pitchFamily="34" charset="0"/>
                </a:endParaRPr>
              </a:p>
            </p:txBody>
          </p:sp>
          <p:grpSp>
            <p:nvGrpSpPr>
              <p:cNvPr id="33802" name="组合 33801"/>
              <p:cNvGrpSpPr/>
              <p:nvPr/>
            </p:nvGrpSpPr>
            <p:grpSpPr>
              <a:xfrm>
                <a:off x="327" y="0"/>
                <a:ext cx="367" cy="397"/>
                <a:chOff x="0" y="0"/>
                <a:chExt cx="454" cy="482"/>
              </a:xfrm>
            </p:grpSpPr>
            <p:sp>
              <p:nvSpPr>
                <p:cNvPr id="33803" name="Rectangle 175"/>
                <p:cNvSpPr/>
                <p:nvPr/>
              </p:nvSpPr>
              <p:spPr>
                <a:xfrm>
                  <a:off x="110" y="57"/>
                  <a:ext cx="344" cy="425"/>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3804" name="Line 176"/>
                <p:cNvSpPr/>
                <p:nvPr/>
              </p:nvSpPr>
              <p:spPr>
                <a:xfrm>
                  <a:off x="0" y="0"/>
                  <a:ext cx="451" cy="0"/>
                </a:xfrm>
                <a:prstGeom prst="line">
                  <a:avLst/>
                </a:prstGeom>
                <a:ln w="28575" cap="flat" cmpd="sng">
                  <a:solidFill>
                    <a:srgbClr val="000099"/>
                  </a:solidFill>
                  <a:prstDash val="solid"/>
                  <a:headEnd type="none" w="med" len="med"/>
                  <a:tailEnd type="none" w="med" len="med"/>
                </a:ln>
              </p:spPr>
            </p:sp>
            <p:sp>
              <p:nvSpPr>
                <p:cNvPr id="33805" name="Line 177"/>
                <p:cNvSpPr/>
                <p:nvPr/>
              </p:nvSpPr>
              <p:spPr>
                <a:xfrm>
                  <a:off x="0" y="0"/>
                  <a:ext cx="0" cy="292"/>
                </a:xfrm>
                <a:prstGeom prst="line">
                  <a:avLst/>
                </a:prstGeom>
                <a:ln w="28575" cap="flat" cmpd="sng">
                  <a:solidFill>
                    <a:srgbClr val="000099"/>
                  </a:solidFill>
                  <a:prstDash val="solid"/>
                  <a:headEnd type="none" w="med" len="med"/>
                  <a:tailEnd type="triangle" w="med" len="lg"/>
                </a:ln>
              </p:spPr>
            </p:sp>
            <p:sp>
              <p:nvSpPr>
                <p:cNvPr id="33806" name="Line 66"/>
                <p:cNvSpPr/>
                <p:nvPr/>
              </p:nvSpPr>
              <p:spPr>
                <a:xfrm>
                  <a:off x="454" y="0"/>
                  <a:ext cx="0" cy="363"/>
                </a:xfrm>
                <a:prstGeom prst="line">
                  <a:avLst/>
                </a:prstGeom>
                <a:ln w="28575" cap="flat" cmpd="sng">
                  <a:solidFill>
                    <a:srgbClr val="000099"/>
                  </a:solidFill>
                  <a:prstDash val="solid"/>
                  <a:headEnd type="none" w="med" len="med"/>
                  <a:tailEnd type="none" w="med" len="med"/>
                </a:ln>
              </p:spPr>
            </p:sp>
          </p:grpSp>
          <p:sp>
            <p:nvSpPr>
              <p:cNvPr id="33807" name="Rectangle 178"/>
              <p:cNvSpPr/>
              <p:nvPr/>
            </p:nvSpPr>
            <p:spPr>
              <a:xfrm>
                <a:off x="184" y="247"/>
                <a:ext cx="347" cy="104"/>
              </a:xfrm>
              <a:prstGeom prst="rect">
                <a:avLst/>
              </a:prstGeom>
              <a:solidFill>
                <a:schemeClr val="bg1"/>
              </a:solidFill>
              <a:ln w="28575" cap="flat" cmpd="sng">
                <a:solidFill>
                  <a:srgbClr val="000099"/>
                </a:solidFill>
                <a:prstDash val="solid"/>
                <a:miter/>
                <a:headEnd type="none" w="med" len="med"/>
                <a:tailEnd type="none" w="med" len="med"/>
              </a:ln>
            </p:spPr>
            <p:txBody>
              <a:bodyPr wrap="none" anchor="ctr"/>
              <a:lstStyle/>
              <a:p>
                <a:endParaRPr lang="zh-CN" altLang="en-US" sz="1800" dirty="0">
                  <a:latin typeface="Arial" panose="020B0604020202020204" pitchFamily="34" charset="0"/>
                </a:endParaRPr>
              </a:p>
            </p:txBody>
          </p:sp>
          <p:grpSp>
            <p:nvGrpSpPr>
              <p:cNvPr id="33808" name="组合 33807"/>
              <p:cNvGrpSpPr/>
              <p:nvPr/>
            </p:nvGrpSpPr>
            <p:grpSpPr>
              <a:xfrm>
                <a:off x="678" y="763"/>
                <a:ext cx="57" cy="289"/>
                <a:chOff x="0" y="0"/>
                <a:chExt cx="85" cy="340"/>
              </a:xfrm>
            </p:grpSpPr>
            <p:sp>
              <p:nvSpPr>
                <p:cNvPr id="33809" name="Rectangle 19"/>
                <p:cNvSpPr/>
                <p:nvPr/>
              </p:nvSpPr>
              <p:spPr>
                <a:xfrm>
                  <a:off x="0" y="113"/>
                  <a:ext cx="85" cy="85"/>
                </a:xfrm>
                <a:prstGeom prst="rect">
                  <a:avLst/>
                </a:prstGeom>
                <a:solidFill>
                  <a:srgbClr val="FFFFCC"/>
                </a:solidFill>
                <a:ln w="9525">
                  <a:noFill/>
                </a:ln>
              </p:spPr>
              <p:txBody>
                <a:bodyPr wrap="none" anchor="ctr"/>
                <a:lstStyle/>
                <a:p>
                  <a:endParaRPr lang="zh-CN" altLang="en-US" sz="1800" dirty="0">
                    <a:latin typeface="Arial" panose="020B0604020202020204" pitchFamily="34" charset="0"/>
                  </a:endParaRPr>
                </a:p>
              </p:txBody>
            </p:sp>
            <p:sp>
              <p:nvSpPr>
                <p:cNvPr id="33810" name="Line 20"/>
                <p:cNvSpPr/>
                <p:nvPr/>
              </p:nvSpPr>
              <p:spPr>
                <a:xfrm>
                  <a:off x="0" y="0"/>
                  <a:ext cx="0" cy="340"/>
                </a:xfrm>
                <a:prstGeom prst="line">
                  <a:avLst/>
                </a:prstGeom>
                <a:ln w="28575" cap="flat" cmpd="sng">
                  <a:solidFill>
                    <a:srgbClr val="000099"/>
                  </a:solidFill>
                  <a:prstDash val="solid"/>
                  <a:headEnd type="none" w="med" len="med"/>
                  <a:tailEnd type="none" w="med" len="med"/>
                </a:ln>
              </p:spPr>
            </p:sp>
            <p:sp>
              <p:nvSpPr>
                <p:cNvPr id="33811" name="Line 21"/>
                <p:cNvSpPr/>
                <p:nvPr/>
              </p:nvSpPr>
              <p:spPr>
                <a:xfrm>
                  <a:off x="85" y="85"/>
                  <a:ext cx="0" cy="170"/>
                </a:xfrm>
                <a:prstGeom prst="line">
                  <a:avLst/>
                </a:prstGeom>
                <a:ln w="38100" cap="flat" cmpd="sng">
                  <a:solidFill>
                    <a:srgbClr val="000099"/>
                  </a:solidFill>
                  <a:prstDash val="solid"/>
                  <a:headEnd type="none" w="med" len="med"/>
                  <a:tailEnd type="none" w="med" len="med"/>
                </a:ln>
              </p:spPr>
            </p:sp>
          </p:grpSp>
          <p:sp>
            <p:nvSpPr>
              <p:cNvPr id="33812" name="Line 72"/>
              <p:cNvSpPr/>
              <p:nvPr/>
            </p:nvSpPr>
            <p:spPr>
              <a:xfrm>
                <a:off x="2042" y="288"/>
                <a:ext cx="0" cy="1073"/>
              </a:xfrm>
              <a:prstGeom prst="line">
                <a:avLst/>
              </a:prstGeom>
              <a:ln w="28575" cap="flat" cmpd="sng">
                <a:solidFill>
                  <a:srgbClr val="000099"/>
                </a:solidFill>
                <a:prstDash val="solid"/>
                <a:headEnd type="none" w="med" len="med"/>
                <a:tailEnd type="none" w="med" len="med"/>
              </a:ln>
            </p:spPr>
          </p:sp>
          <p:sp>
            <p:nvSpPr>
              <p:cNvPr id="33813" name="Line 73"/>
              <p:cNvSpPr/>
              <p:nvPr/>
            </p:nvSpPr>
            <p:spPr>
              <a:xfrm>
                <a:off x="1021" y="1361"/>
                <a:ext cx="1021" cy="0"/>
              </a:xfrm>
              <a:prstGeom prst="line">
                <a:avLst/>
              </a:prstGeom>
              <a:ln w="28575" cap="flat" cmpd="sng">
                <a:solidFill>
                  <a:srgbClr val="000099"/>
                </a:solidFill>
                <a:prstDash val="solid"/>
                <a:headEnd type="none" w="med" len="med"/>
                <a:tailEnd type="none" w="med" len="med"/>
              </a:ln>
            </p:spPr>
          </p:sp>
          <p:grpSp>
            <p:nvGrpSpPr>
              <p:cNvPr id="33814" name="组合 33813"/>
              <p:cNvGrpSpPr/>
              <p:nvPr/>
            </p:nvGrpSpPr>
            <p:grpSpPr>
              <a:xfrm>
                <a:off x="193" y="808"/>
                <a:ext cx="302" cy="149"/>
                <a:chOff x="0" y="0"/>
                <a:chExt cx="318" cy="159"/>
              </a:xfrm>
            </p:grpSpPr>
            <p:sp>
              <p:nvSpPr>
                <p:cNvPr id="33815" name="Rectangle 96"/>
                <p:cNvSpPr/>
                <p:nvPr/>
              </p:nvSpPr>
              <p:spPr>
                <a:xfrm>
                  <a:off x="32" y="0"/>
                  <a:ext cx="195" cy="159"/>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3816" name="Line 97"/>
                <p:cNvSpPr/>
                <p:nvPr/>
              </p:nvSpPr>
              <p:spPr>
                <a:xfrm flipV="1">
                  <a:off x="55" y="68"/>
                  <a:ext cx="263" cy="36"/>
                </a:xfrm>
                <a:prstGeom prst="line">
                  <a:avLst/>
                </a:prstGeom>
                <a:ln w="28575" cap="flat" cmpd="sng">
                  <a:solidFill>
                    <a:srgbClr val="000099"/>
                  </a:solidFill>
                  <a:prstDash val="solid"/>
                  <a:headEnd type="none" w="med" len="med"/>
                  <a:tailEnd type="none" w="med" len="med"/>
                </a:ln>
              </p:spPr>
            </p:sp>
            <p:sp>
              <p:nvSpPr>
                <p:cNvPr id="33817" name="Oval 98"/>
                <p:cNvSpPr/>
                <p:nvPr/>
              </p:nvSpPr>
              <p:spPr>
                <a:xfrm>
                  <a:off x="0" y="69"/>
                  <a:ext cx="63" cy="67"/>
                </a:xfrm>
                <a:prstGeom prst="ellipse">
                  <a:avLst/>
                </a:prstGeom>
                <a:solidFill>
                  <a:schemeClr val="bg1"/>
                </a:solidFill>
                <a:ln w="28575" cap="flat" cmpd="sng">
                  <a:solidFill>
                    <a:srgbClr val="000099"/>
                  </a:solidFill>
                  <a:prstDash val="solid"/>
                  <a:headEnd type="none" w="med" len="med"/>
                  <a:tailEnd type="none" w="med" len="med"/>
                </a:ln>
              </p:spPr>
              <p:txBody>
                <a:bodyPr wrap="none" anchor="ctr"/>
                <a:lstStyle/>
                <a:p>
                  <a:endParaRPr lang="zh-CN" altLang="en-US" sz="1800" dirty="0">
                    <a:latin typeface="Arial" panose="020B0604020202020204" pitchFamily="34" charset="0"/>
                  </a:endParaRPr>
                </a:p>
              </p:txBody>
            </p:sp>
          </p:grpSp>
          <p:sp>
            <p:nvSpPr>
              <p:cNvPr id="33818" name="Rectangle 78"/>
              <p:cNvSpPr/>
              <p:nvPr/>
            </p:nvSpPr>
            <p:spPr>
              <a:xfrm>
                <a:off x="300" y="617"/>
                <a:ext cx="216" cy="306"/>
              </a:xfrm>
              <a:prstGeom prst="rect">
                <a:avLst/>
              </a:prstGeom>
              <a:noFill/>
              <a:ln w="9525">
                <a:noFill/>
              </a:ln>
            </p:spPr>
            <p:txBody>
              <a:bodyPr>
                <a:spAutoFit/>
              </a:bodyPr>
              <a:lstStyle/>
              <a:p>
                <a:r>
                  <a:rPr lang="en-US" altLang="x-none" sz="2800" b="1">
                    <a:solidFill>
                      <a:srgbClr val="000099"/>
                    </a:solidFill>
                    <a:latin typeface="Times New Roman" panose="02020603050405020304" pitchFamily="18" charset="0"/>
                    <a:ea typeface="楷体" panose="02010609060101010101" pitchFamily="49" charset="-122"/>
                  </a:rPr>
                  <a:t>S</a:t>
                </a:r>
              </a:p>
            </p:txBody>
          </p:sp>
          <p:grpSp>
            <p:nvGrpSpPr>
              <p:cNvPr id="33819" name="组合 33818"/>
              <p:cNvGrpSpPr/>
              <p:nvPr/>
            </p:nvGrpSpPr>
            <p:grpSpPr>
              <a:xfrm>
                <a:off x="907" y="204"/>
                <a:ext cx="430" cy="1157"/>
                <a:chOff x="0" y="0"/>
                <a:chExt cx="430" cy="1157"/>
              </a:xfrm>
            </p:grpSpPr>
            <p:sp>
              <p:nvSpPr>
                <p:cNvPr id="33820" name="Rectangle 80"/>
                <p:cNvSpPr/>
                <p:nvPr/>
              </p:nvSpPr>
              <p:spPr>
                <a:xfrm>
                  <a:off x="114" y="2"/>
                  <a:ext cx="265" cy="784"/>
                </a:xfrm>
                <a:prstGeom prst="rect">
                  <a:avLst/>
                </a:prstGeom>
                <a:solidFill>
                  <a:schemeClr val="bg1"/>
                </a:solidFill>
                <a:ln w="9525">
                  <a:noFill/>
                </a:ln>
              </p:spPr>
              <p:txBody>
                <a:bodyPr wrap="none" anchor="ctr"/>
                <a:lstStyle/>
                <a:p>
                  <a:endParaRPr lang="zh-CN" altLang="en-US" sz="1800" dirty="0">
                    <a:latin typeface="Arial" panose="020B0604020202020204" pitchFamily="34" charset="0"/>
                  </a:endParaRPr>
                </a:p>
              </p:txBody>
            </p:sp>
            <p:sp>
              <p:nvSpPr>
                <p:cNvPr id="33821" name="Line 81"/>
                <p:cNvSpPr/>
                <p:nvPr/>
              </p:nvSpPr>
              <p:spPr>
                <a:xfrm>
                  <a:off x="114" y="703"/>
                  <a:ext cx="0" cy="454"/>
                </a:xfrm>
                <a:prstGeom prst="line">
                  <a:avLst/>
                </a:prstGeom>
                <a:ln w="28575" cap="flat" cmpd="sng">
                  <a:solidFill>
                    <a:srgbClr val="000099"/>
                  </a:solidFill>
                  <a:prstDash val="solid"/>
                  <a:headEnd type="none" w="med" len="med"/>
                  <a:tailEnd type="none" w="med" len="med"/>
                </a:ln>
              </p:spPr>
            </p:sp>
            <p:sp>
              <p:nvSpPr>
                <p:cNvPr id="33822" name="Rectangle 82"/>
                <p:cNvSpPr/>
                <p:nvPr/>
              </p:nvSpPr>
              <p:spPr>
                <a:xfrm>
                  <a:off x="0" y="115"/>
                  <a:ext cx="216" cy="307"/>
                </a:xfrm>
                <a:prstGeom prst="rect">
                  <a:avLst/>
                </a:prstGeom>
                <a:noFill/>
                <a:ln w="9525">
                  <a:noFill/>
                </a:ln>
              </p:spPr>
              <p:txBody>
                <a:bodyPr>
                  <a:spAutoFit/>
                </a:bodyPr>
                <a:lstStyle/>
                <a:p>
                  <a:r>
                    <a:rPr lang="en-US" altLang="x-none" sz="2800" b="1" i="1">
                      <a:solidFill>
                        <a:srgbClr val="000099"/>
                      </a:solidFill>
                      <a:latin typeface="Times New Roman" panose="02020603050405020304" pitchFamily="18" charset="0"/>
                      <a:ea typeface="楷体" panose="02010609060101010101" pitchFamily="49" charset="-122"/>
                    </a:rPr>
                    <a:t>a</a:t>
                  </a:r>
                </a:p>
              </p:txBody>
            </p:sp>
            <p:grpSp>
              <p:nvGrpSpPr>
                <p:cNvPr id="33823" name="组合 33822"/>
                <p:cNvGrpSpPr/>
                <p:nvPr/>
              </p:nvGrpSpPr>
              <p:grpSpPr>
                <a:xfrm>
                  <a:off x="227" y="0"/>
                  <a:ext cx="203" cy="885"/>
                  <a:chOff x="0" y="0"/>
                  <a:chExt cx="162" cy="1800"/>
                </a:xfrm>
              </p:grpSpPr>
              <p:sp>
                <p:nvSpPr>
                  <p:cNvPr id="33824" name="Freeform 84"/>
                  <p:cNvSpPr/>
                  <p:nvPr/>
                </p:nvSpPr>
                <p:spPr>
                  <a:xfrm>
                    <a:off x="41" y="45"/>
                    <a:ext cx="79" cy="1755"/>
                  </a:xfrm>
                  <a:custGeom>
                    <a:avLst/>
                    <a:gdLst/>
                    <a:ahLst/>
                    <a:cxnLst>
                      <a:cxn ang="0">
                        <a:pos x="78" y="5"/>
                      </a:cxn>
                      <a:cxn ang="0">
                        <a:pos x="0" y="0"/>
                      </a:cxn>
                      <a:cxn ang="0">
                        <a:pos x="0" y="1533"/>
                      </a:cxn>
                      <a:cxn ang="0">
                        <a:pos x="33" y="1755"/>
                      </a:cxn>
                      <a:cxn ang="0">
                        <a:pos x="79" y="1537"/>
                      </a:cxn>
                      <a:cxn ang="0">
                        <a:pos x="78" y="5"/>
                      </a:cxn>
                    </a:cxnLst>
                    <a:rect l="0" t="0" r="0" b="0"/>
                    <a:pathLst>
                      <a:path w="79" h="1755">
                        <a:moveTo>
                          <a:pt x="78" y="5"/>
                        </a:moveTo>
                        <a:lnTo>
                          <a:pt x="0" y="0"/>
                        </a:lnTo>
                        <a:lnTo>
                          <a:pt x="0" y="1533"/>
                        </a:lnTo>
                        <a:lnTo>
                          <a:pt x="33" y="1755"/>
                        </a:lnTo>
                        <a:lnTo>
                          <a:pt x="79" y="1537"/>
                        </a:lnTo>
                        <a:lnTo>
                          <a:pt x="78" y="5"/>
                        </a:lnTo>
                        <a:close/>
                      </a:path>
                    </a:pathLst>
                  </a:custGeom>
                  <a:gradFill rotWithShape="1">
                    <a:gsLst>
                      <a:gs pos="0">
                        <a:srgbClr val="C0C0C0">
                          <a:alpha val="100000"/>
                        </a:srgbClr>
                      </a:gs>
                      <a:gs pos="50000">
                        <a:srgbClr val="000000">
                          <a:alpha val="100000"/>
                        </a:srgbClr>
                      </a:gs>
                      <a:gs pos="100000">
                        <a:srgbClr val="C0C0C0">
                          <a:alpha val="100000"/>
                        </a:srgbClr>
                      </a:gs>
                    </a:gsLst>
                    <a:lin ang="0" scaled="1"/>
                    <a:tileRect/>
                  </a:gradFill>
                  <a:ln w="9525">
                    <a:noFill/>
                  </a:ln>
                </p:spPr>
                <p:txBody>
                  <a:bodyPr/>
                  <a:lstStyle/>
                  <a:p>
                    <a:endParaRPr lang="zh-CN" altLang="en-US"/>
                  </a:p>
                </p:txBody>
              </p:sp>
              <p:sp>
                <p:nvSpPr>
                  <p:cNvPr id="33825" name="Freeform 85"/>
                  <p:cNvSpPr/>
                  <p:nvPr/>
                </p:nvSpPr>
                <p:spPr>
                  <a:xfrm>
                    <a:off x="0" y="0"/>
                    <a:ext cx="162" cy="52"/>
                  </a:xfrm>
                  <a:custGeom>
                    <a:avLst/>
                    <a:gdLst/>
                    <a:ahLst/>
                    <a:cxnLst>
                      <a:cxn ang="0">
                        <a:pos x="96" y="0"/>
                      </a:cxn>
                      <a:cxn ang="0">
                        <a:pos x="0" y="0"/>
                      </a:cxn>
                      <a:cxn ang="0">
                        <a:pos x="24" y="40"/>
                      </a:cxn>
                      <a:cxn ang="0">
                        <a:pos x="71" y="42"/>
                      </a:cxn>
                      <a:cxn ang="0">
                        <a:pos x="96" y="0"/>
                      </a:cxn>
                    </a:cxnLst>
                    <a:rect l="0" t="0" r="0" b="0"/>
                    <a:pathLst>
                      <a:path w="273" h="65">
                        <a:moveTo>
                          <a:pt x="273" y="0"/>
                        </a:moveTo>
                        <a:lnTo>
                          <a:pt x="0" y="0"/>
                        </a:lnTo>
                        <a:lnTo>
                          <a:pt x="69" y="63"/>
                        </a:lnTo>
                        <a:lnTo>
                          <a:pt x="201" y="65"/>
                        </a:lnTo>
                        <a:lnTo>
                          <a:pt x="273" y="0"/>
                        </a:lnTo>
                        <a:close/>
                      </a:path>
                    </a:pathLst>
                  </a:custGeom>
                  <a:gradFill rotWithShape="1">
                    <a:gsLst>
                      <a:gs pos="0">
                        <a:srgbClr val="C0C0C0">
                          <a:alpha val="100000"/>
                        </a:srgbClr>
                      </a:gs>
                      <a:gs pos="50000">
                        <a:srgbClr val="000000">
                          <a:alpha val="100000"/>
                        </a:srgbClr>
                      </a:gs>
                      <a:gs pos="100000">
                        <a:srgbClr val="C0C0C0">
                          <a:alpha val="100000"/>
                        </a:srgbClr>
                      </a:gs>
                    </a:gsLst>
                    <a:lin ang="0" scaled="1"/>
                    <a:tileRect/>
                  </a:gradFill>
                  <a:ln w="9525">
                    <a:noFill/>
                  </a:ln>
                </p:spPr>
                <p:txBody>
                  <a:bodyPr/>
                  <a:lstStyle/>
                  <a:p>
                    <a:endParaRPr lang="zh-CN" altLang="en-US"/>
                  </a:p>
                </p:txBody>
              </p:sp>
            </p:grpSp>
            <p:sp>
              <p:nvSpPr>
                <p:cNvPr id="33826" name="Freeform 86"/>
                <p:cNvSpPr/>
                <p:nvPr/>
              </p:nvSpPr>
              <p:spPr>
                <a:xfrm>
                  <a:off x="268" y="126"/>
                  <a:ext cx="122" cy="82"/>
                </a:xfrm>
                <a:custGeom>
                  <a:avLst/>
                  <a:gdLst/>
                  <a:ahLst/>
                  <a:cxnLst>
                    <a:cxn ang="0">
                      <a:pos x="2" y="0"/>
                    </a:cxn>
                    <a:cxn ang="0">
                      <a:pos x="0" y="1"/>
                    </a:cxn>
                    <a:cxn ang="0">
                      <a:pos x="0" y="5"/>
                    </a:cxn>
                    <a:cxn ang="0">
                      <a:pos x="1" y="6"/>
                    </a:cxn>
                    <a:cxn ang="0">
                      <a:pos x="4" y="7"/>
                    </a:cxn>
                    <a:cxn ang="0">
                      <a:pos x="8" y="9"/>
                    </a:cxn>
                    <a:cxn ang="0">
                      <a:pos x="13" y="10"/>
                    </a:cxn>
                    <a:cxn ang="0">
                      <a:pos x="18" y="12"/>
                    </a:cxn>
                    <a:cxn ang="0">
                      <a:pos x="19" y="13"/>
                    </a:cxn>
                    <a:cxn ang="0">
                      <a:pos x="19" y="16"/>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27" name="Freeform 87"/>
                <p:cNvSpPr/>
                <p:nvPr/>
              </p:nvSpPr>
              <p:spPr>
                <a:xfrm>
                  <a:off x="268" y="208"/>
                  <a:ext cx="122" cy="83"/>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28" name="Freeform 88"/>
                <p:cNvSpPr/>
                <p:nvPr/>
              </p:nvSpPr>
              <p:spPr>
                <a:xfrm>
                  <a:off x="268" y="312"/>
                  <a:ext cx="122" cy="83"/>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29" name="Freeform 89"/>
                <p:cNvSpPr/>
                <p:nvPr/>
              </p:nvSpPr>
              <p:spPr>
                <a:xfrm>
                  <a:off x="268" y="415"/>
                  <a:ext cx="122" cy="83"/>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30" name="Freeform 90"/>
                <p:cNvSpPr/>
                <p:nvPr/>
              </p:nvSpPr>
              <p:spPr>
                <a:xfrm>
                  <a:off x="268" y="518"/>
                  <a:ext cx="122" cy="83"/>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31" name="Freeform 91"/>
                <p:cNvSpPr/>
                <p:nvPr/>
              </p:nvSpPr>
              <p:spPr>
                <a:xfrm>
                  <a:off x="80" y="81"/>
                  <a:ext cx="305" cy="45"/>
                </a:xfrm>
                <a:custGeom>
                  <a:avLst/>
                  <a:gdLst/>
                  <a:ahLst/>
                  <a:cxnLst>
                    <a:cxn ang="0">
                      <a:pos x="0" y="0"/>
                    </a:cxn>
                    <a:cxn ang="0">
                      <a:pos x="114" y="5"/>
                    </a:cxn>
                    <a:cxn ang="0">
                      <a:pos x="247" y="10"/>
                    </a:cxn>
                    <a:cxn ang="0">
                      <a:pos x="273" y="30"/>
                    </a:cxn>
                    <a:cxn ang="0">
                      <a:pos x="261" y="41"/>
                    </a:cxn>
                  </a:cxnLst>
                  <a:rect l="0" t="0" r="0" b="0"/>
                  <a:pathLst>
                    <a:path w="339" h="50">
                      <a:moveTo>
                        <a:pt x="0" y="0"/>
                      </a:moveTo>
                      <a:cubicBezTo>
                        <a:pt x="24" y="1"/>
                        <a:pt x="90" y="4"/>
                        <a:pt x="141" y="6"/>
                      </a:cubicBezTo>
                      <a:cubicBezTo>
                        <a:pt x="192" y="8"/>
                        <a:pt x="273" y="7"/>
                        <a:pt x="306" y="12"/>
                      </a:cubicBezTo>
                      <a:cubicBezTo>
                        <a:pt x="339" y="17"/>
                        <a:pt x="334" y="31"/>
                        <a:pt x="337" y="37"/>
                      </a:cubicBezTo>
                      <a:cubicBezTo>
                        <a:pt x="339" y="44"/>
                        <a:pt x="326" y="48"/>
                        <a:pt x="322" y="50"/>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grpSp>
          <p:grpSp>
            <p:nvGrpSpPr>
              <p:cNvPr id="33832" name="组合 33831"/>
              <p:cNvGrpSpPr/>
              <p:nvPr/>
            </p:nvGrpSpPr>
            <p:grpSpPr>
              <a:xfrm>
                <a:off x="1175" y="204"/>
                <a:ext cx="867" cy="885"/>
                <a:chOff x="0" y="0"/>
                <a:chExt cx="867" cy="885"/>
              </a:xfrm>
            </p:grpSpPr>
            <p:grpSp>
              <p:nvGrpSpPr>
                <p:cNvPr id="33833" name="组合 33832"/>
                <p:cNvGrpSpPr/>
                <p:nvPr/>
              </p:nvGrpSpPr>
              <p:grpSpPr>
                <a:xfrm>
                  <a:off x="526" y="0"/>
                  <a:ext cx="204" cy="885"/>
                  <a:chOff x="0" y="0"/>
                  <a:chExt cx="162" cy="1800"/>
                </a:xfrm>
              </p:grpSpPr>
              <p:sp>
                <p:nvSpPr>
                  <p:cNvPr id="33834" name="Freeform 94"/>
                  <p:cNvSpPr/>
                  <p:nvPr/>
                </p:nvSpPr>
                <p:spPr>
                  <a:xfrm>
                    <a:off x="41" y="45"/>
                    <a:ext cx="79" cy="1755"/>
                  </a:xfrm>
                  <a:custGeom>
                    <a:avLst/>
                    <a:gdLst/>
                    <a:ahLst/>
                    <a:cxnLst>
                      <a:cxn ang="0">
                        <a:pos x="78" y="5"/>
                      </a:cxn>
                      <a:cxn ang="0">
                        <a:pos x="0" y="0"/>
                      </a:cxn>
                      <a:cxn ang="0">
                        <a:pos x="0" y="1533"/>
                      </a:cxn>
                      <a:cxn ang="0">
                        <a:pos x="33" y="1755"/>
                      </a:cxn>
                      <a:cxn ang="0">
                        <a:pos x="79" y="1537"/>
                      </a:cxn>
                      <a:cxn ang="0">
                        <a:pos x="78" y="5"/>
                      </a:cxn>
                    </a:cxnLst>
                    <a:rect l="0" t="0" r="0" b="0"/>
                    <a:pathLst>
                      <a:path w="79" h="1755">
                        <a:moveTo>
                          <a:pt x="78" y="5"/>
                        </a:moveTo>
                        <a:lnTo>
                          <a:pt x="0" y="0"/>
                        </a:lnTo>
                        <a:lnTo>
                          <a:pt x="0" y="1533"/>
                        </a:lnTo>
                        <a:lnTo>
                          <a:pt x="33" y="1755"/>
                        </a:lnTo>
                        <a:lnTo>
                          <a:pt x="79" y="1537"/>
                        </a:lnTo>
                        <a:lnTo>
                          <a:pt x="78" y="5"/>
                        </a:lnTo>
                        <a:close/>
                      </a:path>
                    </a:pathLst>
                  </a:custGeom>
                  <a:gradFill rotWithShape="1">
                    <a:gsLst>
                      <a:gs pos="0">
                        <a:srgbClr val="C0C0C0">
                          <a:alpha val="100000"/>
                        </a:srgbClr>
                      </a:gs>
                      <a:gs pos="50000">
                        <a:srgbClr val="000000">
                          <a:alpha val="100000"/>
                        </a:srgbClr>
                      </a:gs>
                      <a:gs pos="100000">
                        <a:srgbClr val="C0C0C0">
                          <a:alpha val="100000"/>
                        </a:srgbClr>
                      </a:gs>
                    </a:gsLst>
                    <a:lin ang="0" scaled="1"/>
                    <a:tileRect/>
                  </a:gradFill>
                  <a:ln w="9525">
                    <a:noFill/>
                  </a:ln>
                </p:spPr>
                <p:txBody>
                  <a:bodyPr/>
                  <a:lstStyle/>
                  <a:p>
                    <a:endParaRPr lang="zh-CN" altLang="en-US"/>
                  </a:p>
                </p:txBody>
              </p:sp>
              <p:sp>
                <p:nvSpPr>
                  <p:cNvPr id="33835" name="Freeform 95"/>
                  <p:cNvSpPr/>
                  <p:nvPr/>
                </p:nvSpPr>
                <p:spPr>
                  <a:xfrm>
                    <a:off x="0" y="0"/>
                    <a:ext cx="162" cy="52"/>
                  </a:xfrm>
                  <a:custGeom>
                    <a:avLst/>
                    <a:gdLst/>
                    <a:ahLst/>
                    <a:cxnLst>
                      <a:cxn ang="0">
                        <a:pos x="96" y="0"/>
                      </a:cxn>
                      <a:cxn ang="0">
                        <a:pos x="0" y="0"/>
                      </a:cxn>
                      <a:cxn ang="0">
                        <a:pos x="24" y="40"/>
                      </a:cxn>
                      <a:cxn ang="0">
                        <a:pos x="71" y="42"/>
                      </a:cxn>
                      <a:cxn ang="0">
                        <a:pos x="96" y="0"/>
                      </a:cxn>
                    </a:cxnLst>
                    <a:rect l="0" t="0" r="0" b="0"/>
                    <a:pathLst>
                      <a:path w="273" h="65">
                        <a:moveTo>
                          <a:pt x="273" y="0"/>
                        </a:moveTo>
                        <a:lnTo>
                          <a:pt x="0" y="0"/>
                        </a:lnTo>
                        <a:lnTo>
                          <a:pt x="69" y="63"/>
                        </a:lnTo>
                        <a:lnTo>
                          <a:pt x="201" y="65"/>
                        </a:lnTo>
                        <a:lnTo>
                          <a:pt x="273" y="0"/>
                        </a:lnTo>
                        <a:close/>
                      </a:path>
                    </a:pathLst>
                  </a:custGeom>
                  <a:gradFill rotWithShape="1">
                    <a:gsLst>
                      <a:gs pos="0">
                        <a:srgbClr val="C0C0C0">
                          <a:alpha val="100000"/>
                        </a:srgbClr>
                      </a:gs>
                      <a:gs pos="50000">
                        <a:srgbClr val="000000">
                          <a:alpha val="100000"/>
                        </a:srgbClr>
                      </a:gs>
                      <a:gs pos="100000">
                        <a:srgbClr val="C0C0C0">
                          <a:alpha val="100000"/>
                        </a:srgbClr>
                      </a:gs>
                    </a:gsLst>
                    <a:lin ang="0" scaled="1"/>
                    <a:tileRect/>
                  </a:gradFill>
                  <a:ln w="9525">
                    <a:noFill/>
                  </a:ln>
                </p:spPr>
                <p:txBody>
                  <a:bodyPr/>
                  <a:lstStyle/>
                  <a:p>
                    <a:endParaRPr lang="zh-CN" altLang="en-US"/>
                  </a:p>
                </p:txBody>
              </p:sp>
            </p:grpSp>
            <p:grpSp>
              <p:nvGrpSpPr>
                <p:cNvPr id="33836" name="组合 33835"/>
                <p:cNvGrpSpPr/>
                <p:nvPr/>
              </p:nvGrpSpPr>
              <p:grpSpPr>
                <a:xfrm>
                  <a:off x="560" y="126"/>
                  <a:ext cx="123" cy="516"/>
                  <a:chOff x="0" y="0"/>
                  <a:chExt cx="123" cy="516"/>
                </a:xfrm>
              </p:grpSpPr>
              <p:sp>
                <p:nvSpPr>
                  <p:cNvPr id="33837" name="Freeform 97"/>
                  <p:cNvSpPr/>
                  <p:nvPr/>
                </p:nvSpPr>
                <p:spPr>
                  <a:xfrm flipV="1">
                    <a:off x="1" y="62"/>
                    <a:ext cx="122" cy="82"/>
                  </a:xfrm>
                  <a:custGeom>
                    <a:avLst/>
                    <a:gdLst/>
                    <a:ahLst/>
                    <a:cxnLst>
                      <a:cxn ang="0">
                        <a:pos x="2" y="0"/>
                      </a:cxn>
                      <a:cxn ang="0">
                        <a:pos x="0" y="1"/>
                      </a:cxn>
                      <a:cxn ang="0">
                        <a:pos x="0" y="5"/>
                      </a:cxn>
                      <a:cxn ang="0">
                        <a:pos x="1" y="6"/>
                      </a:cxn>
                      <a:cxn ang="0">
                        <a:pos x="4" y="7"/>
                      </a:cxn>
                      <a:cxn ang="0">
                        <a:pos x="8" y="9"/>
                      </a:cxn>
                      <a:cxn ang="0">
                        <a:pos x="13" y="10"/>
                      </a:cxn>
                      <a:cxn ang="0">
                        <a:pos x="18" y="12"/>
                      </a:cxn>
                      <a:cxn ang="0">
                        <a:pos x="19" y="13"/>
                      </a:cxn>
                      <a:cxn ang="0">
                        <a:pos x="19" y="16"/>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38" name="Freeform 98"/>
                  <p:cNvSpPr/>
                  <p:nvPr/>
                </p:nvSpPr>
                <p:spPr>
                  <a:xfrm flipV="1">
                    <a:off x="1" y="123"/>
                    <a:ext cx="122" cy="83"/>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39" name="Freeform 99"/>
                  <p:cNvSpPr/>
                  <p:nvPr/>
                </p:nvSpPr>
                <p:spPr>
                  <a:xfrm flipV="1">
                    <a:off x="1" y="309"/>
                    <a:ext cx="122" cy="83"/>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40" name="Freeform 100"/>
                  <p:cNvSpPr/>
                  <p:nvPr/>
                </p:nvSpPr>
                <p:spPr>
                  <a:xfrm flipV="1">
                    <a:off x="1" y="371"/>
                    <a:ext cx="122" cy="83"/>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41" name="Freeform 101"/>
                  <p:cNvSpPr/>
                  <p:nvPr/>
                </p:nvSpPr>
                <p:spPr>
                  <a:xfrm flipV="1">
                    <a:off x="1" y="433"/>
                    <a:ext cx="122" cy="83"/>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42" name="Freeform 102"/>
                  <p:cNvSpPr/>
                  <p:nvPr/>
                </p:nvSpPr>
                <p:spPr>
                  <a:xfrm flipV="1">
                    <a:off x="0" y="247"/>
                    <a:ext cx="122" cy="83"/>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43" name="Freeform 103"/>
                  <p:cNvSpPr/>
                  <p:nvPr/>
                </p:nvSpPr>
                <p:spPr>
                  <a:xfrm flipV="1">
                    <a:off x="0" y="185"/>
                    <a:ext cx="122" cy="83"/>
                  </a:xfrm>
                  <a:custGeom>
                    <a:avLst/>
                    <a:gdLst/>
                    <a:ahLst/>
                    <a:cxnLst>
                      <a:cxn ang="0">
                        <a:pos x="2" y="0"/>
                      </a:cxn>
                      <a:cxn ang="0">
                        <a:pos x="0" y="1"/>
                      </a:cxn>
                      <a:cxn ang="0">
                        <a:pos x="0" y="5"/>
                      </a:cxn>
                      <a:cxn ang="0">
                        <a:pos x="1" y="6"/>
                      </a:cxn>
                      <a:cxn ang="0">
                        <a:pos x="4" y="7"/>
                      </a:cxn>
                      <a:cxn ang="0">
                        <a:pos x="8" y="9"/>
                      </a:cxn>
                      <a:cxn ang="0">
                        <a:pos x="13" y="10"/>
                      </a:cxn>
                      <a:cxn ang="0">
                        <a:pos x="18" y="12"/>
                      </a:cxn>
                      <a:cxn ang="0">
                        <a:pos x="19" y="14"/>
                      </a:cxn>
                      <a:cxn ang="0">
                        <a:pos x="19" y="17"/>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44" name="Freeform 104"/>
                  <p:cNvSpPr/>
                  <p:nvPr/>
                </p:nvSpPr>
                <p:spPr>
                  <a:xfrm flipV="1">
                    <a:off x="0" y="0"/>
                    <a:ext cx="122" cy="82"/>
                  </a:xfrm>
                  <a:custGeom>
                    <a:avLst/>
                    <a:gdLst/>
                    <a:ahLst/>
                    <a:cxnLst>
                      <a:cxn ang="0">
                        <a:pos x="2" y="0"/>
                      </a:cxn>
                      <a:cxn ang="0">
                        <a:pos x="0" y="1"/>
                      </a:cxn>
                      <a:cxn ang="0">
                        <a:pos x="0" y="5"/>
                      </a:cxn>
                      <a:cxn ang="0">
                        <a:pos x="1" y="6"/>
                      </a:cxn>
                      <a:cxn ang="0">
                        <a:pos x="4" y="7"/>
                      </a:cxn>
                      <a:cxn ang="0">
                        <a:pos x="8" y="9"/>
                      </a:cxn>
                      <a:cxn ang="0">
                        <a:pos x="13" y="10"/>
                      </a:cxn>
                      <a:cxn ang="0">
                        <a:pos x="18" y="12"/>
                      </a:cxn>
                      <a:cxn ang="0">
                        <a:pos x="19" y="13"/>
                      </a:cxn>
                      <a:cxn ang="0">
                        <a:pos x="19" y="16"/>
                      </a:cxn>
                      <a:cxn ang="0">
                        <a:pos x="18" y="19"/>
                      </a:cxn>
                    </a:cxnLst>
                    <a:rect l="0" t="0" r="0" b="0"/>
                    <a:pathLst>
                      <a:path w="763" h="363">
                        <a:moveTo>
                          <a:pt x="64" y="0"/>
                        </a:moveTo>
                        <a:cubicBezTo>
                          <a:pt x="56" y="4"/>
                          <a:pt x="22" y="13"/>
                          <a:pt x="13" y="27"/>
                        </a:cubicBezTo>
                        <a:cubicBezTo>
                          <a:pt x="4" y="41"/>
                          <a:pt x="0" y="71"/>
                          <a:pt x="7" y="87"/>
                        </a:cubicBezTo>
                        <a:cubicBezTo>
                          <a:pt x="14" y="103"/>
                          <a:pt x="36" y="114"/>
                          <a:pt x="58" y="123"/>
                        </a:cubicBezTo>
                        <a:cubicBezTo>
                          <a:pt x="80" y="132"/>
                          <a:pt x="100" y="133"/>
                          <a:pt x="140" y="141"/>
                        </a:cubicBezTo>
                        <a:cubicBezTo>
                          <a:pt x="180" y="148"/>
                          <a:pt x="241" y="160"/>
                          <a:pt x="303" y="168"/>
                        </a:cubicBezTo>
                        <a:cubicBezTo>
                          <a:pt x="365" y="175"/>
                          <a:pt x="442" y="179"/>
                          <a:pt x="511" y="189"/>
                        </a:cubicBezTo>
                        <a:cubicBezTo>
                          <a:pt x="580" y="199"/>
                          <a:pt x="674" y="213"/>
                          <a:pt x="715" y="225"/>
                        </a:cubicBezTo>
                        <a:cubicBezTo>
                          <a:pt x="756" y="237"/>
                          <a:pt x="751" y="245"/>
                          <a:pt x="757" y="261"/>
                        </a:cubicBezTo>
                        <a:cubicBezTo>
                          <a:pt x="763" y="277"/>
                          <a:pt x="760" y="304"/>
                          <a:pt x="751" y="321"/>
                        </a:cubicBezTo>
                        <a:cubicBezTo>
                          <a:pt x="742" y="338"/>
                          <a:pt x="713" y="354"/>
                          <a:pt x="703" y="363"/>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grpSp>
            <p:sp>
              <p:nvSpPr>
                <p:cNvPr id="33845" name="Freeform 105"/>
                <p:cNvSpPr/>
                <p:nvPr/>
              </p:nvSpPr>
              <p:spPr>
                <a:xfrm>
                  <a:off x="476" y="621"/>
                  <a:ext cx="211" cy="43"/>
                </a:xfrm>
                <a:custGeom>
                  <a:avLst/>
                  <a:gdLst/>
                  <a:ahLst/>
                  <a:cxnLst>
                    <a:cxn ang="0">
                      <a:pos x="0" y="39"/>
                    </a:cxn>
                    <a:cxn ang="0">
                      <a:pos x="161" y="31"/>
                    </a:cxn>
                    <a:cxn ang="0">
                      <a:pos x="178" y="11"/>
                    </a:cxn>
                    <a:cxn ang="0">
                      <a:pos x="170" y="0"/>
                    </a:cxn>
                  </a:cxnLst>
                  <a:rect l="0" t="0" r="0" b="0"/>
                  <a:pathLst>
                    <a:path w="234" h="48">
                      <a:moveTo>
                        <a:pt x="0" y="48"/>
                      </a:moveTo>
                      <a:cubicBezTo>
                        <a:pt x="33" y="48"/>
                        <a:pt x="160" y="45"/>
                        <a:pt x="197" y="39"/>
                      </a:cubicBezTo>
                      <a:cubicBezTo>
                        <a:pt x="234" y="33"/>
                        <a:pt x="218" y="20"/>
                        <a:pt x="219" y="13"/>
                      </a:cubicBezTo>
                      <a:cubicBezTo>
                        <a:pt x="221" y="7"/>
                        <a:pt x="211" y="2"/>
                        <a:pt x="208" y="0"/>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46" name="Freeform 106"/>
                <p:cNvSpPr/>
                <p:nvPr/>
              </p:nvSpPr>
              <p:spPr>
                <a:xfrm flipH="1">
                  <a:off x="562" y="84"/>
                  <a:ext cx="305" cy="45"/>
                </a:xfrm>
                <a:custGeom>
                  <a:avLst/>
                  <a:gdLst/>
                  <a:ahLst/>
                  <a:cxnLst>
                    <a:cxn ang="0">
                      <a:pos x="0" y="0"/>
                    </a:cxn>
                    <a:cxn ang="0">
                      <a:pos x="114" y="5"/>
                    </a:cxn>
                    <a:cxn ang="0">
                      <a:pos x="247" y="10"/>
                    </a:cxn>
                    <a:cxn ang="0">
                      <a:pos x="273" y="30"/>
                    </a:cxn>
                    <a:cxn ang="0">
                      <a:pos x="261" y="41"/>
                    </a:cxn>
                  </a:cxnLst>
                  <a:rect l="0" t="0" r="0" b="0"/>
                  <a:pathLst>
                    <a:path w="339" h="50">
                      <a:moveTo>
                        <a:pt x="0" y="0"/>
                      </a:moveTo>
                      <a:cubicBezTo>
                        <a:pt x="24" y="1"/>
                        <a:pt x="90" y="4"/>
                        <a:pt x="141" y="6"/>
                      </a:cubicBezTo>
                      <a:cubicBezTo>
                        <a:pt x="192" y="8"/>
                        <a:pt x="273" y="7"/>
                        <a:pt x="306" y="12"/>
                      </a:cubicBezTo>
                      <a:cubicBezTo>
                        <a:pt x="339" y="17"/>
                        <a:pt x="334" y="31"/>
                        <a:pt x="337" y="37"/>
                      </a:cubicBezTo>
                      <a:cubicBezTo>
                        <a:pt x="339" y="44"/>
                        <a:pt x="326" y="48"/>
                        <a:pt x="322" y="50"/>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sp>
              <p:nvSpPr>
                <p:cNvPr id="33847" name="Rectangle 107"/>
                <p:cNvSpPr/>
                <p:nvPr/>
              </p:nvSpPr>
              <p:spPr>
                <a:xfrm>
                  <a:off x="351" y="94"/>
                  <a:ext cx="216" cy="306"/>
                </a:xfrm>
                <a:prstGeom prst="rect">
                  <a:avLst/>
                </a:prstGeom>
                <a:noFill/>
                <a:ln w="9525">
                  <a:noFill/>
                </a:ln>
              </p:spPr>
              <p:txBody>
                <a:bodyPr wrap="none">
                  <a:spAutoFit/>
                </a:bodyPr>
                <a:lstStyle/>
                <a:p>
                  <a:r>
                    <a:rPr lang="en-US" altLang="x-none" sz="2800" b="1" i="1">
                      <a:solidFill>
                        <a:srgbClr val="000099"/>
                      </a:solidFill>
                      <a:latin typeface="Times New Roman" panose="02020603050405020304" pitchFamily="18" charset="0"/>
                      <a:ea typeface="楷体" panose="02010609060101010101" pitchFamily="49" charset="-122"/>
                    </a:rPr>
                    <a:t>b</a:t>
                  </a:r>
                </a:p>
              </p:txBody>
            </p:sp>
            <p:sp>
              <p:nvSpPr>
                <p:cNvPr id="33848" name="Freeform 108"/>
                <p:cNvSpPr/>
                <p:nvPr/>
              </p:nvSpPr>
              <p:spPr>
                <a:xfrm>
                  <a:off x="0" y="616"/>
                  <a:ext cx="514" cy="43"/>
                </a:xfrm>
                <a:custGeom>
                  <a:avLst/>
                  <a:gdLst/>
                  <a:ahLst/>
                  <a:cxnLst>
                    <a:cxn ang="0">
                      <a:pos x="463" y="38"/>
                    </a:cxn>
                    <a:cxn ang="0">
                      <a:pos x="195" y="38"/>
                    </a:cxn>
                    <a:cxn ang="0">
                      <a:pos x="38" y="33"/>
                    </a:cxn>
                    <a:cxn ang="0">
                      <a:pos x="3" y="12"/>
                    </a:cxn>
                    <a:cxn ang="0">
                      <a:pos x="21" y="0"/>
                    </a:cxn>
                  </a:cxnLst>
                  <a:rect l="0" t="0" r="0" b="0"/>
                  <a:pathLst>
                    <a:path w="571" h="48">
                      <a:moveTo>
                        <a:pt x="571" y="47"/>
                      </a:moveTo>
                      <a:cubicBezTo>
                        <a:pt x="516" y="48"/>
                        <a:pt x="328" y="48"/>
                        <a:pt x="241" y="47"/>
                      </a:cubicBezTo>
                      <a:cubicBezTo>
                        <a:pt x="154" y="46"/>
                        <a:pt x="87" y="47"/>
                        <a:pt x="47" y="41"/>
                      </a:cubicBezTo>
                      <a:cubicBezTo>
                        <a:pt x="7" y="35"/>
                        <a:pt x="7" y="21"/>
                        <a:pt x="3" y="14"/>
                      </a:cubicBezTo>
                      <a:cubicBezTo>
                        <a:pt x="0" y="7"/>
                        <a:pt x="20" y="2"/>
                        <a:pt x="25" y="0"/>
                      </a:cubicBezTo>
                    </a:path>
                  </a:pathLst>
                </a:custGeom>
                <a:noFill/>
                <a:ln w="28575" cap="flat" cmpd="sng">
                  <a:solidFill>
                    <a:srgbClr val="000099"/>
                  </a:solidFill>
                  <a:prstDash val="solid"/>
                  <a:headEnd type="none" w="med" len="med"/>
                  <a:tailEnd type="none" w="med" len="med"/>
                </a:ln>
              </p:spPr>
              <p:txBody>
                <a:bodyPr/>
                <a:lstStyle/>
                <a:p>
                  <a:endParaRPr lang="zh-CN" altLang="en-US"/>
                </a:p>
              </p:txBody>
            </p:sp>
          </p:grpSp>
        </p:grpSp>
        <p:grpSp>
          <p:nvGrpSpPr>
            <p:cNvPr id="33849" name="组合 33848"/>
            <p:cNvGrpSpPr/>
            <p:nvPr/>
          </p:nvGrpSpPr>
          <p:grpSpPr>
            <a:xfrm>
              <a:off x="1089" y="1021"/>
              <a:ext cx="839" cy="263"/>
              <a:chOff x="0" y="0"/>
              <a:chExt cx="1548" cy="480"/>
            </a:xfrm>
          </p:grpSpPr>
          <p:grpSp>
            <p:nvGrpSpPr>
              <p:cNvPr id="33850" name="组合 33849"/>
              <p:cNvGrpSpPr/>
              <p:nvPr/>
            </p:nvGrpSpPr>
            <p:grpSpPr>
              <a:xfrm>
                <a:off x="1056" y="0"/>
                <a:ext cx="492" cy="336"/>
                <a:chOff x="0" y="0"/>
                <a:chExt cx="492" cy="336"/>
              </a:xfrm>
            </p:grpSpPr>
            <p:grpSp>
              <p:nvGrpSpPr>
                <p:cNvPr id="33851" name="组合 33850"/>
                <p:cNvGrpSpPr/>
                <p:nvPr/>
              </p:nvGrpSpPr>
              <p:grpSpPr>
                <a:xfrm rot="913762" flipV="1">
                  <a:off x="120" y="12"/>
                  <a:ext cx="144" cy="288"/>
                  <a:chOff x="0" y="0"/>
                  <a:chExt cx="144" cy="288"/>
                </a:xfrm>
              </p:grpSpPr>
              <p:sp>
                <p:nvSpPr>
                  <p:cNvPr id="33852" name="AutoShape 153"/>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3853" name="AutoShape 154"/>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3854" name="组合 33853"/>
                <p:cNvGrpSpPr/>
                <p:nvPr/>
              </p:nvGrpSpPr>
              <p:grpSpPr>
                <a:xfrm rot="-3752838" flipV="1">
                  <a:off x="276" y="-72"/>
                  <a:ext cx="144" cy="288"/>
                  <a:chOff x="0" y="0"/>
                  <a:chExt cx="144" cy="288"/>
                </a:xfrm>
              </p:grpSpPr>
              <p:sp>
                <p:nvSpPr>
                  <p:cNvPr id="33855" name="AutoShape 156"/>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vert="eaVert" wrap="none" anchor="ctr"/>
                  <a:lstStyle/>
                  <a:p>
                    <a:endParaRPr lang="zh-CN" altLang="en-US" sz="1800" dirty="0">
                      <a:latin typeface="Calibri" panose="020F0502020204030204" pitchFamily="34" charset="0"/>
                    </a:endParaRPr>
                  </a:p>
                </p:txBody>
              </p:sp>
              <p:sp>
                <p:nvSpPr>
                  <p:cNvPr id="33856" name="AutoShape 157"/>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vert="eaVert" wrap="none" anchor="ctr"/>
                  <a:lstStyle/>
                  <a:p>
                    <a:endParaRPr lang="zh-CN" altLang="en-US" sz="1800" dirty="0">
                      <a:latin typeface="Calibri" panose="020F0502020204030204" pitchFamily="34" charset="0"/>
                    </a:endParaRPr>
                  </a:p>
                </p:txBody>
              </p:sp>
            </p:grpSp>
            <p:grpSp>
              <p:nvGrpSpPr>
                <p:cNvPr id="33857" name="组合 33856"/>
                <p:cNvGrpSpPr/>
                <p:nvPr/>
              </p:nvGrpSpPr>
              <p:grpSpPr>
                <a:xfrm rot="-444047" flipV="1">
                  <a:off x="192" y="48"/>
                  <a:ext cx="144" cy="288"/>
                  <a:chOff x="0" y="0"/>
                  <a:chExt cx="144" cy="288"/>
                </a:xfrm>
              </p:grpSpPr>
              <p:sp>
                <p:nvSpPr>
                  <p:cNvPr id="33858" name="AutoShape 159"/>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3859" name="AutoShape 160"/>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3860" name="组合 33859"/>
                <p:cNvGrpSpPr/>
                <p:nvPr/>
              </p:nvGrpSpPr>
              <p:grpSpPr>
                <a:xfrm rot="3470054" flipV="1">
                  <a:off x="72" y="-72"/>
                  <a:ext cx="144" cy="288"/>
                  <a:chOff x="0" y="0"/>
                  <a:chExt cx="144" cy="288"/>
                </a:xfrm>
              </p:grpSpPr>
              <p:sp>
                <p:nvSpPr>
                  <p:cNvPr id="33861" name="AutoShape 162"/>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0" vert="eaVert" wrap="none" anchor="ctr"/>
                  <a:lstStyle/>
                  <a:p>
                    <a:endParaRPr lang="zh-CN" altLang="en-US" sz="1800" dirty="0">
                      <a:latin typeface="Calibri" panose="020F0502020204030204" pitchFamily="34" charset="0"/>
                    </a:endParaRPr>
                  </a:p>
                </p:txBody>
              </p:sp>
              <p:sp>
                <p:nvSpPr>
                  <p:cNvPr id="33862" name="AutoShape 163"/>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0" vert="eaVert" wrap="none" anchor="ctr"/>
                  <a:lstStyle/>
                  <a:p>
                    <a:endParaRPr lang="zh-CN" altLang="en-US" sz="1800" dirty="0">
                      <a:latin typeface="Calibri" panose="020F0502020204030204" pitchFamily="34" charset="0"/>
                    </a:endParaRPr>
                  </a:p>
                </p:txBody>
              </p:sp>
            </p:grpSp>
            <p:grpSp>
              <p:nvGrpSpPr>
                <p:cNvPr id="33863" name="组合 33862"/>
                <p:cNvGrpSpPr/>
                <p:nvPr/>
              </p:nvGrpSpPr>
              <p:grpSpPr>
                <a:xfrm rot="-1981432" flipV="1">
                  <a:off x="264" y="24"/>
                  <a:ext cx="144" cy="288"/>
                  <a:chOff x="0" y="0"/>
                  <a:chExt cx="144" cy="288"/>
                </a:xfrm>
              </p:grpSpPr>
              <p:sp>
                <p:nvSpPr>
                  <p:cNvPr id="33864" name="AutoShape 165"/>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3865" name="AutoShape 166"/>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grpSp>
            <p:nvGrpSpPr>
              <p:cNvPr id="33866" name="组合 33865"/>
              <p:cNvGrpSpPr/>
              <p:nvPr/>
            </p:nvGrpSpPr>
            <p:grpSpPr>
              <a:xfrm>
                <a:off x="0" y="0"/>
                <a:ext cx="492" cy="480"/>
                <a:chOff x="0" y="0"/>
                <a:chExt cx="492" cy="480"/>
              </a:xfrm>
            </p:grpSpPr>
            <p:grpSp>
              <p:nvGrpSpPr>
                <p:cNvPr id="33867" name="组合 33866"/>
                <p:cNvGrpSpPr/>
                <p:nvPr/>
              </p:nvGrpSpPr>
              <p:grpSpPr>
                <a:xfrm flipV="1">
                  <a:off x="0" y="48"/>
                  <a:ext cx="144" cy="288"/>
                  <a:chOff x="0" y="0"/>
                  <a:chExt cx="144" cy="288"/>
                </a:xfrm>
              </p:grpSpPr>
              <p:sp>
                <p:nvSpPr>
                  <p:cNvPr id="33868" name="AutoShape 169"/>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3869" name="AutoShape 170"/>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3870" name="组合 33869"/>
                <p:cNvGrpSpPr/>
                <p:nvPr/>
              </p:nvGrpSpPr>
              <p:grpSpPr>
                <a:xfrm flipV="1">
                  <a:off x="96" y="192"/>
                  <a:ext cx="144" cy="288"/>
                  <a:chOff x="0" y="0"/>
                  <a:chExt cx="144" cy="288"/>
                </a:xfrm>
              </p:grpSpPr>
              <p:sp>
                <p:nvSpPr>
                  <p:cNvPr id="33871" name="AutoShape 172"/>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3872" name="AutoShape 173"/>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3873" name="组合 33872"/>
                <p:cNvGrpSpPr/>
                <p:nvPr/>
              </p:nvGrpSpPr>
              <p:grpSpPr>
                <a:xfrm rot="-1042657" flipV="1">
                  <a:off x="240" y="144"/>
                  <a:ext cx="144" cy="288"/>
                  <a:chOff x="0" y="0"/>
                  <a:chExt cx="144" cy="288"/>
                </a:xfrm>
              </p:grpSpPr>
              <p:sp>
                <p:nvSpPr>
                  <p:cNvPr id="33874" name="AutoShape 175"/>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3875" name="AutoShape 176"/>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3876" name="组合 33875"/>
                <p:cNvGrpSpPr/>
                <p:nvPr/>
              </p:nvGrpSpPr>
              <p:grpSpPr>
                <a:xfrm rot="913762" flipV="1">
                  <a:off x="120" y="12"/>
                  <a:ext cx="144" cy="288"/>
                  <a:chOff x="0" y="0"/>
                  <a:chExt cx="144" cy="288"/>
                </a:xfrm>
              </p:grpSpPr>
              <p:sp>
                <p:nvSpPr>
                  <p:cNvPr id="33877" name="AutoShape 178"/>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3878" name="AutoShape 179"/>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3879" name="组合 33878"/>
                <p:cNvGrpSpPr/>
                <p:nvPr/>
              </p:nvGrpSpPr>
              <p:grpSpPr>
                <a:xfrm rot="-3752838" flipV="1">
                  <a:off x="276" y="-72"/>
                  <a:ext cx="144" cy="288"/>
                  <a:chOff x="0" y="0"/>
                  <a:chExt cx="144" cy="288"/>
                </a:xfrm>
              </p:grpSpPr>
              <p:sp>
                <p:nvSpPr>
                  <p:cNvPr id="33880" name="AutoShape 181"/>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vert="eaVert" wrap="none" anchor="ctr"/>
                  <a:lstStyle/>
                  <a:p>
                    <a:endParaRPr lang="zh-CN" altLang="en-US" sz="1800" dirty="0">
                      <a:latin typeface="Calibri" panose="020F0502020204030204" pitchFamily="34" charset="0"/>
                    </a:endParaRPr>
                  </a:p>
                </p:txBody>
              </p:sp>
              <p:sp>
                <p:nvSpPr>
                  <p:cNvPr id="33881" name="AutoShape 182"/>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vert="eaVert" wrap="none" anchor="ctr"/>
                  <a:lstStyle/>
                  <a:p>
                    <a:endParaRPr lang="zh-CN" altLang="en-US" sz="1800" dirty="0">
                      <a:latin typeface="Calibri" panose="020F0502020204030204" pitchFamily="34" charset="0"/>
                    </a:endParaRPr>
                  </a:p>
                </p:txBody>
              </p:sp>
            </p:grpSp>
            <p:grpSp>
              <p:nvGrpSpPr>
                <p:cNvPr id="33882" name="组合 33881"/>
                <p:cNvGrpSpPr/>
                <p:nvPr/>
              </p:nvGrpSpPr>
              <p:grpSpPr>
                <a:xfrm rot="-444047" flipV="1">
                  <a:off x="192" y="48"/>
                  <a:ext cx="144" cy="288"/>
                  <a:chOff x="0" y="0"/>
                  <a:chExt cx="144" cy="288"/>
                </a:xfrm>
              </p:grpSpPr>
              <p:sp>
                <p:nvSpPr>
                  <p:cNvPr id="33883" name="AutoShape 184"/>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3884" name="AutoShape 185"/>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nvGrpSpPr>
                <p:cNvPr id="33885" name="组合 33884"/>
                <p:cNvGrpSpPr/>
                <p:nvPr/>
              </p:nvGrpSpPr>
              <p:grpSpPr>
                <a:xfrm rot="3470054" flipV="1">
                  <a:off x="72" y="-72"/>
                  <a:ext cx="144" cy="288"/>
                  <a:chOff x="0" y="0"/>
                  <a:chExt cx="144" cy="288"/>
                </a:xfrm>
              </p:grpSpPr>
              <p:sp>
                <p:nvSpPr>
                  <p:cNvPr id="33886" name="AutoShape 187"/>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0" vert="eaVert" wrap="none" anchor="ctr"/>
                  <a:lstStyle/>
                  <a:p>
                    <a:endParaRPr lang="zh-CN" altLang="en-US" sz="1800" dirty="0">
                      <a:latin typeface="Calibri" panose="020F0502020204030204" pitchFamily="34" charset="0"/>
                    </a:endParaRPr>
                  </a:p>
                </p:txBody>
              </p:sp>
              <p:sp>
                <p:nvSpPr>
                  <p:cNvPr id="33887" name="AutoShape 188"/>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0" vert="eaVert" wrap="none" anchor="ctr"/>
                  <a:lstStyle/>
                  <a:p>
                    <a:endParaRPr lang="zh-CN" altLang="en-US" sz="1800" dirty="0">
                      <a:latin typeface="Calibri" panose="020F0502020204030204" pitchFamily="34" charset="0"/>
                    </a:endParaRPr>
                  </a:p>
                </p:txBody>
              </p:sp>
            </p:grpSp>
            <p:grpSp>
              <p:nvGrpSpPr>
                <p:cNvPr id="33888" name="组合 33887"/>
                <p:cNvGrpSpPr/>
                <p:nvPr/>
              </p:nvGrpSpPr>
              <p:grpSpPr>
                <a:xfrm rot="-1981432" flipV="1">
                  <a:off x="264" y="24"/>
                  <a:ext cx="144" cy="288"/>
                  <a:chOff x="0" y="0"/>
                  <a:chExt cx="144" cy="288"/>
                </a:xfrm>
              </p:grpSpPr>
              <p:sp>
                <p:nvSpPr>
                  <p:cNvPr id="33889" name="AutoShape 190"/>
                  <p:cNvSpPr/>
                  <p:nvPr/>
                </p:nvSpPr>
                <p:spPr>
                  <a:xfrm>
                    <a:off x="0" y="0"/>
                    <a:ext cx="144" cy="48"/>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sp>
                <p:nvSpPr>
                  <p:cNvPr id="33890" name="AutoShape 191"/>
                  <p:cNvSpPr/>
                  <p:nvPr/>
                </p:nvSpPr>
                <p:spPr>
                  <a:xfrm>
                    <a:off x="48" y="48"/>
                    <a:ext cx="48" cy="240"/>
                  </a:xfrm>
                  <a:prstGeom prst="flowChartMerge">
                    <a:avLst/>
                  </a:prstGeom>
                  <a:gradFill rotWithShape="0">
                    <a:gsLst>
                      <a:gs pos="0">
                        <a:schemeClr val="accent1"/>
                      </a:gs>
                      <a:gs pos="100000">
                        <a:srgbClr val="FFFFFF"/>
                      </a:gs>
                    </a:gsLst>
                    <a:lin ang="0" scaled="1"/>
                    <a:tileRect/>
                  </a:gradFill>
                  <a:ln w="12700" cap="sq" cmpd="sng">
                    <a:solidFill>
                      <a:schemeClr val="tx1"/>
                    </a:solidFill>
                    <a:prstDash val="solid"/>
                    <a:miter/>
                    <a:headEnd type="none" w="med" len="med"/>
                    <a:tailEnd type="none" w="med" len="med"/>
                  </a:ln>
                </p:spPr>
                <p:txBody>
                  <a:bodyPr rot="10800000" wrap="none" anchor="ctr"/>
                  <a:lstStyle/>
                  <a:p>
                    <a:endParaRPr lang="zh-CN" altLang="en-US" sz="1800" dirty="0">
                      <a:latin typeface="Calibri" panose="020F0502020204030204" pitchFamily="34" charset="0"/>
                    </a:endParaRPr>
                  </a:p>
                </p:txBody>
              </p:sp>
            </p:grpSp>
          </p:grpSp>
        </p:grpSp>
      </p:grpSp>
      <p:sp>
        <p:nvSpPr>
          <p:cNvPr id="33891" name="矩形 4"/>
          <p:cNvSpPr/>
          <p:nvPr/>
        </p:nvSpPr>
        <p:spPr>
          <a:xfrm>
            <a:off x="826770" y="864553"/>
            <a:ext cx="3457575" cy="588962"/>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r>
              <a:rPr lang="zh-CN" altLang="en-US" sz="3200" b="1" dirty="0">
                <a:solidFill>
                  <a:srgbClr val="FFFFFF"/>
                </a:solidFill>
                <a:latin typeface="Arial" panose="020B0604020202020204" pitchFamily="34" charset="0"/>
              </a:rPr>
              <a:t>二、电磁铁的磁性</a:t>
            </a:r>
          </a:p>
        </p:txBody>
      </p:sp>
      <p:sp>
        <p:nvSpPr>
          <p:cNvPr id="33892" name="Rectangle 2"/>
          <p:cNvSpPr/>
          <p:nvPr/>
        </p:nvSpPr>
        <p:spPr>
          <a:xfrm>
            <a:off x="826770" y="1721803"/>
            <a:ext cx="1368425" cy="538162"/>
          </a:xfrm>
          <a:prstGeom prst="rect">
            <a:avLst/>
          </a:prstGeom>
          <a:gradFill rotWithShape="0">
            <a:gsLst>
              <a:gs pos="0">
                <a:srgbClr val="D1E8FF"/>
              </a:gs>
              <a:gs pos="100000">
                <a:srgbClr val="99CCFF"/>
              </a:gs>
            </a:gsLst>
            <a:lin ang="5400000" scaled="1"/>
            <a:tileRect/>
          </a:gradFill>
          <a:ln w="19050" cap="flat" cmpd="sng">
            <a:solidFill>
              <a:schemeClr val="tx2"/>
            </a:solidFill>
            <a:prstDash val="solid"/>
            <a:miter/>
            <a:headEnd type="none" w="med" len="med"/>
            <a:tailEnd type="none" w="med" len="med"/>
          </a:ln>
        </p:spPr>
        <p:txBody>
          <a:bodyPr>
            <a:spAutoFit/>
          </a:bodyPr>
          <a:lstStyle/>
          <a:p>
            <a:pPr algn="ctr"/>
            <a:r>
              <a:rPr lang="zh-CN" altLang="en-US" sz="2800" b="1" dirty="0">
                <a:latin typeface="宋体" panose="02010600030101010101" pitchFamily="2" charset="-122"/>
              </a:rPr>
              <a:t>演示</a:t>
            </a:r>
            <a:r>
              <a:rPr lang="en-US" altLang="zh-CN" sz="2800" b="1">
                <a:latin typeface="Times New Roman" panose="02020603050405020304" pitchFamily="18" charset="0"/>
              </a:rPr>
              <a:t>2</a:t>
            </a:r>
          </a:p>
        </p:txBody>
      </p:sp>
      <p:sp>
        <p:nvSpPr>
          <p:cNvPr id="33893" name="文本框 33892"/>
          <p:cNvSpPr txBox="1"/>
          <p:nvPr/>
        </p:nvSpPr>
        <p:spPr>
          <a:xfrm>
            <a:off x="7901940" y="2557145"/>
            <a:ext cx="3679825" cy="2245360"/>
          </a:xfrm>
          <a:prstGeom prst="rect">
            <a:avLst/>
          </a:prstGeom>
          <a:solidFill>
            <a:srgbClr val="FFCC99"/>
          </a:solidFill>
          <a:ln w="25400" cap="flat" cmpd="sng">
            <a:solidFill>
              <a:schemeClr val="accent1"/>
            </a:solidFill>
            <a:prstDash val="solid"/>
            <a:miter/>
            <a:headEnd type="none" w="med" len="med"/>
            <a:tailEnd type="none" w="med" len="med"/>
          </a:ln>
          <a:effectLst>
            <a:outerShdw dist="107763" dir="2699999" algn="ctr" rotWithShape="0">
              <a:srgbClr val="808080">
                <a:alpha val="50000"/>
              </a:srgbClr>
            </a:outerShdw>
          </a:effectLst>
        </p:spPr>
        <p:txBody>
          <a:bodyPr wrap="square">
            <a:spAutoFit/>
          </a:bodyPr>
          <a:lstStyle/>
          <a:p>
            <a:r>
              <a:rPr lang="zh-CN" altLang="en-US" sz="2800" b="1" dirty="0">
                <a:solidFill>
                  <a:srgbClr val="CC0000"/>
                </a:solidFill>
                <a:latin typeface="Arial" panose="020B0604020202020204" pitchFamily="34" charset="0"/>
              </a:rPr>
              <a:t>结论</a:t>
            </a:r>
            <a:r>
              <a:rPr lang="zh-CN" altLang="en-US" sz="2800" b="1" dirty="0">
                <a:solidFill>
                  <a:srgbClr val="0066CC"/>
                </a:solidFill>
                <a:latin typeface="Arial" panose="020B0604020202020204" pitchFamily="34" charset="0"/>
              </a:rPr>
              <a:t>：</a:t>
            </a:r>
          </a:p>
          <a:p>
            <a:r>
              <a:rPr lang="zh-CN" altLang="en-US" sz="2800" b="1" dirty="0">
                <a:solidFill>
                  <a:srgbClr val="0066CC"/>
                </a:solidFill>
                <a:latin typeface="Arial" panose="020B0604020202020204" pitchFamily="34" charset="0"/>
              </a:rPr>
              <a:t>　　电流一定时，外形相同的螺线管匝数越多，电磁铁的磁性越强。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8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p:bldP spid="3389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1" name="组合 32770"/>
          <p:cNvGrpSpPr/>
          <p:nvPr/>
        </p:nvGrpSpPr>
        <p:grpSpPr>
          <a:xfrm>
            <a:off x="522288" y="2853055"/>
            <a:ext cx="2281237" cy="3000375"/>
            <a:chOff x="0" y="0"/>
            <a:chExt cx="2281783" cy="3000396"/>
          </a:xfrm>
        </p:grpSpPr>
        <p:pic>
          <p:nvPicPr>
            <p:cNvPr id="32772" name="图片 2" descr="1.jpg"/>
            <p:cNvPicPr>
              <a:picLocks noChangeAspect="1"/>
            </p:cNvPicPr>
            <p:nvPr/>
          </p:nvPicPr>
          <p:blipFill>
            <a:blip r:embed="rId2"/>
            <a:stretch>
              <a:fillRect/>
            </a:stretch>
          </p:blipFill>
          <p:spPr>
            <a:xfrm>
              <a:off x="0" y="0"/>
              <a:ext cx="2281783" cy="3000396"/>
            </a:xfrm>
            <a:prstGeom prst="rect">
              <a:avLst/>
            </a:prstGeom>
            <a:noFill/>
            <a:ln w="9525">
              <a:noFill/>
            </a:ln>
          </p:spPr>
        </p:pic>
        <p:sp>
          <p:nvSpPr>
            <p:cNvPr id="32773" name="TextBox 4"/>
            <p:cNvSpPr txBox="1"/>
            <p:nvPr/>
          </p:nvSpPr>
          <p:spPr>
            <a:xfrm>
              <a:off x="292170" y="2571768"/>
              <a:ext cx="1475140" cy="409578"/>
            </a:xfrm>
            <a:prstGeom prst="rect">
              <a:avLst/>
            </a:prstGeom>
            <a:solidFill>
              <a:schemeClr val="bg1"/>
            </a:solidFill>
            <a:ln w="12700" cap="flat" cmpd="sng">
              <a:solidFill>
                <a:srgbClr val="F79646"/>
              </a:solidFill>
              <a:prstDash val="solid"/>
              <a:miter/>
              <a:headEnd type="none" w="med" len="med"/>
              <a:tailEnd type="none" w="med" len="med"/>
            </a:ln>
          </p:spPr>
          <p:txBody>
            <a:bodyPr wrap="none">
              <a:spAutoFit/>
            </a:bodyPr>
            <a:lstStyle/>
            <a:p>
              <a:pPr algn="ctr"/>
              <a:r>
                <a:rPr lang="zh-CN" altLang="en-US" b="1" dirty="0">
                  <a:solidFill>
                    <a:schemeClr val="tx2"/>
                  </a:solidFill>
                  <a:latin typeface="Calibri" panose="020F0502020204030204" pitchFamily="34" charset="0"/>
                </a:rPr>
                <a:t>电磁起重机</a:t>
              </a:r>
            </a:p>
          </p:txBody>
        </p:sp>
      </p:grpSp>
      <p:grpSp>
        <p:nvGrpSpPr>
          <p:cNvPr id="32774" name="组合 32773"/>
          <p:cNvGrpSpPr/>
          <p:nvPr/>
        </p:nvGrpSpPr>
        <p:grpSpPr>
          <a:xfrm>
            <a:off x="2684780" y="1413510"/>
            <a:ext cx="2359025" cy="2928938"/>
            <a:chOff x="0" y="0"/>
            <a:chExt cx="2358892" cy="2928958"/>
          </a:xfrm>
        </p:grpSpPr>
        <p:pic>
          <p:nvPicPr>
            <p:cNvPr id="32775" name="图片 3" descr="1102181625198068.jpg"/>
            <p:cNvPicPr>
              <a:picLocks noChangeAspect="1"/>
            </p:cNvPicPr>
            <p:nvPr/>
          </p:nvPicPr>
          <p:blipFill>
            <a:blip r:embed="rId3"/>
            <a:stretch>
              <a:fillRect/>
            </a:stretch>
          </p:blipFill>
          <p:spPr>
            <a:xfrm>
              <a:off x="0" y="0"/>
              <a:ext cx="2358892" cy="2928958"/>
            </a:xfrm>
            <a:prstGeom prst="rect">
              <a:avLst/>
            </a:prstGeom>
            <a:noFill/>
            <a:ln w="9525">
              <a:noFill/>
            </a:ln>
          </p:spPr>
        </p:pic>
        <p:sp>
          <p:nvSpPr>
            <p:cNvPr id="32776" name="TextBox 6"/>
            <p:cNvSpPr txBox="1"/>
            <p:nvPr/>
          </p:nvSpPr>
          <p:spPr>
            <a:xfrm>
              <a:off x="792118" y="2500330"/>
              <a:ext cx="707985" cy="409578"/>
            </a:xfrm>
            <a:prstGeom prst="rect">
              <a:avLst/>
            </a:prstGeom>
            <a:solidFill>
              <a:schemeClr val="bg1"/>
            </a:solidFill>
            <a:ln w="12700" cap="flat" cmpd="sng">
              <a:solidFill>
                <a:srgbClr val="F79646"/>
              </a:solidFill>
              <a:prstDash val="solid"/>
              <a:miter/>
              <a:headEnd type="none" w="med" len="med"/>
              <a:tailEnd type="none" w="med" len="med"/>
            </a:ln>
          </p:spPr>
          <p:txBody>
            <a:bodyPr wrap="none">
              <a:spAutoFit/>
            </a:bodyPr>
            <a:lstStyle/>
            <a:p>
              <a:pPr algn="ctr"/>
              <a:r>
                <a:rPr lang="zh-CN" altLang="en-US" b="1" dirty="0">
                  <a:solidFill>
                    <a:schemeClr val="tx2"/>
                  </a:solidFill>
                  <a:latin typeface="Calibri" panose="020F0502020204030204" pitchFamily="34" charset="0"/>
                </a:rPr>
                <a:t>电铃</a:t>
              </a:r>
            </a:p>
          </p:txBody>
        </p:sp>
      </p:grpSp>
      <p:grpSp>
        <p:nvGrpSpPr>
          <p:cNvPr id="32777" name="组合 32776"/>
          <p:cNvGrpSpPr/>
          <p:nvPr/>
        </p:nvGrpSpPr>
        <p:grpSpPr>
          <a:xfrm>
            <a:off x="5491480" y="439103"/>
            <a:ext cx="2444750" cy="2968625"/>
            <a:chOff x="0" y="0"/>
            <a:chExt cx="2445499" cy="2968014"/>
          </a:xfrm>
        </p:grpSpPr>
        <p:pic>
          <p:nvPicPr>
            <p:cNvPr id="32778" name="图片 8" descr="874201132714124.jpg"/>
            <p:cNvPicPr>
              <a:picLocks noChangeAspect="1"/>
            </p:cNvPicPr>
            <p:nvPr/>
          </p:nvPicPr>
          <p:blipFill>
            <a:blip r:embed="rId4"/>
            <a:stretch>
              <a:fillRect/>
            </a:stretch>
          </p:blipFill>
          <p:spPr>
            <a:xfrm>
              <a:off x="0" y="0"/>
              <a:ext cx="2445499" cy="2786082"/>
            </a:xfrm>
            <a:prstGeom prst="rect">
              <a:avLst/>
            </a:prstGeom>
            <a:noFill/>
            <a:ln w="9525">
              <a:noFill/>
            </a:ln>
          </p:spPr>
        </p:pic>
        <p:sp>
          <p:nvSpPr>
            <p:cNvPr id="32779" name="TextBox 12"/>
            <p:cNvSpPr txBox="1"/>
            <p:nvPr/>
          </p:nvSpPr>
          <p:spPr>
            <a:xfrm>
              <a:off x="357297" y="2571220"/>
              <a:ext cx="1206870" cy="396794"/>
            </a:xfrm>
            <a:prstGeom prst="rect">
              <a:avLst/>
            </a:prstGeom>
            <a:noFill/>
            <a:ln w="9525">
              <a:noFill/>
            </a:ln>
          </p:spPr>
          <p:txBody>
            <a:bodyPr wrap="none">
              <a:spAutoFit/>
            </a:bodyPr>
            <a:lstStyle/>
            <a:p>
              <a:pPr algn="ctr"/>
              <a:r>
                <a:rPr lang="zh-CN" altLang="en-US" b="1" dirty="0">
                  <a:solidFill>
                    <a:schemeClr val="tx2"/>
                  </a:solidFill>
                  <a:latin typeface="Calibri" panose="020F0502020204030204" pitchFamily="34" charset="0"/>
                </a:rPr>
                <a:t>电磁阀门</a:t>
              </a:r>
            </a:p>
          </p:txBody>
        </p:sp>
      </p:grpSp>
      <p:grpSp>
        <p:nvGrpSpPr>
          <p:cNvPr id="32780" name="组合 32779"/>
          <p:cNvGrpSpPr/>
          <p:nvPr/>
        </p:nvGrpSpPr>
        <p:grpSpPr>
          <a:xfrm>
            <a:off x="5392420" y="4144010"/>
            <a:ext cx="2643188" cy="2266950"/>
            <a:chOff x="0" y="0"/>
            <a:chExt cx="2643206" cy="2266338"/>
          </a:xfrm>
        </p:grpSpPr>
        <p:pic>
          <p:nvPicPr>
            <p:cNvPr id="32781" name="图片 20" descr="电磁铁的应用——磁力锁.jpg"/>
            <p:cNvPicPr>
              <a:picLocks noChangeAspect="1"/>
            </p:cNvPicPr>
            <p:nvPr/>
          </p:nvPicPr>
          <p:blipFill>
            <a:blip r:embed="rId5"/>
            <a:stretch>
              <a:fillRect/>
            </a:stretch>
          </p:blipFill>
          <p:spPr>
            <a:xfrm>
              <a:off x="0" y="0"/>
              <a:ext cx="2643206" cy="2232040"/>
            </a:xfrm>
            <a:prstGeom prst="rect">
              <a:avLst/>
            </a:prstGeom>
            <a:noFill/>
            <a:ln w="9525">
              <a:noFill/>
            </a:ln>
          </p:spPr>
        </p:pic>
        <p:sp>
          <p:nvSpPr>
            <p:cNvPr id="32782" name="TextBox 10"/>
            <p:cNvSpPr txBox="1"/>
            <p:nvPr/>
          </p:nvSpPr>
          <p:spPr>
            <a:xfrm>
              <a:off x="792168" y="1856874"/>
              <a:ext cx="963619" cy="409464"/>
            </a:xfrm>
            <a:prstGeom prst="rect">
              <a:avLst/>
            </a:prstGeom>
            <a:solidFill>
              <a:schemeClr val="bg1"/>
            </a:solidFill>
            <a:ln w="12700" cap="flat" cmpd="sng">
              <a:solidFill>
                <a:srgbClr val="F79646"/>
              </a:solidFill>
              <a:prstDash val="solid"/>
              <a:miter/>
              <a:headEnd type="none" w="med" len="med"/>
              <a:tailEnd type="none" w="med" len="med"/>
            </a:ln>
          </p:spPr>
          <p:txBody>
            <a:bodyPr wrap="none">
              <a:spAutoFit/>
            </a:bodyPr>
            <a:lstStyle/>
            <a:p>
              <a:pPr algn="ctr"/>
              <a:r>
                <a:rPr lang="zh-CN" altLang="en-US" b="1" dirty="0">
                  <a:solidFill>
                    <a:schemeClr val="tx2"/>
                  </a:solidFill>
                  <a:latin typeface="Calibri" panose="020F0502020204030204" pitchFamily="34" charset="0"/>
                </a:rPr>
                <a:t>电磁锁</a:t>
              </a:r>
            </a:p>
          </p:txBody>
        </p:sp>
      </p:grpSp>
      <p:grpSp>
        <p:nvGrpSpPr>
          <p:cNvPr id="32783" name="组合 32782"/>
          <p:cNvGrpSpPr/>
          <p:nvPr/>
        </p:nvGrpSpPr>
        <p:grpSpPr>
          <a:xfrm>
            <a:off x="8553451" y="2853055"/>
            <a:ext cx="3350894" cy="3523615"/>
            <a:chOff x="91177" y="0"/>
            <a:chExt cx="2586768" cy="2367921"/>
          </a:xfrm>
        </p:grpSpPr>
        <p:sp>
          <p:nvSpPr>
            <p:cNvPr id="32784" name="TextBox 18"/>
            <p:cNvSpPr txBox="1"/>
            <p:nvPr/>
          </p:nvSpPr>
          <p:spPr>
            <a:xfrm>
              <a:off x="2323042" y="112812"/>
              <a:ext cx="354903" cy="2142555"/>
            </a:xfrm>
            <a:prstGeom prst="rect">
              <a:avLst/>
            </a:prstGeom>
            <a:noFill/>
            <a:ln w="9525">
              <a:noFill/>
            </a:ln>
          </p:spPr>
          <p:txBody>
            <a:bodyPr vert="eaVert">
              <a:spAutoFit/>
            </a:bodyPr>
            <a:lstStyle/>
            <a:p>
              <a:pPr algn="ctr"/>
              <a:r>
                <a:rPr lang="zh-CN" altLang="en-US" b="1" dirty="0">
                  <a:solidFill>
                    <a:schemeClr val="tx2"/>
                  </a:solidFill>
                  <a:latin typeface="Calibri" panose="020F0502020204030204" pitchFamily="34" charset="0"/>
                </a:rPr>
                <a:t>电磁选矿机示意图</a:t>
              </a:r>
            </a:p>
          </p:txBody>
        </p:sp>
        <p:pic>
          <p:nvPicPr>
            <p:cNvPr id="32785" name="图片 21" descr="微粉磁选原理.jpg"/>
            <p:cNvPicPr>
              <a:picLocks noChangeAspect="1"/>
            </p:cNvPicPr>
            <p:nvPr/>
          </p:nvPicPr>
          <p:blipFill>
            <a:blip r:embed="rId6"/>
            <a:stretch>
              <a:fillRect/>
            </a:stretch>
          </p:blipFill>
          <p:spPr>
            <a:xfrm>
              <a:off x="91177" y="0"/>
              <a:ext cx="2231914" cy="2367921"/>
            </a:xfrm>
            <a:prstGeom prst="rect">
              <a:avLst/>
            </a:prstGeom>
            <a:noFill/>
            <a:ln w="9525">
              <a:noFill/>
            </a:ln>
          </p:spPr>
        </p:pic>
      </p:grpSp>
      <p:sp>
        <p:nvSpPr>
          <p:cNvPr id="32786" name="矩形 4"/>
          <p:cNvSpPr/>
          <p:nvPr/>
        </p:nvSpPr>
        <p:spPr>
          <a:xfrm>
            <a:off x="431800" y="733108"/>
            <a:ext cx="3457575" cy="588962"/>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r>
              <a:rPr lang="zh-CN" altLang="en-US" sz="3200" b="1" dirty="0">
                <a:solidFill>
                  <a:srgbClr val="FFFFFF"/>
                </a:solidFill>
                <a:latin typeface="Arial" panose="020B0604020202020204" pitchFamily="34" charset="0"/>
              </a:rPr>
              <a:t>三、电磁铁的应用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7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78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7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矩形 5"/>
          <p:cNvSpPr/>
          <p:nvPr/>
        </p:nvSpPr>
        <p:spPr>
          <a:xfrm>
            <a:off x="7872095" y="820738"/>
            <a:ext cx="3887788" cy="5216525"/>
          </a:xfrm>
          <a:prstGeom prst="rect">
            <a:avLst/>
          </a:prstGeom>
          <a:noFill/>
          <a:ln w="9525">
            <a:noFill/>
          </a:ln>
        </p:spPr>
        <p:txBody>
          <a:bodyPr>
            <a:spAutoFit/>
          </a:bodyPr>
          <a:lstStyle/>
          <a:p>
            <a:r>
              <a:rPr lang="zh-CN" altLang="en-US" sz="2800" b="1" dirty="0">
                <a:latin typeface="Times New Roman" panose="02020603050405020304" pitchFamily="18" charset="0"/>
              </a:rPr>
              <a:t>　　磁悬浮列车所用的磁体大多是通有强大电流的电磁铁。是一种靠安装在车厢和轨道上的磁体的相互作用悬浮和高速运动的，由于磁力使其悬浮在轨道上方几厘米高度，行走时不需接触轨道，因此只受来自空气的阻力。磁悬浮列车的最高速度可达每小时</a:t>
            </a:r>
            <a:r>
              <a:rPr lang="en-US" altLang="x-none" sz="2800" b="1">
                <a:latin typeface="Times New Roman" panose="02020603050405020304" pitchFamily="18" charset="0"/>
              </a:rPr>
              <a:t>500 km</a:t>
            </a:r>
            <a:r>
              <a:rPr lang="zh-CN" altLang="en-US" sz="2800" b="1" dirty="0">
                <a:latin typeface="Times New Roman" panose="02020603050405020304" pitchFamily="18" charset="0"/>
              </a:rPr>
              <a:t>以上。</a:t>
            </a:r>
          </a:p>
        </p:txBody>
      </p:sp>
      <p:sp>
        <p:nvSpPr>
          <p:cNvPr id="31748" name="TextBox 6"/>
          <p:cNvSpPr txBox="1"/>
          <p:nvPr/>
        </p:nvSpPr>
        <p:spPr>
          <a:xfrm>
            <a:off x="738505" y="4794250"/>
            <a:ext cx="5711825" cy="1641475"/>
          </a:xfrm>
          <a:prstGeom prst="rect">
            <a:avLst/>
          </a:prstGeom>
          <a:noFill/>
          <a:ln w="9525">
            <a:noFill/>
          </a:ln>
        </p:spPr>
        <p:txBody>
          <a:bodyPr wrap="square">
            <a:spAutoFit/>
          </a:bodyPr>
          <a:lstStyle/>
          <a:p>
            <a:pPr>
              <a:lnSpc>
                <a:spcPct val="120000"/>
              </a:lnSpc>
            </a:pPr>
            <a:r>
              <a:rPr lang="zh-CN" altLang="en-US" sz="2800" b="1" dirty="0">
                <a:latin typeface="Times New Roman" panose="02020603050405020304" pitchFamily="18" charset="0"/>
              </a:rPr>
              <a:t>　　</a:t>
            </a:r>
            <a:r>
              <a:rPr lang="en-US" altLang="x-none" sz="2800" b="1">
                <a:latin typeface="Times New Roman" panose="02020603050405020304" pitchFamily="18" charset="0"/>
              </a:rPr>
              <a:t>2003</a:t>
            </a:r>
            <a:r>
              <a:rPr lang="zh-CN" altLang="en-US" sz="2800" b="1" dirty="0">
                <a:latin typeface="Times New Roman" panose="02020603050405020304" pitchFamily="18" charset="0"/>
              </a:rPr>
              <a:t>年，上海浦东机场到市区的磁悬浮铁路成为我国第一条正式投入运营的磁悬浮铁路。</a:t>
            </a:r>
          </a:p>
        </p:txBody>
      </p:sp>
      <p:grpSp>
        <p:nvGrpSpPr>
          <p:cNvPr id="31749" name="组合 31748"/>
          <p:cNvGrpSpPr/>
          <p:nvPr/>
        </p:nvGrpSpPr>
        <p:grpSpPr>
          <a:xfrm>
            <a:off x="1488123" y="1663383"/>
            <a:ext cx="3816350" cy="3116262"/>
            <a:chOff x="0" y="0"/>
            <a:chExt cx="2070" cy="1742"/>
          </a:xfrm>
        </p:grpSpPr>
        <p:pic>
          <p:nvPicPr>
            <p:cNvPr id="31750" name="图片 7" descr="上海磁悬浮列车2.jpg"/>
            <p:cNvPicPr>
              <a:picLocks noChangeAspect="1"/>
            </p:cNvPicPr>
            <p:nvPr/>
          </p:nvPicPr>
          <p:blipFill>
            <a:blip r:embed="rId2"/>
            <a:stretch>
              <a:fillRect/>
            </a:stretch>
          </p:blipFill>
          <p:spPr>
            <a:xfrm>
              <a:off x="0" y="0"/>
              <a:ext cx="2070" cy="1553"/>
            </a:xfrm>
            <a:prstGeom prst="rect">
              <a:avLst/>
            </a:prstGeom>
            <a:noFill/>
            <a:ln w="9525">
              <a:noFill/>
            </a:ln>
          </p:spPr>
        </p:pic>
        <p:sp>
          <p:nvSpPr>
            <p:cNvPr id="31751" name="TextBox 3"/>
            <p:cNvSpPr txBox="1"/>
            <p:nvPr/>
          </p:nvSpPr>
          <p:spPr>
            <a:xfrm>
              <a:off x="408" y="1520"/>
              <a:ext cx="793" cy="222"/>
            </a:xfrm>
            <a:prstGeom prst="rect">
              <a:avLst/>
            </a:prstGeom>
            <a:noFill/>
            <a:ln w="9525">
              <a:noFill/>
            </a:ln>
          </p:spPr>
          <p:txBody>
            <a:bodyPr wrap="none">
              <a:spAutoFit/>
            </a:bodyPr>
            <a:lstStyle/>
            <a:p>
              <a:pPr algn="ctr"/>
              <a:r>
                <a:rPr lang="zh-CN" altLang="en-US" b="1" dirty="0">
                  <a:solidFill>
                    <a:schemeClr val="tx2"/>
                  </a:solidFill>
                  <a:latin typeface="Calibri" panose="020F0502020204030204" pitchFamily="34" charset="0"/>
                </a:rPr>
                <a:t>磁悬浮列车</a:t>
              </a:r>
            </a:p>
          </p:txBody>
        </p:sp>
      </p:grpSp>
      <p:sp>
        <p:nvSpPr>
          <p:cNvPr id="31752" name="矩形 4"/>
          <p:cNvSpPr/>
          <p:nvPr/>
        </p:nvSpPr>
        <p:spPr>
          <a:xfrm>
            <a:off x="738505" y="820738"/>
            <a:ext cx="3457575" cy="588962"/>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r>
              <a:rPr lang="zh-CN" altLang="en-US" sz="3200" b="1" dirty="0">
                <a:solidFill>
                  <a:srgbClr val="FFFFFF"/>
                </a:solidFill>
                <a:latin typeface="Arial" panose="020B0604020202020204" pitchFamily="34" charset="0"/>
              </a:rPr>
              <a:t>三、电磁铁的应用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Words>
  <Application>Microsoft Office PowerPoint</Application>
  <PresentationFormat>自定义</PresentationFormat>
  <Paragraphs>81</Paragraphs>
  <Slides>18</Slides>
  <Notes>3</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User</cp:lastModifiedBy>
  <cp:revision>1</cp:revision>
  <dcterms:created xsi:type="dcterms:W3CDTF">2013-07-01T03:05:00Z</dcterms:created>
  <dcterms:modified xsi:type="dcterms:W3CDTF">2020-03-03T01:51:04Z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