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tiff" ContentType="image/tif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3" r:id="rId4"/>
    <p:sldId id="284" r:id="rId5"/>
    <p:sldId id="263" r:id="rId6"/>
    <p:sldId id="265" r:id="rId7"/>
    <p:sldId id="570" r:id="rId8"/>
    <p:sldId id="333" r:id="rId9"/>
    <p:sldId id="335" r:id="rId10"/>
    <p:sldId id="571" r:id="rId11"/>
    <p:sldId id="562" r:id="rId12"/>
    <p:sldId id="563" r:id="rId13"/>
    <p:sldId id="564" r:id="rId14"/>
    <p:sldId id="558" r:id="rId15"/>
    <p:sldId id="338" r:id="rId16"/>
    <p:sldId id="340" r:id="rId17"/>
    <p:sldId id="573" r:id="rId18"/>
    <p:sldId id="560" r:id="rId19"/>
    <p:sldId id="561" r:id="rId20"/>
    <p:sldId id="351" r:id="rId21"/>
    <p:sldId id="565" r:id="rId22"/>
    <p:sldId id="572" r:id="rId23"/>
    <p:sldId id="566" r:id="rId24"/>
    <p:sldId id="344" r:id="rId25"/>
    <p:sldId id="310" r:id="rId26"/>
    <p:sldId id="342" r:id="rId27"/>
    <p:sldId id="349" r:id="rId28"/>
    <p:sldId id="567" r:id="rId29"/>
    <p:sldId id="313" r:id="rId30"/>
    <p:sldId id="316" r:id="rId31"/>
    <p:sldId id="346" r:id="rId32"/>
    <p:sldId id="568" r:id="rId33"/>
    <p:sldId id="347" r:id="rId34"/>
    <p:sldId id="569" r:id="rId35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5" userDrawn="1">
          <p15:clr>
            <a:srgbClr val="A4A3A4"/>
          </p15:clr>
        </p15:guide>
        <p15:guide id="2" pos="2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fill>
          <a:solidFill>
            <a:schemeClr val="accent5">
              <a:tint val="40000"/>
            </a:schemeClr>
          </a:solidFill>
        </a:fill>
      </a:tcStyle>
    </a:band1H>
    <a:band1V>
      <a:tcStyle>
        <a:fill>
          <a:solidFill>
            <a:schemeClr val="accent5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8384" autoAdjust="0"/>
  </p:normalViewPr>
  <p:slideViewPr>
    <p:cSldViewPr snapToGrid="0">
      <p:cViewPr varScale="1">
        <p:scale>
          <a:sx n="142" d="100"/>
          <a:sy n="142" d="100"/>
        </p:scale>
        <p:origin x="714" y="108"/>
      </p:cViewPr>
      <p:guideLst>
        <p:guide orient="horz" pos="1765"/>
        <p:guide pos="281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2.xml" /><Relationship Id="rId40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33C76-F875-4B46-B9A3-BE46D3C2DC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04429-A616-49DA-8602-024129B6D6A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04429-A616-49DA-8602-024129B6D6AE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04429-A616-49DA-8602-024129B6D6AE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microsoft.com/office/2007/relationships/hdphoto" Target="../media/image2.wdp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3719357"/>
            <a:ext cx="9144002" cy="1438410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-1" y="1184822"/>
            <a:ext cx="3662580" cy="3037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5784357" y="1206428"/>
            <a:ext cx="3380276" cy="2994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228438" y="0"/>
            <a:ext cx="8707759" cy="426630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560">
            <a:off x="7706619" y="814119"/>
            <a:ext cx="1185039" cy="11850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9" y="470278"/>
            <a:ext cx="1341032" cy="13410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" t="24537" r="11008" b="28933"/>
          <a:stretch>
            <a:fillRect/>
          </a:stretch>
        </p:blipFill>
        <p:spPr>
          <a:xfrm>
            <a:off x="4773384" y="3310217"/>
            <a:ext cx="4377601" cy="18401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47234" y="3062635"/>
            <a:ext cx="2039457" cy="187418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537" y="0"/>
            <a:ext cx="2756925" cy="7836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27997" r="9946"/>
          <a:stretch>
            <a:fillRect/>
          </a:stretch>
        </p:blipFill>
        <p:spPr>
          <a:xfrm>
            <a:off x="3030029" y="-9466"/>
            <a:ext cx="850457" cy="966749"/>
          </a:xfrm>
          <a:custGeom>
            <a:gdLst>
              <a:gd name="connsiteX0" fmla="*/ 303676 w 1883391"/>
              <a:gd name="connsiteY0" fmla="*/ 0 h 2140927"/>
              <a:gd name="connsiteX1" fmla="*/ 1213413 w 1883391"/>
              <a:gd name="connsiteY1" fmla="*/ 0 h 2140927"/>
              <a:gd name="connsiteX2" fmla="*/ 1213413 w 1883391"/>
              <a:gd name="connsiteY2" fmla="*/ 175254 h 2140927"/>
              <a:gd name="connsiteX3" fmla="*/ 1582125 w 1883391"/>
              <a:gd name="connsiteY3" fmla="*/ 175254 h 2140927"/>
              <a:gd name="connsiteX4" fmla="*/ 1582125 w 1883391"/>
              <a:gd name="connsiteY4" fmla="*/ 522538 h 2140927"/>
              <a:gd name="connsiteX5" fmla="*/ 1883391 w 1883391"/>
              <a:gd name="connsiteY5" fmla="*/ 522538 h 2140927"/>
              <a:gd name="connsiteX6" fmla="*/ 1883391 w 1883391"/>
              <a:gd name="connsiteY6" fmla="*/ 2140927 h 2140927"/>
              <a:gd name="connsiteX7" fmla="*/ 0 w 1883391"/>
              <a:gd name="connsiteY7" fmla="*/ 2140927 h 2140927"/>
              <a:gd name="connsiteX8" fmla="*/ 0 w 1883391"/>
              <a:gd name="connsiteY8" fmla="*/ 133457 h 2140927"/>
              <a:gd name="connsiteX9" fmla="*/ 303676 w 1883391"/>
              <a:gd name="connsiteY9" fmla="*/ 133457 h 21409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83391" h="2140927">
                <a:moveTo>
                  <a:pt x="303676" y="0"/>
                </a:moveTo>
                <a:lnTo>
                  <a:pt x="1213413" y="0"/>
                </a:lnTo>
                <a:lnTo>
                  <a:pt x="1213413" y="175254"/>
                </a:lnTo>
                <a:lnTo>
                  <a:pt x="1582125" y="175254"/>
                </a:lnTo>
                <a:lnTo>
                  <a:pt x="1582125" y="522538"/>
                </a:lnTo>
                <a:lnTo>
                  <a:pt x="1883391" y="522538"/>
                </a:lnTo>
                <a:lnTo>
                  <a:pt x="1883391" y="2140927"/>
                </a:lnTo>
                <a:lnTo>
                  <a:pt x="0" y="2140927"/>
                </a:lnTo>
                <a:lnTo>
                  <a:pt x="0" y="133457"/>
                </a:lnTo>
                <a:lnTo>
                  <a:pt x="303676" y="133457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2.png" /><Relationship Id="rId7" Type="http://schemas.openxmlformats.org/officeDocument/2006/relationships/image" Target="../media/image13.png" /><Relationship Id="rId8" Type="http://schemas.openxmlformats.org/officeDocument/2006/relationships/image" Target="file:///D:\qq&#25991;&#20214;\712321467\Image\C2C\Image2\%7b75232B38-A165-1FB7-499C-2E1C792CACB5%7d.png" TargetMode="External" /><Relationship Id="rId9" Type="http://schemas.openxmlformats.org/officeDocument/2006/relationships/image" Target="../media/image1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9"/>
          <p:cNvGrpSpPr/>
          <p:nvPr userDrawn="1"/>
        </p:nvGrpSpPr>
        <p:grpSpPr>
          <a:xfrm>
            <a:off x="277813" y="266700"/>
            <a:ext cx="8605837" cy="4713288"/>
            <a:chOff x="277813" y="266700"/>
            <a:chExt cx="8605837" cy="4713288"/>
          </a:xfrm>
        </p:grpSpPr>
        <p:pic>
          <p:nvPicPr>
            <p:cNvPr id="1029" name="Picture 2" descr="图形1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42213" y="349250"/>
              <a:ext cx="1146175" cy="407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030" name="Freeform 5"/>
            <p:cNvGrpSpPr/>
            <p:nvPr userDrawn="1"/>
          </p:nvGrpSpPr>
          <p:grpSpPr>
            <a:xfrm>
              <a:off x="277813" y="4113213"/>
              <a:ext cx="5307012" cy="842962"/>
              <a:chExt cx="7692" cy="1490"/>
            </a:xfrm>
          </p:grpSpPr>
          <p:pic>
            <p:nvPicPr>
              <p:cNvPr id="2" name="Freeform 5"/>
              <p:cNvPicPr>
                <a:picLocks noEditPoints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7692" cy="14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Text Box 6"/>
              <p:cNvSpPr txBox="1">
                <a:spLocks noChangeArrowheads="1"/>
              </p:cNvSpPr>
              <p:nvPr/>
            </p:nvSpPr>
            <p:spPr bwMode="auto">
              <a:xfrm>
                <a:off x="5" y="6"/>
                <a:ext cx="7680" cy="14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1920" tIns="60960" rIns="121920" bIns="60960"/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32" name="Rectangle 7"/>
            <p:cNvSpPr>
              <a:spLocks noChangeArrowheads="1"/>
            </p:cNvSpPr>
            <p:nvPr userDrawn="1"/>
          </p:nvSpPr>
          <p:spPr bwMode="auto">
            <a:xfrm>
              <a:off x="287338" y="4937125"/>
              <a:ext cx="8596312" cy="42863"/>
            </a:xfrm>
            <a:prstGeom prst="rect">
              <a:avLst/>
            </a:prstGeom>
            <a:solidFill>
              <a:srgbClr val="509F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33" name="Rectangle 8"/>
            <p:cNvSpPr>
              <a:spLocks noChangeArrowheads="1"/>
            </p:cNvSpPr>
            <p:nvPr userDrawn="1"/>
          </p:nvSpPr>
          <p:spPr bwMode="auto">
            <a:xfrm flipH="1">
              <a:off x="1493838" y="266700"/>
              <a:ext cx="7200900" cy="36513"/>
            </a:xfrm>
            <a:prstGeom prst="rect">
              <a:avLst/>
            </a:prstGeom>
            <a:solidFill>
              <a:srgbClr val="3297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34" name="图片 1073743875" descr="学科网 zxxk.com" title=""/>
          <p:cNvPicPr>
            <a:picLocks noChangeAspect="1"/>
          </p:cNvPicPr>
          <p:nvPr/>
        </p:nvPicPr>
        <p:blipFill>
          <a:blip r:embed="rId9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jpeg" /><Relationship Id="rId3" Type="http://schemas.openxmlformats.org/officeDocument/2006/relationships/image" Target="../media/image2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5.png" /><Relationship Id="rId3" Type="http://schemas.openxmlformats.org/officeDocument/2006/relationships/video" Target="../media/media1.mp4" /><Relationship Id="rId4" Type="http://schemas.microsoft.com/office/2007/relationships/media" Target="../media/media1.mp4" /><Relationship Id="rId5" Type="http://schemas.openxmlformats.org/officeDocument/2006/relationships/image" Target="../media/image2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0.png" /><Relationship Id="rId3" Type="http://schemas.openxmlformats.org/officeDocument/2006/relationships/image" Target="../media/image2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4.png" /><Relationship Id="rId3" Type="http://schemas.openxmlformats.org/officeDocument/2006/relationships/image" Target="../media/image35.png" /><Relationship Id="rId4" Type="http://schemas.openxmlformats.org/officeDocument/2006/relationships/image" Target="../media/image3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7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8.tiff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openxmlformats.org/officeDocument/2006/relationships/image" Target="../media/image1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openxmlformats.org/officeDocument/2006/relationships/image" Target="../media/image1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副标题 2" title=""/>
          <p:cNvSpPr>
            <a:spLocks noGrp="1"/>
          </p:cNvSpPr>
          <p:nvPr>
            <p:ph type="subTitle" idx="4294967295"/>
          </p:nvPr>
        </p:nvSpPr>
        <p:spPr>
          <a:xfrm>
            <a:off x="0" y="2693988"/>
            <a:ext cx="9144000" cy="665162"/>
          </a:xfrm>
        </p:spPr>
        <p:txBody>
          <a:bodyPr/>
          <a:lstStyle/>
          <a:p>
            <a:pPr algn="ctr">
              <a:defRPr/>
            </a:pPr>
            <a:r>
              <a:rPr lang="en-US" altLang="zh-CN" sz="2000">
                <a:latin typeface="+mj-lt"/>
                <a:ea typeface="+mj-ea"/>
              </a:rPr>
              <a:t>R·</a:t>
            </a:r>
            <a:r>
              <a:rPr lang="zh-CN" altLang="en-US" sz="2000">
                <a:latin typeface="+mj-lt"/>
                <a:ea typeface="+mj-ea"/>
              </a:rPr>
              <a:t>八年级物理上册</a:t>
            </a:r>
            <a:endParaRPr lang="zh-CN" altLang="en-US" sz="2000">
              <a:latin typeface="+mj-lt"/>
              <a:ea typeface="+mj-ea"/>
            </a:endParaRPr>
          </a:p>
        </p:txBody>
      </p:sp>
      <p:sp>
        <p:nvSpPr>
          <p:cNvPr id="5123" name="标题 1" title=""/>
          <p:cNvSpPr>
            <a:spLocks noGrp="1"/>
          </p:cNvSpPr>
          <p:nvPr>
            <p:ph type="ctrTitle" idx="4294967295"/>
          </p:nvPr>
        </p:nvSpPr>
        <p:spPr>
          <a:xfrm>
            <a:off x="0" y="1266825"/>
            <a:ext cx="9144000" cy="866775"/>
          </a:xfrm>
        </p:spPr>
        <p:txBody>
          <a:bodyPr/>
          <a:lstStyle/>
          <a:p>
            <a:r>
              <a:rPr lang="zh-CN" altLang="en-US" sz="3600"/>
              <a:t>第</a:t>
            </a:r>
            <a:r>
              <a:rPr lang="en-US" altLang="zh-CN" sz="3600"/>
              <a:t>3</a:t>
            </a:r>
            <a:r>
              <a:rPr lang="zh-CN" altLang="en-US" sz="3600"/>
              <a:t>节 平面镜成像</a:t>
            </a:r>
            <a:endParaRPr lang="zh-CN" altLang="en-US" sz="3600"/>
          </a:p>
        </p:txBody>
      </p:sp>
      <p:sp>
        <p:nvSpPr>
          <p:cNvPr id="2" name="矩形 1" title=""/>
          <p:cNvSpPr/>
          <p:nvPr/>
        </p:nvSpPr>
        <p:spPr>
          <a:xfrm>
            <a:off x="2568575" y="2074863"/>
            <a:ext cx="41163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u="sng">
                <a:latin typeface="+mj-lt"/>
                <a:ea typeface="+mj-ea"/>
              </a:rPr>
              <a:t>第</a:t>
            </a:r>
            <a:r>
              <a:rPr lang="en-US" altLang="zh-CN" sz="3200" b="1" u="sng">
                <a:latin typeface="+mj-lt"/>
                <a:ea typeface="+mj-ea"/>
              </a:rPr>
              <a:t>1</a:t>
            </a:r>
            <a:r>
              <a:rPr lang="zh-CN" altLang="en-US" sz="3200" b="1" u="sng">
                <a:latin typeface="+mj-lt"/>
                <a:ea typeface="+mj-ea"/>
              </a:rPr>
              <a:t>课时 平面镜成像</a:t>
            </a:r>
            <a:endParaRPr lang="zh-CN" altLang="en-US" sz="3200" b="1" u="sng"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255493" y="264209"/>
            <a:ext cx="2655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（</a:t>
            </a:r>
            <a:r>
              <a:rPr lang="en-US" altLang="zh-CN" sz="2800" b="1">
                <a:latin typeface="+mj-ea"/>
                <a:ea typeface="+mj-ea"/>
              </a:rPr>
              <a:t>2</a:t>
            </a:r>
            <a:r>
              <a:rPr lang="zh-CN" altLang="en-US" sz="2800" b="1">
                <a:latin typeface="+mj-ea"/>
                <a:ea typeface="+mj-ea"/>
              </a:rPr>
              <a:t>）实验过程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946688" y="912655"/>
            <a:ext cx="6927894" cy="1128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①在桌面上铺一张纸，纸上竖立一块玻璃板。沿着玻璃板在纸上画一条直线代表平面镜的位置。</a:t>
            </a:r>
            <a:endParaRPr lang="en-US" altLang="zh-CN" sz="2400" b="1"/>
          </a:p>
        </p:txBody>
      </p:sp>
      <p:pic>
        <p:nvPicPr>
          <p:cNvPr id="8" name="图片 7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763" y="2422877"/>
            <a:ext cx="4265744" cy="23994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973582" y="491594"/>
            <a:ext cx="7196835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②将点燃的蜡烛放在玻璃板前，通过移动未点燃的蜡烛，找到点燃蜡烛的像的位置，在纸上标记蜡烛和像的位置。</a:t>
            </a:r>
            <a:endParaRPr lang="en-US" altLang="zh-CN" sz="2400" b="1"/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97" y="2228514"/>
            <a:ext cx="3877949" cy="2181345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607" y="2228513"/>
            <a:ext cx="3877949" cy="2181345"/>
          </a:xfrm>
          <a:prstGeom prst="rect">
            <a:avLst/>
          </a:prstGeom>
        </p:spPr>
      </p:pic>
      <p:cxnSp>
        <p:nvCxnSpPr>
          <p:cNvPr id="5" name="直接连接符 4" title=""/>
          <p:cNvCxnSpPr/>
          <p:nvPr/>
        </p:nvCxnSpPr>
        <p:spPr>
          <a:xfrm>
            <a:off x="6663018" y="1082488"/>
            <a:ext cx="1176617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title=""/>
          <p:cNvCxnSpPr/>
          <p:nvPr/>
        </p:nvCxnSpPr>
        <p:spPr>
          <a:xfrm>
            <a:off x="1048871" y="1597959"/>
            <a:ext cx="710452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曲线 10" title=""/>
          <p:cNvCxnSpPr/>
          <p:nvPr/>
        </p:nvCxnSpPr>
        <p:spPr>
          <a:xfrm rot="10800000">
            <a:off x="6992471" y="356347"/>
            <a:ext cx="847164" cy="463924"/>
          </a:xfrm>
          <a:prstGeom prst="curvedConnector3">
            <a:avLst>
              <a:gd name="adj1" fmla="val -7143"/>
            </a:avLst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 title=""/>
          <p:cNvSpPr txBox="1"/>
          <p:nvPr/>
        </p:nvSpPr>
        <p:spPr>
          <a:xfrm>
            <a:off x="5251001" y="166133"/>
            <a:ext cx="216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等效替代法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148394" y="464700"/>
            <a:ext cx="6847211" cy="1128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③测量蜡烛和像到平面镜的距离，记录在表中。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④移动点燃的蜡烛，多做几次实验。</a:t>
            </a:r>
            <a:endParaRPr lang="en-US" altLang="zh-CN" sz="2400" b="1"/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201" y="1920522"/>
            <a:ext cx="5161550" cy="290337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探究平面镜成像的特点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" y="2987"/>
            <a:ext cx="9144000" cy="5143498"/>
          </a:xfrm>
          <a:prstGeom prst="rect">
            <a:avLst/>
          </a:prstGeom>
        </p:spPr>
      </p:pic>
      <p:pic>
        <p:nvPicPr>
          <p:cNvPr id="3" name="图片 2" title="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968" y="4545481"/>
            <a:ext cx="595032" cy="595032"/>
          </a:xfrm>
          <a:prstGeom prst="rect">
            <a:avLst/>
          </a:prstGeom>
        </p:spPr>
      </p:pic>
      <p:pic>
        <p:nvPicPr>
          <p:cNvPr id="5" name="图片 4" title="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48468"/>
            <a:ext cx="595032" cy="5950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3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 title=""/>
          <p:cNvGraphicFramePr>
            <a:graphicFrameLocks noGrp="1"/>
          </p:cNvGraphicFramePr>
          <p:nvPr/>
        </p:nvGraphicFramePr>
        <p:xfrm>
          <a:off x="1011891" y="910103"/>
          <a:ext cx="7120217" cy="316435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83898"/>
                <a:gridCol w="2880630"/>
                <a:gridCol w="3055689"/>
              </a:tblGrid>
              <a:tr h="1246603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tx1"/>
                          </a:solidFill>
                        </a:rPr>
                        <a:t>次数</a:t>
                      </a:r>
                      <a:endParaRPr 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tx1"/>
                          </a:solidFill>
                        </a:rPr>
                        <a:t>蜡烛到平面镜的距离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/cm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chemeClr val="tx1"/>
                          </a:solidFill>
                        </a:rPr>
                        <a:t>蜡烛的像到平面镜的距离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/cm</a:t>
                      </a:r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9438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4.6</a:t>
                      </a:r>
                      <a:endParaRPr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4.3</a:t>
                      </a:r>
                      <a:endParaRPr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38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6.6</a:t>
                      </a:r>
                      <a:endParaRPr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6.8</a:t>
                      </a:r>
                      <a:endParaRPr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38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9.2</a:t>
                      </a:r>
                      <a:endParaRPr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9.2</a:t>
                      </a:r>
                      <a:endParaRPr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38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35" marR="91435" marT="45709" marB="45709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 title=""/>
          <p:cNvSpPr txBox="1"/>
          <p:nvPr/>
        </p:nvSpPr>
        <p:spPr>
          <a:xfrm>
            <a:off x="255493" y="264209"/>
            <a:ext cx="2655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（</a:t>
            </a:r>
            <a:r>
              <a:rPr lang="en-US" altLang="zh-CN" sz="2800" b="1">
                <a:latin typeface="+mj-ea"/>
                <a:ea typeface="+mj-ea"/>
              </a:rPr>
              <a:t>3</a:t>
            </a:r>
            <a:r>
              <a:rPr lang="zh-CN" altLang="en-US" sz="2800" b="1">
                <a:latin typeface="+mj-ea"/>
                <a:ea typeface="+mj-ea"/>
              </a:rPr>
              <a:t>）记数据录</a:t>
            </a:r>
            <a:endParaRPr lang="zh-CN" altLang="en-US" sz="28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255493" y="264209"/>
            <a:ext cx="2655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（</a:t>
            </a:r>
            <a:r>
              <a:rPr lang="en-US" altLang="zh-CN" sz="2800" b="1">
                <a:latin typeface="+mj-ea"/>
                <a:ea typeface="+mj-ea"/>
              </a:rPr>
              <a:t>4</a:t>
            </a:r>
            <a:r>
              <a:rPr lang="zh-CN" altLang="en-US" sz="2800" b="1">
                <a:latin typeface="+mj-ea"/>
                <a:ea typeface="+mj-ea"/>
              </a:rPr>
              <a:t>）实验结论</a:t>
            </a:r>
            <a:endParaRPr lang="zh-CN" altLang="en-US" sz="2800" b="1">
              <a:latin typeface="+mj-ea"/>
              <a:ea typeface="+mj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071" y="1686744"/>
            <a:ext cx="3525408" cy="1484384"/>
          </a:xfrm>
          <a:prstGeom prst="rect">
            <a:avLst/>
          </a:prstGeom>
        </p:spPr>
      </p:pic>
      <p:sp>
        <p:nvSpPr>
          <p:cNvPr id="6" name="文本框 5" title=""/>
          <p:cNvSpPr txBox="1"/>
          <p:nvPr/>
        </p:nvSpPr>
        <p:spPr>
          <a:xfrm>
            <a:off x="3099546" y="765983"/>
            <a:ext cx="3523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平面镜成像的特点：</a:t>
            </a:r>
            <a:endParaRPr lang="zh-CN" altLang="en-US" sz="2800" b="1"/>
          </a:p>
        </p:txBody>
      </p:sp>
      <p:sp>
        <p:nvSpPr>
          <p:cNvPr id="7" name="文本框 6" title=""/>
          <p:cNvSpPr txBox="1"/>
          <p:nvPr/>
        </p:nvSpPr>
        <p:spPr>
          <a:xfrm>
            <a:off x="766480" y="1310649"/>
            <a:ext cx="5741895" cy="223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①像与物体的</a:t>
            </a:r>
            <a:r>
              <a:rPr lang="zh-CN" altLang="en-US" sz="2400" b="1">
                <a:solidFill>
                  <a:srgbClr val="FF0000"/>
                </a:solidFill>
              </a:rPr>
              <a:t>大小相等</a:t>
            </a:r>
            <a:r>
              <a:rPr lang="zh-CN" altLang="en-US" sz="2400" b="1"/>
              <a:t>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②像与物体到平面镜的</a:t>
            </a:r>
            <a:r>
              <a:rPr lang="zh-CN" altLang="en-US" sz="2400" b="1">
                <a:solidFill>
                  <a:srgbClr val="FF0000"/>
                </a:solidFill>
              </a:rPr>
              <a:t>距离相等</a:t>
            </a:r>
            <a:r>
              <a:rPr lang="zh-CN" altLang="en-US" sz="2400" b="1"/>
              <a:t>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③像与物体的连线与镜面</a:t>
            </a:r>
            <a:r>
              <a:rPr lang="zh-CN" altLang="en-US" sz="2400" b="1">
                <a:solidFill>
                  <a:srgbClr val="FF0000"/>
                </a:solidFill>
              </a:rPr>
              <a:t>垂直</a:t>
            </a:r>
            <a:r>
              <a:rPr lang="zh-CN" altLang="en-US" sz="2400" b="1"/>
              <a:t>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④平面镜成的像是</a:t>
            </a:r>
            <a:r>
              <a:rPr lang="zh-CN" altLang="en-US" sz="2400" b="1">
                <a:solidFill>
                  <a:srgbClr val="FF0000"/>
                </a:solidFill>
              </a:rPr>
              <a:t>正立的虚像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  <p:sp>
        <p:nvSpPr>
          <p:cNvPr id="8" name="文本框 7" title=""/>
          <p:cNvSpPr txBox="1"/>
          <p:nvPr/>
        </p:nvSpPr>
        <p:spPr>
          <a:xfrm>
            <a:off x="766480" y="3737241"/>
            <a:ext cx="74900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        平面镜所成的像为</a:t>
            </a:r>
            <a:r>
              <a:rPr lang="zh-CN" altLang="en-US" sz="2800" b="1">
                <a:solidFill>
                  <a:srgbClr val="FF0000"/>
                </a:solidFill>
              </a:rPr>
              <a:t>正立的虚像</a:t>
            </a:r>
            <a:r>
              <a:rPr lang="zh-CN" altLang="en-US" sz="2800" b="1"/>
              <a:t>，像与物体关于镜面</a:t>
            </a:r>
            <a:r>
              <a:rPr lang="zh-CN" altLang="en-US" sz="2800" b="1">
                <a:solidFill>
                  <a:srgbClr val="FF0000"/>
                </a:solidFill>
              </a:rPr>
              <a:t>对称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163171" y="457195"/>
            <a:ext cx="1801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实像：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163171" y="2047310"/>
            <a:ext cx="1801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虚像：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2231577" y="1198956"/>
            <a:ext cx="4209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能够呈现在光屏上的像。</a:t>
            </a:r>
            <a:endParaRPr lang="zh-CN" altLang="en-US" sz="2800" b="1"/>
          </a:p>
        </p:txBody>
      </p:sp>
      <p:sp>
        <p:nvSpPr>
          <p:cNvPr id="6" name="文本框 5" title=""/>
          <p:cNvSpPr txBox="1"/>
          <p:nvPr/>
        </p:nvSpPr>
        <p:spPr>
          <a:xfrm>
            <a:off x="2231578" y="2614173"/>
            <a:ext cx="4740722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不能呈现在光屏上的像，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只能用肉眼观察到的像。</a:t>
            </a:r>
            <a:endParaRPr lang="en-US" altLang="zh-CN" sz="2800" b="1"/>
          </a:p>
        </p:txBody>
      </p:sp>
      <p:sp>
        <p:nvSpPr>
          <p:cNvPr id="7" name="文本框 6" title=""/>
          <p:cNvSpPr txBox="1"/>
          <p:nvPr/>
        </p:nvSpPr>
        <p:spPr>
          <a:xfrm>
            <a:off x="2164976" y="4134970"/>
            <a:ext cx="4202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平面镜所成的像是虚像。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692522" y="425776"/>
            <a:ext cx="69319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zh-CN" altLang="en-US" sz="2400" b="1" kern="100">
                <a:solidFill>
                  <a:srgbClr val="0000FF"/>
                </a:solidFill>
                <a:latin typeface="+mj-lt"/>
                <a:ea typeface="+mn-ea"/>
              </a:rPr>
              <a:t>例</a:t>
            </a:r>
            <a:r>
              <a:rPr lang="en-US" altLang="zh-CN" sz="2400" b="1" kern="100">
                <a:solidFill>
                  <a:srgbClr val="0000FF"/>
                </a:solidFill>
                <a:latin typeface="+mj-lt"/>
                <a:ea typeface="+mn-ea"/>
              </a:rPr>
              <a:t>1  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如图所示是探究平面镜成像特点的实验装置。</a:t>
            </a:r>
            <a:endParaRPr lang="zh-CN" altLang="zh-CN" sz="2400" b="1" kern="100">
              <a:effectLst/>
              <a:latin typeface="+mj-lt"/>
              <a:ea typeface="+mn-ea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19" y="2788225"/>
            <a:ext cx="3879361" cy="2041769"/>
          </a:xfrm>
          <a:prstGeom prst="rect">
            <a:avLst/>
          </a:prstGeom>
        </p:spPr>
      </p:pic>
      <p:sp>
        <p:nvSpPr>
          <p:cNvPr id="8" name="文本框 7" title=""/>
          <p:cNvSpPr txBox="1"/>
          <p:nvPr/>
        </p:nvSpPr>
        <p:spPr>
          <a:xfrm>
            <a:off x="558053" y="938703"/>
            <a:ext cx="783963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（</a:t>
            </a:r>
            <a:r>
              <a:rPr lang="en-US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1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）选择玻璃板代替平面镜进行实验的目的是</a:t>
            </a:r>
            <a:r>
              <a:rPr lang="en-US" altLang="zh-CN" sz="2400" b="1" kern="100">
                <a:solidFill>
                  <a:srgbClr val="000000"/>
                </a:solidFill>
                <a:latin typeface="+mj-lt"/>
                <a:ea typeface="+mj-ea"/>
              </a:rPr>
              <a:t>________</a:t>
            </a:r>
            <a:endParaRPr lang="en-US" altLang="zh-CN" sz="2400" b="1" kern="100">
              <a:solidFill>
                <a:srgbClr val="000000"/>
              </a:solidFill>
              <a:latin typeface="+mj-lt"/>
              <a:ea typeface="+mj-ea"/>
            </a:endParaRPr>
          </a:p>
          <a:p>
            <a:pPr algn="l" fontAlgn="ctr"/>
            <a:r>
              <a:rPr lang="en-US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____________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；</a:t>
            </a:r>
            <a:endParaRPr lang="zh-CN" altLang="zh-CN" sz="2400" b="1" kern="100">
              <a:effectLst/>
              <a:latin typeface="+mj-lt"/>
              <a:ea typeface="+mj-ea"/>
            </a:endParaRPr>
          </a:p>
          <a:p>
            <a:pPr algn="l" fontAlgn="ctr"/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（</a:t>
            </a:r>
            <a:r>
              <a:rPr lang="en-US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2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）选取完全相同的两支蜡烛进行实验是为了比较像与物的</a:t>
            </a:r>
            <a:r>
              <a:rPr lang="en-US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______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关系；</a:t>
            </a:r>
            <a:endParaRPr lang="zh-CN" altLang="zh-CN" sz="2400" b="1" kern="100">
              <a:effectLst/>
              <a:latin typeface="+mj-lt"/>
              <a:ea typeface="+mj-ea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6898341" y="887441"/>
            <a:ext cx="1331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便于确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692522" y="1288278"/>
            <a:ext cx="2218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定像的位置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351429" y="2013078"/>
            <a:ext cx="995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大小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813546" y="534779"/>
            <a:ext cx="751690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3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）实验中移动蜡烛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B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，直至与蜡烛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A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的像完全重合，此时蜡烛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A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到玻璃板的距离是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12cm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，则蜡烛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B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到玻璃板的距离是</a:t>
            </a:r>
            <a:r>
              <a:rPr lang="en-US" altLang="zh-CN" sz="2400" b="1" kern="100">
                <a:latin typeface="+mj-lt"/>
                <a:ea typeface="+mj-ea"/>
                <a:cs typeface="Times New Roman" panose="02020603050405020304" pitchFamily="18" charset="0"/>
              </a:rPr>
              <a:t>_____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cm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。若用光屏替代蜡烛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B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，在光屏上观察不到蜡烛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A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的像，说明平面镜成的是</a:t>
            </a:r>
            <a:r>
              <a:rPr lang="en-US" altLang="zh-CN" sz="2400" b="1" kern="100">
                <a:latin typeface="+mj-lt"/>
                <a:ea typeface="+mj-ea"/>
                <a:cs typeface="Times New Roman" panose="02020603050405020304" pitchFamily="18" charset="0"/>
              </a:rPr>
              <a:t>______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（选填</a:t>
            </a:r>
            <a:endParaRPr lang="en-US" altLang="zh-CN" sz="2400" b="1" kern="100">
              <a:effectLst/>
              <a:latin typeface="+mj-lt"/>
              <a:ea typeface="+mj-ea"/>
              <a:cs typeface="Times New Roman" panose="02020603050405020304" pitchFamily="18" charset="0"/>
            </a:endParaRPr>
          </a:p>
          <a:p>
            <a:r>
              <a:rPr lang="zh-CN" altLang="en-US" sz="2400" b="1" kern="100">
                <a:latin typeface="+mj-lt"/>
                <a:ea typeface="+mj-ea"/>
              </a:rPr>
              <a:t>“</a:t>
            </a:r>
            <a:r>
              <a:rPr lang="zh-CN" altLang="zh-CN" sz="2400" b="1" kern="100">
                <a:latin typeface="+mj-lt"/>
                <a:ea typeface="+mj-ea"/>
                <a:cs typeface="Times New Roman" panose="02020603050405020304" pitchFamily="18" charset="0"/>
              </a:rPr>
              <a:t>实</a:t>
            </a:r>
            <a:r>
              <a:rPr lang="zh-CN" altLang="en-US" sz="2400" b="1" kern="100">
                <a:latin typeface="+mj-lt"/>
                <a:ea typeface="+mj-ea"/>
              </a:rPr>
              <a:t>”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 或</a:t>
            </a:r>
            <a:r>
              <a:rPr lang="zh-CN" altLang="en-US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+mj-lt"/>
                <a:ea typeface="+mj-ea"/>
                <a:cs typeface="Times New Roman" panose="02020603050405020304" pitchFamily="18" charset="0"/>
              </a:rPr>
              <a:t>虚</a:t>
            </a:r>
            <a:r>
              <a:rPr lang="zh-CN" altLang="en-US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 ）像。</a:t>
            </a:r>
            <a:endParaRPr lang="zh-CN" altLang="en-US" sz="2400" b="1">
              <a:latin typeface="+mj-lt"/>
              <a:ea typeface="+mj-ea"/>
            </a:endParaRPr>
          </a:p>
        </p:txBody>
      </p:sp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19" y="2788225"/>
            <a:ext cx="3879361" cy="2041769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6232711" y="1602942"/>
            <a:ext cx="995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虚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2279276" y="1273442"/>
            <a:ext cx="995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</a:rPr>
              <a:t>12</a:t>
            </a:r>
            <a:endParaRPr lang="zh-CN" altLang="en-US" sz="2400" b="1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427411" y="329079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+mn-lt"/>
                <a:ea typeface="黑体" panose="02010609060101010101" pitchFamily="49" charset="-122"/>
              </a:rPr>
              <a:t>知识点二</a:t>
            </a:r>
            <a:endParaRPr lang="zh-CN" altLang="en-US" sz="2800" b="0">
              <a:solidFill>
                <a:srgbClr val="FFFF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1" title=""/>
          <p:cNvSpPr txBox="1">
            <a:spLocks noChangeArrowheads="1"/>
          </p:cNvSpPr>
          <p:nvPr/>
        </p:nvSpPr>
        <p:spPr bwMode="auto">
          <a:xfrm>
            <a:off x="2365748" y="352892"/>
            <a:ext cx="3793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</a:rPr>
              <a:t>平面镜成虚像的原理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pic>
        <p:nvPicPr>
          <p:cNvPr id="8" name="图片 7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03815">
            <a:off x="746013" y="1558408"/>
            <a:ext cx="800102" cy="722043"/>
          </a:xfrm>
          <a:prstGeom prst="rect">
            <a:avLst/>
          </a:prstGeom>
        </p:spPr>
      </p:pic>
      <p:grpSp>
        <p:nvGrpSpPr>
          <p:cNvPr id="94" name="组合 93" title=""/>
          <p:cNvGrpSpPr/>
          <p:nvPr/>
        </p:nvGrpSpPr>
        <p:grpSpPr>
          <a:xfrm>
            <a:off x="1398616" y="1919429"/>
            <a:ext cx="1596319" cy="811071"/>
            <a:chOff x="1398616" y="1919429"/>
            <a:chExt cx="1596319" cy="811071"/>
          </a:xfrm>
        </p:grpSpPr>
        <p:grpSp>
          <p:nvGrpSpPr>
            <p:cNvPr id="93" name="组合 92"/>
            <p:cNvGrpSpPr/>
            <p:nvPr/>
          </p:nvGrpSpPr>
          <p:grpSpPr>
            <a:xfrm>
              <a:off x="1479176" y="1919429"/>
              <a:ext cx="1515759" cy="811071"/>
              <a:chOff x="1479176" y="1919429"/>
              <a:chExt cx="1515759" cy="811071"/>
            </a:xfrm>
          </p:grpSpPr>
          <p:cxnSp>
            <p:nvCxnSpPr>
              <p:cNvPr id="11" name="直接连接符 10"/>
              <p:cNvCxnSpPr>
                <a:stCxn id="7" idx="0"/>
              </p:cNvCxnSpPr>
              <p:nvPr/>
            </p:nvCxnSpPr>
            <p:spPr>
              <a:xfrm flipH="1" flipV="1">
                <a:off x="1479176" y="1919429"/>
                <a:ext cx="1515759" cy="811071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 rot="550619">
                <a:off x="1894169" y="2120680"/>
                <a:ext cx="174765" cy="191574"/>
                <a:chOff x="948018" y="3044825"/>
                <a:chExt cx="239432" cy="262461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2" name="组合 91"/>
            <p:cNvGrpSpPr/>
            <p:nvPr/>
          </p:nvGrpSpPr>
          <p:grpSpPr>
            <a:xfrm>
              <a:off x="1398616" y="2240346"/>
              <a:ext cx="1596319" cy="490154"/>
              <a:chOff x="1398616" y="2240346"/>
              <a:chExt cx="1596319" cy="490154"/>
            </a:xfrm>
          </p:grpSpPr>
          <p:cxnSp>
            <p:nvCxnSpPr>
              <p:cNvPr id="13" name="直接连接符 12"/>
              <p:cNvCxnSpPr>
                <a:stCxn id="7" idx="0"/>
              </p:cNvCxnSpPr>
              <p:nvPr/>
            </p:nvCxnSpPr>
            <p:spPr>
              <a:xfrm flipH="1" flipV="1">
                <a:off x="1398616" y="2240346"/>
                <a:ext cx="1596319" cy="49015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组合 24"/>
              <p:cNvGrpSpPr/>
              <p:nvPr/>
            </p:nvGrpSpPr>
            <p:grpSpPr>
              <a:xfrm rot="21348984">
                <a:off x="1727706" y="2296751"/>
                <a:ext cx="174765" cy="191574"/>
                <a:chOff x="948018" y="3044825"/>
                <a:chExt cx="239432" cy="262461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9" name="组合 88" title=""/>
          <p:cNvGrpSpPr/>
          <p:nvPr/>
        </p:nvGrpSpPr>
        <p:grpSpPr>
          <a:xfrm>
            <a:off x="2863196" y="2468442"/>
            <a:ext cx="607659" cy="1392358"/>
            <a:chOff x="2863196" y="2468442"/>
            <a:chExt cx="607659" cy="1392358"/>
          </a:xfrm>
        </p:grpSpPr>
        <p:grpSp>
          <p:nvGrpSpPr>
            <p:cNvPr id="4" name="组合 146455"/>
            <p:cNvGrpSpPr/>
            <p:nvPr/>
          </p:nvGrpSpPr>
          <p:grpSpPr>
            <a:xfrm>
              <a:off x="2863196" y="2730500"/>
              <a:ext cx="254000" cy="1130300"/>
              <a:chOff x="3488" y="2523"/>
              <a:chExt cx="134" cy="806"/>
            </a:xfrm>
          </p:grpSpPr>
          <p:sp>
            <p:nvSpPr>
              <p:cNvPr id="6" name="矩形 146456"/>
              <p:cNvSpPr>
                <a:spLocks noChangeArrowheads="1"/>
              </p:cNvSpPr>
              <p:nvPr/>
            </p:nvSpPr>
            <p:spPr bwMode="auto">
              <a:xfrm>
                <a:off x="3488" y="2766"/>
                <a:ext cx="134" cy="563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ea typeface="微软雅黑" panose="020b0503020204020204" charset="-122"/>
                </a:endParaRPr>
              </a:p>
            </p:txBody>
          </p:sp>
          <p:sp>
            <p:nvSpPr>
              <p:cNvPr id="7" name="椭圆 146457"/>
              <p:cNvSpPr>
                <a:spLocks noChangeArrowheads="1"/>
              </p:cNvSpPr>
              <p:nvPr/>
            </p:nvSpPr>
            <p:spPr bwMode="auto">
              <a:xfrm>
                <a:off x="3515" y="2523"/>
                <a:ext cx="85" cy="242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ea typeface="微软雅黑" panose="020b0503020204020204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044751" y="2468442"/>
              <a:ext cx="42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latin typeface="+mn-lt"/>
                </a:rPr>
                <a:t>S</a:t>
              </a:r>
              <a:endParaRPr lang="zh-CN" altLang="en-US" sz="2400" b="1" i="1">
                <a:latin typeface="+mn-lt"/>
              </a:endParaRPr>
            </a:p>
          </p:txBody>
        </p:sp>
      </p:grpSp>
      <p:pic>
        <p:nvPicPr>
          <p:cNvPr id="29" name="图片 28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792" y="1401345"/>
            <a:ext cx="274173" cy="2365415"/>
          </a:xfrm>
          <a:prstGeom prst="rect">
            <a:avLst/>
          </a:prstGeom>
        </p:spPr>
      </p:pic>
      <p:grpSp>
        <p:nvGrpSpPr>
          <p:cNvPr id="90" name="组合 89" title=""/>
          <p:cNvGrpSpPr/>
          <p:nvPr/>
        </p:nvGrpSpPr>
        <p:grpSpPr>
          <a:xfrm>
            <a:off x="5247043" y="2624115"/>
            <a:ext cx="622285" cy="1133752"/>
            <a:chOff x="5247043" y="2624115"/>
            <a:chExt cx="622285" cy="1133752"/>
          </a:xfrm>
        </p:grpSpPr>
        <p:grpSp>
          <p:nvGrpSpPr>
            <p:cNvPr id="30" name="组合 146455"/>
            <p:cNvGrpSpPr/>
            <p:nvPr/>
          </p:nvGrpSpPr>
          <p:grpSpPr>
            <a:xfrm>
              <a:off x="5615328" y="2823735"/>
              <a:ext cx="254000" cy="934132"/>
              <a:chOff x="3488" y="2523"/>
              <a:chExt cx="134" cy="806"/>
            </a:xfrm>
          </p:grpSpPr>
          <p:sp>
            <p:nvSpPr>
              <p:cNvPr id="31" name="矩形 146456"/>
              <p:cNvSpPr>
                <a:spLocks noChangeArrowheads="1"/>
              </p:cNvSpPr>
              <p:nvPr/>
            </p:nvSpPr>
            <p:spPr bwMode="auto">
              <a:xfrm>
                <a:off x="3488" y="2766"/>
                <a:ext cx="134" cy="563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ea typeface="微软雅黑" panose="020b0503020204020204" charset="-122"/>
                </a:endParaRPr>
              </a:p>
            </p:txBody>
          </p:sp>
          <p:sp>
            <p:nvSpPr>
              <p:cNvPr id="32" name="椭圆 146457"/>
              <p:cNvSpPr>
                <a:spLocks noChangeArrowheads="1"/>
              </p:cNvSpPr>
              <p:nvPr/>
            </p:nvSpPr>
            <p:spPr bwMode="auto">
              <a:xfrm>
                <a:off x="3515" y="2523"/>
                <a:ext cx="85" cy="242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ea typeface="微软雅黑" panose="020b0503020204020204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5247043" y="2624115"/>
              <a:ext cx="426104" cy="381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latin typeface="+mn-lt"/>
                </a:rPr>
                <a:t>S</a:t>
              </a:r>
              <a:endParaRPr lang="zh-CN" altLang="en-US" sz="2400" b="1" i="1">
                <a:latin typeface="+mn-lt"/>
              </a:endParaRPr>
            </a:p>
          </p:txBody>
        </p:sp>
      </p:grpSp>
      <p:grpSp>
        <p:nvGrpSpPr>
          <p:cNvPr id="91" name="组合 90" title=""/>
          <p:cNvGrpSpPr/>
          <p:nvPr/>
        </p:nvGrpSpPr>
        <p:grpSpPr>
          <a:xfrm>
            <a:off x="8144748" y="2379693"/>
            <a:ext cx="739912" cy="1378174"/>
            <a:chOff x="8144748" y="2379693"/>
            <a:chExt cx="739912" cy="1378174"/>
          </a:xfrm>
        </p:grpSpPr>
        <p:grpSp>
          <p:nvGrpSpPr>
            <p:cNvPr id="34" name="组合 146455"/>
            <p:cNvGrpSpPr/>
            <p:nvPr/>
          </p:nvGrpSpPr>
          <p:grpSpPr>
            <a:xfrm>
              <a:off x="8144748" y="2823735"/>
              <a:ext cx="254000" cy="934132"/>
              <a:chOff x="3488" y="2523"/>
              <a:chExt cx="134" cy="806"/>
            </a:xfrm>
          </p:grpSpPr>
          <p:sp>
            <p:nvSpPr>
              <p:cNvPr id="35" name="矩形 146456"/>
              <p:cNvSpPr>
                <a:spLocks noChangeArrowheads="1"/>
              </p:cNvSpPr>
              <p:nvPr/>
            </p:nvSpPr>
            <p:spPr bwMode="auto">
              <a:xfrm>
                <a:off x="3488" y="2766"/>
                <a:ext cx="134" cy="563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rgbClr val="000000"/>
                </a:solidFill>
                <a:prstDash val="sysDash"/>
                <a:miter lim="800000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ea typeface="微软雅黑" panose="020b0503020204020204" charset="-122"/>
                </a:endParaRPr>
              </a:p>
            </p:txBody>
          </p:sp>
          <p:sp>
            <p:nvSpPr>
              <p:cNvPr id="36" name="椭圆 146457"/>
              <p:cNvSpPr>
                <a:spLocks noChangeArrowheads="1"/>
              </p:cNvSpPr>
              <p:nvPr/>
            </p:nvSpPr>
            <p:spPr bwMode="auto">
              <a:xfrm>
                <a:off x="3515" y="2523"/>
                <a:ext cx="85" cy="242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  <a:prstDash val="sysDash"/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ea typeface="微软雅黑" panose="020b0503020204020204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8260145" y="2379693"/>
              <a:ext cx="624515" cy="381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latin typeface="+mn-lt"/>
                </a:rPr>
                <a:t>S'</a:t>
              </a:r>
              <a:endParaRPr lang="zh-CN" altLang="en-US" sz="2400" b="1" i="1">
                <a:latin typeface="+mn-lt"/>
              </a:endParaRPr>
            </a:p>
          </p:txBody>
        </p:sp>
      </p:grpSp>
      <p:pic>
        <p:nvPicPr>
          <p:cNvPr id="38" name="图片 37" title="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03815">
            <a:off x="4539278" y="799976"/>
            <a:ext cx="800102" cy="722043"/>
          </a:xfrm>
          <a:prstGeom prst="rect">
            <a:avLst/>
          </a:prstGeom>
        </p:spPr>
      </p:pic>
      <p:grpSp>
        <p:nvGrpSpPr>
          <p:cNvPr id="101" name="组合 100" title=""/>
          <p:cNvGrpSpPr/>
          <p:nvPr/>
        </p:nvGrpSpPr>
        <p:grpSpPr>
          <a:xfrm>
            <a:off x="7007129" y="1881625"/>
            <a:ext cx="1269358" cy="942110"/>
            <a:chOff x="7007129" y="1881625"/>
            <a:chExt cx="1269358" cy="942110"/>
          </a:xfrm>
        </p:grpSpPr>
        <p:cxnSp>
          <p:nvCxnSpPr>
            <p:cNvPr id="50" name="直接连接符 49"/>
            <p:cNvCxnSpPr>
              <a:stCxn id="36" idx="0"/>
            </p:cNvCxnSpPr>
            <p:nvPr/>
          </p:nvCxnSpPr>
          <p:spPr>
            <a:xfrm flipH="1" flipV="1">
              <a:off x="7013258" y="2276742"/>
              <a:ext cx="1263229" cy="546993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36" idx="0"/>
            </p:cNvCxnSpPr>
            <p:nvPr/>
          </p:nvCxnSpPr>
          <p:spPr>
            <a:xfrm flipH="1" flipV="1">
              <a:off x="7007129" y="1881625"/>
              <a:ext cx="1269358" cy="94211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 title=""/>
          <p:cNvGrpSpPr/>
          <p:nvPr/>
        </p:nvGrpSpPr>
        <p:grpSpPr>
          <a:xfrm>
            <a:off x="5056094" y="973209"/>
            <a:ext cx="1972725" cy="1315768"/>
            <a:chOff x="5056094" y="973209"/>
            <a:chExt cx="1972725" cy="1315768"/>
          </a:xfrm>
        </p:grpSpPr>
        <p:grpSp>
          <p:nvGrpSpPr>
            <p:cNvPr id="99" name="组合 98"/>
            <p:cNvGrpSpPr/>
            <p:nvPr/>
          </p:nvGrpSpPr>
          <p:grpSpPr>
            <a:xfrm>
              <a:off x="5056094" y="1443850"/>
              <a:ext cx="1972725" cy="845127"/>
              <a:chOff x="5056094" y="1443850"/>
              <a:chExt cx="1972725" cy="845127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5056094" y="1443850"/>
                <a:ext cx="1972725" cy="84512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8" name="组合 57"/>
              <p:cNvGrpSpPr/>
              <p:nvPr/>
            </p:nvGrpSpPr>
            <p:grpSpPr>
              <a:xfrm rot="566677">
                <a:off x="5579124" y="1644386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59" name="直接连接符 58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8" name="组合 97"/>
            <p:cNvGrpSpPr/>
            <p:nvPr/>
          </p:nvGrpSpPr>
          <p:grpSpPr>
            <a:xfrm>
              <a:off x="5770684" y="973209"/>
              <a:ext cx="1258135" cy="913981"/>
              <a:chOff x="5770684" y="973209"/>
              <a:chExt cx="1258135" cy="913981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5770684" y="973209"/>
                <a:ext cx="1258135" cy="913981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组合 60"/>
              <p:cNvGrpSpPr/>
              <p:nvPr/>
            </p:nvGrpSpPr>
            <p:grpSpPr>
              <a:xfrm rot="1251757">
                <a:off x="6186176" y="1277713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62" name="直接连接符 61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7" name="组合 96" title=""/>
          <p:cNvGrpSpPr/>
          <p:nvPr/>
        </p:nvGrpSpPr>
        <p:grpSpPr>
          <a:xfrm>
            <a:off x="5747067" y="1891118"/>
            <a:ext cx="1275623" cy="932617"/>
            <a:chOff x="5747067" y="1891118"/>
            <a:chExt cx="1275623" cy="932617"/>
          </a:xfrm>
        </p:grpSpPr>
        <p:grpSp>
          <p:nvGrpSpPr>
            <p:cNvPr id="96" name="组合 95"/>
            <p:cNvGrpSpPr/>
            <p:nvPr/>
          </p:nvGrpSpPr>
          <p:grpSpPr>
            <a:xfrm>
              <a:off x="5747067" y="1891118"/>
              <a:ext cx="1273545" cy="932617"/>
              <a:chOff x="5747067" y="1891118"/>
              <a:chExt cx="1273545" cy="932617"/>
            </a:xfrm>
          </p:grpSpPr>
          <p:cxnSp>
            <p:nvCxnSpPr>
              <p:cNvPr id="47" name="直接连接符 46"/>
              <p:cNvCxnSpPr>
                <a:stCxn id="32" idx="0"/>
              </p:cNvCxnSpPr>
              <p:nvPr/>
            </p:nvCxnSpPr>
            <p:spPr>
              <a:xfrm flipV="1">
                <a:off x="5747067" y="1891118"/>
                <a:ext cx="1273545" cy="93261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4" name="组合 63"/>
              <p:cNvGrpSpPr/>
              <p:nvPr/>
            </p:nvGrpSpPr>
            <p:grpSpPr>
              <a:xfrm rot="7609115">
                <a:off x="6266848" y="2288866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65" name="直接连接符 64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5" name="组合 94"/>
            <p:cNvGrpSpPr/>
            <p:nvPr/>
          </p:nvGrpSpPr>
          <p:grpSpPr>
            <a:xfrm>
              <a:off x="5747067" y="2282002"/>
              <a:ext cx="1275623" cy="541733"/>
              <a:chOff x="5747067" y="2282002"/>
              <a:chExt cx="1275623" cy="541733"/>
            </a:xfrm>
          </p:grpSpPr>
          <p:cxnSp>
            <p:nvCxnSpPr>
              <p:cNvPr id="39" name="直接连接符 38"/>
              <p:cNvCxnSpPr>
                <a:stCxn id="32" idx="0"/>
              </p:cNvCxnSpPr>
              <p:nvPr/>
            </p:nvCxnSpPr>
            <p:spPr>
              <a:xfrm flipV="1">
                <a:off x="5747067" y="2282002"/>
                <a:ext cx="1275623" cy="54173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0" name="组合 69"/>
              <p:cNvGrpSpPr/>
              <p:nvPr/>
            </p:nvGrpSpPr>
            <p:grpSpPr>
              <a:xfrm rot="8620683">
                <a:off x="6462383" y="2384489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71" name="直接连接符 70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5" name="文本框 74" title=""/>
          <p:cNvSpPr txBox="1"/>
          <p:nvPr/>
        </p:nvSpPr>
        <p:spPr>
          <a:xfrm>
            <a:off x="1082489" y="3980586"/>
            <a:ext cx="3032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光源发出的发散光线进入人眼</a:t>
            </a:r>
            <a:endParaRPr lang="zh-CN" altLang="en-US" sz="2400" b="1"/>
          </a:p>
        </p:txBody>
      </p:sp>
      <p:sp>
        <p:nvSpPr>
          <p:cNvPr id="76" name="文本框 75" title=""/>
          <p:cNvSpPr txBox="1"/>
          <p:nvPr/>
        </p:nvSpPr>
        <p:spPr>
          <a:xfrm>
            <a:off x="4995627" y="3825895"/>
            <a:ext cx="406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经过镜面反射后，人感觉这些光是</a:t>
            </a:r>
            <a:r>
              <a:rPr lang="zh-CN" altLang="en-US" sz="2400" b="1">
                <a:solidFill>
                  <a:srgbClr val="FF0000"/>
                </a:solidFill>
              </a:rPr>
              <a:t>光线反向延长线的交点</a:t>
            </a:r>
            <a:r>
              <a:rPr lang="zh-CN" altLang="en-US" sz="2400" b="1"/>
              <a:t>发出来的</a:t>
            </a:r>
            <a:endParaRPr lang="zh-CN" altLang="en-US" sz="2400" b="1"/>
          </a:p>
        </p:txBody>
      </p:sp>
      <p:cxnSp>
        <p:nvCxnSpPr>
          <p:cNvPr id="9" name="直接连接符 8" title=""/>
          <p:cNvCxnSpPr/>
          <p:nvPr/>
        </p:nvCxnSpPr>
        <p:spPr>
          <a:xfrm flipH="1">
            <a:off x="6440297" y="1881625"/>
            <a:ext cx="580315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 title=""/>
          <p:cNvCxnSpPr/>
          <p:nvPr/>
        </p:nvCxnSpPr>
        <p:spPr>
          <a:xfrm flipH="1">
            <a:off x="6645104" y="2285773"/>
            <a:ext cx="383715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5" grpId="0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3824063" y="73890"/>
            <a:ext cx="1653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spc="-100">
                <a:latin typeface="楷体_GB2312" panose="02010609030101010101" pitchFamily="49" charset="-122"/>
                <a:ea typeface="楷体_GB2312" panose="02010609030101010101" pitchFamily="49" charset="-122"/>
              </a:rPr>
              <a:t>学习目标</a:t>
            </a:r>
            <a:endParaRPr lang="zh-CN" altLang="en-US" sz="2800" b="1" spc="-1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553135" y="1411942"/>
            <a:ext cx="6858000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1.</a:t>
            </a:r>
            <a:r>
              <a:rPr lang="zh-CN" altLang="en-US" sz="2800" b="1">
                <a:latin typeface="+mj-lt"/>
                <a:ea typeface="+mj-ea"/>
              </a:rPr>
              <a:t>掌握平面镜成像的特点，会应用平面镜成像的特点分析解释简单的现象。</a:t>
            </a:r>
            <a:endParaRPr lang="en-US" altLang="zh-CN" sz="28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2.</a:t>
            </a:r>
            <a:r>
              <a:rPr lang="zh-CN" altLang="en-US" sz="2800" b="1">
                <a:latin typeface="+mj-lt"/>
                <a:ea typeface="+mj-ea"/>
              </a:rPr>
              <a:t>会运用平面镜成像特点作图。</a:t>
            </a:r>
            <a:endParaRPr lang="zh-CN" altLang="en-US" sz="2800" b="1"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文本框 30" title=""/>
          <p:cNvSpPr txBox="1"/>
          <p:nvPr/>
        </p:nvSpPr>
        <p:spPr>
          <a:xfrm>
            <a:off x="433081" y="312728"/>
            <a:ext cx="5950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平面镜成像的原理</a:t>
            </a:r>
            <a:r>
              <a:rPr lang="en-US" altLang="zh-CN" sz="2800" b="1">
                <a:latin typeface="+mj-ea"/>
                <a:ea typeface="+mj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光的反射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2" name="文本框 31" title=""/>
          <p:cNvSpPr txBox="1"/>
          <p:nvPr/>
        </p:nvSpPr>
        <p:spPr>
          <a:xfrm>
            <a:off x="509088" y="1002112"/>
            <a:ext cx="39318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j-lt"/>
              </a:rPr>
              <a:t>S</a:t>
            </a:r>
            <a:r>
              <a:rPr lang="en-US" altLang="zh-CN" sz="2400" b="1" i="1">
                <a:latin typeface="+mn-lt"/>
              </a:rPr>
              <a:t>'</a:t>
            </a:r>
            <a:r>
              <a:rPr lang="zh-CN" altLang="en-US" sz="2400" b="1">
                <a:latin typeface="+mn-lt"/>
              </a:rPr>
              <a:t>是</a:t>
            </a:r>
            <a:r>
              <a:rPr lang="en-US" altLang="zh-CN" sz="2400" b="1" i="1">
                <a:latin typeface="+mn-lt"/>
              </a:rPr>
              <a:t>S</a:t>
            </a:r>
            <a:r>
              <a:rPr lang="zh-CN" altLang="en-US" sz="2400" b="1">
                <a:latin typeface="+mn-lt"/>
              </a:rPr>
              <a:t>发出的光线经平面镜反射后</a:t>
            </a:r>
            <a:r>
              <a:rPr lang="zh-CN" altLang="en-US" sz="2400" b="1">
                <a:solidFill>
                  <a:srgbClr val="0070C0"/>
                </a:solidFill>
                <a:latin typeface="+mn-lt"/>
              </a:rPr>
              <a:t>反射光线延长线</a:t>
            </a:r>
            <a:r>
              <a:rPr lang="zh-CN" altLang="en-US" sz="2400" b="1">
                <a:latin typeface="+mn-lt"/>
              </a:rPr>
              <a:t>的交点。但镜子后面实际上并没有这个发出光线的点，所以</a:t>
            </a:r>
            <a:r>
              <a:rPr lang="en-US" altLang="zh-CN" sz="2400" b="1" i="1">
                <a:latin typeface="+mn-lt"/>
              </a:rPr>
              <a:t>S'</a:t>
            </a:r>
            <a:r>
              <a:rPr lang="zh-CN" altLang="en-US" sz="2400" b="1">
                <a:latin typeface="+mn-lt"/>
              </a:rPr>
              <a:t>叫</a:t>
            </a:r>
            <a:r>
              <a:rPr lang="zh-CN" altLang="en-US" sz="2400" b="1">
                <a:solidFill>
                  <a:srgbClr val="0070C0"/>
                </a:solidFill>
                <a:latin typeface="+mn-lt"/>
              </a:rPr>
              <a:t>虚像</a:t>
            </a:r>
            <a:r>
              <a:rPr lang="zh-CN" altLang="en-US" sz="2400" b="1">
                <a:latin typeface="+mn-lt"/>
              </a:rPr>
              <a:t>。</a:t>
            </a:r>
            <a:endParaRPr lang="en-US" altLang="zh-CN" sz="2400" b="1">
              <a:latin typeface="+mn-lt"/>
            </a:endParaRPr>
          </a:p>
          <a:p>
            <a:r>
              <a:rPr lang="zh-CN" altLang="en-US" sz="2400" b="1">
                <a:latin typeface="+mn-lt"/>
              </a:rPr>
              <a:t>物体上的每个点在镜子里都有一个像点，所有的像点就组成整个物体的虚像。</a:t>
            </a:r>
            <a:r>
              <a:rPr lang="zh-CN" altLang="en-US" sz="2400" b="1">
                <a:solidFill>
                  <a:srgbClr val="0070C0"/>
                </a:solidFill>
                <a:latin typeface="+mn-lt"/>
              </a:rPr>
              <a:t>虚像不是实际光线会聚而成的</a:t>
            </a:r>
            <a:r>
              <a:rPr lang="zh-CN" altLang="en-US" sz="2400" b="1">
                <a:latin typeface="+mn-lt"/>
              </a:rPr>
              <a:t>。</a:t>
            </a:r>
            <a:endParaRPr lang="zh-CN" altLang="en-US" sz="2800" b="1">
              <a:latin typeface="+mn-lt"/>
            </a:endParaRPr>
          </a:p>
        </p:txBody>
      </p:sp>
      <p:grpSp>
        <p:nvGrpSpPr>
          <p:cNvPr id="34" name="组合 33" title=""/>
          <p:cNvGrpSpPr/>
          <p:nvPr/>
        </p:nvGrpSpPr>
        <p:grpSpPr>
          <a:xfrm>
            <a:off x="4572000" y="1088358"/>
            <a:ext cx="4345382" cy="2966784"/>
            <a:chOff x="4539278" y="1237009"/>
            <a:chExt cx="4345382" cy="2966784"/>
          </a:xfrm>
        </p:grpSpPr>
        <p:grpSp>
          <p:nvGrpSpPr>
            <p:cNvPr id="35" name="组合 34"/>
            <p:cNvGrpSpPr/>
            <p:nvPr/>
          </p:nvGrpSpPr>
          <p:grpSpPr>
            <a:xfrm>
              <a:off x="4539278" y="1237009"/>
              <a:ext cx="4345382" cy="2966784"/>
              <a:chOff x="4539278" y="1237009"/>
              <a:chExt cx="4345382" cy="296678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953792" y="1838378"/>
                <a:ext cx="274173" cy="2365415"/>
              </a:xfrm>
              <a:prstGeom prst="rect">
                <a:avLst/>
              </a:prstGeom>
            </p:spPr>
          </p:pic>
          <p:grpSp>
            <p:nvGrpSpPr>
              <p:cNvPr id="3" name="组合 146455"/>
              <p:cNvGrpSpPr/>
              <p:nvPr/>
            </p:nvGrpSpPr>
            <p:grpSpPr>
              <a:xfrm>
                <a:off x="5615328" y="3260768"/>
                <a:ext cx="254000" cy="934132"/>
                <a:chOff x="3488" y="2523"/>
                <a:chExt cx="134" cy="806"/>
              </a:xfrm>
            </p:grpSpPr>
            <p:sp>
              <p:nvSpPr>
                <p:cNvPr id="4" name="矩形 146456"/>
                <p:cNvSpPr>
                  <a:spLocks noChangeArrowheads="1"/>
                </p:cNvSpPr>
                <p:nvPr/>
              </p:nvSpPr>
              <p:spPr bwMode="auto">
                <a:xfrm>
                  <a:off x="3488" y="2766"/>
                  <a:ext cx="134" cy="563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ea typeface="微软雅黑" panose="020b0503020204020204" charset="-122"/>
                  </a:endParaRPr>
                </a:p>
              </p:txBody>
            </p:sp>
            <p:sp>
              <p:nvSpPr>
                <p:cNvPr id="5" name="椭圆 146457"/>
                <p:cNvSpPr>
                  <a:spLocks noChangeArrowheads="1"/>
                </p:cNvSpPr>
                <p:nvPr/>
              </p:nvSpPr>
              <p:spPr bwMode="auto">
                <a:xfrm>
                  <a:off x="3515" y="2523"/>
                  <a:ext cx="85" cy="242"/>
                </a:xfrm>
                <a:prstGeom prst="ellipse">
                  <a:avLst/>
                </a:prstGeom>
                <a:solidFill>
                  <a:srgbClr val="FFFF00"/>
                </a:solidFill>
                <a:ln w="2857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5247043" y="3061148"/>
                <a:ext cx="426104" cy="381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+mn-lt"/>
                  </a:rPr>
                  <a:t>S</a:t>
                </a:r>
                <a:endParaRPr lang="zh-CN" altLang="en-US" sz="2400" b="1" i="1">
                  <a:latin typeface="+mn-lt"/>
                </a:endParaRPr>
              </a:p>
            </p:txBody>
          </p:sp>
          <p:grpSp>
            <p:nvGrpSpPr>
              <p:cNvPr id="7" name="组合 146455"/>
              <p:cNvGrpSpPr/>
              <p:nvPr/>
            </p:nvGrpSpPr>
            <p:grpSpPr>
              <a:xfrm>
                <a:off x="8144748" y="3260768"/>
                <a:ext cx="254000" cy="934132"/>
                <a:chOff x="3488" y="2523"/>
                <a:chExt cx="134" cy="806"/>
              </a:xfrm>
            </p:grpSpPr>
            <p:sp>
              <p:nvSpPr>
                <p:cNvPr id="8" name="矩形 146456"/>
                <p:cNvSpPr>
                  <a:spLocks noChangeArrowheads="1"/>
                </p:cNvSpPr>
                <p:nvPr/>
              </p:nvSpPr>
              <p:spPr bwMode="auto">
                <a:xfrm>
                  <a:off x="3488" y="2766"/>
                  <a:ext cx="134" cy="563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rgbClr val="000000"/>
                  </a:solidFill>
                  <a:prstDash val="sysDash"/>
                  <a:miter lim="800000"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ea typeface="微软雅黑" panose="020b0503020204020204" charset="-122"/>
                  </a:endParaRPr>
                </a:p>
              </p:txBody>
            </p:sp>
            <p:sp>
              <p:nvSpPr>
                <p:cNvPr id="9" name="椭圆 146457"/>
                <p:cNvSpPr>
                  <a:spLocks noChangeArrowheads="1"/>
                </p:cNvSpPr>
                <p:nvPr/>
              </p:nvSpPr>
              <p:spPr bwMode="auto">
                <a:xfrm>
                  <a:off x="3515" y="2523"/>
                  <a:ext cx="85" cy="242"/>
                </a:xfrm>
                <a:prstGeom prst="ellipse">
                  <a:avLst/>
                </a:prstGeom>
                <a:solidFill>
                  <a:srgbClr val="FFFF00"/>
                </a:solidFill>
                <a:ln w="28575">
                  <a:solidFill>
                    <a:srgbClr val="000000"/>
                  </a:solidFill>
                  <a:prstDash val="sysDash"/>
                  <a:round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>
                <a:off x="8260145" y="2816726"/>
                <a:ext cx="624515" cy="381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+mn-lt"/>
                  </a:rPr>
                  <a:t>S'</a:t>
                </a:r>
                <a:endParaRPr lang="zh-CN" altLang="en-US" sz="2400" b="1" i="1">
                  <a:latin typeface="+mn-lt"/>
                </a:endParaRPr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03815">
                <a:off x="4539278" y="1237009"/>
                <a:ext cx="800102" cy="722043"/>
              </a:xfrm>
              <a:prstGeom prst="rect">
                <a:avLst/>
              </a:prstGeom>
            </p:spPr>
          </p:pic>
          <p:cxnSp>
            <p:nvCxnSpPr>
              <p:cNvPr id="12" name="直接连接符 11"/>
              <p:cNvCxnSpPr>
                <a:stCxn id="5" idx="0"/>
              </p:cNvCxnSpPr>
              <p:nvPr/>
            </p:nvCxnSpPr>
            <p:spPr>
              <a:xfrm flipV="1">
                <a:off x="5747067" y="2719035"/>
                <a:ext cx="1275623" cy="54173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stCxn id="5" idx="0"/>
              </p:cNvCxnSpPr>
              <p:nvPr/>
            </p:nvCxnSpPr>
            <p:spPr>
              <a:xfrm flipV="1">
                <a:off x="5747067" y="2328151"/>
                <a:ext cx="1273545" cy="93261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9" idx="0"/>
              </p:cNvCxnSpPr>
              <p:nvPr/>
            </p:nvCxnSpPr>
            <p:spPr>
              <a:xfrm flipH="1" flipV="1">
                <a:off x="7013258" y="2713775"/>
                <a:ext cx="1263229" cy="546993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stCxn id="9" idx="0"/>
              </p:cNvCxnSpPr>
              <p:nvPr/>
            </p:nvCxnSpPr>
            <p:spPr>
              <a:xfrm flipH="1" flipV="1">
                <a:off x="7007129" y="2318658"/>
                <a:ext cx="1269358" cy="94211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056094" y="1880883"/>
                <a:ext cx="1972725" cy="84512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770684" y="1410242"/>
                <a:ext cx="1258135" cy="913981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组合 17"/>
              <p:cNvGrpSpPr/>
              <p:nvPr/>
            </p:nvGrpSpPr>
            <p:grpSpPr>
              <a:xfrm rot="566677">
                <a:off x="5579124" y="2081419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 rot="1251757">
                <a:off x="6186176" y="1714746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rot="7609115">
                <a:off x="6266848" y="2725899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组合 26"/>
              <p:cNvGrpSpPr/>
              <p:nvPr/>
            </p:nvGrpSpPr>
            <p:grpSpPr>
              <a:xfrm rot="8620683">
                <a:off x="6462383" y="2821522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0" name="直接连接符 29"/>
            <p:cNvCxnSpPr/>
            <p:nvPr/>
          </p:nvCxnSpPr>
          <p:spPr>
            <a:xfrm flipH="1">
              <a:off x="6418607" y="2321862"/>
              <a:ext cx="580315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623414" y="2726010"/>
              <a:ext cx="383715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0" name="组合 39" title=""/>
          <p:cNvGrpSpPr/>
          <p:nvPr/>
        </p:nvGrpSpPr>
        <p:grpSpPr>
          <a:xfrm>
            <a:off x="6741486" y="4117170"/>
            <a:ext cx="1429260" cy="1052707"/>
            <a:chOff x="6741486" y="4117170"/>
            <a:chExt cx="1429260" cy="1052707"/>
          </a:xfrm>
        </p:grpSpPr>
        <p:sp>
          <p:nvSpPr>
            <p:cNvPr id="38" name="对话气泡: 椭圆形 37"/>
            <p:cNvSpPr/>
            <p:nvPr/>
          </p:nvSpPr>
          <p:spPr bwMode="auto">
            <a:xfrm>
              <a:off x="6741486" y="4117170"/>
              <a:ext cx="1244868" cy="817226"/>
            </a:xfrm>
            <a:prstGeom prst="wedgeEllipseCallout">
              <a:avLst>
                <a:gd name="adj1" fmla="val 64461"/>
                <a:gd name="adj2" fmla="val -7139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rtlCol="0" anchor="ctr"/>
            <a:lstStyle/>
            <a:p>
              <a:pPr marL="0" indent="720090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925878" y="4123437"/>
              <a:ext cx="124486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rPr>
                <a:t>虚像用虚线</a:t>
              </a:r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356346" y="268940"/>
            <a:ext cx="416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对实像与虚像的理解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graphicFrame>
        <p:nvGraphicFramePr>
          <p:cNvPr id="5" name="表格 4" title=""/>
          <p:cNvGraphicFramePr>
            <a:graphicFrameLocks noGrp="1"/>
          </p:cNvGraphicFramePr>
          <p:nvPr/>
        </p:nvGraphicFramePr>
        <p:xfrm>
          <a:off x="857622" y="1048869"/>
          <a:ext cx="7328648" cy="3476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942"/>
                <a:gridCol w="2736946"/>
                <a:gridCol w="2736946"/>
                <a:gridCol w="1261814"/>
              </a:tblGrid>
              <a:tr h="53523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5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成因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5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特点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5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实例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5F5"/>
                    </a:solidFill>
                  </a:tcPr>
                </a:tc>
              </a:tr>
              <a:tr h="121961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实像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122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虚像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 title=""/>
          <p:cNvSpPr txBox="1"/>
          <p:nvPr/>
        </p:nvSpPr>
        <p:spPr>
          <a:xfrm>
            <a:off x="1588930" y="1784889"/>
            <a:ext cx="2631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实际光线会聚而成的像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4220198" y="1607080"/>
            <a:ext cx="2671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倒立的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，既可以用眼睛直接观察，又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可以用光屏承接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7159809" y="1711137"/>
            <a:ext cx="1026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小孔成像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1485149" y="2843353"/>
            <a:ext cx="27014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不是由实际光线会聚而成的，而是由实际光线的反向延长线相交形成的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4373435" y="2977823"/>
            <a:ext cx="2486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正立的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，只能用眼睛直接观察，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不能用光屏承接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7046599" y="2977823"/>
            <a:ext cx="1383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平面镜成像、倒影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407900" y="10807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427411" y="329079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+mn-lt"/>
                <a:ea typeface="黑体" panose="02010609060101010101" pitchFamily="49" charset="-122"/>
              </a:rPr>
              <a:t>知识点三</a:t>
            </a:r>
            <a:endParaRPr lang="zh-CN" altLang="en-US" sz="2800" b="0">
              <a:solidFill>
                <a:srgbClr val="FFFF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1" title=""/>
          <p:cNvSpPr txBox="1">
            <a:spLocks noChangeArrowheads="1"/>
          </p:cNvSpPr>
          <p:nvPr/>
        </p:nvSpPr>
        <p:spPr bwMode="auto">
          <a:xfrm>
            <a:off x="2365748" y="352892"/>
            <a:ext cx="3793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</a:rPr>
              <a:t>平面镜成像的作图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759759" y="1036069"/>
            <a:ext cx="662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1.</a:t>
            </a:r>
            <a:r>
              <a:rPr lang="zh-CN" altLang="en-US" sz="2400" b="1"/>
              <a:t>根据平面镜成像原理（光的反射定律）作图</a:t>
            </a:r>
            <a:endParaRPr lang="zh-CN" altLang="en-US" sz="2400" b="1"/>
          </a:p>
        </p:txBody>
      </p:sp>
      <p:cxnSp>
        <p:nvCxnSpPr>
          <p:cNvPr id="15" name="直接连接符 14" title=""/>
          <p:cNvCxnSpPr/>
          <p:nvPr/>
        </p:nvCxnSpPr>
        <p:spPr>
          <a:xfrm>
            <a:off x="4181562" y="1470838"/>
            <a:ext cx="181582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连接符: 曲线 19" title=""/>
          <p:cNvCxnSpPr>
            <a:endCxn id="28" idx="1"/>
          </p:cNvCxnSpPr>
          <p:nvPr/>
        </p:nvCxnSpPr>
        <p:spPr>
          <a:xfrm flipV="1">
            <a:off x="5829300" y="615767"/>
            <a:ext cx="564589" cy="420302"/>
          </a:xfrm>
          <a:prstGeom prst="curvedConnector3">
            <a:avLst/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 title=""/>
          <p:cNvSpPr txBox="1"/>
          <p:nvPr/>
        </p:nvSpPr>
        <p:spPr>
          <a:xfrm>
            <a:off x="6393889" y="61769"/>
            <a:ext cx="17938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三线共面、法线居中、两角相等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080621" y="1980003"/>
            <a:ext cx="274173" cy="2776818"/>
          </a:xfrm>
          <a:prstGeom prst="rect">
            <a:avLst/>
          </a:prstGeom>
        </p:spPr>
      </p:pic>
      <p:sp>
        <p:nvSpPr>
          <p:cNvPr id="39" name="文本框 38" title=""/>
          <p:cNvSpPr txBox="1"/>
          <p:nvPr/>
        </p:nvSpPr>
        <p:spPr>
          <a:xfrm>
            <a:off x="5546905" y="2856537"/>
            <a:ext cx="611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</a:rPr>
              <a:t>M</a:t>
            </a:r>
            <a:endParaRPr lang="zh-CN" altLang="en-US" sz="2400" b="1" i="1">
              <a:latin typeface="+mn-lt"/>
            </a:endParaRPr>
          </a:p>
        </p:txBody>
      </p:sp>
      <p:sp>
        <p:nvSpPr>
          <p:cNvPr id="40" name="文本框 39" title=""/>
          <p:cNvSpPr txBox="1"/>
          <p:nvPr/>
        </p:nvSpPr>
        <p:spPr>
          <a:xfrm>
            <a:off x="8454445" y="2906747"/>
            <a:ext cx="611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</a:rPr>
              <a:t>N</a:t>
            </a:r>
            <a:endParaRPr lang="zh-CN" altLang="en-US" sz="2400" b="1" i="1">
              <a:latin typeface="+mn-lt"/>
            </a:endParaRPr>
          </a:p>
        </p:txBody>
      </p:sp>
      <p:sp>
        <p:nvSpPr>
          <p:cNvPr id="41" name="文本框 40" title=""/>
          <p:cNvSpPr txBox="1"/>
          <p:nvPr/>
        </p:nvSpPr>
        <p:spPr>
          <a:xfrm>
            <a:off x="5630281" y="2016224"/>
            <a:ext cx="611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</a:rPr>
              <a:t>S</a:t>
            </a:r>
            <a:endParaRPr lang="zh-CN" altLang="en-US" sz="2400" b="1" i="1">
              <a:latin typeface="+mn-lt"/>
            </a:endParaRPr>
          </a:p>
        </p:txBody>
      </p:sp>
      <p:sp>
        <p:nvSpPr>
          <p:cNvPr id="42" name="文本框 41" title=""/>
          <p:cNvSpPr txBox="1"/>
          <p:nvPr/>
        </p:nvSpPr>
        <p:spPr>
          <a:xfrm>
            <a:off x="5691462" y="4134928"/>
            <a:ext cx="611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</a:rPr>
              <a:t>S'</a:t>
            </a:r>
            <a:endParaRPr lang="zh-CN" altLang="en-US" sz="2400" b="1" i="1">
              <a:latin typeface="+mn-lt"/>
            </a:endParaRPr>
          </a:p>
        </p:txBody>
      </p:sp>
      <p:grpSp>
        <p:nvGrpSpPr>
          <p:cNvPr id="44" name="组合 43" title=""/>
          <p:cNvGrpSpPr/>
          <p:nvPr/>
        </p:nvGrpSpPr>
        <p:grpSpPr>
          <a:xfrm rot="11278418">
            <a:off x="5880015" y="2492897"/>
            <a:ext cx="1065547" cy="805504"/>
            <a:chOff x="1529895" y="1841631"/>
            <a:chExt cx="1065547" cy="805504"/>
          </a:xfrm>
        </p:grpSpPr>
        <p:cxnSp>
          <p:nvCxnSpPr>
            <p:cNvPr id="50" name="直接连接符 49"/>
            <p:cNvCxnSpPr/>
            <p:nvPr/>
          </p:nvCxnSpPr>
          <p:spPr>
            <a:xfrm rot="10321582">
              <a:off x="1529895" y="1841631"/>
              <a:ext cx="1065547" cy="8055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550619">
              <a:off x="1894169" y="2120680"/>
              <a:ext cx="174765" cy="191574"/>
              <a:chOff x="948018" y="3044825"/>
              <a:chExt cx="239432" cy="262461"/>
            </a:xfrm>
          </p:grpSpPr>
          <p:cxnSp>
            <p:nvCxnSpPr>
              <p:cNvPr id="52" name="直接连接符 51"/>
              <p:cNvCxnSpPr/>
              <p:nvPr/>
            </p:nvCxnSpPr>
            <p:spPr>
              <a:xfrm flipV="1">
                <a:off x="948018" y="3044825"/>
                <a:ext cx="239432" cy="6144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948018" y="3106271"/>
                <a:ext cx="159263" cy="20101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组合 56" title=""/>
          <p:cNvGrpSpPr/>
          <p:nvPr/>
        </p:nvGrpSpPr>
        <p:grpSpPr>
          <a:xfrm rot="10552914">
            <a:off x="5894354" y="2502442"/>
            <a:ext cx="1737588" cy="795959"/>
            <a:chOff x="1252807" y="1760877"/>
            <a:chExt cx="1737588" cy="795959"/>
          </a:xfrm>
        </p:grpSpPr>
        <p:cxnSp>
          <p:nvCxnSpPr>
            <p:cNvPr id="58" name="直接连接符 57"/>
            <p:cNvCxnSpPr/>
            <p:nvPr/>
          </p:nvCxnSpPr>
          <p:spPr>
            <a:xfrm rot="11047086">
              <a:off x="1252807" y="1760877"/>
              <a:ext cx="1737588" cy="79595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组合 58"/>
            <p:cNvGrpSpPr/>
            <p:nvPr/>
          </p:nvGrpSpPr>
          <p:grpSpPr>
            <a:xfrm rot="550619">
              <a:off x="2029881" y="2081662"/>
              <a:ext cx="174768" cy="191548"/>
              <a:chOff x="1123044" y="2962438"/>
              <a:chExt cx="239438" cy="262429"/>
            </a:xfrm>
          </p:grpSpPr>
          <p:cxnSp>
            <p:nvCxnSpPr>
              <p:cNvPr id="60" name="直接连接符 59"/>
              <p:cNvCxnSpPr/>
              <p:nvPr/>
            </p:nvCxnSpPr>
            <p:spPr>
              <a:xfrm flipV="1">
                <a:off x="1123049" y="2962438"/>
                <a:ext cx="239433" cy="6144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1123044" y="3023852"/>
                <a:ext cx="159261" cy="20101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67" title=""/>
          <p:cNvGrpSpPr/>
          <p:nvPr/>
        </p:nvGrpSpPr>
        <p:grpSpPr>
          <a:xfrm rot="10321582" flipH="1">
            <a:off x="6942951" y="2492897"/>
            <a:ext cx="1065547" cy="805504"/>
            <a:chOff x="1529895" y="1841631"/>
            <a:chExt cx="1065547" cy="805504"/>
          </a:xfrm>
        </p:grpSpPr>
        <p:cxnSp>
          <p:nvCxnSpPr>
            <p:cNvPr id="69" name="直接连接符 68"/>
            <p:cNvCxnSpPr/>
            <p:nvPr/>
          </p:nvCxnSpPr>
          <p:spPr>
            <a:xfrm rot="10321582">
              <a:off x="1529895" y="1841631"/>
              <a:ext cx="1065547" cy="8055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 rot="550619">
              <a:off x="1915613" y="2079494"/>
              <a:ext cx="173368" cy="196715"/>
              <a:chOff x="968600" y="2984562"/>
              <a:chExt cx="237519" cy="269506"/>
            </a:xfrm>
          </p:grpSpPr>
          <p:cxnSp>
            <p:nvCxnSpPr>
              <p:cNvPr id="71" name="直接连接符 70"/>
              <p:cNvCxnSpPr/>
              <p:nvPr/>
            </p:nvCxnSpPr>
            <p:spPr>
              <a:xfrm rot="9770963">
                <a:off x="1096588" y="2984562"/>
                <a:ext cx="65450" cy="22307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9770963" flipV="1">
                <a:off x="968600" y="3249758"/>
                <a:ext cx="237519" cy="431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3" name="组合 82" title=""/>
          <p:cNvGrpSpPr/>
          <p:nvPr/>
        </p:nvGrpSpPr>
        <p:grpSpPr>
          <a:xfrm rot="11047086" flipH="1">
            <a:off x="7626396" y="2710026"/>
            <a:ext cx="1312831" cy="594701"/>
            <a:chOff x="1260582" y="1745885"/>
            <a:chExt cx="1312831" cy="594701"/>
          </a:xfrm>
        </p:grpSpPr>
        <p:cxnSp>
          <p:nvCxnSpPr>
            <p:cNvPr id="84" name="直接连接符 83"/>
            <p:cNvCxnSpPr/>
            <p:nvPr/>
          </p:nvCxnSpPr>
          <p:spPr>
            <a:xfrm rot="11047086">
              <a:off x="1260582" y="1745885"/>
              <a:ext cx="1312831" cy="59470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组合 84"/>
            <p:cNvGrpSpPr/>
            <p:nvPr/>
          </p:nvGrpSpPr>
          <p:grpSpPr>
            <a:xfrm rot="550619">
              <a:off x="1879550" y="1962381"/>
              <a:ext cx="170523" cy="170213"/>
              <a:chOff x="891364" y="2834606"/>
              <a:chExt cx="233622" cy="233199"/>
            </a:xfrm>
          </p:grpSpPr>
          <p:cxnSp>
            <p:nvCxnSpPr>
              <p:cNvPr id="86" name="直接连接符 85"/>
              <p:cNvCxnSpPr/>
              <p:nvPr/>
            </p:nvCxnSpPr>
            <p:spPr>
              <a:xfrm rot="10496467">
                <a:off x="1033594" y="2834606"/>
                <a:ext cx="81094" cy="193229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rot="10496467" flipV="1">
                <a:off x="891364" y="3034086"/>
                <a:ext cx="233622" cy="33719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93" name="直接连接符 92" title=""/>
          <p:cNvCxnSpPr/>
          <p:nvPr/>
        </p:nvCxnSpPr>
        <p:spPr>
          <a:xfrm flipH="1">
            <a:off x="5885684" y="3300277"/>
            <a:ext cx="1065547" cy="80550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 title=""/>
          <p:cNvCxnSpPr/>
          <p:nvPr/>
        </p:nvCxnSpPr>
        <p:spPr>
          <a:xfrm flipH="1">
            <a:off x="5894354" y="3301809"/>
            <a:ext cx="1741033" cy="79630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椭圆 96" title=""/>
          <p:cNvSpPr/>
          <p:nvPr/>
        </p:nvSpPr>
        <p:spPr bwMode="auto">
          <a:xfrm>
            <a:off x="5862565" y="4061291"/>
            <a:ext cx="73637" cy="736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6" name="椭圆 55" title=""/>
          <p:cNvSpPr/>
          <p:nvPr/>
        </p:nvSpPr>
        <p:spPr bwMode="auto">
          <a:xfrm>
            <a:off x="5835056" y="2456078"/>
            <a:ext cx="73637" cy="736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8" name="文本框 97" title=""/>
          <p:cNvSpPr txBox="1"/>
          <p:nvPr/>
        </p:nvSpPr>
        <p:spPr>
          <a:xfrm>
            <a:off x="536632" y="1657691"/>
            <a:ext cx="48172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n-lt"/>
                <a:ea typeface="楷体" panose="02010609060101010101" pitchFamily="49" charset="-122"/>
              </a:rPr>
              <a:t>①从发光点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en-US" sz="2400" b="1">
                <a:latin typeface="+mn-lt"/>
                <a:ea typeface="楷体" panose="02010609060101010101" pitchFamily="49" charset="-122"/>
              </a:rPr>
              <a:t>任意引两条光线射到平面镜上；</a:t>
            </a:r>
            <a:endParaRPr lang="en-US" altLang="zh-CN" sz="2400" b="1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+mn-lt"/>
                <a:ea typeface="楷体" panose="02010609060101010101" pitchFamily="49" charset="-122"/>
              </a:rPr>
              <a:t>②分别作出两条入射光线的法线；</a:t>
            </a:r>
            <a:endParaRPr lang="en-US" altLang="zh-CN" sz="2400" b="1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+mn-lt"/>
                <a:ea typeface="楷体" panose="02010609060101010101" pitchFamily="49" charset="-122"/>
              </a:rPr>
              <a:t>③根据光的反射定律，分别作两条入射光线的反射光线；</a:t>
            </a:r>
            <a:endParaRPr lang="en-US" altLang="zh-CN" sz="2400" b="1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+mn-lt"/>
                <a:ea typeface="楷体" panose="02010609060101010101" pitchFamily="49" charset="-122"/>
              </a:rPr>
              <a:t>④分别作两条反射光线的反向延长线，它们的交点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S'</a:t>
            </a:r>
            <a:r>
              <a:rPr lang="zh-CN" altLang="en-US" sz="2400" b="1">
                <a:latin typeface="+mn-lt"/>
                <a:ea typeface="楷体" panose="02010609060101010101" pitchFamily="49" charset="-122"/>
              </a:rPr>
              <a:t>即为发光点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</a:t>
            </a:r>
            <a:endParaRPr lang="en-US" altLang="zh-CN" sz="2400" b="1" i="1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+mn-lt"/>
                <a:ea typeface="楷体" panose="02010609060101010101" pitchFamily="49" charset="-122"/>
              </a:rPr>
              <a:t>的像。</a:t>
            </a:r>
            <a:endParaRPr lang="zh-CN" altLang="en-US" sz="2400" b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08" name="组合 107" title=""/>
          <p:cNvGrpSpPr/>
          <p:nvPr/>
        </p:nvGrpSpPr>
        <p:grpSpPr>
          <a:xfrm>
            <a:off x="6938224" y="2095500"/>
            <a:ext cx="114300" cy="1218934"/>
            <a:chOff x="6938224" y="2095500"/>
            <a:chExt cx="114300" cy="1218934"/>
          </a:xfrm>
        </p:grpSpPr>
        <p:cxnSp>
          <p:nvCxnSpPr>
            <p:cNvPr id="65" name="直接连接符 64"/>
            <p:cNvCxnSpPr/>
            <p:nvPr/>
          </p:nvCxnSpPr>
          <p:spPr>
            <a:xfrm flipH="1">
              <a:off x="6945562" y="2095500"/>
              <a:ext cx="5669" cy="1218934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连接符: 肘形 99"/>
            <p:cNvCxnSpPr/>
            <p:nvPr/>
          </p:nvCxnSpPr>
          <p:spPr>
            <a:xfrm>
              <a:off x="6938224" y="3192852"/>
              <a:ext cx="114300" cy="108896"/>
            </a:xfrm>
            <a:prstGeom prst="bentConnector3">
              <a:avLst>
                <a:gd name="adj1" fmla="val 10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组合 108" title=""/>
          <p:cNvGrpSpPr/>
          <p:nvPr/>
        </p:nvGrpSpPr>
        <p:grpSpPr>
          <a:xfrm>
            <a:off x="7628884" y="2066066"/>
            <a:ext cx="114300" cy="1235682"/>
            <a:chOff x="7628884" y="2066066"/>
            <a:chExt cx="114300" cy="1235682"/>
          </a:xfrm>
        </p:grpSpPr>
        <p:cxnSp>
          <p:nvCxnSpPr>
            <p:cNvPr id="106" name="连接符: 肘形 105"/>
            <p:cNvCxnSpPr/>
            <p:nvPr/>
          </p:nvCxnSpPr>
          <p:spPr>
            <a:xfrm>
              <a:off x="7628884" y="3192852"/>
              <a:ext cx="114300" cy="108896"/>
            </a:xfrm>
            <a:prstGeom prst="bentConnector3">
              <a:avLst>
                <a:gd name="adj1" fmla="val 10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7637831" y="2066066"/>
              <a:ext cx="5669" cy="1218934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  <p:cond evt="onBegin" delay="0">
                          <p:tn val="70"/>
                        </p:cond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8" grpId="0"/>
      <p:bldP spid="42" grpId="0"/>
      <p:bldP spid="9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 title=""/>
          <p:cNvSpPr txBox="1"/>
          <p:nvPr/>
        </p:nvSpPr>
        <p:spPr>
          <a:xfrm>
            <a:off x="558053" y="599045"/>
            <a:ext cx="662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2.</a:t>
            </a:r>
            <a:r>
              <a:rPr lang="zh-CN" altLang="en-US" sz="2400" b="1"/>
              <a:t>根据平面镜成像特点作图（对称法）</a:t>
            </a:r>
            <a:endParaRPr lang="zh-CN" altLang="en-US" sz="2400" b="1"/>
          </a:p>
        </p:txBody>
      </p:sp>
      <p:cxnSp>
        <p:nvCxnSpPr>
          <p:cNvPr id="12" name="直接连接符 11" title=""/>
          <p:cNvCxnSpPr/>
          <p:nvPr/>
        </p:nvCxnSpPr>
        <p:spPr>
          <a:xfrm>
            <a:off x="1573303" y="1033814"/>
            <a:ext cx="2070847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连接符: 曲线 14" title=""/>
          <p:cNvCxnSpPr/>
          <p:nvPr/>
        </p:nvCxnSpPr>
        <p:spPr>
          <a:xfrm flipV="1">
            <a:off x="2581945" y="369794"/>
            <a:ext cx="645349" cy="282946"/>
          </a:xfrm>
          <a:prstGeom prst="curvedConnector3">
            <a:avLst>
              <a:gd name="adj1" fmla="val 1033"/>
            </a:avLst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 title=""/>
          <p:cNvSpPr txBox="1"/>
          <p:nvPr/>
        </p:nvSpPr>
        <p:spPr>
          <a:xfrm>
            <a:off x="3301254" y="141263"/>
            <a:ext cx="28425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像与物关于镜面对称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 title=""/>
          <p:cNvSpPr txBox="1"/>
          <p:nvPr/>
        </p:nvSpPr>
        <p:spPr>
          <a:xfrm>
            <a:off x="5546905" y="2856537"/>
            <a:ext cx="611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</a:rPr>
              <a:t>M</a:t>
            </a:r>
            <a:endParaRPr lang="zh-CN" altLang="en-US" sz="2400" b="1" i="1">
              <a:latin typeface="+mn-lt"/>
            </a:endParaRPr>
          </a:p>
        </p:txBody>
      </p:sp>
      <p:sp>
        <p:nvSpPr>
          <p:cNvPr id="22" name="文本框 21" title=""/>
          <p:cNvSpPr txBox="1"/>
          <p:nvPr/>
        </p:nvSpPr>
        <p:spPr>
          <a:xfrm>
            <a:off x="8454445" y="2906747"/>
            <a:ext cx="611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</a:rPr>
              <a:t>N</a:t>
            </a:r>
            <a:endParaRPr lang="zh-CN" altLang="en-US" sz="2400" b="1" i="1">
              <a:latin typeface="+mn-lt"/>
            </a:endParaRPr>
          </a:p>
        </p:txBody>
      </p:sp>
      <p:sp>
        <p:nvSpPr>
          <p:cNvPr id="23" name="文本框 22" title=""/>
          <p:cNvSpPr txBox="1"/>
          <p:nvPr/>
        </p:nvSpPr>
        <p:spPr>
          <a:xfrm>
            <a:off x="6000739" y="1986418"/>
            <a:ext cx="611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</a:rPr>
              <a:t>S</a:t>
            </a:r>
            <a:endParaRPr lang="zh-CN" altLang="en-US" sz="2400" b="1" i="1">
              <a:latin typeface="+mn-lt"/>
            </a:endParaRPr>
          </a:p>
        </p:txBody>
      </p:sp>
      <p:sp>
        <p:nvSpPr>
          <p:cNvPr id="24" name="文本框 23" title=""/>
          <p:cNvSpPr txBox="1"/>
          <p:nvPr/>
        </p:nvSpPr>
        <p:spPr>
          <a:xfrm>
            <a:off x="6127979" y="4142223"/>
            <a:ext cx="611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</a:rPr>
              <a:t>S'</a:t>
            </a:r>
            <a:endParaRPr lang="zh-CN" altLang="en-US" sz="2400" b="1" i="1">
              <a:latin typeface="+mn-lt"/>
            </a:endParaRPr>
          </a:p>
        </p:txBody>
      </p:sp>
      <p:pic>
        <p:nvPicPr>
          <p:cNvPr id="31" name="图片 30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080621" y="1980003"/>
            <a:ext cx="274173" cy="2776818"/>
          </a:xfrm>
          <a:prstGeom prst="rect">
            <a:avLst/>
          </a:prstGeom>
        </p:spPr>
      </p:pic>
      <p:sp>
        <p:nvSpPr>
          <p:cNvPr id="32" name="文本框 31" title=""/>
          <p:cNvSpPr txBox="1"/>
          <p:nvPr/>
        </p:nvSpPr>
        <p:spPr>
          <a:xfrm>
            <a:off x="510971" y="1322622"/>
            <a:ext cx="4978113" cy="3346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lt"/>
                <a:ea typeface="楷体" panose="02010609060101010101" pitchFamily="49" charset="-122"/>
              </a:rPr>
              <a:t>①过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en-US" sz="2400" b="1">
                <a:latin typeface="+mn-lt"/>
                <a:ea typeface="楷体" panose="02010609060101010101" pitchFamily="49" charset="-122"/>
              </a:rPr>
              <a:t>点作平面镜的垂线（像与物的连线与镜面垂直）；</a:t>
            </a:r>
            <a:endParaRPr lang="en-US" altLang="zh-CN" sz="2400" b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n-lt"/>
                <a:ea typeface="楷体" panose="02010609060101010101" pitchFamily="49" charset="-122"/>
              </a:rPr>
              <a:t>②在垂线上截取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S'</a:t>
            </a:r>
            <a:r>
              <a:rPr lang="zh-CN" altLang="en-US" sz="2400" b="1">
                <a:latin typeface="+mn-lt"/>
                <a:ea typeface="楷体" panose="02010609060101010101" pitchFamily="49" charset="-122"/>
              </a:rPr>
              <a:t>点，让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S'</a:t>
            </a:r>
            <a:r>
              <a:rPr lang="zh-CN" altLang="en-US" sz="2400" b="1">
                <a:latin typeface="+mn-lt"/>
                <a:ea typeface="楷体" panose="02010609060101010101" pitchFamily="49" charset="-122"/>
              </a:rPr>
              <a:t>点到镜面的距离等于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en-US" sz="2400" b="1">
                <a:latin typeface="+mn-lt"/>
                <a:ea typeface="楷体" panose="02010609060101010101" pitchFamily="49" charset="-122"/>
              </a:rPr>
              <a:t>点到镜面的距离（像与物到镜面的距离相等）；</a:t>
            </a:r>
            <a:endParaRPr lang="en-US" altLang="zh-CN" sz="2400" b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n-lt"/>
                <a:ea typeface="楷体" panose="02010609060101010101" pitchFamily="49" charset="-122"/>
              </a:rPr>
              <a:t>③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S'</a:t>
            </a:r>
            <a:r>
              <a:rPr lang="zh-CN" altLang="en-US" sz="2400" b="1">
                <a:latin typeface="+mn-lt"/>
                <a:ea typeface="楷体" panose="02010609060101010101" pitchFamily="49" charset="-122"/>
              </a:rPr>
              <a:t>即</a:t>
            </a:r>
            <a:r>
              <a:rPr lang="en-US" altLang="zh-CN" sz="2400" b="1" i="1"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en-US" sz="2400" b="1">
                <a:latin typeface="+mn-lt"/>
                <a:ea typeface="楷体" panose="02010609060101010101" pitchFamily="49" charset="-122"/>
              </a:rPr>
              <a:t>的像。</a:t>
            </a:r>
            <a:endParaRPr lang="zh-CN" altLang="en-US" sz="2400" b="1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33" name="直接连接符 32" title=""/>
          <p:cNvCxnSpPr/>
          <p:nvPr/>
        </p:nvCxnSpPr>
        <p:spPr>
          <a:xfrm>
            <a:off x="6469373" y="2315545"/>
            <a:ext cx="14793" cy="1913555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连接符: 肘形 34" title=""/>
          <p:cNvCxnSpPr/>
          <p:nvPr/>
        </p:nvCxnSpPr>
        <p:spPr>
          <a:xfrm>
            <a:off x="6484167" y="3190325"/>
            <a:ext cx="114300" cy="108896"/>
          </a:xfrm>
          <a:prstGeom prst="bentConnector3">
            <a:avLst>
              <a:gd name="adj1" fmla="val 10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 title=""/>
          <p:cNvSpPr/>
          <p:nvPr/>
        </p:nvSpPr>
        <p:spPr bwMode="auto">
          <a:xfrm>
            <a:off x="6433900" y="2315545"/>
            <a:ext cx="73637" cy="736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6" name="椭圆 35" title=""/>
          <p:cNvSpPr/>
          <p:nvPr/>
        </p:nvSpPr>
        <p:spPr bwMode="auto">
          <a:xfrm>
            <a:off x="6447348" y="4155463"/>
            <a:ext cx="73637" cy="736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42" name="连接符: 曲线 41" title=""/>
          <p:cNvCxnSpPr/>
          <p:nvPr/>
        </p:nvCxnSpPr>
        <p:spPr>
          <a:xfrm flipV="1">
            <a:off x="6627381" y="2822871"/>
            <a:ext cx="598387" cy="360730"/>
          </a:xfrm>
          <a:prstGeom prst="curvedConnector3">
            <a:avLst>
              <a:gd name="adj1" fmla="val 50000"/>
            </a:avLst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 title=""/>
          <p:cNvSpPr txBox="1"/>
          <p:nvPr/>
        </p:nvSpPr>
        <p:spPr>
          <a:xfrm>
            <a:off x="7278156" y="2282794"/>
            <a:ext cx="13279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注意标垂直符号</a:t>
            </a:r>
            <a:endParaRPr lang="zh-CN" altLang="en-US" sz="2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36" grpId="0" animBg="1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3824063" y="73890"/>
            <a:ext cx="1653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spc="-100">
                <a:latin typeface="楷体_GB2312" panose="02010609030101010101" pitchFamily="49" charset="-122"/>
                <a:ea typeface="楷体_GB2312" panose="02010609030101010101" pitchFamily="49" charset="-122"/>
              </a:rPr>
              <a:t>随堂演练</a:t>
            </a:r>
            <a:endParaRPr lang="zh-CN" altLang="en-US" sz="2800" b="1" spc="-1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954741" y="884906"/>
            <a:ext cx="695885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</a:rPr>
              <a:t>1.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</a:rPr>
              <a:t>如图是从平面镜中看到的表盘，此时实际时刻是（　　）</a:t>
            </a:r>
            <a:endParaRPr lang="zh-CN" altLang="zh-CN" sz="2800" b="1" kern="100">
              <a:effectLst/>
              <a:latin typeface="+mj-lt"/>
            </a:endParaRPr>
          </a:p>
        </p:txBody>
      </p:sp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195" y="1998154"/>
            <a:ext cx="1929491" cy="1929491"/>
          </a:xfrm>
          <a:prstGeom prst="rect">
            <a:avLst/>
          </a:prstGeom>
        </p:spPr>
      </p:pic>
      <p:sp>
        <p:nvSpPr>
          <p:cNvPr id="12" name="文本框 11" title=""/>
          <p:cNvSpPr txBox="1"/>
          <p:nvPr/>
        </p:nvSpPr>
        <p:spPr>
          <a:xfrm>
            <a:off x="954741" y="2571750"/>
            <a:ext cx="53989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00" algn="l" fontAlgn="ctr">
              <a:lnSpc>
                <a:spcPct val="150000"/>
              </a:lnSpc>
              <a:tabLst>
                <a:tab pos="1319530"/>
                <a:tab pos="2639060"/>
                <a:tab pos="3958590"/>
              </a:tabLst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A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．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5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点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40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分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	B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．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5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点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20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分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	</a:t>
            </a:r>
            <a:endParaRPr lang="en-US" altLang="zh-CN" sz="2800" b="1" kern="100">
              <a:solidFill>
                <a:srgbClr val="000000"/>
              </a:solidFill>
              <a:effectLst/>
              <a:latin typeface="+mj-lt"/>
              <a:ea typeface="+mn-ea"/>
            </a:endParaRPr>
          </a:p>
          <a:p>
            <a:pPr marL="190500" algn="l" fontAlgn="ctr">
              <a:lnSpc>
                <a:spcPct val="150000"/>
              </a:lnSpc>
              <a:tabLst>
                <a:tab pos="1319530"/>
                <a:tab pos="2639060"/>
                <a:tab pos="3958590"/>
              </a:tabLst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C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．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8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点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27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分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	D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．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6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点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40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n-ea"/>
              </a:rPr>
              <a:t>分</a:t>
            </a:r>
            <a:endParaRPr lang="zh-CN" altLang="zh-CN" sz="2800" b="1" kern="100">
              <a:effectLst/>
              <a:latin typeface="+mj-lt"/>
              <a:ea typeface="+mn-ea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2622176" y="1715960"/>
            <a:ext cx="672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j-lt"/>
              </a:rPr>
              <a:t>B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934571" y="339795"/>
            <a:ext cx="738915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  <a:ea typeface="+mn-ea"/>
              </a:rPr>
              <a:t>2.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  <a:ea typeface="+mn-ea"/>
              </a:rPr>
              <a:t>一只小球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  <a:ea typeface="+mn-ea"/>
              </a:rPr>
              <a:t>S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  <a:ea typeface="+mn-ea"/>
              </a:rPr>
              <a:t>水平向左朝</a:t>
            </a:r>
            <a:r>
              <a:rPr lang="en-US" altLang="zh-CN" sz="2800" b="1" i="1" kern="100">
                <a:solidFill>
                  <a:srgbClr val="000000"/>
                </a:solidFill>
                <a:effectLst/>
                <a:latin typeface="+mn-lt"/>
                <a:ea typeface="+mn-ea"/>
              </a:rPr>
              <a:t>A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  <a:ea typeface="+mn-ea"/>
              </a:rPr>
              <a:t>点滚去，若平面镜与水平地面成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  <a:ea typeface="+mn-ea"/>
              </a:rPr>
              <a:t>45°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  <a:ea typeface="+mn-ea"/>
              </a:rPr>
              <a:t>夹角，则平面镜中小球的像的运动方向是（　　）</a:t>
            </a:r>
            <a:endParaRPr lang="zh-CN" altLang="zh-CN" sz="2800" b="1" kern="100">
              <a:effectLst/>
              <a:latin typeface="+mn-lt"/>
              <a:ea typeface="+mn-ea"/>
            </a:endParaRPr>
          </a:p>
        </p:txBody>
      </p:sp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265" y="1877574"/>
            <a:ext cx="2613464" cy="1939681"/>
          </a:xfrm>
          <a:prstGeom prst="rect">
            <a:avLst/>
          </a:prstGeom>
        </p:spPr>
      </p:pic>
      <p:sp>
        <p:nvSpPr>
          <p:cNvPr id="9" name="文本框 8" title=""/>
          <p:cNvSpPr txBox="1"/>
          <p:nvPr/>
        </p:nvSpPr>
        <p:spPr>
          <a:xfrm>
            <a:off x="578223" y="2523904"/>
            <a:ext cx="62932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00" algn="l" fontAlgn="ctr">
              <a:lnSpc>
                <a:spcPct val="150000"/>
              </a:lnSpc>
              <a:tabLst>
                <a:tab pos="1319530"/>
                <a:tab pos="2639060"/>
                <a:tab pos="3958590"/>
              </a:tabLst>
            </a:pPr>
            <a:r>
              <a:rPr lang="en-US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A</a:t>
            </a:r>
            <a:r>
              <a:rPr lang="zh-CN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．水平向左</a:t>
            </a:r>
            <a:r>
              <a:rPr lang="en-US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	B</a:t>
            </a:r>
            <a:r>
              <a:rPr lang="zh-CN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．水平向右</a:t>
            </a:r>
            <a:r>
              <a:rPr lang="en-US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	</a:t>
            </a:r>
            <a:endParaRPr lang="en-US" altLang="zh-CN" sz="2800" b="1" kern="100">
              <a:solidFill>
                <a:srgbClr val="000000"/>
              </a:solidFill>
              <a:effectLst/>
              <a:highlight>
                <a:srgbClr val="FFFFFF"/>
              </a:highlight>
              <a:latin typeface="+mj-lt"/>
            </a:endParaRPr>
          </a:p>
          <a:p>
            <a:pPr marL="190500" algn="l" fontAlgn="ctr">
              <a:lnSpc>
                <a:spcPct val="150000"/>
              </a:lnSpc>
              <a:tabLst>
                <a:tab pos="1319530"/>
                <a:tab pos="2639060"/>
                <a:tab pos="3958590"/>
              </a:tabLst>
            </a:pPr>
            <a:r>
              <a:rPr lang="en-US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C</a:t>
            </a:r>
            <a:r>
              <a:rPr lang="zh-CN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．竖直向上</a:t>
            </a:r>
            <a:r>
              <a:rPr lang="en-US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	D</a:t>
            </a:r>
            <a:r>
              <a:rPr lang="zh-CN" altLang="zh-CN" sz="2800" b="1" kern="10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．竖直向下</a:t>
            </a:r>
            <a:endParaRPr lang="zh-CN" altLang="zh-CN" sz="2800" b="1" kern="100">
              <a:effectLst/>
              <a:highlight>
                <a:srgbClr val="FFFFFF"/>
              </a:highlight>
              <a:latin typeface="+mj-lt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3301253" y="1783195"/>
            <a:ext cx="672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j-lt"/>
              </a:rPr>
              <a:t>D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981636" y="751291"/>
            <a:ext cx="779929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800" b="1" kern="100">
                <a:solidFill>
                  <a:srgbClr val="000000"/>
                </a:solidFill>
                <a:latin typeface="+mn-lt"/>
              </a:rPr>
              <a:t>3.</a:t>
            </a:r>
            <a:r>
              <a:rPr lang="zh-CN" altLang="en-US" sz="2800" b="1" kern="100">
                <a:solidFill>
                  <a:srgbClr val="000000"/>
                </a:solidFill>
                <a:latin typeface="+mn-lt"/>
              </a:rPr>
              <a:t>小红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同学身高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</a:rPr>
              <a:t>1.5m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，站在平面镜前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</a:rPr>
              <a:t>3m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处，她的像到镜面的距离为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</a:rPr>
              <a:t>_____m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，像高是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</a:rPr>
              <a:t>_____m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；若她以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</a:rPr>
              <a:t>0.5m/s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的速度向平面镜靠近，则像的大小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</a:rPr>
              <a:t>_____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（填</a:t>
            </a:r>
            <a:r>
              <a:rPr lang="zh-CN" altLang="en-US" sz="2800" b="1" kern="100">
                <a:solidFill>
                  <a:srgbClr val="000000"/>
                </a:solidFill>
                <a:latin typeface="+mn-lt"/>
              </a:rPr>
              <a:t>“</a:t>
            </a:r>
            <a:r>
              <a:rPr lang="zh-CN" altLang="zh-CN" sz="2800" b="1" kern="100">
                <a:solidFill>
                  <a:srgbClr val="000000"/>
                </a:solidFill>
                <a:latin typeface="+mn-lt"/>
              </a:rPr>
              <a:t>变大</a:t>
            </a:r>
            <a:r>
              <a:rPr lang="zh-CN" altLang="en-US" sz="2800" b="1" kern="100">
                <a:solidFill>
                  <a:srgbClr val="000000"/>
                </a:solidFill>
                <a:latin typeface="+mn-lt"/>
              </a:rPr>
              <a:t>”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 、</a:t>
            </a:r>
            <a:r>
              <a:rPr lang="zh-CN" altLang="en-US" sz="2800" b="1" kern="100">
                <a:solidFill>
                  <a:srgbClr val="000000"/>
                </a:solidFill>
                <a:effectLst/>
                <a:latin typeface="+mn-lt"/>
              </a:rPr>
              <a:t>“</a:t>
            </a:r>
            <a:r>
              <a:rPr lang="zh-CN" altLang="zh-CN" sz="2800" b="1" kern="100">
                <a:solidFill>
                  <a:srgbClr val="000000"/>
                </a:solidFill>
                <a:latin typeface="+mn-lt"/>
              </a:rPr>
              <a:t>变小</a:t>
            </a:r>
            <a:r>
              <a:rPr lang="zh-CN" altLang="en-US" sz="2800" b="1" kern="100">
                <a:solidFill>
                  <a:srgbClr val="000000"/>
                </a:solidFill>
                <a:effectLst/>
                <a:latin typeface="+mn-lt"/>
              </a:rPr>
              <a:t>”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 或</a:t>
            </a:r>
            <a:r>
              <a:rPr lang="zh-CN" altLang="en-US" sz="2800" b="1" kern="100">
                <a:solidFill>
                  <a:srgbClr val="000000"/>
                </a:solidFill>
                <a:effectLst/>
                <a:latin typeface="+mn-lt"/>
              </a:rPr>
              <a:t>“</a:t>
            </a:r>
            <a:r>
              <a:rPr lang="zh-CN" altLang="zh-CN" sz="2800" b="1" kern="100">
                <a:solidFill>
                  <a:srgbClr val="000000"/>
                </a:solidFill>
                <a:latin typeface="+mn-lt"/>
              </a:rPr>
              <a:t>不变</a:t>
            </a:r>
            <a:r>
              <a:rPr lang="zh-CN" altLang="en-US" sz="2800" b="1" kern="100">
                <a:solidFill>
                  <a:srgbClr val="000000"/>
                </a:solidFill>
                <a:effectLst/>
                <a:latin typeface="+mn-lt"/>
              </a:rPr>
              <a:t>”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 ）。移动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</a:rPr>
              <a:t>2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秒后，人与镜中像的距离为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n-lt"/>
              </a:rPr>
              <a:t>_____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n-lt"/>
              </a:rPr>
              <a:t>米</a:t>
            </a:r>
            <a:r>
              <a:rPr lang="zh-CN" altLang="en-US" sz="2800" b="1" kern="100">
                <a:solidFill>
                  <a:srgbClr val="000000"/>
                </a:solidFill>
                <a:effectLst/>
                <a:latin typeface="+mn-lt"/>
              </a:rPr>
              <a:t>。</a:t>
            </a:r>
            <a:endParaRPr lang="zh-CN" altLang="zh-CN" sz="2800" b="1" kern="100">
              <a:effectLst/>
              <a:latin typeface="+mn-lt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4208930" y="1601660"/>
            <a:ext cx="672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j-lt"/>
              </a:rPr>
              <a:t>3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6683187" y="1601660"/>
            <a:ext cx="672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j-lt"/>
              </a:rPr>
              <a:t>1.5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055594" y="2865684"/>
            <a:ext cx="98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+mj-lt"/>
              </a:rPr>
              <a:t>不变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6461311" y="3470801"/>
            <a:ext cx="672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j-lt"/>
              </a:rPr>
              <a:t>4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6774" y="1894844"/>
            <a:ext cx="2314962" cy="2914622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1058956" y="406351"/>
            <a:ext cx="70260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4.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如图所示，</a:t>
            </a:r>
            <a:r>
              <a:rPr lang="en-US" altLang="zh-CN" sz="2800" b="1" i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A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点有一蜡烛，请画出人眼在</a:t>
            </a:r>
            <a:r>
              <a:rPr lang="en-US" altLang="zh-CN" sz="2800" b="1" i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B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处看到蜡烛</a:t>
            </a:r>
            <a:r>
              <a:rPr lang="en-US" altLang="zh-CN" sz="2800" b="1" i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A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在平面镜中像的光路图。</a:t>
            </a:r>
            <a:endParaRPr lang="zh-CN" altLang="zh-CN" sz="2800" b="1" kern="100">
              <a:effectLst/>
              <a:latin typeface="+mj-lt"/>
              <a:ea typeface="+mj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1391770" y="2494429"/>
            <a:ext cx="2487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解：如图所示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9" name="组合 8" title=""/>
          <p:cNvGrpSpPr/>
          <p:nvPr/>
        </p:nvGrpSpPr>
        <p:grpSpPr>
          <a:xfrm>
            <a:off x="4466774" y="1894844"/>
            <a:ext cx="2261560" cy="2915663"/>
            <a:chOff x="4466774" y="1894844"/>
            <a:chExt cx="2261560" cy="2915663"/>
          </a:xfrm>
        </p:grpSpPr>
        <p:pic>
          <p:nvPicPr>
            <p:cNvPr id="6" name="图片 5" descr="@@@7b903fb9-c46c-4006-a647-8ba0cc716d9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6774" y="1894844"/>
              <a:ext cx="1471084" cy="291566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7858" y="3231537"/>
              <a:ext cx="790476" cy="89671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824063" y="73890"/>
            <a:ext cx="1653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spc="-100">
                <a:latin typeface="楷体_GB2312" panose="02010609030101010101" pitchFamily="49" charset="-122"/>
                <a:ea typeface="楷体_GB2312" panose="02010609030101010101" pitchFamily="49" charset="-122"/>
              </a:rPr>
              <a:t>课堂小结</a:t>
            </a:r>
            <a:endParaRPr lang="zh-CN" altLang="en-US" sz="2800" b="1" spc="-1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959004" y="1217513"/>
            <a:ext cx="6454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平面镜成像</a:t>
            </a:r>
            <a:endParaRPr lang="zh-CN" altLang="en-US" sz="2800" b="1"/>
          </a:p>
        </p:txBody>
      </p:sp>
      <p:sp>
        <p:nvSpPr>
          <p:cNvPr id="5" name="左大括号 4" title=""/>
          <p:cNvSpPr/>
          <p:nvPr/>
        </p:nvSpPr>
        <p:spPr>
          <a:xfrm>
            <a:off x="1620371" y="1217513"/>
            <a:ext cx="215153" cy="224676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title=""/>
          <p:cNvSpPr txBox="1"/>
          <p:nvPr/>
        </p:nvSpPr>
        <p:spPr>
          <a:xfrm>
            <a:off x="1940892" y="1034394"/>
            <a:ext cx="6107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平面镜：表面光滑且能够反光的镜子</a:t>
            </a:r>
            <a:endParaRPr lang="zh-CN" altLang="en-US" sz="2400" b="1"/>
          </a:p>
        </p:txBody>
      </p:sp>
      <p:sp>
        <p:nvSpPr>
          <p:cNvPr id="7" name="文本框 6" title=""/>
          <p:cNvSpPr txBox="1"/>
          <p:nvPr/>
        </p:nvSpPr>
        <p:spPr>
          <a:xfrm>
            <a:off x="1920669" y="3048783"/>
            <a:ext cx="1293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平面镜成像</a:t>
            </a:r>
            <a:endParaRPr lang="zh-CN" altLang="en-US" sz="2400" b="1"/>
          </a:p>
        </p:txBody>
      </p:sp>
      <p:sp>
        <p:nvSpPr>
          <p:cNvPr id="8" name="左大括号 7" title=""/>
          <p:cNvSpPr/>
          <p:nvPr/>
        </p:nvSpPr>
        <p:spPr>
          <a:xfrm>
            <a:off x="3018898" y="2857470"/>
            <a:ext cx="215153" cy="155599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文本框 8" title=""/>
          <p:cNvSpPr txBox="1"/>
          <p:nvPr/>
        </p:nvSpPr>
        <p:spPr>
          <a:xfrm>
            <a:off x="3234051" y="2474535"/>
            <a:ext cx="1645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平面镜成像的特点</a:t>
            </a:r>
            <a:endParaRPr lang="zh-CN" altLang="en-US" sz="2400" b="1"/>
          </a:p>
        </p:txBody>
      </p:sp>
      <p:sp>
        <p:nvSpPr>
          <p:cNvPr id="10" name="文本框 9" title=""/>
          <p:cNvSpPr txBox="1"/>
          <p:nvPr/>
        </p:nvSpPr>
        <p:spPr>
          <a:xfrm>
            <a:off x="3213828" y="4117860"/>
            <a:ext cx="4787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平面镜成像的原理：</a:t>
            </a:r>
            <a:r>
              <a:rPr lang="zh-CN" altLang="en-US" sz="2400" b="1">
                <a:solidFill>
                  <a:srgbClr val="FF0000"/>
                </a:solidFill>
              </a:rPr>
              <a:t>光的反射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左大括号 10" title=""/>
          <p:cNvSpPr/>
          <p:nvPr/>
        </p:nvSpPr>
        <p:spPr>
          <a:xfrm>
            <a:off x="4664394" y="2094713"/>
            <a:ext cx="210133" cy="153093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文本框 12" title=""/>
          <p:cNvSpPr txBox="1"/>
          <p:nvPr/>
        </p:nvSpPr>
        <p:spPr>
          <a:xfrm>
            <a:off x="4879547" y="1972125"/>
            <a:ext cx="3535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像与物的</a:t>
            </a:r>
            <a:r>
              <a:rPr lang="zh-CN" altLang="en-US" sz="2400" b="1">
                <a:solidFill>
                  <a:srgbClr val="FF0000"/>
                </a:solidFill>
              </a:rPr>
              <a:t>大小相等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4879546" y="2409409"/>
            <a:ext cx="3750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像与物到镜面的</a:t>
            </a:r>
            <a:r>
              <a:rPr lang="zh-CN" altLang="en-US" sz="2400" b="1">
                <a:solidFill>
                  <a:srgbClr val="FF0000"/>
                </a:solidFill>
              </a:rPr>
              <a:t>距离相等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4884566" y="2857471"/>
            <a:ext cx="4077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像与物的的连线</a:t>
            </a:r>
            <a:r>
              <a:rPr lang="zh-CN" altLang="en-US" sz="2400" b="1">
                <a:solidFill>
                  <a:srgbClr val="FF0000"/>
                </a:solidFill>
              </a:rPr>
              <a:t>垂直</a:t>
            </a:r>
            <a:r>
              <a:rPr lang="zh-CN" altLang="en-US" sz="2400" b="1"/>
              <a:t>于镜面</a:t>
            </a:r>
            <a:endParaRPr lang="zh-CN" altLang="en-US" sz="2400" b="1"/>
          </a:p>
        </p:txBody>
      </p:sp>
      <p:sp>
        <p:nvSpPr>
          <p:cNvPr id="16" name="文本框 15" title=""/>
          <p:cNvSpPr txBox="1"/>
          <p:nvPr/>
        </p:nvSpPr>
        <p:spPr>
          <a:xfrm>
            <a:off x="4879546" y="3339987"/>
            <a:ext cx="3535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平面镜成</a:t>
            </a:r>
            <a:r>
              <a:rPr lang="zh-CN" altLang="en-US" sz="2400" b="1">
                <a:solidFill>
                  <a:srgbClr val="FF0000"/>
                </a:solidFill>
              </a:rPr>
              <a:t>虚像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3824063" y="73890"/>
            <a:ext cx="1653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spc="-100">
                <a:latin typeface="楷体_GB2312" panose="02010609030101010101" pitchFamily="49" charset="-122"/>
                <a:ea typeface="楷体_GB2312" panose="02010609030101010101" pitchFamily="49" charset="-122"/>
              </a:rPr>
              <a:t>习题解答</a:t>
            </a:r>
            <a:endParaRPr lang="zh-CN" altLang="en-US" sz="2800" b="1" spc="-1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5695924" y="730817"/>
            <a:ext cx="39063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1600" b="1">
                <a:solidFill>
                  <a:schemeClr val="tx1"/>
                </a:solidFill>
              </a:rPr>
              <a:t>【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1600" b="1">
                <a:solidFill>
                  <a:schemeClr val="tx1"/>
                </a:solidFill>
                <a:latin typeface="+mj-lt"/>
              </a:rPr>
              <a:t>P</a:t>
            </a:r>
            <a:r>
              <a:rPr lang="en-US" altLang="zh-CN" sz="1600" b="1" baseline="-25000">
                <a:solidFill>
                  <a:schemeClr val="tx1"/>
                </a:solidFill>
                <a:latin typeface="+mj-lt"/>
              </a:rPr>
              <a:t>100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练习与应用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”第</a:t>
            </a:r>
            <a:r>
              <a:rPr lang="en-US" altLang="zh-CN" sz="1600" b="1">
                <a:solidFill>
                  <a:schemeClr val="tx1"/>
                </a:solidFill>
                <a:latin typeface="黑体" panose="02010609060101010101" pitchFamily="49" charset="-122"/>
              </a:rPr>
              <a:t>1~</a:t>
            </a:r>
            <a:r>
              <a:rPr lang="en-US" altLang="zh-CN" sz="16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1600" b="1">
                <a:solidFill>
                  <a:schemeClr val="tx1"/>
                </a:solidFill>
              </a:rPr>
              <a:t>】</a:t>
            </a:r>
            <a:endParaRPr lang="en-US" altLang="zh-CN" sz="1600" b="1">
              <a:solidFill>
                <a:schemeClr val="tx1"/>
              </a:solidFill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827597" y="1203077"/>
            <a:ext cx="76469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</a:rPr>
              <a:t>1.</a:t>
            </a:r>
            <a:r>
              <a:rPr lang="zh-CN" altLang="en-US" sz="2800" b="1">
                <a:latin typeface="+mj-lt"/>
              </a:rPr>
              <a:t>我们知道平面镜成像非常清晰，为什么在探究平面镜成像的特点时用玻璃板而不用平面镜？</a:t>
            </a:r>
            <a:endParaRPr lang="zh-CN" altLang="en-US" sz="2800" b="1">
              <a:latin typeface="+mj-lt"/>
            </a:endParaRPr>
          </a:p>
        </p:txBody>
      </p:sp>
      <p:sp>
        <p:nvSpPr>
          <p:cNvPr id="2" name="文本框 6" title=""/>
          <p:cNvSpPr txBox="1">
            <a:spLocks noChangeArrowheads="1"/>
          </p:cNvSpPr>
          <p:nvPr/>
        </p:nvSpPr>
        <p:spPr bwMode="auto">
          <a:xfrm>
            <a:off x="904875" y="2479582"/>
            <a:ext cx="76327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indent="711200" eaLnBrk="1" latinLnBrk="0" hangingPunct="1">
              <a:lnSpc>
                <a:spcPct val="100000"/>
              </a:lnSpc>
            </a:pPr>
            <a:r>
              <a:rPr lang="zh-CN" altLang="zh-CN">
                <a:solidFill>
                  <a:srgbClr val="0000FF"/>
                </a:solidFill>
              </a:rPr>
              <a:t>解：</a:t>
            </a:r>
            <a:r>
              <a:rPr lang="zh-CN">
                <a:solidFill>
                  <a:srgbClr val="0000FF"/>
                </a:solidFill>
              </a:rPr>
              <a:t>玻璃板既能透光又能反光，能看到前面物体在后面成的像，也能看到后面的物体，便于找到像的位置。</a:t>
            </a:r>
            <a:endParaRPr lang="zh-CN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 title=""/>
          <p:cNvSpPr/>
          <p:nvPr/>
        </p:nvSpPr>
        <p:spPr>
          <a:xfrm>
            <a:off x="919163" y="1108075"/>
            <a:ext cx="6983412" cy="10001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1.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平面镜是指反射面是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的镜子，平面镜能成像是利用了光的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___________</a:t>
            </a:r>
            <a:r>
              <a:rPr lang="zh-CN" altLang="en-US" sz="24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4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26" name="圆角矩形 25" title=""/>
          <p:cNvSpPr/>
          <p:nvPr/>
        </p:nvSpPr>
        <p:spPr>
          <a:xfrm>
            <a:off x="919163" y="2501900"/>
            <a:ext cx="6983412" cy="18097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2.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平面镜成像的特点：成的是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（填“虚”或“实”）像，物体大小与像的大小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，物体到镜面的距离与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的距离相等，物与像的连线与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垂直，即物与像相对于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对称</a:t>
            </a:r>
            <a:r>
              <a:rPr lang="zh-CN" altLang="en-US" sz="24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4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2" name="文本框 1" title=""/>
          <p:cNvSpPr txBox="1">
            <a:spLocks noChangeArrowheads="1"/>
          </p:cNvSpPr>
          <p:nvPr/>
        </p:nvSpPr>
        <p:spPr bwMode="auto">
          <a:xfrm>
            <a:off x="4085478" y="1139078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</a:rPr>
              <a:t>平面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文本框 3" title=""/>
          <p:cNvSpPr txBox="1">
            <a:spLocks noChangeArrowheads="1"/>
          </p:cNvSpPr>
          <p:nvPr/>
        </p:nvSpPr>
        <p:spPr bwMode="auto">
          <a:xfrm>
            <a:off x="3279775" y="1650043"/>
            <a:ext cx="1401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</a:rPr>
              <a:t>反射定律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5" name="文本框 4" title=""/>
          <p:cNvSpPr txBox="1">
            <a:spLocks noChangeArrowheads="1"/>
          </p:cNvSpPr>
          <p:nvPr/>
        </p:nvSpPr>
        <p:spPr bwMode="auto">
          <a:xfrm>
            <a:off x="5057402" y="239056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</a:rPr>
              <a:t>虚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文本框 5" title=""/>
          <p:cNvSpPr txBox="1">
            <a:spLocks noChangeArrowheads="1"/>
          </p:cNvSpPr>
          <p:nvPr/>
        </p:nvSpPr>
        <p:spPr bwMode="auto">
          <a:xfrm>
            <a:off x="5776913" y="2886075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</a:rPr>
              <a:t>相等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7" name="文本框 6" title=""/>
          <p:cNvSpPr txBox="1">
            <a:spLocks noChangeArrowheads="1"/>
          </p:cNvSpPr>
          <p:nvPr/>
        </p:nvSpPr>
        <p:spPr bwMode="auto">
          <a:xfrm>
            <a:off x="3279775" y="3463925"/>
            <a:ext cx="1401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</a:rPr>
              <a:t>像到镜面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8" name="文本框 7" title=""/>
          <p:cNvSpPr txBox="1">
            <a:spLocks noChangeArrowheads="1"/>
          </p:cNvSpPr>
          <p:nvPr/>
        </p:nvSpPr>
        <p:spPr bwMode="auto">
          <a:xfrm>
            <a:off x="2357439" y="3973816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</a:rPr>
              <a:t>镜面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9" name="文本框 8" title=""/>
          <p:cNvSpPr txBox="1">
            <a:spLocks noChangeArrowheads="1"/>
          </p:cNvSpPr>
          <p:nvPr/>
        </p:nvSpPr>
        <p:spPr bwMode="auto">
          <a:xfrm>
            <a:off x="6172994" y="4016293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</a:rPr>
              <a:t>镜面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3824063" y="73890"/>
            <a:ext cx="1653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spc="-100">
                <a:latin typeface="楷体_GB2312" panose="02010609030101010101" pitchFamily="49" charset="-122"/>
                <a:ea typeface="楷体_GB2312" panose="02010609030101010101" pitchFamily="49" charset="-122"/>
              </a:rPr>
              <a:t>预习检测</a:t>
            </a:r>
            <a:endParaRPr lang="zh-CN" altLang="en-US" sz="2800" b="1" spc="-1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1"/>
      <p:bldP spid="5" grpId="1"/>
      <p:bldP spid="6" grpId="1"/>
      <p:bldP spid="7" grpId="1"/>
      <p:bldP spid="8" grpId="1"/>
      <p:bldP spid="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01" title=""/>
          <p:cNvSpPr txBox="1">
            <a:spLocks noChangeArrowheads="1"/>
          </p:cNvSpPr>
          <p:nvPr/>
        </p:nvSpPr>
        <p:spPr bwMode="auto">
          <a:xfrm>
            <a:off x="855663" y="680944"/>
            <a:ext cx="768191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/>
              <a:t>2.</a:t>
            </a:r>
            <a:r>
              <a:rPr lang="zh-CN" altLang="en-US"/>
              <a:t>小芳面向平面镜，站在镜前</a:t>
            </a:r>
            <a:r>
              <a:rPr lang="en-US" altLang="zh-CN"/>
              <a:t>1m</a:t>
            </a:r>
            <a:r>
              <a:rPr lang="zh-CN" altLang="en-US"/>
              <a:t>处，镜中的像与她相距多少米？若她后退</a:t>
            </a:r>
            <a:r>
              <a:rPr lang="en-US" altLang="zh-CN"/>
              <a:t>0.5m</a:t>
            </a:r>
            <a:r>
              <a:rPr lang="zh-CN" altLang="en-US"/>
              <a:t>远离平面镜，则镜中的像与她相距多少米？镜中像的大小会改变吗？</a:t>
            </a:r>
            <a:endParaRPr lang="zh-CN" altLang="en-US"/>
          </a:p>
        </p:txBody>
      </p:sp>
      <p:sp>
        <p:nvSpPr>
          <p:cNvPr id="3" name="文本框 6" title=""/>
          <p:cNvSpPr txBox="1">
            <a:spLocks noChangeArrowheads="1"/>
          </p:cNvSpPr>
          <p:nvPr/>
        </p:nvSpPr>
        <p:spPr bwMode="auto">
          <a:xfrm>
            <a:off x="904875" y="2479582"/>
            <a:ext cx="76327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>
                <a:solidFill>
                  <a:srgbClr val="0000FF"/>
                </a:solidFill>
              </a:rPr>
              <a:t>        </a:t>
            </a:r>
            <a:r>
              <a:rPr lang="zh-CN" altLang="zh-CN">
                <a:solidFill>
                  <a:srgbClr val="0000FF"/>
                </a:solidFill>
              </a:rPr>
              <a:t>解：小芳站在</a:t>
            </a:r>
            <a:r>
              <a:rPr lang="zh-CN" altLang="en-US">
                <a:solidFill>
                  <a:srgbClr val="0000FF"/>
                </a:solidFill>
              </a:rPr>
              <a:t>平面</a:t>
            </a:r>
            <a:r>
              <a:rPr lang="zh-CN" altLang="zh-CN">
                <a:solidFill>
                  <a:srgbClr val="0000FF"/>
                </a:solidFill>
              </a:rPr>
              <a:t>镜前1m处时，镜中的像与她相距2m；若她远离平面镜0.5m，则镜中的像与她相距3m；镜中像的大小不会改变</a:t>
            </a:r>
            <a:r>
              <a:rPr lang="zh-CN" altLang="en-US">
                <a:solidFill>
                  <a:srgbClr val="0000FF"/>
                </a:solidFill>
              </a:rPr>
              <a:t>。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870697" y="567035"/>
            <a:ext cx="74026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  <a:ea typeface="+mj-ea"/>
              </a:rPr>
              <a:t>3.</a:t>
            </a:r>
            <a:r>
              <a:rPr lang="zh-CN" altLang="en-US" sz="2800" b="1">
                <a:latin typeface="+mj-lt"/>
                <a:ea typeface="+mj-ea"/>
              </a:rPr>
              <a:t>京剧被列入我国第一批国家级非物质文化遗产名录。请在图中分别画出京剧演员通过平面镜看到的</a:t>
            </a:r>
            <a:r>
              <a:rPr lang="zh-CN" altLang="en-US" sz="2800" b="1" i="1">
                <a:latin typeface="+mj-lt"/>
                <a:ea typeface="+mj-ea"/>
              </a:rPr>
              <a:t>A</a:t>
            </a:r>
            <a:r>
              <a:rPr lang="zh-CN" altLang="en-US" sz="2800" b="1">
                <a:latin typeface="+mj-lt"/>
                <a:ea typeface="+mj-ea"/>
              </a:rPr>
              <a:t>点和</a:t>
            </a:r>
            <a:r>
              <a:rPr lang="zh-CN" altLang="en-US" sz="2800" b="1" i="1">
                <a:latin typeface="+mj-lt"/>
                <a:ea typeface="+mj-ea"/>
              </a:rPr>
              <a:t>B</a:t>
            </a:r>
            <a:r>
              <a:rPr lang="zh-CN" altLang="en-US" sz="2800" b="1">
                <a:latin typeface="+mj-lt"/>
                <a:ea typeface="+mj-ea"/>
              </a:rPr>
              <a:t>点的像。</a:t>
            </a:r>
            <a:endParaRPr lang="zh-CN" altLang="en-US" sz="2800" b="1">
              <a:latin typeface="+mj-lt"/>
              <a:ea typeface="+mj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26" y="2059072"/>
            <a:ext cx="2335255" cy="2517393"/>
          </a:xfrm>
          <a:prstGeom prst="rect">
            <a:avLst/>
          </a:prstGeom>
        </p:spPr>
      </p:pic>
      <p:grpSp>
        <p:nvGrpSpPr>
          <p:cNvPr id="21" name="组合 20" title=""/>
          <p:cNvGrpSpPr/>
          <p:nvPr/>
        </p:nvGrpSpPr>
        <p:grpSpPr>
          <a:xfrm>
            <a:off x="3168015" y="2210435"/>
            <a:ext cx="4841875" cy="1578610"/>
            <a:chOff x="4989" y="3481"/>
            <a:chExt cx="7625" cy="2486"/>
          </a:xfrm>
        </p:grpSpPr>
        <p:grpSp>
          <p:nvGrpSpPr>
            <p:cNvPr id="19" name="组合 18"/>
            <p:cNvGrpSpPr/>
            <p:nvPr/>
          </p:nvGrpSpPr>
          <p:grpSpPr>
            <a:xfrm>
              <a:off x="4989" y="3481"/>
              <a:ext cx="2894" cy="2486"/>
              <a:chOff x="4989" y="3481"/>
              <a:chExt cx="2894" cy="2486"/>
            </a:xfrm>
          </p:grpSpPr>
          <p:cxnSp>
            <p:nvCxnSpPr>
              <p:cNvPr id="2" name="直接连接符 1"/>
              <p:cNvCxnSpPr/>
              <p:nvPr/>
            </p:nvCxnSpPr>
            <p:spPr>
              <a:xfrm>
                <a:off x="5608" y="5862"/>
                <a:ext cx="1186" cy="0"/>
              </a:xfrm>
              <a:prstGeom prst="line">
                <a:avLst/>
              </a:prstGeom>
              <a:ln w="190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5069" y="4003"/>
                <a:ext cx="2289" cy="9"/>
              </a:xfrm>
              <a:prstGeom prst="line">
                <a:avLst/>
              </a:prstGeom>
              <a:ln w="190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椭圆 5"/>
              <p:cNvSpPr/>
              <p:nvPr/>
            </p:nvSpPr>
            <p:spPr>
              <a:xfrm>
                <a:off x="4989" y="3942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pPr marL="0" indent="720090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 smtClean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273" y="3942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pPr marL="0" indent="720090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 smtClean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554" y="580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pPr marL="0" indent="720090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 smtClean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22" y="5802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pPr marL="0" indent="720090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 smtClean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863" y="3636"/>
                <a:ext cx="486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┌</a:t>
                </a:r>
                <a:endPara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846" y="5484"/>
                <a:ext cx="486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┌</a:t>
                </a:r>
                <a:endPara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781" y="5391"/>
                <a:ext cx="590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600" b="1" i="1">
                    <a:latin typeface="+mn-lt"/>
                    <a:sym typeface="+mn-ea"/>
                  </a:rPr>
                  <a:t>B'</a:t>
                </a:r>
                <a:endParaRPr lang="en-US" altLang="zh-CN" sz="1600" b="1" i="1">
                  <a:latin typeface="+mn-lt"/>
                  <a:sym typeface="+mn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293" y="3481"/>
                <a:ext cx="590" cy="53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sz="1600" b="1" i="1">
                    <a:latin typeface="+mn-lt"/>
                    <a:sym typeface="+mn-ea"/>
                  </a:rPr>
                  <a:t>A'</a:t>
                </a:r>
                <a:endParaRPr lang="en-US" altLang="zh-CN" sz="1600" b="1" i="1">
                  <a:latin typeface="+mn-lt"/>
                  <a:sym typeface="+mn-ea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696" y="4296"/>
              <a:ext cx="39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  <a:latin typeface="+mn-ea"/>
                  <a:ea typeface="+mn-ea"/>
                </a:rPr>
                <a:t>解：如图所示</a:t>
              </a:r>
              <a:endParaRPr lang="zh-CN" altLang="en-US" sz="2800" b="1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101" title=""/>
          <p:cNvSpPr txBox="1">
            <a:spLocks noChangeArrowheads="1"/>
          </p:cNvSpPr>
          <p:nvPr/>
        </p:nvSpPr>
        <p:spPr bwMode="auto">
          <a:xfrm>
            <a:off x="1354138" y="574675"/>
            <a:ext cx="66643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/>
              <a:t>4.</a:t>
            </a:r>
            <a:r>
              <a:rPr lang="zh-CN" altLang="en-US"/>
              <a:t>如图所示，</a:t>
            </a:r>
            <a:r>
              <a:rPr lang="en-US" altLang="zh-CN" i="1"/>
              <a:t>A′O′</a:t>
            </a:r>
            <a:r>
              <a:rPr lang="zh-CN" altLang="en-US"/>
              <a:t>是</a:t>
            </a:r>
            <a:r>
              <a:rPr lang="en-US" altLang="zh-CN" i="1"/>
              <a:t>AO</a:t>
            </a:r>
            <a:r>
              <a:rPr lang="zh-CN" altLang="en-US"/>
              <a:t>在平面镜中的像。请你画出平面镜的位置。</a:t>
            </a:r>
            <a:endParaRPr lang="zh-CN" altLang="en-US"/>
          </a:p>
        </p:txBody>
      </p:sp>
      <p:pic>
        <p:nvPicPr>
          <p:cNvPr id="30723" name="图片 1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78"/>
          <a:stretch>
            <a:fillRect/>
          </a:stretch>
        </p:blipFill>
        <p:spPr bwMode="auto">
          <a:xfrm>
            <a:off x="3742614" y="2051192"/>
            <a:ext cx="4452938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7"/>
          <a:stretch>
            <a:fillRect/>
          </a:stretch>
        </p:blipFill>
        <p:spPr bwMode="auto">
          <a:xfrm>
            <a:off x="3353677" y="2030555"/>
            <a:ext cx="45212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 title=""/>
          <p:cNvSpPr txBox="1"/>
          <p:nvPr/>
        </p:nvSpPr>
        <p:spPr>
          <a:xfrm>
            <a:off x="1391770" y="2494429"/>
            <a:ext cx="2487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</a:rPr>
              <a:t>解：如图所示</a:t>
            </a:r>
            <a:endParaRPr lang="zh-CN" altLang="en-US" sz="2800" b="1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685800" y="478294"/>
            <a:ext cx="76648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+mn-lt"/>
                <a:ea typeface="+mj-ea"/>
              </a:rPr>
              <a:t>5.</a:t>
            </a:r>
            <a:r>
              <a:rPr lang="zh-CN" altLang="en-US" sz="2400" b="1">
                <a:latin typeface="+mn-lt"/>
                <a:ea typeface="+mj-ea"/>
              </a:rPr>
              <a:t>检查视力的时候，视力表放在被测者头部的后上方，被测者识别对面墙上镜子里的像。视力表在镜中的像与被测者相距多远？与不用平面镜的方法相比，这样安排有什么好处？</a:t>
            </a:r>
            <a:endParaRPr lang="zh-CN" altLang="en-US" sz="2400" b="1">
              <a:latin typeface="+mn-lt"/>
              <a:ea typeface="+mj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685" y="1841487"/>
            <a:ext cx="6245475" cy="1754883"/>
          </a:xfrm>
          <a:prstGeom prst="rect">
            <a:avLst/>
          </a:prstGeom>
        </p:spPr>
      </p:pic>
      <p:sp>
        <p:nvSpPr>
          <p:cNvPr id="5" name="矩形 4" title=""/>
          <p:cNvSpPr/>
          <p:nvPr/>
        </p:nvSpPr>
        <p:spPr>
          <a:xfrm>
            <a:off x="929435" y="3817198"/>
            <a:ext cx="5020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rgbClr val="0000FF"/>
                </a:solidFill>
                <a:latin typeface="+mj-lt"/>
                <a:ea typeface="+mj-ea"/>
              </a:rPr>
              <a:t>解：</a:t>
            </a:r>
            <a:r>
              <a:rPr lang="en-US" altLang="zh-CN" sz="2800" b="1">
                <a:solidFill>
                  <a:srgbClr val="0000FF"/>
                </a:solidFill>
                <a:latin typeface="+mj-lt"/>
                <a:ea typeface="+mj-ea"/>
              </a:rPr>
              <a:t>2.7m + 2.7m - 0.4m = 5m</a:t>
            </a:r>
            <a:endParaRPr lang="en-US" altLang="zh-CN" sz="2800" b="1">
              <a:solidFill>
                <a:srgbClr val="0000FF"/>
              </a:solidFill>
              <a:latin typeface="+mj-lt"/>
              <a:ea typeface="+mj-ea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rgbClr val="0000FF"/>
                </a:solidFill>
                <a:latin typeface="+mj-lt"/>
                <a:ea typeface="+mj-ea"/>
              </a:rPr>
              <a:t>节省空间</a:t>
            </a:r>
            <a:r>
              <a:rPr lang="zh-CN" altLang="en-US" sz="2800" b="1">
                <a:solidFill>
                  <a:srgbClr val="0000FF"/>
                </a:solidFill>
                <a:latin typeface="+mj-lt"/>
                <a:ea typeface="+mj-ea"/>
              </a:rPr>
              <a:t>。</a:t>
            </a:r>
            <a:endParaRPr lang="zh-CN" altLang="zh-CN" sz="2800" b="1">
              <a:solidFill>
                <a:srgbClr val="0000FF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5667" y="2310159"/>
            <a:ext cx="5393445" cy="226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 title=""/>
          <p:cNvSpPr txBox="1"/>
          <p:nvPr/>
        </p:nvSpPr>
        <p:spPr>
          <a:xfrm>
            <a:off x="3824063" y="73890"/>
            <a:ext cx="1653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spc="-100">
                <a:latin typeface="楷体_GB2312" panose="02010609030101010101" pitchFamily="49" charset="-122"/>
                <a:ea typeface="楷体_GB2312" panose="02010609030101010101" pitchFamily="49" charset="-122"/>
              </a:rPr>
              <a:t>情境导入</a:t>
            </a:r>
            <a:endParaRPr lang="zh-CN" altLang="en-US" sz="2800" b="1" spc="-1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961464" y="863413"/>
            <a:ext cx="744294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latinLnBrk="0">
              <a:lnSpc>
                <a:spcPct val="150000"/>
              </a:lnSpc>
            </a:pPr>
            <a:r>
              <a:rPr lang="zh-CN" altLang="en-US" sz="2400" b="1"/>
              <a:t>国家大剧院和它在水中的倒影相映成趣，宛如一个巨大的蛋壳，你知道为什么会出现这种现象吗？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4" title=""/>
          <p:cNvSpPr>
            <a:spLocks noChangeArrowheads="1"/>
          </p:cNvSpPr>
          <p:nvPr/>
        </p:nvSpPr>
        <p:spPr bwMode="auto">
          <a:xfrm>
            <a:off x="376331" y="824753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知识点一</a:t>
            </a:r>
            <a:endParaRPr lang="zh-CN" altLang="en-US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6" name="文本框 1" title=""/>
          <p:cNvSpPr txBox="1">
            <a:spLocks noChangeArrowheads="1"/>
          </p:cNvSpPr>
          <p:nvPr/>
        </p:nvSpPr>
        <p:spPr bwMode="auto">
          <a:xfrm>
            <a:off x="2262281" y="851741"/>
            <a:ext cx="30273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</a:rPr>
              <a:t>平面镜成像的特点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3824063" y="73890"/>
            <a:ext cx="1653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spc="-100">
                <a:latin typeface="楷体_GB2312" panose="02010609030101010101" pitchFamily="49" charset="-122"/>
                <a:ea typeface="楷体_GB2312" panose="02010609030101010101" pitchFamily="49" charset="-122"/>
              </a:rPr>
              <a:t>进行新课</a:t>
            </a:r>
            <a:endParaRPr lang="zh-CN" altLang="en-US" sz="2800" b="1" spc="-1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346074" y="1516971"/>
            <a:ext cx="3832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（一）认识平面镜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grpSp>
        <p:nvGrpSpPr>
          <p:cNvPr id="2" name="组合 1" title=""/>
          <p:cNvGrpSpPr/>
          <p:nvPr/>
        </p:nvGrpSpPr>
        <p:grpSpPr>
          <a:xfrm>
            <a:off x="1011403" y="2118046"/>
            <a:ext cx="2501755" cy="2088016"/>
            <a:chOff x="1011403" y="2118046"/>
            <a:chExt cx="2501755" cy="2088016"/>
          </a:xfrm>
        </p:grpSpPr>
        <p:pic>
          <p:nvPicPr>
            <p:cNvPr id="5" name="图片 4" descr="镜子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1403" y="2118046"/>
              <a:ext cx="2501755" cy="1670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1775754" y="3744397"/>
              <a:ext cx="1257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镜子</a:t>
              </a:r>
              <a:endParaRPr lang="zh-CN" altLang="en-US" sz="2400" b="1"/>
            </a:p>
          </p:txBody>
        </p:sp>
      </p:grpSp>
      <p:grpSp>
        <p:nvGrpSpPr>
          <p:cNvPr id="6" name="组合 5" title=""/>
          <p:cNvGrpSpPr/>
          <p:nvPr/>
        </p:nvGrpSpPr>
        <p:grpSpPr>
          <a:xfrm>
            <a:off x="3750111" y="2118443"/>
            <a:ext cx="2361937" cy="2131277"/>
            <a:chOff x="3750111" y="2118443"/>
            <a:chExt cx="2361937" cy="213127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50111" y="2118443"/>
              <a:ext cx="2237291" cy="1677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14"/>
            <p:cNvSpPr txBox="1"/>
            <p:nvPr/>
          </p:nvSpPr>
          <p:spPr>
            <a:xfrm>
              <a:off x="3850343" y="3788055"/>
              <a:ext cx="2261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光滑的瓷砖</a:t>
              </a:r>
              <a:endParaRPr lang="zh-CN" altLang="en-US" sz="2400" b="1"/>
            </a:p>
          </p:txBody>
        </p:sp>
      </p:grpSp>
      <p:grpSp>
        <p:nvGrpSpPr>
          <p:cNvPr id="7" name="组合 6" title=""/>
          <p:cNvGrpSpPr/>
          <p:nvPr/>
        </p:nvGrpSpPr>
        <p:grpSpPr>
          <a:xfrm>
            <a:off x="6210689" y="2126801"/>
            <a:ext cx="2228451" cy="2132768"/>
            <a:chOff x="6210689" y="2126801"/>
            <a:chExt cx="2228451" cy="2132768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10689" y="2126801"/>
              <a:ext cx="2228451" cy="16700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文本框 15"/>
            <p:cNvSpPr txBox="1"/>
            <p:nvPr/>
          </p:nvSpPr>
          <p:spPr>
            <a:xfrm>
              <a:off x="6432166" y="3797904"/>
              <a:ext cx="2006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平静的水面</a:t>
              </a:r>
              <a:endParaRPr lang="zh-CN" altLang="en-US" sz="2400" b="1"/>
            </a:p>
          </p:txBody>
        </p:sp>
      </p:grpSp>
      <p:sp>
        <p:nvSpPr>
          <p:cNvPr id="9" name="文本框 8" title=""/>
          <p:cNvSpPr txBox="1"/>
          <p:nvPr/>
        </p:nvSpPr>
        <p:spPr>
          <a:xfrm>
            <a:off x="2679697" y="4366403"/>
            <a:ext cx="3784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这些镜子有什么特点？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316" grpId="0"/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359072" y="3948953"/>
            <a:ext cx="6414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表面</a:t>
            </a:r>
            <a:r>
              <a:rPr lang="zh-CN" altLang="en-US" sz="2800" b="1">
                <a:solidFill>
                  <a:srgbClr val="FF0000"/>
                </a:solidFill>
              </a:rPr>
              <a:t>平滑且能够反光</a:t>
            </a:r>
            <a:r>
              <a:rPr lang="zh-CN" altLang="en-US" sz="2800" b="1"/>
              <a:t>的镜子</a:t>
            </a:r>
            <a:r>
              <a:rPr lang="en-US" altLang="zh-CN" sz="2800" b="1"/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平面镜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13" name="图片 1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844" y="585081"/>
            <a:ext cx="2501755" cy="1670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7552" y="585478"/>
            <a:ext cx="2237291" cy="167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8130" y="593836"/>
            <a:ext cx="2228451" cy="167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 title=""/>
          <p:cNvSpPr txBox="1"/>
          <p:nvPr/>
        </p:nvSpPr>
        <p:spPr>
          <a:xfrm>
            <a:off x="2519082" y="773318"/>
            <a:ext cx="47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像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22" name="文本框 21" title=""/>
          <p:cNvSpPr txBox="1"/>
          <p:nvPr/>
        </p:nvSpPr>
        <p:spPr>
          <a:xfrm>
            <a:off x="7022355" y="1536122"/>
            <a:ext cx="47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像</a:t>
            </a:r>
            <a:endParaRPr lang="zh-CN" altLang="en-US" sz="2400" b="1">
              <a:solidFill>
                <a:srgbClr val="00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23" name="文本框 22" title=""/>
          <p:cNvSpPr txBox="1"/>
          <p:nvPr/>
        </p:nvSpPr>
        <p:spPr>
          <a:xfrm>
            <a:off x="4166346" y="1358265"/>
            <a:ext cx="47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像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24" name="文本框 23" title=""/>
          <p:cNvSpPr txBox="1"/>
          <p:nvPr/>
        </p:nvSpPr>
        <p:spPr>
          <a:xfrm>
            <a:off x="922044" y="2471943"/>
            <a:ext cx="7288305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当你照镜子的时候可以在镜子里看到另一个“你”，镜子里的这个“人”就是你的</a:t>
            </a:r>
            <a:r>
              <a:rPr lang="zh-CN" altLang="en-US" sz="2800" b="1">
                <a:solidFill>
                  <a:srgbClr val="FF0000"/>
                </a:solidFill>
              </a:rPr>
              <a:t>像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325903" y="279842"/>
            <a:ext cx="4494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（二）平面镜成像的特点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517712" y="803062"/>
            <a:ext cx="2528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1.</a:t>
            </a:r>
            <a:r>
              <a:rPr lang="zh-CN" altLang="en-US" sz="2800" b="1">
                <a:latin typeface="+mj-ea"/>
                <a:ea typeface="+mj-ea"/>
              </a:rPr>
              <a:t>提出问题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912159" y="1326282"/>
            <a:ext cx="733761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latinLnBrk="0"/>
            <a:r>
              <a:rPr lang="zh-CN" altLang="en-US" sz="2400" b="1">
                <a:latin typeface="+mj-ea"/>
                <a:ea typeface="+mj-ea"/>
              </a:rPr>
              <a:t>平面镜中所成的像，像的位置、大小与物体有什么关系？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517712" y="2288371"/>
            <a:ext cx="3523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2.</a:t>
            </a:r>
            <a:r>
              <a:rPr lang="zh-CN" altLang="en-US" sz="2800" b="1">
                <a:latin typeface="+mj-ea"/>
                <a:ea typeface="+mj-ea"/>
              </a:rPr>
              <a:t>猜想与假设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1075764" y="2742054"/>
            <a:ext cx="5472953" cy="223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①像与物的大小相等；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②物靠近时像大，远离时像小；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③像与物到平面镜的距离相等；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④平面镜所成的像是实像。</a:t>
            </a:r>
            <a:endParaRPr lang="zh-CN" altLang="en-US" sz="2400" b="1"/>
          </a:p>
        </p:txBody>
      </p:sp>
      <p:grpSp>
        <p:nvGrpSpPr>
          <p:cNvPr id="2" name="组合 1" title=""/>
          <p:cNvGrpSpPr/>
          <p:nvPr/>
        </p:nvGrpSpPr>
        <p:grpSpPr>
          <a:xfrm>
            <a:off x="6302822" y="2401021"/>
            <a:ext cx="2631784" cy="1756808"/>
            <a:chOff x="6302822" y="2401021"/>
            <a:chExt cx="2631784" cy="1756808"/>
          </a:xfrm>
        </p:grpSpPr>
        <p:pic>
          <p:nvPicPr>
            <p:cNvPr id="16" name="图片 15" descr="镜子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2822" y="2401021"/>
              <a:ext cx="2631784" cy="1756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文本框 16"/>
            <p:cNvSpPr txBox="1"/>
            <p:nvPr/>
          </p:nvSpPr>
          <p:spPr>
            <a:xfrm>
              <a:off x="6548717" y="2585125"/>
              <a:ext cx="477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</a:rPr>
                <a:t>物</a:t>
              </a:r>
              <a:endParaRPr lang="zh-CN" altLang="en-US" sz="2400" b="1">
                <a:solidFill>
                  <a:srgbClr val="0000FF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34935" y="2662630"/>
              <a:ext cx="477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</a:rPr>
                <a:t>像</a:t>
              </a:r>
              <a:endParaRPr lang="zh-CN" altLang="en-US" sz="2400" b="1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410136" y="191220"/>
            <a:ext cx="2528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3.</a:t>
            </a:r>
            <a:r>
              <a:rPr lang="zh-CN" altLang="en-US" sz="2800" b="1">
                <a:latin typeface="+mj-ea"/>
                <a:ea typeface="+mj-ea"/>
              </a:rPr>
              <a:t>设计实验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578223" y="714440"/>
            <a:ext cx="2655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（</a:t>
            </a:r>
            <a:r>
              <a:rPr lang="en-US" altLang="zh-CN" sz="2800" b="1">
                <a:latin typeface="+mj-ea"/>
                <a:ea typeface="+mj-ea"/>
              </a:rPr>
              <a:t>1</a:t>
            </a:r>
            <a:r>
              <a:rPr lang="zh-CN" altLang="en-US" sz="2800" b="1">
                <a:latin typeface="+mj-ea"/>
                <a:ea typeface="+mj-ea"/>
              </a:rPr>
              <a:t>）实验思路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363071" y="1283191"/>
            <a:ext cx="547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①怎样才能看到物体在平面镜后的像？</a:t>
            </a:r>
            <a:endParaRPr lang="zh-CN" altLang="en-US" sz="2400" b="1"/>
          </a:p>
        </p:txBody>
      </p:sp>
      <p:sp>
        <p:nvSpPr>
          <p:cNvPr id="8" name="文本框 7" title=""/>
          <p:cNvSpPr txBox="1"/>
          <p:nvPr/>
        </p:nvSpPr>
        <p:spPr>
          <a:xfrm>
            <a:off x="363071" y="2110085"/>
            <a:ext cx="547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②如何确定是虚像还是实像？</a:t>
            </a:r>
            <a:endParaRPr lang="zh-CN" altLang="en-US" sz="2400" b="1"/>
          </a:p>
        </p:txBody>
      </p:sp>
      <p:sp>
        <p:nvSpPr>
          <p:cNvPr id="12" name="文本框 11" title=""/>
          <p:cNvSpPr txBox="1"/>
          <p:nvPr/>
        </p:nvSpPr>
        <p:spPr>
          <a:xfrm>
            <a:off x="363071" y="2936979"/>
            <a:ext cx="3785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③如何确定像的位置？</a:t>
            </a:r>
            <a:endParaRPr lang="zh-CN" altLang="en-US" sz="2400" b="1"/>
          </a:p>
        </p:txBody>
      </p:sp>
      <p:sp>
        <p:nvSpPr>
          <p:cNvPr id="13" name="文本框 12" title=""/>
          <p:cNvSpPr txBox="1"/>
          <p:nvPr/>
        </p:nvSpPr>
        <p:spPr>
          <a:xfrm>
            <a:off x="363071" y="3966760"/>
            <a:ext cx="717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④如何比较物与像的大小关系和变化？</a:t>
            </a:r>
            <a:endParaRPr lang="zh-CN" altLang="en-US" sz="2400" b="1"/>
          </a:p>
        </p:txBody>
      </p:sp>
      <p:sp>
        <p:nvSpPr>
          <p:cNvPr id="14" name="文本框 13" title=""/>
          <p:cNvSpPr txBox="1"/>
          <p:nvPr/>
        </p:nvSpPr>
        <p:spPr>
          <a:xfrm>
            <a:off x="914400" y="1651565"/>
            <a:ext cx="4773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眼睛在物体一侧，对着平面镜看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914400" y="2475314"/>
            <a:ext cx="7295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在像的位置处放一个光屏，看光屏上有没有像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914399" y="3251691"/>
            <a:ext cx="7738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用玻璃板代替平面镜的位置：能准确找到像的位置（透光、成像）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 title=""/>
          <p:cNvSpPr txBox="1"/>
          <p:nvPr/>
        </p:nvSpPr>
        <p:spPr>
          <a:xfrm>
            <a:off x="914398" y="4336092"/>
            <a:ext cx="751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用两个相同蜡烛的目的：比较像与物的大小关系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410136" y="191220"/>
            <a:ext cx="2528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3.</a:t>
            </a:r>
            <a:r>
              <a:rPr lang="zh-CN" altLang="en-US" sz="2800" b="1">
                <a:latin typeface="+mj-ea"/>
                <a:ea typeface="+mj-ea"/>
              </a:rPr>
              <a:t>设计实验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578223" y="714440"/>
            <a:ext cx="2655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（</a:t>
            </a:r>
            <a:r>
              <a:rPr lang="en-US" altLang="zh-CN" sz="2800" b="1">
                <a:latin typeface="+mj-ea"/>
                <a:ea typeface="+mj-ea"/>
              </a:rPr>
              <a:t>1</a:t>
            </a:r>
            <a:r>
              <a:rPr lang="zh-CN" altLang="en-US" sz="2800" b="1">
                <a:latin typeface="+mj-ea"/>
                <a:ea typeface="+mj-ea"/>
              </a:rPr>
              <a:t>）实验思路</a:t>
            </a:r>
            <a:endParaRPr lang="zh-CN" altLang="en-US" sz="2800" b="1">
              <a:latin typeface="+mj-ea"/>
              <a:ea typeface="+mj-ea"/>
            </a:endParaRPr>
          </a:p>
        </p:txBody>
      </p:sp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408" y="3039270"/>
            <a:ext cx="3525408" cy="18216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文本框 5" title=""/>
          <p:cNvSpPr txBox="1"/>
          <p:nvPr/>
        </p:nvSpPr>
        <p:spPr>
          <a:xfrm>
            <a:off x="363071" y="1283191"/>
            <a:ext cx="547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⑤如何比较物和像到平面镜的距离？</a:t>
            </a:r>
            <a:endParaRPr lang="zh-CN" altLang="en-US" sz="2400" b="1"/>
          </a:p>
        </p:txBody>
      </p:sp>
      <p:sp>
        <p:nvSpPr>
          <p:cNvPr id="8" name="文本框 7" title=""/>
          <p:cNvSpPr txBox="1"/>
          <p:nvPr/>
        </p:nvSpPr>
        <p:spPr>
          <a:xfrm>
            <a:off x="363071" y="2820709"/>
            <a:ext cx="547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⑥需要准备哪些器材？</a:t>
            </a:r>
            <a:endParaRPr lang="zh-CN" altLang="en-US" sz="2400" b="1"/>
          </a:p>
        </p:txBody>
      </p:sp>
      <p:sp>
        <p:nvSpPr>
          <p:cNvPr id="5" name="文本框 4" title=""/>
          <p:cNvSpPr txBox="1"/>
          <p:nvPr/>
        </p:nvSpPr>
        <p:spPr>
          <a:xfrm>
            <a:off x="907676" y="1682618"/>
            <a:ext cx="712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利用实物替代像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（替代法）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使用刻度尺的目的：比较像与物体到平面镜的距离的关系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632012" y="3297763"/>
            <a:ext cx="47737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薄玻璃板、支架、两个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完全相同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的蜡烛、白纸、刻度尺、铅笔、光屏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633614d8-8ffc-40c4-b616-662f62909035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/>
      <a:lstStyle>
        <a:defPPr marL="0" indent="720090">
          <a:lnSpc>
            <a:spcPct val="110000"/>
          </a:lnSpc>
          <a:spcBef>
            <a:spcPts val="0"/>
          </a:spcBef>
          <a:buClr>
            <a:schemeClr val="hlink"/>
          </a:buClr>
          <a:buFont typeface="Wingdings" panose="05000000000000000000" pitchFamily="2" charset="2"/>
          <a:buNone/>
          <a:defRPr sz="2800" b="1" dirty="0" smtClean="0">
            <a:latin typeface="+mn-lt"/>
            <a:ea typeface="黑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175</Paragraphs>
  <Slides>33</Slides>
  <Notes>2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4">
      <vt:lpstr>Arial</vt:lpstr>
      <vt:lpstr>Times New Roman</vt:lpstr>
      <vt:lpstr>黑体</vt:lpstr>
      <vt:lpstr>宋体</vt:lpstr>
      <vt:lpstr>等线 Light</vt:lpstr>
      <vt:lpstr>等线</vt:lpstr>
      <vt:lpstr>楷体_GB2312</vt:lpstr>
      <vt:lpstr>楷体</vt:lpstr>
      <vt:lpstr>微软雅黑</vt:lpstr>
      <vt:lpstr>Wingdings</vt:lpstr>
      <vt:lpstr>1_Office 主题​​</vt:lpstr>
      <vt:lpstr>第3节 平面镜成像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2024-06-27T16:22:59.623</cp:lastPrinted>
  <dcterms:created xsi:type="dcterms:W3CDTF">2024-06-27T16:22:59Z</dcterms:created>
  <dcterms:modified xsi:type="dcterms:W3CDTF">2024-06-27T08:22:59Z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