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34"/>
  </p:notesMasterIdLst>
  <p:sldIdLst>
    <p:sldId id="290" r:id="rId6"/>
    <p:sldId id="291" r:id="rId7"/>
    <p:sldId id="292" r:id="rId8"/>
    <p:sldId id="262" r:id="rId9"/>
    <p:sldId id="296" r:id="rId10"/>
    <p:sldId id="294" r:id="rId11"/>
    <p:sldId id="356" r:id="rId12"/>
    <p:sldId id="300" r:id="rId13"/>
    <p:sldId id="414" r:id="rId14"/>
    <p:sldId id="298" r:id="rId15"/>
    <p:sldId id="299" r:id="rId16"/>
    <p:sldId id="301" r:id="rId17"/>
    <p:sldId id="303" r:id="rId18"/>
    <p:sldId id="304" r:id="rId19"/>
    <p:sldId id="306" r:id="rId20"/>
    <p:sldId id="307" r:id="rId21"/>
    <p:sldId id="308" r:id="rId22"/>
    <p:sldId id="310" r:id="rId23"/>
    <p:sldId id="305" r:id="rId24"/>
    <p:sldId id="335" r:id="rId25"/>
    <p:sldId id="269" r:id="rId26"/>
    <p:sldId id="270" r:id="rId27"/>
    <p:sldId id="391" r:id="rId28"/>
    <p:sldId id="318" r:id="rId29"/>
    <p:sldId id="319" r:id="rId30"/>
    <p:sldId id="320" r:id="rId31"/>
    <p:sldId id="392" r:id="rId32"/>
    <p:sldId id="321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0" y="-204"/>
      </p:cViewPr>
      <p:guideLst>
        <p:guide orient="horz" pos="2114"/>
        <p:guide pos="28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06187-70B4-4910-ACA4-1C65801802CB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24033-9802-4068-8842-BFF0E67E0E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24033-9802-4068-8842-BFF0E67E0EC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195" name="Text Placeholder 2"/>
          <p:cNvSpPr>
            <a:spLocks noGrp="1"/>
          </p:cNvSpPr>
          <p:nvPr>
            <p:ph type="subTitle" idx="1"/>
          </p:nvPr>
        </p:nvSpPr>
        <p:spPr>
          <a:xfrm>
            <a:off x="687388" y="3390900"/>
            <a:ext cx="4375150" cy="5572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88900" lvl="0" indent="-88900" algn="ctr">
              <a:buNone/>
              <a:defRPr kern="1200"/>
            </a:lvl1pPr>
            <a:lvl2pPr marL="0" lvl="1" indent="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8199" name="Title Placeholder 1"/>
          <p:cNvSpPr>
            <a:spLocks noGrp="1"/>
          </p:cNvSpPr>
          <p:nvPr>
            <p:ph type="ctrTitle"/>
          </p:nvPr>
        </p:nvSpPr>
        <p:spPr>
          <a:xfrm>
            <a:off x="685800" y="1884363"/>
            <a:ext cx="4371975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 algn="ctr">
              <a:lnSpc>
                <a:spcPct val="110000"/>
              </a:lnSpc>
              <a:defRPr sz="3600" kern="120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pic>
        <p:nvPicPr>
          <p:cNvPr id="8201" name="图片 9"/>
          <p:cNvPicPr>
            <a:picLocks noChangeAspect="1"/>
          </p:cNvPicPr>
          <p:nvPr/>
        </p:nvPicPr>
        <p:blipFill>
          <a:blip r:embed="rId3" cstate="print"/>
          <a:srcRect l="31319"/>
          <a:stretch>
            <a:fillRect/>
          </a:stretch>
        </p:blipFill>
        <p:spPr>
          <a:xfrm>
            <a:off x="2909888" y="1184275"/>
            <a:ext cx="6234112" cy="56737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86742"/>
            <a:ext cx="7886700" cy="1070339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840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图片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270" name="Text Placeholder 2"/>
          <p:cNvSpPr>
            <a:spLocks noGrp="1"/>
          </p:cNvSpPr>
          <p:nvPr>
            <p:ph type="subTitle" idx="1"/>
          </p:nvPr>
        </p:nvSpPr>
        <p:spPr>
          <a:xfrm>
            <a:off x="1498600" y="3327400"/>
            <a:ext cx="5981700" cy="5207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sz="1800" kern="1200">
                <a:solidFill>
                  <a:srgbClr val="6D7275"/>
                </a:solidFill>
              </a:defRPr>
            </a:lvl1pPr>
            <a:lvl2pPr marL="0" lvl="1" indent="0" algn="ctr">
              <a:buNone/>
              <a:defRPr sz="1800" kern="1200">
                <a:solidFill>
                  <a:srgbClr val="6D7275"/>
                </a:solidFill>
              </a:defRPr>
            </a:lvl2pPr>
            <a:lvl3pPr marL="914400" lvl="2" indent="-914400" algn="ctr">
              <a:buNone/>
              <a:defRPr sz="1800" kern="1200">
                <a:solidFill>
                  <a:srgbClr val="6D7275"/>
                </a:solidFill>
              </a:defRPr>
            </a:lvl3pPr>
            <a:lvl4pPr marL="1371600" lvl="3" indent="-1371600" algn="ctr">
              <a:buNone/>
              <a:defRPr sz="1800" kern="1200">
                <a:solidFill>
                  <a:srgbClr val="6D7275"/>
                </a:solidFill>
              </a:defRPr>
            </a:lvl4pPr>
            <a:lvl5pPr marL="1828800" lvl="4" indent="-1828800" algn="ctr">
              <a:buNone/>
              <a:defRPr sz="1800" kern="1200">
                <a:solidFill>
                  <a:srgbClr val="6D7275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11271" name="Title Placeholder 1"/>
          <p:cNvSpPr>
            <a:spLocks noGrp="1"/>
          </p:cNvSpPr>
          <p:nvPr>
            <p:ph type="ctrTitle"/>
          </p:nvPr>
        </p:nvSpPr>
        <p:spPr>
          <a:xfrm>
            <a:off x="1498600" y="1939925"/>
            <a:ext cx="5981700" cy="13176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sz="3600" kern="1200">
                <a:solidFill>
                  <a:srgbClr val="B69434"/>
                </a:solidFill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76" y="2718974"/>
            <a:ext cx="6996110" cy="957127"/>
          </a:xfrm>
        </p:spPr>
        <p:txBody>
          <a:bodyPr anchor="b"/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76" y="3868555"/>
            <a:ext cx="6996110" cy="6182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/>
              <a:pPr lvl="0" eaLnBrk="1" hangingPunct="1"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/>
              <a:pPr lvl="0" eaLnBrk="1" hangingPunct="1"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/>
              <a:pPr lvl="0" eaLnBrk="1" hangingPunct="1"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/>
              <a:pPr lvl="0" eaLnBrk="1" hangingPunct="1"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/>
              <a:pPr lvl="0" eaLnBrk="1" hangingPunct="1"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/>
              <a:pPr lvl="0" eaLnBrk="1" hangingPunct="1"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/>
              <a:pPr lvl="0" eaLnBrk="1" hangingPunct="1"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/>
              <a:pPr lvl="0" eaLnBrk="1" hangingPunct="1"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/>
              <a:pPr lvl="0" eaLnBrk="1" hangingPunct="1"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/>
              <a:pPr lvl="0" eaLnBrk="1" hangingPunct="1"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/>
              <a:pPr lvl="0" eaLnBrk="1" hangingPunct="1"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/>
              <a:pPr lvl="0" eaLnBrk="1" hangingPunct="1"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2" descr="cfvfbn"/>
          <p:cNvPicPr>
            <a:picLocks noChangeAspect="1"/>
          </p:cNvPicPr>
          <p:nvPr/>
        </p:nvPicPr>
        <p:blipFill>
          <a:blip r:embed="rId2" cstate="print"/>
          <a:srcRect l="5772" t="188" r="2086" b="-188"/>
          <a:stretch>
            <a:fillRect/>
          </a:stretch>
        </p:blipFill>
        <p:spPr>
          <a:xfrm>
            <a:off x="111125" y="96838"/>
            <a:ext cx="8921750" cy="676116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4" name="Picture 2" descr="cfvfb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17988" y="3417888"/>
            <a:ext cx="4926012" cy="34401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200" name="KSO_BC1"/>
          <p:cNvSpPr>
            <a:spLocks noGrp="1"/>
          </p:cNvSpPr>
          <p:nvPr>
            <p:ph type="subTitle" idx="1"/>
          </p:nvPr>
        </p:nvSpPr>
        <p:spPr>
          <a:xfrm>
            <a:off x="685800" y="2143125"/>
            <a:ext cx="6219825" cy="5429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l">
              <a:buNone/>
              <a:defRPr sz="2000" kern="1200">
                <a:solidFill>
                  <a:srgbClr val="6D6D6D"/>
                </a:solidFill>
              </a:defRPr>
            </a:lvl1pPr>
            <a:lvl2pPr marL="0" lvl="1" indent="0" algn="ctr">
              <a:buNone/>
              <a:defRPr sz="2000" kern="1200">
                <a:solidFill>
                  <a:srgbClr val="6D6D6D"/>
                </a:solidFill>
              </a:defRPr>
            </a:lvl2pPr>
            <a:lvl3pPr marL="685800" lvl="2" indent="-685800" algn="ctr">
              <a:buNone/>
              <a:defRPr sz="2000" kern="1200">
                <a:solidFill>
                  <a:srgbClr val="6D6D6D"/>
                </a:solidFill>
              </a:defRPr>
            </a:lvl3pPr>
            <a:lvl4pPr marL="1028700" lvl="3" indent="-1028700" algn="ctr">
              <a:buNone/>
              <a:defRPr sz="2000" kern="1200">
                <a:solidFill>
                  <a:srgbClr val="6D6D6D"/>
                </a:solidFill>
              </a:defRPr>
            </a:lvl4pPr>
            <a:lvl5pPr marL="1371600" lvl="4" indent="-1371600" algn="ctr">
              <a:buNone/>
              <a:defRPr sz="2000" kern="1200">
                <a:solidFill>
                  <a:srgbClr val="6D6D6D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8201" name="KSO_BT1"/>
          <p:cNvSpPr>
            <a:spLocks noGrp="1"/>
          </p:cNvSpPr>
          <p:nvPr>
            <p:ph type="ctrTitle"/>
          </p:nvPr>
        </p:nvSpPr>
        <p:spPr>
          <a:xfrm>
            <a:off x="676275" y="1263650"/>
            <a:ext cx="6219825" cy="8413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>
              <a:defRPr kern="120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7" y="2108201"/>
            <a:ext cx="5995988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70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2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1244602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533402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0"/>
            <a:ext cx="462915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21336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8"/>
            <a:ext cx="4629150" cy="48736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just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单击图标添加图片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8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2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-1587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566738" y="1338263"/>
            <a:ext cx="8008937" cy="490061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>
          <a:xfrm>
            <a:off x="566738" y="368300"/>
            <a:ext cx="8008937" cy="6016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7770813" y="5548313"/>
            <a:ext cx="1087438" cy="13096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16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4500" indent="-355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6"/>
        </a:buClr>
        <a:buSzPct val="100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444500" algn="l" defTabSz="914400" rtl="0" eaLnBrk="1" latinLnBrk="0" hangingPunct="1">
        <a:lnSpc>
          <a:spcPct val="130000"/>
        </a:lnSpc>
        <a:spcBef>
          <a:spcPts val="0"/>
        </a:spcBef>
        <a:buFont typeface="Calibri" pitchFamily="34" charset="0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3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>
          <a:xfrm>
            <a:off x="517525" y="1343025"/>
            <a:ext cx="8169275" cy="475932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>
          <a:xfrm>
            <a:off x="517525" y="244475"/>
            <a:ext cx="8169275" cy="6826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Wingdings" pitchFamily="2" charset="2"/>
        <a:buChar char="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357505" indent="-357505" algn="l" defTabSz="914400" rtl="0" eaLnBrk="1" latinLnBrk="0" hangingPunct="1">
        <a:lnSpc>
          <a:spcPct val="120000"/>
        </a:lnSpc>
        <a:spcBef>
          <a:spcPts val="0"/>
        </a:spcBef>
        <a:buFont typeface="Calibri" pitchFamily="34" charset="0"/>
        <a:buChar char=" 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b="0">
                <a:ea typeface="宋体" pitchFamily="2" charset="-122"/>
              </a:defRPr>
            </a:lvl1pPr>
          </a:lstStyle>
          <a:p>
            <a:pPr lvl="0" eaLnBrk="1" hangingPunct="1"/>
            <a:endParaRPr lang="en-US" altLang="x-none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b="0">
                <a:ea typeface="宋体" pitchFamily="2" charset="-122"/>
              </a:defRPr>
            </a:lvl1pPr>
          </a:lstStyle>
          <a:p>
            <a:pPr lvl="0" eaLnBrk="1" hangingPunct="1"/>
            <a:endParaRPr lang="en-US" altLang="x-none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 b="0">
                <a:ea typeface="宋体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x-none"/>
              <a:pPr lvl="0" eaLnBrk="1" hangingPunct="1"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7"/>
          <p:cNvGrpSpPr/>
          <p:nvPr/>
        </p:nvGrpSpPr>
        <p:grpSpPr>
          <a:xfrm>
            <a:off x="0" y="0"/>
            <a:ext cx="9144000" cy="6858000"/>
            <a:chOff x="0" y="0"/>
            <a:chExt cx="9143999" cy="6858000"/>
          </a:xfrm>
        </p:grpSpPr>
        <p:pic>
          <p:nvPicPr>
            <p:cNvPr id="1032" name="Picture 2" descr="cfvfbn"/>
            <p:cNvPicPr>
              <a:picLocks noChangeAspect="1"/>
            </p:cNvPicPr>
            <p:nvPr userDrawn="1"/>
          </p:nvPicPr>
          <p:blipFill>
            <a:blip r:embed="rId13" cstate="print"/>
            <a:srcRect l="5772" t="188" r="2086" b="-188"/>
            <a:stretch>
              <a:fillRect/>
            </a:stretch>
          </p:blipFill>
          <p:spPr>
            <a:xfrm>
              <a:off x="111604" y="97061"/>
              <a:ext cx="8920792" cy="6760939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0" name="矩形 9"/>
            <p:cNvSpPr/>
            <p:nvPr/>
          </p:nvSpPr>
          <p:spPr>
            <a:xfrm>
              <a:off x="0" y="0"/>
              <a:ext cx="9143999" cy="6858000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30" name="KSO_BC1"/>
          <p:cNvSpPr>
            <a:spLocks noGrp="1"/>
          </p:cNvSpPr>
          <p:nvPr>
            <p:ph type="body" idx="1"/>
          </p:nvPr>
        </p:nvSpPr>
        <p:spPr>
          <a:xfrm>
            <a:off x="466725" y="1019175"/>
            <a:ext cx="8215313" cy="52149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1031" name="KSO_BT1"/>
          <p:cNvSpPr>
            <a:spLocks noGrp="1"/>
          </p:cNvSpPr>
          <p:nvPr>
            <p:ph type="title"/>
          </p:nvPr>
        </p:nvSpPr>
        <p:spPr>
          <a:xfrm>
            <a:off x="466725" y="71438"/>
            <a:ext cx="8215313" cy="79533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50000"/>
        <a:buFont typeface="Wingdings" pitchFamily="2" charset="2"/>
        <a:buChar char="m"/>
        <a:defRPr lang="zh-CN" altLang="en-US" sz="24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0" y="0"/>
            <a:ext cx="4201795" cy="1470025"/>
          </a:xfrm>
        </p:spPr>
        <p:txBody>
          <a:bodyPr/>
          <a:lstStyle/>
          <a:p>
            <a:r>
              <a:rPr lang="zh-CN" altLang="zh-CN" sz="8000" b="1" i="1" u="sng">
                <a:latin typeface="微软雅黑" charset="0"/>
                <a:ea typeface="微软雅黑" charset="0"/>
              </a:rPr>
              <a:t>开赛啦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950" y="1772920"/>
            <a:ext cx="4484370" cy="435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      </a:t>
            </a:r>
            <a:r>
              <a:rPr lang="zh-CN" altLang="en-US" sz="4000"/>
              <a:t>本次比赛分两轮，第一个射中小鸟的小组得一分，回答对相应问题的得一分。回答问题的顺序以射中小鸟的次序来排序。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3357245"/>
            <a:ext cx="2831465" cy="2804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52"/>
          <p:cNvSpPr txBox="1"/>
          <p:nvPr/>
        </p:nvSpPr>
        <p:spPr>
          <a:xfrm>
            <a:off x="899478" y="1052830"/>
            <a:ext cx="7272337" cy="7016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000" dirty="0">
                <a:latin typeface="Arial" pitchFamily="34" charset="0"/>
                <a:ea typeface="宋体" pitchFamily="2" charset="-122"/>
              </a:rPr>
              <a:t>认识一些要素：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2319655" y="5301615"/>
            <a:ext cx="4419600" cy="227013"/>
            <a:chOff x="0" y="0"/>
            <a:chExt cx="2784" cy="144"/>
          </a:xfrm>
        </p:grpSpPr>
        <p:sp>
          <p:nvSpPr>
            <p:cNvPr id="105476" name="Line 8"/>
            <p:cNvSpPr/>
            <p:nvPr/>
          </p:nvSpPr>
          <p:spPr>
            <a:xfrm>
              <a:off x="0" y="0"/>
              <a:ext cx="27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5477" name="Group 9"/>
            <p:cNvGrpSpPr/>
            <p:nvPr/>
          </p:nvGrpSpPr>
          <p:grpSpPr>
            <a:xfrm>
              <a:off x="0" y="0"/>
              <a:ext cx="2784" cy="144"/>
              <a:chOff x="0" y="0"/>
              <a:chExt cx="2784" cy="144"/>
            </a:xfrm>
          </p:grpSpPr>
          <p:sp>
            <p:nvSpPr>
              <p:cNvPr id="105478" name="Line 10"/>
              <p:cNvSpPr/>
              <p:nvPr/>
            </p:nvSpPr>
            <p:spPr>
              <a:xfrm flipH="1">
                <a:off x="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79" name="Line 11"/>
              <p:cNvSpPr/>
              <p:nvPr/>
            </p:nvSpPr>
            <p:spPr>
              <a:xfrm flipH="1">
                <a:off x="144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80" name="Line 12"/>
              <p:cNvSpPr/>
              <p:nvPr/>
            </p:nvSpPr>
            <p:spPr>
              <a:xfrm flipH="1">
                <a:off x="336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81" name="Line 13"/>
              <p:cNvSpPr/>
              <p:nvPr/>
            </p:nvSpPr>
            <p:spPr>
              <a:xfrm flipH="1">
                <a:off x="48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82" name="Line 14"/>
              <p:cNvSpPr/>
              <p:nvPr/>
            </p:nvSpPr>
            <p:spPr>
              <a:xfrm flipH="1">
                <a:off x="576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83" name="Line 15"/>
              <p:cNvSpPr/>
              <p:nvPr/>
            </p:nvSpPr>
            <p:spPr>
              <a:xfrm flipH="1">
                <a:off x="672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84" name="Line 16"/>
              <p:cNvSpPr/>
              <p:nvPr/>
            </p:nvSpPr>
            <p:spPr>
              <a:xfrm flipH="1">
                <a:off x="768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85" name="Line 17"/>
              <p:cNvSpPr/>
              <p:nvPr/>
            </p:nvSpPr>
            <p:spPr>
              <a:xfrm flipH="1">
                <a:off x="864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86" name="Line 18"/>
              <p:cNvSpPr/>
              <p:nvPr/>
            </p:nvSpPr>
            <p:spPr>
              <a:xfrm flipH="1">
                <a:off x="96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87" name="Line 19"/>
              <p:cNvSpPr/>
              <p:nvPr/>
            </p:nvSpPr>
            <p:spPr>
              <a:xfrm flipH="1">
                <a:off x="1056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88" name="Line 20"/>
              <p:cNvSpPr/>
              <p:nvPr/>
            </p:nvSpPr>
            <p:spPr>
              <a:xfrm flipH="1">
                <a:off x="1152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89" name="Line 21"/>
              <p:cNvSpPr/>
              <p:nvPr/>
            </p:nvSpPr>
            <p:spPr>
              <a:xfrm flipH="1">
                <a:off x="1248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90" name="Line 22"/>
              <p:cNvSpPr/>
              <p:nvPr/>
            </p:nvSpPr>
            <p:spPr>
              <a:xfrm flipH="1">
                <a:off x="1344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91" name="Line 23"/>
              <p:cNvSpPr/>
              <p:nvPr/>
            </p:nvSpPr>
            <p:spPr>
              <a:xfrm flipH="1">
                <a:off x="144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92" name="Line 24"/>
              <p:cNvSpPr/>
              <p:nvPr/>
            </p:nvSpPr>
            <p:spPr>
              <a:xfrm flipH="1">
                <a:off x="1536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93" name="Line 25"/>
              <p:cNvSpPr/>
              <p:nvPr/>
            </p:nvSpPr>
            <p:spPr>
              <a:xfrm flipH="1">
                <a:off x="24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94" name="Line 26"/>
              <p:cNvSpPr/>
              <p:nvPr/>
            </p:nvSpPr>
            <p:spPr>
              <a:xfrm flipH="1">
                <a:off x="240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95" name="Line 27"/>
              <p:cNvSpPr/>
              <p:nvPr/>
            </p:nvSpPr>
            <p:spPr>
              <a:xfrm flipH="1">
                <a:off x="2304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96" name="Line 28"/>
              <p:cNvSpPr/>
              <p:nvPr/>
            </p:nvSpPr>
            <p:spPr>
              <a:xfrm flipH="1">
                <a:off x="2208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97" name="Line 29"/>
              <p:cNvSpPr/>
              <p:nvPr/>
            </p:nvSpPr>
            <p:spPr>
              <a:xfrm flipH="1">
                <a:off x="2112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98" name="Line 30"/>
              <p:cNvSpPr/>
              <p:nvPr/>
            </p:nvSpPr>
            <p:spPr>
              <a:xfrm flipH="1">
                <a:off x="2016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99" name="Line 31"/>
              <p:cNvSpPr/>
              <p:nvPr/>
            </p:nvSpPr>
            <p:spPr>
              <a:xfrm flipH="1">
                <a:off x="192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500" name="Line 32"/>
              <p:cNvSpPr/>
              <p:nvPr/>
            </p:nvSpPr>
            <p:spPr>
              <a:xfrm flipH="1">
                <a:off x="1824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501" name="Line 33"/>
              <p:cNvSpPr/>
              <p:nvPr/>
            </p:nvSpPr>
            <p:spPr>
              <a:xfrm flipH="1">
                <a:off x="1728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502" name="Line 34"/>
              <p:cNvSpPr/>
              <p:nvPr/>
            </p:nvSpPr>
            <p:spPr>
              <a:xfrm flipH="1">
                <a:off x="1632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503" name="Line 35"/>
              <p:cNvSpPr/>
              <p:nvPr/>
            </p:nvSpPr>
            <p:spPr>
              <a:xfrm flipH="1">
                <a:off x="48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504" name="Line 36"/>
              <p:cNvSpPr/>
              <p:nvPr/>
            </p:nvSpPr>
            <p:spPr>
              <a:xfrm flipH="1">
                <a:off x="2544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505" name="Line 37"/>
              <p:cNvSpPr/>
              <p:nvPr/>
            </p:nvSpPr>
            <p:spPr>
              <a:xfrm flipH="1">
                <a:off x="264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6422" name="Oval 38"/>
          <p:cNvSpPr/>
          <p:nvPr/>
        </p:nvSpPr>
        <p:spPr>
          <a:xfrm>
            <a:off x="4355783" y="5373370"/>
            <a:ext cx="228600" cy="3048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/>
            <a:endParaRPr lang="zh-CN" altLang="en-US" sz="1800" b="0" dirty="0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10" name="Group 63"/>
          <p:cNvGrpSpPr/>
          <p:nvPr/>
        </p:nvGrpSpPr>
        <p:grpSpPr>
          <a:xfrm>
            <a:off x="4285298" y="2272665"/>
            <a:ext cx="647700" cy="3097213"/>
            <a:chOff x="0" y="0"/>
            <a:chExt cx="408" cy="1951"/>
          </a:xfrm>
        </p:grpSpPr>
        <p:grpSp>
          <p:nvGrpSpPr>
            <p:cNvPr id="105508" name="Group 64"/>
            <p:cNvGrpSpPr/>
            <p:nvPr/>
          </p:nvGrpSpPr>
          <p:grpSpPr>
            <a:xfrm>
              <a:off x="0" y="0"/>
              <a:ext cx="408" cy="1949"/>
              <a:chOff x="0" y="0"/>
              <a:chExt cx="408" cy="1949"/>
            </a:xfrm>
          </p:grpSpPr>
          <p:sp>
            <p:nvSpPr>
              <p:cNvPr id="105509" name="Line 65"/>
              <p:cNvSpPr/>
              <p:nvPr/>
            </p:nvSpPr>
            <p:spPr>
              <a:xfrm>
                <a:off x="90" y="365"/>
                <a:ext cx="0" cy="158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510" name="Text Box 66"/>
              <p:cNvSpPr txBox="1"/>
              <p:nvPr/>
            </p:nvSpPr>
            <p:spPr>
              <a:xfrm>
                <a:off x="0" y="0"/>
                <a:ext cx="408" cy="28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/>
              <a:p>
                <a:pPr lvl="0" algn="ctr" eaLnBrk="1" hangingPunct="1">
                  <a:spcBef>
                    <a:spcPct val="50000"/>
                  </a:spcBef>
                </a:pPr>
                <a:endParaRPr lang="zh-CN" altLang="zh-CN" sz="2400" dirty="0"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05511" name="Group 67"/>
            <p:cNvGrpSpPr/>
            <p:nvPr/>
          </p:nvGrpSpPr>
          <p:grpSpPr>
            <a:xfrm>
              <a:off x="91" y="1815"/>
              <a:ext cx="182" cy="136"/>
              <a:chOff x="0" y="0"/>
              <a:chExt cx="182" cy="136"/>
            </a:xfrm>
          </p:grpSpPr>
          <p:sp>
            <p:nvSpPr>
              <p:cNvPr id="105512" name="Line 68"/>
              <p:cNvSpPr/>
              <p:nvPr/>
            </p:nvSpPr>
            <p:spPr>
              <a:xfrm>
                <a:off x="0" y="0"/>
                <a:ext cx="182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513" name="Line 69"/>
              <p:cNvSpPr/>
              <p:nvPr/>
            </p:nvSpPr>
            <p:spPr>
              <a:xfrm>
                <a:off x="181" y="0"/>
                <a:ext cx="0" cy="136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Group 58"/>
          <p:cNvGrpSpPr/>
          <p:nvPr/>
        </p:nvGrpSpPr>
        <p:grpSpPr>
          <a:xfrm>
            <a:off x="2033270" y="3299778"/>
            <a:ext cx="2514600" cy="1752600"/>
            <a:chOff x="0" y="0"/>
            <a:chExt cx="1584" cy="1104"/>
          </a:xfrm>
        </p:grpSpPr>
        <p:grpSp>
          <p:nvGrpSpPr>
            <p:cNvPr id="105515" name="Group 59"/>
            <p:cNvGrpSpPr/>
            <p:nvPr/>
          </p:nvGrpSpPr>
          <p:grpSpPr>
            <a:xfrm rot="-4851958">
              <a:off x="240" y="-240"/>
              <a:ext cx="1104" cy="1584"/>
              <a:chOff x="0" y="0"/>
              <a:chExt cx="1104" cy="1584"/>
            </a:xfrm>
          </p:grpSpPr>
          <p:sp>
            <p:nvSpPr>
              <p:cNvPr id="105516" name="Line 60"/>
              <p:cNvSpPr/>
              <p:nvPr/>
            </p:nvSpPr>
            <p:spPr>
              <a:xfrm flipH="1">
                <a:off x="0" y="0"/>
                <a:ext cx="1104" cy="1584"/>
              </a:xfrm>
              <a:prstGeom prst="line">
                <a:avLst/>
              </a:prstGeom>
              <a:ln w="571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517" name="Line 61"/>
              <p:cNvSpPr/>
              <p:nvPr/>
            </p:nvSpPr>
            <p:spPr>
              <a:xfrm flipH="1">
                <a:off x="480" y="192"/>
                <a:ext cx="480" cy="720"/>
              </a:xfrm>
              <a:prstGeom prst="line">
                <a:avLst/>
              </a:prstGeom>
              <a:ln w="38100" cap="flat" cmpd="sng">
                <a:solidFill>
                  <a:srgbClr val="CC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5518" name="AutoShape 62"/>
            <p:cNvSpPr/>
            <p:nvPr/>
          </p:nvSpPr>
          <p:spPr>
            <a:xfrm rot="8280228">
              <a:off x="817" y="485"/>
              <a:ext cx="90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4624388" y="2890520"/>
            <a:ext cx="1752600" cy="2514600"/>
            <a:chOff x="0" y="0"/>
            <a:chExt cx="1104" cy="1584"/>
          </a:xfrm>
        </p:grpSpPr>
        <p:grpSp>
          <p:nvGrpSpPr>
            <p:cNvPr id="105521" name="Group 54"/>
            <p:cNvGrpSpPr/>
            <p:nvPr/>
          </p:nvGrpSpPr>
          <p:grpSpPr>
            <a:xfrm rot="-10277856">
              <a:off x="0" y="0"/>
              <a:ext cx="1104" cy="1584"/>
              <a:chOff x="0" y="0"/>
              <a:chExt cx="1104" cy="1584"/>
            </a:xfrm>
          </p:grpSpPr>
          <p:sp>
            <p:nvSpPr>
              <p:cNvPr id="105522" name="Line 55"/>
              <p:cNvSpPr/>
              <p:nvPr/>
            </p:nvSpPr>
            <p:spPr>
              <a:xfrm flipH="1">
                <a:off x="0" y="0"/>
                <a:ext cx="1104" cy="1584"/>
              </a:xfrm>
              <a:prstGeom prst="line">
                <a:avLst/>
              </a:prstGeom>
              <a:ln w="571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523" name="Line 56"/>
              <p:cNvSpPr/>
              <p:nvPr/>
            </p:nvSpPr>
            <p:spPr>
              <a:xfrm flipH="1">
                <a:off x="480" y="192"/>
                <a:ext cx="480" cy="720"/>
              </a:xfrm>
              <a:prstGeom prst="line">
                <a:avLst/>
              </a:prstGeom>
              <a:ln w="38100" cap="flat" cmpd="sng">
                <a:solidFill>
                  <a:srgbClr val="CC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5524" name="AutoShape 57"/>
            <p:cNvSpPr/>
            <p:nvPr/>
          </p:nvSpPr>
          <p:spPr>
            <a:xfrm rot="2474052">
              <a:off x="569" y="588"/>
              <a:ext cx="90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6386" name="Text Box 2"/>
          <p:cNvSpPr txBox="1"/>
          <p:nvPr/>
        </p:nvSpPr>
        <p:spPr>
          <a:xfrm>
            <a:off x="6156008" y="2492693"/>
            <a:ext cx="1368425" cy="5191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dirty="0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（     ）</a:t>
            </a:r>
          </a:p>
        </p:txBody>
      </p:sp>
      <p:sp>
        <p:nvSpPr>
          <p:cNvPr id="16388" name="Text Box 4"/>
          <p:cNvSpPr txBox="1"/>
          <p:nvPr/>
        </p:nvSpPr>
        <p:spPr>
          <a:xfrm>
            <a:off x="1403985" y="2564765"/>
            <a:ext cx="1800225" cy="5191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dirty="0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（        ）</a:t>
            </a:r>
          </a:p>
        </p:txBody>
      </p:sp>
      <p:sp>
        <p:nvSpPr>
          <p:cNvPr id="105544" name="Text Box 40"/>
          <p:cNvSpPr txBox="1"/>
          <p:nvPr/>
        </p:nvSpPr>
        <p:spPr>
          <a:xfrm>
            <a:off x="4644073" y="5589270"/>
            <a:ext cx="1584325" cy="5191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dirty="0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（     ）</a:t>
            </a:r>
          </a:p>
        </p:txBody>
      </p:sp>
      <p:sp>
        <p:nvSpPr>
          <p:cNvPr id="16389" name="Text Box 5"/>
          <p:cNvSpPr txBox="1"/>
          <p:nvPr/>
        </p:nvSpPr>
        <p:spPr>
          <a:xfrm>
            <a:off x="3923983" y="2492693"/>
            <a:ext cx="1728787" cy="5191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dirty="0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（   ）</a:t>
            </a:r>
          </a:p>
        </p:txBody>
      </p:sp>
      <p:sp>
        <p:nvSpPr>
          <p:cNvPr id="16390" name="Text Box 6"/>
          <p:cNvSpPr txBox="1"/>
          <p:nvPr/>
        </p:nvSpPr>
        <p:spPr>
          <a:xfrm>
            <a:off x="3789680" y="3716973"/>
            <a:ext cx="457200" cy="10080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lstStyle/>
          <a:p>
            <a:pPr lvl="0" eaLnBrk="0" hangingPunct="0"/>
            <a:r>
              <a:rPr lang="en-US" altLang="zh-CN">
                <a:latin typeface="Times New Roman" pitchFamily="18" charset="0"/>
                <a:ea typeface="隶书" pitchFamily="49" charset="-122"/>
              </a:rPr>
              <a:t>(     )  </a:t>
            </a:r>
          </a:p>
        </p:txBody>
      </p:sp>
      <p:sp>
        <p:nvSpPr>
          <p:cNvPr id="16434" name="Text Box 50"/>
          <p:cNvSpPr txBox="1"/>
          <p:nvPr/>
        </p:nvSpPr>
        <p:spPr>
          <a:xfrm>
            <a:off x="4572635" y="3716655"/>
            <a:ext cx="611188" cy="12255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>
                <a:latin typeface="Arial" pitchFamily="34" charset="0"/>
                <a:ea typeface="隶书" pitchFamily="49" charset="-122"/>
              </a:rPr>
              <a:t>(    )</a:t>
            </a:r>
            <a:endParaRPr lang="zh-CN" altLang="en-US" dirty="0">
              <a:latin typeface="Arial" pitchFamily="34" charset="0"/>
              <a:ea typeface="隶书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40650" y="44450"/>
            <a:ext cx="151765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solidFill>
                  <a:srgbClr val="C00000"/>
                </a:solidFill>
                <a:ea typeface="宋体" charset="0"/>
              </a:rPr>
              <a:t>实验准备</a:t>
            </a:r>
          </a:p>
        </p:txBody>
      </p:sp>
      <p:sp>
        <p:nvSpPr>
          <p:cNvPr id="66574" name="Rectangle 12"/>
          <p:cNvSpPr/>
          <p:nvPr/>
        </p:nvSpPr>
        <p:spPr>
          <a:xfrm>
            <a:off x="-612140" y="0"/>
            <a:ext cx="7737475" cy="822960"/>
          </a:xfrm>
          <a:prstGeom prst="rect">
            <a:avLst/>
          </a:prstGeom>
          <a:noFill/>
          <a:ln w="2857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二、探究光的反射规律？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339975" y="3994150"/>
            <a:ext cx="4419600" cy="227013"/>
            <a:chOff x="0" y="0"/>
            <a:chExt cx="2784" cy="144"/>
          </a:xfrm>
        </p:grpSpPr>
        <p:sp>
          <p:nvSpPr>
            <p:cNvPr id="67589" name="Line 8"/>
            <p:cNvSpPr/>
            <p:nvPr/>
          </p:nvSpPr>
          <p:spPr>
            <a:xfrm>
              <a:off x="0" y="0"/>
              <a:ext cx="27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7590" name="Group 9"/>
            <p:cNvGrpSpPr/>
            <p:nvPr/>
          </p:nvGrpSpPr>
          <p:grpSpPr>
            <a:xfrm>
              <a:off x="0" y="0"/>
              <a:ext cx="2784" cy="144"/>
              <a:chOff x="0" y="0"/>
              <a:chExt cx="2784" cy="144"/>
            </a:xfrm>
          </p:grpSpPr>
          <p:sp>
            <p:nvSpPr>
              <p:cNvPr id="67591" name="Line 10"/>
              <p:cNvSpPr/>
              <p:nvPr/>
            </p:nvSpPr>
            <p:spPr>
              <a:xfrm flipH="1">
                <a:off x="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592" name="Line 11"/>
              <p:cNvSpPr/>
              <p:nvPr/>
            </p:nvSpPr>
            <p:spPr>
              <a:xfrm flipH="1">
                <a:off x="144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593" name="Line 12"/>
              <p:cNvSpPr/>
              <p:nvPr/>
            </p:nvSpPr>
            <p:spPr>
              <a:xfrm flipH="1">
                <a:off x="336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594" name="Line 13"/>
              <p:cNvSpPr/>
              <p:nvPr/>
            </p:nvSpPr>
            <p:spPr>
              <a:xfrm flipH="1">
                <a:off x="48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595" name="Line 14"/>
              <p:cNvSpPr/>
              <p:nvPr/>
            </p:nvSpPr>
            <p:spPr>
              <a:xfrm flipH="1">
                <a:off x="576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596" name="Line 15"/>
              <p:cNvSpPr/>
              <p:nvPr/>
            </p:nvSpPr>
            <p:spPr>
              <a:xfrm flipH="1">
                <a:off x="672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597" name="Line 16"/>
              <p:cNvSpPr/>
              <p:nvPr/>
            </p:nvSpPr>
            <p:spPr>
              <a:xfrm flipH="1">
                <a:off x="768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598" name="Line 17"/>
              <p:cNvSpPr/>
              <p:nvPr/>
            </p:nvSpPr>
            <p:spPr>
              <a:xfrm flipH="1">
                <a:off x="864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599" name="Line 18"/>
              <p:cNvSpPr/>
              <p:nvPr/>
            </p:nvSpPr>
            <p:spPr>
              <a:xfrm flipH="1">
                <a:off x="96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00" name="Line 19"/>
              <p:cNvSpPr/>
              <p:nvPr/>
            </p:nvSpPr>
            <p:spPr>
              <a:xfrm flipH="1">
                <a:off x="1056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01" name="Line 20"/>
              <p:cNvSpPr/>
              <p:nvPr/>
            </p:nvSpPr>
            <p:spPr>
              <a:xfrm flipH="1">
                <a:off x="1152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02" name="Line 21"/>
              <p:cNvSpPr/>
              <p:nvPr/>
            </p:nvSpPr>
            <p:spPr>
              <a:xfrm flipH="1">
                <a:off x="1248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03" name="Line 22"/>
              <p:cNvSpPr/>
              <p:nvPr/>
            </p:nvSpPr>
            <p:spPr>
              <a:xfrm flipH="1">
                <a:off x="1344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04" name="Line 23"/>
              <p:cNvSpPr/>
              <p:nvPr/>
            </p:nvSpPr>
            <p:spPr>
              <a:xfrm flipH="1">
                <a:off x="144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05" name="Line 24"/>
              <p:cNvSpPr/>
              <p:nvPr/>
            </p:nvSpPr>
            <p:spPr>
              <a:xfrm flipH="1">
                <a:off x="1536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06" name="Line 25"/>
              <p:cNvSpPr/>
              <p:nvPr/>
            </p:nvSpPr>
            <p:spPr>
              <a:xfrm flipH="1">
                <a:off x="24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07" name="Line 26"/>
              <p:cNvSpPr/>
              <p:nvPr/>
            </p:nvSpPr>
            <p:spPr>
              <a:xfrm flipH="1">
                <a:off x="240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08" name="Line 27"/>
              <p:cNvSpPr/>
              <p:nvPr/>
            </p:nvSpPr>
            <p:spPr>
              <a:xfrm flipH="1">
                <a:off x="2304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09" name="Line 28"/>
              <p:cNvSpPr/>
              <p:nvPr/>
            </p:nvSpPr>
            <p:spPr>
              <a:xfrm flipH="1">
                <a:off x="2208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10" name="Line 29"/>
              <p:cNvSpPr/>
              <p:nvPr/>
            </p:nvSpPr>
            <p:spPr>
              <a:xfrm flipH="1">
                <a:off x="2112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11" name="Line 30"/>
              <p:cNvSpPr/>
              <p:nvPr/>
            </p:nvSpPr>
            <p:spPr>
              <a:xfrm flipH="1">
                <a:off x="2016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12" name="Line 31"/>
              <p:cNvSpPr/>
              <p:nvPr/>
            </p:nvSpPr>
            <p:spPr>
              <a:xfrm flipH="1">
                <a:off x="192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13" name="Line 32"/>
              <p:cNvSpPr/>
              <p:nvPr/>
            </p:nvSpPr>
            <p:spPr>
              <a:xfrm flipH="1">
                <a:off x="1824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14" name="Line 33"/>
              <p:cNvSpPr/>
              <p:nvPr/>
            </p:nvSpPr>
            <p:spPr>
              <a:xfrm flipH="1">
                <a:off x="1728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15" name="Line 34"/>
              <p:cNvSpPr/>
              <p:nvPr/>
            </p:nvSpPr>
            <p:spPr>
              <a:xfrm flipH="1">
                <a:off x="1632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16" name="Line 35"/>
              <p:cNvSpPr/>
              <p:nvPr/>
            </p:nvSpPr>
            <p:spPr>
              <a:xfrm flipH="1">
                <a:off x="48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17" name="Line 36"/>
              <p:cNvSpPr/>
              <p:nvPr/>
            </p:nvSpPr>
            <p:spPr>
              <a:xfrm flipH="1">
                <a:off x="2544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18" name="Line 37"/>
              <p:cNvSpPr/>
              <p:nvPr/>
            </p:nvSpPr>
            <p:spPr>
              <a:xfrm flipH="1">
                <a:off x="2640" y="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6422" name="Oval 38"/>
          <p:cNvSpPr/>
          <p:nvPr/>
        </p:nvSpPr>
        <p:spPr>
          <a:xfrm>
            <a:off x="4284663" y="4149725"/>
            <a:ext cx="228600" cy="3048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/>
            <a:endParaRPr lang="zh-CN" altLang="en-US" sz="1800" b="0" dirty="0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10" name="Group 63"/>
          <p:cNvGrpSpPr/>
          <p:nvPr/>
        </p:nvGrpSpPr>
        <p:grpSpPr>
          <a:xfrm>
            <a:off x="4300538" y="908050"/>
            <a:ext cx="647700" cy="3097213"/>
            <a:chOff x="0" y="0"/>
            <a:chExt cx="408" cy="1951"/>
          </a:xfrm>
        </p:grpSpPr>
        <p:grpSp>
          <p:nvGrpSpPr>
            <p:cNvPr id="67621" name="Group 64"/>
            <p:cNvGrpSpPr/>
            <p:nvPr/>
          </p:nvGrpSpPr>
          <p:grpSpPr>
            <a:xfrm>
              <a:off x="0" y="0"/>
              <a:ext cx="408" cy="1949"/>
              <a:chOff x="0" y="0"/>
              <a:chExt cx="408" cy="1949"/>
            </a:xfrm>
          </p:grpSpPr>
          <p:sp>
            <p:nvSpPr>
              <p:cNvPr id="67622" name="Line 65"/>
              <p:cNvSpPr/>
              <p:nvPr/>
            </p:nvSpPr>
            <p:spPr>
              <a:xfrm>
                <a:off x="90" y="365"/>
                <a:ext cx="0" cy="158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23" name="Text Box 66"/>
              <p:cNvSpPr txBox="1"/>
              <p:nvPr/>
            </p:nvSpPr>
            <p:spPr>
              <a:xfrm>
                <a:off x="0" y="0"/>
                <a:ext cx="408" cy="633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/>
              <a:p>
                <a:pPr lvl="0" algn="ctr" eaLnBrk="1" hangingPunct="1">
                  <a:spcBef>
                    <a:spcPct val="50000"/>
                  </a:spcBef>
                </a:pPr>
                <a:endParaRPr lang="zh-CN" altLang="zh-CN" sz="2400" dirty="0">
                  <a:latin typeface="Arial" pitchFamily="34" charset="0"/>
                  <a:ea typeface="宋体" pitchFamily="2" charset="-122"/>
                </a:endParaRPr>
              </a:p>
              <a:p>
                <a:pPr lvl="0" algn="ctr" eaLnBrk="1" hangingPunct="1">
                  <a:spcBef>
                    <a:spcPct val="50000"/>
                  </a:spcBef>
                </a:pPr>
                <a:r>
                  <a:rPr lang="zh-CN" altLang="zh-CN" sz="2400" dirty="0">
                    <a:latin typeface="Arial" pitchFamily="34" charset="0"/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67624" name="Group 67"/>
            <p:cNvGrpSpPr/>
            <p:nvPr/>
          </p:nvGrpSpPr>
          <p:grpSpPr>
            <a:xfrm>
              <a:off x="91" y="1815"/>
              <a:ext cx="182" cy="136"/>
              <a:chOff x="0" y="0"/>
              <a:chExt cx="182" cy="136"/>
            </a:xfrm>
          </p:grpSpPr>
          <p:sp>
            <p:nvSpPr>
              <p:cNvPr id="67625" name="Line 68"/>
              <p:cNvSpPr/>
              <p:nvPr/>
            </p:nvSpPr>
            <p:spPr>
              <a:xfrm>
                <a:off x="0" y="0"/>
                <a:ext cx="182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26" name="Line 69"/>
              <p:cNvSpPr/>
              <p:nvPr/>
            </p:nvSpPr>
            <p:spPr>
              <a:xfrm>
                <a:off x="181" y="0"/>
                <a:ext cx="0" cy="136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Group 58"/>
          <p:cNvGrpSpPr/>
          <p:nvPr/>
        </p:nvGrpSpPr>
        <p:grpSpPr>
          <a:xfrm>
            <a:off x="2063750" y="2049463"/>
            <a:ext cx="2514600" cy="1752600"/>
            <a:chOff x="0" y="0"/>
            <a:chExt cx="1584" cy="1104"/>
          </a:xfrm>
        </p:grpSpPr>
        <p:grpSp>
          <p:nvGrpSpPr>
            <p:cNvPr id="67628" name="Group 59"/>
            <p:cNvGrpSpPr/>
            <p:nvPr/>
          </p:nvGrpSpPr>
          <p:grpSpPr>
            <a:xfrm rot="-4851958">
              <a:off x="240" y="-240"/>
              <a:ext cx="1104" cy="1584"/>
              <a:chOff x="0" y="0"/>
              <a:chExt cx="1104" cy="1584"/>
            </a:xfrm>
          </p:grpSpPr>
          <p:sp>
            <p:nvSpPr>
              <p:cNvPr id="67629" name="Line 60"/>
              <p:cNvSpPr/>
              <p:nvPr/>
            </p:nvSpPr>
            <p:spPr>
              <a:xfrm flipH="1">
                <a:off x="0" y="0"/>
                <a:ext cx="1104" cy="1584"/>
              </a:xfrm>
              <a:prstGeom prst="line">
                <a:avLst/>
              </a:prstGeom>
              <a:ln w="571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30" name="Line 61"/>
              <p:cNvSpPr/>
              <p:nvPr/>
            </p:nvSpPr>
            <p:spPr>
              <a:xfrm flipH="1">
                <a:off x="480" y="192"/>
                <a:ext cx="480" cy="720"/>
              </a:xfrm>
              <a:prstGeom prst="line">
                <a:avLst/>
              </a:prstGeom>
              <a:ln w="38100" cap="flat" cmpd="sng">
                <a:solidFill>
                  <a:srgbClr val="CC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7631" name="AutoShape 62"/>
            <p:cNvSpPr/>
            <p:nvPr/>
          </p:nvSpPr>
          <p:spPr>
            <a:xfrm rot="8280228">
              <a:off x="817" y="485"/>
              <a:ext cx="90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6388" name="Text Box 4"/>
          <p:cNvSpPr txBox="1"/>
          <p:nvPr/>
        </p:nvSpPr>
        <p:spPr>
          <a:xfrm>
            <a:off x="1476375" y="1387475"/>
            <a:ext cx="1800225" cy="5191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dirty="0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入射光线</a:t>
            </a:r>
          </a:p>
        </p:txBody>
      </p:sp>
      <p:grpSp>
        <p:nvGrpSpPr>
          <p:cNvPr id="6" name="Group 53"/>
          <p:cNvGrpSpPr/>
          <p:nvPr/>
        </p:nvGrpSpPr>
        <p:grpSpPr>
          <a:xfrm>
            <a:off x="4630738" y="1635125"/>
            <a:ext cx="1752600" cy="2514600"/>
            <a:chOff x="0" y="0"/>
            <a:chExt cx="1104" cy="1584"/>
          </a:xfrm>
        </p:grpSpPr>
        <p:grpSp>
          <p:nvGrpSpPr>
            <p:cNvPr id="67634" name="Group 54"/>
            <p:cNvGrpSpPr/>
            <p:nvPr/>
          </p:nvGrpSpPr>
          <p:grpSpPr>
            <a:xfrm rot="-10277856">
              <a:off x="0" y="0"/>
              <a:ext cx="1104" cy="1584"/>
              <a:chOff x="0" y="0"/>
              <a:chExt cx="1104" cy="1584"/>
            </a:xfrm>
          </p:grpSpPr>
          <p:sp>
            <p:nvSpPr>
              <p:cNvPr id="67635" name="Line 55"/>
              <p:cNvSpPr/>
              <p:nvPr/>
            </p:nvSpPr>
            <p:spPr>
              <a:xfrm flipH="1">
                <a:off x="0" y="0"/>
                <a:ext cx="1104" cy="1584"/>
              </a:xfrm>
              <a:prstGeom prst="line">
                <a:avLst/>
              </a:prstGeom>
              <a:ln w="571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36" name="Line 56"/>
              <p:cNvSpPr/>
              <p:nvPr/>
            </p:nvSpPr>
            <p:spPr>
              <a:xfrm flipH="1">
                <a:off x="480" y="192"/>
                <a:ext cx="480" cy="720"/>
              </a:xfrm>
              <a:prstGeom prst="line">
                <a:avLst/>
              </a:prstGeom>
              <a:ln w="38100" cap="flat" cmpd="sng">
                <a:solidFill>
                  <a:srgbClr val="CC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7637" name="AutoShape 57"/>
            <p:cNvSpPr/>
            <p:nvPr/>
          </p:nvSpPr>
          <p:spPr>
            <a:xfrm rot="2474052">
              <a:off x="569" y="588"/>
              <a:ext cx="90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6389" name="Text Box 5"/>
          <p:cNvSpPr txBox="1"/>
          <p:nvPr/>
        </p:nvSpPr>
        <p:spPr>
          <a:xfrm>
            <a:off x="6011863" y="1316038"/>
            <a:ext cx="1728787" cy="5191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dirty="0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反射光线</a:t>
            </a:r>
          </a:p>
        </p:txBody>
      </p:sp>
      <p:sp>
        <p:nvSpPr>
          <p:cNvPr id="16390" name="Text Box 6"/>
          <p:cNvSpPr txBox="1"/>
          <p:nvPr/>
        </p:nvSpPr>
        <p:spPr>
          <a:xfrm>
            <a:off x="3646488" y="1844675"/>
            <a:ext cx="611187" cy="11525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lstStyle/>
          <a:p>
            <a:pPr lvl="0" eaLnBrk="0" hangingPunct="0"/>
            <a:r>
              <a:rPr lang="zh-CN" altLang="en-US" dirty="0">
                <a:latin typeface="Times New Roman" pitchFamily="18" charset="0"/>
                <a:ea typeface="隶书" pitchFamily="49" charset="-122"/>
              </a:rPr>
              <a:t>入射角</a:t>
            </a:r>
          </a:p>
        </p:txBody>
      </p:sp>
      <p:grpSp>
        <p:nvGrpSpPr>
          <p:cNvPr id="4" name="Group 44"/>
          <p:cNvGrpSpPr/>
          <p:nvPr/>
        </p:nvGrpSpPr>
        <p:grpSpPr>
          <a:xfrm>
            <a:off x="3863975" y="2984500"/>
            <a:ext cx="490538" cy="804863"/>
            <a:chOff x="0" y="0"/>
            <a:chExt cx="309" cy="507"/>
          </a:xfrm>
        </p:grpSpPr>
        <p:sp>
          <p:nvSpPr>
            <p:cNvPr id="67641" name="Arc 45"/>
            <p:cNvSpPr/>
            <p:nvPr/>
          </p:nvSpPr>
          <p:spPr>
            <a:xfrm rot="-3222997">
              <a:off x="196" y="394"/>
              <a:ext cx="144" cy="8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7642" name="Text Box 46"/>
            <p:cNvSpPr txBox="1"/>
            <p:nvPr/>
          </p:nvSpPr>
          <p:spPr>
            <a:xfrm>
              <a:off x="0" y="0"/>
              <a:ext cx="168" cy="28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2400" b="0" dirty="0">
                  <a:latin typeface="Times New Roman" pitchFamily="18" charset="0"/>
                  <a:ea typeface="隶书" pitchFamily="49" charset="-122"/>
                </a:rPr>
                <a:t>i</a:t>
              </a: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4427538" y="2997200"/>
            <a:ext cx="574675" cy="728663"/>
            <a:chOff x="0" y="0"/>
            <a:chExt cx="362" cy="459"/>
          </a:xfrm>
        </p:grpSpPr>
        <p:sp>
          <p:nvSpPr>
            <p:cNvPr id="67644" name="Arc 48"/>
            <p:cNvSpPr/>
            <p:nvPr/>
          </p:nvSpPr>
          <p:spPr>
            <a:xfrm>
              <a:off x="0" y="363"/>
              <a:ext cx="144" cy="9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7645" name="Text Box 49"/>
            <p:cNvSpPr txBox="1"/>
            <p:nvPr/>
          </p:nvSpPr>
          <p:spPr>
            <a:xfrm>
              <a:off x="182" y="0"/>
              <a:ext cx="180" cy="28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2400" b="0" dirty="0">
                  <a:latin typeface="Times New Roman" pitchFamily="18" charset="0"/>
                  <a:ea typeface="隶书" pitchFamily="49" charset="-122"/>
                </a:rPr>
                <a:t>r</a:t>
              </a:r>
            </a:p>
          </p:txBody>
        </p:sp>
      </p:grpSp>
      <p:sp>
        <p:nvSpPr>
          <p:cNvPr id="16434" name="Text Box 50"/>
          <p:cNvSpPr txBox="1"/>
          <p:nvPr/>
        </p:nvSpPr>
        <p:spPr>
          <a:xfrm>
            <a:off x="4632325" y="1843088"/>
            <a:ext cx="611188" cy="12255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latin typeface="Arial" pitchFamily="34" charset="0"/>
                <a:ea typeface="隶书" pitchFamily="49" charset="-122"/>
              </a:rPr>
              <a:t>反射角</a:t>
            </a:r>
          </a:p>
        </p:txBody>
      </p:sp>
      <p:sp>
        <p:nvSpPr>
          <p:cNvPr id="16386" name="Text Box 2"/>
          <p:cNvSpPr txBox="1"/>
          <p:nvPr/>
        </p:nvSpPr>
        <p:spPr>
          <a:xfrm>
            <a:off x="6732588" y="3763963"/>
            <a:ext cx="1368425" cy="5191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dirty="0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反射面</a:t>
            </a:r>
          </a:p>
        </p:txBody>
      </p:sp>
      <p:sp>
        <p:nvSpPr>
          <p:cNvPr id="67648" name="Text Box 40"/>
          <p:cNvSpPr txBox="1"/>
          <p:nvPr/>
        </p:nvSpPr>
        <p:spPr>
          <a:xfrm>
            <a:off x="4643438" y="4076700"/>
            <a:ext cx="1584325" cy="5191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dirty="0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入射点</a:t>
            </a:r>
          </a:p>
        </p:txBody>
      </p:sp>
      <p:sp>
        <p:nvSpPr>
          <p:cNvPr id="16425" name="Text Box 51"/>
          <p:cNvSpPr txBox="1"/>
          <p:nvPr/>
        </p:nvSpPr>
        <p:spPr>
          <a:xfrm>
            <a:off x="1403350" y="4449763"/>
            <a:ext cx="756126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  <a:ea typeface="宋体" pitchFamily="2" charset="-122"/>
              </a:rPr>
              <a:t>法线：</a:t>
            </a:r>
            <a:r>
              <a:rPr lang="zh-CN" altLang="en-US" sz="2400" dirty="0">
                <a:latin typeface="Arial" pitchFamily="34" charset="0"/>
                <a:ea typeface="宋体" pitchFamily="2" charset="-122"/>
              </a:rPr>
              <a:t>通过入射点</a:t>
            </a:r>
            <a:r>
              <a:rPr lang="en-US" altLang="zh-CN" sz="2400">
                <a:latin typeface="Arial" pitchFamily="34" charset="0"/>
                <a:ea typeface="宋体" pitchFamily="2" charset="-122"/>
              </a:rPr>
              <a:t>,</a:t>
            </a:r>
            <a:r>
              <a:rPr lang="zh-CN" altLang="en-US" sz="2400" dirty="0">
                <a:solidFill>
                  <a:srgbClr val="CC0000"/>
                </a:solidFill>
                <a:latin typeface="Arial" pitchFamily="34" charset="0"/>
                <a:ea typeface="宋体" pitchFamily="2" charset="-122"/>
              </a:rPr>
              <a:t>垂直于反射面</a:t>
            </a:r>
            <a:r>
              <a:rPr lang="zh-CN" altLang="en-US" sz="2400" dirty="0">
                <a:latin typeface="Arial" pitchFamily="34" charset="0"/>
                <a:ea typeface="宋体" pitchFamily="2" charset="-122"/>
              </a:rPr>
              <a:t>的直线</a:t>
            </a:r>
            <a:r>
              <a:rPr lang="zh-CN" altLang="en-US" sz="2400" dirty="0"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400">
                <a:latin typeface="Times New Roman" pitchFamily="18" charset="0"/>
                <a:ea typeface="宋体" pitchFamily="2" charset="-122"/>
              </a:rPr>
              <a:t>ON</a:t>
            </a:r>
            <a:r>
              <a:rPr lang="zh-CN" altLang="en-US" sz="2400" dirty="0">
                <a:latin typeface="Times New Roman" pitchFamily="18" charset="0"/>
                <a:ea typeface="宋体" pitchFamily="2" charset="-122"/>
              </a:rPr>
              <a:t>）</a:t>
            </a:r>
            <a:r>
              <a:rPr lang="en-US" altLang="zh-CN" sz="2400">
                <a:latin typeface="Times New Roman" pitchFamily="18" charset="0"/>
                <a:ea typeface="宋体" pitchFamily="2" charset="-122"/>
              </a:rPr>
              <a:t>--</a:t>
            </a:r>
            <a:r>
              <a:rPr lang="zh-CN" altLang="en-US" sz="2400" dirty="0">
                <a:latin typeface="Times New Roman" pitchFamily="18" charset="0"/>
                <a:ea typeface="宋体" pitchFamily="2" charset="-122"/>
              </a:rPr>
              <a:t>虚线</a:t>
            </a:r>
          </a:p>
        </p:txBody>
      </p:sp>
      <p:sp>
        <p:nvSpPr>
          <p:cNvPr id="16426" name="Text Box 52"/>
          <p:cNvSpPr txBox="1"/>
          <p:nvPr/>
        </p:nvSpPr>
        <p:spPr>
          <a:xfrm>
            <a:off x="1403350" y="5038725"/>
            <a:ext cx="5791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  <a:ea typeface="宋体" pitchFamily="2" charset="-122"/>
              </a:rPr>
              <a:t>入射角：入射光线</a:t>
            </a:r>
            <a:r>
              <a:rPr lang="zh-CN" altLang="en-US" sz="2400" dirty="0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与法线的夹角</a:t>
            </a:r>
            <a:r>
              <a:rPr lang="zh-CN" altLang="en-US" sz="2400" dirty="0">
                <a:latin typeface="Times New Roman" pitchFamily="18" charset="0"/>
                <a:ea typeface="宋体" pitchFamily="2" charset="-122"/>
              </a:rPr>
              <a:t>   （ </a:t>
            </a:r>
            <a:r>
              <a:rPr lang="zh-CN" altLang="zh-CN" sz="2400" dirty="0">
                <a:latin typeface="Times New Roman" pitchFamily="18" charset="0"/>
                <a:ea typeface="宋体" pitchFamily="2" charset="-122"/>
              </a:rPr>
              <a:t>i </a:t>
            </a:r>
            <a:r>
              <a:rPr lang="zh-CN" altLang="en-US" sz="2400" dirty="0">
                <a:latin typeface="Times New Roman" pitchFamily="18" charset="0"/>
                <a:ea typeface="宋体" pitchFamily="2" charset="-122"/>
              </a:rPr>
              <a:t>）</a:t>
            </a:r>
          </a:p>
        </p:txBody>
      </p:sp>
      <p:sp>
        <p:nvSpPr>
          <p:cNvPr id="16427" name="Rectangle 53"/>
          <p:cNvSpPr/>
          <p:nvPr/>
        </p:nvSpPr>
        <p:spPr>
          <a:xfrm>
            <a:off x="1370013" y="5541963"/>
            <a:ext cx="6096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  <a:ea typeface="宋体" pitchFamily="2" charset="-122"/>
              </a:rPr>
              <a:t>反射角：反射光线</a:t>
            </a:r>
            <a:r>
              <a:rPr lang="zh-CN" altLang="en-US" sz="2400" dirty="0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与法线的夹角 </a:t>
            </a:r>
            <a:r>
              <a:rPr lang="zh-CN" altLang="en-US" sz="2400" dirty="0">
                <a:latin typeface="Times New Roman" pitchFamily="18" charset="0"/>
                <a:ea typeface="宋体" pitchFamily="2" charset="-122"/>
              </a:rPr>
              <a:t>    </a:t>
            </a:r>
            <a:r>
              <a:rPr lang="en-US" altLang="zh-CN" sz="2400">
                <a:latin typeface="Times New Roman" pitchFamily="18" charset="0"/>
                <a:ea typeface="宋体" pitchFamily="2" charset="-122"/>
              </a:rPr>
              <a:t>( r )</a:t>
            </a:r>
          </a:p>
        </p:txBody>
      </p:sp>
      <p:sp>
        <p:nvSpPr>
          <p:cNvPr id="16423" name="Text Box 39"/>
          <p:cNvSpPr txBox="1"/>
          <p:nvPr/>
        </p:nvSpPr>
        <p:spPr>
          <a:xfrm>
            <a:off x="2555875" y="6191250"/>
            <a:ext cx="3448050" cy="579438"/>
          </a:xfrm>
          <a:prstGeom prst="rect">
            <a:avLst/>
          </a:prstGeom>
          <a:solidFill>
            <a:srgbClr val="0000CC"/>
          </a:solidFill>
          <a:ln w="9525">
            <a:noFill/>
            <a:miter/>
          </a:ln>
        </p:spPr>
        <p:txBody>
          <a:bodyPr wrap="none">
            <a:spAutoFit/>
          </a:bodyPr>
          <a:lstStyle/>
          <a:p>
            <a:pPr lvl="0" eaLnBrk="0" hangingPunct="0"/>
            <a:r>
              <a:rPr lang="zh-CN" altLang="en-US" sz="3200" dirty="0">
                <a:solidFill>
                  <a:srgbClr val="FFFF00"/>
                </a:solidFill>
                <a:latin typeface="Times New Roman" pitchFamily="18" charset="0"/>
                <a:ea typeface="隶书" pitchFamily="49" charset="-122"/>
              </a:rPr>
              <a:t>一点，两角，三线</a:t>
            </a:r>
          </a:p>
        </p:txBody>
      </p:sp>
      <p:sp>
        <p:nvSpPr>
          <p:cNvPr id="67653" name="文本框 67652"/>
          <p:cNvSpPr txBox="1"/>
          <p:nvPr/>
        </p:nvSpPr>
        <p:spPr>
          <a:xfrm>
            <a:off x="3995738" y="1052513"/>
            <a:ext cx="1152525" cy="5191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latin typeface="Times New Roman" pitchFamily="18" charset="0"/>
                <a:ea typeface="楷体_GB2312" pitchFamily="49" charset="-122"/>
              </a:rPr>
              <a:t>法线</a:t>
            </a:r>
          </a:p>
        </p:txBody>
      </p:sp>
      <p:sp>
        <p:nvSpPr>
          <p:cNvPr id="66574" name="Rectangle 12"/>
          <p:cNvSpPr/>
          <p:nvPr/>
        </p:nvSpPr>
        <p:spPr>
          <a:xfrm>
            <a:off x="-612140" y="-99060"/>
            <a:ext cx="7737475" cy="822960"/>
          </a:xfrm>
          <a:prstGeom prst="rect">
            <a:avLst/>
          </a:prstGeom>
          <a:noFill/>
          <a:ln w="2857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二、探究光的反射规律？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40650" y="44450"/>
            <a:ext cx="151765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solidFill>
                  <a:srgbClr val="C00000"/>
                </a:solidFill>
                <a:ea typeface="宋体" charset="0"/>
              </a:rPr>
              <a:t>实验准备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19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6" grpId="0"/>
      <p:bldP spid="16427" grpId="0"/>
      <p:bldP spid="164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4" name="Rectangle 12"/>
          <p:cNvSpPr/>
          <p:nvPr/>
        </p:nvSpPr>
        <p:spPr>
          <a:xfrm>
            <a:off x="-612140" y="-99060"/>
            <a:ext cx="7737475" cy="822960"/>
          </a:xfrm>
          <a:prstGeom prst="rect">
            <a:avLst/>
          </a:prstGeom>
          <a:noFill/>
          <a:ln w="2857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二、探究光的反射规律？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40650" y="-27305"/>
            <a:ext cx="151765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solidFill>
                  <a:srgbClr val="C00000"/>
                </a:solidFill>
                <a:ea typeface="宋体" charset="0"/>
              </a:rPr>
              <a:t>实验准备</a:t>
            </a:r>
          </a:p>
        </p:txBody>
      </p:sp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1655763" y="4652963"/>
            <a:ext cx="6732587" cy="2016125"/>
          </a:xfrm>
          <a:prstGeom prst="parallelogram">
            <a:avLst>
              <a:gd name="adj" fmla="val 83484"/>
            </a:avLst>
          </a:prstGeom>
          <a:solidFill>
            <a:srgbClr val="66FFFF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 b="0">
              <a:solidFill>
                <a:srgbClr val="0066CC"/>
              </a:solidFill>
              <a:latin typeface="楷体_GB2312" pitchFamily="49" charset="-122"/>
            </a:endParaRPr>
          </a:p>
        </p:txBody>
      </p:sp>
      <p:grpSp>
        <p:nvGrpSpPr>
          <p:cNvPr id="4" name="Group 4"/>
          <p:cNvGrpSpPr/>
          <p:nvPr/>
        </p:nvGrpSpPr>
        <p:grpSpPr bwMode="auto">
          <a:xfrm>
            <a:off x="576263" y="5084763"/>
            <a:ext cx="1871662" cy="1223962"/>
            <a:chOff x="0" y="0"/>
            <a:chExt cx="1179" cy="771"/>
          </a:xfrm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 rot="16200000">
              <a:off x="167" y="-124"/>
              <a:ext cx="771" cy="1020"/>
            </a:xfrm>
            <a:prstGeom prst="wedgeEllipseCallout">
              <a:avLst>
                <a:gd name="adj1" fmla="val -20690"/>
                <a:gd name="adj2" fmla="val 114069"/>
              </a:avLst>
            </a:prstGeom>
            <a:solidFill>
              <a:srgbClr val="BBE0E3"/>
            </a:solidFill>
            <a:ln w="9525">
              <a:solidFill>
                <a:srgbClr val="3D8F95"/>
              </a:solidFill>
              <a:miter lim="800000"/>
            </a:ln>
          </p:spPr>
          <p:txBody>
            <a:bodyPr rot="10800000"/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rgbClr val="0066CC"/>
                </a:solidFill>
                <a:latin typeface="楷体_GB2312" pitchFamily="49" charset="-122"/>
              </a:endParaRP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0" y="136"/>
              <a:ext cx="11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rgbClr val="0066CC"/>
                  </a:solidFill>
                  <a:latin typeface="楷体_GB2312" pitchFamily="49" charset="-122"/>
                </a:rPr>
                <a:t>平面镜</a:t>
              </a: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076825" y="1916113"/>
            <a:ext cx="2520950" cy="3600450"/>
          </a:xfrm>
          <a:prstGeom prst="rect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 b="0">
              <a:latin typeface="楷体_GB2312" pitchFamily="49" charset="-122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592388" y="1916113"/>
            <a:ext cx="2520950" cy="3600450"/>
          </a:xfrm>
          <a:prstGeom prst="rect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 b="0">
              <a:latin typeface="楷体_GB2312" pitchFamily="49" charset="-122"/>
            </a:endParaRPr>
          </a:p>
        </p:txBody>
      </p:sp>
      <p:grpSp>
        <p:nvGrpSpPr>
          <p:cNvPr id="9" name="Group 9"/>
          <p:cNvGrpSpPr/>
          <p:nvPr/>
        </p:nvGrpSpPr>
        <p:grpSpPr bwMode="auto">
          <a:xfrm>
            <a:off x="2773363" y="4365625"/>
            <a:ext cx="1366837" cy="719138"/>
            <a:chOff x="0" y="0"/>
            <a:chExt cx="1088" cy="545"/>
          </a:xfrm>
        </p:grpSpPr>
        <p:sp>
          <p:nvSpPr>
            <p:cNvPr id="10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1088" cy="545"/>
            </a:xfrm>
            <a:prstGeom prst="wedgeRoundRectCallout">
              <a:avLst>
                <a:gd name="adj1" fmla="val -43750"/>
                <a:gd name="adj2" fmla="val 76606"/>
                <a:gd name="adj3" fmla="val 16667"/>
              </a:avLst>
            </a:prstGeom>
            <a:solidFill>
              <a:srgbClr val="BBE0E3"/>
            </a:solidFill>
            <a:ln w="9525">
              <a:solidFill>
                <a:srgbClr val="3D8F95"/>
              </a:solidFill>
              <a:miter lim="800000"/>
            </a:ln>
          </p:spPr>
          <p:txBody>
            <a:bodyPr/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rgbClr val="0066CC"/>
                </a:solidFill>
                <a:latin typeface="楷体_GB2312" pitchFamily="49" charset="-122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36" y="0"/>
              <a:ext cx="86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rgbClr val="0066CC"/>
                  </a:solidFill>
                  <a:latin typeface="楷体_GB2312" pitchFamily="49" charset="-122"/>
                </a:rPr>
                <a:t>纸板</a:t>
              </a:r>
            </a:p>
          </p:txBody>
        </p:sp>
      </p:grpSp>
      <p:grpSp>
        <p:nvGrpSpPr>
          <p:cNvPr id="12" name="Group 12"/>
          <p:cNvGrpSpPr/>
          <p:nvPr/>
        </p:nvGrpSpPr>
        <p:grpSpPr bwMode="auto">
          <a:xfrm>
            <a:off x="647700" y="692150"/>
            <a:ext cx="1727200" cy="1439863"/>
            <a:chOff x="0" y="0"/>
            <a:chExt cx="1088" cy="907"/>
          </a:xfrm>
        </p:grpSpPr>
        <p:grpSp>
          <p:nvGrpSpPr>
            <p:cNvPr id="13" name="Group 13"/>
            <p:cNvGrpSpPr/>
            <p:nvPr/>
          </p:nvGrpSpPr>
          <p:grpSpPr bwMode="auto">
            <a:xfrm>
              <a:off x="862" y="0"/>
              <a:ext cx="226" cy="907"/>
              <a:chOff x="0" y="0"/>
              <a:chExt cx="226" cy="907"/>
            </a:xfrm>
          </p:grpSpPr>
          <p:sp>
            <p:nvSpPr>
              <p:cNvPr id="14" name="AutoShape 28"/>
              <p:cNvSpPr>
                <a:spLocks noChangeArrowheads="1"/>
              </p:cNvSpPr>
              <p:nvPr/>
            </p:nvSpPr>
            <p:spPr bwMode="auto">
              <a:xfrm rot="2921859">
                <a:off x="-386" y="386"/>
                <a:ext cx="907" cy="136"/>
              </a:xfrm>
              <a:prstGeom prst="flowChartTerminator">
                <a:avLst/>
              </a:prstGeom>
              <a:solidFill>
                <a:srgbClr val="4F81BD"/>
              </a:solidFill>
              <a:ln w="9525">
                <a:solidFill>
                  <a:sysClr val="windowText" lastClr="000000"/>
                </a:solidFill>
                <a:miter lim="800000"/>
              </a:ln>
            </p:spPr>
            <p:txBody>
              <a:bodyPr rot="10800000" vert="eaVert" wrap="none" anchor="ctr"/>
              <a:lstStyle>
                <a:lvl1pPr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eaLnBrk="1" hangingPunct="1"/>
                <a:endParaRPr lang="zh-CN" altLang="en-US" b="0">
                  <a:latin typeface="楷体_GB2312" pitchFamily="49" charset="-122"/>
                </a:endParaRPr>
              </a:p>
            </p:txBody>
          </p:sp>
          <p:sp>
            <p:nvSpPr>
              <p:cNvPr id="15" name="Rectangle 29"/>
              <p:cNvSpPr>
                <a:spLocks noChangeArrowheads="1"/>
              </p:cNvSpPr>
              <p:nvPr/>
            </p:nvSpPr>
            <p:spPr bwMode="auto">
              <a:xfrm rot="19137186">
                <a:off x="181" y="391"/>
                <a:ext cx="45" cy="454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eaLnBrk="1" hangingPunct="1"/>
                <a:endParaRPr lang="zh-CN" altLang="en-US" b="0">
                  <a:latin typeface="楷体_GB2312" pitchFamily="49" charset="-122"/>
                </a:endParaRPr>
              </a:p>
            </p:txBody>
          </p:sp>
        </p:grpSp>
        <p:sp>
          <p:nvSpPr>
            <p:cNvPr id="16" name="AutoShape 30"/>
            <p:cNvSpPr>
              <a:spLocks noChangeArrowheads="1"/>
            </p:cNvSpPr>
            <p:nvPr/>
          </p:nvSpPr>
          <p:spPr bwMode="auto">
            <a:xfrm rot="10800000">
              <a:off x="0" y="391"/>
              <a:ext cx="817" cy="454"/>
            </a:xfrm>
            <a:prstGeom prst="wedgeRoundRectCallout">
              <a:avLst>
                <a:gd name="adj1" fmla="val -34579"/>
                <a:gd name="adj2" fmla="val 70042"/>
                <a:gd name="adj3" fmla="val 16667"/>
              </a:avLst>
            </a:prstGeom>
            <a:solidFill>
              <a:srgbClr val="BBE0E3"/>
            </a:solidFill>
            <a:ln w="9525">
              <a:solidFill>
                <a:srgbClr val="3D8F95"/>
              </a:solidFill>
              <a:miter lim="800000"/>
            </a:ln>
          </p:spPr>
          <p:txBody>
            <a:bodyPr rot="10800000"/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algn="ctr" eaLnBrk="1" hangingPunct="1"/>
              <a:endParaRPr lang="zh-CN" altLang="en-US" b="0">
                <a:latin typeface="楷体_GB2312" pitchFamily="49" charset="-122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0" y="436"/>
              <a:ext cx="8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rgbClr val="FF0000"/>
                  </a:solidFill>
                  <a:latin typeface="楷体_GB2312" pitchFamily="49" charset="-122"/>
                </a:rPr>
                <a:t>激光笔</a:t>
              </a:r>
            </a:p>
          </p:txBody>
        </p:sp>
      </p:grpSp>
      <p:grpSp>
        <p:nvGrpSpPr>
          <p:cNvPr id="18" name="Group 18"/>
          <p:cNvGrpSpPr/>
          <p:nvPr/>
        </p:nvGrpSpPr>
        <p:grpSpPr bwMode="auto">
          <a:xfrm>
            <a:off x="539750" y="1916113"/>
            <a:ext cx="4608513" cy="3600450"/>
            <a:chOff x="0" y="0"/>
            <a:chExt cx="2903" cy="2268"/>
          </a:xfrm>
        </p:grpSpPr>
        <p:grpSp>
          <p:nvGrpSpPr>
            <p:cNvPr id="19" name="Group 19"/>
            <p:cNvGrpSpPr/>
            <p:nvPr/>
          </p:nvGrpSpPr>
          <p:grpSpPr bwMode="auto">
            <a:xfrm>
              <a:off x="0" y="408"/>
              <a:ext cx="1452" cy="635"/>
              <a:chOff x="0" y="0"/>
              <a:chExt cx="1452" cy="635"/>
            </a:xfrm>
          </p:grpSpPr>
          <p:sp>
            <p:nvSpPr>
              <p:cNvPr id="20" name="AutoShape 36"/>
              <p:cNvSpPr>
                <a:spLocks noChangeArrowheads="1"/>
              </p:cNvSpPr>
              <p:nvPr/>
            </p:nvSpPr>
            <p:spPr bwMode="auto">
              <a:xfrm rot="10800000">
                <a:off x="45" y="0"/>
                <a:ext cx="1407" cy="635"/>
              </a:xfrm>
              <a:prstGeom prst="wedgeRectCallout">
                <a:avLst>
                  <a:gd name="adj1" fmla="val -52417"/>
                  <a:gd name="adj2" fmla="val 72361"/>
                </a:avLst>
              </a:prstGeom>
              <a:solidFill>
                <a:srgbClr val="BBE0E3"/>
              </a:solidFill>
              <a:ln w="9525">
                <a:solidFill>
                  <a:srgbClr val="3D8F95"/>
                </a:solidFill>
                <a:miter lim="800000"/>
              </a:ln>
            </p:spPr>
            <p:txBody>
              <a:bodyPr rot="10800000"/>
              <a:lstStyle>
                <a:lvl1pPr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/>
                <a:endParaRPr lang="zh-CN" altLang="en-US" b="0">
                  <a:solidFill>
                    <a:srgbClr val="0066CC"/>
                  </a:solidFill>
                  <a:latin typeface="楷体_GB2312" pitchFamily="49" charset="-122"/>
                </a:endParaRPr>
              </a:p>
            </p:txBody>
          </p:sp>
          <p:sp>
            <p:nvSpPr>
              <p:cNvPr id="21" name="Text Box 37"/>
              <p:cNvSpPr txBox="1">
                <a:spLocks noChangeArrowheads="1"/>
              </p:cNvSpPr>
              <p:nvPr/>
            </p:nvSpPr>
            <p:spPr bwMode="auto">
              <a:xfrm>
                <a:off x="0" y="91"/>
                <a:ext cx="112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solidFill>
                      <a:srgbClr val="0066CC"/>
                    </a:solidFill>
                    <a:latin typeface="楷体_GB2312" pitchFamily="49" charset="-122"/>
                  </a:rPr>
                  <a:t>   入射光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 bwMode="auto">
            <a:xfrm>
              <a:off x="1315" y="0"/>
              <a:ext cx="1588" cy="2268"/>
              <a:chOff x="0" y="0"/>
              <a:chExt cx="1588" cy="2268"/>
            </a:xfrm>
          </p:grpSpPr>
          <p:sp>
            <p:nvSpPr>
              <p:cNvPr id="23" name="Line 39"/>
              <p:cNvSpPr>
                <a:spLocks noChangeShapeType="1"/>
              </p:cNvSpPr>
              <p:nvPr/>
            </p:nvSpPr>
            <p:spPr bwMode="auto">
              <a:xfrm>
                <a:off x="0" y="0"/>
                <a:ext cx="1588" cy="22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AutoShape 40"/>
              <p:cNvSpPr>
                <a:spLocks noChangeArrowheads="1"/>
              </p:cNvSpPr>
              <p:nvPr/>
            </p:nvSpPr>
            <p:spPr bwMode="auto">
              <a:xfrm rot="19561165">
                <a:off x="1225" y="1542"/>
                <a:ext cx="136" cy="589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eaLnBrk="1" hangingPunct="1"/>
                <a:endParaRPr lang="zh-CN" altLang="en-US" b="0">
                  <a:solidFill>
                    <a:srgbClr val="0066CC"/>
                  </a:solidFill>
                  <a:latin typeface="楷体_GB2312" pitchFamily="49" charset="-122"/>
                </a:endParaRPr>
              </a:p>
            </p:txBody>
          </p:sp>
        </p:grpSp>
      </p:grpSp>
      <p:grpSp>
        <p:nvGrpSpPr>
          <p:cNvPr id="25" name="Group 26"/>
          <p:cNvGrpSpPr/>
          <p:nvPr/>
        </p:nvGrpSpPr>
        <p:grpSpPr bwMode="auto">
          <a:xfrm rot="-6687585">
            <a:off x="5111750" y="1881188"/>
            <a:ext cx="2520950" cy="3600450"/>
            <a:chOff x="0" y="0"/>
            <a:chExt cx="1588" cy="2268"/>
          </a:xfrm>
        </p:grpSpPr>
        <p:sp>
          <p:nvSpPr>
            <p:cNvPr id="26" name="Line 43"/>
            <p:cNvSpPr>
              <a:spLocks noChangeShapeType="1"/>
            </p:cNvSpPr>
            <p:nvPr/>
          </p:nvSpPr>
          <p:spPr bwMode="auto">
            <a:xfrm>
              <a:off x="0" y="0"/>
              <a:ext cx="1588" cy="22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44"/>
            <p:cNvSpPr>
              <a:spLocks noChangeArrowheads="1"/>
            </p:cNvSpPr>
            <p:nvPr/>
          </p:nvSpPr>
          <p:spPr bwMode="auto">
            <a:xfrm rot="19561165">
              <a:off x="1225" y="1542"/>
              <a:ext cx="136" cy="589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rot="10800000" wrap="none" anchor="ctr"/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b="0">
                <a:latin typeface="楷体_GB2312" pitchFamily="49" charset="-122"/>
              </a:endParaRPr>
            </a:p>
          </p:txBody>
        </p:sp>
      </p:grpSp>
      <p:grpSp>
        <p:nvGrpSpPr>
          <p:cNvPr id="28" name="Group 70"/>
          <p:cNvGrpSpPr/>
          <p:nvPr/>
        </p:nvGrpSpPr>
        <p:grpSpPr bwMode="auto">
          <a:xfrm>
            <a:off x="7308850" y="2781300"/>
            <a:ext cx="1250950" cy="649288"/>
            <a:chOff x="4604" y="1752"/>
            <a:chExt cx="788" cy="409"/>
          </a:xfrm>
        </p:grpSpPr>
        <p:sp>
          <p:nvSpPr>
            <p:cNvPr id="29" name="AutoShape 46"/>
            <p:cNvSpPr>
              <a:spLocks noChangeArrowheads="1"/>
            </p:cNvSpPr>
            <p:nvPr/>
          </p:nvSpPr>
          <p:spPr bwMode="auto">
            <a:xfrm>
              <a:off x="4649" y="1752"/>
              <a:ext cx="735" cy="409"/>
            </a:xfrm>
            <a:prstGeom prst="wedgeRoundRectCallout">
              <a:avLst>
                <a:gd name="adj1" fmla="val -135306"/>
                <a:gd name="adj2" fmla="val 96944"/>
                <a:gd name="adj3" fmla="val 16667"/>
              </a:avLst>
            </a:prstGeom>
            <a:solidFill>
              <a:srgbClr val="BBE0E3"/>
            </a:solidFill>
            <a:ln w="9525">
              <a:solidFill>
                <a:srgbClr val="3D8F95"/>
              </a:solidFill>
              <a:miter lim="800000"/>
            </a:ln>
          </p:spPr>
          <p:txBody>
            <a:bodyPr/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algn="ctr" eaLnBrk="1" hangingPunct="1"/>
              <a:endParaRPr lang="zh-CN" altLang="en-US" b="0">
                <a:latin typeface="楷体_GB2312" pitchFamily="49" charset="-122"/>
              </a:endParaRPr>
            </a:p>
          </p:txBody>
        </p:sp>
        <p:sp>
          <p:nvSpPr>
            <p:cNvPr id="30" name="Text Box 47"/>
            <p:cNvSpPr txBox="1">
              <a:spLocks noChangeArrowheads="1"/>
            </p:cNvSpPr>
            <p:nvPr/>
          </p:nvSpPr>
          <p:spPr bwMode="auto">
            <a:xfrm>
              <a:off x="4604" y="1797"/>
              <a:ext cx="7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1F497D"/>
                  </a:solidFill>
                  <a:latin typeface="楷体_GB2312" pitchFamily="49" charset="-122"/>
                </a:rPr>
                <a:t>反射光</a:t>
              </a:r>
            </a:p>
          </p:txBody>
        </p:sp>
      </p:grpSp>
      <p:grpSp>
        <p:nvGrpSpPr>
          <p:cNvPr id="31" name="Group 72"/>
          <p:cNvGrpSpPr/>
          <p:nvPr/>
        </p:nvGrpSpPr>
        <p:grpSpPr bwMode="auto">
          <a:xfrm>
            <a:off x="4427538" y="2636838"/>
            <a:ext cx="576262" cy="1374775"/>
            <a:chOff x="2789" y="1661"/>
            <a:chExt cx="363" cy="866"/>
          </a:xfrm>
        </p:grpSpPr>
        <p:sp>
          <p:nvSpPr>
            <p:cNvPr id="32" name="AutoShape 17"/>
            <p:cNvSpPr>
              <a:spLocks noChangeArrowheads="1"/>
            </p:cNvSpPr>
            <p:nvPr/>
          </p:nvSpPr>
          <p:spPr bwMode="auto">
            <a:xfrm flipH="1">
              <a:off x="2789" y="1661"/>
              <a:ext cx="363" cy="862"/>
            </a:xfrm>
            <a:prstGeom prst="wedgeRoundRectCallout">
              <a:avLst>
                <a:gd name="adj1" fmla="val -37329"/>
                <a:gd name="adj2" fmla="val 110787"/>
                <a:gd name="adj3" fmla="val 16667"/>
              </a:avLst>
            </a:prstGeom>
            <a:solidFill>
              <a:srgbClr val="BBE0E3"/>
            </a:solidFill>
            <a:ln w="9525">
              <a:solidFill>
                <a:srgbClr val="3D8F95"/>
              </a:solidFill>
              <a:miter lim="800000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rgbClr val="0066CC"/>
                </a:solidFill>
                <a:latin typeface="楷体_GB2312" pitchFamily="49" charset="-122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 flipH="1">
              <a:off x="2789" y="1661"/>
              <a:ext cx="252" cy="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rgbClr val="0066CC"/>
                  </a:solidFill>
                  <a:latin typeface="楷体_GB2312" pitchFamily="49" charset="-122"/>
                </a:rPr>
                <a:t>入射角</a:t>
              </a:r>
            </a:p>
          </p:txBody>
        </p:sp>
      </p:grpSp>
      <p:grpSp>
        <p:nvGrpSpPr>
          <p:cNvPr id="34" name="Group 71"/>
          <p:cNvGrpSpPr/>
          <p:nvPr/>
        </p:nvGrpSpPr>
        <p:grpSpPr bwMode="auto">
          <a:xfrm>
            <a:off x="5402263" y="2638425"/>
            <a:ext cx="576262" cy="1438275"/>
            <a:chOff x="3403" y="1662"/>
            <a:chExt cx="363" cy="906"/>
          </a:xfrm>
        </p:grpSpPr>
        <p:sp>
          <p:nvSpPr>
            <p:cNvPr id="35" name="AutoShape 17"/>
            <p:cNvSpPr>
              <a:spLocks noChangeArrowheads="1"/>
            </p:cNvSpPr>
            <p:nvPr/>
          </p:nvSpPr>
          <p:spPr bwMode="auto">
            <a:xfrm>
              <a:off x="3403" y="1662"/>
              <a:ext cx="363" cy="906"/>
            </a:xfrm>
            <a:prstGeom prst="wedgeRoundRectCallout">
              <a:avLst>
                <a:gd name="adj1" fmla="val -63773"/>
                <a:gd name="adj2" fmla="val 112032"/>
                <a:gd name="adj3" fmla="val 16667"/>
              </a:avLst>
            </a:prstGeom>
            <a:solidFill>
              <a:srgbClr val="BBE0E3"/>
            </a:solidFill>
            <a:ln w="9525">
              <a:solidFill>
                <a:srgbClr val="3D8F95"/>
              </a:solidFill>
              <a:miter lim="800000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rgbClr val="0066CC"/>
                </a:solidFill>
                <a:latin typeface="楷体_GB2312" pitchFamily="49" charset="-122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448" y="1662"/>
              <a:ext cx="288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rgbClr val="0066CC"/>
                  </a:solidFill>
                  <a:latin typeface="楷体_GB2312" pitchFamily="49" charset="-122"/>
                </a:rPr>
                <a:t>反射角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4" name="Rectangle 12"/>
          <p:cNvSpPr/>
          <p:nvPr/>
        </p:nvSpPr>
        <p:spPr>
          <a:xfrm>
            <a:off x="-612140" y="-99060"/>
            <a:ext cx="7737475" cy="822960"/>
          </a:xfrm>
          <a:prstGeom prst="rect">
            <a:avLst/>
          </a:prstGeom>
          <a:noFill/>
          <a:ln w="2857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二、探究光的反射规律？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40650" y="-27305"/>
            <a:ext cx="151765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solidFill>
                  <a:srgbClr val="C00000"/>
                </a:solidFill>
                <a:ea typeface="宋体" charset="0"/>
              </a:rPr>
              <a:t>实验进行</a:t>
            </a:r>
            <a:endParaRPr lang="en-US" altLang="zh-CN" sz="4400" b="1">
              <a:solidFill>
                <a:srgbClr val="C00000"/>
              </a:solidFill>
              <a:ea typeface="宋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705" y="692785"/>
            <a:ext cx="684276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u="sng">
                <a:solidFill>
                  <a:srgbClr val="C00000"/>
                </a:solidFill>
              </a:rPr>
              <a:t>探究一：</a:t>
            </a:r>
            <a:r>
              <a:rPr lang="zh-CN" altLang="en-US" sz="3600"/>
              <a:t>反射光线、入射光线、法线的位置有什么关系？</a:t>
            </a:r>
          </a:p>
        </p:txBody>
      </p:sp>
      <p:grpSp>
        <p:nvGrpSpPr>
          <p:cNvPr id="11266" name="Group 2"/>
          <p:cNvGrpSpPr/>
          <p:nvPr/>
        </p:nvGrpSpPr>
        <p:grpSpPr bwMode="auto">
          <a:xfrm>
            <a:off x="252095" y="4724718"/>
            <a:ext cx="7812088" cy="2016125"/>
            <a:chOff x="0" y="0"/>
            <a:chExt cx="4921" cy="1270"/>
          </a:xfrm>
        </p:grpSpPr>
        <p:sp>
          <p:nvSpPr>
            <p:cNvPr id="11267" name="AutoShape 9"/>
            <p:cNvSpPr>
              <a:spLocks noChangeArrowheads="1"/>
            </p:cNvSpPr>
            <p:nvPr/>
          </p:nvSpPr>
          <p:spPr bwMode="auto">
            <a:xfrm>
              <a:off x="680" y="0"/>
              <a:ext cx="4241" cy="1270"/>
            </a:xfrm>
            <a:prstGeom prst="parallelogram">
              <a:avLst>
                <a:gd name="adj" fmla="val 83484"/>
              </a:avLst>
            </a:prstGeom>
            <a:solidFill>
              <a:srgbClr val="3366FF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1268" name="Group 4"/>
            <p:cNvGrpSpPr/>
            <p:nvPr/>
          </p:nvGrpSpPr>
          <p:grpSpPr bwMode="auto">
            <a:xfrm>
              <a:off x="0" y="272"/>
              <a:ext cx="1179" cy="771"/>
              <a:chOff x="0" y="0"/>
              <a:chExt cx="1179" cy="771"/>
            </a:xfrm>
          </p:grpSpPr>
          <p:sp>
            <p:nvSpPr>
              <p:cNvPr id="11269" name="AutoShape 11"/>
              <p:cNvSpPr>
                <a:spLocks noChangeArrowheads="1"/>
              </p:cNvSpPr>
              <p:nvPr/>
            </p:nvSpPr>
            <p:spPr bwMode="auto">
              <a:xfrm rot="16200000">
                <a:off x="167" y="-124"/>
                <a:ext cx="771" cy="1020"/>
              </a:xfrm>
              <a:prstGeom prst="wedgeEllipseCallout">
                <a:avLst>
                  <a:gd name="adj1" fmla="val -20690"/>
                  <a:gd name="adj2" fmla="val 114069"/>
                </a:avLst>
              </a:prstGeom>
              <a:solidFill>
                <a:srgbClr val="BBE0E3"/>
              </a:solidFill>
              <a:ln w="9525">
                <a:solidFill>
                  <a:srgbClr val="3D8F95"/>
                </a:solidFill>
                <a:miter lim="800000"/>
              </a:ln>
            </p:spPr>
            <p:txBody>
              <a:bodyPr rot="10800000"/>
              <a:lstStyle>
                <a:lvl1pPr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/>
                <a:endParaRPr lang="zh-CN" altLang="en-US"/>
              </a:p>
            </p:txBody>
          </p:sp>
          <p:sp>
            <p:nvSpPr>
              <p:cNvPr id="11270" name="Text Box 12"/>
              <p:cNvSpPr txBox="1">
                <a:spLocks noChangeArrowheads="1"/>
              </p:cNvSpPr>
              <p:nvPr/>
            </p:nvSpPr>
            <p:spPr bwMode="auto">
              <a:xfrm>
                <a:off x="0" y="136"/>
                <a:ext cx="11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/>
                  <a:t>平面镜</a:t>
                </a:r>
              </a:p>
            </p:txBody>
          </p:sp>
        </p:grpSp>
      </p:grp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4211955" y="2493010"/>
            <a:ext cx="2520950" cy="3600450"/>
          </a:xfrm>
          <a:prstGeom prst="rect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73" name="Rectangle 15"/>
          <p:cNvSpPr>
            <a:spLocks noChangeArrowheads="1"/>
          </p:cNvSpPr>
          <p:nvPr/>
        </p:nvSpPr>
        <p:spPr bwMode="auto">
          <a:xfrm>
            <a:off x="1691640" y="2493010"/>
            <a:ext cx="2520950" cy="3600450"/>
          </a:xfrm>
          <a:prstGeom prst="rect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1277" name="Group 13"/>
          <p:cNvGrpSpPr/>
          <p:nvPr/>
        </p:nvGrpSpPr>
        <p:grpSpPr bwMode="auto">
          <a:xfrm>
            <a:off x="394970" y="1747520"/>
            <a:ext cx="1661795" cy="990951"/>
            <a:chOff x="0" y="0"/>
            <a:chExt cx="1088" cy="913"/>
          </a:xfrm>
        </p:grpSpPr>
        <p:grpSp>
          <p:nvGrpSpPr>
            <p:cNvPr id="11278" name="Group 14"/>
            <p:cNvGrpSpPr/>
            <p:nvPr/>
          </p:nvGrpSpPr>
          <p:grpSpPr bwMode="auto">
            <a:xfrm>
              <a:off x="862" y="0"/>
              <a:ext cx="226" cy="907"/>
              <a:chOff x="0" y="0"/>
              <a:chExt cx="226" cy="907"/>
            </a:xfrm>
          </p:grpSpPr>
          <p:sp>
            <p:nvSpPr>
              <p:cNvPr id="11279" name="AutoShape 28"/>
              <p:cNvSpPr>
                <a:spLocks noChangeArrowheads="1"/>
              </p:cNvSpPr>
              <p:nvPr/>
            </p:nvSpPr>
            <p:spPr bwMode="auto">
              <a:xfrm rot="2921859">
                <a:off x="-386" y="386"/>
                <a:ext cx="907" cy="136"/>
              </a:xfrm>
              <a:prstGeom prst="flowChartTerminator">
                <a:avLst/>
              </a:prstGeom>
              <a:solidFill>
                <a:srgbClr val="4F81BD"/>
              </a:solidFill>
              <a:ln w="9525">
                <a:solidFill>
                  <a:sysClr val="windowText" lastClr="000000"/>
                </a:solidFill>
                <a:miter lim="800000"/>
              </a:ln>
            </p:spPr>
            <p:txBody>
              <a:bodyPr rot="10800000" vert="eaVert" wrap="none" anchor="ctr"/>
              <a:lstStyle>
                <a:lvl1pPr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280" name="Rectangle 29"/>
              <p:cNvSpPr>
                <a:spLocks noChangeArrowheads="1"/>
              </p:cNvSpPr>
              <p:nvPr/>
            </p:nvSpPr>
            <p:spPr bwMode="auto">
              <a:xfrm rot="19137186">
                <a:off x="181" y="391"/>
                <a:ext cx="45" cy="454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ysClr val="windowText" lastClr="000000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1281" name="AutoShape 30"/>
            <p:cNvSpPr>
              <a:spLocks noChangeArrowheads="1"/>
            </p:cNvSpPr>
            <p:nvPr/>
          </p:nvSpPr>
          <p:spPr bwMode="auto">
            <a:xfrm rot="10800000">
              <a:off x="0" y="391"/>
              <a:ext cx="817" cy="454"/>
            </a:xfrm>
            <a:prstGeom prst="wedgeRoundRectCallout">
              <a:avLst>
                <a:gd name="adj1" fmla="val -34579"/>
                <a:gd name="adj2" fmla="val 70042"/>
                <a:gd name="adj3" fmla="val 16667"/>
              </a:avLst>
            </a:prstGeom>
            <a:solidFill>
              <a:srgbClr val="BBE0E3"/>
            </a:solidFill>
            <a:ln w="9525">
              <a:solidFill>
                <a:srgbClr val="3D8F95"/>
              </a:solidFill>
              <a:miter lim="800000"/>
            </a:ln>
          </p:spPr>
          <p:txBody>
            <a:bodyPr rot="10800000"/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11282" name="Text Box 31"/>
            <p:cNvSpPr txBox="1">
              <a:spLocks noChangeArrowheads="1"/>
            </p:cNvSpPr>
            <p:nvPr/>
          </p:nvSpPr>
          <p:spPr bwMode="auto">
            <a:xfrm>
              <a:off x="0" y="436"/>
              <a:ext cx="839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ysClr val="windowText" lastClr="000000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rgbClr val="FF0000"/>
                  </a:solidFill>
                </a:rPr>
                <a:t>激光笔</a:t>
              </a:r>
            </a:p>
          </p:txBody>
        </p:sp>
      </p:grpSp>
      <p:sp>
        <p:nvSpPr>
          <p:cNvPr id="11283" name="AutoShape 32"/>
          <p:cNvSpPr>
            <a:spLocks noChangeArrowheads="1"/>
          </p:cNvSpPr>
          <p:nvPr/>
        </p:nvSpPr>
        <p:spPr bwMode="auto">
          <a:xfrm rot="21145750">
            <a:off x="4003040" y="2394268"/>
            <a:ext cx="2016125" cy="3527425"/>
          </a:xfrm>
          <a:prstGeom prst="parallelogram">
            <a:avLst>
              <a:gd name="adj" fmla="val 25000"/>
            </a:avLst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4" name="AutoShape 33"/>
          <p:cNvSpPr>
            <a:spLocks noChangeArrowheads="1"/>
          </p:cNvSpPr>
          <p:nvPr/>
        </p:nvSpPr>
        <p:spPr bwMode="auto">
          <a:xfrm rot="19258107">
            <a:off x="2953068" y="2516505"/>
            <a:ext cx="3567112" cy="2754313"/>
          </a:xfrm>
          <a:prstGeom prst="parallelogram">
            <a:avLst>
              <a:gd name="adj" fmla="val 80812"/>
            </a:avLst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92" name="Rectangle 2"/>
          <p:cNvSpPr>
            <a:spLocks noChangeArrowheads="1"/>
          </p:cNvSpPr>
          <p:nvPr/>
        </p:nvSpPr>
        <p:spPr bwMode="auto">
          <a:xfrm>
            <a:off x="2994025" y="2849245"/>
            <a:ext cx="649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i="1"/>
              <a:t>E</a:t>
            </a:r>
          </a:p>
        </p:txBody>
      </p:sp>
      <p:sp>
        <p:nvSpPr>
          <p:cNvPr id="11293" name="Rectangle 2"/>
          <p:cNvSpPr>
            <a:spLocks noChangeArrowheads="1"/>
          </p:cNvSpPr>
          <p:nvPr/>
        </p:nvSpPr>
        <p:spPr bwMode="auto">
          <a:xfrm>
            <a:off x="4578350" y="1912620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i="1"/>
              <a:t>N</a:t>
            </a:r>
          </a:p>
        </p:txBody>
      </p:sp>
      <p:sp>
        <p:nvSpPr>
          <p:cNvPr id="11294" name="Rectangle 2"/>
          <p:cNvSpPr>
            <a:spLocks noChangeArrowheads="1"/>
          </p:cNvSpPr>
          <p:nvPr/>
        </p:nvSpPr>
        <p:spPr bwMode="auto">
          <a:xfrm>
            <a:off x="4571683" y="6164898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i="1"/>
              <a:t>O</a:t>
            </a:r>
          </a:p>
        </p:txBody>
      </p:sp>
      <p:sp>
        <p:nvSpPr>
          <p:cNvPr id="11295" name="Rectangle 2"/>
          <p:cNvSpPr>
            <a:spLocks noChangeArrowheads="1"/>
          </p:cNvSpPr>
          <p:nvPr/>
        </p:nvSpPr>
        <p:spPr bwMode="auto">
          <a:xfrm>
            <a:off x="6594475" y="2777808"/>
            <a:ext cx="64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i="1"/>
              <a:t>F</a:t>
            </a:r>
          </a:p>
        </p:txBody>
      </p:sp>
      <p:sp>
        <p:nvSpPr>
          <p:cNvPr id="11296" name="Rectangle 2"/>
          <p:cNvSpPr>
            <a:spLocks noChangeArrowheads="1"/>
          </p:cNvSpPr>
          <p:nvPr/>
        </p:nvSpPr>
        <p:spPr bwMode="auto">
          <a:xfrm>
            <a:off x="7020560" y="1917239"/>
            <a:ext cx="1504950" cy="265176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66CC"/>
                </a:solidFill>
              </a:rPr>
              <a:t>纸板</a:t>
            </a:r>
            <a:r>
              <a:rPr lang="zh-CN" altLang="en-US" i="1" dirty="0">
                <a:solidFill>
                  <a:srgbClr val="0066CC"/>
                </a:solidFill>
              </a:rPr>
              <a:t>N</a:t>
            </a:r>
            <a:r>
              <a:rPr lang="en-US" altLang="zh-CN" i="1" dirty="0">
                <a:solidFill>
                  <a:srgbClr val="0066CC"/>
                </a:solidFill>
              </a:rPr>
              <a:t>OF</a:t>
            </a:r>
            <a:r>
              <a:rPr lang="zh-CN" altLang="en-US" i="1" dirty="0">
                <a:solidFill>
                  <a:srgbClr val="0066CC"/>
                </a:solidFill>
              </a:rPr>
              <a:t>在什么位置</a:t>
            </a:r>
            <a:r>
              <a:rPr lang="zh-CN" altLang="en-US" dirty="0">
                <a:solidFill>
                  <a:srgbClr val="0066CC"/>
                </a:solidFill>
              </a:rPr>
              <a:t>能看到反射光线？</a:t>
            </a:r>
          </a:p>
        </p:txBody>
      </p:sp>
      <p:pic>
        <p:nvPicPr>
          <p:cNvPr id="11297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14744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ldLvl="0" animBg="1" autoUpdateAnimBg="0"/>
      <p:bldP spid="11271" grpId="1" bldLvl="0" animBg="1" autoUpdateAnimBg="0"/>
      <p:bldP spid="11283" grpId="0" bldLvl="0" animBg="1" autoUpdateAnimBg="0"/>
      <p:bldP spid="11283" grpId="1" bldLvl="0" animBg="1" autoUpdateAnimBg="0"/>
      <p:bldP spid="11283" grpId="2" bldLvl="0" animBg="1" autoUpdateAnimBg="0"/>
      <p:bldP spid="11283" grpId="3" bldLvl="0" animBg="1" autoUpdateAnimBg="0"/>
      <p:bldP spid="11284" grpId="0" bldLvl="0" animBg="1" autoUpdateAnimBg="0"/>
      <p:bldP spid="11284" grpId="1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4" name="Rectangle 12"/>
          <p:cNvSpPr/>
          <p:nvPr/>
        </p:nvSpPr>
        <p:spPr>
          <a:xfrm>
            <a:off x="-612140" y="-99060"/>
            <a:ext cx="7737475" cy="822960"/>
          </a:xfrm>
          <a:prstGeom prst="rect">
            <a:avLst/>
          </a:prstGeom>
          <a:noFill/>
          <a:ln w="2857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二、探究光的反射规律？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40650" y="-27305"/>
            <a:ext cx="151765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solidFill>
                  <a:srgbClr val="C00000"/>
                </a:solidFill>
                <a:ea typeface="宋体" charset="0"/>
              </a:rPr>
              <a:t>实验进行</a:t>
            </a:r>
            <a:endParaRPr lang="en-US" altLang="zh-CN" sz="4400" b="1">
              <a:solidFill>
                <a:srgbClr val="C00000"/>
              </a:solidFill>
              <a:ea typeface="宋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705" y="692785"/>
            <a:ext cx="684276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u="sng">
                <a:solidFill>
                  <a:srgbClr val="C00000"/>
                </a:solidFill>
              </a:rPr>
              <a:t>探究一：</a:t>
            </a:r>
            <a:r>
              <a:rPr lang="zh-CN" altLang="en-US" sz="3600"/>
              <a:t>反射光线、入射光线、法线的位置有什么关系？</a:t>
            </a:r>
          </a:p>
        </p:txBody>
      </p:sp>
      <p:pic>
        <p:nvPicPr>
          <p:cNvPr id="11297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14744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683895" y="1772920"/>
            <a:ext cx="6971030" cy="3838575"/>
            <a:chOff x="283" y="2792"/>
            <a:chExt cx="10978" cy="604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283" y="3245"/>
              <a:ext cx="9092" cy="559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7767" y="2905"/>
              <a:ext cx="3495" cy="154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272" y="2792"/>
              <a:ext cx="55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0070C0"/>
                  </a:solidFill>
                </a:rPr>
                <a:t>N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427" y="7593"/>
              <a:ext cx="75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0070C0"/>
                  </a:solidFill>
                </a:rPr>
                <a:t>O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168" y="3413"/>
              <a:ext cx="9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0070C0"/>
                  </a:solidFill>
                </a:rPr>
                <a:t>F</a:t>
              </a:r>
            </a:p>
          </p:txBody>
        </p:sp>
      </p:grpSp>
      <p:sp>
        <p:nvSpPr>
          <p:cNvPr id="19460" name="Text Box 15"/>
          <p:cNvSpPr txBox="1"/>
          <p:nvPr/>
        </p:nvSpPr>
        <p:spPr>
          <a:xfrm>
            <a:off x="395605" y="1917065"/>
            <a:ext cx="7488238" cy="160591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结论</a:t>
            </a:r>
            <a:r>
              <a:rPr lang="zh-CN" altLang="zh-CN" sz="4800" dirty="0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：</a:t>
            </a:r>
            <a:r>
              <a:rPr lang="zh-CN" altLang="en-US" sz="4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反射光线、入射光线、法线在同一平面内，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391785" y="4647565"/>
            <a:ext cx="3740150" cy="2007235"/>
            <a:chOff x="283" y="2792"/>
            <a:chExt cx="10979" cy="604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283" y="3245"/>
              <a:ext cx="9092" cy="559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7767" y="2905"/>
              <a:ext cx="3495" cy="154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272" y="2792"/>
              <a:ext cx="555" cy="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0070C0"/>
                  </a:solidFill>
                </a:rPr>
                <a:t>N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427" y="7593"/>
              <a:ext cx="752" cy="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0070C0"/>
                  </a:solidFill>
                </a:rPr>
                <a:t>O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168" y="3413"/>
              <a:ext cx="939" cy="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0070C0"/>
                  </a:solidFill>
                </a:rPr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4" name="Rectangle 12"/>
          <p:cNvSpPr/>
          <p:nvPr/>
        </p:nvSpPr>
        <p:spPr>
          <a:xfrm>
            <a:off x="-612140" y="-99060"/>
            <a:ext cx="7737475" cy="822960"/>
          </a:xfrm>
          <a:prstGeom prst="rect">
            <a:avLst/>
          </a:prstGeom>
          <a:noFill/>
          <a:ln w="2857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二、探究光的反射规律？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40650" y="-27305"/>
            <a:ext cx="151765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solidFill>
                  <a:srgbClr val="C00000"/>
                </a:solidFill>
                <a:ea typeface="宋体" charset="0"/>
              </a:rPr>
              <a:t>实验进行</a:t>
            </a:r>
            <a:endParaRPr lang="en-US" altLang="zh-CN" sz="4400" b="1">
              <a:solidFill>
                <a:srgbClr val="C00000"/>
              </a:solidFill>
              <a:ea typeface="宋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08585" y="692785"/>
            <a:ext cx="8550275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u="sng">
                <a:solidFill>
                  <a:srgbClr val="C00000"/>
                </a:solidFill>
              </a:rPr>
              <a:t>探究二：</a:t>
            </a:r>
            <a:r>
              <a:rPr lang="zh-CN" altLang="zh-CN" sz="3600" dirty="0">
                <a:latin typeface="Times New Roman" pitchFamily="18" charset="0"/>
                <a:ea typeface="隶书" pitchFamily="49" charset="-122"/>
                <a:sym typeface="+mn-ea"/>
              </a:rPr>
              <a:t> </a:t>
            </a:r>
            <a:r>
              <a:rPr lang="zh-CN" altLang="en-US" sz="3600" dirty="0">
                <a:latin typeface="Times New Roman" pitchFamily="18" charset="0"/>
                <a:ea typeface="隶书" pitchFamily="49" charset="-122"/>
                <a:sym typeface="+mn-ea"/>
              </a:rPr>
              <a:t>反射角和入射角大小关系？</a:t>
            </a:r>
            <a:endParaRPr lang="zh-CN" altLang="en-US" sz="3600"/>
          </a:p>
        </p:txBody>
      </p:sp>
      <p:pic>
        <p:nvPicPr>
          <p:cNvPr id="11297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14744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76835" y="1341120"/>
            <a:ext cx="8714105" cy="5444490"/>
            <a:chOff x="348" y="1998"/>
            <a:chExt cx="13723" cy="8574"/>
          </a:xfrm>
        </p:grpSpPr>
        <p:sp>
          <p:nvSpPr>
            <p:cNvPr id="106498" name="文本框 106497"/>
            <p:cNvSpPr txBox="1"/>
            <p:nvPr/>
          </p:nvSpPr>
          <p:spPr>
            <a:xfrm>
              <a:off x="348" y="2148"/>
              <a:ext cx="3502" cy="91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 eaLnBrk="1" hangingPunct="1"/>
              <a:r>
                <a:rPr lang="zh-CN" altLang="en-US" sz="3200" dirty="0">
                  <a:solidFill>
                    <a:srgbClr val="000000"/>
                  </a:solidFill>
                  <a:latin typeface="Comic Sans MS" pitchFamily="66" charset="0"/>
                  <a:ea typeface="黑体" pitchFamily="2" charset="-122"/>
                </a:rPr>
                <a:t>分组实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黑体" pitchFamily="2" charset="-122"/>
                </a:rPr>
                <a:t>验：</a:t>
              </a:r>
            </a:p>
          </p:txBody>
        </p:sp>
        <p:sp>
          <p:nvSpPr>
            <p:cNvPr id="106499" name="矩形 106498"/>
            <p:cNvSpPr/>
            <p:nvPr/>
          </p:nvSpPr>
          <p:spPr>
            <a:xfrm>
              <a:off x="850" y="3246"/>
              <a:ext cx="2416" cy="76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 eaLnBrk="1" hangingPunct="1"/>
              <a:r>
                <a:rPr lang="zh-CN" altLang="en-US" sz="2400" b="1">
                  <a:solidFill>
                    <a:srgbClr val="CC00FF"/>
                  </a:solidFill>
                  <a:latin typeface="Comic Sans MS" pitchFamily="66" charset="0"/>
                  <a:ea typeface="宋体" pitchFamily="2" charset="-122"/>
                </a:rPr>
                <a:t>实验器材</a:t>
              </a:r>
              <a:r>
                <a:rPr lang="en-US" altLang="zh-CN" sz="2400" b="1">
                  <a:solidFill>
                    <a:srgbClr val="CC00FF"/>
                  </a:solidFill>
                  <a:latin typeface="Comic Sans MS" pitchFamily="66" charset="0"/>
                  <a:ea typeface="宋体" pitchFamily="2" charset="-122"/>
                </a:rPr>
                <a:t>:</a:t>
              </a:r>
            </a:p>
          </p:txBody>
        </p:sp>
        <p:pic>
          <p:nvPicPr>
            <p:cNvPr id="106511" name="图片 106510" descr="IMG_20141111_16260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851" y="4266"/>
              <a:ext cx="1815" cy="274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06517" name="图片 106516" descr="IMG_20141111_16273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736" y="7328"/>
              <a:ext cx="1825" cy="324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06518" name="图片 106517" descr="IMG_20141111_16274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2664" y="7328"/>
              <a:ext cx="1825" cy="324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06522" name="图片 106521" descr="底座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8561" y="1998"/>
              <a:ext cx="2973" cy="5283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06524" name="图片 106523" descr="屏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12419" y="4038"/>
              <a:ext cx="1652" cy="2563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06513" name="图片 106512" descr="IMG_20141111_162845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3799" y="4266"/>
              <a:ext cx="4082" cy="229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259840" y="1557020"/>
            <a:ext cx="6661785" cy="499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4" name="Rectangle 12"/>
          <p:cNvSpPr/>
          <p:nvPr/>
        </p:nvSpPr>
        <p:spPr>
          <a:xfrm>
            <a:off x="-612140" y="-99060"/>
            <a:ext cx="7737475" cy="822960"/>
          </a:xfrm>
          <a:prstGeom prst="rect">
            <a:avLst/>
          </a:prstGeom>
          <a:noFill/>
          <a:ln w="2857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二、探究光的反射规律？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40650" y="-27305"/>
            <a:ext cx="151765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solidFill>
                  <a:srgbClr val="C00000"/>
                </a:solidFill>
                <a:ea typeface="宋体" charset="0"/>
              </a:rPr>
              <a:t>实验进行</a:t>
            </a:r>
            <a:endParaRPr lang="en-US" altLang="zh-CN" sz="4400" b="1">
              <a:solidFill>
                <a:srgbClr val="C00000"/>
              </a:solidFill>
              <a:ea typeface="宋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08585" y="692785"/>
            <a:ext cx="8550275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u="sng">
                <a:solidFill>
                  <a:srgbClr val="C00000"/>
                </a:solidFill>
              </a:rPr>
              <a:t>探究二：</a:t>
            </a:r>
            <a:r>
              <a:rPr lang="zh-CN" altLang="zh-CN" sz="3600" dirty="0">
                <a:latin typeface="Times New Roman" pitchFamily="18" charset="0"/>
                <a:ea typeface="隶书" pitchFamily="49" charset="-122"/>
                <a:sym typeface="+mn-ea"/>
              </a:rPr>
              <a:t> </a:t>
            </a:r>
            <a:r>
              <a:rPr lang="zh-CN" altLang="en-US" sz="3600" dirty="0">
                <a:latin typeface="Times New Roman" pitchFamily="18" charset="0"/>
                <a:ea typeface="隶书" pitchFamily="49" charset="-122"/>
                <a:sym typeface="+mn-ea"/>
              </a:rPr>
              <a:t>反射角和入射角大小关系？</a:t>
            </a:r>
            <a:endParaRPr lang="zh-CN" altLang="en-US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8035" y="4364990"/>
            <a:ext cx="3320415" cy="2490470"/>
          </a:xfrm>
          <a:prstGeom prst="rect">
            <a:avLst/>
          </a:prstGeom>
        </p:spPr>
      </p:pic>
      <p:graphicFrame>
        <p:nvGraphicFramePr>
          <p:cNvPr id="22533" name="Group 5"/>
          <p:cNvGraphicFramePr>
            <a:graphicFrameLocks noGrp="1"/>
          </p:cNvGraphicFramePr>
          <p:nvPr/>
        </p:nvGraphicFramePr>
        <p:xfrm>
          <a:off x="467360" y="2636838"/>
          <a:ext cx="7345363" cy="147955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865313"/>
                <a:gridCol w="1306512"/>
                <a:gridCol w="1436688"/>
                <a:gridCol w="1368425"/>
                <a:gridCol w="1368425"/>
              </a:tblGrid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365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入射角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25°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60°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75°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365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反射角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365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365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A0365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A0365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39750" y="1268730"/>
            <a:ext cx="7804150" cy="137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       </a:t>
            </a:r>
            <a:r>
              <a:rPr lang="zh-CN" altLang="en-US" sz="2800"/>
              <a:t>请各组利用组装好的仪器，分别测量出以下入射角时反射角的度数并填入表格中。同时观察反射光线和入射光线总在</a:t>
            </a:r>
            <a:r>
              <a:rPr lang="en-US" altLang="zh-CN" sz="2800"/>
              <a:t>ON</a:t>
            </a:r>
            <a:r>
              <a:rPr lang="zh-CN" altLang="en-US" sz="2800">
                <a:ea typeface="宋体" charset="0"/>
              </a:rPr>
              <a:t>的同侧还是两侧。</a:t>
            </a:r>
          </a:p>
        </p:txBody>
      </p:sp>
      <p:sp>
        <p:nvSpPr>
          <p:cNvPr id="112642" name="Text Box 2"/>
          <p:cNvSpPr txBox="1"/>
          <p:nvPr/>
        </p:nvSpPr>
        <p:spPr>
          <a:xfrm>
            <a:off x="35560" y="4149090"/>
            <a:ext cx="5825490" cy="701040"/>
          </a:xfrm>
          <a:prstGeom prst="rect">
            <a:avLst/>
          </a:prstGeom>
          <a:noFill/>
          <a:ln w="571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zh-CN" altLang="zh-CN" sz="4000" dirty="0">
                <a:latin typeface="Times New Roman" pitchFamily="18" charset="0"/>
                <a:ea typeface="隶书" pitchFamily="49" charset="-122"/>
              </a:rPr>
              <a:t> </a:t>
            </a:r>
            <a:r>
              <a:rPr lang="zh-CN" altLang="en-US" sz="2800" dirty="0">
                <a:latin typeface="Arial" pitchFamily="34" charset="0"/>
                <a:ea typeface="隶书" pitchFamily="49" charset="-122"/>
              </a:rPr>
              <a:t>当入射角减小到</a:t>
            </a:r>
            <a:r>
              <a:rPr lang="zh-CN" altLang="zh-CN" sz="2800" dirty="0">
                <a:solidFill>
                  <a:srgbClr val="CC0000"/>
                </a:solidFill>
                <a:latin typeface="Times New Roman" pitchFamily="18" charset="0"/>
                <a:ea typeface="楷体_GB2312" pitchFamily="49" charset="-122"/>
              </a:rPr>
              <a:t>0°</a:t>
            </a:r>
            <a:r>
              <a:rPr lang="zh-CN" altLang="en-US" sz="2800" dirty="0">
                <a:latin typeface="Times New Roman" pitchFamily="18" charset="0"/>
                <a:ea typeface="隶书" pitchFamily="49" charset="-122"/>
              </a:rPr>
              <a:t>时，情况怎样？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91640" y="4940935"/>
            <a:ext cx="2175510" cy="188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4" name="Rectangle 12"/>
          <p:cNvSpPr/>
          <p:nvPr/>
        </p:nvSpPr>
        <p:spPr>
          <a:xfrm>
            <a:off x="-612140" y="-99060"/>
            <a:ext cx="7737475" cy="822960"/>
          </a:xfrm>
          <a:prstGeom prst="rect">
            <a:avLst/>
          </a:prstGeom>
          <a:noFill/>
          <a:ln w="2857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二、探究光的反射规律？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40650" y="-27305"/>
            <a:ext cx="151765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solidFill>
                  <a:srgbClr val="C00000"/>
                </a:solidFill>
                <a:ea typeface="宋体" charset="0"/>
              </a:rPr>
              <a:t>实验进行</a:t>
            </a:r>
            <a:endParaRPr lang="en-US" altLang="zh-CN" sz="4400" b="1">
              <a:solidFill>
                <a:srgbClr val="C00000"/>
              </a:solidFill>
              <a:ea typeface="宋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08585" y="692785"/>
            <a:ext cx="8550275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u="sng">
                <a:solidFill>
                  <a:srgbClr val="C00000"/>
                </a:solidFill>
              </a:rPr>
              <a:t>探究二：</a:t>
            </a:r>
            <a:r>
              <a:rPr lang="zh-CN" altLang="zh-CN" sz="3600" dirty="0">
                <a:latin typeface="Times New Roman" pitchFamily="18" charset="0"/>
                <a:ea typeface="隶书" pitchFamily="49" charset="-122"/>
                <a:sym typeface="+mn-ea"/>
              </a:rPr>
              <a:t> </a:t>
            </a:r>
            <a:r>
              <a:rPr lang="zh-CN" altLang="en-US" sz="3600" dirty="0">
                <a:latin typeface="Times New Roman" pitchFamily="18" charset="0"/>
                <a:ea typeface="隶书" pitchFamily="49" charset="-122"/>
                <a:sym typeface="+mn-ea"/>
              </a:rPr>
              <a:t>反射角和入射角大小关系？</a:t>
            </a:r>
            <a:endParaRPr lang="zh-CN" altLang="en-US" sz="3600"/>
          </a:p>
        </p:txBody>
      </p:sp>
      <p:pic>
        <p:nvPicPr>
          <p:cNvPr id="11297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14744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3" name="Group 5"/>
          <p:cNvGraphicFramePr>
            <a:graphicFrameLocks noGrp="1"/>
          </p:cNvGraphicFramePr>
          <p:nvPr/>
        </p:nvGraphicFramePr>
        <p:xfrm>
          <a:off x="539750" y="1484313"/>
          <a:ext cx="7345363" cy="147955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865313"/>
                <a:gridCol w="1306512"/>
                <a:gridCol w="1436688"/>
                <a:gridCol w="1368425"/>
                <a:gridCol w="1368425"/>
              </a:tblGrid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365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入射角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25°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60°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75°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365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反射角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3200" b="1" smtClean="0">
                          <a:ln>
                            <a:noFill/>
                          </a:ln>
                          <a:latin typeface="Arial" pitchFamily="34" charset="0"/>
                          <a:ea typeface="宋体" pitchFamily="2" charset="-122"/>
                          <a:sym typeface="+mn-ea"/>
                        </a:rPr>
                        <a:t>25°</a:t>
                      </a: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365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365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40°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365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60°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365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75°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E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42" name="Text Box 2"/>
          <p:cNvSpPr txBox="1"/>
          <p:nvPr/>
        </p:nvSpPr>
        <p:spPr>
          <a:xfrm>
            <a:off x="395605" y="3213100"/>
            <a:ext cx="6627495" cy="701040"/>
          </a:xfrm>
          <a:prstGeom prst="rect">
            <a:avLst/>
          </a:prstGeom>
          <a:noFill/>
          <a:ln w="571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zh-CN" altLang="zh-CN" sz="4000" dirty="0">
                <a:latin typeface="Times New Roman" pitchFamily="18" charset="0"/>
                <a:ea typeface="隶书" pitchFamily="49" charset="-122"/>
              </a:rPr>
              <a:t> </a:t>
            </a:r>
            <a:r>
              <a:rPr lang="zh-CN" altLang="en-US" sz="2800" dirty="0">
                <a:latin typeface="Arial" pitchFamily="34" charset="0"/>
                <a:ea typeface="隶书" pitchFamily="49" charset="-122"/>
              </a:rPr>
              <a:t>当入射角减小到</a:t>
            </a:r>
            <a:r>
              <a:rPr lang="zh-CN" altLang="zh-CN" sz="2800" dirty="0">
                <a:solidFill>
                  <a:srgbClr val="CC0000"/>
                </a:solidFill>
                <a:latin typeface="Times New Roman" pitchFamily="18" charset="0"/>
                <a:ea typeface="楷体_GB2312" pitchFamily="49" charset="-122"/>
              </a:rPr>
              <a:t>0°</a:t>
            </a:r>
            <a:r>
              <a:rPr lang="zh-CN" altLang="en-US" sz="2800" dirty="0">
                <a:latin typeface="Times New Roman" pitchFamily="18" charset="0"/>
                <a:ea typeface="隶书" pitchFamily="49" charset="-122"/>
              </a:rPr>
              <a:t>时，反射角也为</a:t>
            </a:r>
            <a:r>
              <a:rPr lang="zh-CN" altLang="zh-CN" sz="2800" dirty="0">
                <a:solidFill>
                  <a:srgbClr val="CC0000"/>
                </a:solidFill>
                <a:latin typeface="Times New Roman" pitchFamily="18" charset="0"/>
                <a:ea typeface="楷体_GB2312" pitchFamily="49" charset="-122"/>
                <a:sym typeface="+mn-ea"/>
              </a:rPr>
              <a:t>0°</a:t>
            </a:r>
            <a:endParaRPr lang="zh-CN" altLang="en-US" sz="2800" dirty="0">
              <a:latin typeface="Times New Roman" pitchFamily="18" charset="0"/>
              <a:ea typeface="隶书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28080" y="2997200"/>
            <a:ext cx="2175510" cy="18884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560" y="5013325"/>
            <a:ext cx="9243060" cy="1070610"/>
          </a:xfrm>
          <a:prstGeom prst="rect">
            <a:avLst/>
          </a:prstGeom>
          <a:blipFill>
            <a:blip r:embed="rId4" cstate="print"/>
            <a:srcRect/>
          </a:blipFill>
        </p:spPr>
        <p:txBody>
          <a:bodyPr wrap="square" rtlCol="0">
            <a:spAutoFit/>
          </a:bodyPr>
          <a:lstStyle/>
          <a:p>
            <a:r>
              <a:rPr lang="zh-CN" altLang="en-US" sz="6000" b="1" u="sng">
                <a:ln w="22225">
                  <a:solidFill>
                    <a:schemeClr val="accent2"/>
                  </a:solidFill>
                  <a:prstDash val="solid"/>
                </a:ln>
                <a:blipFill>
                  <a:blip r:embed="rId4"/>
                  <a:srcRect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charset="0"/>
                <a:ea typeface="微软雅黑" charset="0"/>
              </a:rPr>
              <a:t>结论</a:t>
            </a:r>
            <a:r>
              <a:rPr lang="en-US" altLang="zh-CN" sz="6000" b="1" u="sng">
                <a:ln w="22225">
                  <a:solidFill>
                    <a:schemeClr val="accent2"/>
                  </a:solidFill>
                  <a:prstDash val="solid"/>
                </a:ln>
                <a:blipFill>
                  <a:blip r:embed="rId4"/>
                  <a:srcRect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charset="0"/>
                <a:ea typeface="微软雅黑" charset="0"/>
              </a:rPr>
              <a:t>2</a:t>
            </a:r>
            <a:r>
              <a:rPr lang="zh-CN" altLang="en-US" sz="6000" b="1" u="sng">
                <a:ln w="22225">
                  <a:solidFill>
                    <a:schemeClr val="accent2"/>
                  </a:solidFill>
                  <a:prstDash val="solid"/>
                </a:ln>
                <a:blipFill>
                  <a:blip r:embed="rId4"/>
                  <a:srcRect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charset="0"/>
                <a:ea typeface="微软雅黑" charset="0"/>
              </a:rPr>
              <a:t>：反射角等于入射角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315" y="5229225"/>
            <a:ext cx="9063990" cy="1605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+mn-ea"/>
              </a:rPr>
              <a:t>结论</a:t>
            </a:r>
            <a:r>
              <a:rPr lang="en-US" altLang="zh-CN" sz="4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+mn-ea"/>
              </a:rPr>
              <a:t>3</a:t>
            </a:r>
            <a:r>
              <a:rPr lang="zh-CN" altLang="en-US" sz="4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+mn-ea"/>
              </a:rPr>
              <a:t>：反射光线和入射光线分居在法线两侧。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ldLvl="0" animBg="1"/>
      <p:bldP spid="4" grpId="0" bldLvl="0" animBg="1"/>
      <p:bldP spid="4" grpId="2" bldLvl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4" name="Text Box 34"/>
          <p:cNvSpPr txBox="1"/>
          <p:nvPr/>
        </p:nvSpPr>
        <p:spPr>
          <a:xfrm>
            <a:off x="635" y="46355"/>
            <a:ext cx="4812030" cy="8743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4800" dirty="0">
                <a:solidFill>
                  <a:srgbClr val="CC0000"/>
                </a:solidFill>
                <a:latin typeface="Arial" pitchFamily="34" charset="0"/>
                <a:ea typeface="隶书" pitchFamily="49" charset="-122"/>
              </a:rPr>
              <a:t>光的反射规律：</a:t>
            </a:r>
          </a:p>
        </p:txBody>
      </p:sp>
      <p:sp>
        <p:nvSpPr>
          <p:cNvPr id="72735" name="Text Box 13"/>
          <p:cNvSpPr txBox="1"/>
          <p:nvPr/>
        </p:nvSpPr>
        <p:spPr>
          <a:xfrm>
            <a:off x="-540385" y="3500755"/>
            <a:ext cx="10006330" cy="6134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（</a:t>
            </a:r>
            <a:r>
              <a:rPr lang="zh-CN" altLang="zh-CN" sz="3200" dirty="0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）反射光线、入射光线、法线在同一平面内</a:t>
            </a:r>
            <a:endParaRPr lang="zh-CN" altLang="en-US" sz="3200" dirty="0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2736" name="Text Box 14"/>
          <p:cNvSpPr txBox="1"/>
          <p:nvPr/>
        </p:nvSpPr>
        <p:spPr>
          <a:xfrm>
            <a:off x="179388" y="4437063"/>
            <a:ext cx="9259887" cy="6134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（</a:t>
            </a:r>
            <a:r>
              <a:rPr lang="zh-CN" altLang="zh-CN" sz="3200" dirty="0"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）反射光线、入射光线分居在法线两侧</a:t>
            </a:r>
          </a:p>
        </p:txBody>
      </p:sp>
      <p:sp>
        <p:nvSpPr>
          <p:cNvPr id="72737" name="Text Box 15"/>
          <p:cNvSpPr txBox="1"/>
          <p:nvPr/>
        </p:nvSpPr>
        <p:spPr>
          <a:xfrm>
            <a:off x="323850" y="5373370"/>
            <a:ext cx="5794375" cy="6134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（</a:t>
            </a:r>
            <a:r>
              <a:rPr lang="zh-CN" altLang="zh-CN" sz="3200" dirty="0"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）反射角等于入射角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87095" y="986790"/>
            <a:ext cx="6070600" cy="3068955"/>
            <a:chOff x="738" y="0"/>
            <a:chExt cx="12182" cy="6600"/>
          </a:xfrm>
        </p:grpSpPr>
        <p:grpSp>
          <p:nvGrpSpPr>
            <p:cNvPr id="5" name="Group 2"/>
            <p:cNvGrpSpPr/>
            <p:nvPr/>
          </p:nvGrpSpPr>
          <p:grpSpPr>
            <a:xfrm>
              <a:off x="3798" y="2338"/>
              <a:ext cx="9122" cy="1680"/>
              <a:chOff x="0" y="0"/>
              <a:chExt cx="3649" cy="672"/>
            </a:xfrm>
          </p:grpSpPr>
          <p:grpSp>
            <p:nvGrpSpPr>
              <p:cNvPr id="6" name="Group 3"/>
              <p:cNvGrpSpPr/>
              <p:nvPr/>
            </p:nvGrpSpPr>
            <p:grpSpPr>
              <a:xfrm>
                <a:off x="0" y="0"/>
                <a:ext cx="3649" cy="672"/>
                <a:chOff x="0" y="0"/>
                <a:chExt cx="3649" cy="672"/>
              </a:xfrm>
            </p:grpSpPr>
            <p:sp>
              <p:nvSpPr>
                <p:cNvPr id="7" name="AutoShape 4"/>
                <p:cNvSpPr/>
                <p:nvPr/>
              </p:nvSpPr>
              <p:spPr>
                <a:xfrm>
                  <a:off x="592" y="0"/>
                  <a:ext cx="3057" cy="336"/>
                </a:xfrm>
                <a:prstGeom prst="flowChartInputOutput">
                  <a:avLst/>
                </a:prstGeom>
                <a:gradFill rotWithShape="1">
                  <a:gsLst>
                    <a:gs pos="0">
                      <a:srgbClr val="CC99FF"/>
                    </a:gs>
                    <a:gs pos="100000">
                      <a:srgbClr val="5E477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  <a:miter/>
                </a:ln>
              </p:spPr>
              <p:txBody>
                <a:bodyPr wrap="none" anchor="ctr"/>
                <a:lstStyle/>
                <a:p>
                  <a:pPr lvl="0" algn="ctr" eaLnBrk="1" hangingPunct="1"/>
                  <a:endParaRPr lang="zh-CN" altLang="en-US" sz="1800" b="0" dirty="0"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8" name="AutoShape 5"/>
                <p:cNvSpPr/>
                <p:nvPr/>
              </p:nvSpPr>
              <p:spPr>
                <a:xfrm>
                  <a:off x="0" y="336"/>
                  <a:ext cx="3057" cy="336"/>
                </a:xfrm>
                <a:prstGeom prst="flowChartInputOutput">
                  <a:avLst/>
                </a:prstGeom>
                <a:gradFill rotWithShape="1">
                  <a:gsLst>
                    <a:gs pos="0">
                      <a:srgbClr val="CC99FF"/>
                    </a:gs>
                    <a:gs pos="100000">
                      <a:srgbClr val="5E477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  <a:miter/>
                </a:ln>
              </p:spPr>
              <p:txBody>
                <a:bodyPr wrap="none" anchor="ctr"/>
                <a:lstStyle/>
                <a:p>
                  <a:pPr lvl="0" algn="ctr" eaLnBrk="1" hangingPunct="1"/>
                  <a:endParaRPr lang="zh-CN" altLang="en-US" sz="1800" b="0" dirty="0"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9" name="AutoShape 6"/>
              <p:cNvSpPr/>
              <p:nvPr/>
            </p:nvSpPr>
            <p:spPr>
              <a:xfrm>
                <a:off x="1632" y="288"/>
                <a:ext cx="336" cy="96"/>
              </a:xfrm>
              <a:prstGeom prst="cube">
                <a:avLst>
                  <a:gd name="adj" fmla="val 81250"/>
                </a:avLst>
              </a:prstGeom>
              <a:gradFill rotWithShape="1">
                <a:gsLst>
                  <a:gs pos="0">
                    <a:srgbClr val="CC99FF"/>
                  </a:gs>
                  <a:gs pos="100000">
                    <a:srgbClr val="5E4776"/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  <a:miter/>
              </a:ln>
            </p:spPr>
            <p:txBody>
              <a:bodyPr wrap="none" anchor="ctr"/>
              <a:lstStyle/>
              <a:p>
                <a:pPr lvl="0" algn="ctr" eaLnBrk="1" hangingPunct="1"/>
                <a:endParaRPr lang="zh-CN" altLang="en-US" sz="1800" b="0" dirty="0"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0" name="Rectangle 7"/>
            <p:cNvSpPr/>
            <p:nvPr/>
          </p:nvSpPr>
          <p:spPr>
            <a:xfrm>
              <a:off x="5045" y="298"/>
              <a:ext cx="3120" cy="3000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" name="Rectangle 8"/>
            <p:cNvSpPr/>
            <p:nvPr/>
          </p:nvSpPr>
          <p:spPr>
            <a:xfrm>
              <a:off x="8160" y="298"/>
              <a:ext cx="3120" cy="3000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8109" y="0"/>
              <a:ext cx="233" cy="6600"/>
              <a:chOff x="0" y="0"/>
              <a:chExt cx="0" cy="2640"/>
            </a:xfrm>
          </p:grpSpPr>
          <p:sp>
            <p:nvSpPr>
              <p:cNvPr id="13" name="Line 11"/>
              <p:cNvSpPr/>
              <p:nvPr/>
            </p:nvSpPr>
            <p:spPr>
              <a:xfrm>
                <a:off x="0" y="0"/>
                <a:ext cx="0" cy="1344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Line 12"/>
              <p:cNvSpPr/>
              <p:nvPr/>
            </p:nvSpPr>
            <p:spPr>
              <a:xfrm>
                <a:off x="0" y="1296"/>
                <a:ext cx="0" cy="1344"/>
              </a:xfrm>
              <a:prstGeom prst="line">
                <a:avLst/>
              </a:prstGeom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Group 19"/>
            <p:cNvGrpSpPr/>
            <p:nvPr/>
          </p:nvGrpSpPr>
          <p:grpSpPr>
            <a:xfrm>
              <a:off x="738" y="330"/>
              <a:ext cx="10185" cy="3033"/>
              <a:chOff x="0" y="0"/>
              <a:chExt cx="4074" cy="1213"/>
            </a:xfrm>
          </p:grpSpPr>
          <p:grpSp>
            <p:nvGrpSpPr>
              <p:cNvPr id="16" name="Group 20"/>
              <p:cNvGrpSpPr/>
              <p:nvPr/>
            </p:nvGrpSpPr>
            <p:grpSpPr>
              <a:xfrm>
                <a:off x="1968" y="0"/>
                <a:ext cx="2106" cy="1212"/>
                <a:chOff x="0" y="0"/>
                <a:chExt cx="2106" cy="1212"/>
              </a:xfrm>
            </p:grpSpPr>
            <p:grpSp>
              <p:nvGrpSpPr>
                <p:cNvPr id="17" name="Group 21"/>
                <p:cNvGrpSpPr/>
                <p:nvPr/>
              </p:nvGrpSpPr>
              <p:grpSpPr>
                <a:xfrm rot="61383">
                  <a:off x="0" y="0"/>
                  <a:ext cx="1013" cy="1212"/>
                  <a:chOff x="0" y="0"/>
                  <a:chExt cx="1056" cy="1344"/>
                </a:xfrm>
              </p:grpSpPr>
              <p:sp>
                <p:nvSpPr>
                  <p:cNvPr id="18" name="Line 22"/>
                  <p:cNvSpPr/>
                  <p:nvPr/>
                </p:nvSpPr>
                <p:spPr>
                  <a:xfrm>
                    <a:off x="0" y="0"/>
                    <a:ext cx="1056" cy="1344"/>
                  </a:xfrm>
                  <a:prstGeom prst="line">
                    <a:avLst/>
                  </a:prstGeom>
                  <a:ln w="57150" cap="flat" cmpd="sng">
                    <a:solidFill>
                      <a:srgbClr val="FF9933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" name="未知"/>
                  <p:cNvSpPr/>
                  <p:nvPr/>
                </p:nvSpPr>
                <p:spPr>
                  <a:xfrm>
                    <a:off x="0" y="0"/>
                    <a:ext cx="828" cy="1059"/>
                  </a:xfrm>
                  <a:custGeom>
                    <a:avLst/>
                    <a:gdLst>
                      <a:gd name="txL" fmla="*/ 0 w 828"/>
                      <a:gd name="txT" fmla="*/ 0 h 1059"/>
                      <a:gd name="txR" fmla="*/ 828 w 828"/>
                      <a:gd name="txB" fmla="*/ 1059 h 1059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828" y="1059"/>
                      </a:cxn>
                    </a:cxnLst>
                    <a:rect l="txL" t="txT" r="txR" b="txB"/>
                    <a:pathLst>
                      <a:path w="828" h="1059">
                        <a:moveTo>
                          <a:pt x="0" y="0"/>
                        </a:moveTo>
                        <a:lnTo>
                          <a:pt x="828" y="1059"/>
                        </a:lnTo>
                      </a:path>
                    </a:pathLst>
                  </a:custGeom>
                  <a:noFill/>
                  <a:ln w="57150" cap="flat" cmpd="sng">
                    <a:solidFill>
                      <a:srgbClr val="FF9933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>
                    <a:pPr lvl="0" algn="ctr" eaLnBrk="1" hangingPunct="1"/>
                    <a:endParaRPr lang="zh-CN" altLang="en-US" sz="1800" b="0" dirty="0"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20" name="Group 24"/>
                <p:cNvGrpSpPr/>
                <p:nvPr/>
              </p:nvGrpSpPr>
              <p:grpSpPr>
                <a:xfrm rot="-6093988">
                  <a:off x="974" y="-20"/>
                  <a:ext cx="1013" cy="1234"/>
                  <a:chOff x="0" y="0"/>
                  <a:chExt cx="1056" cy="1344"/>
                </a:xfrm>
              </p:grpSpPr>
              <p:sp>
                <p:nvSpPr>
                  <p:cNvPr id="21" name="Line 25"/>
                  <p:cNvSpPr/>
                  <p:nvPr/>
                </p:nvSpPr>
                <p:spPr>
                  <a:xfrm>
                    <a:off x="0" y="0"/>
                    <a:ext cx="1056" cy="1344"/>
                  </a:xfrm>
                  <a:prstGeom prst="line">
                    <a:avLst/>
                  </a:prstGeom>
                  <a:ln w="57150" cap="flat" cmpd="sng">
                    <a:solidFill>
                      <a:srgbClr val="FF9933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" name="未知"/>
                  <p:cNvSpPr/>
                  <p:nvPr/>
                </p:nvSpPr>
                <p:spPr>
                  <a:xfrm>
                    <a:off x="0" y="0"/>
                    <a:ext cx="828" cy="1059"/>
                  </a:xfrm>
                  <a:custGeom>
                    <a:avLst/>
                    <a:gdLst>
                      <a:gd name="txL" fmla="*/ 0 w 828"/>
                      <a:gd name="txT" fmla="*/ 0 h 1059"/>
                      <a:gd name="txR" fmla="*/ 828 w 828"/>
                      <a:gd name="txB" fmla="*/ 1059 h 1059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828" y="1059"/>
                      </a:cxn>
                    </a:cxnLst>
                    <a:rect l="txL" t="txT" r="txR" b="txB"/>
                    <a:pathLst>
                      <a:path w="828" h="1059">
                        <a:moveTo>
                          <a:pt x="0" y="0"/>
                        </a:moveTo>
                        <a:lnTo>
                          <a:pt x="828" y="1059"/>
                        </a:lnTo>
                      </a:path>
                    </a:pathLst>
                  </a:custGeom>
                  <a:noFill/>
                  <a:ln w="57150" cap="flat" cmpd="sng">
                    <a:solidFill>
                      <a:srgbClr val="FF9933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>
                    <a:pPr lvl="0" algn="ctr" eaLnBrk="1" hangingPunct="1"/>
                    <a:endParaRPr lang="zh-CN" altLang="en-US" sz="1800" b="0" dirty="0"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</p:grpSp>
          </p:grpSp>
          <p:grpSp>
            <p:nvGrpSpPr>
              <p:cNvPr id="23" name="Group 27"/>
              <p:cNvGrpSpPr/>
              <p:nvPr/>
            </p:nvGrpSpPr>
            <p:grpSpPr>
              <a:xfrm>
                <a:off x="0" y="1"/>
                <a:ext cx="2106" cy="1212"/>
                <a:chOff x="0" y="0"/>
                <a:chExt cx="2106" cy="1212"/>
              </a:xfrm>
            </p:grpSpPr>
            <p:grpSp>
              <p:nvGrpSpPr>
                <p:cNvPr id="24" name="Group 28"/>
                <p:cNvGrpSpPr/>
                <p:nvPr/>
              </p:nvGrpSpPr>
              <p:grpSpPr>
                <a:xfrm rot="61383">
                  <a:off x="0" y="0"/>
                  <a:ext cx="1013" cy="1212"/>
                  <a:chOff x="0" y="0"/>
                  <a:chExt cx="1056" cy="1344"/>
                </a:xfrm>
              </p:grpSpPr>
              <p:sp>
                <p:nvSpPr>
                  <p:cNvPr id="25" name="Line 29"/>
                  <p:cNvSpPr/>
                  <p:nvPr/>
                </p:nvSpPr>
                <p:spPr>
                  <a:xfrm>
                    <a:off x="0" y="0"/>
                    <a:ext cx="1056" cy="1344"/>
                  </a:xfrm>
                  <a:prstGeom prst="line">
                    <a:avLst/>
                  </a:prstGeom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" name="未知"/>
                  <p:cNvSpPr/>
                  <p:nvPr/>
                </p:nvSpPr>
                <p:spPr>
                  <a:xfrm>
                    <a:off x="0" y="0"/>
                    <a:ext cx="828" cy="1059"/>
                  </a:xfrm>
                  <a:custGeom>
                    <a:avLst/>
                    <a:gdLst>
                      <a:gd name="txL" fmla="*/ 0 w 828"/>
                      <a:gd name="txT" fmla="*/ 0 h 1059"/>
                      <a:gd name="txR" fmla="*/ 828 w 828"/>
                      <a:gd name="txB" fmla="*/ 1059 h 1059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828" y="1059"/>
                      </a:cxn>
                    </a:cxnLst>
                    <a:rect l="txL" t="txT" r="txR" b="txB"/>
                    <a:pathLst>
                      <a:path w="828" h="1059">
                        <a:moveTo>
                          <a:pt x="0" y="0"/>
                        </a:moveTo>
                        <a:lnTo>
                          <a:pt x="828" y="1059"/>
                        </a:lnTo>
                      </a:path>
                    </a:pathLst>
                  </a:custGeom>
                  <a:noFill/>
                  <a:ln w="9525">
                    <a:noFill/>
                    <a:miter/>
                  </a:ln>
                </p:spPr>
                <p:txBody>
                  <a:bodyPr/>
                  <a:lstStyle/>
                  <a:p>
                    <a:pPr lvl="0" algn="ctr" eaLnBrk="1" hangingPunct="1"/>
                    <a:endParaRPr lang="zh-CN" altLang="en-US" sz="1800" b="0" dirty="0"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27" name="Group 31"/>
                <p:cNvGrpSpPr/>
                <p:nvPr/>
              </p:nvGrpSpPr>
              <p:grpSpPr>
                <a:xfrm rot="-6093988">
                  <a:off x="974" y="-20"/>
                  <a:ext cx="1013" cy="1234"/>
                  <a:chOff x="0" y="0"/>
                  <a:chExt cx="1056" cy="1344"/>
                </a:xfrm>
              </p:grpSpPr>
              <p:sp>
                <p:nvSpPr>
                  <p:cNvPr id="28" name="Line 32"/>
                  <p:cNvSpPr/>
                  <p:nvPr/>
                </p:nvSpPr>
                <p:spPr>
                  <a:xfrm>
                    <a:off x="0" y="0"/>
                    <a:ext cx="1056" cy="1344"/>
                  </a:xfrm>
                  <a:prstGeom prst="line">
                    <a:avLst/>
                  </a:prstGeom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未知"/>
                  <p:cNvSpPr/>
                  <p:nvPr/>
                </p:nvSpPr>
                <p:spPr>
                  <a:xfrm>
                    <a:off x="0" y="0"/>
                    <a:ext cx="828" cy="1059"/>
                  </a:xfrm>
                  <a:custGeom>
                    <a:avLst/>
                    <a:gdLst>
                      <a:gd name="txL" fmla="*/ 0 w 828"/>
                      <a:gd name="txT" fmla="*/ 0 h 1059"/>
                      <a:gd name="txR" fmla="*/ 828 w 828"/>
                      <a:gd name="txB" fmla="*/ 1059 h 1059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828" y="1059"/>
                      </a:cxn>
                    </a:cxnLst>
                    <a:rect l="txL" t="txT" r="txR" b="txB"/>
                    <a:pathLst>
                      <a:path w="828" h="1059">
                        <a:moveTo>
                          <a:pt x="0" y="0"/>
                        </a:moveTo>
                        <a:lnTo>
                          <a:pt x="828" y="1059"/>
                        </a:lnTo>
                      </a:path>
                    </a:pathLst>
                  </a:custGeom>
                  <a:noFill/>
                  <a:ln w="9525">
                    <a:noFill/>
                    <a:miter/>
                  </a:ln>
                </p:spPr>
                <p:txBody>
                  <a:bodyPr/>
                  <a:lstStyle/>
                  <a:p>
                    <a:pPr lvl="0" algn="ctr" eaLnBrk="1" hangingPunct="1"/>
                    <a:endParaRPr lang="zh-CN" altLang="en-US" sz="1800" b="0" dirty="0"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</p:grpSp>
          </p:grpSp>
        </p:grpSp>
      </p:grp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803708" y="4004945"/>
            <a:ext cx="2160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（三线共面）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876098" y="4869180"/>
            <a:ext cx="2663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（两线分居）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6947853" y="5445125"/>
            <a:ext cx="26638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（两角相等）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6" grpId="1"/>
      <p:bldP spid="72737" grpId="0"/>
      <p:bldP spid="12304" grpId="0" bldLvl="0" autoUpdateAnimBg="0"/>
      <p:bldP spid="12305" grpId="0" bldLvl="0" autoUpdateAnimBg="0"/>
      <p:bldP spid="30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284028" y="620395"/>
            <a:ext cx="4319587" cy="3759835"/>
            <a:chOff x="5273" y="297"/>
            <a:chExt cx="6802" cy="5921"/>
          </a:xfrm>
        </p:grpSpPr>
        <p:sp>
          <p:nvSpPr>
            <p:cNvPr id="75794" name="AutoShape 25"/>
            <p:cNvSpPr/>
            <p:nvPr/>
          </p:nvSpPr>
          <p:spPr>
            <a:xfrm rot="8204214">
              <a:off x="7063" y="3458"/>
              <a:ext cx="227" cy="68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5796" name="AutoShape 26"/>
            <p:cNvSpPr/>
            <p:nvPr/>
          </p:nvSpPr>
          <p:spPr>
            <a:xfrm rot="2687896">
              <a:off x="9903" y="3340"/>
              <a:ext cx="227" cy="683"/>
            </a:xfrm>
            <a:prstGeom prst="triangle">
              <a:avLst>
                <a:gd name="adj" fmla="val 38463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zh-CN" sz="1800" b="0" dirty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5792" name="Line 13"/>
            <p:cNvSpPr/>
            <p:nvPr/>
          </p:nvSpPr>
          <p:spPr>
            <a:xfrm flipV="1">
              <a:off x="8448" y="297"/>
              <a:ext cx="0" cy="4920"/>
            </a:xfrm>
            <a:prstGeom prst="line">
              <a:avLst/>
            </a:prstGeom>
            <a:ln w="28575" cap="flat" cmpd="sng">
              <a:solidFill>
                <a:srgbClr val="002EC2"/>
              </a:solidFill>
              <a:prstDash val="lg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5" name="Line 28"/>
            <p:cNvSpPr/>
            <p:nvPr/>
          </p:nvSpPr>
          <p:spPr>
            <a:xfrm rot="5109687">
              <a:off x="8509" y="2075"/>
              <a:ext cx="2948" cy="328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273" y="1999"/>
              <a:ext cx="6802" cy="4219"/>
              <a:chOff x="5273" y="2226"/>
              <a:chExt cx="6802" cy="4219"/>
            </a:xfrm>
          </p:grpSpPr>
          <p:sp>
            <p:nvSpPr>
              <p:cNvPr id="75791" name="Text Box 20"/>
              <p:cNvSpPr txBox="1"/>
              <p:nvPr/>
            </p:nvSpPr>
            <p:spPr>
              <a:xfrm>
                <a:off x="8106" y="5627"/>
                <a:ext cx="720" cy="81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zh-CN" dirty="0">
                    <a:latin typeface="Times New Roman" pitchFamily="18" charset="0"/>
                    <a:ea typeface="宋体" pitchFamily="2" charset="-122"/>
                  </a:rPr>
                  <a:t>O</a:t>
                </a:r>
              </a:p>
            </p:txBody>
          </p:sp>
          <p:sp>
            <p:nvSpPr>
              <p:cNvPr id="75798" name="Freeform 25"/>
              <p:cNvSpPr/>
              <p:nvPr/>
            </p:nvSpPr>
            <p:spPr>
              <a:xfrm flipH="1" flipV="1">
                <a:off x="8448" y="4153"/>
                <a:ext cx="1080" cy="240"/>
              </a:xfrm>
              <a:custGeom>
                <a:avLst/>
                <a:gdLst>
                  <a:gd name="txL" fmla="*/ 0 w 672"/>
                  <a:gd name="txT" fmla="*/ 0 h 672"/>
                  <a:gd name="txR" fmla="*/ 672 w 672"/>
                  <a:gd name="txB" fmla="*/ 672 h 672"/>
                </a:gdLst>
                <a:ahLst/>
                <a:cxnLst>
                  <a:cxn ang="0">
                    <a:pos x="0" y="0"/>
                  </a:cxn>
                  <a:cxn ang="0">
                    <a:pos x="299949753" y="34562144"/>
                  </a:cxn>
                  <a:cxn ang="0">
                    <a:pos x="699883394" y="0"/>
                  </a:cxn>
                </a:cxnLst>
                <a:rect l="txL" t="txT" r="txR" b="txB"/>
                <a:pathLst>
                  <a:path w="672" h="672">
                    <a:moveTo>
                      <a:pt x="0" y="0"/>
                    </a:moveTo>
                    <a:cubicBezTo>
                      <a:pt x="88" y="336"/>
                      <a:pt x="176" y="672"/>
                      <a:pt x="288" y="672"/>
                    </a:cubicBezTo>
                    <a:cubicBezTo>
                      <a:pt x="400" y="672"/>
                      <a:pt x="536" y="336"/>
                      <a:pt x="6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lvl="0" algn="ctr" eaLnBrk="1" hangingPunct="1"/>
                <a:endParaRPr lang="zh-CN" altLang="en-US" sz="1800" b="0" dirty="0">
                  <a:latin typeface="Arial" pitchFamily="34" charset="0"/>
                  <a:ea typeface="宋体" pitchFamily="2" charset="-122"/>
                </a:endParaRPr>
              </a:p>
            </p:txBody>
          </p:sp>
          <p:grpSp>
            <p:nvGrpSpPr>
              <p:cNvPr id="75780" name="Group 2"/>
              <p:cNvGrpSpPr/>
              <p:nvPr/>
            </p:nvGrpSpPr>
            <p:grpSpPr>
              <a:xfrm flipV="1">
                <a:off x="5273" y="5514"/>
                <a:ext cx="6803" cy="600"/>
                <a:chOff x="0" y="0"/>
                <a:chExt cx="3792" cy="240"/>
              </a:xfrm>
            </p:grpSpPr>
            <p:sp>
              <p:nvSpPr>
                <p:cNvPr id="75781" name="Line 3"/>
                <p:cNvSpPr/>
                <p:nvPr/>
              </p:nvSpPr>
              <p:spPr>
                <a:xfrm>
                  <a:off x="0" y="240"/>
                  <a:ext cx="3792" cy="0"/>
                </a:xfrm>
                <a:prstGeom prst="line">
                  <a:avLst/>
                </a:prstGeom>
                <a:ln w="28575" cap="flat" cmpd="sng">
                  <a:solidFill>
                    <a:srgbClr val="002EC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782" name="Line 4"/>
                <p:cNvSpPr/>
                <p:nvPr/>
              </p:nvSpPr>
              <p:spPr>
                <a:xfrm flipH="1">
                  <a:off x="240" y="0"/>
                  <a:ext cx="240" cy="240"/>
                </a:xfrm>
                <a:prstGeom prst="line">
                  <a:avLst/>
                </a:prstGeom>
                <a:ln w="9525" cap="flat" cmpd="sng">
                  <a:solidFill>
                    <a:srgbClr val="002EC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783" name="Line 5"/>
                <p:cNvSpPr/>
                <p:nvPr/>
              </p:nvSpPr>
              <p:spPr>
                <a:xfrm flipH="1">
                  <a:off x="624" y="0"/>
                  <a:ext cx="240" cy="240"/>
                </a:xfrm>
                <a:prstGeom prst="line">
                  <a:avLst/>
                </a:prstGeom>
                <a:ln w="9525" cap="flat" cmpd="sng">
                  <a:solidFill>
                    <a:srgbClr val="002EC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784" name="Line 6"/>
                <p:cNvSpPr/>
                <p:nvPr/>
              </p:nvSpPr>
              <p:spPr>
                <a:xfrm flipH="1">
                  <a:off x="1008" y="0"/>
                  <a:ext cx="240" cy="240"/>
                </a:xfrm>
                <a:prstGeom prst="line">
                  <a:avLst/>
                </a:prstGeom>
                <a:ln w="9525" cap="flat" cmpd="sng">
                  <a:solidFill>
                    <a:srgbClr val="002EC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785" name="Line 7"/>
                <p:cNvSpPr/>
                <p:nvPr/>
              </p:nvSpPr>
              <p:spPr>
                <a:xfrm flipH="1">
                  <a:off x="1392" y="0"/>
                  <a:ext cx="240" cy="240"/>
                </a:xfrm>
                <a:prstGeom prst="line">
                  <a:avLst/>
                </a:prstGeom>
                <a:ln w="9525" cap="flat" cmpd="sng">
                  <a:solidFill>
                    <a:srgbClr val="002EC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786" name="Line 8"/>
                <p:cNvSpPr/>
                <p:nvPr/>
              </p:nvSpPr>
              <p:spPr>
                <a:xfrm flipH="1">
                  <a:off x="1776" y="0"/>
                  <a:ext cx="240" cy="240"/>
                </a:xfrm>
                <a:prstGeom prst="line">
                  <a:avLst/>
                </a:prstGeom>
                <a:ln w="9525" cap="flat" cmpd="sng">
                  <a:solidFill>
                    <a:srgbClr val="002EC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787" name="Line 9"/>
                <p:cNvSpPr/>
                <p:nvPr/>
              </p:nvSpPr>
              <p:spPr>
                <a:xfrm flipH="1">
                  <a:off x="2160" y="0"/>
                  <a:ext cx="240" cy="240"/>
                </a:xfrm>
                <a:prstGeom prst="line">
                  <a:avLst/>
                </a:prstGeom>
                <a:ln w="9525" cap="flat" cmpd="sng">
                  <a:solidFill>
                    <a:srgbClr val="002EC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788" name="Line 10"/>
                <p:cNvSpPr/>
                <p:nvPr/>
              </p:nvSpPr>
              <p:spPr>
                <a:xfrm flipH="1">
                  <a:off x="3312" y="0"/>
                  <a:ext cx="240" cy="240"/>
                </a:xfrm>
                <a:prstGeom prst="line">
                  <a:avLst/>
                </a:prstGeom>
                <a:ln w="9525" cap="flat" cmpd="sng">
                  <a:solidFill>
                    <a:srgbClr val="002EC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789" name="Line 11"/>
                <p:cNvSpPr/>
                <p:nvPr/>
              </p:nvSpPr>
              <p:spPr>
                <a:xfrm flipH="1">
                  <a:off x="2928" y="0"/>
                  <a:ext cx="240" cy="240"/>
                </a:xfrm>
                <a:prstGeom prst="line">
                  <a:avLst/>
                </a:prstGeom>
                <a:ln w="9525" cap="flat" cmpd="sng">
                  <a:solidFill>
                    <a:srgbClr val="002EC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790" name="Line 12"/>
                <p:cNvSpPr/>
                <p:nvPr/>
              </p:nvSpPr>
              <p:spPr>
                <a:xfrm flipH="1">
                  <a:off x="2544" y="0"/>
                  <a:ext cx="240" cy="240"/>
                </a:xfrm>
                <a:prstGeom prst="line">
                  <a:avLst/>
                </a:prstGeom>
                <a:ln w="9525" cap="flat" cmpd="sng">
                  <a:solidFill>
                    <a:srgbClr val="002EC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5793" name="Line 27"/>
              <p:cNvSpPr/>
              <p:nvPr/>
            </p:nvSpPr>
            <p:spPr>
              <a:xfrm>
                <a:off x="5500" y="2226"/>
                <a:ext cx="2948" cy="328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797" name="Freeform 24"/>
              <p:cNvSpPr/>
              <p:nvPr/>
            </p:nvSpPr>
            <p:spPr>
              <a:xfrm flipV="1">
                <a:off x="7388" y="4159"/>
                <a:ext cx="1080" cy="240"/>
              </a:xfrm>
              <a:custGeom>
                <a:avLst/>
                <a:gdLst>
                  <a:gd name="txL" fmla="*/ 0 w 672"/>
                  <a:gd name="txT" fmla="*/ 0 h 672"/>
                  <a:gd name="txR" fmla="*/ 672 w 672"/>
                  <a:gd name="txB" fmla="*/ 672 h 672"/>
                </a:gdLst>
                <a:ahLst/>
                <a:cxnLst>
                  <a:cxn ang="0">
                    <a:pos x="0" y="0"/>
                  </a:cxn>
                  <a:cxn ang="0">
                    <a:pos x="299949753" y="34562144"/>
                  </a:cxn>
                  <a:cxn ang="0">
                    <a:pos x="699883394" y="0"/>
                  </a:cxn>
                </a:cxnLst>
                <a:rect l="txL" t="txT" r="txR" b="txB"/>
                <a:pathLst>
                  <a:path w="672" h="672">
                    <a:moveTo>
                      <a:pt x="0" y="0"/>
                    </a:moveTo>
                    <a:cubicBezTo>
                      <a:pt x="88" y="336"/>
                      <a:pt x="176" y="672"/>
                      <a:pt x="288" y="672"/>
                    </a:cubicBezTo>
                    <a:cubicBezTo>
                      <a:pt x="400" y="672"/>
                      <a:pt x="536" y="336"/>
                      <a:pt x="6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lvl="0" algn="ctr" eaLnBrk="1" hangingPunct="1"/>
                <a:endParaRPr lang="zh-CN" altLang="en-US" sz="1800" b="0" dirty="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5805" name="Text Box 26"/>
              <p:cNvSpPr txBox="1"/>
              <p:nvPr/>
            </p:nvSpPr>
            <p:spPr>
              <a:xfrm>
                <a:off x="7480" y="2666"/>
                <a:ext cx="720" cy="81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zh-CN" dirty="0">
                    <a:latin typeface="Times New Roman" pitchFamily="18" charset="0"/>
                    <a:ea typeface="宋体" pitchFamily="2" charset="-122"/>
                  </a:rPr>
                  <a:t>i</a:t>
                </a:r>
              </a:p>
            </p:txBody>
          </p:sp>
          <p:sp>
            <p:nvSpPr>
              <p:cNvPr id="75806" name="Rectangle 27"/>
              <p:cNvSpPr/>
              <p:nvPr/>
            </p:nvSpPr>
            <p:spPr>
              <a:xfrm>
                <a:off x="8973" y="2636"/>
                <a:ext cx="537" cy="81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zh-CN" dirty="0">
                    <a:latin typeface="Times New Roman" pitchFamily="18" charset="0"/>
                    <a:ea typeface="宋体" pitchFamily="2" charset="-122"/>
                  </a:rPr>
                  <a:t>r</a:t>
                </a:r>
              </a:p>
            </p:txBody>
          </p:sp>
        </p:grpSp>
        <p:sp>
          <p:nvSpPr>
            <p:cNvPr id="75807" name="Rectangle 21"/>
            <p:cNvSpPr/>
            <p:nvPr/>
          </p:nvSpPr>
          <p:spPr>
            <a:xfrm>
              <a:off x="5273" y="1772"/>
              <a:ext cx="695" cy="81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dirty="0">
                  <a:latin typeface="Times New Roman" pitchFamily="18" charset="0"/>
                  <a:ea typeface="宋体" pitchFamily="2" charset="-122"/>
                </a:rPr>
                <a:t>A</a:t>
              </a:r>
            </a:p>
          </p:txBody>
        </p:sp>
        <p:sp>
          <p:nvSpPr>
            <p:cNvPr id="75808" name="Rectangle 23"/>
            <p:cNvSpPr/>
            <p:nvPr/>
          </p:nvSpPr>
          <p:spPr>
            <a:xfrm>
              <a:off x="11396" y="1772"/>
              <a:ext cx="663" cy="81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dirty="0">
                  <a:latin typeface="Times New Roman" pitchFamily="18" charset="0"/>
                  <a:ea typeface="宋体" pitchFamily="2" charset="-122"/>
                </a:rPr>
                <a:t>B</a:t>
              </a:r>
            </a:p>
          </p:txBody>
        </p:sp>
      </p:grpSp>
      <p:sp>
        <p:nvSpPr>
          <p:cNvPr id="27667" name="Text Box 38"/>
          <p:cNvSpPr txBox="1"/>
          <p:nvPr/>
        </p:nvSpPr>
        <p:spPr>
          <a:xfrm>
            <a:off x="395288" y="980758"/>
            <a:ext cx="3529012" cy="32105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6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     </a:t>
            </a:r>
            <a:r>
              <a:rPr lang="zh-CN" altLang="en-US" sz="32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如果让光线逆着反射光线的方向照射到平面镜上，我们会看到什么？</a:t>
            </a:r>
          </a:p>
        </p:txBody>
      </p:sp>
      <p:grpSp>
        <p:nvGrpSpPr>
          <p:cNvPr id="3" name="Group 29"/>
          <p:cNvGrpSpPr/>
          <p:nvPr/>
        </p:nvGrpSpPr>
        <p:grpSpPr>
          <a:xfrm>
            <a:off x="4428490" y="1701165"/>
            <a:ext cx="1871663" cy="2087563"/>
            <a:chOff x="0" y="0"/>
            <a:chExt cx="1179" cy="1315"/>
          </a:xfrm>
        </p:grpSpPr>
        <p:sp>
          <p:nvSpPr>
            <p:cNvPr id="75803" name="AutoShape 30"/>
            <p:cNvSpPr/>
            <p:nvPr/>
          </p:nvSpPr>
          <p:spPr>
            <a:xfrm rot="-2470818">
              <a:off x="680" y="675"/>
              <a:ext cx="91" cy="27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5804" name="Line 31"/>
            <p:cNvSpPr/>
            <p:nvPr/>
          </p:nvSpPr>
          <p:spPr>
            <a:xfrm>
              <a:off x="0" y="0"/>
              <a:ext cx="1179" cy="131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32"/>
          <p:cNvGrpSpPr/>
          <p:nvPr/>
        </p:nvGrpSpPr>
        <p:grpSpPr>
          <a:xfrm rot="5116932">
            <a:off x="6337300" y="1748155"/>
            <a:ext cx="1871980" cy="2087245"/>
            <a:chOff x="0" y="0"/>
            <a:chExt cx="1179" cy="1315"/>
          </a:xfrm>
        </p:grpSpPr>
        <p:sp>
          <p:nvSpPr>
            <p:cNvPr id="75800" name="AutoShape 33"/>
            <p:cNvSpPr/>
            <p:nvPr/>
          </p:nvSpPr>
          <p:spPr>
            <a:xfrm rot="8054757">
              <a:off x="705" y="699"/>
              <a:ext cx="91" cy="27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5801" name="Line 34"/>
            <p:cNvSpPr/>
            <p:nvPr/>
          </p:nvSpPr>
          <p:spPr>
            <a:xfrm>
              <a:off x="0" y="0"/>
              <a:ext cx="1179" cy="131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755650" y="5085080"/>
            <a:ext cx="7488238" cy="641350"/>
            <a:chOff x="0" y="0"/>
            <a:chExt cx="4717" cy="404"/>
          </a:xfrm>
        </p:grpSpPr>
        <p:sp>
          <p:nvSpPr>
            <p:cNvPr id="75810" name="Text Box 38"/>
            <p:cNvSpPr txBox="1"/>
            <p:nvPr/>
          </p:nvSpPr>
          <p:spPr>
            <a:xfrm>
              <a:off x="0" y="0"/>
              <a:ext cx="4717" cy="40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CC0000"/>
                  </a:solidFill>
                  <a:latin typeface="Arial" pitchFamily="34" charset="0"/>
                  <a:ea typeface="宋体" pitchFamily="2" charset="-122"/>
                </a:rPr>
                <a:t>在反射现象中，光路是             的。</a:t>
              </a:r>
            </a:p>
          </p:txBody>
        </p:sp>
        <p:sp>
          <p:nvSpPr>
            <p:cNvPr id="75811" name="Line 39"/>
            <p:cNvSpPr/>
            <p:nvPr/>
          </p:nvSpPr>
          <p:spPr>
            <a:xfrm>
              <a:off x="3084" y="362"/>
              <a:ext cx="861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5812" name="矩形 75811"/>
          <p:cNvSpPr/>
          <p:nvPr/>
        </p:nvSpPr>
        <p:spPr>
          <a:xfrm>
            <a:off x="5220335" y="5085080"/>
            <a:ext cx="2087563" cy="5762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ctr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 lvl="0"/>
            <a:r>
              <a:rPr lang="zh-CN" altLang="en-US" sz="4000" dirty="0">
                <a:solidFill>
                  <a:srgbClr val="00B0F0"/>
                </a:solidFill>
              </a:rPr>
              <a:t>可逆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0" y="116840"/>
            <a:ext cx="85502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u="sng">
                <a:solidFill>
                  <a:srgbClr val="C00000"/>
                </a:solidFill>
              </a:rPr>
              <a:t>探究三：光能沿原路返回吗？</a:t>
            </a:r>
            <a:r>
              <a:rPr lang="zh-CN" altLang="zh-CN" sz="3600" dirty="0">
                <a:latin typeface="Times New Roman" pitchFamily="18" charset="0"/>
                <a:ea typeface="隶书" pitchFamily="49" charset="-122"/>
                <a:sym typeface="+mn-ea"/>
              </a:rPr>
              <a:t> 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/>
      <p:bldP spid="75812" grpId="0" build="allAtOnce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0" y="0"/>
            <a:ext cx="4201795" cy="1470025"/>
          </a:xfrm>
        </p:spPr>
        <p:txBody>
          <a:bodyPr/>
          <a:lstStyle/>
          <a:p>
            <a:r>
              <a:rPr lang="zh-CN" altLang="zh-CN" sz="8000" b="1" i="1" u="sng">
                <a:latin typeface="微软雅黑" charset="0"/>
                <a:ea typeface="微软雅黑" charset="0"/>
              </a:rPr>
              <a:t>比赛啦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950" y="1772920"/>
            <a:ext cx="4484370" cy="4584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      </a:t>
            </a:r>
            <a:r>
              <a:rPr lang="zh-CN" altLang="en-US" sz="4000" b="1" i="1" u="sng" dirty="0">
                <a:solidFill>
                  <a:schemeClr val="tx2"/>
                </a:solidFill>
                <a:latin typeface="微软雅黑" charset="0"/>
                <a:ea typeface="微软雅黑" charset="0"/>
                <a:cs typeface="+mn-ea"/>
                <a:sym typeface="幼圆" panose="02010509060101010101" pitchFamily="49" charset="-122"/>
              </a:rPr>
              <a:t>第一轮：</a:t>
            </a:r>
            <a:r>
              <a:rPr lang="zh-CN" altLang="en-US" sz="3600" b="1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幼圆" panose="02010509060101010101" pitchFamily="49" charset="-122"/>
              </a:rPr>
              <a:t>每个小组选一位代表，用手中的</a:t>
            </a:r>
            <a:r>
              <a:rPr lang="zh-CN" altLang="en-US" sz="36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幼圆" panose="02010509060101010101" pitchFamily="49" charset="-122"/>
              </a:rPr>
              <a:t>激光手电射击屏幕上的小鸟，</a:t>
            </a:r>
            <a:r>
              <a:rPr lang="zh-CN" altLang="en-US" sz="3600" b="1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幼圆" panose="02010509060101010101" pitchFamily="49" charset="-122"/>
              </a:rPr>
              <a:t>每组射击一次，看哪个组射击得又快又准</a:t>
            </a:r>
            <a:r>
              <a:rPr lang="en-US" altLang="zh-CN" sz="3600" b="1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幼圆" panose="02010509060101010101" pitchFamily="49" charset="-122"/>
              </a:rPr>
              <a:t>,</a:t>
            </a:r>
            <a:r>
              <a:rPr lang="zh-CN" altLang="en-US" sz="3600" b="1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幼圆" panose="02010509060101010101" pitchFamily="49" charset="-122"/>
              </a:rPr>
              <a:t>思考并回答用到了什么物理知识？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3357245"/>
            <a:ext cx="2831465" cy="28041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0"/>
            <a:ext cx="1944370" cy="808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4400" b="1" i="1" u="sng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隶书" pitchFamily="49" charset="-122"/>
                <a:sym typeface="+mn-ea"/>
              </a:rPr>
              <a:t>小练兵</a:t>
            </a:r>
            <a:r>
              <a:rPr lang="zh-CN" altLang="zh-CN" sz="3600" b="1" i="1" u="sng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隶书" pitchFamily="49" charset="-122"/>
                <a:sym typeface="+mn-ea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3895" y="1917065"/>
            <a:ext cx="7454265" cy="253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      </a:t>
            </a:r>
            <a:r>
              <a:rPr lang="zh-CN" altLang="en-US" sz="4000"/>
              <a:t>限时</a:t>
            </a:r>
            <a:r>
              <a:rPr lang="en-US" altLang="zh-CN" sz="4000">
                <a:solidFill>
                  <a:srgbClr val="FF0000"/>
                </a:solidFill>
              </a:rPr>
              <a:t>5</a:t>
            </a:r>
            <a:r>
              <a:rPr lang="zh-CN" altLang="en-US" sz="4000">
                <a:ea typeface="宋体" charset="0"/>
              </a:rPr>
              <a:t>分钟，每人独立完成。每空一分，满分</a:t>
            </a:r>
            <a:r>
              <a:rPr lang="en-US" altLang="zh-CN" sz="4000">
                <a:ea typeface="宋体" charset="0"/>
              </a:rPr>
              <a:t>10</a:t>
            </a:r>
            <a:r>
              <a:rPr lang="zh-CN" altLang="en-US" sz="4000">
                <a:ea typeface="宋体" charset="0"/>
              </a:rPr>
              <a:t>分。平均分最高的小组的</a:t>
            </a:r>
            <a:r>
              <a:rPr lang="en-US" altLang="zh-CN" sz="4000">
                <a:ea typeface="宋体" charset="0"/>
              </a:rPr>
              <a:t>7</a:t>
            </a:r>
            <a:r>
              <a:rPr lang="zh-CN" altLang="en-US" sz="4000">
                <a:ea typeface="宋体" charset="0"/>
              </a:rPr>
              <a:t>分，第二的小组的</a:t>
            </a:r>
            <a:r>
              <a:rPr lang="en-US" altLang="zh-CN" sz="4000">
                <a:ea typeface="宋体" charset="0"/>
              </a:rPr>
              <a:t>6</a:t>
            </a:r>
            <a:r>
              <a:rPr lang="zh-CN" altLang="en-US" sz="4000">
                <a:ea typeface="宋体" charset="0"/>
              </a:rPr>
              <a:t>分，以此类推。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635375" y="836613"/>
            <a:ext cx="14573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入射光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195513" y="1412875"/>
            <a:ext cx="14033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反射光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827088" y="1773238"/>
            <a:ext cx="5905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法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995738" y="1844675"/>
            <a:ext cx="996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入射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059113" y="2349500"/>
            <a:ext cx="996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反射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143000" y="514985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70°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981200" y="461645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70°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635375" y="5661025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140°</a:t>
            </a:r>
          </a:p>
        </p:txBody>
      </p:sp>
      <p:grpSp>
        <p:nvGrpSpPr>
          <p:cNvPr id="33803" name="Group 11"/>
          <p:cNvGrpSpPr/>
          <p:nvPr/>
        </p:nvGrpSpPr>
        <p:grpSpPr bwMode="auto">
          <a:xfrm>
            <a:off x="323850" y="836613"/>
            <a:ext cx="8077200" cy="2247900"/>
            <a:chOff x="0" y="0"/>
            <a:chExt cx="5088" cy="1416"/>
          </a:xfrm>
        </p:grpSpPr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3072" cy="1416"/>
            </a:xfrm>
            <a:prstGeom prst="rect">
              <a:avLst/>
            </a:prstGeom>
            <a:noFill/>
            <a:ln w="9525" cmpd="sng">
              <a:solidFill>
                <a:srgbClr val="FF33CC"/>
              </a:solidFill>
              <a:miter lim="800000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1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、如图一，</a:t>
              </a: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AO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是</a:t>
              </a: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_______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线，</a:t>
              </a: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BO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是</a:t>
              </a: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_______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线，</a:t>
              </a: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ON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是</a:t>
              </a: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___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线，∠</a:t>
              </a: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AON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是</a:t>
              </a: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_____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角， </a:t>
              </a:r>
              <a:r>
                <a:rPr lang="zh-CN" altLang="en-US" sz="3200" dirty="0"/>
                <a:t>∠</a:t>
              </a:r>
              <a:r>
                <a:rPr lang="zh-CN" altLang="en-US" dirty="0"/>
                <a:t> </a:t>
              </a: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BON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是</a:t>
              </a: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_____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角。</a:t>
              </a:r>
            </a:p>
          </p:txBody>
        </p:sp>
        <p:grpSp>
          <p:nvGrpSpPr>
            <p:cNvPr id="33805" name="Group 13"/>
            <p:cNvGrpSpPr/>
            <p:nvPr/>
          </p:nvGrpSpPr>
          <p:grpSpPr bwMode="auto">
            <a:xfrm>
              <a:off x="3552" y="0"/>
              <a:ext cx="1536" cy="1389"/>
              <a:chOff x="0" y="0"/>
              <a:chExt cx="1536" cy="1389"/>
            </a:xfrm>
          </p:grpSpPr>
          <p:grpSp>
            <p:nvGrpSpPr>
              <p:cNvPr id="33806" name="Group 14"/>
              <p:cNvGrpSpPr/>
              <p:nvPr/>
            </p:nvGrpSpPr>
            <p:grpSpPr bwMode="auto">
              <a:xfrm>
                <a:off x="0" y="960"/>
                <a:ext cx="1536" cy="144"/>
                <a:chOff x="0" y="0"/>
                <a:chExt cx="1536" cy="144"/>
              </a:xfrm>
            </p:grpSpPr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536" cy="0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144" cy="144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144" cy="144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auto">
                <a:xfrm>
                  <a:off x="1344" y="0"/>
                  <a:ext cx="144" cy="144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0"/>
                  <a:ext cx="144" cy="144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auto">
                <a:xfrm>
                  <a:off x="960" y="0"/>
                  <a:ext cx="144" cy="144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13" name="Line 21"/>
                <p:cNvSpPr>
                  <a:spLocks noChangeShapeType="1"/>
                </p:cNvSpPr>
                <p:nvPr/>
              </p:nvSpPr>
              <p:spPr bwMode="auto">
                <a:xfrm>
                  <a:off x="768" y="0"/>
                  <a:ext cx="144" cy="144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14" name="Line 22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144" cy="144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33815" name="Line 23"/>
              <p:cNvSpPr>
                <a:spLocks noChangeShapeType="1"/>
              </p:cNvSpPr>
              <p:nvPr/>
            </p:nvSpPr>
            <p:spPr bwMode="auto">
              <a:xfrm>
                <a:off x="816" y="144"/>
                <a:ext cx="0" cy="825"/>
              </a:xfrm>
              <a:prstGeom prst="line">
                <a:avLst/>
              </a:prstGeom>
              <a:noFill/>
              <a:ln w="28575" cmpd="sng">
                <a:solidFill>
                  <a:srgbClr val="FF33CC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33816" name="Group 24"/>
              <p:cNvGrpSpPr/>
              <p:nvPr/>
            </p:nvGrpSpPr>
            <p:grpSpPr bwMode="auto">
              <a:xfrm>
                <a:off x="816" y="192"/>
                <a:ext cx="443" cy="768"/>
                <a:chOff x="0" y="0"/>
                <a:chExt cx="443" cy="768"/>
              </a:xfrm>
            </p:grpSpPr>
            <p:sp>
              <p:nvSpPr>
                <p:cNvPr id="3381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43" cy="768"/>
                </a:xfrm>
                <a:prstGeom prst="line">
                  <a:avLst/>
                </a:prstGeom>
                <a:noFill/>
                <a:ln w="28575" cmpd="sng">
                  <a:solidFill>
                    <a:srgbClr val="FF33CC"/>
                  </a:solidFill>
                  <a:rou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1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41" y="192"/>
                  <a:ext cx="194" cy="336"/>
                </a:xfrm>
                <a:prstGeom prst="line">
                  <a:avLst/>
                </a:prstGeom>
                <a:noFill/>
                <a:ln w="28575" cmpd="sng">
                  <a:solidFill>
                    <a:srgbClr val="FF33CC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819" name="Group 27"/>
              <p:cNvGrpSpPr/>
              <p:nvPr/>
            </p:nvGrpSpPr>
            <p:grpSpPr bwMode="auto">
              <a:xfrm>
                <a:off x="373" y="192"/>
                <a:ext cx="443" cy="768"/>
                <a:chOff x="0" y="0"/>
                <a:chExt cx="443" cy="768"/>
              </a:xfrm>
            </p:grpSpPr>
            <p:sp>
              <p:nvSpPr>
                <p:cNvPr id="33820" name="Line 2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43" cy="768"/>
                </a:xfrm>
                <a:prstGeom prst="line">
                  <a:avLst/>
                </a:prstGeom>
                <a:noFill/>
                <a:ln w="28575" cmpd="sng">
                  <a:solidFill>
                    <a:srgbClr val="FF33CC"/>
                  </a:solidFill>
                  <a:rou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21" name="Line 29"/>
                <p:cNvSpPr>
                  <a:spLocks noChangeShapeType="1"/>
                </p:cNvSpPr>
                <p:nvPr/>
              </p:nvSpPr>
              <p:spPr bwMode="auto">
                <a:xfrm rot="18015228" flipV="1">
                  <a:off x="178" y="311"/>
                  <a:ext cx="194" cy="336"/>
                </a:xfrm>
                <a:prstGeom prst="line">
                  <a:avLst/>
                </a:prstGeom>
                <a:noFill/>
                <a:ln w="28575" cmpd="sng">
                  <a:solidFill>
                    <a:srgbClr val="FF33CC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33822" name="Text Box 30"/>
              <p:cNvSpPr txBox="1">
                <a:spLocks noChangeArrowheads="1"/>
              </p:cNvSpPr>
              <p:nvPr/>
            </p:nvSpPr>
            <p:spPr bwMode="auto">
              <a:xfrm>
                <a:off x="624" y="915"/>
                <a:ext cx="274" cy="333"/>
              </a:xfrm>
              <a:prstGeom prst="rect">
                <a:avLst/>
              </a:prstGeom>
              <a:noFill/>
              <a:ln w="9525" cmpd="sng">
                <a:solidFill>
                  <a:srgbClr val="FF33CC"/>
                </a:solidFill>
                <a:miter lim="800000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/>
                  <a:t>O</a:t>
                </a:r>
              </a:p>
            </p:txBody>
          </p:sp>
          <p:sp>
            <p:nvSpPr>
              <p:cNvPr id="33823" name="Text Box 31"/>
              <p:cNvSpPr txBox="1">
                <a:spLocks noChangeArrowheads="1"/>
              </p:cNvSpPr>
              <p:nvPr/>
            </p:nvSpPr>
            <p:spPr bwMode="auto">
              <a:xfrm>
                <a:off x="864" y="0"/>
                <a:ext cx="274" cy="333"/>
              </a:xfrm>
              <a:prstGeom prst="rect">
                <a:avLst/>
              </a:prstGeom>
              <a:noFill/>
              <a:ln w="9525" cmpd="sng">
                <a:solidFill>
                  <a:srgbClr val="FF33CC"/>
                </a:solidFill>
                <a:miter lim="800000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/>
                  <a:t>N</a:t>
                </a:r>
              </a:p>
            </p:txBody>
          </p:sp>
          <p:sp>
            <p:nvSpPr>
              <p:cNvPr id="33824" name="Text Box 32"/>
              <p:cNvSpPr txBox="1">
                <a:spLocks noChangeArrowheads="1"/>
              </p:cNvSpPr>
              <p:nvPr/>
            </p:nvSpPr>
            <p:spPr bwMode="auto">
              <a:xfrm>
                <a:off x="1248" y="96"/>
                <a:ext cx="274" cy="333"/>
              </a:xfrm>
              <a:prstGeom prst="rect">
                <a:avLst/>
              </a:prstGeom>
              <a:noFill/>
              <a:ln w="9525" cmpd="sng">
                <a:solidFill>
                  <a:srgbClr val="FF33CC"/>
                </a:solidFill>
                <a:miter lim="800000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/>
                  <a:t>A</a:t>
                </a:r>
              </a:p>
            </p:txBody>
          </p:sp>
          <p:sp>
            <p:nvSpPr>
              <p:cNvPr id="33825" name="Text Box 33"/>
              <p:cNvSpPr txBox="1">
                <a:spLocks noChangeArrowheads="1"/>
              </p:cNvSpPr>
              <p:nvPr/>
            </p:nvSpPr>
            <p:spPr bwMode="auto">
              <a:xfrm>
                <a:off x="158" y="91"/>
                <a:ext cx="274" cy="333"/>
              </a:xfrm>
              <a:prstGeom prst="rect">
                <a:avLst/>
              </a:prstGeom>
              <a:noFill/>
              <a:ln w="9525" cmpd="sng">
                <a:solidFill>
                  <a:srgbClr val="FF33CC"/>
                </a:solidFill>
                <a:miter lim="800000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dirty="0"/>
                  <a:t>B</a:t>
                </a:r>
              </a:p>
            </p:txBody>
          </p:sp>
          <p:sp>
            <p:nvSpPr>
              <p:cNvPr id="33826" name="Text Box 34"/>
              <p:cNvSpPr txBox="1">
                <a:spLocks noChangeArrowheads="1"/>
              </p:cNvSpPr>
              <p:nvPr/>
            </p:nvSpPr>
            <p:spPr bwMode="auto">
              <a:xfrm>
                <a:off x="912" y="1056"/>
                <a:ext cx="624" cy="333"/>
              </a:xfrm>
              <a:prstGeom prst="rect">
                <a:avLst/>
              </a:prstGeom>
              <a:noFill/>
              <a:ln w="9525" cmpd="sng">
                <a:solidFill>
                  <a:srgbClr val="FF33CC"/>
                </a:solidFill>
                <a:miter lim="800000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800">
                    <a:ea typeface="楷体_GB2312" pitchFamily="49" charset="-122"/>
                  </a:rPr>
                  <a:t>图一</a:t>
                </a:r>
              </a:p>
            </p:txBody>
          </p:sp>
        </p:grpSp>
      </p:grpSp>
      <p:grpSp>
        <p:nvGrpSpPr>
          <p:cNvPr id="33827" name="Group 35"/>
          <p:cNvGrpSpPr/>
          <p:nvPr/>
        </p:nvGrpSpPr>
        <p:grpSpPr bwMode="auto">
          <a:xfrm>
            <a:off x="468313" y="3535363"/>
            <a:ext cx="7265988" cy="3322637"/>
            <a:chOff x="0" y="0"/>
            <a:chExt cx="4577" cy="2093"/>
          </a:xfrm>
        </p:grpSpPr>
        <p:sp>
          <p:nvSpPr>
            <p:cNvPr id="33828" name="Text Box 36"/>
            <p:cNvSpPr txBox="1">
              <a:spLocks noChangeArrowheads="1"/>
            </p:cNvSpPr>
            <p:nvPr/>
          </p:nvSpPr>
          <p:spPr bwMode="auto">
            <a:xfrm>
              <a:off x="0" y="1"/>
              <a:ext cx="3024" cy="2092"/>
            </a:xfrm>
            <a:prstGeom prst="rect">
              <a:avLst/>
            </a:prstGeom>
            <a:noFill/>
            <a:ln w="9525" cmpd="sng">
              <a:solidFill>
                <a:srgbClr val="FF33CC"/>
              </a:solidFill>
              <a:miter lim="800000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2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、如图二，入射光线与镜面夹角为</a:t>
              </a: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20°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，则入射角等于</a:t>
              </a: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______ 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，反射角等于</a:t>
              </a: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______ 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，入射光线与反射光线的夹角等于</a:t>
              </a:r>
              <a:r>
                <a:rPr lang="en-US" altLang="zh-CN" sz="3200" dirty="0">
                  <a:latin typeface="Times New Roman" pitchFamily="18" charset="0"/>
                  <a:ea typeface="楷体_GB2312" pitchFamily="49" charset="-122"/>
                </a:rPr>
                <a:t>______</a:t>
              </a:r>
              <a:r>
                <a:rPr lang="zh-CN" altLang="en-US" sz="3200" dirty="0">
                  <a:latin typeface="Times New Roman" pitchFamily="18" charset="0"/>
                  <a:ea typeface="楷体_GB2312" pitchFamily="49" charset="-122"/>
                </a:rPr>
                <a:t>。</a:t>
              </a:r>
            </a:p>
          </p:txBody>
        </p:sp>
        <p:grpSp>
          <p:nvGrpSpPr>
            <p:cNvPr id="33829" name="Group 37"/>
            <p:cNvGrpSpPr/>
            <p:nvPr/>
          </p:nvGrpSpPr>
          <p:grpSpPr bwMode="auto">
            <a:xfrm>
              <a:off x="3619" y="0"/>
              <a:ext cx="958" cy="1831"/>
              <a:chOff x="0" y="0"/>
              <a:chExt cx="958" cy="1831"/>
            </a:xfrm>
          </p:grpSpPr>
          <p:sp>
            <p:nvSpPr>
              <p:cNvPr id="33830" name="Freeform 38"/>
              <p:cNvSpPr/>
              <p:nvPr/>
            </p:nvSpPr>
            <p:spPr bwMode="auto">
              <a:xfrm>
                <a:off x="143" y="961"/>
                <a:ext cx="96" cy="96"/>
              </a:xfrm>
              <a:custGeom>
                <a:avLst/>
                <a:gdLst>
                  <a:gd name="T0" fmla="*/ 0 w 144"/>
                  <a:gd name="T1" fmla="*/ 48 h 104"/>
                  <a:gd name="T2" fmla="*/ 96 w 144"/>
                  <a:gd name="T3" fmla="*/ 96 h 104"/>
                  <a:gd name="T4" fmla="*/ 144 w 144"/>
                  <a:gd name="T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04">
                    <a:moveTo>
                      <a:pt x="0" y="48"/>
                    </a:moveTo>
                    <a:cubicBezTo>
                      <a:pt x="36" y="76"/>
                      <a:pt x="72" y="104"/>
                      <a:pt x="96" y="96"/>
                    </a:cubicBezTo>
                    <a:cubicBezTo>
                      <a:pt x="120" y="88"/>
                      <a:pt x="136" y="16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rgbClr val="FF33CC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33831" name="Group 39"/>
              <p:cNvGrpSpPr/>
              <p:nvPr/>
            </p:nvGrpSpPr>
            <p:grpSpPr bwMode="auto">
              <a:xfrm rot="5400000">
                <a:off x="-696" y="696"/>
                <a:ext cx="1536" cy="144"/>
                <a:chOff x="0" y="0"/>
                <a:chExt cx="1536" cy="144"/>
              </a:xfrm>
            </p:grpSpPr>
            <p:sp>
              <p:nvSpPr>
                <p:cNvPr id="33832" name="Line 4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536" cy="0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33" name="Line 41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144" cy="144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34" name="Line 42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144" cy="144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35" name="Line 43"/>
                <p:cNvSpPr>
                  <a:spLocks noChangeShapeType="1"/>
                </p:cNvSpPr>
                <p:nvPr/>
              </p:nvSpPr>
              <p:spPr bwMode="auto">
                <a:xfrm>
                  <a:off x="1344" y="0"/>
                  <a:ext cx="144" cy="144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36" name="Line 44"/>
                <p:cNvSpPr>
                  <a:spLocks noChangeShapeType="1"/>
                </p:cNvSpPr>
                <p:nvPr/>
              </p:nvSpPr>
              <p:spPr bwMode="auto">
                <a:xfrm>
                  <a:off x="1152" y="0"/>
                  <a:ext cx="144" cy="144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37" name="Line 45"/>
                <p:cNvSpPr>
                  <a:spLocks noChangeShapeType="1"/>
                </p:cNvSpPr>
                <p:nvPr/>
              </p:nvSpPr>
              <p:spPr bwMode="auto">
                <a:xfrm>
                  <a:off x="960" y="0"/>
                  <a:ext cx="144" cy="144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38" name="Line 46"/>
                <p:cNvSpPr>
                  <a:spLocks noChangeShapeType="1"/>
                </p:cNvSpPr>
                <p:nvPr/>
              </p:nvSpPr>
              <p:spPr bwMode="auto">
                <a:xfrm>
                  <a:off x="768" y="0"/>
                  <a:ext cx="144" cy="144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39" name="Line 47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144" cy="144"/>
                </a:xfrm>
                <a:prstGeom prst="line">
                  <a:avLst/>
                </a:prstGeom>
                <a:noFill/>
                <a:ln w="9525" cmpd="sng">
                  <a:solidFill>
                    <a:srgbClr val="FF33CC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33840" name="Line 48"/>
              <p:cNvSpPr>
                <a:spLocks noChangeShapeType="1"/>
              </p:cNvSpPr>
              <p:nvPr/>
            </p:nvSpPr>
            <p:spPr bwMode="auto">
              <a:xfrm rot="5400000">
                <a:off x="546" y="402"/>
                <a:ext cx="0" cy="825"/>
              </a:xfrm>
              <a:prstGeom prst="line">
                <a:avLst/>
              </a:prstGeom>
              <a:noFill/>
              <a:ln w="28575" cmpd="sng">
                <a:solidFill>
                  <a:srgbClr val="FF33CC"/>
                </a:solidFill>
                <a:prstDash val="dash"/>
                <a:rou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33841" name="Group 49"/>
              <p:cNvGrpSpPr/>
              <p:nvPr/>
            </p:nvGrpSpPr>
            <p:grpSpPr bwMode="auto">
              <a:xfrm>
                <a:off x="149" y="49"/>
                <a:ext cx="443" cy="768"/>
                <a:chOff x="0" y="0"/>
                <a:chExt cx="443" cy="768"/>
              </a:xfrm>
            </p:grpSpPr>
            <p:sp>
              <p:nvSpPr>
                <p:cNvPr id="33842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43" cy="768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43" name="Line 5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4" y="288"/>
                  <a:ext cx="194" cy="336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844" name="Group 52"/>
              <p:cNvGrpSpPr/>
              <p:nvPr/>
            </p:nvGrpSpPr>
            <p:grpSpPr bwMode="auto">
              <a:xfrm>
                <a:off x="149" y="817"/>
                <a:ext cx="443" cy="768"/>
                <a:chOff x="0" y="0"/>
                <a:chExt cx="443" cy="768"/>
              </a:xfrm>
            </p:grpSpPr>
            <p:sp>
              <p:nvSpPr>
                <p:cNvPr id="33845" name="Line 5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43" cy="768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3846" name="Line 54"/>
                <p:cNvSpPr>
                  <a:spLocks noChangeShapeType="1"/>
                </p:cNvSpPr>
                <p:nvPr/>
              </p:nvSpPr>
              <p:spPr bwMode="auto">
                <a:xfrm rot="18015228" flipV="1">
                  <a:off x="178" y="311"/>
                  <a:ext cx="194" cy="336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33847" name="Text Box 55"/>
              <p:cNvSpPr txBox="1">
                <a:spLocks noChangeArrowheads="1"/>
              </p:cNvSpPr>
              <p:nvPr/>
            </p:nvSpPr>
            <p:spPr bwMode="auto">
              <a:xfrm>
                <a:off x="173" y="1498"/>
                <a:ext cx="624" cy="333"/>
              </a:xfrm>
              <a:prstGeom prst="rect">
                <a:avLst/>
              </a:prstGeom>
              <a:noFill/>
              <a:ln w="9525" cmpd="sng">
                <a:solidFill>
                  <a:srgbClr val="FF33CC"/>
                </a:solidFill>
                <a:miter lim="800000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800">
                    <a:ea typeface="楷体_GB2312" pitchFamily="49" charset="-122"/>
                  </a:rPr>
                  <a:t>图二</a:t>
                </a:r>
              </a:p>
            </p:txBody>
          </p:sp>
          <p:sp>
            <p:nvSpPr>
              <p:cNvPr id="33848" name="Text Box 56"/>
              <p:cNvSpPr txBox="1">
                <a:spLocks noChangeArrowheads="1"/>
              </p:cNvSpPr>
              <p:nvPr/>
            </p:nvSpPr>
            <p:spPr bwMode="auto">
              <a:xfrm>
                <a:off x="92" y="1249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400">
                    <a:ea typeface="楷体_GB2312" pitchFamily="49" charset="-122"/>
                  </a:rPr>
                  <a:t>20°</a:t>
                </a:r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0" y="0"/>
            <a:ext cx="1944370" cy="808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4400" b="1" i="1" u="sng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隶书" pitchFamily="49" charset="-122"/>
                <a:sym typeface="幼圆" charset="0"/>
              </a:rPr>
              <a:t>小练兵</a:t>
            </a:r>
            <a:r>
              <a:rPr lang="zh-CN" altLang="zh-CN" sz="3600" b="1" i="1" u="sng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隶书" pitchFamily="49" charset="-122"/>
                <a:sym typeface="幼圆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995" y="854710"/>
            <a:ext cx="8229600" cy="3696335"/>
          </a:xfrm>
        </p:spPr>
        <p:txBody>
          <a:bodyPr>
            <a:normAutofit fontScale="97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 dirty="0" smtClean="0"/>
              <a:t>3</a:t>
            </a:r>
            <a:r>
              <a:rPr lang="zh-CN" altLang="en-US" b="1" dirty="0" smtClean="0"/>
              <a:t>、入射光线</a:t>
            </a:r>
            <a:r>
              <a:rPr lang="zh-CN" altLang="en-US" b="1" dirty="0"/>
              <a:t>与反射光线的夹角是</a:t>
            </a:r>
            <a:r>
              <a:rPr lang="en-US" altLang="zh-CN" b="1" dirty="0"/>
              <a:t>60°</a:t>
            </a:r>
            <a:r>
              <a:rPr lang="zh-CN" altLang="en-US" b="1" dirty="0"/>
              <a:t>，则反射角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 dirty="0"/>
              <a:t>是（    ）入射光线与镜面</a:t>
            </a:r>
            <a:r>
              <a:rPr lang="zh-CN" altLang="en-US" b="1" dirty="0" smtClean="0"/>
              <a:t>的夹角是</a:t>
            </a:r>
            <a:r>
              <a:rPr lang="zh-CN" altLang="en-US" dirty="0"/>
              <a:t>（      ）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dirty="0"/>
              <a:t>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dirty="0"/>
              <a:t>  </a:t>
            </a:r>
            <a:r>
              <a:rPr lang="en-US" altLang="zh-CN" dirty="0"/>
              <a:t>A.30°        B.60°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dirty="0"/>
              <a:t>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dirty="0"/>
              <a:t>  C.90°        D.120°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227763" y="1700848"/>
            <a:ext cx="12969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B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59840" y="1772920"/>
            <a:ext cx="477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0" y="0"/>
            <a:ext cx="1944370" cy="808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4400" b="1" i="1" u="sng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隶书" pitchFamily="49" charset="-122"/>
                <a:sym typeface="幼圆" charset="0"/>
              </a:rPr>
              <a:t>小练兵</a:t>
            </a:r>
            <a:r>
              <a:rPr lang="zh-CN" altLang="zh-CN" sz="3600" b="1" i="1" u="sng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隶书" pitchFamily="49" charset="-122"/>
                <a:sym typeface="幼圆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429768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宋体" charset="0"/>
              </a:rPr>
              <a:t>我们一起来做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7360" y="1556703"/>
            <a:ext cx="8353425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dirty="0">
                <a:solidFill>
                  <a:srgbClr val="00B05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　　让一束光斜射到平面镜，反射到墙上，观察到的现象是</a:t>
            </a:r>
            <a:r>
              <a:rPr lang="en-US" altLang="zh-CN" sz="3200" dirty="0">
                <a:solidFill>
                  <a:srgbClr val="00B05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……</a:t>
            </a:r>
            <a:endParaRPr lang="zh-CN" altLang="en-US" sz="3200" dirty="0">
              <a:solidFill>
                <a:srgbClr val="00B05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11188" y="2997200"/>
            <a:ext cx="79930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dirty="0">
                <a:solidFill>
                  <a:srgbClr val="00B0F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　　在平面镜上蒙一张白纸，重做实验，观察到的现象是</a:t>
            </a:r>
            <a:r>
              <a:rPr lang="en-US" altLang="zh-CN" sz="3200" dirty="0">
                <a:solidFill>
                  <a:srgbClr val="00B0F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……</a:t>
            </a:r>
            <a:endParaRPr lang="zh-CN" altLang="en-US" sz="3200" dirty="0">
              <a:solidFill>
                <a:srgbClr val="00B0F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9070" y="4509135"/>
            <a:ext cx="5090795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dirty="0">
                <a:solidFill>
                  <a:srgbClr val="F79646">
                    <a:lumMod val="75000"/>
                  </a:srgb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　　对比平面镜和白纸表面，发现</a:t>
            </a:r>
            <a:r>
              <a:rPr lang="en-US" altLang="zh-CN" sz="3200" dirty="0">
                <a:solidFill>
                  <a:srgbClr val="F79646">
                    <a:lumMod val="75000"/>
                  </a:srgb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……</a:t>
            </a:r>
            <a:endParaRPr lang="zh-CN" altLang="en-US" sz="3200" dirty="0">
              <a:solidFill>
                <a:srgbClr val="F79646">
                  <a:lumMod val="75000"/>
                </a:srgb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allAtOnce"/>
      <p:bldP spid="17414" grpId="0" bldLvl="0" animBg="1"/>
      <p:bldP spid="1741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组合 128001"/>
          <p:cNvGrpSpPr/>
          <p:nvPr/>
        </p:nvGrpSpPr>
        <p:grpSpPr>
          <a:xfrm>
            <a:off x="1143000" y="5429250"/>
            <a:ext cx="6705600" cy="266700"/>
            <a:chOff x="816" y="2928"/>
            <a:chExt cx="4224" cy="168"/>
          </a:xfrm>
        </p:grpSpPr>
        <p:sp>
          <p:nvSpPr>
            <p:cNvPr id="128003" name="直接连接符 128002"/>
            <p:cNvSpPr/>
            <p:nvPr/>
          </p:nvSpPr>
          <p:spPr>
            <a:xfrm>
              <a:off x="816" y="2952"/>
              <a:ext cx="4224" cy="0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04" name="直接连接符 128003"/>
            <p:cNvSpPr/>
            <p:nvPr/>
          </p:nvSpPr>
          <p:spPr>
            <a:xfrm flipH="1">
              <a:off x="1104" y="2928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05" name="直接连接符 128004"/>
            <p:cNvSpPr/>
            <p:nvPr/>
          </p:nvSpPr>
          <p:spPr>
            <a:xfrm flipH="1">
              <a:off x="2592" y="2952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06" name="直接连接符 128005"/>
            <p:cNvSpPr/>
            <p:nvPr/>
          </p:nvSpPr>
          <p:spPr>
            <a:xfrm flipH="1">
              <a:off x="2832" y="2952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07" name="直接连接符 128006"/>
            <p:cNvSpPr/>
            <p:nvPr/>
          </p:nvSpPr>
          <p:spPr>
            <a:xfrm flipH="1">
              <a:off x="3072" y="2928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08" name="直接连接符 128007"/>
            <p:cNvSpPr/>
            <p:nvPr/>
          </p:nvSpPr>
          <p:spPr>
            <a:xfrm flipH="1">
              <a:off x="3312" y="2928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09" name="直接连接符 128008"/>
            <p:cNvSpPr/>
            <p:nvPr/>
          </p:nvSpPr>
          <p:spPr>
            <a:xfrm flipH="1">
              <a:off x="3552" y="2928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10" name="直接连接符 128009"/>
            <p:cNvSpPr/>
            <p:nvPr/>
          </p:nvSpPr>
          <p:spPr>
            <a:xfrm flipH="1">
              <a:off x="3792" y="2952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11" name="直接连接符 128010"/>
            <p:cNvSpPr/>
            <p:nvPr/>
          </p:nvSpPr>
          <p:spPr>
            <a:xfrm flipH="1">
              <a:off x="4032" y="2952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12" name="直接连接符 128011"/>
            <p:cNvSpPr/>
            <p:nvPr/>
          </p:nvSpPr>
          <p:spPr>
            <a:xfrm flipH="1">
              <a:off x="4272" y="2928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13" name="直接连接符 128012"/>
            <p:cNvSpPr/>
            <p:nvPr/>
          </p:nvSpPr>
          <p:spPr>
            <a:xfrm flipH="1">
              <a:off x="4512" y="2928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14" name="直接连接符 128013"/>
            <p:cNvSpPr/>
            <p:nvPr/>
          </p:nvSpPr>
          <p:spPr>
            <a:xfrm flipH="1">
              <a:off x="4752" y="2928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15" name="直接连接符 128014"/>
            <p:cNvSpPr/>
            <p:nvPr/>
          </p:nvSpPr>
          <p:spPr>
            <a:xfrm flipH="1">
              <a:off x="1344" y="2952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16" name="直接连接符 128015"/>
            <p:cNvSpPr/>
            <p:nvPr/>
          </p:nvSpPr>
          <p:spPr>
            <a:xfrm flipH="1">
              <a:off x="1632" y="2928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17" name="直接连接符 128016"/>
            <p:cNvSpPr/>
            <p:nvPr/>
          </p:nvSpPr>
          <p:spPr>
            <a:xfrm flipH="1">
              <a:off x="1872" y="2952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18" name="直接连接符 128017"/>
            <p:cNvSpPr/>
            <p:nvPr/>
          </p:nvSpPr>
          <p:spPr>
            <a:xfrm flipH="1">
              <a:off x="2112" y="2952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19" name="直接连接符 128018"/>
            <p:cNvSpPr/>
            <p:nvPr/>
          </p:nvSpPr>
          <p:spPr>
            <a:xfrm flipH="1">
              <a:off x="2352" y="2952"/>
              <a:ext cx="96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8020" name="组合 128019"/>
          <p:cNvGrpSpPr/>
          <p:nvPr/>
        </p:nvGrpSpPr>
        <p:grpSpPr>
          <a:xfrm>
            <a:off x="2090738" y="1804988"/>
            <a:ext cx="2405062" cy="4114800"/>
            <a:chOff x="1317" y="1137"/>
            <a:chExt cx="1515" cy="2592"/>
          </a:xfrm>
        </p:grpSpPr>
        <p:grpSp>
          <p:nvGrpSpPr>
            <p:cNvPr id="128021" name="组合 128020"/>
            <p:cNvGrpSpPr/>
            <p:nvPr/>
          </p:nvGrpSpPr>
          <p:grpSpPr>
            <a:xfrm rot="3053817">
              <a:off x="45" y="2408"/>
              <a:ext cx="2592" cy="49"/>
              <a:chOff x="816" y="1728"/>
              <a:chExt cx="2112" cy="0"/>
            </a:xfrm>
          </p:grpSpPr>
          <p:sp>
            <p:nvSpPr>
              <p:cNvPr id="128022" name="直接连接符 128021"/>
              <p:cNvSpPr/>
              <p:nvPr/>
            </p:nvSpPr>
            <p:spPr>
              <a:xfrm>
                <a:off x="816" y="1728"/>
                <a:ext cx="105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023" name="直接连接符 128022"/>
              <p:cNvSpPr/>
              <p:nvPr/>
            </p:nvSpPr>
            <p:spPr>
              <a:xfrm>
                <a:off x="1632" y="1728"/>
                <a:ext cx="129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8024" name="组合 128023"/>
            <p:cNvGrpSpPr/>
            <p:nvPr/>
          </p:nvGrpSpPr>
          <p:grpSpPr>
            <a:xfrm rot="3053817">
              <a:off x="1511" y="2408"/>
              <a:ext cx="2592" cy="49"/>
              <a:chOff x="816" y="1728"/>
              <a:chExt cx="2112" cy="0"/>
            </a:xfrm>
          </p:grpSpPr>
          <p:sp>
            <p:nvSpPr>
              <p:cNvPr id="128025" name="直接连接符 128024"/>
              <p:cNvSpPr/>
              <p:nvPr/>
            </p:nvSpPr>
            <p:spPr>
              <a:xfrm>
                <a:off x="816" y="1728"/>
                <a:ext cx="105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026" name="直接连接符 128025"/>
              <p:cNvSpPr/>
              <p:nvPr/>
            </p:nvSpPr>
            <p:spPr>
              <a:xfrm>
                <a:off x="1632" y="1728"/>
                <a:ext cx="129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8027" name="组合 128026"/>
            <p:cNvGrpSpPr/>
            <p:nvPr/>
          </p:nvGrpSpPr>
          <p:grpSpPr>
            <a:xfrm rot="3053817">
              <a:off x="793" y="2408"/>
              <a:ext cx="2592" cy="49"/>
              <a:chOff x="816" y="1728"/>
              <a:chExt cx="2112" cy="0"/>
            </a:xfrm>
          </p:grpSpPr>
          <p:sp>
            <p:nvSpPr>
              <p:cNvPr id="128028" name="直接连接符 128027"/>
              <p:cNvSpPr/>
              <p:nvPr/>
            </p:nvSpPr>
            <p:spPr>
              <a:xfrm>
                <a:off x="816" y="1728"/>
                <a:ext cx="105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029" name="直接连接符 128028"/>
              <p:cNvSpPr/>
              <p:nvPr/>
            </p:nvSpPr>
            <p:spPr>
              <a:xfrm>
                <a:off x="1632" y="1728"/>
                <a:ext cx="129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28030" name="组合 128029"/>
          <p:cNvGrpSpPr/>
          <p:nvPr/>
        </p:nvGrpSpPr>
        <p:grpSpPr>
          <a:xfrm>
            <a:off x="4684713" y="1733550"/>
            <a:ext cx="2363787" cy="4114800"/>
            <a:chOff x="2951" y="1092"/>
            <a:chExt cx="1489" cy="2592"/>
          </a:xfrm>
        </p:grpSpPr>
        <p:grpSp>
          <p:nvGrpSpPr>
            <p:cNvPr id="128031" name="组合 128030"/>
            <p:cNvGrpSpPr/>
            <p:nvPr/>
          </p:nvGrpSpPr>
          <p:grpSpPr>
            <a:xfrm rot="18399593">
              <a:off x="3119" y="2363"/>
              <a:ext cx="2592" cy="49"/>
              <a:chOff x="816" y="1728"/>
              <a:chExt cx="2112" cy="0"/>
            </a:xfrm>
          </p:grpSpPr>
          <p:sp>
            <p:nvSpPr>
              <p:cNvPr id="128032" name="直接连接符 128031"/>
              <p:cNvSpPr/>
              <p:nvPr/>
            </p:nvSpPr>
            <p:spPr>
              <a:xfrm>
                <a:off x="816" y="1728"/>
                <a:ext cx="105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033" name="直接连接符 128032"/>
              <p:cNvSpPr/>
              <p:nvPr/>
            </p:nvSpPr>
            <p:spPr>
              <a:xfrm>
                <a:off x="1632" y="1728"/>
                <a:ext cx="129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8034" name="组合 128033"/>
            <p:cNvGrpSpPr/>
            <p:nvPr/>
          </p:nvGrpSpPr>
          <p:grpSpPr>
            <a:xfrm rot="18399593">
              <a:off x="1679" y="2363"/>
              <a:ext cx="2592" cy="49"/>
              <a:chOff x="816" y="1728"/>
              <a:chExt cx="2112" cy="0"/>
            </a:xfrm>
          </p:grpSpPr>
          <p:sp>
            <p:nvSpPr>
              <p:cNvPr id="128035" name="直接连接符 128034"/>
              <p:cNvSpPr/>
              <p:nvPr/>
            </p:nvSpPr>
            <p:spPr>
              <a:xfrm>
                <a:off x="816" y="1728"/>
                <a:ext cx="105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036" name="直接连接符 128035"/>
              <p:cNvSpPr/>
              <p:nvPr/>
            </p:nvSpPr>
            <p:spPr>
              <a:xfrm>
                <a:off x="1632" y="1728"/>
                <a:ext cx="129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8037" name="组合 128036"/>
            <p:cNvGrpSpPr/>
            <p:nvPr/>
          </p:nvGrpSpPr>
          <p:grpSpPr>
            <a:xfrm rot="18399593">
              <a:off x="2424" y="2363"/>
              <a:ext cx="2592" cy="49"/>
              <a:chOff x="816" y="1728"/>
              <a:chExt cx="2112" cy="0"/>
            </a:xfrm>
          </p:grpSpPr>
          <p:sp>
            <p:nvSpPr>
              <p:cNvPr id="128038" name="直接连接符 128037"/>
              <p:cNvSpPr/>
              <p:nvPr/>
            </p:nvSpPr>
            <p:spPr>
              <a:xfrm>
                <a:off x="816" y="1728"/>
                <a:ext cx="105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039" name="直接连接符 128038"/>
              <p:cNvSpPr/>
              <p:nvPr/>
            </p:nvSpPr>
            <p:spPr>
              <a:xfrm>
                <a:off x="1632" y="1728"/>
                <a:ext cx="129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28040" name="文本框 128039"/>
          <p:cNvSpPr txBox="1"/>
          <p:nvPr/>
        </p:nvSpPr>
        <p:spPr>
          <a:xfrm>
            <a:off x="3044825" y="1095375"/>
            <a:ext cx="3279775" cy="9144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5400" b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镜面反射</a:t>
            </a:r>
            <a:endParaRPr lang="zh-CN" altLang="en-US" sz="5400" b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128041" name="组合 128040"/>
          <p:cNvGrpSpPr/>
          <p:nvPr/>
        </p:nvGrpSpPr>
        <p:grpSpPr>
          <a:xfrm>
            <a:off x="3419475" y="4067175"/>
            <a:ext cx="2308225" cy="1362075"/>
            <a:chOff x="2154" y="2562"/>
            <a:chExt cx="1454" cy="858"/>
          </a:xfrm>
        </p:grpSpPr>
        <p:sp>
          <p:nvSpPr>
            <p:cNvPr id="128042" name="直接连接符 128041"/>
            <p:cNvSpPr/>
            <p:nvPr/>
          </p:nvSpPr>
          <p:spPr>
            <a:xfrm>
              <a:off x="2154" y="2562"/>
              <a:ext cx="2" cy="858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43" name="直接连接符 128042"/>
            <p:cNvSpPr/>
            <p:nvPr/>
          </p:nvSpPr>
          <p:spPr>
            <a:xfrm>
              <a:off x="2925" y="2562"/>
              <a:ext cx="2" cy="858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044" name="直接连接符 128043"/>
            <p:cNvSpPr/>
            <p:nvPr/>
          </p:nvSpPr>
          <p:spPr>
            <a:xfrm>
              <a:off x="3606" y="2562"/>
              <a:ext cx="2" cy="858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组合 131073"/>
          <p:cNvGrpSpPr/>
          <p:nvPr/>
        </p:nvGrpSpPr>
        <p:grpSpPr>
          <a:xfrm>
            <a:off x="438150" y="4972050"/>
            <a:ext cx="8191500" cy="1268413"/>
            <a:chOff x="420" y="2993"/>
            <a:chExt cx="5160" cy="799"/>
          </a:xfrm>
        </p:grpSpPr>
        <p:sp>
          <p:nvSpPr>
            <p:cNvPr id="131075" name="任意多边形 131074"/>
            <p:cNvSpPr/>
            <p:nvPr/>
          </p:nvSpPr>
          <p:spPr>
            <a:xfrm>
              <a:off x="420" y="2993"/>
              <a:ext cx="5160" cy="667"/>
            </a:xfrm>
            <a:custGeom>
              <a:avLst/>
              <a:gdLst/>
              <a:ahLst/>
              <a:cxnLst/>
              <a:rect l="0" t="0" r="0" b="0"/>
              <a:pathLst>
                <a:path w="5160" h="667">
                  <a:moveTo>
                    <a:pt x="0" y="535"/>
                  </a:moveTo>
                  <a:cubicBezTo>
                    <a:pt x="73" y="520"/>
                    <a:pt x="117" y="490"/>
                    <a:pt x="168" y="439"/>
                  </a:cubicBezTo>
                  <a:cubicBezTo>
                    <a:pt x="186" y="386"/>
                    <a:pt x="210" y="331"/>
                    <a:pt x="264" y="307"/>
                  </a:cubicBezTo>
                  <a:cubicBezTo>
                    <a:pt x="287" y="297"/>
                    <a:pt x="336" y="283"/>
                    <a:pt x="336" y="283"/>
                  </a:cubicBezTo>
                  <a:cubicBezTo>
                    <a:pt x="482" y="295"/>
                    <a:pt x="480" y="303"/>
                    <a:pt x="600" y="343"/>
                  </a:cubicBezTo>
                  <a:cubicBezTo>
                    <a:pt x="699" y="442"/>
                    <a:pt x="707" y="405"/>
                    <a:pt x="900" y="415"/>
                  </a:cubicBezTo>
                  <a:cubicBezTo>
                    <a:pt x="944" y="411"/>
                    <a:pt x="988" y="408"/>
                    <a:pt x="1032" y="403"/>
                  </a:cubicBezTo>
                  <a:cubicBezTo>
                    <a:pt x="1056" y="400"/>
                    <a:pt x="1086" y="407"/>
                    <a:pt x="1104" y="391"/>
                  </a:cubicBezTo>
                  <a:cubicBezTo>
                    <a:pt x="1183" y="320"/>
                    <a:pt x="1121" y="288"/>
                    <a:pt x="1200" y="235"/>
                  </a:cubicBezTo>
                  <a:cubicBezTo>
                    <a:pt x="1204" y="223"/>
                    <a:pt x="1203" y="208"/>
                    <a:pt x="1212" y="199"/>
                  </a:cubicBezTo>
                  <a:cubicBezTo>
                    <a:pt x="1279" y="132"/>
                    <a:pt x="1395" y="96"/>
                    <a:pt x="1476" y="55"/>
                  </a:cubicBezTo>
                  <a:cubicBezTo>
                    <a:pt x="1484" y="39"/>
                    <a:pt x="1482" y="11"/>
                    <a:pt x="1500" y="7"/>
                  </a:cubicBezTo>
                  <a:cubicBezTo>
                    <a:pt x="1537" y="0"/>
                    <a:pt x="1705" y="79"/>
                    <a:pt x="1740" y="91"/>
                  </a:cubicBezTo>
                  <a:cubicBezTo>
                    <a:pt x="1800" y="113"/>
                    <a:pt x="1861" y="128"/>
                    <a:pt x="1908" y="175"/>
                  </a:cubicBezTo>
                  <a:cubicBezTo>
                    <a:pt x="1951" y="218"/>
                    <a:pt x="1942" y="285"/>
                    <a:pt x="1980" y="331"/>
                  </a:cubicBezTo>
                  <a:cubicBezTo>
                    <a:pt x="2005" y="362"/>
                    <a:pt x="2042" y="382"/>
                    <a:pt x="2064" y="415"/>
                  </a:cubicBezTo>
                  <a:cubicBezTo>
                    <a:pt x="2134" y="521"/>
                    <a:pt x="2216" y="626"/>
                    <a:pt x="2340" y="667"/>
                  </a:cubicBezTo>
                  <a:cubicBezTo>
                    <a:pt x="2422" y="646"/>
                    <a:pt x="2508" y="642"/>
                    <a:pt x="2592" y="631"/>
                  </a:cubicBezTo>
                  <a:cubicBezTo>
                    <a:pt x="2630" y="605"/>
                    <a:pt x="2658" y="571"/>
                    <a:pt x="2688" y="535"/>
                  </a:cubicBezTo>
                  <a:cubicBezTo>
                    <a:pt x="2697" y="524"/>
                    <a:pt x="2699" y="505"/>
                    <a:pt x="2712" y="499"/>
                  </a:cubicBezTo>
                  <a:cubicBezTo>
                    <a:pt x="2742" y="484"/>
                    <a:pt x="2842" y="469"/>
                    <a:pt x="2880" y="463"/>
                  </a:cubicBezTo>
                  <a:cubicBezTo>
                    <a:pt x="3047" y="296"/>
                    <a:pt x="3039" y="368"/>
                    <a:pt x="3372" y="355"/>
                  </a:cubicBezTo>
                  <a:cubicBezTo>
                    <a:pt x="3460" y="352"/>
                    <a:pt x="3548" y="347"/>
                    <a:pt x="3636" y="343"/>
                  </a:cubicBezTo>
                  <a:cubicBezTo>
                    <a:pt x="3746" y="315"/>
                    <a:pt x="3800" y="302"/>
                    <a:pt x="3900" y="259"/>
                  </a:cubicBezTo>
                  <a:cubicBezTo>
                    <a:pt x="3981" y="178"/>
                    <a:pt x="3911" y="231"/>
                    <a:pt x="4044" y="187"/>
                  </a:cubicBezTo>
                  <a:cubicBezTo>
                    <a:pt x="4073" y="177"/>
                    <a:pt x="4099" y="161"/>
                    <a:pt x="4128" y="151"/>
                  </a:cubicBezTo>
                  <a:cubicBezTo>
                    <a:pt x="4205" y="35"/>
                    <a:pt x="4216" y="77"/>
                    <a:pt x="4404" y="67"/>
                  </a:cubicBezTo>
                  <a:cubicBezTo>
                    <a:pt x="4468" y="46"/>
                    <a:pt x="4542" y="72"/>
                    <a:pt x="4608" y="79"/>
                  </a:cubicBezTo>
                  <a:cubicBezTo>
                    <a:pt x="4715" y="91"/>
                    <a:pt x="4815" y="101"/>
                    <a:pt x="4920" y="127"/>
                  </a:cubicBezTo>
                  <a:cubicBezTo>
                    <a:pt x="4961" y="157"/>
                    <a:pt x="4992" y="183"/>
                    <a:pt x="5040" y="199"/>
                  </a:cubicBezTo>
                  <a:cubicBezTo>
                    <a:pt x="5079" y="238"/>
                    <a:pt x="5122" y="269"/>
                    <a:pt x="5160" y="307"/>
                  </a:cubicBezTo>
                </a:path>
              </a:pathLst>
            </a:custGeom>
            <a:noFill/>
            <a:ln w="76200" cap="flat" cmpd="sng">
              <a:solidFill>
                <a:schemeClr val="bg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76" name="直接连接符 131075"/>
            <p:cNvSpPr/>
            <p:nvPr/>
          </p:nvSpPr>
          <p:spPr>
            <a:xfrm flipH="1">
              <a:off x="5280" y="3216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77" name="直接连接符 131076"/>
            <p:cNvSpPr/>
            <p:nvPr/>
          </p:nvSpPr>
          <p:spPr>
            <a:xfrm flipH="1">
              <a:off x="4368" y="3216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78" name="直接连接符 131077"/>
            <p:cNvSpPr/>
            <p:nvPr/>
          </p:nvSpPr>
          <p:spPr>
            <a:xfrm flipH="1">
              <a:off x="4704" y="3072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79" name="直接连接符 131078"/>
            <p:cNvSpPr/>
            <p:nvPr/>
          </p:nvSpPr>
          <p:spPr>
            <a:xfrm flipH="1">
              <a:off x="4992" y="3144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80" name="直接连接符 131079"/>
            <p:cNvSpPr/>
            <p:nvPr/>
          </p:nvSpPr>
          <p:spPr>
            <a:xfrm flipH="1">
              <a:off x="3120" y="3456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81" name="直接连接符 131080"/>
            <p:cNvSpPr/>
            <p:nvPr/>
          </p:nvSpPr>
          <p:spPr>
            <a:xfrm flipH="1">
              <a:off x="3456" y="3360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82" name="直接连接符 131081"/>
            <p:cNvSpPr/>
            <p:nvPr/>
          </p:nvSpPr>
          <p:spPr>
            <a:xfrm flipH="1">
              <a:off x="3744" y="3360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83" name="直接连接符 131082"/>
            <p:cNvSpPr/>
            <p:nvPr/>
          </p:nvSpPr>
          <p:spPr>
            <a:xfrm flipH="1">
              <a:off x="4080" y="3312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84" name="直接连接符 131083"/>
            <p:cNvSpPr/>
            <p:nvPr/>
          </p:nvSpPr>
          <p:spPr>
            <a:xfrm flipH="1">
              <a:off x="2208" y="3288"/>
              <a:ext cx="144" cy="192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85" name="直接连接符 131084"/>
            <p:cNvSpPr/>
            <p:nvPr/>
          </p:nvSpPr>
          <p:spPr>
            <a:xfrm flipH="1">
              <a:off x="2352" y="3504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86" name="直接连接符 131085"/>
            <p:cNvSpPr/>
            <p:nvPr/>
          </p:nvSpPr>
          <p:spPr>
            <a:xfrm flipH="1">
              <a:off x="2496" y="3648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87" name="直接连接符 131086"/>
            <p:cNvSpPr/>
            <p:nvPr/>
          </p:nvSpPr>
          <p:spPr>
            <a:xfrm flipH="1">
              <a:off x="2784" y="3648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88" name="直接连接符 131087"/>
            <p:cNvSpPr/>
            <p:nvPr/>
          </p:nvSpPr>
          <p:spPr>
            <a:xfrm flipH="1">
              <a:off x="1920" y="3072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89" name="直接连接符 131088"/>
            <p:cNvSpPr/>
            <p:nvPr/>
          </p:nvSpPr>
          <p:spPr>
            <a:xfrm flipH="1">
              <a:off x="2064" y="3144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90" name="直接连接符 131089"/>
            <p:cNvSpPr/>
            <p:nvPr/>
          </p:nvSpPr>
          <p:spPr>
            <a:xfrm flipH="1">
              <a:off x="768" y="3312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91" name="直接连接符 131090"/>
            <p:cNvSpPr/>
            <p:nvPr/>
          </p:nvSpPr>
          <p:spPr>
            <a:xfrm flipH="1">
              <a:off x="912" y="3408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92" name="直接连接符 131091"/>
            <p:cNvSpPr/>
            <p:nvPr/>
          </p:nvSpPr>
          <p:spPr>
            <a:xfrm flipH="1">
              <a:off x="1200" y="3432"/>
              <a:ext cx="144" cy="144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093" name="直接连接符 131092"/>
            <p:cNvSpPr/>
            <p:nvPr/>
          </p:nvSpPr>
          <p:spPr>
            <a:xfrm flipH="1">
              <a:off x="1632" y="3216"/>
              <a:ext cx="48" cy="192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1094" name="组合 131093"/>
          <p:cNvGrpSpPr/>
          <p:nvPr/>
        </p:nvGrpSpPr>
        <p:grpSpPr>
          <a:xfrm>
            <a:off x="1901825" y="1516063"/>
            <a:ext cx="3052763" cy="4551362"/>
            <a:chOff x="1198" y="955"/>
            <a:chExt cx="1923" cy="2867"/>
          </a:xfrm>
        </p:grpSpPr>
        <p:grpSp>
          <p:nvGrpSpPr>
            <p:cNvPr id="131095" name="组合 131094"/>
            <p:cNvGrpSpPr/>
            <p:nvPr/>
          </p:nvGrpSpPr>
          <p:grpSpPr>
            <a:xfrm rot="3261743">
              <a:off x="-1" y="2154"/>
              <a:ext cx="2400" cy="1"/>
              <a:chOff x="912" y="1776"/>
              <a:chExt cx="2400" cy="0"/>
            </a:xfrm>
          </p:grpSpPr>
          <p:sp>
            <p:nvSpPr>
              <p:cNvPr id="131096" name="直接连接符 131095"/>
              <p:cNvSpPr/>
              <p:nvPr/>
            </p:nvSpPr>
            <p:spPr>
              <a:xfrm>
                <a:off x="912" y="1776"/>
                <a:ext cx="129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097" name="直接连接符 131096"/>
              <p:cNvSpPr/>
              <p:nvPr/>
            </p:nvSpPr>
            <p:spPr>
              <a:xfrm>
                <a:off x="2064" y="1776"/>
                <a:ext cx="1248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1098" name="组合 131097"/>
            <p:cNvGrpSpPr/>
            <p:nvPr/>
          </p:nvGrpSpPr>
          <p:grpSpPr>
            <a:xfrm rot="3261743">
              <a:off x="1151" y="2621"/>
              <a:ext cx="2400" cy="1"/>
              <a:chOff x="912" y="1776"/>
              <a:chExt cx="2400" cy="0"/>
            </a:xfrm>
          </p:grpSpPr>
          <p:sp>
            <p:nvSpPr>
              <p:cNvPr id="131099" name="直接连接符 131098"/>
              <p:cNvSpPr/>
              <p:nvPr/>
            </p:nvSpPr>
            <p:spPr>
              <a:xfrm>
                <a:off x="912" y="1776"/>
                <a:ext cx="129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100" name="直接连接符 131099"/>
              <p:cNvSpPr/>
              <p:nvPr/>
            </p:nvSpPr>
            <p:spPr>
              <a:xfrm>
                <a:off x="2064" y="1776"/>
                <a:ext cx="1248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1101" name="组合 131100"/>
            <p:cNvGrpSpPr/>
            <p:nvPr/>
          </p:nvGrpSpPr>
          <p:grpSpPr>
            <a:xfrm rot="3261743">
              <a:off x="1920" y="2490"/>
              <a:ext cx="2400" cy="1"/>
              <a:chOff x="912" y="1776"/>
              <a:chExt cx="2400" cy="0"/>
            </a:xfrm>
          </p:grpSpPr>
          <p:sp>
            <p:nvSpPr>
              <p:cNvPr id="131102" name="直接连接符 131101"/>
              <p:cNvSpPr/>
              <p:nvPr/>
            </p:nvSpPr>
            <p:spPr>
              <a:xfrm>
                <a:off x="912" y="1776"/>
                <a:ext cx="1296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103" name="直接连接符 131102"/>
              <p:cNvSpPr/>
              <p:nvPr/>
            </p:nvSpPr>
            <p:spPr>
              <a:xfrm>
                <a:off x="2064" y="1776"/>
                <a:ext cx="1248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31104" name="组合 131103"/>
          <p:cNvGrpSpPr/>
          <p:nvPr/>
        </p:nvGrpSpPr>
        <p:grpSpPr>
          <a:xfrm>
            <a:off x="2971800" y="2697163"/>
            <a:ext cx="3810000" cy="2971800"/>
            <a:chOff x="1872" y="1699"/>
            <a:chExt cx="2400" cy="1872"/>
          </a:xfrm>
        </p:grpSpPr>
        <p:grpSp>
          <p:nvGrpSpPr>
            <p:cNvPr id="131105" name="组合 131104"/>
            <p:cNvGrpSpPr/>
            <p:nvPr/>
          </p:nvGrpSpPr>
          <p:grpSpPr>
            <a:xfrm rot="12633686">
              <a:off x="1886" y="3246"/>
              <a:ext cx="1233" cy="51"/>
              <a:chOff x="3120" y="1291"/>
              <a:chExt cx="1872" cy="0"/>
            </a:xfrm>
          </p:grpSpPr>
          <p:sp>
            <p:nvSpPr>
              <p:cNvPr id="131106" name="直接连接符 131105"/>
              <p:cNvSpPr/>
              <p:nvPr/>
            </p:nvSpPr>
            <p:spPr>
              <a:xfrm>
                <a:off x="3120" y="1291"/>
                <a:ext cx="1104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107" name="直接连接符 131106"/>
              <p:cNvSpPr/>
              <p:nvPr/>
            </p:nvSpPr>
            <p:spPr>
              <a:xfrm>
                <a:off x="4080" y="1291"/>
                <a:ext cx="912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1108" name="组合 131107"/>
            <p:cNvGrpSpPr/>
            <p:nvPr/>
          </p:nvGrpSpPr>
          <p:grpSpPr>
            <a:xfrm rot="-788009">
              <a:off x="1872" y="2954"/>
              <a:ext cx="1872" cy="1"/>
              <a:chOff x="3120" y="1291"/>
              <a:chExt cx="1872" cy="0"/>
            </a:xfrm>
          </p:grpSpPr>
          <p:sp>
            <p:nvSpPr>
              <p:cNvPr id="131109" name="直接连接符 131108"/>
              <p:cNvSpPr/>
              <p:nvPr/>
            </p:nvSpPr>
            <p:spPr>
              <a:xfrm>
                <a:off x="3120" y="1291"/>
                <a:ext cx="1104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110" name="直接连接符 131109"/>
              <p:cNvSpPr/>
              <p:nvPr/>
            </p:nvSpPr>
            <p:spPr>
              <a:xfrm>
                <a:off x="4080" y="1291"/>
                <a:ext cx="912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1111" name="组合 131110"/>
            <p:cNvGrpSpPr/>
            <p:nvPr/>
          </p:nvGrpSpPr>
          <p:grpSpPr>
            <a:xfrm rot="-3719422" flipV="1">
              <a:off x="3312" y="2611"/>
              <a:ext cx="1872" cy="48"/>
              <a:chOff x="3120" y="1291"/>
              <a:chExt cx="1872" cy="0"/>
            </a:xfrm>
          </p:grpSpPr>
          <p:sp>
            <p:nvSpPr>
              <p:cNvPr id="131112" name="直接连接符 131111"/>
              <p:cNvSpPr/>
              <p:nvPr/>
            </p:nvSpPr>
            <p:spPr>
              <a:xfrm>
                <a:off x="3120" y="1291"/>
                <a:ext cx="1104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113" name="直接连接符 131112"/>
              <p:cNvSpPr/>
              <p:nvPr/>
            </p:nvSpPr>
            <p:spPr>
              <a:xfrm>
                <a:off x="4080" y="1291"/>
                <a:ext cx="912" cy="0"/>
              </a:xfrm>
              <a:prstGeom prst="line">
                <a:avLst/>
              </a:prstGeom>
              <a:ln w="762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1114" name="文本框 131113"/>
          <p:cNvSpPr txBox="1"/>
          <p:nvPr/>
        </p:nvSpPr>
        <p:spPr>
          <a:xfrm>
            <a:off x="3338513" y="1058863"/>
            <a:ext cx="2376487" cy="9144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5400" b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漫反射</a:t>
            </a:r>
            <a:endParaRPr lang="zh-CN" altLang="en-US" sz="5400" b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BD05680_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0"/>
            <a:ext cx="2819400" cy="22336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5362" name="Rectangle 2"/>
          <p:cNvSpPr/>
          <p:nvPr/>
        </p:nvSpPr>
        <p:spPr>
          <a:xfrm>
            <a:off x="1066800" y="1219200"/>
            <a:ext cx="5943600" cy="20415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0" dirty="0">
                <a:solidFill>
                  <a:srgbClr val="0000FF"/>
                </a:solidFill>
                <a:latin typeface="Times New Roman" pitchFamily="18" charset="0"/>
                <a:ea typeface="华文隶书" pitchFamily="2" charset="-122"/>
              </a:rPr>
              <a:t>现在，我知道了，当我们感到不发光的物体非常亮时，是因为光线在物体上发生了</a:t>
            </a:r>
            <a:r>
              <a:rPr lang="zh-CN" altLang="en-US" sz="3200" u="sng" dirty="0">
                <a:latin typeface="Times New Roman" pitchFamily="18" charset="0"/>
                <a:ea typeface="华文隶书" pitchFamily="2" charset="-122"/>
              </a:rPr>
              <a:t>       </a:t>
            </a:r>
            <a:r>
              <a:rPr lang="zh-CN" altLang="en-US" sz="3200" dirty="0">
                <a:latin typeface="Times New Roman" pitchFamily="18" charset="0"/>
                <a:ea typeface="华文隶书" pitchFamily="2" charset="-122"/>
              </a:rPr>
              <a:t>反射</a:t>
            </a:r>
            <a:r>
              <a:rPr lang="zh-CN" altLang="en-US" sz="3200" b="0" dirty="0">
                <a:solidFill>
                  <a:srgbClr val="0000FF"/>
                </a:solidFill>
                <a:latin typeface="Times New Roman" pitchFamily="18" charset="0"/>
                <a:ea typeface="华文隶书" pitchFamily="2" charset="-122"/>
              </a:rPr>
              <a:t>，反射光线</a:t>
            </a:r>
            <a:r>
              <a:rPr lang="zh-CN" altLang="en-US" sz="3200" b="0" u="sng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          </a:t>
            </a:r>
            <a:r>
              <a:rPr lang="zh-CN" altLang="en-US" sz="3200" b="0" dirty="0">
                <a:solidFill>
                  <a:srgbClr val="0000FF"/>
                </a:solidFill>
                <a:latin typeface="Times New Roman" pitchFamily="18" charset="0"/>
                <a:ea typeface="华文隶书" pitchFamily="2" charset="-122"/>
              </a:rPr>
              <a:t>都进入我们的眼睛。</a:t>
            </a:r>
          </a:p>
        </p:txBody>
      </p:sp>
      <p:sp>
        <p:nvSpPr>
          <p:cNvPr id="15363" name="Text Box 3"/>
          <p:cNvSpPr txBox="1"/>
          <p:nvPr/>
        </p:nvSpPr>
        <p:spPr>
          <a:xfrm>
            <a:off x="1143000" y="3733800"/>
            <a:ext cx="5949950" cy="15541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0" dirty="0">
                <a:solidFill>
                  <a:srgbClr val="0000FF"/>
                </a:solidFill>
                <a:latin typeface="Times New Roman" pitchFamily="18" charset="0"/>
                <a:ea typeface="华文隶书" pitchFamily="2" charset="-122"/>
              </a:rPr>
              <a:t>当我们感到物体比较暗时，是因为光线在物体上发生了</a:t>
            </a:r>
            <a:r>
              <a:rPr lang="zh-CN" altLang="en-US" sz="3200" b="0" u="sng" dirty="0">
                <a:latin typeface="Times New Roman" pitchFamily="18" charset="0"/>
                <a:ea typeface="华文隶书" pitchFamily="2" charset="-122"/>
              </a:rPr>
              <a:t>    </a:t>
            </a:r>
            <a:r>
              <a:rPr lang="zh-CN" altLang="en-US" sz="3200" dirty="0">
                <a:latin typeface="Times New Roman" pitchFamily="18" charset="0"/>
                <a:ea typeface="华文隶书" pitchFamily="2" charset="-122"/>
              </a:rPr>
              <a:t>反射</a:t>
            </a:r>
            <a:r>
              <a:rPr lang="zh-CN" altLang="en-US" sz="3200" b="0" dirty="0">
                <a:solidFill>
                  <a:srgbClr val="0000FF"/>
                </a:solidFill>
                <a:latin typeface="Times New Roman" pitchFamily="18" charset="0"/>
                <a:ea typeface="华文隶书" pitchFamily="2" charset="-122"/>
              </a:rPr>
              <a:t>，反射光线</a:t>
            </a:r>
            <a:r>
              <a:rPr lang="zh-CN" altLang="en-US" sz="3200" b="0" u="sng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        </a:t>
            </a:r>
            <a:r>
              <a:rPr lang="zh-CN" altLang="en-US" sz="3200" b="0" dirty="0">
                <a:solidFill>
                  <a:srgbClr val="0000FF"/>
                </a:solidFill>
                <a:latin typeface="Times New Roman" pitchFamily="18" charset="0"/>
                <a:ea typeface="华文隶书" pitchFamily="2" charset="-122"/>
              </a:rPr>
              <a:t>进入我们的眼睛。</a:t>
            </a:r>
            <a:endParaRPr lang="zh-CN" altLang="en-US" sz="2400" b="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6021" name="文本框 86020"/>
          <p:cNvSpPr txBox="1"/>
          <p:nvPr/>
        </p:nvSpPr>
        <p:spPr>
          <a:xfrm>
            <a:off x="1619250" y="5589588"/>
            <a:ext cx="5492750" cy="5191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/>
            <a:endParaRPr lang="zh-CN" altLang="en-US" dirty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86022" name="文本框 86021"/>
          <p:cNvSpPr txBox="1"/>
          <p:nvPr/>
        </p:nvSpPr>
        <p:spPr>
          <a:xfrm>
            <a:off x="1042988" y="5734050"/>
            <a:ext cx="7561262" cy="9461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latin typeface="Times New Roman" pitchFamily="18" charset="0"/>
                <a:ea typeface="楷体_GB2312" pitchFamily="49" charset="-122"/>
              </a:rPr>
              <a:t>请对坐在黑板一侧有反光现象的同学提出一些改进建议？</a:t>
            </a:r>
          </a:p>
        </p:txBody>
      </p:sp>
      <p:sp>
        <p:nvSpPr>
          <p:cNvPr id="86023" name="WordArt 5"/>
          <p:cNvSpPr>
            <a:spLocks noTextEdit="1"/>
          </p:cNvSpPr>
          <p:nvPr/>
        </p:nvSpPr>
        <p:spPr>
          <a:xfrm>
            <a:off x="381000" y="5289550"/>
            <a:ext cx="762000" cy="1524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charset="0"/>
                <a:ea typeface="宋体" charset="0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2150"/>
            <a:ext cx="8786813" cy="9286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zh-CN" altLang="zh-CN" sz="2800" b="1"/>
              <a:t>           为什么用久了的黑板常会因“反光”而看不清上面的字？怎样才能使黑板不“反光”？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51460" y="5733246"/>
            <a:ext cx="85010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       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我们只要将黑板弄粗糙些就行了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例如用砂纸将黑板打磨一下</a:t>
            </a:r>
            <a:r>
              <a:rPr lang="en-US" altLang="zh-CN" sz="2400" b="1" dirty="0"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179070" y="4221480"/>
            <a:ext cx="91046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       </a:t>
            </a:r>
            <a:r>
              <a:rPr lang="zh-CN" altLang="en-US" sz="2800" b="1" dirty="0">
                <a:latin typeface="宋体" pitchFamily="2" charset="-122"/>
              </a:rPr>
              <a:t>黑板反光是门窗外来的光在黑板上发生</a:t>
            </a:r>
          </a:p>
          <a:p>
            <a:endParaRPr lang="zh-CN" altLang="en-US" sz="2800" b="1" dirty="0">
              <a:latin typeface="宋体" pitchFamily="2" charset="-122"/>
            </a:endParaRPr>
          </a:p>
          <a:p>
            <a:r>
              <a:rPr lang="zh-CN" altLang="en-US" sz="2800" b="1" dirty="0">
                <a:latin typeface="宋体" pitchFamily="2" charset="-122"/>
              </a:rPr>
              <a:t>了</a:t>
            </a:r>
            <a:r>
              <a:rPr lang="zh-CN" altLang="en-US" sz="2800" b="1" u="sng" dirty="0">
                <a:latin typeface="宋体" pitchFamily="2" charset="-122"/>
              </a:rPr>
              <a:t>    </a:t>
            </a:r>
            <a:r>
              <a:rPr lang="zh-CN" altLang="en-US" sz="2800" b="1" dirty="0">
                <a:latin typeface="宋体" pitchFamily="2" charset="-122"/>
              </a:rPr>
              <a:t>反射，  而黑板上的字发生的是</a:t>
            </a:r>
            <a:r>
              <a:rPr lang="zh-CN" altLang="en-US" sz="2800" b="1" u="sng" dirty="0">
                <a:latin typeface="宋体" pitchFamily="2" charset="-122"/>
              </a:rPr>
              <a:t>   </a:t>
            </a:r>
            <a:r>
              <a:rPr lang="zh-CN" altLang="en-US" sz="2800" b="1" dirty="0">
                <a:latin typeface="宋体" pitchFamily="2" charset="-122"/>
              </a:rPr>
              <a:t>反射。</a:t>
            </a:r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468313" y="115888"/>
            <a:ext cx="257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息息相关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55466" y="4869170"/>
            <a:ext cx="1198880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镜面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7235676" y="4869036"/>
            <a:ext cx="742950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漫</a:t>
            </a:r>
          </a:p>
        </p:txBody>
      </p:sp>
      <p:pic>
        <p:nvPicPr>
          <p:cNvPr id="53256" name="Picture 8" descr="反光黑板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3" y="1628775"/>
            <a:ext cx="381635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无镜面反光黑板1"/>
          <p:cNvPicPr>
            <a:picLocks noChangeAspect="1" noChangeArrowheads="1"/>
          </p:cNvPicPr>
          <p:nvPr/>
        </p:nvPicPr>
        <p:blipFill>
          <a:blip r:embed="rId3" cstate="print">
            <a:lum bright="18000" contrast="-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334" r="6667" b="12222"/>
          <a:stretch>
            <a:fillRect/>
          </a:stretch>
        </p:blipFill>
        <p:spPr bwMode="auto">
          <a:xfrm>
            <a:off x="4572000" y="1628924"/>
            <a:ext cx="385127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32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  <p:bldP spid="53255" grpId="0" bldLvl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50825" y="1628775"/>
            <a:ext cx="1295400" cy="3887788"/>
            <a:chOff x="0" y="0"/>
            <a:chExt cx="816" cy="2449"/>
          </a:xfrm>
        </p:grpSpPr>
        <p:sp>
          <p:nvSpPr>
            <p:cNvPr id="113667" name="Text Box 5"/>
            <p:cNvSpPr txBox="1"/>
            <p:nvPr/>
          </p:nvSpPr>
          <p:spPr>
            <a:xfrm>
              <a:off x="0" y="182"/>
              <a:ext cx="500" cy="208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vert="eaVert"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sz="4000" dirty="0">
                  <a:solidFill>
                    <a:srgbClr val="CC0000"/>
                  </a:solidFill>
                  <a:latin typeface="Arial" pitchFamily="34" charset="0"/>
                  <a:ea typeface="宋体" pitchFamily="2" charset="-122"/>
                </a:rPr>
                <a:t>光的反射</a:t>
              </a:r>
            </a:p>
          </p:txBody>
        </p:sp>
        <p:sp>
          <p:nvSpPr>
            <p:cNvPr id="113668" name="AutoShape 6"/>
            <p:cNvSpPr/>
            <p:nvPr/>
          </p:nvSpPr>
          <p:spPr>
            <a:xfrm>
              <a:off x="499" y="0"/>
              <a:ext cx="317" cy="2449"/>
            </a:xfrm>
            <a:prstGeom prst="leftBrace">
              <a:avLst>
                <a:gd name="adj1" fmla="val 64379"/>
                <a:gd name="adj2" fmla="val 50000"/>
              </a:avLst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51207" name="Text Box 7"/>
          <p:cNvSpPr txBox="1"/>
          <p:nvPr/>
        </p:nvSpPr>
        <p:spPr>
          <a:xfrm>
            <a:off x="1331913" y="1341438"/>
            <a:ext cx="1439862" cy="57943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概念</a:t>
            </a:r>
          </a:p>
        </p:txBody>
      </p:sp>
      <p:sp>
        <p:nvSpPr>
          <p:cNvPr id="51208" name="Rectangle 8"/>
          <p:cNvSpPr/>
          <p:nvPr/>
        </p:nvSpPr>
        <p:spPr>
          <a:xfrm>
            <a:off x="2485390" y="1374775"/>
            <a:ext cx="6632575" cy="13716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chemeClr val="tx2"/>
                </a:solidFill>
                <a:latin typeface="Times New Roman" pitchFamily="18" charset="0"/>
                <a:ea typeface="华文新魏" pitchFamily="2" charset="-122"/>
              </a:rPr>
              <a:t>光射向物体表面时，有一部分光会被物体表面反射回来，这种现象叫做光的反射</a:t>
            </a:r>
          </a:p>
          <a:p>
            <a:pPr lvl="0" eaLnBrk="1" hangingPunct="1"/>
            <a:endParaRPr lang="zh-CN" altLang="en-US" sz="2800" dirty="0">
              <a:solidFill>
                <a:schemeClr val="tx2"/>
              </a:solidFill>
              <a:latin typeface="Times New Roman" pitchFamily="18" charset="0"/>
              <a:ea typeface="华文新魏" pitchFamily="2" charset="-122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1476375" y="2924175"/>
            <a:ext cx="2159000" cy="1150938"/>
            <a:chOff x="0" y="0"/>
            <a:chExt cx="1360" cy="725"/>
          </a:xfrm>
        </p:grpSpPr>
        <p:sp>
          <p:nvSpPr>
            <p:cNvPr id="113672" name="Text Box 10"/>
            <p:cNvSpPr txBox="1"/>
            <p:nvPr/>
          </p:nvSpPr>
          <p:spPr>
            <a:xfrm>
              <a:off x="0" y="182"/>
              <a:ext cx="1225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itchFamily="34" charset="0"/>
                  <a:ea typeface="宋体" pitchFamily="2" charset="-122"/>
                </a:rPr>
                <a:t>反射定律</a:t>
              </a:r>
            </a:p>
          </p:txBody>
        </p:sp>
        <p:sp>
          <p:nvSpPr>
            <p:cNvPr id="113673" name="AutoShape 11"/>
            <p:cNvSpPr/>
            <p:nvPr/>
          </p:nvSpPr>
          <p:spPr>
            <a:xfrm>
              <a:off x="1224" y="0"/>
              <a:ext cx="136" cy="725"/>
            </a:xfrm>
            <a:prstGeom prst="leftBrace">
              <a:avLst>
                <a:gd name="adj1" fmla="val 44424"/>
                <a:gd name="adj2" fmla="val 50000"/>
              </a:avLst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3490913" y="2636838"/>
            <a:ext cx="2666999" cy="1792287"/>
            <a:chOff x="-22" y="0"/>
            <a:chExt cx="1680" cy="1129"/>
          </a:xfrm>
        </p:grpSpPr>
        <p:sp>
          <p:nvSpPr>
            <p:cNvPr id="113675" name="Text Box 13"/>
            <p:cNvSpPr txBox="1"/>
            <p:nvPr/>
          </p:nvSpPr>
          <p:spPr>
            <a:xfrm>
              <a:off x="24" y="0"/>
              <a:ext cx="1546" cy="40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sz="3600" dirty="0">
                  <a:latin typeface="Arial" pitchFamily="34" charset="0"/>
                  <a:ea typeface="华文新魏" pitchFamily="2" charset="-122"/>
                </a:rPr>
                <a:t>三线共面</a:t>
              </a:r>
            </a:p>
          </p:txBody>
        </p:sp>
        <p:sp>
          <p:nvSpPr>
            <p:cNvPr id="113676" name="Text Box 14"/>
            <p:cNvSpPr txBox="1"/>
            <p:nvPr/>
          </p:nvSpPr>
          <p:spPr>
            <a:xfrm>
              <a:off x="0" y="363"/>
              <a:ext cx="1563" cy="40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sz="3600" dirty="0">
                  <a:latin typeface="Arial" pitchFamily="34" charset="0"/>
                  <a:ea typeface="华文新魏" pitchFamily="2" charset="-122"/>
                </a:rPr>
                <a:t>两线分居</a:t>
              </a:r>
            </a:p>
          </p:txBody>
        </p:sp>
        <p:sp>
          <p:nvSpPr>
            <p:cNvPr id="113677" name="Text Box 15"/>
            <p:cNvSpPr txBox="1"/>
            <p:nvPr/>
          </p:nvSpPr>
          <p:spPr>
            <a:xfrm>
              <a:off x="-22" y="726"/>
              <a:ext cx="1680" cy="40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sz="3600" dirty="0">
                  <a:latin typeface="Arial" pitchFamily="34" charset="0"/>
                  <a:ea typeface="华文新魏" pitchFamily="2" charset="-122"/>
                </a:rPr>
                <a:t>两角相等</a:t>
              </a: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900113" y="4365625"/>
            <a:ext cx="7345362" cy="579438"/>
            <a:chOff x="0" y="0"/>
            <a:chExt cx="4627" cy="365"/>
          </a:xfrm>
        </p:grpSpPr>
        <p:sp>
          <p:nvSpPr>
            <p:cNvPr id="113679" name="Text Box 17"/>
            <p:cNvSpPr txBox="1"/>
            <p:nvPr/>
          </p:nvSpPr>
          <p:spPr>
            <a:xfrm>
              <a:off x="0" y="0"/>
              <a:ext cx="4627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itchFamily="34" charset="0"/>
                  <a:ea typeface="宋体" pitchFamily="2" charset="-122"/>
                </a:rPr>
                <a:t>在反射现象当中，光路是         的</a:t>
              </a:r>
            </a:p>
          </p:txBody>
        </p:sp>
        <p:sp>
          <p:nvSpPr>
            <p:cNvPr id="113680" name="Line 18"/>
            <p:cNvSpPr/>
            <p:nvPr/>
          </p:nvSpPr>
          <p:spPr>
            <a:xfrm>
              <a:off x="3266" y="363"/>
              <a:ext cx="72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19" name="Text Box 19"/>
          <p:cNvSpPr txBox="1"/>
          <p:nvPr/>
        </p:nvSpPr>
        <p:spPr>
          <a:xfrm>
            <a:off x="5940425" y="4292600"/>
            <a:ext cx="1296988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CC0000"/>
                </a:solidFill>
                <a:latin typeface="Arial" pitchFamily="34" charset="0"/>
                <a:ea typeface="宋体" pitchFamily="2" charset="-122"/>
              </a:rPr>
              <a:t>可逆</a:t>
            </a:r>
          </a:p>
        </p:txBody>
      </p:sp>
      <p:sp>
        <p:nvSpPr>
          <p:cNvPr id="51220" name="Text Box 20"/>
          <p:cNvSpPr txBox="1"/>
          <p:nvPr/>
        </p:nvSpPr>
        <p:spPr>
          <a:xfrm>
            <a:off x="1476375" y="5300663"/>
            <a:ext cx="1944688" cy="57943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sz="3200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两种反射</a:t>
            </a:r>
          </a:p>
        </p:txBody>
      </p:sp>
      <p:grpSp>
        <p:nvGrpSpPr>
          <p:cNvPr id="6" name="Group 21"/>
          <p:cNvGrpSpPr/>
          <p:nvPr/>
        </p:nvGrpSpPr>
        <p:grpSpPr>
          <a:xfrm>
            <a:off x="3276600" y="4868863"/>
            <a:ext cx="5892800" cy="1676400"/>
            <a:chOff x="0" y="0"/>
            <a:chExt cx="3168" cy="1056"/>
          </a:xfrm>
        </p:grpSpPr>
        <p:sp>
          <p:nvSpPr>
            <p:cNvPr id="113684" name="AutoShape 22"/>
            <p:cNvSpPr/>
            <p:nvPr/>
          </p:nvSpPr>
          <p:spPr>
            <a:xfrm>
              <a:off x="0" y="48"/>
              <a:ext cx="96" cy="912"/>
            </a:xfrm>
            <a:prstGeom prst="leftBrace">
              <a:avLst>
                <a:gd name="adj1" fmla="val 79166"/>
                <a:gd name="adj2" fmla="val 50000"/>
              </a:avLst>
            </a:prstGeom>
            <a:noFill/>
            <a:ln w="41275" cap="flat" cmpd="sng">
              <a:solidFill>
                <a:srgbClr val="FF33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3685" name="Text Box 23">
              <a:hlinkClick r:id="" action="ppaction://noaction">
                <a:snd r:embed="rId3" name="CLICK.WAV"/>
              </a:hlinkClick>
            </p:cNvPr>
            <p:cNvSpPr txBox="1"/>
            <p:nvPr/>
          </p:nvSpPr>
          <p:spPr>
            <a:xfrm>
              <a:off x="96" y="0"/>
              <a:ext cx="2688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eaLnBrk="0" hangingPunct="0"/>
              <a:r>
                <a:rPr lang="zh-CN" altLang="en-US" sz="3200" dirty="0">
                  <a:solidFill>
                    <a:srgbClr val="660033"/>
                  </a:solidFill>
                  <a:latin typeface="华文中宋" pitchFamily="2" charset="-122"/>
                  <a:ea typeface="华文中宋" pitchFamily="2" charset="-122"/>
                </a:rPr>
                <a:t>镜面反射</a:t>
              </a:r>
              <a:endParaRPr lang="zh-CN" altLang="en-US" sz="3200" dirty="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113686" name="Text Box 24">
              <a:hlinkClick r:id="" action="ppaction://noaction">
                <a:snd r:embed="rId3" name="CLICK.WAV"/>
              </a:hlinkClick>
            </p:cNvPr>
            <p:cNvSpPr txBox="1"/>
            <p:nvPr/>
          </p:nvSpPr>
          <p:spPr>
            <a:xfrm>
              <a:off x="48" y="691"/>
              <a:ext cx="3120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eaLnBrk="0" hangingPunct="0"/>
              <a:r>
                <a:rPr lang="zh-CN" altLang="en-US" sz="3200" dirty="0">
                  <a:solidFill>
                    <a:srgbClr val="660033"/>
                  </a:solidFill>
                  <a:latin typeface="华文中宋" pitchFamily="2" charset="-122"/>
                  <a:ea typeface="华文中宋" pitchFamily="2" charset="-122"/>
                </a:rPr>
                <a:t>漫反射</a:t>
              </a:r>
              <a:endParaRPr lang="zh-CN" altLang="en-US" sz="3200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5219700" y="5084763"/>
            <a:ext cx="4032250" cy="1195387"/>
            <a:chOff x="0" y="0"/>
            <a:chExt cx="2540" cy="753"/>
          </a:xfrm>
        </p:grpSpPr>
        <p:sp>
          <p:nvSpPr>
            <p:cNvPr id="113688" name="AutoShape 26"/>
            <p:cNvSpPr/>
            <p:nvPr/>
          </p:nvSpPr>
          <p:spPr>
            <a:xfrm>
              <a:off x="0" y="0"/>
              <a:ext cx="90" cy="753"/>
            </a:xfrm>
            <a:prstGeom prst="rightBrace">
              <a:avLst>
                <a:gd name="adj1" fmla="val 69722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 b="0" dirty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3689" name="Text Box 27"/>
            <p:cNvSpPr txBox="1"/>
            <p:nvPr/>
          </p:nvSpPr>
          <p:spPr>
            <a:xfrm>
              <a:off x="0" y="181"/>
              <a:ext cx="2540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CC0000"/>
                  </a:solidFill>
                  <a:latin typeface="Arial" pitchFamily="34" charset="0"/>
                  <a:ea typeface="宋体" pitchFamily="2" charset="-122"/>
                </a:rPr>
                <a:t>都遵循光的反射规律</a:t>
              </a:r>
            </a:p>
          </p:txBody>
        </p:sp>
      </p:grpSp>
      <p:sp>
        <p:nvSpPr>
          <p:cNvPr id="113691" name="矩形 113690"/>
          <p:cNvSpPr/>
          <p:nvPr/>
        </p:nvSpPr>
        <p:spPr>
          <a:xfrm>
            <a:off x="2700338" y="450850"/>
            <a:ext cx="457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charset="0"/>
                <a:ea typeface="宋体" charset="0"/>
              </a:rPr>
              <a:t>谈谈本节课你的收获？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  <p:bldP spid="51208" grpId="0"/>
      <p:bldP spid="51219" grpId="0"/>
      <p:bldP spid="51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0" y="0"/>
            <a:ext cx="4201795" cy="1470025"/>
          </a:xfrm>
        </p:spPr>
        <p:txBody>
          <a:bodyPr/>
          <a:lstStyle/>
          <a:p>
            <a:r>
              <a:rPr lang="zh-CN" altLang="zh-CN" sz="8000" b="1" i="1" u="sng">
                <a:latin typeface="微软雅黑" charset="0"/>
                <a:ea typeface="微软雅黑" charset="0"/>
              </a:rPr>
              <a:t>比赛啦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950" y="1772920"/>
            <a:ext cx="4484370" cy="440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      </a:t>
            </a:r>
            <a:r>
              <a:rPr lang="zh-CN" altLang="en-US" sz="4000" b="1" i="1" u="sng" dirty="0">
                <a:solidFill>
                  <a:srgbClr val="FFC000"/>
                </a:solidFill>
                <a:latin typeface="微软雅黑" charset="0"/>
                <a:ea typeface="微软雅黑" charset="0"/>
                <a:sym typeface="幼圆" panose="02010509060101010101" pitchFamily="49" charset="-122"/>
              </a:rPr>
              <a:t>第二轮：</a:t>
            </a:r>
            <a:r>
              <a:rPr lang="zh-CN" altLang="en-US" sz="4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要求把</a:t>
            </a:r>
            <a:r>
              <a:rPr lang="zh-CN" altLang="en-US" sz="4000" b="1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激光手电对着桌子上的镜子，最后光斑能准确地击中靶心</a:t>
            </a:r>
            <a:r>
              <a:rPr lang="zh-CN" altLang="en-US" sz="4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者胜利。这又用到了什么物理知识？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3357245"/>
            <a:ext cx="2831465" cy="28041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033588"/>
            <a:ext cx="23701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6175" name="组合 60"/>
          <p:cNvGrpSpPr/>
          <p:nvPr/>
        </p:nvGrpSpPr>
        <p:grpSpPr bwMode="auto">
          <a:xfrm>
            <a:off x="1619250" y="3033713"/>
            <a:ext cx="5921375" cy="215900"/>
            <a:chOff x="0" y="0"/>
            <a:chExt cx="5921375" cy="216024"/>
          </a:xfrm>
        </p:grpSpPr>
        <p:sp>
          <p:nvSpPr>
            <p:cNvPr id="6176" name="直接箭头连接符 61"/>
            <p:cNvSpPr>
              <a:spLocks noChangeShapeType="1"/>
            </p:cNvSpPr>
            <p:nvPr/>
          </p:nvSpPr>
          <p:spPr bwMode="auto">
            <a:xfrm flipV="1">
              <a:off x="0" y="108012"/>
              <a:ext cx="2968625" cy="10801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bevel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7" name="直接连接符 62"/>
            <p:cNvSpPr>
              <a:spLocks noChangeShapeType="1"/>
            </p:cNvSpPr>
            <p:nvPr/>
          </p:nvSpPr>
          <p:spPr bwMode="auto">
            <a:xfrm flipV="1">
              <a:off x="2862263" y="0"/>
              <a:ext cx="3059112" cy="108012"/>
            </a:xfrm>
            <a:prstGeom prst="line">
              <a:avLst/>
            </a:prstGeom>
            <a:noFill/>
            <a:ln w="38100" cap="flat" cmpd="sng">
              <a:solidFill>
                <a:schemeClr val="accent2"/>
              </a:solidFill>
              <a:beve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78" name="组合 63"/>
          <p:cNvGrpSpPr/>
          <p:nvPr/>
        </p:nvGrpSpPr>
        <p:grpSpPr bwMode="auto">
          <a:xfrm>
            <a:off x="3455988" y="3033713"/>
            <a:ext cx="4084637" cy="1116012"/>
            <a:chOff x="0" y="0"/>
            <a:chExt cx="4085171" cy="1116124"/>
          </a:xfrm>
        </p:grpSpPr>
        <p:sp>
          <p:nvSpPr>
            <p:cNvPr id="6179" name="直接箭头连接符 64"/>
            <p:cNvSpPr>
              <a:spLocks noChangeShapeType="1"/>
            </p:cNvSpPr>
            <p:nvPr/>
          </p:nvSpPr>
          <p:spPr bwMode="auto">
            <a:xfrm flipV="1">
              <a:off x="0" y="558856"/>
              <a:ext cx="2051318" cy="557268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bevel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0" name="直接连接符 65"/>
            <p:cNvSpPr>
              <a:spLocks noChangeShapeType="1"/>
            </p:cNvSpPr>
            <p:nvPr/>
          </p:nvSpPr>
          <p:spPr bwMode="auto">
            <a:xfrm flipV="1">
              <a:off x="1836977" y="0"/>
              <a:ext cx="2248194" cy="612836"/>
            </a:xfrm>
            <a:prstGeom prst="line">
              <a:avLst/>
            </a:prstGeom>
            <a:noFill/>
            <a:ln w="38100" cap="flat" cmpd="sng">
              <a:solidFill>
                <a:schemeClr val="accent1"/>
              </a:solidFill>
              <a:beve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81" name="组合 66"/>
          <p:cNvGrpSpPr/>
          <p:nvPr/>
        </p:nvGrpSpPr>
        <p:grpSpPr bwMode="auto">
          <a:xfrm>
            <a:off x="1619250" y="3249613"/>
            <a:ext cx="1836738" cy="900112"/>
            <a:chOff x="0" y="0"/>
            <a:chExt cx="1836204" cy="900100"/>
          </a:xfrm>
        </p:grpSpPr>
        <p:sp>
          <p:nvSpPr>
            <p:cNvPr id="6182" name="直接箭头连接符 67"/>
            <p:cNvSpPr>
              <a:spLocks noChangeShapeType="1"/>
            </p:cNvSpPr>
            <p:nvPr/>
          </p:nvSpPr>
          <p:spPr bwMode="auto">
            <a:xfrm>
              <a:off x="0" y="0"/>
              <a:ext cx="918896" cy="450844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bevel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直接连接符 68"/>
            <p:cNvSpPr>
              <a:spLocks noChangeShapeType="1"/>
            </p:cNvSpPr>
            <p:nvPr/>
          </p:nvSpPr>
          <p:spPr bwMode="auto">
            <a:xfrm>
              <a:off x="791933" y="395282"/>
              <a:ext cx="1044271" cy="504818"/>
            </a:xfrm>
            <a:prstGeom prst="line">
              <a:avLst/>
            </a:prstGeom>
            <a:noFill/>
            <a:ln w="38100" cap="flat" cmpd="sng">
              <a:solidFill>
                <a:schemeClr val="accent1"/>
              </a:solidFill>
              <a:beve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84" name="矩形 69"/>
          <p:cNvSpPr>
            <a:spLocks noChangeArrowheads="1"/>
          </p:cNvSpPr>
          <p:nvPr/>
        </p:nvSpPr>
        <p:spPr bwMode="auto">
          <a:xfrm rot="21445703">
            <a:off x="835025" y="3203575"/>
            <a:ext cx="784225" cy="117475"/>
          </a:xfrm>
          <a:prstGeom prst="rect">
            <a:avLst/>
          </a:prstGeom>
          <a:gradFill rotWithShape="1">
            <a:gsLst>
              <a:gs pos="0">
                <a:srgbClr val="992F2B"/>
              </a:gs>
              <a:gs pos="79999">
                <a:srgbClr val="C93D39"/>
              </a:gs>
              <a:gs pos="100000">
                <a:srgbClr val="CD3A36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85" name="矩形 70"/>
          <p:cNvSpPr>
            <a:spLocks noChangeArrowheads="1"/>
          </p:cNvSpPr>
          <p:nvPr/>
        </p:nvSpPr>
        <p:spPr bwMode="auto">
          <a:xfrm rot="1620699">
            <a:off x="892175" y="3008313"/>
            <a:ext cx="781050" cy="119062"/>
          </a:xfrm>
          <a:prstGeom prst="rect">
            <a:avLst/>
          </a:prstGeom>
          <a:gradFill rotWithShape="1">
            <a:gsLst>
              <a:gs pos="0">
                <a:srgbClr val="2D5D97"/>
              </a:gs>
              <a:gs pos="79999">
                <a:srgbClr val="3C7AC5"/>
              </a:gs>
              <a:gs pos="100000">
                <a:srgbClr val="397BC9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6186" name="组合 71"/>
          <p:cNvGrpSpPr/>
          <p:nvPr/>
        </p:nvGrpSpPr>
        <p:grpSpPr bwMode="auto">
          <a:xfrm>
            <a:off x="2832100" y="4149725"/>
            <a:ext cx="1247775" cy="192088"/>
            <a:chOff x="0" y="0"/>
            <a:chExt cx="1247802" cy="192014"/>
          </a:xfrm>
        </p:grpSpPr>
        <p:sp>
          <p:nvSpPr>
            <p:cNvPr id="6187" name="直接连接符 72"/>
            <p:cNvSpPr>
              <a:spLocks noChangeShapeType="1"/>
            </p:cNvSpPr>
            <p:nvPr/>
          </p:nvSpPr>
          <p:spPr bwMode="auto">
            <a:xfrm>
              <a:off x="11113" y="0"/>
              <a:ext cx="1225577" cy="71410"/>
            </a:xfrm>
            <a:prstGeom prst="line">
              <a:avLst/>
            </a:prstGeom>
            <a:noFill/>
            <a:ln w="38100" cap="flat" cmpd="sng">
              <a:solidFill>
                <a:srgbClr val="000000"/>
              </a:solidFill>
              <a:beve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8" name="矩形 73"/>
            <p:cNvSpPr>
              <a:spLocks noChangeArrowheads="1"/>
            </p:cNvSpPr>
            <p:nvPr/>
          </p:nvSpPr>
          <p:spPr bwMode="auto">
            <a:xfrm rot="197886">
              <a:off x="0" y="44433"/>
              <a:ext cx="1247802" cy="147581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3509137" y="849486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比赛啦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23215" y="5013325"/>
            <a:ext cx="8668385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itchFamily="18" charset="0"/>
              </a:rPr>
              <a:t> </a:t>
            </a:r>
            <a:r>
              <a:rPr lang="zh-CN" altLang="en-US" sz="3600" b="1" dirty="0">
                <a:solidFill>
                  <a:srgbClr val="0000CC"/>
                </a:solidFill>
                <a:latin typeface="Times New Roman" pitchFamily="18" charset="0"/>
              </a:rPr>
              <a:t>光射到</a:t>
            </a: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镜子表面</a:t>
            </a:r>
            <a:r>
              <a:rPr lang="zh-CN" altLang="en-US" sz="3600" b="1" dirty="0">
                <a:solidFill>
                  <a:srgbClr val="0000CC"/>
                </a:solidFill>
                <a:latin typeface="Times New Roman" pitchFamily="18" charset="0"/>
              </a:rPr>
              <a:t>时</a:t>
            </a: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zh-CN" altLang="en-US" sz="3600" b="1" dirty="0">
                <a:solidFill>
                  <a:srgbClr val="0000CC"/>
                </a:solidFill>
                <a:latin typeface="Times New Roman" pitchFamily="18" charset="0"/>
              </a:rPr>
              <a:t>被镜子表面</a:t>
            </a: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反射回去。</a:t>
            </a:r>
            <a:endParaRPr sz="360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6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 autoUpdateAnimBg="0"/>
      <p:bldP spid="18" grpId="1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太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27908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3" descr="篝火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412875"/>
            <a:ext cx="26368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4" descr="上海夜景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12875"/>
            <a:ext cx="24558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95288" y="5300663"/>
            <a:ext cx="8569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我们能看到这些东西是因为光源发出的光射入眼睛。</a:t>
            </a:r>
            <a:endParaRPr lang="en-US" altLang="zh-CN" sz="28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08585" y="1052830"/>
            <a:ext cx="9161780" cy="40474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5605" y="260985"/>
            <a:ext cx="36309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第四章</a:t>
            </a:r>
            <a:r>
              <a:rPr lang="zh-CN" altLang="en-US" sz="3600" b="1" dirty="0" smtClean="0"/>
              <a:t>第一节</a:t>
            </a:r>
            <a:endParaRPr lang="zh-CN" altLang="en-US" sz="3600" b="1" dirty="0"/>
          </a:p>
        </p:txBody>
      </p:sp>
      <p:sp>
        <p:nvSpPr>
          <p:cNvPr id="66567" name="文本框 66566"/>
          <p:cNvSpPr txBox="1"/>
          <p:nvPr/>
        </p:nvSpPr>
        <p:spPr>
          <a:xfrm>
            <a:off x="611505" y="1268730"/>
            <a:ext cx="7597140" cy="37490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6000" dirty="0">
                <a:latin typeface="Times New Roman" pitchFamily="18" charset="0"/>
                <a:ea typeface="楷体_GB2312" pitchFamily="49" charset="-122"/>
              </a:rPr>
              <a:t>      </a:t>
            </a:r>
            <a:r>
              <a:rPr lang="zh-CN" altLang="en-US" sz="6000" b="1" dirty="0">
                <a:solidFill>
                  <a:srgbClr val="00B0F0"/>
                </a:solidFill>
                <a:latin typeface="Times New Roman" pitchFamily="18" charset="0"/>
                <a:ea typeface="楷体_GB2312" pitchFamily="49" charset="-122"/>
              </a:rPr>
              <a:t>当光入射到物体表面上时，有一部分会被物体表面反射回来，叫光的反射。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>
                <a:solidFill>
                  <a:srgbClr val="0070C0"/>
                </a:solidFill>
              </a:rPr>
              <a:t>学习目标：</a:t>
            </a:r>
          </a:p>
          <a:p>
            <a:r>
              <a:rPr lang="en-US" altLang="zh-CN" sz="4000">
                <a:solidFill>
                  <a:srgbClr val="0070C0"/>
                </a:solidFill>
              </a:rPr>
              <a:t>1</a:t>
            </a:r>
            <a:r>
              <a:rPr lang="zh-CN" altLang="en-US" sz="4000">
                <a:solidFill>
                  <a:srgbClr val="0070C0"/>
                </a:solidFill>
                <a:ea typeface="宋体" charset="0"/>
              </a:rPr>
              <a:t>、认识光的反射现象</a:t>
            </a:r>
          </a:p>
          <a:p>
            <a:r>
              <a:rPr lang="en-US" altLang="zh-CN" sz="4000">
                <a:solidFill>
                  <a:srgbClr val="0070C0"/>
                </a:solidFill>
                <a:ea typeface="宋体" charset="0"/>
              </a:rPr>
              <a:t>2</a:t>
            </a:r>
            <a:r>
              <a:rPr lang="zh-CN" altLang="en-US" sz="4000">
                <a:solidFill>
                  <a:srgbClr val="0070C0"/>
                </a:solidFill>
                <a:ea typeface="宋体" charset="0"/>
              </a:rPr>
              <a:t>、探究光的反射定律</a:t>
            </a:r>
          </a:p>
          <a:p>
            <a:r>
              <a:rPr lang="en-US" altLang="zh-CN" sz="4000">
                <a:solidFill>
                  <a:srgbClr val="0070C0"/>
                </a:solidFill>
                <a:ea typeface="宋体" charset="0"/>
              </a:rPr>
              <a:t>3</a:t>
            </a:r>
            <a:r>
              <a:rPr lang="zh-CN" altLang="en-US" sz="4000">
                <a:solidFill>
                  <a:srgbClr val="0070C0"/>
                </a:solidFill>
                <a:ea typeface="宋体" charset="0"/>
              </a:rPr>
              <a:t>、了解认识生活中的光的反射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5085"/>
            <a:ext cx="426974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600">
                <a:ln w="9525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ang="5400000" scaled="0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光的反射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8" name="Group 13"/>
          <p:cNvGrpSpPr/>
          <p:nvPr/>
        </p:nvGrpSpPr>
        <p:grpSpPr>
          <a:xfrm>
            <a:off x="3419793" y="2132648"/>
            <a:ext cx="4435475" cy="3014662"/>
            <a:chOff x="1156" y="1051"/>
            <a:chExt cx="3442" cy="2331"/>
          </a:xfrm>
        </p:grpSpPr>
        <p:sp>
          <p:nvSpPr>
            <p:cNvPr id="66569" name="AutoShape 6"/>
            <p:cNvSpPr/>
            <p:nvPr/>
          </p:nvSpPr>
          <p:spPr>
            <a:xfrm>
              <a:off x="1866" y="2814"/>
              <a:ext cx="2028" cy="568"/>
            </a:xfrm>
            <a:prstGeom prst="cube">
              <a:avLst>
                <a:gd name="adj" fmla="val 74106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>
                <a:spcBef>
                  <a:spcPct val="50000"/>
                </a:spcBef>
              </a:pPr>
              <a:endParaRPr lang="zh-CN" altLang="en-US" sz="1800" dirty="0">
                <a:solidFill>
                  <a:srgbClr val="8E163E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6570" name="Rectangle 7"/>
            <p:cNvSpPr/>
            <p:nvPr/>
          </p:nvSpPr>
          <p:spPr>
            <a:xfrm>
              <a:off x="1156" y="1051"/>
              <a:ext cx="1738" cy="182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>
                <a:spcBef>
                  <a:spcPct val="50000"/>
                </a:spcBef>
              </a:pPr>
              <a:endParaRPr lang="zh-CN" altLang="en-US" sz="1800" dirty="0">
                <a:solidFill>
                  <a:srgbClr val="8E163E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6571" name="Rectangle 8"/>
            <p:cNvSpPr/>
            <p:nvPr/>
          </p:nvSpPr>
          <p:spPr>
            <a:xfrm>
              <a:off x="2859" y="1051"/>
              <a:ext cx="1739" cy="182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>
                <a:spcBef>
                  <a:spcPct val="50000"/>
                </a:spcBef>
              </a:pPr>
              <a:endParaRPr lang="zh-CN" altLang="en-US" sz="1800" dirty="0">
                <a:solidFill>
                  <a:srgbClr val="8E163E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6572" name="Line 9"/>
            <p:cNvSpPr/>
            <p:nvPr/>
          </p:nvSpPr>
          <p:spPr>
            <a:xfrm>
              <a:off x="1159" y="1769"/>
              <a:ext cx="1695" cy="1114"/>
            </a:xfrm>
            <a:prstGeom prst="line">
              <a:avLst/>
            </a:prstGeom>
            <a:ln w="28575" cap="flat" cmpd="sng">
              <a:solidFill>
                <a:srgbClr val="FF0066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573" name="Line 10"/>
            <p:cNvSpPr/>
            <p:nvPr/>
          </p:nvSpPr>
          <p:spPr>
            <a:xfrm flipV="1">
              <a:off x="2855" y="1822"/>
              <a:ext cx="1731" cy="1056"/>
            </a:xfrm>
            <a:prstGeom prst="line">
              <a:avLst/>
            </a:prstGeom>
            <a:ln w="2857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6574" name="Rectangle 12"/>
          <p:cNvSpPr/>
          <p:nvPr/>
        </p:nvSpPr>
        <p:spPr>
          <a:xfrm>
            <a:off x="1270" y="0"/>
            <a:ext cx="7737475" cy="822960"/>
          </a:xfrm>
          <a:prstGeom prst="rect">
            <a:avLst/>
          </a:prstGeom>
          <a:noFill/>
          <a:ln w="2857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二、探究光的反射规律？</a:t>
            </a:r>
          </a:p>
        </p:txBody>
      </p:sp>
      <p:sp>
        <p:nvSpPr>
          <p:cNvPr id="8194" name="Rectangle 12"/>
          <p:cNvSpPr>
            <a:spLocks noChangeArrowheads="1"/>
          </p:cNvSpPr>
          <p:nvPr/>
        </p:nvSpPr>
        <p:spPr bwMode="auto">
          <a:xfrm>
            <a:off x="323850" y="836930"/>
            <a:ext cx="8734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r>
              <a:rPr lang="zh-CN" altLang="en-US" sz="320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探究：</a:t>
            </a:r>
            <a:r>
              <a:rPr lang="zh-CN" altLang="en-US" sz="3200">
                <a:solidFill>
                  <a:srgbClr val="111111"/>
                </a:solidFill>
                <a:latin typeface="宋体" pitchFamily="2" charset="-122"/>
                <a:ea typeface="宋体" pitchFamily="2" charset="-122"/>
              </a:rPr>
              <a:t>光反射时</a:t>
            </a:r>
            <a:r>
              <a:rPr lang="zh-CN" altLang="en-US" sz="3200">
                <a:solidFill>
                  <a:srgbClr val="111111"/>
                </a:solidFill>
                <a:latin typeface="宋体" pitchFamily="2" charset="-122"/>
                <a:ea typeface="宋体" pitchFamily="2" charset="-122"/>
                <a:sym typeface="+mn-ea"/>
              </a:rPr>
              <a:t>反射光沿什么方向射出？</a:t>
            </a:r>
          </a:p>
          <a:p>
            <a:r>
              <a:rPr lang="zh-CN" altLang="en-US" sz="3200">
                <a:solidFill>
                  <a:srgbClr val="111111"/>
                </a:solidFill>
                <a:latin typeface="宋体" pitchFamily="2" charset="-122"/>
                <a:ea typeface="宋体" pitchFamily="2" charset="-122"/>
              </a:rPr>
              <a:t>即光反射时遵循什么规律？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1935" y="2506345"/>
            <a:ext cx="21831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</a:rPr>
              <a:t>你的猜想：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52"/>
          <p:cNvSpPr txBox="1"/>
          <p:nvPr/>
        </p:nvSpPr>
        <p:spPr>
          <a:xfrm>
            <a:off x="323528" y="1052736"/>
            <a:ext cx="2123728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000" dirty="0">
                <a:latin typeface="Arial" pitchFamily="34" charset="0"/>
                <a:ea typeface="宋体" pitchFamily="2" charset="-122"/>
              </a:rPr>
              <a:t>小资料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40650" y="44450"/>
            <a:ext cx="151765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solidFill>
                  <a:srgbClr val="C00000"/>
                </a:solidFill>
                <a:ea typeface="宋体" charset="0"/>
              </a:rPr>
              <a:t>实验准备</a:t>
            </a:r>
          </a:p>
        </p:txBody>
      </p:sp>
      <p:sp>
        <p:nvSpPr>
          <p:cNvPr id="66574" name="Rectangle 12"/>
          <p:cNvSpPr/>
          <p:nvPr/>
        </p:nvSpPr>
        <p:spPr>
          <a:xfrm>
            <a:off x="-612140" y="0"/>
            <a:ext cx="7737475" cy="822960"/>
          </a:xfrm>
          <a:prstGeom prst="rect">
            <a:avLst/>
          </a:prstGeom>
          <a:noFill/>
          <a:ln w="2857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二、探究光的反射规律？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315" y="2420620"/>
            <a:ext cx="4516120" cy="302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B050"/>
                </a:solidFill>
              </a:rPr>
              <a:t>        </a:t>
            </a:r>
            <a:r>
              <a:rPr lang="zh-CN" altLang="en-US" sz="3200">
                <a:solidFill>
                  <a:srgbClr val="00B050"/>
                </a:solidFill>
              </a:rPr>
              <a:t>经过入射点</a:t>
            </a:r>
            <a:r>
              <a:rPr lang="en-US" altLang="zh-CN" sz="3200">
                <a:solidFill>
                  <a:srgbClr val="00B050"/>
                </a:solidFill>
              </a:rPr>
              <a:t>O</a:t>
            </a:r>
            <a:r>
              <a:rPr lang="zh-CN" altLang="en-US" sz="3200">
                <a:solidFill>
                  <a:srgbClr val="00B050"/>
                </a:solidFill>
                <a:ea typeface="宋体" charset="0"/>
              </a:rPr>
              <a:t>并垂直于反射面的直线</a:t>
            </a:r>
            <a:r>
              <a:rPr lang="en-US" altLang="zh-CN" sz="3200">
                <a:solidFill>
                  <a:srgbClr val="00B050"/>
                </a:solidFill>
                <a:ea typeface="宋体" charset="0"/>
              </a:rPr>
              <a:t>ON</a:t>
            </a:r>
            <a:r>
              <a:rPr lang="zh-CN" altLang="en-US" sz="3200">
                <a:solidFill>
                  <a:srgbClr val="00B050"/>
                </a:solidFill>
                <a:ea typeface="宋体" charset="0"/>
              </a:rPr>
              <a:t>叫做法线，入射光线与法线的夹角</a:t>
            </a:r>
            <a:r>
              <a:rPr lang="en-US" altLang="zh-CN" sz="3200">
                <a:solidFill>
                  <a:srgbClr val="00B050"/>
                </a:solidFill>
                <a:ea typeface="宋体" charset="0"/>
              </a:rPr>
              <a:t>i</a:t>
            </a:r>
            <a:r>
              <a:rPr lang="zh-CN" altLang="zh-CN" sz="3200">
                <a:solidFill>
                  <a:srgbClr val="00B050"/>
                </a:solidFill>
                <a:ea typeface="宋体" charset="0"/>
              </a:rPr>
              <a:t>叫做反射角，反</a:t>
            </a:r>
            <a:r>
              <a:rPr lang="zh-CN" altLang="en-US" sz="3200">
                <a:solidFill>
                  <a:srgbClr val="00B050"/>
                </a:solidFill>
                <a:ea typeface="宋体" charset="0"/>
                <a:sym typeface="+mn-ea"/>
              </a:rPr>
              <a:t>射光线与法线的夹角</a:t>
            </a:r>
            <a:r>
              <a:rPr lang="en-US" altLang="zh-CN" sz="3200">
                <a:solidFill>
                  <a:srgbClr val="00B050"/>
                </a:solidFill>
                <a:ea typeface="宋体" charset="0"/>
                <a:sym typeface="+mn-ea"/>
              </a:rPr>
              <a:t>r</a:t>
            </a:r>
            <a:r>
              <a:rPr lang="zh-CN" altLang="zh-CN" sz="3200">
                <a:solidFill>
                  <a:srgbClr val="00B050"/>
                </a:solidFill>
                <a:ea typeface="宋体" charset="0"/>
                <a:sym typeface="+mn-ea"/>
              </a:rPr>
              <a:t>叫做反射角。</a:t>
            </a:r>
            <a:endParaRPr lang="zh-CN" altLang="zh-CN" sz="3200">
              <a:solidFill>
                <a:srgbClr val="00B050"/>
              </a:solidFill>
              <a:ea typeface="宋体" charset="0"/>
              <a:cs typeface="Segoe UI Symbol" charset="0"/>
            </a:endParaRPr>
          </a:p>
        </p:txBody>
      </p:sp>
      <p:pic>
        <p:nvPicPr>
          <p:cNvPr id="5" name="图片 4" descr="{9B(LBW2011}]4[WE2U)}(A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3755" y="2277110"/>
            <a:ext cx="3911600" cy="3491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405" y="2204720"/>
            <a:ext cx="7338695" cy="253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</a:rPr>
              <a:t>        </a:t>
            </a:r>
            <a:r>
              <a:rPr lang="zh-CN" altLang="en-US" sz="3200">
                <a:solidFill>
                  <a:srgbClr val="0070C0"/>
                </a:solidFill>
              </a:rPr>
              <a:t>请大家阅读小资料内容，来获取我们探究光的反射定律需要的基础知识，并把其填在学案活动一的实验准备部分。限时</a:t>
            </a:r>
            <a:r>
              <a:rPr lang="en-US" altLang="zh-CN" sz="3200">
                <a:solidFill>
                  <a:srgbClr val="FF0000"/>
                </a:solidFill>
              </a:rPr>
              <a:t>2min,</a:t>
            </a:r>
            <a:r>
              <a:rPr lang="zh-CN" altLang="en-US" sz="3200">
                <a:solidFill>
                  <a:srgbClr val="0070C0"/>
                </a:solidFill>
                <a:ea typeface="宋体" charset="0"/>
              </a:rPr>
              <a:t>采用随机点名的方式，答对的小组得一分。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119A01PPBG">
  <a:themeElements>
    <a:clrScheme name="自定义 179">
      <a:dk1>
        <a:srgbClr val="FFFFFF"/>
      </a:dk1>
      <a:lt1>
        <a:srgbClr val="5F5F5F"/>
      </a:lt1>
      <a:dk2>
        <a:srgbClr val="FFFFFF"/>
      </a:dk2>
      <a:lt2>
        <a:srgbClr val="4D4D4D"/>
      </a:lt2>
      <a:accent1>
        <a:srgbClr val="FAC504"/>
      </a:accent1>
      <a:accent2>
        <a:srgbClr val="F8931D"/>
      </a:accent2>
      <a:accent3>
        <a:srgbClr val="CE8D3E"/>
      </a:accent3>
      <a:accent4>
        <a:srgbClr val="EC7016"/>
      </a:accent4>
      <a:accent5>
        <a:srgbClr val="92D050"/>
      </a:accent5>
      <a:accent6>
        <a:srgbClr val="3082DC"/>
      </a:accent6>
      <a:hlink>
        <a:srgbClr val="E64823"/>
      </a:hlink>
      <a:folHlink>
        <a:srgbClr val="7F723D"/>
      </a:folHlink>
    </a:clrScheme>
    <a:fontScheme name="自定义 11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1119A01PPBG">
  <a:themeElements>
    <a:clrScheme name="KSO_YELLOW7">
      <a:dk1>
        <a:srgbClr val="434547"/>
      </a:dk1>
      <a:lt1>
        <a:srgbClr val="FFFFFF"/>
      </a:lt1>
      <a:dk2>
        <a:srgbClr val="414345"/>
      </a:dk2>
      <a:lt2>
        <a:srgbClr val="F4F5F7"/>
      </a:lt2>
      <a:accent1>
        <a:srgbClr val="D8BE76"/>
      </a:accent1>
      <a:accent2>
        <a:srgbClr val="C9C457"/>
      </a:accent2>
      <a:accent3>
        <a:srgbClr val="ABC068"/>
      </a:accent3>
      <a:accent4>
        <a:srgbClr val="B0CC98"/>
      </a:accent4>
      <a:accent5>
        <a:srgbClr val="72A4B6"/>
      </a:accent5>
      <a:accent6>
        <a:srgbClr val="C00000"/>
      </a:accent6>
      <a:hlink>
        <a:srgbClr val="00B0F0"/>
      </a:hlink>
      <a:folHlink>
        <a:srgbClr val="AFB2B4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2EC2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9900"/>
      </a:accent2>
      <a:accent3>
        <a:srgbClr val="FFFFFF"/>
      </a:accent3>
      <a:accent4>
        <a:srgbClr val="0026A7"/>
      </a:accent4>
      <a:accent5>
        <a:srgbClr val="AAE2CA"/>
      </a:accent5>
      <a:accent6>
        <a:srgbClr val="008900"/>
      </a:accent6>
      <a:hlink>
        <a:srgbClr val="CC3300"/>
      </a:hlink>
      <a:folHlink>
        <a:srgbClr val="008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000120140530A99PPBG">
  <a:themeElements>
    <a:clrScheme name="自定义 610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1187</Words>
  <Application>Microsoft Office PowerPoint</Application>
  <PresentationFormat>全屏显示(4:3)</PresentationFormat>
  <Paragraphs>193</Paragraphs>
  <Slides>28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Office 主题</vt:lpstr>
      <vt:lpstr>A000120141119A01PPBG</vt:lpstr>
      <vt:lpstr>1_A000120141119A01PPBG</vt:lpstr>
      <vt:lpstr>默认设计模板</vt:lpstr>
      <vt:lpstr>A000120140530A99PPBG</vt:lpstr>
      <vt:lpstr>开赛啦</vt:lpstr>
      <vt:lpstr>比赛啦</vt:lpstr>
      <vt:lpstr>比赛啦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开赛啦</dc:title>
  <cp:lastModifiedBy>China</cp:lastModifiedBy>
  <cp:revision>2</cp:revision>
  <dcterms:created xsi:type="dcterms:W3CDTF">2015-08-31T06:28:00Z</dcterms:created>
  <dcterms:modified xsi:type="dcterms:W3CDTF">2018-11-21T00:06:37Z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