
<file path=[Content_Types].xml><?xml version="1.0" encoding="utf-8"?>
<Types xmlns="http://schemas.openxmlformats.org/package/2006/content-types">
  <Default Extension="jpeg" ContentType="image/jpe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4"/>
  </p:handoutMasterIdLst>
  <p:sldIdLst>
    <p:sldId id="280" r:id="rId3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68" r:id="rId23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790" y="36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F1F8ADAA-14F1-4FA4-B9B8-1CFF5F90A27E}" type="datetimeFigureOut">
              <a:rPr lang="zh-CN" altLang="en-US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smtClean="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03188B46-812A-45C4-B410-A9ABC0B77DDA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CAC7E1FD-68D6-490D-9348-995D92434F0C}" type="datetimeFigureOut">
              <a:rPr lang="zh-CN" altLang="en-US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dirty="0" smtClean="0"/>
              <a:t>单击此处编辑母版文本样式</a:t>
            </a:r>
            <a:endParaRPr lang="zh-CN" altLang="en-US" noProof="0" dirty="0" smtClean="0"/>
          </a:p>
          <a:p>
            <a:pPr lvl="1"/>
            <a:r>
              <a:rPr lang="zh-CN" altLang="en-US" noProof="0" dirty="0" smtClean="0"/>
              <a:t>第二级</a:t>
            </a:r>
            <a:endParaRPr lang="zh-CN" altLang="en-US" noProof="0" dirty="0" smtClean="0"/>
          </a:p>
          <a:p>
            <a:pPr lvl="2"/>
            <a:r>
              <a:rPr lang="zh-CN" altLang="en-US" noProof="0" dirty="0" smtClean="0"/>
              <a:t>第三级</a:t>
            </a:r>
            <a:endParaRPr lang="zh-CN" altLang="en-US" noProof="0" dirty="0" smtClean="0"/>
          </a:p>
          <a:p>
            <a:pPr lvl="3"/>
            <a:r>
              <a:rPr lang="zh-CN" altLang="en-US" noProof="0" dirty="0" smtClean="0"/>
              <a:t>第四级</a:t>
            </a:r>
            <a:endParaRPr lang="zh-CN" altLang="en-US" noProof="0" dirty="0" smtClean="0"/>
          </a:p>
          <a:p>
            <a:pPr lvl="4"/>
            <a:r>
              <a:rPr lang="zh-CN" altLang="en-US" noProof="0" dirty="0" smtClean="0"/>
              <a:t>第五级</a:t>
            </a:r>
            <a:endParaRPr lang="zh-CN" altLang="en-US" noProof="0" dirty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smtClean="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528F3222-8887-4DD2-8F0D-4841BB9F77F9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819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84EF2FB-68DA-483B-88B7-1E578C4C0C8A}" type="slidenum">
              <a:rPr lang="zh-CN" altLang="en-US">
                <a:ea typeface="微软雅黑" panose="020B0503020204020204" pitchFamily="34" charset="-122"/>
              </a:rPr>
            </a:fld>
            <a:endParaRPr lang="zh-CN" altLang="en-US"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D5A0E48-90B0-4DF8-9E9C-4033B2DC3695}" type="slidenum">
              <a:rPr lang="zh-CN" altLang="en-US">
                <a:ea typeface="微软雅黑" panose="020B0503020204020204" pitchFamily="34" charset="-122"/>
              </a:rPr>
            </a:fld>
            <a:endParaRPr lang="zh-CN" altLang="en-US"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dirty="0" smtClean="0">
                <a:ea typeface="微软雅黑" panose="020B0503020204020204" pitchFamily="34" charset="-122"/>
              </a:endParaRPr>
            </a:p>
          </p:txBody>
        </p:sp>
        <p:pic>
          <p:nvPicPr>
            <p:cNvPr id="9" name="图片 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矩形 14"/>
          <p:cNvSpPr>
            <a:spLocks noChangeArrowheads="1"/>
          </p:cNvSpPr>
          <p:nvPr userDrawn="1"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 userDrawn="1"/>
        </p:nvSpPr>
        <p:spPr bwMode="auto">
          <a:xfrm>
            <a:off x="0" y="171611"/>
            <a:ext cx="12192000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>
              <a:ea typeface="微软雅黑" panose="020B0503020204020204" pitchFamily="34" charset="-122"/>
            </a:endParaRPr>
          </a:p>
        </p:txBody>
      </p:sp>
      <p:pic>
        <p:nvPicPr>
          <p:cNvPr id="3" name="图片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8"/>
          <p:cNvSpPr>
            <a:spLocks noChangeArrowheads="1"/>
          </p:cNvSpPr>
          <p:nvPr userDrawn="1"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dirty="0" smtClean="0">
                <a:ea typeface="微软雅黑" panose="020B0503020204020204" pitchFamily="34" charset="-122"/>
              </a:endParaRPr>
            </a:p>
          </p:txBody>
        </p:sp>
        <p:pic>
          <p:nvPicPr>
            <p:cNvPr id="4" name="图片 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矩形 14"/>
          <p:cNvSpPr>
            <a:spLocks noChangeArrowheads="1"/>
          </p:cNvSpPr>
          <p:nvPr userDrawn="1"/>
        </p:nvSpPr>
        <p:spPr bwMode="auto">
          <a:xfrm>
            <a:off x="0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>
              <a:ea typeface="微软雅黑" panose="020B0503020204020204" pitchFamily="34" charset="-122"/>
            </a:endParaRPr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mtClean="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6424FA71-F678-4B0A-A00C-6D9C0051B97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2167" y="609600"/>
            <a:ext cx="11387667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2167" y="1905001"/>
            <a:ext cx="11387667" cy="4194175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  <a:lvl2pPr>
              <a:defRPr>
                <a:ea typeface="微软雅黑" panose="020B0503020204020204" pitchFamily="34" charset="-122"/>
              </a:defRPr>
            </a:lvl2pPr>
            <a:lvl3pPr>
              <a:defRPr>
                <a:ea typeface="微软雅黑" panose="020B0503020204020204" pitchFamily="34" charset="-122"/>
              </a:defRPr>
            </a:lvl3pPr>
            <a:lvl4pPr>
              <a:defRPr>
                <a:ea typeface="微软雅黑" panose="020B0503020204020204" pitchFamily="34" charset="-122"/>
              </a:defRPr>
            </a:lvl4pPr>
            <a:lvl5pPr>
              <a:defRPr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4" Type="http://schemas.openxmlformats.org/officeDocument/2006/relationships/theme" Target="../theme/theme1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iming>
    <p:tnLst>
      <p:par>
        <p:cTn id="1" dur="indefinite" restart="never" nodeType="tmRoot"/>
      </p:par>
    </p:tnLst>
  </p:timing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anose="020F030202020403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wmf"/><Relationship Id="rId1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>
              <a:ea typeface="微软雅黑" panose="020B0503020204020204" pitchFamily="34" charset="-122"/>
            </a:endParaRPr>
          </a:p>
        </p:txBody>
      </p:sp>
      <p:grpSp>
        <p:nvGrpSpPr>
          <p:cNvPr id="7172" name="组合 8"/>
          <p:cNvGrpSpPr/>
          <p:nvPr/>
        </p:nvGrpSpPr>
        <p:grpSpPr bwMode="auto">
          <a:xfrm>
            <a:off x="87313" y="1987550"/>
            <a:ext cx="7816850" cy="1371600"/>
            <a:chOff x="-961841" y="2106166"/>
            <a:chExt cx="7816361" cy="1370202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477993" y="2106166"/>
              <a:ext cx="2935104" cy="553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第十五章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电流和电路</a:t>
              </a:r>
              <a:endPara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-961841" y="2645366"/>
              <a:ext cx="7816361" cy="83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 串联和并联</a:t>
              </a:r>
              <a:endParaRPr lang="zh-CN" altLang="en-US" sz="48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174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50" y="971550"/>
            <a:ext cx="4029075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2"/>
          <p:cNvSpPr>
            <a:spLocks noChangeArrowheads="1"/>
          </p:cNvSpPr>
          <p:nvPr/>
        </p:nvSpPr>
        <p:spPr bwMode="auto">
          <a:xfrm>
            <a:off x="287338" y="1842637"/>
            <a:ext cx="2108200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实验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连接并联电路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9" name="文本框 3"/>
          <p:cNvSpPr txBox="1">
            <a:spLocks noChangeArrowheads="1"/>
          </p:cNvSpPr>
          <p:nvPr/>
        </p:nvSpPr>
        <p:spPr bwMode="auto">
          <a:xfrm>
            <a:off x="2416175" y="904425"/>
            <a:ext cx="463708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二、连接串联和并联电路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8"/>
          <p:cNvSpPr>
            <a:spLocks noChangeArrowheads="1"/>
          </p:cNvSpPr>
          <p:nvPr/>
        </p:nvSpPr>
        <p:spPr bwMode="auto">
          <a:xfrm>
            <a:off x="2506663" y="5824087"/>
            <a:ext cx="8799512" cy="608013"/>
          </a:xfrm>
          <a:prstGeom prst="roundRect">
            <a:avLst>
              <a:gd name="adj" fmla="val 214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在并联电路中，支路开关只能控制所在支路的用电器。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271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615113" y="3011037"/>
            <a:ext cx="1362075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2338" y="3827012"/>
            <a:ext cx="1450975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3238" y="2893562"/>
            <a:ext cx="18827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2338" y="4787450"/>
            <a:ext cx="1450975" cy="9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775450" y="3942900"/>
            <a:ext cx="136207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775450" y="4817612"/>
            <a:ext cx="1362075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17" name="未知"/>
          <p:cNvSpPr/>
          <p:nvPr/>
        </p:nvSpPr>
        <p:spPr bwMode="auto">
          <a:xfrm>
            <a:off x="7705725" y="3207887"/>
            <a:ext cx="514350" cy="296863"/>
          </a:xfrm>
          <a:custGeom>
            <a:avLst/>
            <a:gdLst>
              <a:gd name="T0" fmla="*/ 513994 w 363"/>
              <a:gd name="T1" fmla="*/ 92526 h 231"/>
              <a:gd name="T2" fmla="*/ 193987 w 363"/>
              <a:gd name="T3" fmla="*/ 34697 h 231"/>
              <a:gd name="T4" fmla="*/ 0 w 363"/>
              <a:gd name="T5" fmla="*/ 296855 h 231"/>
              <a:gd name="T6" fmla="*/ 0 60000 65536"/>
              <a:gd name="T7" fmla="*/ 0 60000 65536"/>
              <a:gd name="T8" fmla="*/ 0 60000 65536"/>
              <a:gd name="T9" fmla="*/ 0 w 363"/>
              <a:gd name="T10" fmla="*/ 0 h 231"/>
              <a:gd name="T11" fmla="*/ 363 w 363"/>
              <a:gd name="T12" fmla="*/ 231 h 23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3" h="231">
                <a:moveTo>
                  <a:pt x="363" y="72"/>
                </a:moveTo>
                <a:cubicBezTo>
                  <a:pt x="280" y="36"/>
                  <a:pt x="198" y="0"/>
                  <a:pt x="137" y="27"/>
                </a:cubicBezTo>
                <a:cubicBezTo>
                  <a:pt x="76" y="54"/>
                  <a:pt x="38" y="142"/>
                  <a:pt x="0" y="231"/>
                </a:cubicBezTo>
              </a:path>
            </a:pathLst>
          </a:custGeom>
          <a:noFill/>
          <a:ln w="38100">
            <a:solidFill>
              <a:srgbClr val="CC0000"/>
            </a:solidFill>
            <a:round/>
          </a:ln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18" name="未知"/>
          <p:cNvSpPr/>
          <p:nvPr/>
        </p:nvSpPr>
        <p:spPr bwMode="auto">
          <a:xfrm>
            <a:off x="6518275" y="3504750"/>
            <a:ext cx="579438" cy="1016000"/>
          </a:xfrm>
          <a:custGeom>
            <a:avLst/>
            <a:gdLst>
              <a:gd name="T0" fmla="*/ 417709 w 409"/>
              <a:gd name="T1" fmla="*/ 0 h 790"/>
              <a:gd name="T2" fmla="*/ 32567 w 409"/>
              <a:gd name="T3" fmla="*/ 291714 h 790"/>
              <a:gd name="T4" fmla="*/ 225138 w 409"/>
              <a:gd name="T5" fmla="*/ 903415 h 790"/>
              <a:gd name="T6" fmla="*/ 579128 w 409"/>
              <a:gd name="T7" fmla="*/ 962529 h 790"/>
              <a:gd name="T8" fmla="*/ 0 60000 65536"/>
              <a:gd name="T9" fmla="*/ 0 60000 65536"/>
              <a:gd name="T10" fmla="*/ 0 60000 65536"/>
              <a:gd name="T11" fmla="*/ 0 60000 65536"/>
              <a:gd name="T12" fmla="*/ 0 w 409"/>
              <a:gd name="T13" fmla="*/ 0 h 790"/>
              <a:gd name="T14" fmla="*/ 409 w 409"/>
              <a:gd name="T15" fmla="*/ 790 h 7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9" h="790">
                <a:moveTo>
                  <a:pt x="295" y="0"/>
                </a:moveTo>
                <a:cubicBezTo>
                  <a:pt x="170" y="55"/>
                  <a:pt x="46" y="110"/>
                  <a:pt x="23" y="227"/>
                </a:cubicBezTo>
                <a:cubicBezTo>
                  <a:pt x="0" y="344"/>
                  <a:pt x="95" y="616"/>
                  <a:pt x="159" y="703"/>
                </a:cubicBezTo>
                <a:cubicBezTo>
                  <a:pt x="223" y="790"/>
                  <a:pt x="367" y="741"/>
                  <a:pt x="409" y="749"/>
                </a:cubicBezTo>
              </a:path>
            </a:pathLst>
          </a:custGeom>
          <a:noFill/>
          <a:ln w="38100">
            <a:solidFill>
              <a:srgbClr val="CC0000"/>
            </a:solidFill>
            <a:round/>
          </a:ln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19" name="未知"/>
          <p:cNvSpPr/>
          <p:nvPr/>
        </p:nvSpPr>
        <p:spPr bwMode="auto">
          <a:xfrm>
            <a:off x="7867650" y="4438200"/>
            <a:ext cx="931863" cy="92075"/>
          </a:xfrm>
          <a:custGeom>
            <a:avLst/>
            <a:gdLst>
              <a:gd name="T0" fmla="*/ 0 w 658"/>
              <a:gd name="T1" fmla="*/ 29557 h 72"/>
              <a:gd name="T2" fmla="*/ 448860 w 658"/>
              <a:gd name="T3" fmla="*/ 87386 h 72"/>
              <a:gd name="T4" fmla="*/ 931703 w 658"/>
              <a:gd name="T5" fmla="*/ 0 h 72"/>
              <a:gd name="T6" fmla="*/ 0 60000 65536"/>
              <a:gd name="T7" fmla="*/ 0 60000 65536"/>
              <a:gd name="T8" fmla="*/ 0 60000 65536"/>
              <a:gd name="T9" fmla="*/ 0 w 658"/>
              <a:gd name="T10" fmla="*/ 0 h 72"/>
              <a:gd name="T11" fmla="*/ 658 w 658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58" h="72">
                <a:moveTo>
                  <a:pt x="0" y="23"/>
                </a:moveTo>
                <a:cubicBezTo>
                  <a:pt x="103" y="47"/>
                  <a:pt x="207" y="72"/>
                  <a:pt x="317" y="68"/>
                </a:cubicBezTo>
                <a:cubicBezTo>
                  <a:pt x="427" y="64"/>
                  <a:pt x="542" y="32"/>
                  <a:pt x="658" y="0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</a:ln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20" name="未知"/>
          <p:cNvSpPr/>
          <p:nvPr/>
        </p:nvSpPr>
        <p:spPr bwMode="auto">
          <a:xfrm>
            <a:off x="9729788" y="3301550"/>
            <a:ext cx="444500" cy="1136650"/>
          </a:xfrm>
          <a:custGeom>
            <a:avLst/>
            <a:gdLst>
              <a:gd name="T0" fmla="*/ 0 w 314"/>
              <a:gd name="T1" fmla="*/ 1137300 h 885"/>
              <a:gd name="T2" fmla="*/ 385142 w 314"/>
              <a:gd name="T3" fmla="*/ 903415 h 885"/>
              <a:gd name="T4" fmla="*/ 353990 w 314"/>
              <a:gd name="T5" fmla="*/ 204328 h 885"/>
              <a:gd name="T6" fmla="*/ 128853 w 314"/>
              <a:gd name="T7" fmla="*/ 0 h 885"/>
              <a:gd name="T8" fmla="*/ 0 60000 65536"/>
              <a:gd name="T9" fmla="*/ 0 60000 65536"/>
              <a:gd name="T10" fmla="*/ 0 60000 65536"/>
              <a:gd name="T11" fmla="*/ 0 60000 65536"/>
              <a:gd name="T12" fmla="*/ 0 w 314"/>
              <a:gd name="T13" fmla="*/ 0 h 885"/>
              <a:gd name="T14" fmla="*/ 314 w 314"/>
              <a:gd name="T15" fmla="*/ 885 h 8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4" h="885">
                <a:moveTo>
                  <a:pt x="0" y="885"/>
                </a:moveTo>
                <a:cubicBezTo>
                  <a:pt x="115" y="854"/>
                  <a:pt x="230" y="824"/>
                  <a:pt x="272" y="703"/>
                </a:cubicBezTo>
                <a:cubicBezTo>
                  <a:pt x="314" y="582"/>
                  <a:pt x="280" y="276"/>
                  <a:pt x="250" y="159"/>
                </a:cubicBezTo>
                <a:cubicBezTo>
                  <a:pt x="220" y="42"/>
                  <a:pt x="155" y="21"/>
                  <a:pt x="91" y="0"/>
                </a:cubicBezTo>
              </a:path>
            </a:pathLst>
          </a:custGeom>
          <a:noFill/>
          <a:ln w="38100">
            <a:solidFill>
              <a:srgbClr val="CC0000"/>
            </a:solidFill>
            <a:round/>
          </a:ln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21" name="未知"/>
          <p:cNvSpPr/>
          <p:nvPr/>
        </p:nvSpPr>
        <p:spPr bwMode="auto">
          <a:xfrm>
            <a:off x="6680200" y="4468362"/>
            <a:ext cx="384175" cy="873125"/>
          </a:xfrm>
          <a:custGeom>
            <a:avLst/>
            <a:gdLst>
              <a:gd name="T0" fmla="*/ 385142 w 272"/>
              <a:gd name="T1" fmla="*/ 0 h 680"/>
              <a:gd name="T2" fmla="*/ 0 w 272"/>
              <a:gd name="T3" fmla="*/ 465200 h 680"/>
              <a:gd name="T4" fmla="*/ 385142 w 272"/>
              <a:gd name="T5" fmla="*/ 873857 h 680"/>
              <a:gd name="T6" fmla="*/ 0 60000 65536"/>
              <a:gd name="T7" fmla="*/ 0 60000 65536"/>
              <a:gd name="T8" fmla="*/ 0 60000 65536"/>
              <a:gd name="T9" fmla="*/ 0 w 272"/>
              <a:gd name="T10" fmla="*/ 0 h 680"/>
              <a:gd name="T11" fmla="*/ 272 w 272"/>
              <a:gd name="T12" fmla="*/ 680 h 6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" h="680">
                <a:moveTo>
                  <a:pt x="272" y="0"/>
                </a:moveTo>
                <a:cubicBezTo>
                  <a:pt x="136" y="124"/>
                  <a:pt x="0" y="249"/>
                  <a:pt x="0" y="362"/>
                </a:cubicBezTo>
                <a:cubicBezTo>
                  <a:pt x="0" y="475"/>
                  <a:pt x="136" y="577"/>
                  <a:pt x="272" y="680"/>
                </a:cubicBezTo>
              </a:path>
            </a:pathLst>
          </a:custGeom>
          <a:noFill/>
          <a:ln w="38100">
            <a:solidFill>
              <a:srgbClr val="339966"/>
            </a:solidFill>
            <a:round/>
          </a:ln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22" name="未知"/>
          <p:cNvSpPr/>
          <p:nvPr/>
        </p:nvSpPr>
        <p:spPr bwMode="auto">
          <a:xfrm>
            <a:off x="7867650" y="5341487"/>
            <a:ext cx="931863" cy="212725"/>
          </a:xfrm>
          <a:custGeom>
            <a:avLst/>
            <a:gdLst>
              <a:gd name="T0" fmla="*/ 0 w 658"/>
              <a:gd name="T1" fmla="*/ 0 h 166"/>
              <a:gd name="T2" fmla="*/ 481427 w 658"/>
              <a:gd name="T3" fmla="*/ 204328 h 166"/>
              <a:gd name="T4" fmla="*/ 931703 w 658"/>
              <a:gd name="T5" fmla="*/ 57829 h 166"/>
              <a:gd name="T6" fmla="*/ 0 60000 65536"/>
              <a:gd name="T7" fmla="*/ 0 60000 65536"/>
              <a:gd name="T8" fmla="*/ 0 60000 65536"/>
              <a:gd name="T9" fmla="*/ 0 w 658"/>
              <a:gd name="T10" fmla="*/ 0 h 166"/>
              <a:gd name="T11" fmla="*/ 658 w 658"/>
              <a:gd name="T12" fmla="*/ 166 h 1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58" h="166">
                <a:moveTo>
                  <a:pt x="0" y="0"/>
                </a:moveTo>
                <a:cubicBezTo>
                  <a:pt x="115" y="76"/>
                  <a:pt x="230" y="152"/>
                  <a:pt x="340" y="159"/>
                </a:cubicBezTo>
                <a:cubicBezTo>
                  <a:pt x="450" y="166"/>
                  <a:pt x="554" y="105"/>
                  <a:pt x="658" y="45"/>
                </a:cubicBezTo>
              </a:path>
            </a:pathLst>
          </a:custGeom>
          <a:noFill/>
          <a:ln w="38100">
            <a:solidFill>
              <a:srgbClr val="339966"/>
            </a:solidFill>
            <a:round/>
          </a:ln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23" name="未知"/>
          <p:cNvSpPr/>
          <p:nvPr/>
        </p:nvSpPr>
        <p:spPr bwMode="auto">
          <a:xfrm>
            <a:off x="9729788" y="4408037"/>
            <a:ext cx="396875" cy="1020763"/>
          </a:xfrm>
          <a:custGeom>
            <a:avLst/>
            <a:gdLst>
              <a:gd name="T0" fmla="*/ 0 w 280"/>
              <a:gd name="T1" fmla="*/ 1020357 h 794"/>
              <a:gd name="T2" fmla="*/ 353990 w 280"/>
              <a:gd name="T3" fmla="*/ 787757 h 794"/>
              <a:gd name="T4" fmla="*/ 257705 w 280"/>
              <a:gd name="T5" fmla="*/ 174772 h 794"/>
              <a:gd name="T6" fmla="*/ 0 w 280"/>
              <a:gd name="T7" fmla="*/ 0 h 794"/>
              <a:gd name="T8" fmla="*/ 0 60000 65536"/>
              <a:gd name="T9" fmla="*/ 0 60000 65536"/>
              <a:gd name="T10" fmla="*/ 0 60000 65536"/>
              <a:gd name="T11" fmla="*/ 0 60000 65536"/>
              <a:gd name="T12" fmla="*/ 0 w 280"/>
              <a:gd name="T13" fmla="*/ 0 h 794"/>
              <a:gd name="T14" fmla="*/ 280 w 280"/>
              <a:gd name="T15" fmla="*/ 794 h 7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0" h="794">
                <a:moveTo>
                  <a:pt x="0" y="794"/>
                </a:moveTo>
                <a:cubicBezTo>
                  <a:pt x="110" y="758"/>
                  <a:pt x="220" y="723"/>
                  <a:pt x="250" y="613"/>
                </a:cubicBezTo>
                <a:cubicBezTo>
                  <a:pt x="280" y="503"/>
                  <a:pt x="224" y="238"/>
                  <a:pt x="182" y="136"/>
                </a:cubicBezTo>
                <a:cubicBezTo>
                  <a:pt x="140" y="34"/>
                  <a:pt x="70" y="17"/>
                  <a:pt x="0" y="0"/>
                </a:cubicBezTo>
              </a:path>
            </a:pathLst>
          </a:custGeom>
          <a:noFill/>
          <a:ln w="38100">
            <a:solidFill>
              <a:srgbClr val="339966"/>
            </a:solidFill>
            <a:round/>
          </a:ln>
        </p:spPr>
        <p:txBody>
          <a:bodyPr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4" name="Text Box 18"/>
          <p:cNvSpPr txBox="1">
            <a:spLocks noChangeArrowheads="1"/>
          </p:cNvSpPr>
          <p:nvPr/>
        </p:nvSpPr>
        <p:spPr bwMode="auto">
          <a:xfrm>
            <a:off x="9474200" y="4704900"/>
            <a:ext cx="7588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5" name="Text Box 19"/>
          <p:cNvSpPr txBox="1">
            <a:spLocks noChangeArrowheads="1"/>
          </p:cNvSpPr>
          <p:nvPr/>
        </p:nvSpPr>
        <p:spPr bwMode="auto">
          <a:xfrm>
            <a:off x="9410700" y="3547612"/>
            <a:ext cx="7588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6" name="Text Box 20"/>
          <p:cNvSpPr txBox="1">
            <a:spLocks noChangeArrowheads="1"/>
          </p:cNvSpPr>
          <p:nvPr/>
        </p:nvSpPr>
        <p:spPr bwMode="auto">
          <a:xfrm>
            <a:off x="7610475" y="4785862"/>
            <a:ext cx="8604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7" name="Text Box 21"/>
          <p:cNvSpPr txBox="1">
            <a:spLocks noChangeArrowheads="1"/>
          </p:cNvSpPr>
          <p:nvPr/>
        </p:nvSpPr>
        <p:spPr bwMode="auto">
          <a:xfrm>
            <a:off x="7672388" y="3861937"/>
            <a:ext cx="7826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8" name="Text Box 22"/>
          <p:cNvSpPr txBox="1">
            <a:spLocks noChangeArrowheads="1"/>
          </p:cNvSpPr>
          <p:nvPr/>
        </p:nvSpPr>
        <p:spPr bwMode="auto">
          <a:xfrm>
            <a:off x="7105650" y="2739575"/>
            <a:ext cx="8270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en-US" altLang="zh-CN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289" name="Group 23"/>
          <p:cNvGrpSpPr/>
          <p:nvPr/>
        </p:nvGrpSpPr>
        <p:grpSpPr bwMode="auto">
          <a:xfrm>
            <a:off x="2892425" y="2747512"/>
            <a:ext cx="2738438" cy="2763838"/>
            <a:chOff x="0" y="0"/>
            <a:chExt cx="1717" cy="1824"/>
          </a:xfrm>
        </p:grpSpPr>
        <p:cxnSp>
          <p:nvCxnSpPr>
            <p:cNvPr id="11295" name="直接连接符 20"/>
            <p:cNvCxnSpPr>
              <a:cxnSpLocks noChangeShapeType="1"/>
            </p:cNvCxnSpPr>
            <p:nvPr/>
          </p:nvCxnSpPr>
          <p:spPr bwMode="auto">
            <a:xfrm flipV="1">
              <a:off x="605" y="1062"/>
              <a:ext cx="1088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</p:spPr>
        </p:cxnSp>
        <p:cxnSp>
          <p:nvCxnSpPr>
            <p:cNvPr id="11296" name="直接连接符 20"/>
            <p:cNvCxnSpPr>
              <a:cxnSpLocks noChangeShapeType="1"/>
            </p:cNvCxnSpPr>
            <p:nvPr/>
          </p:nvCxnSpPr>
          <p:spPr bwMode="auto">
            <a:xfrm flipV="1">
              <a:off x="601" y="1646"/>
              <a:ext cx="1088" cy="0"/>
            </a:xfrm>
            <a:prstGeom prst="line">
              <a:avLst/>
            </a:prstGeom>
            <a:noFill/>
            <a:ln w="28575">
              <a:solidFill>
                <a:srgbClr val="339966"/>
              </a:solidFill>
              <a:round/>
            </a:ln>
          </p:spPr>
        </p:cxnSp>
        <p:cxnSp>
          <p:nvCxnSpPr>
            <p:cNvPr id="11297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1363" y="1321"/>
              <a:ext cx="654" cy="6"/>
            </a:xfrm>
            <a:prstGeom prst="line">
              <a:avLst/>
            </a:prstGeom>
            <a:noFill/>
            <a:ln w="28575">
              <a:solidFill>
                <a:srgbClr val="339966"/>
              </a:solidFill>
              <a:round/>
            </a:ln>
          </p:spPr>
        </p:cxnSp>
        <p:cxnSp>
          <p:nvCxnSpPr>
            <p:cNvPr id="11298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04" y="1330"/>
              <a:ext cx="654" cy="6"/>
            </a:xfrm>
            <a:prstGeom prst="line">
              <a:avLst/>
            </a:prstGeom>
            <a:noFill/>
            <a:ln w="28575">
              <a:solidFill>
                <a:srgbClr val="339966"/>
              </a:solidFill>
              <a:round/>
            </a:ln>
          </p:spPr>
        </p:cxnSp>
        <p:sp>
          <p:nvSpPr>
            <p:cNvPr id="11299" name="Line 41"/>
            <p:cNvSpPr>
              <a:spLocks noChangeShapeType="1"/>
            </p:cNvSpPr>
            <p:nvPr/>
          </p:nvSpPr>
          <p:spPr bwMode="auto">
            <a:xfrm>
              <a:off x="33" y="332"/>
              <a:ext cx="226" cy="1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1300" name="直接连接符 20"/>
            <p:cNvCxnSpPr>
              <a:cxnSpLocks noChangeShapeType="1"/>
            </p:cNvCxnSpPr>
            <p:nvPr/>
          </p:nvCxnSpPr>
          <p:spPr bwMode="auto">
            <a:xfrm flipV="1">
              <a:off x="26" y="1045"/>
              <a:ext cx="369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</p:spPr>
        </p:cxnSp>
        <p:sp>
          <p:nvSpPr>
            <p:cNvPr id="11301" name="AutoShape 21"/>
            <p:cNvSpPr>
              <a:spLocks noChangeArrowheads="1"/>
            </p:cNvSpPr>
            <p:nvPr/>
          </p:nvSpPr>
          <p:spPr bwMode="auto">
            <a:xfrm>
              <a:off x="963" y="886"/>
              <a:ext cx="318" cy="31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02" name="Line 32"/>
            <p:cNvSpPr>
              <a:spLocks noChangeShapeType="1"/>
            </p:cNvSpPr>
            <p:nvPr/>
          </p:nvSpPr>
          <p:spPr bwMode="auto">
            <a:xfrm>
              <a:off x="871" y="117"/>
              <a:ext cx="0" cy="41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3" name="Line 33"/>
            <p:cNvSpPr>
              <a:spLocks noChangeShapeType="1"/>
            </p:cNvSpPr>
            <p:nvPr/>
          </p:nvSpPr>
          <p:spPr bwMode="auto">
            <a:xfrm>
              <a:off x="955" y="201"/>
              <a:ext cx="0" cy="26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4" name="Line 34"/>
            <p:cNvSpPr>
              <a:spLocks noChangeShapeType="1"/>
            </p:cNvSpPr>
            <p:nvPr/>
          </p:nvSpPr>
          <p:spPr bwMode="auto">
            <a:xfrm flipV="1">
              <a:off x="960" y="325"/>
              <a:ext cx="743" cy="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1305" name="直接连接符 23"/>
            <p:cNvCxnSpPr>
              <a:cxnSpLocks noChangeShapeType="1"/>
            </p:cNvCxnSpPr>
            <p:nvPr/>
          </p:nvCxnSpPr>
          <p:spPr bwMode="auto">
            <a:xfrm rot="5400000" flipH="1" flipV="1">
              <a:off x="1341" y="676"/>
              <a:ext cx="716" cy="8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</p:cxnSp>
        <p:cxnSp>
          <p:nvCxnSpPr>
            <p:cNvPr id="11306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28" y="671"/>
              <a:ext cx="716" cy="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</p:cxnSp>
        <p:sp>
          <p:nvSpPr>
            <p:cNvPr id="11307" name="Line 41"/>
            <p:cNvSpPr>
              <a:spLocks noChangeShapeType="1"/>
            </p:cNvSpPr>
            <p:nvPr/>
          </p:nvSpPr>
          <p:spPr bwMode="auto">
            <a:xfrm>
              <a:off x="450" y="336"/>
              <a:ext cx="420" cy="1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8" name="Text Box 37"/>
            <p:cNvSpPr txBox="1">
              <a:spLocks noChangeArrowheads="1"/>
            </p:cNvSpPr>
            <p:nvPr/>
          </p:nvSpPr>
          <p:spPr bwMode="auto">
            <a:xfrm>
              <a:off x="1158" y="1277"/>
              <a:ext cx="40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09" name="Text Box 38"/>
            <p:cNvSpPr txBox="1">
              <a:spLocks noChangeArrowheads="1"/>
            </p:cNvSpPr>
            <p:nvPr/>
          </p:nvSpPr>
          <p:spPr bwMode="auto">
            <a:xfrm>
              <a:off x="1158" y="647"/>
              <a:ext cx="40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1310" name="直接连接符 20"/>
            <p:cNvCxnSpPr>
              <a:cxnSpLocks noChangeShapeType="1"/>
            </p:cNvCxnSpPr>
            <p:nvPr/>
          </p:nvCxnSpPr>
          <p:spPr bwMode="auto">
            <a:xfrm flipV="1">
              <a:off x="26" y="1660"/>
              <a:ext cx="347" cy="0"/>
            </a:xfrm>
            <a:prstGeom prst="line">
              <a:avLst/>
            </a:prstGeom>
            <a:noFill/>
            <a:ln w="28575">
              <a:solidFill>
                <a:srgbClr val="339966"/>
              </a:solidFill>
              <a:round/>
            </a:ln>
          </p:spPr>
        </p:cxnSp>
        <p:sp>
          <p:nvSpPr>
            <p:cNvPr id="11311" name="AutoShape 21"/>
            <p:cNvSpPr>
              <a:spLocks noChangeArrowheads="1"/>
            </p:cNvSpPr>
            <p:nvPr/>
          </p:nvSpPr>
          <p:spPr bwMode="auto">
            <a:xfrm>
              <a:off x="963" y="1509"/>
              <a:ext cx="318" cy="315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rgbClr val="339966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12" name="Oval 41"/>
            <p:cNvSpPr>
              <a:spLocks noChangeArrowheads="1"/>
            </p:cNvSpPr>
            <p:nvPr/>
          </p:nvSpPr>
          <p:spPr bwMode="auto">
            <a:xfrm>
              <a:off x="0" y="1015"/>
              <a:ext cx="49" cy="5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13" name="Oval 42"/>
            <p:cNvSpPr>
              <a:spLocks noChangeArrowheads="1"/>
            </p:cNvSpPr>
            <p:nvPr/>
          </p:nvSpPr>
          <p:spPr bwMode="auto">
            <a:xfrm>
              <a:off x="1668" y="1024"/>
              <a:ext cx="49" cy="5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14" name="Text Box 43"/>
            <p:cNvSpPr txBox="1">
              <a:spLocks noChangeArrowheads="1"/>
            </p:cNvSpPr>
            <p:nvPr/>
          </p:nvSpPr>
          <p:spPr bwMode="auto">
            <a:xfrm>
              <a:off x="419" y="664"/>
              <a:ext cx="40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15" name="Line 44"/>
            <p:cNvSpPr>
              <a:spLocks noChangeShapeType="1"/>
            </p:cNvSpPr>
            <p:nvPr/>
          </p:nvSpPr>
          <p:spPr bwMode="auto">
            <a:xfrm flipV="1">
              <a:off x="386" y="962"/>
              <a:ext cx="263" cy="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16" name="Text Box 45"/>
            <p:cNvSpPr txBox="1">
              <a:spLocks noChangeArrowheads="1"/>
            </p:cNvSpPr>
            <p:nvPr/>
          </p:nvSpPr>
          <p:spPr bwMode="auto">
            <a:xfrm>
              <a:off x="419" y="1272"/>
              <a:ext cx="40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" name="Group 46"/>
            <p:cNvGrpSpPr/>
            <p:nvPr/>
          </p:nvGrpSpPr>
          <p:grpSpPr bwMode="auto">
            <a:xfrm>
              <a:off x="250" y="0"/>
              <a:ext cx="307" cy="369"/>
              <a:chOff x="0" y="0"/>
              <a:chExt cx="307" cy="369"/>
            </a:xfrm>
          </p:grpSpPr>
          <p:sp>
            <p:nvSpPr>
              <p:cNvPr id="5" name="Text Box 47"/>
              <p:cNvSpPr txBox="1">
                <a:spLocks noChangeArrowheads="1"/>
              </p:cNvSpPr>
              <p:nvPr/>
            </p:nvSpPr>
            <p:spPr bwMode="auto">
              <a:xfrm>
                <a:off x="55" y="0"/>
                <a:ext cx="228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</a:t>
                </a:r>
                <a:endPara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" name="Line 44"/>
              <p:cNvSpPr>
                <a:spLocks noChangeShapeType="1"/>
              </p:cNvSpPr>
              <p:nvPr/>
            </p:nvSpPr>
            <p:spPr bwMode="auto">
              <a:xfrm flipV="1">
                <a:off x="68" y="236"/>
                <a:ext cx="239" cy="9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Oval 42"/>
              <p:cNvSpPr>
                <a:spLocks noChangeArrowheads="1"/>
              </p:cNvSpPr>
              <p:nvPr/>
            </p:nvSpPr>
            <p:spPr bwMode="auto">
              <a:xfrm>
                <a:off x="0" y="304"/>
                <a:ext cx="67" cy="65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0" name="Oval 42"/>
            <p:cNvSpPr>
              <a:spLocks noChangeArrowheads="1"/>
            </p:cNvSpPr>
            <p:nvPr/>
          </p:nvSpPr>
          <p:spPr bwMode="auto">
            <a:xfrm>
              <a:off x="373" y="1019"/>
              <a:ext cx="67" cy="6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Line 44"/>
            <p:cNvSpPr>
              <a:spLocks noChangeShapeType="1"/>
            </p:cNvSpPr>
            <p:nvPr/>
          </p:nvSpPr>
          <p:spPr bwMode="auto">
            <a:xfrm flipV="1">
              <a:off x="386" y="1575"/>
              <a:ext cx="263" cy="9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Oval 42"/>
            <p:cNvSpPr>
              <a:spLocks noChangeArrowheads="1"/>
            </p:cNvSpPr>
            <p:nvPr/>
          </p:nvSpPr>
          <p:spPr bwMode="auto">
            <a:xfrm>
              <a:off x="373" y="1634"/>
              <a:ext cx="67" cy="6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290" name="Rectangle 54"/>
          <p:cNvSpPr>
            <a:spLocks noChangeArrowheads="1"/>
          </p:cNvSpPr>
          <p:nvPr/>
        </p:nvSpPr>
        <p:spPr bwMode="auto">
          <a:xfrm>
            <a:off x="3146425" y="1856925"/>
            <a:ext cx="7173913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请根据电路图，连接实物图，比较开关的作用。</a:t>
            </a:r>
            <a:endParaRPr lang="zh-CN" altLang="en-US" sz="240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13"/>
          <p:cNvGrpSpPr/>
          <p:nvPr/>
        </p:nvGrpSpPr>
        <p:grpSpPr bwMode="auto">
          <a:xfrm>
            <a:off x="1193800" y="5676450"/>
            <a:ext cx="1587500" cy="841375"/>
            <a:chOff x="1178832" y="5119235"/>
            <a:chExt cx="1587500" cy="841375"/>
          </a:xfrm>
        </p:grpSpPr>
        <p:sp>
          <p:nvSpPr>
            <p:cNvPr id="11293" name="流程图: 决策 11"/>
            <p:cNvSpPr>
              <a:spLocks noChangeArrowheads="1"/>
            </p:cNvSpPr>
            <p:nvPr/>
          </p:nvSpPr>
          <p:spPr bwMode="auto">
            <a:xfrm>
              <a:off x="1178832" y="5119235"/>
              <a:ext cx="1587500" cy="841375"/>
            </a:xfrm>
            <a:prstGeom prst="flowChartDecis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11294" name="文本框 7"/>
            <p:cNvSpPr txBox="1">
              <a:spLocks noChangeArrowheads="1"/>
            </p:cNvSpPr>
            <p:nvPr/>
          </p:nvSpPr>
          <p:spPr bwMode="auto">
            <a:xfrm>
              <a:off x="1505857" y="5312229"/>
              <a:ext cx="936625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总结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0" name="椭圆形标注 59"/>
          <p:cNvSpPr/>
          <p:nvPr/>
        </p:nvSpPr>
        <p:spPr bwMode="auto">
          <a:xfrm>
            <a:off x="10391775" y="2631625"/>
            <a:ext cx="1800225" cy="1247775"/>
          </a:xfrm>
          <a:prstGeom prst="wedgeEllipseCallout">
            <a:avLst>
              <a:gd name="adj1" fmla="val -65378"/>
              <a:gd name="adj2" fmla="val 10615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先串联，再并联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11317" grpId="0" animBg="1"/>
      <p:bldP spid="11318" grpId="0" animBg="1"/>
      <p:bldP spid="11319" grpId="0" animBg="1"/>
      <p:bldP spid="11320" grpId="0" animBg="1"/>
      <p:bldP spid="11321" grpId="0" animBg="1"/>
      <p:bldP spid="11322" grpId="0" animBg="1"/>
      <p:bldP spid="11323" grpId="0" animBg="1"/>
      <p:bldP spid="6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31"/>
          <p:cNvSpPr>
            <a:spLocks noChangeArrowheads="1"/>
          </p:cNvSpPr>
          <p:nvPr/>
        </p:nvSpPr>
        <p:spPr bwMode="auto">
          <a:xfrm>
            <a:off x="4166951" y="1484383"/>
            <a:ext cx="296862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串联电路和并联电路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783988" y="2125733"/>
          <a:ext cx="10755085" cy="4244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0742"/>
                <a:gridCol w="2531292"/>
                <a:gridCol w="1808479"/>
                <a:gridCol w="1901372"/>
                <a:gridCol w="2743200"/>
              </a:tblGrid>
              <a:tr h="1299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连接方式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电路图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电流路径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工作特点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开关控制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horzOverflow="overflow"/>
                </a:tc>
              </a:tr>
              <a:tr h="14724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串联</a:t>
                      </a:r>
                      <a:endPara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/>
                </a:tc>
              </a:tr>
              <a:tr h="14724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并联</a:t>
                      </a:r>
                      <a:endPara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5538551" y="3957708"/>
            <a:ext cx="115252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7043501" y="4976883"/>
            <a:ext cx="1728787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用电器独立工作互不影响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26"/>
          <p:cNvSpPr>
            <a:spLocks noChangeArrowheads="1"/>
          </p:cNvSpPr>
          <p:nvPr/>
        </p:nvSpPr>
        <p:spPr bwMode="auto">
          <a:xfrm>
            <a:off x="8992951" y="3537021"/>
            <a:ext cx="2298700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开关控制整个电路，与位置无关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27"/>
          <p:cNvSpPr>
            <a:spLocks noChangeArrowheads="1"/>
          </p:cNvSpPr>
          <p:nvPr/>
        </p:nvSpPr>
        <p:spPr bwMode="auto">
          <a:xfrm>
            <a:off x="5459176" y="5383283"/>
            <a:ext cx="1296987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多个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7049851" y="3540196"/>
            <a:ext cx="1730375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用电器同时工作相互影响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Rectangle 29"/>
          <p:cNvSpPr>
            <a:spLocks noChangeArrowheads="1"/>
          </p:cNvSpPr>
          <p:nvPr/>
        </p:nvSpPr>
        <p:spPr bwMode="auto">
          <a:xfrm>
            <a:off x="9015176" y="5029271"/>
            <a:ext cx="2479675" cy="12017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干路开关控制整个电路，支路开关控制所在支路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Group 32"/>
          <p:cNvGrpSpPr/>
          <p:nvPr/>
        </p:nvGrpSpPr>
        <p:grpSpPr bwMode="auto">
          <a:xfrm>
            <a:off x="3087451" y="3495746"/>
            <a:ext cx="1554162" cy="1303337"/>
            <a:chOff x="0" y="0"/>
            <a:chExt cx="1009" cy="868"/>
          </a:xfrm>
        </p:grpSpPr>
        <p:sp>
          <p:nvSpPr>
            <p:cNvPr id="18486" name="Rectangle 33"/>
            <p:cNvSpPr>
              <a:spLocks noChangeArrowheads="1"/>
            </p:cNvSpPr>
            <p:nvPr/>
          </p:nvSpPr>
          <p:spPr bwMode="auto">
            <a:xfrm>
              <a:off x="0" y="116"/>
              <a:ext cx="986" cy="45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487" name="Group 34"/>
            <p:cNvGrpSpPr/>
            <p:nvPr/>
          </p:nvGrpSpPr>
          <p:grpSpPr bwMode="auto">
            <a:xfrm>
              <a:off x="677" y="0"/>
              <a:ext cx="48" cy="223"/>
              <a:chOff x="0" y="0"/>
              <a:chExt cx="91" cy="476"/>
            </a:xfrm>
          </p:grpSpPr>
          <p:sp>
            <p:nvSpPr>
              <p:cNvPr id="18496" name="Rectangle 35"/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97" name="Line 32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98" name="Line 33"/>
              <p:cNvSpPr>
                <a:spLocks noChangeShapeType="1"/>
              </p:cNvSpPr>
              <p:nvPr/>
            </p:nvSpPr>
            <p:spPr bwMode="auto">
              <a:xfrm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488" name="Group 38"/>
            <p:cNvGrpSpPr/>
            <p:nvPr/>
          </p:nvGrpSpPr>
          <p:grpSpPr bwMode="auto">
            <a:xfrm>
              <a:off x="167" y="58"/>
              <a:ext cx="165" cy="93"/>
              <a:chOff x="0" y="0"/>
              <a:chExt cx="317" cy="182"/>
            </a:xfrm>
          </p:grpSpPr>
          <p:sp>
            <p:nvSpPr>
              <p:cNvPr id="18493" name="Rectangle 39"/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94" name="Line 44"/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95" name="Oval 42"/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8489" name="AutoShape 21"/>
            <p:cNvSpPr>
              <a:spLocks noChangeArrowheads="1"/>
            </p:cNvSpPr>
            <p:nvPr/>
          </p:nvSpPr>
          <p:spPr bwMode="auto">
            <a:xfrm>
              <a:off x="190" y="470"/>
              <a:ext cx="191" cy="194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490" name="AutoShape 21"/>
            <p:cNvSpPr>
              <a:spLocks noChangeArrowheads="1"/>
            </p:cNvSpPr>
            <p:nvPr/>
          </p:nvSpPr>
          <p:spPr bwMode="auto">
            <a:xfrm>
              <a:off x="617" y="470"/>
              <a:ext cx="191" cy="194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491" name="Rectangle 44"/>
            <p:cNvSpPr>
              <a:spLocks noChangeArrowheads="1"/>
            </p:cNvSpPr>
            <p:nvPr/>
          </p:nvSpPr>
          <p:spPr bwMode="auto">
            <a:xfrm>
              <a:off x="726" y="590"/>
              <a:ext cx="283" cy="26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L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2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92" name="Rectangle 45"/>
            <p:cNvSpPr>
              <a:spLocks noChangeArrowheads="1"/>
            </p:cNvSpPr>
            <p:nvPr/>
          </p:nvSpPr>
          <p:spPr bwMode="auto">
            <a:xfrm>
              <a:off x="270" y="604"/>
              <a:ext cx="284" cy="26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L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1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" name="Group 46"/>
          <p:cNvGrpSpPr/>
          <p:nvPr/>
        </p:nvGrpSpPr>
        <p:grpSpPr bwMode="auto">
          <a:xfrm>
            <a:off x="3087451" y="4921321"/>
            <a:ext cx="1512887" cy="1511300"/>
            <a:chOff x="0" y="0"/>
            <a:chExt cx="896" cy="901"/>
          </a:xfrm>
        </p:grpSpPr>
        <p:sp>
          <p:nvSpPr>
            <p:cNvPr id="18471" name="Rectangle 47"/>
            <p:cNvSpPr>
              <a:spLocks noChangeArrowheads="1"/>
            </p:cNvSpPr>
            <p:nvPr/>
          </p:nvSpPr>
          <p:spPr bwMode="auto">
            <a:xfrm>
              <a:off x="0" y="249"/>
              <a:ext cx="896" cy="5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472" name="Group 48"/>
            <p:cNvGrpSpPr/>
            <p:nvPr/>
          </p:nvGrpSpPr>
          <p:grpSpPr bwMode="auto">
            <a:xfrm>
              <a:off x="567" y="703"/>
              <a:ext cx="44" cy="196"/>
              <a:chOff x="0" y="0"/>
              <a:chExt cx="91" cy="476"/>
            </a:xfrm>
          </p:grpSpPr>
          <p:sp>
            <p:nvSpPr>
              <p:cNvPr id="18483" name="Rectangle 49"/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84" name="Line 32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85" name="Line 33"/>
              <p:cNvSpPr>
                <a:spLocks noChangeShapeType="1"/>
              </p:cNvSpPr>
              <p:nvPr/>
            </p:nvSpPr>
            <p:spPr bwMode="auto">
              <a:xfrm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473" name="Group 52"/>
            <p:cNvGrpSpPr/>
            <p:nvPr/>
          </p:nvGrpSpPr>
          <p:grpSpPr bwMode="auto">
            <a:xfrm>
              <a:off x="113" y="733"/>
              <a:ext cx="152" cy="84"/>
              <a:chOff x="0" y="0"/>
              <a:chExt cx="317" cy="182"/>
            </a:xfrm>
          </p:grpSpPr>
          <p:sp>
            <p:nvSpPr>
              <p:cNvPr id="18480" name="Rectangle 53"/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81" name="Line 44"/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82" name="Oval 42"/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8474" name="AutoShape 21"/>
            <p:cNvSpPr>
              <a:spLocks noChangeArrowheads="1"/>
            </p:cNvSpPr>
            <p:nvPr/>
          </p:nvSpPr>
          <p:spPr bwMode="auto">
            <a:xfrm>
              <a:off x="385" y="159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475" name="Rectangle 57"/>
            <p:cNvSpPr>
              <a:spLocks noChangeArrowheads="1"/>
            </p:cNvSpPr>
            <p:nvPr/>
          </p:nvSpPr>
          <p:spPr bwMode="auto">
            <a:xfrm>
              <a:off x="499" y="476"/>
              <a:ext cx="259" cy="23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L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2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76" name="Rectangle 58"/>
            <p:cNvSpPr>
              <a:spLocks noChangeArrowheads="1"/>
            </p:cNvSpPr>
            <p:nvPr/>
          </p:nvSpPr>
          <p:spPr bwMode="auto">
            <a:xfrm>
              <a:off x="476" y="0"/>
              <a:ext cx="258" cy="23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anose="02020603050405020304" pitchFamily="18" charset="0"/>
                </a:rPr>
                <a:t>L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1</a:t>
              </a:r>
              <a:endParaRPr lang="zh-CN" altLang="en-US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8477" name="Line 59"/>
            <p:cNvSpPr>
              <a:spLocks noChangeShapeType="1"/>
            </p:cNvSpPr>
            <p:nvPr/>
          </p:nvSpPr>
          <p:spPr bwMode="auto">
            <a:xfrm>
              <a:off x="0" y="521"/>
              <a:ext cx="88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78" name="AutoShape 21"/>
            <p:cNvSpPr>
              <a:spLocks noChangeArrowheads="1"/>
            </p:cNvSpPr>
            <p:nvPr/>
          </p:nvSpPr>
          <p:spPr bwMode="auto">
            <a:xfrm>
              <a:off x="385" y="417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479" name="Rectangle 61"/>
            <p:cNvSpPr>
              <a:spLocks noChangeArrowheads="1"/>
            </p:cNvSpPr>
            <p:nvPr/>
          </p:nvSpPr>
          <p:spPr bwMode="auto">
            <a:xfrm>
              <a:off x="113" y="521"/>
              <a:ext cx="250" cy="23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</a:rPr>
                <a:t>s</a:t>
              </a:r>
              <a:endParaRPr lang="en-US" altLang="zh-CN" b="1" dirty="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3" descr="2-14 家庭电路都是并联电路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98301" y="1635298"/>
            <a:ext cx="6229350" cy="335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809842" y="4979934"/>
            <a:ext cx="8064500" cy="831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家庭中的电灯、电扇、电冰箱、电视机、电脑等用电器大多是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并联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在电路中的。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1013042" y="5785023"/>
            <a:ext cx="8172450" cy="830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用来装饰居室、烘托欢乐气氛的彩色小灯泡，有些就是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串联和并联组合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而成的。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95" name="文本框 3"/>
          <p:cNvSpPr txBox="1">
            <a:spLocks noChangeArrowheads="1"/>
          </p:cNvSpPr>
          <p:nvPr/>
        </p:nvSpPr>
        <p:spPr bwMode="auto">
          <a:xfrm>
            <a:off x="2119302" y="895977"/>
            <a:ext cx="4637088" cy="581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三、生活中的电路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961">
            <a:off x="7292291" y="3279281"/>
            <a:ext cx="821411" cy="1508497"/>
          </a:xfrm>
          <a:prstGeom prst="rect">
            <a:avLst/>
          </a:prstGeom>
        </p:spPr>
      </p:pic>
      <p:sp>
        <p:nvSpPr>
          <p:cNvPr id="8" name="TextBox 18"/>
          <p:cNvSpPr>
            <a:spLocks noChangeArrowheads="1"/>
          </p:cNvSpPr>
          <p:nvPr/>
        </p:nvSpPr>
        <p:spPr bwMode="auto">
          <a:xfrm>
            <a:off x="7770576" y="1375628"/>
            <a:ext cx="3681412" cy="2419945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判断电路是串联还是并联的方法：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①根据各用电器能否各自独立工作来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判断；②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根据电流路径的多少来判断</a:t>
            </a:r>
            <a:endParaRPr lang="en-US" altLang="zh-CN" sz="2400" dirty="0" smtClean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8"/>
          <p:cNvSpPr txBox="1">
            <a:spLocks noChangeArrowheads="1"/>
          </p:cNvSpPr>
          <p:nvPr/>
        </p:nvSpPr>
        <p:spPr bwMode="auto">
          <a:xfrm>
            <a:off x="896938" y="1500188"/>
            <a:ext cx="6732587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．根据电路图连接实物电路。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317" name="Group 6"/>
          <p:cNvGrpSpPr/>
          <p:nvPr/>
        </p:nvGrpSpPr>
        <p:grpSpPr bwMode="auto">
          <a:xfrm>
            <a:off x="1619250" y="2463800"/>
            <a:ext cx="2808288" cy="2530475"/>
            <a:chOff x="0" y="0"/>
            <a:chExt cx="1769" cy="1594"/>
          </a:xfrm>
        </p:grpSpPr>
        <p:sp>
          <p:nvSpPr>
            <p:cNvPr id="13341" name="Rectangle 102"/>
            <p:cNvSpPr>
              <a:spLocks noChangeArrowheads="1"/>
            </p:cNvSpPr>
            <p:nvPr/>
          </p:nvSpPr>
          <p:spPr bwMode="auto">
            <a:xfrm>
              <a:off x="0" y="136"/>
              <a:ext cx="1769" cy="12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42" name="Line 51"/>
            <p:cNvSpPr>
              <a:spLocks noChangeShapeType="1"/>
            </p:cNvSpPr>
            <p:nvPr/>
          </p:nvSpPr>
          <p:spPr bwMode="auto">
            <a:xfrm>
              <a:off x="0" y="771"/>
              <a:ext cx="176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343" name="Group 9"/>
            <p:cNvGrpSpPr/>
            <p:nvPr/>
          </p:nvGrpSpPr>
          <p:grpSpPr bwMode="auto">
            <a:xfrm>
              <a:off x="998" y="1180"/>
              <a:ext cx="85" cy="340"/>
              <a:chOff x="0" y="0"/>
              <a:chExt cx="85" cy="340"/>
            </a:xfrm>
          </p:grpSpPr>
          <p:sp>
            <p:nvSpPr>
              <p:cNvPr id="13358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59" name="Line 24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60" name="Line 25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344" name="Group 13"/>
            <p:cNvGrpSpPr/>
            <p:nvPr/>
          </p:nvGrpSpPr>
          <p:grpSpPr bwMode="auto">
            <a:xfrm>
              <a:off x="227" y="1248"/>
              <a:ext cx="283" cy="170"/>
              <a:chOff x="0" y="0"/>
              <a:chExt cx="256" cy="142"/>
            </a:xfrm>
          </p:grpSpPr>
          <p:sp>
            <p:nvSpPr>
              <p:cNvPr id="13355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56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57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3345" name="Group 17"/>
            <p:cNvGrpSpPr/>
            <p:nvPr/>
          </p:nvGrpSpPr>
          <p:grpSpPr bwMode="auto">
            <a:xfrm>
              <a:off x="1202" y="34"/>
              <a:ext cx="283" cy="170"/>
              <a:chOff x="0" y="0"/>
              <a:chExt cx="256" cy="142"/>
            </a:xfrm>
          </p:grpSpPr>
          <p:sp>
            <p:nvSpPr>
              <p:cNvPr id="13352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53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54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3346" name="AutoShape 44"/>
            <p:cNvSpPr>
              <a:spLocks noChangeArrowheads="1"/>
            </p:cNvSpPr>
            <p:nvPr/>
          </p:nvSpPr>
          <p:spPr bwMode="auto">
            <a:xfrm>
              <a:off x="408" y="0"/>
              <a:ext cx="295" cy="295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47" name="AutoShape 44"/>
            <p:cNvSpPr>
              <a:spLocks noChangeArrowheads="1"/>
            </p:cNvSpPr>
            <p:nvPr/>
          </p:nvSpPr>
          <p:spPr bwMode="auto">
            <a:xfrm>
              <a:off x="749" y="612"/>
              <a:ext cx="294" cy="295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48" name="Text Box 45"/>
            <p:cNvSpPr txBox="1">
              <a:spLocks noChangeArrowheads="1"/>
            </p:cNvSpPr>
            <p:nvPr/>
          </p:nvSpPr>
          <p:spPr bwMode="auto">
            <a:xfrm>
              <a:off x="227" y="159"/>
              <a:ext cx="48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49" name="Text Box 50"/>
            <p:cNvSpPr txBox="1">
              <a:spLocks noChangeArrowheads="1"/>
            </p:cNvSpPr>
            <p:nvPr/>
          </p:nvSpPr>
          <p:spPr bwMode="auto">
            <a:xfrm>
              <a:off x="561" y="817"/>
              <a:ext cx="48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50" name="Text Box 99"/>
            <p:cNvSpPr txBox="1">
              <a:spLocks noChangeArrowheads="1"/>
            </p:cNvSpPr>
            <p:nvPr/>
          </p:nvSpPr>
          <p:spPr bwMode="auto">
            <a:xfrm>
              <a:off x="1265" y="159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51" name="Text Box 99"/>
            <p:cNvSpPr txBox="1">
              <a:spLocks noChangeArrowheads="1"/>
            </p:cNvSpPr>
            <p:nvPr/>
          </p:nvSpPr>
          <p:spPr bwMode="auto">
            <a:xfrm>
              <a:off x="318" y="1361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318" name="Group 27"/>
          <p:cNvGrpSpPr/>
          <p:nvPr/>
        </p:nvGrpSpPr>
        <p:grpSpPr bwMode="auto">
          <a:xfrm>
            <a:off x="5611813" y="2268538"/>
            <a:ext cx="4284662" cy="3049587"/>
            <a:chOff x="0" y="0"/>
            <a:chExt cx="2699" cy="1921"/>
          </a:xfrm>
        </p:grpSpPr>
        <p:grpSp>
          <p:nvGrpSpPr>
            <p:cNvPr id="13319" name="Group 28"/>
            <p:cNvGrpSpPr/>
            <p:nvPr/>
          </p:nvGrpSpPr>
          <p:grpSpPr bwMode="auto">
            <a:xfrm>
              <a:off x="1519" y="0"/>
              <a:ext cx="227" cy="476"/>
              <a:chOff x="0" y="0"/>
              <a:chExt cx="1846" cy="3540"/>
            </a:xfrm>
          </p:grpSpPr>
          <p:sp>
            <p:nvSpPr>
              <p:cNvPr id="13335" name="AutoShape 29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846" cy="3540"/>
              </a:xfrm>
              <a:prstGeom prst="can">
                <a:avLst>
                  <a:gd name="adj" fmla="val 47941"/>
                </a:avLst>
              </a:prstGeom>
              <a:gradFill rotWithShape="0">
                <a:gsLst>
                  <a:gs pos="0">
                    <a:srgbClr val="FCE768"/>
                  </a:gs>
                  <a:gs pos="50000">
                    <a:srgbClr val="FFFCEB"/>
                  </a:gs>
                  <a:gs pos="100000">
                    <a:srgbClr val="FCE768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36" name="Oval 30"/>
              <p:cNvSpPr>
                <a:spLocks noChangeArrowheads="1"/>
              </p:cNvSpPr>
              <p:nvPr/>
            </p:nvSpPr>
            <p:spPr bwMode="auto">
              <a:xfrm>
                <a:off x="147" y="90"/>
                <a:ext cx="1564" cy="69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885200"/>
                  </a:gs>
                </a:gsLst>
                <a:path path="shape">
                  <a:fillToRect l="50000" t="50000" r="50000" b="50000"/>
                </a:path>
              </a:gradFill>
              <a:ln w="38100" cmpd="dbl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37" name="WordArt 31"/>
              <p:cNvSpPr>
                <a:spLocks noChangeArrowheads="1" noChangeShapeType="1"/>
              </p:cNvSpPr>
              <p:nvPr/>
            </p:nvSpPr>
            <p:spPr bwMode="auto">
              <a:xfrm>
                <a:off x="41" y="1791"/>
                <a:ext cx="1766" cy="1140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pPr algn="ctr"/>
                <a:r>
                  <a:rPr lang="zh-CN" altLang="en-US" sz="24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干电池</a:t>
                </a:r>
                <a:endParaRPr lang="zh-CN" altLang="en-US" sz="24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38" name="AutoShape 32"/>
              <p:cNvSpPr>
                <a:spLocks noChangeArrowheads="1"/>
              </p:cNvSpPr>
              <p:nvPr/>
            </p:nvSpPr>
            <p:spPr bwMode="auto">
              <a:xfrm>
                <a:off x="788" y="180"/>
                <a:ext cx="308" cy="248"/>
              </a:xfrm>
              <a:prstGeom prst="can">
                <a:avLst>
                  <a:gd name="adj" fmla="val 50000"/>
                </a:avLst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39" name="Oval 33"/>
              <p:cNvSpPr>
                <a:spLocks noChangeArrowheads="1"/>
              </p:cNvSpPr>
              <p:nvPr/>
            </p:nvSpPr>
            <p:spPr bwMode="auto">
              <a:xfrm>
                <a:off x="830" y="210"/>
                <a:ext cx="212" cy="54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AAAAAA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9" name="WordArt 34"/>
              <p:cNvSpPr>
                <a:spLocks noChangeArrowheads="1" noChangeShapeType="1"/>
              </p:cNvSpPr>
              <p:nvPr/>
            </p:nvSpPr>
            <p:spPr bwMode="auto">
              <a:xfrm>
                <a:off x="148" y="1035"/>
                <a:ext cx="1552" cy="471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25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r>
                  <a:rPr lang="zh-CN" altLang="en-US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．</a:t>
                </a:r>
                <a:r>
                  <a:rPr lang="en-US" altLang="zh-CN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 </a:t>
                </a:r>
                <a:r>
                  <a:rPr lang="zh-CN" altLang="en-US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＋</a:t>
                </a:r>
                <a:endParaRPr lang="zh-CN" altLang="en-US" sz="240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3320" name="Group 35"/>
            <p:cNvGrpSpPr/>
            <p:nvPr/>
          </p:nvGrpSpPr>
          <p:grpSpPr bwMode="auto">
            <a:xfrm>
              <a:off x="1950" y="22"/>
              <a:ext cx="227" cy="476"/>
              <a:chOff x="0" y="0"/>
              <a:chExt cx="1846" cy="3540"/>
            </a:xfrm>
          </p:grpSpPr>
          <p:sp>
            <p:nvSpPr>
              <p:cNvPr id="13329" name="AutoShape 3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846" cy="3540"/>
              </a:xfrm>
              <a:prstGeom prst="can">
                <a:avLst>
                  <a:gd name="adj" fmla="val 47941"/>
                </a:avLst>
              </a:prstGeom>
              <a:gradFill rotWithShape="0">
                <a:gsLst>
                  <a:gs pos="0">
                    <a:srgbClr val="FCE768"/>
                  </a:gs>
                  <a:gs pos="50000">
                    <a:srgbClr val="FFFCEB"/>
                  </a:gs>
                  <a:gs pos="100000">
                    <a:srgbClr val="FCE768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30" name="Oval 37"/>
              <p:cNvSpPr>
                <a:spLocks noChangeArrowheads="1"/>
              </p:cNvSpPr>
              <p:nvPr/>
            </p:nvSpPr>
            <p:spPr bwMode="auto">
              <a:xfrm>
                <a:off x="147" y="90"/>
                <a:ext cx="1564" cy="69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885200"/>
                  </a:gs>
                </a:gsLst>
                <a:path path="shape">
                  <a:fillToRect l="50000" t="50000" r="50000" b="50000"/>
                </a:path>
              </a:gradFill>
              <a:ln w="38100" cmpd="dbl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31" name="WordArt 38"/>
              <p:cNvSpPr>
                <a:spLocks noChangeArrowheads="1" noChangeShapeType="1"/>
              </p:cNvSpPr>
              <p:nvPr/>
            </p:nvSpPr>
            <p:spPr bwMode="auto">
              <a:xfrm>
                <a:off x="41" y="1791"/>
                <a:ext cx="1766" cy="1140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pPr algn="ctr"/>
                <a:r>
                  <a:rPr lang="zh-CN" altLang="en-US" sz="24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干电池</a:t>
                </a:r>
                <a:endParaRPr lang="zh-CN" altLang="en-US" sz="24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32" name="AutoShape 39"/>
              <p:cNvSpPr>
                <a:spLocks noChangeArrowheads="1"/>
              </p:cNvSpPr>
              <p:nvPr/>
            </p:nvSpPr>
            <p:spPr bwMode="auto">
              <a:xfrm>
                <a:off x="788" y="180"/>
                <a:ext cx="308" cy="248"/>
              </a:xfrm>
              <a:prstGeom prst="can">
                <a:avLst>
                  <a:gd name="adj" fmla="val 50000"/>
                </a:avLst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33" name="Oval 40"/>
              <p:cNvSpPr>
                <a:spLocks noChangeArrowheads="1"/>
              </p:cNvSpPr>
              <p:nvPr/>
            </p:nvSpPr>
            <p:spPr bwMode="auto">
              <a:xfrm>
                <a:off x="830" y="210"/>
                <a:ext cx="212" cy="54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AAAAAA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WordArt 41"/>
              <p:cNvSpPr>
                <a:spLocks noChangeArrowheads="1" noChangeShapeType="1"/>
              </p:cNvSpPr>
              <p:nvPr/>
            </p:nvSpPr>
            <p:spPr bwMode="auto">
              <a:xfrm>
                <a:off x="148" y="1035"/>
                <a:ext cx="1552" cy="471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25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r>
                  <a:rPr lang="zh-CN" altLang="en-US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．</a:t>
                </a:r>
                <a:r>
                  <a:rPr lang="en-US" altLang="zh-CN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 </a:t>
                </a:r>
                <a:r>
                  <a:rPr lang="zh-CN" altLang="en-US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＋</a:t>
                </a:r>
                <a:endParaRPr lang="zh-CN" altLang="en-US" sz="240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13321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1882" y="1383"/>
              <a:ext cx="771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2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998" y="794"/>
              <a:ext cx="771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3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136" y="136"/>
              <a:ext cx="839" cy="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4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0" y="1270"/>
              <a:ext cx="839" cy="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25" name="Text Box 104"/>
            <p:cNvSpPr txBox="1">
              <a:spLocks noChangeArrowheads="1"/>
            </p:cNvSpPr>
            <p:nvPr/>
          </p:nvSpPr>
          <p:spPr bwMode="auto">
            <a:xfrm>
              <a:off x="1474" y="725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26" name="Text Box 109"/>
            <p:cNvSpPr txBox="1">
              <a:spLocks noChangeArrowheads="1"/>
            </p:cNvSpPr>
            <p:nvPr/>
          </p:nvSpPr>
          <p:spPr bwMode="auto">
            <a:xfrm>
              <a:off x="2358" y="1247"/>
              <a:ext cx="341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27" name="Text Box 99"/>
            <p:cNvSpPr txBox="1">
              <a:spLocks noChangeArrowheads="1"/>
            </p:cNvSpPr>
            <p:nvPr/>
          </p:nvSpPr>
          <p:spPr bwMode="auto">
            <a:xfrm>
              <a:off x="476" y="1202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28" name="Text Box 99"/>
            <p:cNvSpPr txBox="1">
              <a:spLocks noChangeArrowheads="1"/>
            </p:cNvSpPr>
            <p:nvPr/>
          </p:nvSpPr>
          <p:spPr bwMode="auto">
            <a:xfrm>
              <a:off x="521" y="68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0" name="Group 2"/>
          <p:cNvGrpSpPr/>
          <p:nvPr/>
        </p:nvGrpSpPr>
        <p:grpSpPr bwMode="auto">
          <a:xfrm>
            <a:off x="2005771" y="2235319"/>
            <a:ext cx="3692525" cy="4111625"/>
            <a:chOff x="0" y="0"/>
            <a:chExt cx="2326" cy="2590"/>
          </a:xfrm>
        </p:grpSpPr>
        <p:grpSp>
          <p:nvGrpSpPr>
            <p:cNvPr id="14379" name="Group 3"/>
            <p:cNvGrpSpPr/>
            <p:nvPr/>
          </p:nvGrpSpPr>
          <p:grpSpPr bwMode="auto">
            <a:xfrm>
              <a:off x="136" y="302"/>
              <a:ext cx="1956" cy="2288"/>
              <a:chOff x="0" y="0"/>
              <a:chExt cx="1956" cy="2288"/>
            </a:xfrm>
          </p:grpSpPr>
          <p:pic>
            <p:nvPicPr>
              <p:cNvPr id="14386" name="Picture 10" descr="H:\2\人教教参资源\九\图\电池组.JPG"/>
              <p:cNvPicPr>
                <a:picLocks noChangeAspect="1" noChangeArrowheads="1"/>
              </p:cNvPicPr>
              <p:nvPr/>
            </p:nvPicPr>
            <p:blipFill>
              <a:blip r:embed="rId1"/>
              <a:srcRect/>
              <a:stretch>
                <a:fillRect/>
              </a:stretch>
            </p:blipFill>
            <p:spPr bwMode="auto">
              <a:xfrm>
                <a:off x="177" y="1814"/>
                <a:ext cx="1202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87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6" y="982"/>
                <a:ext cx="771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88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129" y="952"/>
                <a:ext cx="771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89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flipH="1">
                <a:off x="1021" y="0"/>
                <a:ext cx="839" cy="5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90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 flipH="1">
                <a:off x="0" y="45"/>
                <a:ext cx="839" cy="5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391" name="Text Box 104"/>
              <p:cNvSpPr txBox="1">
                <a:spLocks noChangeArrowheads="1"/>
              </p:cNvSpPr>
              <p:nvPr/>
            </p:nvSpPr>
            <p:spPr bwMode="auto">
              <a:xfrm>
                <a:off x="1588" y="953"/>
                <a:ext cx="368" cy="23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altLang="zh-CN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392" name="Text Box 109"/>
              <p:cNvSpPr txBox="1">
                <a:spLocks noChangeArrowheads="1"/>
              </p:cNvSpPr>
              <p:nvPr/>
            </p:nvSpPr>
            <p:spPr bwMode="auto">
              <a:xfrm>
                <a:off x="499" y="953"/>
                <a:ext cx="341" cy="23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altLang="zh-CN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393" name="Text Box 99"/>
              <p:cNvSpPr txBox="1">
                <a:spLocks noChangeArrowheads="1"/>
              </p:cNvSpPr>
              <p:nvPr/>
            </p:nvSpPr>
            <p:spPr bwMode="auto">
              <a:xfrm>
                <a:off x="313" y="499"/>
                <a:ext cx="368" cy="23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</a:t>
                </a:r>
                <a:r>
                  <a:rPr lang="en-US" altLang="zh-CN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394" name="Text Box 99"/>
              <p:cNvSpPr txBox="1">
                <a:spLocks noChangeArrowheads="1"/>
              </p:cNvSpPr>
              <p:nvPr/>
            </p:nvSpPr>
            <p:spPr bwMode="auto">
              <a:xfrm>
                <a:off x="1316" y="453"/>
                <a:ext cx="368" cy="23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</a:t>
                </a:r>
                <a:r>
                  <a:rPr lang="en-US" altLang="zh-CN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380" name="未知"/>
            <p:cNvSpPr/>
            <p:nvPr/>
          </p:nvSpPr>
          <p:spPr bwMode="auto">
            <a:xfrm>
              <a:off x="1452" y="665"/>
              <a:ext cx="874" cy="1788"/>
            </a:xfrm>
            <a:custGeom>
              <a:avLst/>
              <a:gdLst>
                <a:gd name="T0" fmla="*/ 0 w 874"/>
                <a:gd name="T1" fmla="*/ 1746 h 1788"/>
                <a:gd name="T2" fmla="*/ 385 w 874"/>
                <a:gd name="T3" fmla="*/ 1701 h 1788"/>
                <a:gd name="T4" fmla="*/ 794 w 874"/>
                <a:gd name="T5" fmla="*/ 1225 h 1788"/>
                <a:gd name="T6" fmla="*/ 862 w 874"/>
                <a:gd name="T7" fmla="*/ 817 h 1788"/>
                <a:gd name="T8" fmla="*/ 748 w 874"/>
                <a:gd name="T9" fmla="*/ 386 h 1788"/>
                <a:gd name="T10" fmla="*/ 567 w 874"/>
                <a:gd name="T11" fmla="*/ 159 h 1788"/>
                <a:gd name="T12" fmla="*/ 340 w 874"/>
                <a:gd name="T13" fmla="*/ 0 h 17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4"/>
                <a:gd name="T22" fmla="*/ 0 h 1788"/>
                <a:gd name="T23" fmla="*/ 874 w 874"/>
                <a:gd name="T24" fmla="*/ 1788 h 17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4" h="1788">
                  <a:moveTo>
                    <a:pt x="0" y="1746"/>
                  </a:moveTo>
                  <a:cubicBezTo>
                    <a:pt x="126" y="1767"/>
                    <a:pt x="253" y="1788"/>
                    <a:pt x="385" y="1701"/>
                  </a:cubicBezTo>
                  <a:cubicBezTo>
                    <a:pt x="517" y="1614"/>
                    <a:pt x="714" y="1372"/>
                    <a:pt x="794" y="1225"/>
                  </a:cubicBezTo>
                  <a:cubicBezTo>
                    <a:pt x="874" y="1078"/>
                    <a:pt x="870" y="957"/>
                    <a:pt x="862" y="817"/>
                  </a:cubicBezTo>
                  <a:cubicBezTo>
                    <a:pt x="854" y="677"/>
                    <a:pt x="797" y="496"/>
                    <a:pt x="748" y="386"/>
                  </a:cubicBezTo>
                  <a:cubicBezTo>
                    <a:pt x="699" y="276"/>
                    <a:pt x="635" y="223"/>
                    <a:pt x="567" y="159"/>
                  </a:cubicBezTo>
                  <a:cubicBezTo>
                    <a:pt x="499" y="95"/>
                    <a:pt x="419" y="47"/>
                    <a:pt x="340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81" name="未知"/>
            <p:cNvSpPr/>
            <p:nvPr/>
          </p:nvSpPr>
          <p:spPr bwMode="auto">
            <a:xfrm>
              <a:off x="777" y="0"/>
              <a:ext cx="1443" cy="740"/>
            </a:xfrm>
            <a:custGeom>
              <a:avLst/>
              <a:gdLst>
                <a:gd name="T0" fmla="*/ 1043 w 1443"/>
                <a:gd name="T1" fmla="*/ 688 h 740"/>
                <a:gd name="T2" fmla="*/ 1292 w 1443"/>
                <a:gd name="T3" fmla="*/ 574 h 740"/>
                <a:gd name="T4" fmla="*/ 1360 w 1443"/>
                <a:gd name="T5" fmla="*/ 212 h 740"/>
                <a:gd name="T6" fmla="*/ 793 w 1443"/>
                <a:gd name="T7" fmla="*/ 7 h 740"/>
                <a:gd name="T8" fmla="*/ 385 w 1443"/>
                <a:gd name="T9" fmla="*/ 257 h 740"/>
                <a:gd name="T10" fmla="*/ 136 w 1443"/>
                <a:gd name="T11" fmla="*/ 665 h 740"/>
                <a:gd name="T12" fmla="*/ 0 w 1443"/>
                <a:gd name="T13" fmla="*/ 710 h 7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43"/>
                <a:gd name="T22" fmla="*/ 0 h 740"/>
                <a:gd name="T23" fmla="*/ 1443 w 1443"/>
                <a:gd name="T24" fmla="*/ 740 h 7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43" h="740">
                  <a:moveTo>
                    <a:pt x="1043" y="688"/>
                  </a:moveTo>
                  <a:cubicBezTo>
                    <a:pt x="1141" y="670"/>
                    <a:pt x="1239" y="653"/>
                    <a:pt x="1292" y="574"/>
                  </a:cubicBezTo>
                  <a:cubicBezTo>
                    <a:pt x="1345" y="495"/>
                    <a:pt x="1443" y="306"/>
                    <a:pt x="1360" y="212"/>
                  </a:cubicBezTo>
                  <a:cubicBezTo>
                    <a:pt x="1277" y="118"/>
                    <a:pt x="955" y="0"/>
                    <a:pt x="793" y="7"/>
                  </a:cubicBezTo>
                  <a:cubicBezTo>
                    <a:pt x="631" y="14"/>
                    <a:pt x="494" y="147"/>
                    <a:pt x="385" y="257"/>
                  </a:cubicBezTo>
                  <a:cubicBezTo>
                    <a:pt x="276" y="367"/>
                    <a:pt x="200" y="590"/>
                    <a:pt x="136" y="665"/>
                  </a:cubicBezTo>
                  <a:cubicBezTo>
                    <a:pt x="72" y="740"/>
                    <a:pt x="36" y="725"/>
                    <a:pt x="0" y="71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82" name="未知"/>
            <p:cNvSpPr/>
            <p:nvPr/>
          </p:nvSpPr>
          <p:spPr bwMode="auto">
            <a:xfrm>
              <a:off x="0" y="733"/>
              <a:ext cx="310" cy="926"/>
            </a:xfrm>
            <a:custGeom>
              <a:avLst/>
              <a:gdLst>
                <a:gd name="T0" fmla="*/ 310 w 310"/>
                <a:gd name="T1" fmla="*/ 0 h 926"/>
                <a:gd name="T2" fmla="*/ 38 w 310"/>
                <a:gd name="T3" fmla="*/ 386 h 926"/>
                <a:gd name="T4" fmla="*/ 83 w 310"/>
                <a:gd name="T5" fmla="*/ 839 h 926"/>
                <a:gd name="T6" fmla="*/ 310 w 310"/>
                <a:gd name="T7" fmla="*/ 907 h 9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"/>
                <a:gd name="T13" fmla="*/ 0 h 926"/>
                <a:gd name="T14" fmla="*/ 310 w 310"/>
                <a:gd name="T15" fmla="*/ 926 h 9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" h="926">
                  <a:moveTo>
                    <a:pt x="310" y="0"/>
                  </a:moveTo>
                  <a:cubicBezTo>
                    <a:pt x="193" y="123"/>
                    <a:pt x="76" y="246"/>
                    <a:pt x="38" y="386"/>
                  </a:cubicBezTo>
                  <a:cubicBezTo>
                    <a:pt x="0" y="526"/>
                    <a:pt x="38" y="752"/>
                    <a:pt x="83" y="839"/>
                  </a:cubicBezTo>
                  <a:cubicBezTo>
                    <a:pt x="128" y="926"/>
                    <a:pt x="272" y="896"/>
                    <a:pt x="310" y="907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83" name="未知"/>
            <p:cNvSpPr/>
            <p:nvPr/>
          </p:nvSpPr>
          <p:spPr bwMode="auto">
            <a:xfrm>
              <a:off x="840" y="1595"/>
              <a:ext cx="1109" cy="426"/>
            </a:xfrm>
            <a:custGeom>
              <a:avLst/>
              <a:gdLst>
                <a:gd name="T0" fmla="*/ 0 w 1109"/>
                <a:gd name="T1" fmla="*/ 68 h 426"/>
                <a:gd name="T2" fmla="*/ 281 w 1109"/>
                <a:gd name="T3" fmla="*/ 338 h 426"/>
                <a:gd name="T4" fmla="*/ 618 w 1109"/>
                <a:gd name="T5" fmla="*/ 411 h 426"/>
                <a:gd name="T6" fmla="*/ 863 w 1109"/>
                <a:gd name="T7" fmla="*/ 378 h 426"/>
                <a:gd name="T8" fmla="*/ 1075 w 1109"/>
                <a:gd name="T9" fmla="*/ 120 h 426"/>
                <a:gd name="T10" fmla="*/ 1065 w 1109"/>
                <a:gd name="T11" fmla="*/ 0 h 4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09"/>
                <a:gd name="T19" fmla="*/ 0 h 426"/>
                <a:gd name="T20" fmla="*/ 1109 w 1109"/>
                <a:gd name="T21" fmla="*/ 426 h 4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09" h="426">
                  <a:moveTo>
                    <a:pt x="0" y="68"/>
                  </a:moveTo>
                  <a:cubicBezTo>
                    <a:pt x="47" y="113"/>
                    <a:pt x="178" y="281"/>
                    <a:pt x="281" y="338"/>
                  </a:cubicBezTo>
                  <a:cubicBezTo>
                    <a:pt x="384" y="395"/>
                    <a:pt x="521" y="404"/>
                    <a:pt x="618" y="411"/>
                  </a:cubicBezTo>
                  <a:cubicBezTo>
                    <a:pt x="715" y="418"/>
                    <a:pt x="787" y="426"/>
                    <a:pt x="863" y="378"/>
                  </a:cubicBezTo>
                  <a:cubicBezTo>
                    <a:pt x="939" y="330"/>
                    <a:pt x="1041" y="183"/>
                    <a:pt x="1075" y="120"/>
                  </a:cubicBezTo>
                  <a:cubicBezTo>
                    <a:pt x="1109" y="57"/>
                    <a:pt x="1067" y="25"/>
                    <a:pt x="1065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84" name="未知"/>
            <p:cNvSpPr/>
            <p:nvPr/>
          </p:nvSpPr>
          <p:spPr bwMode="auto">
            <a:xfrm>
              <a:off x="1078" y="665"/>
              <a:ext cx="347" cy="968"/>
            </a:xfrm>
            <a:custGeom>
              <a:avLst/>
              <a:gdLst>
                <a:gd name="T0" fmla="*/ 234 w 347"/>
                <a:gd name="T1" fmla="*/ 0 h 968"/>
                <a:gd name="T2" fmla="*/ 132 w 347"/>
                <a:gd name="T3" fmla="*/ 136 h 968"/>
                <a:gd name="T4" fmla="*/ 39 w 347"/>
                <a:gd name="T5" fmla="*/ 348 h 968"/>
                <a:gd name="T6" fmla="*/ 26 w 347"/>
                <a:gd name="T7" fmla="*/ 692 h 968"/>
                <a:gd name="T8" fmla="*/ 198 w 347"/>
                <a:gd name="T9" fmla="*/ 924 h 968"/>
                <a:gd name="T10" fmla="*/ 347 w 347"/>
                <a:gd name="T11" fmla="*/ 953 h 9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7"/>
                <a:gd name="T19" fmla="*/ 0 h 968"/>
                <a:gd name="T20" fmla="*/ 347 w 347"/>
                <a:gd name="T21" fmla="*/ 968 h 96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7" h="968">
                  <a:moveTo>
                    <a:pt x="234" y="0"/>
                  </a:moveTo>
                  <a:cubicBezTo>
                    <a:pt x="217" y="23"/>
                    <a:pt x="164" y="78"/>
                    <a:pt x="132" y="136"/>
                  </a:cubicBezTo>
                  <a:cubicBezTo>
                    <a:pt x="100" y="194"/>
                    <a:pt x="57" y="255"/>
                    <a:pt x="39" y="348"/>
                  </a:cubicBezTo>
                  <a:cubicBezTo>
                    <a:pt x="21" y="441"/>
                    <a:pt x="0" y="596"/>
                    <a:pt x="26" y="692"/>
                  </a:cubicBezTo>
                  <a:cubicBezTo>
                    <a:pt x="52" y="788"/>
                    <a:pt x="144" y="880"/>
                    <a:pt x="198" y="924"/>
                  </a:cubicBezTo>
                  <a:cubicBezTo>
                    <a:pt x="252" y="968"/>
                    <a:pt x="316" y="947"/>
                    <a:pt x="347" y="953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85" name="未知"/>
            <p:cNvSpPr/>
            <p:nvPr/>
          </p:nvSpPr>
          <p:spPr bwMode="auto">
            <a:xfrm>
              <a:off x="65" y="1636"/>
              <a:ext cx="734" cy="776"/>
            </a:xfrm>
            <a:custGeom>
              <a:avLst/>
              <a:gdLst>
                <a:gd name="T0" fmla="*/ 734 w 734"/>
                <a:gd name="T1" fmla="*/ 0 h 776"/>
                <a:gd name="T2" fmla="*/ 472 w 734"/>
                <a:gd name="T3" fmla="*/ 207 h 776"/>
                <a:gd name="T4" fmla="*/ 61 w 734"/>
                <a:gd name="T5" fmla="*/ 373 h 776"/>
                <a:gd name="T6" fmla="*/ 107 w 734"/>
                <a:gd name="T7" fmla="*/ 710 h 776"/>
                <a:gd name="T8" fmla="*/ 326 w 734"/>
                <a:gd name="T9" fmla="*/ 771 h 7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4"/>
                <a:gd name="T16" fmla="*/ 0 h 776"/>
                <a:gd name="T17" fmla="*/ 734 w 734"/>
                <a:gd name="T18" fmla="*/ 776 h 7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4" h="776">
                  <a:moveTo>
                    <a:pt x="734" y="0"/>
                  </a:moveTo>
                  <a:cubicBezTo>
                    <a:pt x="690" y="35"/>
                    <a:pt x="584" y="145"/>
                    <a:pt x="472" y="207"/>
                  </a:cubicBezTo>
                  <a:cubicBezTo>
                    <a:pt x="360" y="269"/>
                    <a:pt x="122" y="289"/>
                    <a:pt x="61" y="373"/>
                  </a:cubicBezTo>
                  <a:cubicBezTo>
                    <a:pt x="0" y="457"/>
                    <a:pt x="63" y="644"/>
                    <a:pt x="107" y="710"/>
                  </a:cubicBezTo>
                  <a:cubicBezTo>
                    <a:pt x="151" y="776"/>
                    <a:pt x="281" y="758"/>
                    <a:pt x="326" y="771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2616958" y="1406644"/>
            <a:ext cx="6732588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．根据实物电路画电路图。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7"/>
          <p:cNvGrpSpPr/>
          <p:nvPr/>
        </p:nvGrpSpPr>
        <p:grpSpPr bwMode="auto">
          <a:xfrm>
            <a:off x="7476296" y="3279894"/>
            <a:ext cx="2808287" cy="2447925"/>
            <a:chOff x="7831138" y="2706688"/>
            <a:chExt cx="2808287" cy="2447925"/>
          </a:xfrm>
        </p:grpSpPr>
        <p:grpSp>
          <p:nvGrpSpPr>
            <p:cNvPr id="14343" name="组合 56"/>
            <p:cNvGrpSpPr/>
            <p:nvPr/>
          </p:nvGrpSpPr>
          <p:grpSpPr bwMode="auto">
            <a:xfrm>
              <a:off x="7831138" y="2706688"/>
              <a:ext cx="2808287" cy="2447925"/>
              <a:chOff x="7831138" y="2706688"/>
              <a:chExt cx="2808287" cy="2447925"/>
            </a:xfrm>
          </p:grpSpPr>
          <p:grpSp>
            <p:nvGrpSpPr>
              <p:cNvPr id="14347" name="组合 67"/>
              <p:cNvGrpSpPr/>
              <p:nvPr/>
            </p:nvGrpSpPr>
            <p:grpSpPr bwMode="auto">
              <a:xfrm>
                <a:off x="7831138" y="2706688"/>
                <a:ext cx="2808287" cy="2447925"/>
                <a:chOff x="5291138" y="3141665"/>
                <a:chExt cx="2808287" cy="2447923"/>
              </a:xfrm>
            </p:grpSpPr>
            <p:grpSp>
              <p:nvGrpSpPr>
                <p:cNvPr id="14349" name="Group 24"/>
                <p:cNvGrpSpPr/>
                <p:nvPr/>
              </p:nvGrpSpPr>
              <p:grpSpPr bwMode="auto">
                <a:xfrm>
                  <a:off x="5291138" y="4356100"/>
                  <a:ext cx="2808287" cy="1233488"/>
                  <a:chOff x="0" y="-6"/>
                  <a:chExt cx="1769" cy="777"/>
                </a:xfrm>
              </p:grpSpPr>
              <p:grpSp>
                <p:nvGrpSpPr>
                  <p:cNvPr id="14371" name="Group 25"/>
                  <p:cNvGrpSpPr/>
                  <p:nvPr/>
                </p:nvGrpSpPr>
                <p:grpSpPr bwMode="auto">
                  <a:xfrm flipV="1">
                    <a:off x="0" y="-6"/>
                    <a:ext cx="1769" cy="619"/>
                    <a:chOff x="0" y="0"/>
                    <a:chExt cx="1769" cy="619"/>
                  </a:xfrm>
                </p:grpSpPr>
                <p:sp>
                  <p:nvSpPr>
                    <p:cNvPr id="14376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2"/>
                      <a:ext cx="1769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77" name="Line 51"/>
                    <p:cNvSpPr>
                      <a:spLocks noChangeShapeType="1"/>
                    </p:cNvSpPr>
                    <p:nvPr/>
                  </p:nvSpPr>
                  <p:spPr bwMode="auto">
                    <a:xfrm rot="5400000" flipH="1">
                      <a:off x="-306" y="306"/>
                      <a:ext cx="61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78" name="Line 51"/>
                    <p:cNvSpPr>
                      <a:spLocks noChangeShapeType="1"/>
                    </p:cNvSpPr>
                    <p:nvPr/>
                  </p:nvSpPr>
                  <p:spPr bwMode="auto">
                    <a:xfrm rot="5400000" flipH="1">
                      <a:off x="1463" y="313"/>
                      <a:ext cx="61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4372" name="Group 29"/>
                  <p:cNvGrpSpPr/>
                  <p:nvPr/>
                </p:nvGrpSpPr>
                <p:grpSpPr bwMode="auto">
                  <a:xfrm>
                    <a:off x="821" y="431"/>
                    <a:ext cx="85" cy="340"/>
                    <a:chOff x="0" y="0"/>
                    <a:chExt cx="85" cy="340"/>
                  </a:xfrm>
                </p:grpSpPr>
                <p:sp>
                  <p:nvSpPr>
                    <p:cNvPr id="14373" name="Rectangle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113"/>
                      <a:ext cx="85" cy="8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</a:ln>
                  </p:spPr>
                  <p:txBody>
                    <a:bodyPr wrap="none" anchor="ctr"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14374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0" cy="34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75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5" y="85"/>
                      <a:ext cx="0" cy="17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4350" name="Group 33"/>
                <p:cNvGrpSpPr/>
                <p:nvPr/>
              </p:nvGrpSpPr>
              <p:grpSpPr bwMode="auto">
                <a:xfrm>
                  <a:off x="5291138" y="3141665"/>
                  <a:ext cx="2808287" cy="1204909"/>
                  <a:chOff x="0" y="0"/>
                  <a:chExt cx="1769" cy="759"/>
                </a:xfrm>
              </p:grpSpPr>
              <p:grpSp>
                <p:nvGrpSpPr>
                  <p:cNvPr id="14360" name="Group 34"/>
                  <p:cNvGrpSpPr/>
                  <p:nvPr/>
                </p:nvGrpSpPr>
                <p:grpSpPr bwMode="auto">
                  <a:xfrm>
                    <a:off x="0" y="140"/>
                    <a:ext cx="1769" cy="619"/>
                    <a:chOff x="0" y="0"/>
                    <a:chExt cx="1769" cy="619"/>
                  </a:xfrm>
                </p:grpSpPr>
                <p:sp>
                  <p:nvSpPr>
                    <p:cNvPr id="14368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2"/>
                      <a:ext cx="1769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CC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69" name="Line 51"/>
                    <p:cNvSpPr>
                      <a:spLocks noChangeShapeType="1"/>
                    </p:cNvSpPr>
                    <p:nvPr/>
                  </p:nvSpPr>
                  <p:spPr bwMode="auto">
                    <a:xfrm rot="5400000" flipH="1">
                      <a:off x="-306" y="306"/>
                      <a:ext cx="61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CC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70" name="Line 51"/>
                    <p:cNvSpPr>
                      <a:spLocks noChangeShapeType="1"/>
                    </p:cNvSpPr>
                    <p:nvPr/>
                  </p:nvSpPr>
                  <p:spPr bwMode="auto">
                    <a:xfrm rot="5400000" flipH="1">
                      <a:off x="1463" y="313"/>
                      <a:ext cx="612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CC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4361" name="Group 38"/>
                  <p:cNvGrpSpPr/>
                  <p:nvPr/>
                </p:nvGrpSpPr>
                <p:grpSpPr bwMode="auto">
                  <a:xfrm>
                    <a:off x="1225" y="37"/>
                    <a:ext cx="283" cy="170"/>
                    <a:chOff x="0" y="0"/>
                    <a:chExt cx="256" cy="142"/>
                  </a:xfrm>
                </p:grpSpPr>
                <p:sp>
                  <p:nvSpPr>
                    <p:cNvPr id="14365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" y="0"/>
                      <a:ext cx="226" cy="142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</a:ln>
                  </p:spPr>
                  <p:txBody>
                    <a:bodyPr wrap="none" anchor="ctr"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14366" name="Line 1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" y="0"/>
                      <a:ext cx="227" cy="8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67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57"/>
                      <a:ext cx="57" cy="5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28575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</p:grpSp>
              <p:sp>
                <p:nvSpPr>
                  <p:cNvPr id="14362" name="AutoShape 44"/>
                  <p:cNvSpPr>
                    <a:spLocks noChangeArrowheads="1"/>
                  </p:cNvSpPr>
                  <p:nvPr/>
                </p:nvSpPr>
                <p:spPr bwMode="auto">
                  <a:xfrm>
                    <a:off x="415" y="0"/>
                    <a:ext cx="295" cy="295"/>
                  </a:xfrm>
                  <a:prstGeom prst="flowChartSummingJunction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363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5" y="159"/>
                    <a:ext cx="482" cy="29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4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L</a:t>
                    </a:r>
                    <a:r>
                      <a:rPr lang="en-US" altLang="zh-CN" sz="2400" baseline="-250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2</a:t>
                    </a:r>
                    <a:endParaRPr lang="en-US" altLang="zh-CN" sz="2400" baseline="-250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364" name="Text Box 9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93" y="183"/>
                    <a:ext cx="368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4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S</a:t>
                    </a:r>
                    <a:r>
                      <a:rPr lang="en-US" altLang="zh-CN" sz="2400" baseline="-250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1</a:t>
                    </a:r>
                    <a:endParaRPr lang="en-US" altLang="zh-CN" sz="2400" baseline="-250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grpSp>
              <p:nvGrpSpPr>
                <p:cNvPr id="14351" name="Group 45"/>
                <p:cNvGrpSpPr/>
                <p:nvPr/>
              </p:nvGrpSpPr>
              <p:grpSpPr bwMode="auto">
                <a:xfrm>
                  <a:off x="5291138" y="4149725"/>
                  <a:ext cx="2808287" cy="572709"/>
                  <a:chOff x="0" y="0"/>
                  <a:chExt cx="1769" cy="572709"/>
                </a:xfrm>
              </p:grpSpPr>
              <p:sp>
                <p:nvSpPr>
                  <p:cNvPr id="14352" name="Text Box 9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86" y="203377"/>
                    <a:ext cx="368" cy="36933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4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S</a:t>
                    </a:r>
                    <a:r>
                      <a:rPr lang="en-US" altLang="zh-CN" sz="2400" baseline="-250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2</a:t>
                    </a:r>
                    <a:endParaRPr lang="en-US" altLang="zh-CN" sz="2400" baseline="-250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353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0" y="136"/>
                    <a:ext cx="1769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 type="oval" w="med" len="med"/>
                    <a:tailEnd type="oval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354" name="Group 47"/>
                  <p:cNvGrpSpPr/>
                  <p:nvPr/>
                </p:nvGrpSpPr>
                <p:grpSpPr bwMode="auto">
                  <a:xfrm>
                    <a:off x="1127" y="43"/>
                    <a:ext cx="283" cy="170"/>
                    <a:chOff x="0" y="0"/>
                    <a:chExt cx="256" cy="142"/>
                  </a:xfrm>
                </p:grpSpPr>
                <p:sp>
                  <p:nvSpPr>
                    <p:cNvPr id="14357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" y="0"/>
                      <a:ext cx="226" cy="142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</a:ln>
                  </p:spPr>
                  <p:txBody>
                    <a:bodyPr wrap="none" anchor="ctr"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  <p:sp>
                  <p:nvSpPr>
                    <p:cNvPr id="14358" name="Line 1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" y="0"/>
                      <a:ext cx="227" cy="8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C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59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57"/>
                      <a:ext cx="57" cy="5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28575">
                      <a:solidFill>
                        <a:srgbClr val="CC0000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endParaRPr lang="zh-CN" altLang="en-US" sz="2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p:txBody>
                </p:sp>
              </p:grpSp>
              <p:sp>
                <p:nvSpPr>
                  <p:cNvPr id="14355" name="AutoShape 44"/>
                  <p:cNvSpPr>
                    <a:spLocks noChangeArrowheads="1"/>
                  </p:cNvSpPr>
                  <p:nvPr/>
                </p:nvSpPr>
                <p:spPr bwMode="auto">
                  <a:xfrm>
                    <a:off x="381" y="0"/>
                    <a:ext cx="294" cy="295"/>
                  </a:xfrm>
                  <a:prstGeom prst="flowChartSummingJunction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endParaRPr lang="zh-CN" altLang="en-US" sz="24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4356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9" y="227"/>
                    <a:ext cx="482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4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L</a:t>
                    </a:r>
                    <a:r>
                      <a:rPr lang="en-US" altLang="zh-CN" sz="2400" baseline="-250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1</a:t>
                    </a:r>
                    <a:endParaRPr lang="en-US" altLang="zh-CN" sz="2400" baseline="-2500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</p:grpSp>
          <p:sp>
            <p:nvSpPr>
              <p:cNvPr id="14348" name="AutoShape 44"/>
              <p:cNvSpPr>
                <a:spLocks noChangeArrowheads="1"/>
              </p:cNvSpPr>
              <p:nvPr/>
            </p:nvSpPr>
            <p:spPr bwMode="auto">
              <a:xfrm>
                <a:off x="8494713" y="3452813"/>
                <a:ext cx="466725" cy="468312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344" name="Rectangle 15"/>
            <p:cNvSpPr>
              <a:spLocks noChangeArrowheads="1"/>
            </p:cNvSpPr>
            <p:nvPr/>
          </p:nvSpPr>
          <p:spPr bwMode="auto">
            <a:xfrm>
              <a:off x="9772650" y="3565525"/>
              <a:ext cx="396875" cy="2698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45" name="Line 16"/>
            <p:cNvSpPr>
              <a:spLocks noChangeShapeType="1"/>
            </p:cNvSpPr>
            <p:nvPr/>
          </p:nvSpPr>
          <p:spPr bwMode="auto">
            <a:xfrm flipV="1">
              <a:off x="9758363" y="3565525"/>
              <a:ext cx="398462" cy="163513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Oval 17"/>
            <p:cNvSpPr>
              <a:spLocks noChangeArrowheads="1"/>
            </p:cNvSpPr>
            <p:nvPr/>
          </p:nvSpPr>
          <p:spPr bwMode="auto">
            <a:xfrm>
              <a:off x="9750425" y="3687763"/>
              <a:ext cx="100013" cy="106362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CC0000"/>
              </a:solidFill>
              <a:round/>
            </a:ln>
            <a:effectLst/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8"/>
          <p:cNvSpPr txBox="1">
            <a:spLocks noChangeArrowheads="1"/>
          </p:cNvSpPr>
          <p:nvPr/>
        </p:nvSpPr>
        <p:spPr bwMode="auto">
          <a:xfrm>
            <a:off x="1561769" y="1868274"/>
            <a:ext cx="8027988" cy="977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．如图所示的四个电路图中，开关闭合时，三盏灯属于并联关系的是（    ）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365" name="Group 3"/>
          <p:cNvGrpSpPr/>
          <p:nvPr/>
        </p:nvGrpSpPr>
        <p:grpSpPr bwMode="auto">
          <a:xfrm>
            <a:off x="1314119" y="3757399"/>
            <a:ext cx="1655763" cy="1260475"/>
            <a:chOff x="0" y="0"/>
            <a:chExt cx="1043" cy="794"/>
          </a:xfrm>
        </p:grpSpPr>
        <p:sp>
          <p:nvSpPr>
            <p:cNvPr id="15429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032" cy="68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5430" name="Group 5"/>
            <p:cNvGrpSpPr/>
            <p:nvPr/>
          </p:nvGrpSpPr>
          <p:grpSpPr bwMode="auto">
            <a:xfrm>
              <a:off x="839" y="567"/>
              <a:ext cx="51" cy="227"/>
              <a:chOff x="0" y="0"/>
              <a:chExt cx="91" cy="476"/>
            </a:xfrm>
          </p:grpSpPr>
          <p:sp>
            <p:nvSpPr>
              <p:cNvPr id="15444" name="Rectangle 6"/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445" name="Line 32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46" name="Line 33"/>
              <p:cNvSpPr>
                <a:spLocks noChangeShapeType="1"/>
              </p:cNvSpPr>
              <p:nvPr/>
            </p:nvSpPr>
            <p:spPr bwMode="auto">
              <a:xfrm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431" name="Group 9"/>
            <p:cNvGrpSpPr/>
            <p:nvPr/>
          </p:nvGrpSpPr>
          <p:grpSpPr bwMode="auto">
            <a:xfrm>
              <a:off x="544" y="631"/>
              <a:ext cx="174" cy="95"/>
              <a:chOff x="0" y="0"/>
              <a:chExt cx="317" cy="182"/>
            </a:xfrm>
          </p:grpSpPr>
          <p:sp>
            <p:nvSpPr>
              <p:cNvPr id="15441" name="Rectangle 10"/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442" name="Line 44"/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43" name="Oval 42"/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5432" name="Rectangle 13"/>
            <p:cNvSpPr>
              <a:spLocks noChangeArrowheads="1"/>
            </p:cNvSpPr>
            <p:nvPr/>
          </p:nvSpPr>
          <p:spPr bwMode="auto">
            <a:xfrm>
              <a:off x="748" y="23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33" name="Rectangle 14"/>
            <p:cNvSpPr>
              <a:spLocks noChangeArrowheads="1"/>
            </p:cNvSpPr>
            <p:nvPr/>
          </p:nvSpPr>
          <p:spPr bwMode="auto">
            <a:xfrm>
              <a:off x="204" y="0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34" name="Line 15"/>
            <p:cNvSpPr>
              <a:spLocks noChangeShapeType="1"/>
            </p:cNvSpPr>
            <p:nvPr/>
          </p:nvSpPr>
          <p:spPr bwMode="auto">
            <a:xfrm>
              <a:off x="0" y="273"/>
              <a:ext cx="104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35" name="AutoShape 21"/>
            <p:cNvSpPr>
              <a:spLocks noChangeArrowheads="1"/>
            </p:cNvSpPr>
            <p:nvPr/>
          </p:nvSpPr>
          <p:spPr bwMode="auto">
            <a:xfrm>
              <a:off x="113" y="159"/>
              <a:ext cx="200" cy="19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36" name="AutoShape 21"/>
            <p:cNvSpPr>
              <a:spLocks noChangeArrowheads="1"/>
            </p:cNvSpPr>
            <p:nvPr/>
          </p:nvSpPr>
          <p:spPr bwMode="auto">
            <a:xfrm>
              <a:off x="612" y="164"/>
              <a:ext cx="200" cy="19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37" name="Rectangle 18"/>
            <p:cNvSpPr>
              <a:spLocks noChangeArrowheads="1"/>
            </p:cNvSpPr>
            <p:nvPr/>
          </p:nvSpPr>
          <p:spPr bwMode="auto">
            <a:xfrm>
              <a:off x="544" y="409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38" name="Line 19"/>
            <p:cNvSpPr>
              <a:spLocks noChangeShapeType="1"/>
            </p:cNvSpPr>
            <p:nvPr/>
          </p:nvSpPr>
          <p:spPr bwMode="auto">
            <a:xfrm>
              <a:off x="453" y="273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39" name="AutoShape 21"/>
            <p:cNvSpPr>
              <a:spLocks noChangeArrowheads="1"/>
            </p:cNvSpPr>
            <p:nvPr/>
          </p:nvSpPr>
          <p:spPr bwMode="auto">
            <a:xfrm>
              <a:off x="113" y="590"/>
              <a:ext cx="200" cy="19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40" name="Rectangle 21"/>
            <p:cNvSpPr>
              <a:spLocks noChangeArrowheads="1"/>
            </p:cNvSpPr>
            <p:nvPr/>
          </p:nvSpPr>
          <p:spPr bwMode="auto">
            <a:xfrm>
              <a:off x="204" y="409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366" name="Group 90"/>
          <p:cNvGrpSpPr/>
          <p:nvPr/>
        </p:nvGrpSpPr>
        <p:grpSpPr bwMode="auto">
          <a:xfrm>
            <a:off x="3838244" y="3551024"/>
            <a:ext cx="1657350" cy="1439863"/>
            <a:chOff x="1587" y="2115"/>
            <a:chExt cx="1044" cy="907"/>
          </a:xfrm>
        </p:grpSpPr>
        <p:sp>
          <p:nvSpPr>
            <p:cNvPr id="15413" name="Rectangle 23"/>
            <p:cNvSpPr>
              <a:spLocks noChangeArrowheads="1"/>
            </p:cNvSpPr>
            <p:nvPr/>
          </p:nvSpPr>
          <p:spPr bwMode="auto">
            <a:xfrm>
              <a:off x="1587" y="2229"/>
              <a:ext cx="1044" cy="70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14" name="AutoShape 21"/>
            <p:cNvSpPr>
              <a:spLocks noChangeArrowheads="1"/>
            </p:cNvSpPr>
            <p:nvPr/>
          </p:nvSpPr>
          <p:spPr bwMode="auto">
            <a:xfrm>
              <a:off x="2040" y="2115"/>
              <a:ext cx="201" cy="19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15" name="Rectangle 25"/>
            <p:cNvSpPr>
              <a:spLocks noChangeArrowheads="1"/>
            </p:cNvSpPr>
            <p:nvPr/>
          </p:nvSpPr>
          <p:spPr bwMode="auto">
            <a:xfrm>
              <a:off x="1746" y="2297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16" name="Line 26"/>
            <p:cNvSpPr>
              <a:spLocks noChangeShapeType="1"/>
            </p:cNvSpPr>
            <p:nvPr/>
          </p:nvSpPr>
          <p:spPr bwMode="auto">
            <a:xfrm>
              <a:off x="1587" y="2569"/>
              <a:ext cx="104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sm" len="sm"/>
              <a:tailEnd type="oval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17" name="AutoShape 21"/>
            <p:cNvSpPr>
              <a:spLocks noChangeArrowheads="1"/>
            </p:cNvSpPr>
            <p:nvPr/>
          </p:nvSpPr>
          <p:spPr bwMode="auto">
            <a:xfrm>
              <a:off x="1681" y="2478"/>
              <a:ext cx="201" cy="19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18" name="Rectangle 28"/>
            <p:cNvSpPr>
              <a:spLocks noChangeArrowheads="1"/>
            </p:cNvSpPr>
            <p:nvPr/>
          </p:nvSpPr>
          <p:spPr bwMode="auto">
            <a:xfrm>
              <a:off x="2040" y="2342"/>
              <a:ext cx="291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5419" name="Group 29"/>
            <p:cNvGrpSpPr/>
            <p:nvPr/>
          </p:nvGrpSpPr>
          <p:grpSpPr bwMode="auto">
            <a:xfrm>
              <a:off x="2040" y="2524"/>
              <a:ext cx="176" cy="95"/>
              <a:chOff x="0" y="0"/>
              <a:chExt cx="317" cy="182"/>
            </a:xfrm>
          </p:grpSpPr>
          <p:sp>
            <p:nvSpPr>
              <p:cNvPr id="15426" name="Rectangle 30"/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427" name="Line 44"/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28" name="Oval 42"/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5420" name="Group 33"/>
            <p:cNvGrpSpPr/>
            <p:nvPr/>
          </p:nvGrpSpPr>
          <p:grpSpPr bwMode="auto">
            <a:xfrm>
              <a:off x="2403" y="2455"/>
              <a:ext cx="51" cy="227"/>
              <a:chOff x="0" y="0"/>
              <a:chExt cx="91" cy="476"/>
            </a:xfrm>
          </p:grpSpPr>
          <p:sp>
            <p:nvSpPr>
              <p:cNvPr id="15423" name="Rectangle 34"/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424" name="Line 32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25" name="Line 33"/>
              <p:cNvSpPr>
                <a:spLocks noChangeShapeType="1"/>
              </p:cNvSpPr>
              <p:nvPr/>
            </p:nvSpPr>
            <p:spPr bwMode="auto">
              <a:xfrm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421" name="AutoShape 21"/>
            <p:cNvSpPr>
              <a:spLocks noChangeArrowheads="1"/>
            </p:cNvSpPr>
            <p:nvPr/>
          </p:nvSpPr>
          <p:spPr bwMode="auto">
            <a:xfrm>
              <a:off x="2040" y="2823"/>
              <a:ext cx="201" cy="19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22" name="Rectangle 38"/>
            <p:cNvSpPr>
              <a:spLocks noChangeArrowheads="1"/>
            </p:cNvSpPr>
            <p:nvPr/>
          </p:nvSpPr>
          <p:spPr bwMode="auto">
            <a:xfrm>
              <a:off x="2177" y="2682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367" name="Group 39"/>
          <p:cNvGrpSpPr/>
          <p:nvPr/>
        </p:nvGrpSpPr>
        <p:grpSpPr bwMode="auto">
          <a:xfrm>
            <a:off x="6043282" y="3214474"/>
            <a:ext cx="1728787" cy="1824038"/>
            <a:chOff x="0" y="0"/>
            <a:chExt cx="1089" cy="1149"/>
          </a:xfrm>
        </p:grpSpPr>
        <p:sp>
          <p:nvSpPr>
            <p:cNvPr id="15393" name="Rectangle 40"/>
            <p:cNvSpPr>
              <a:spLocks noChangeArrowheads="1"/>
            </p:cNvSpPr>
            <p:nvPr/>
          </p:nvSpPr>
          <p:spPr bwMode="auto">
            <a:xfrm>
              <a:off x="0" y="295"/>
              <a:ext cx="1032" cy="72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5394" name="Group 41"/>
            <p:cNvGrpSpPr/>
            <p:nvPr/>
          </p:nvGrpSpPr>
          <p:grpSpPr bwMode="auto">
            <a:xfrm>
              <a:off x="726" y="930"/>
              <a:ext cx="44" cy="196"/>
              <a:chOff x="0" y="0"/>
              <a:chExt cx="91" cy="476"/>
            </a:xfrm>
          </p:grpSpPr>
          <p:sp>
            <p:nvSpPr>
              <p:cNvPr id="15410" name="Rectangle 42"/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411" name="Line 32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12" name="Line 33"/>
              <p:cNvSpPr>
                <a:spLocks noChangeShapeType="1"/>
              </p:cNvSpPr>
              <p:nvPr/>
            </p:nvSpPr>
            <p:spPr bwMode="auto">
              <a:xfrm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95" name="Group 45"/>
            <p:cNvGrpSpPr/>
            <p:nvPr/>
          </p:nvGrpSpPr>
          <p:grpSpPr bwMode="auto">
            <a:xfrm>
              <a:off x="204" y="975"/>
              <a:ext cx="152" cy="84"/>
              <a:chOff x="0" y="0"/>
              <a:chExt cx="317" cy="182"/>
            </a:xfrm>
          </p:grpSpPr>
          <p:sp>
            <p:nvSpPr>
              <p:cNvPr id="15407" name="Rectangle 46"/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408" name="Line 44"/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09" name="Oval 42"/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5396" name="AutoShape 21"/>
            <p:cNvSpPr>
              <a:spLocks noChangeArrowheads="1"/>
            </p:cNvSpPr>
            <p:nvPr/>
          </p:nvSpPr>
          <p:spPr bwMode="auto">
            <a:xfrm>
              <a:off x="545" y="190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97" name="Rectangle 50"/>
            <p:cNvSpPr>
              <a:spLocks noChangeArrowheads="1"/>
            </p:cNvSpPr>
            <p:nvPr/>
          </p:nvSpPr>
          <p:spPr bwMode="auto">
            <a:xfrm>
              <a:off x="658" y="295"/>
              <a:ext cx="275" cy="4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98" name="Rectangle 51"/>
            <p:cNvSpPr>
              <a:spLocks noChangeArrowheads="1"/>
            </p:cNvSpPr>
            <p:nvPr/>
          </p:nvSpPr>
          <p:spPr bwMode="auto">
            <a:xfrm>
              <a:off x="341" y="0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99" name="Rectangle 52"/>
            <p:cNvSpPr>
              <a:spLocks noChangeArrowheads="1"/>
            </p:cNvSpPr>
            <p:nvPr/>
          </p:nvSpPr>
          <p:spPr bwMode="auto">
            <a:xfrm>
              <a:off x="976" y="544"/>
              <a:ext cx="113" cy="22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00" name="Line 53"/>
            <p:cNvSpPr>
              <a:spLocks noChangeShapeType="1"/>
            </p:cNvSpPr>
            <p:nvPr/>
          </p:nvSpPr>
          <p:spPr bwMode="auto">
            <a:xfrm>
              <a:off x="273" y="544"/>
              <a:ext cx="7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01" name="Line 54"/>
            <p:cNvSpPr>
              <a:spLocks noChangeShapeType="1"/>
            </p:cNvSpPr>
            <p:nvPr/>
          </p:nvSpPr>
          <p:spPr bwMode="auto">
            <a:xfrm>
              <a:off x="273" y="771"/>
              <a:ext cx="7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02" name="Line 55"/>
            <p:cNvSpPr>
              <a:spLocks noChangeShapeType="1"/>
            </p:cNvSpPr>
            <p:nvPr/>
          </p:nvSpPr>
          <p:spPr bwMode="auto">
            <a:xfrm>
              <a:off x="273" y="544"/>
              <a:ext cx="0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03" name="AutoShape 21"/>
            <p:cNvSpPr>
              <a:spLocks noChangeArrowheads="1"/>
            </p:cNvSpPr>
            <p:nvPr/>
          </p:nvSpPr>
          <p:spPr bwMode="auto">
            <a:xfrm>
              <a:off x="567" y="454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04" name="AutoShape 21"/>
            <p:cNvSpPr>
              <a:spLocks noChangeArrowheads="1"/>
            </p:cNvSpPr>
            <p:nvPr/>
          </p:nvSpPr>
          <p:spPr bwMode="auto">
            <a:xfrm>
              <a:off x="567" y="681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05" name="Rectangle 58"/>
            <p:cNvSpPr>
              <a:spLocks noChangeArrowheads="1"/>
            </p:cNvSpPr>
            <p:nvPr/>
          </p:nvSpPr>
          <p:spPr bwMode="auto">
            <a:xfrm>
              <a:off x="681" y="703"/>
              <a:ext cx="275" cy="4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406" name="Rectangle 59"/>
            <p:cNvSpPr>
              <a:spLocks noChangeArrowheads="1"/>
            </p:cNvSpPr>
            <p:nvPr/>
          </p:nvSpPr>
          <p:spPr bwMode="auto">
            <a:xfrm>
              <a:off x="182" y="771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368" name="Group 89"/>
          <p:cNvGrpSpPr/>
          <p:nvPr/>
        </p:nvGrpSpPr>
        <p:grpSpPr bwMode="auto">
          <a:xfrm>
            <a:off x="8546769" y="3363699"/>
            <a:ext cx="2300288" cy="1692275"/>
            <a:chOff x="4014" y="1979"/>
            <a:chExt cx="1449" cy="1066"/>
          </a:xfrm>
        </p:grpSpPr>
        <p:sp>
          <p:nvSpPr>
            <p:cNvPr id="15375" name="Rectangle 61"/>
            <p:cNvSpPr>
              <a:spLocks noChangeArrowheads="1"/>
            </p:cNvSpPr>
            <p:nvPr/>
          </p:nvSpPr>
          <p:spPr bwMode="auto">
            <a:xfrm>
              <a:off x="4195" y="2705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76" name="Rectangle 62"/>
            <p:cNvSpPr>
              <a:spLocks noChangeArrowheads="1"/>
            </p:cNvSpPr>
            <p:nvPr/>
          </p:nvSpPr>
          <p:spPr bwMode="auto">
            <a:xfrm>
              <a:off x="4014" y="2228"/>
              <a:ext cx="1111" cy="70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5377" name="Group 63"/>
            <p:cNvGrpSpPr/>
            <p:nvPr/>
          </p:nvGrpSpPr>
          <p:grpSpPr bwMode="auto">
            <a:xfrm>
              <a:off x="4694" y="2818"/>
              <a:ext cx="46" cy="227"/>
              <a:chOff x="0" y="0"/>
              <a:chExt cx="91" cy="476"/>
            </a:xfrm>
          </p:grpSpPr>
          <p:sp>
            <p:nvSpPr>
              <p:cNvPr id="15390" name="Rectangle 64"/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391" name="Line 32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2" name="Line 33"/>
              <p:cNvSpPr>
                <a:spLocks noChangeShapeType="1"/>
              </p:cNvSpPr>
              <p:nvPr/>
            </p:nvSpPr>
            <p:spPr bwMode="auto">
              <a:xfrm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78" name="Group 67"/>
            <p:cNvGrpSpPr/>
            <p:nvPr/>
          </p:nvGrpSpPr>
          <p:grpSpPr bwMode="auto">
            <a:xfrm>
              <a:off x="4218" y="2886"/>
              <a:ext cx="152" cy="84"/>
              <a:chOff x="0" y="0"/>
              <a:chExt cx="317" cy="182"/>
            </a:xfrm>
          </p:grpSpPr>
          <p:sp>
            <p:nvSpPr>
              <p:cNvPr id="15387" name="Rectangle 68"/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388" name="Line 44"/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9" name="Oval 42"/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5379" name="AutoShape 21"/>
            <p:cNvSpPr>
              <a:spLocks noChangeArrowheads="1"/>
            </p:cNvSpPr>
            <p:nvPr/>
          </p:nvSpPr>
          <p:spPr bwMode="auto">
            <a:xfrm>
              <a:off x="5034" y="2637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80" name="Rectangle 72"/>
            <p:cNvSpPr>
              <a:spLocks noChangeArrowheads="1"/>
            </p:cNvSpPr>
            <p:nvPr/>
          </p:nvSpPr>
          <p:spPr bwMode="auto">
            <a:xfrm>
              <a:off x="4740" y="2273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81" name="Rectangle 73"/>
            <p:cNvSpPr>
              <a:spLocks noChangeArrowheads="1"/>
            </p:cNvSpPr>
            <p:nvPr/>
          </p:nvSpPr>
          <p:spPr bwMode="auto">
            <a:xfrm>
              <a:off x="4740" y="1979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82" name="Line 74"/>
            <p:cNvSpPr>
              <a:spLocks noChangeShapeType="1"/>
            </p:cNvSpPr>
            <p:nvPr/>
          </p:nvSpPr>
          <p:spPr bwMode="auto">
            <a:xfrm>
              <a:off x="4377" y="2229"/>
              <a:ext cx="0" cy="2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83" name="Line 75"/>
            <p:cNvSpPr>
              <a:spLocks noChangeShapeType="1"/>
            </p:cNvSpPr>
            <p:nvPr/>
          </p:nvSpPr>
          <p:spPr bwMode="auto">
            <a:xfrm>
              <a:off x="4377" y="2523"/>
              <a:ext cx="7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oval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84" name="AutoShape 21"/>
            <p:cNvSpPr>
              <a:spLocks noChangeArrowheads="1"/>
            </p:cNvSpPr>
            <p:nvPr/>
          </p:nvSpPr>
          <p:spPr bwMode="auto">
            <a:xfrm>
              <a:off x="4626" y="2419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85" name="AutoShape 21"/>
            <p:cNvSpPr>
              <a:spLocks noChangeArrowheads="1"/>
            </p:cNvSpPr>
            <p:nvPr/>
          </p:nvSpPr>
          <p:spPr bwMode="auto">
            <a:xfrm>
              <a:off x="4604" y="2124"/>
              <a:ext cx="173" cy="173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386" name="Rectangle 78"/>
            <p:cNvSpPr>
              <a:spLocks noChangeArrowheads="1"/>
            </p:cNvSpPr>
            <p:nvPr/>
          </p:nvSpPr>
          <p:spPr bwMode="auto">
            <a:xfrm>
              <a:off x="5171" y="2660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369" name="Text Box 79"/>
          <p:cNvSpPr txBox="1">
            <a:spLocks noChangeArrowheads="1"/>
          </p:cNvSpPr>
          <p:nvPr/>
        </p:nvSpPr>
        <p:spPr bwMode="auto">
          <a:xfrm>
            <a:off x="2004682" y="5113124"/>
            <a:ext cx="433387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70" name="Text Box 80"/>
          <p:cNvSpPr txBox="1">
            <a:spLocks noChangeArrowheads="1"/>
          </p:cNvSpPr>
          <p:nvPr/>
        </p:nvSpPr>
        <p:spPr bwMode="auto">
          <a:xfrm>
            <a:off x="4449432" y="5135349"/>
            <a:ext cx="433387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71" name="Text Box 81"/>
          <p:cNvSpPr txBox="1">
            <a:spLocks noChangeArrowheads="1"/>
          </p:cNvSpPr>
          <p:nvPr/>
        </p:nvSpPr>
        <p:spPr bwMode="auto">
          <a:xfrm>
            <a:off x="6668757" y="5222662"/>
            <a:ext cx="433387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72" name="Text Box 82"/>
          <p:cNvSpPr txBox="1">
            <a:spLocks noChangeArrowheads="1"/>
          </p:cNvSpPr>
          <p:nvPr/>
        </p:nvSpPr>
        <p:spPr bwMode="auto">
          <a:xfrm>
            <a:off x="9489744" y="5236949"/>
            <a:ext cx="433388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Rectangle 87"/>
          <p:cNvSpPr>
            <a:spLocks noChangeArrowheads="1"/>
          </p:cNvSpPr>
          <p:nvPr/>
        </p:nvSpPr>
        <p:spPr bwMode="auto">
          <a:xfrm>
            <a:off x="4073194" y="2314362"/>
            <a:ext cx="41592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74" name="Rectangle 88"/>
          <p:cNvSpPr>
            <a:spLocks noChangeArrowheads="1"/>
          </p:cNvSpPr>
          <p:nvPr/>
        </p:nvSpPr>
        <p:spPr bwMode="auto">
          <a:xfrm>
            <a:off x="3533444" y="3682787"/>
            <a:ext cx="46355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1868488" y="1384300"/>
            <a:ext cx="7956550" cy="498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．改动一根导线，使开关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控制小灯泡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aseline="-25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389" name="Group 4"/>
          <p:cNvGrpSpPr/>
          <p:nvPr/>
        </p:nvGrpSpPr>
        <p:grpSpPr bwMode="auto">
          <a:xfrm>
            <a:off x="3667125" y="2706688"/>
            <a:ext cx="4686300" cy="3122612"/>
            <a:chOff x="0" y="0"/>
            <a:chExt cx="2952" cy="1967"/>
          </a:xfrm>
        </p:grpSpPr>
        <p:grpSp>
          <p:nvGrpSpPr>
            <p:cNvPr id="16392" name="Group 5"/>
            <p:cNvGrpSpPr/>
            <p:nvPr/>
          </p:nvGrpSpPr>
          <p:grpSpPr bwMode="auto">
            <a:xfrm>
              <a:off x="0" y="87"/>
              <a:ext cx="227" cy="499"/>
              <a:chOff x="0" y="0"/>
              <a:chExt cx="1846" cy="3540"/>
            </a:xfrm>
          </p:grpSpPr>
          <p:sp>
            <p:nvSpPr>
              <p:cNvPr id="16411" name="AutoShap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846" cy="3540"/>
              </a:xfrm>
              <a:prstGeom prst="can">
                <a:avLst>
                  <a:gd name="adj" fmla="val 47941"/>
                </a:avLst>
              </a:prstGeom>
              <a:gradFill rotWithShape="0">
                <a:gsLst>
                  <a:gs pos="0">
                    <a:srgbClr val="FCE768"/>
                  </a:gs>
                  <a:gs pos="50000">
                    <a:srgbClr val="FFFCEB"/>
                  </a:gs>
                  <a:gs pos="100000">
                    <a:srgbClr val="FCE768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12" name="Oval 7"/>
              <p:cNvSpPr>
                <a:spLocks noChangeArrowheads="1"/>
              </p:cNvSpPr>
              <p:nvPr/>
            </p:nvSpPr>
            <p:spPr bwMode="auto">
              <a:xfrm>
                <a:off x="147" y="90"/>
                <a:ext cx="1564" cy="69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885200"/>
                  </a:gs>
                </a:gsLst>
                <a:path path="shape">
                  <a:fillToRect l="50000" t="50000" r="50000" b="50000"/>
                </a:path>
              </a:gradFill>
              <a:ln w="38100" cmpd="dbl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13" name="WordArt 8"/>
              <p:cNvSpPr>
                <a:spLocks noChangeArrowheads="1" noChangeShapeType="1"/>
              </p:cNvSpPr>
              <p:nvPr/>
            </p:nvSpPr>
            <p:spPr bwMode="auto">
              <a:xfrm>
                <a:off x="41" y="1791"/>
                <a:ext cx="1766" cy="1140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pPr algn="ctr"/>
                <a:r>
                  <a:rPr lang="zh-CN" altLang="en-US" sz="24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干电池</a:t>
                </a:r>
                <a:endParaRPr lang="zh-CN" altLang="en-US" sz="24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14" name="AutoShape 9"/>
              <p:cNvSpPr>
                <a:spLocks noChangeArrowheads="1"/>
              </p:cNvSpPr>
              <p:nvPr/>
            </p:nvSpPr>
            <p:spPr bwMode="auto">
              <a:xfrm>
                <a:off x="788" y="180"/>
                <a:ext cx="308" cy="248"/>
              </a:xfrm>
              <a:prstGeom prst="can">
                <a:avLst>
                  <a:gd name="adj" fmla="val 50000"/>
                </a:avLst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15" name="Oval 10"/>
              <p:cNvSpPr>
                <a:spLocks noChangeArrowheads="1"/>
              </p:cNvSpPr>
              <p:nvPr/>
            </p:nvSpPr>
            <p:spPr bwMode="auto">
              <a:xfrm>
                <a:off x="830" y="210"/>
                <a:ext cx="212" cy="54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AAAAAA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WordArt 11"/>
              <p:cNvSpPr>
                <a:spLocks noChangeArrowheads="1" noChangeShapeType="1"/>
              </p:cNvSpPr>
              <p:nvPr/>
            </p:nvSpPr>
            <p:spPr bwMode="auto">
              <a:xfrm>
                <a:off x="148" y="1035"/>
                <a:ext cx="1552" cy="471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25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r>
                  <a:rPr lang="zh-CN" altLang="en-US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．</a:t>
                </a:r>
                <a:r>
                  <a:rPr lang="en-US" altLang="zh-CN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 </a:t>
                </a:r>
                <a:r>
                  <a:rPr lang="zh-CN" altLang="en-US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＋</a:t>
                </a:r>
                <a:endParaRPr lang="zh-CN" altLang="en-US" sz="240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393" name="Group 12"/>
            <p:cNvGrpSpPr/>
            <p:nvPr/>
          </p:nvGrpSpPr>
          <p:grpSpPr bwMode="auto">
            <a:xfrm>
              <a:off x="499" y="87"/>
              <a:ext cx="227" cy="499"/>
              <a:chOff x="0" y="0"/>
              <a:chExt cx="1846" cy="3540"/>
            </a:xfrm>
          </p:grpSpPr>
          <p:sp>
            <p:nvSpPr>
              <p:cNvPr id="16405" name="AutoShape 1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846" cy="3540"/>
              </a:xfrm>
              <a:prstGeom prst="can">
                <a:avLst>
                  <a:gd name="adj" fmla="val 47941"/>
                </a:avLst>
              </a:prstGeom>
              <a:gradFill rotWithShape="0">
                <a:gsLst>
                  <a:gs pos="0">
                    <a:srgbClr val="FCE768"/>
                  </a:gs>
                  <a:gs pos="50000">
                    <a:srgbClr val="FFFCEB"/>
                  </a:gs>
                  <a:gs pos="100000">
                    <a:srgbClr val="FCE768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06" name="Oval 14"/>
              <p:cNvSpPr>
                <a:spLocks noChangeArrowheads="1"/>
              </p:cNvSpPr>
              <p:nvPr/>
            </p:nvSpPr>
            <p:spPr bwMode="auto">
              <a:xfrm>
                <a:off x="147" y="90"/>
                <a:ext cx="1564" cy="69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885200"/>
                  </a:gs>
                </a:gsLst>
                <a:path path="shape">
                  <a:fillToRect l="50000" t="50000" r="50000" b="50000"/>
                </a:path>
              </a:gradFill>
              <a:ln w="38100" cmpd="dbl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07" name="WordArt 15"/>
              <p:cNvSpPr>
                <a:spLocks noChangeArrowheads="1" noChangeShapeType="1"/>
              </p:cNvSpPr>
              <p:nvPr/>
            </p:nvSpPr>
            <p:spPr bwMode="auto">
              <a:xfrm>
                <a:off x="41" y="1791"/>
                <a:ext cx="1766" cy="1140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33333"/>
                  </a:avLst>
                </a:prstTxWarp>
              </a:bodyPr>
              <a:lstStyle/>
              <a:p>
                <a:pPr algn="ctr"/>
                <a:r>
                  <a:rPr lang="zh-CN" altLang="en-US" sz="24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干电池</a:t>
                </a:r>
                <a:endParaRPr lang="zh-CN" altLang="en-US" sz="24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08" name="AutoShape 16"/>
              <p:cNvSpPr>
                <a:spLocks noChangeArrowheads="1"/>
              </p:cNvSpPr>
              <p:nvPr/>
            </p:nvSpPr>
            <p:spPr bwMode="auto">
              <a:xfrm>
                <a:off x="788" y="180"/>
                <a:ext cx="308" cy="248"/>
              </a:xfrm>
              <a:prstGeom prst="can">
                <a:avLst>
                  <a:gd name="adj" fmla="val 50000"/>
                </a:avLst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409" name="Oval 17"/>
              <p:cNvSpPr>
                <a:spLocks noChangeArrowheads="1"/>
              </p:cNvSpPr>
              <p:nvPr/>
            </p:nvSpPr>
            <p:spPr bwMode="auto">
              <a:xfrm>
                <a:off x="830" y="210"/>
                <a:ext cx="212" cy="54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AAAAAA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WordArt 18"/>
              <p:cNvSpPr>
                <a:spLocks noChangeArrowheads="1" noChangeShapeType="1"/>
              </p:cNvSpPr>
              <p:nvPr/>
            </p:nvSpPr>
            <p:spPr bwMode="auto">
              <a:xfrm>
                <a:off x="148" y="1035"/>
                <a:ext cx="1552" cy="471"/>
              </a:xfrm>
              <a:prstGeom prst="rect">
                <a:avLst/>
              </a:prstGeom>
            </p:spPr>
            <p:txBody>
              <a:bodyPr wrap="none" fromWordArt="1">
                <a:prstTxWarp prst="textCanDown">
                  <a:avLst>
                    <a:gd name="adj" fmla="val 25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zh-CN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r>
                  <a:rPr lang="zh-CN" altLang="en-US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．</a:t>
                </a:r>
                <a:r>
                  <a:rPr lang="en-US" altLang="zh-CN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 </a:t>
                </a:r>
                <a:r>
                  <a:rPr lang="zh-CN" altLang="en-US" sz="240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＋</a:t>
                </a:r>
                <a:endParaRPr lang="zh-CN" altLang="en-US" sz="240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16394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2019" y="1131"/>
              <a:ext cx="816" cy="5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5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658" y="1221"/>
              <a:ext cx="816" cy="5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6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H="1">
              <a:off x="1180" y="155"/>
              <a:ext cx="884" cy="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7" name="Text Box 104"/>
            <p:cNvSpPr txBox="1">
              <a:spLocks noChangeArrowheads="1"/>
            </p:cNvSpPr>
            <p:nvPr/>
          </p:nvSpPr>
          <p:spPr bwMode="auto">
            <a:xfrm>
              <a:off x="703" y="1131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8" name="Text Box 109"/>
            <p:cNvSpPr txBox="1">
              <a:spLocks noChangeArrowheads="1"/>
            </p:cNvSpPr>
            <p:nvPr/>
          </p:nvSpPr>
          <p:spPr bwMode="auto">
            <a:xfrm>
              <a:off x="2019" y="1131"/>
              <a:ext cx="341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399" name="Text Box 99"/>
            <p:cNvSpPr txBox="1">
              <a:spLocks noChangeArrowheads="1"/>
            </p:cNvSpPr>
            <p:nvPr/>
          </p:nvSpPr>
          <p:spPr bwMode="auto">
            <a:xfrm>
              <a:off x="1452" y="65"/>
              <a:ext cx="368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00" name="未知"/>
            <p:cNvSpPr/>
            <p:nvPr/>
          </p:nvSpPr>
          <p:spPr bwMode="auto">
            <a:xfrm>
              <a:off x="114" y="0"/>
              <a:ext cx="544" cy="711"/>
            </a:xfrm>
            <a:custGeom>
              <a:avLst/>
              <a:gdLst>
                <a:gd name="T0" fmla="*/ 0 w 544"/>
                <a:gd name="T1" fmla="*/ 110 h 711"/>
                <a:gd name="T2" fmla="*/ 90 w 544"/>
                <a:gd name="T3" fmla="*/ 19 h 711"/>
                <a:gd name="T4" fmla="*/ 136 w 544"/>
                <a:gd name="T5" fmla="*/ 19 h 711"/>
                <a:gd name="T6" fmla="*/ 249 w 544"/>
                <a:gd name="T7" fmla="*/ 133 h 711"/>
                <a:gd name="T8" fmla="*/ 249 w 544"/>
                <a:gd name="T9" fmla="*/ 473 h 711"/>
                <a:gd name="T10" fmla="*/ 323 w 544"/>
                <a:gd name="T11" fmla="*/ 675 h 711"/>
                <a:gd name="T12" fmla="*/ 436 w 544"/>
                <a:gd name="T13" fmla="*/ 688 h 711"/>
                <a:gd name="T14" fmla="*/ 544 w 544"/>
                <a:gd name="T15" fmla="*/ 564 h 7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4"/>
                <a:gd name="T25" fmla="*/ 0 h 711"/>
                <a:gd name="T26" fmla="*/ 544 w 544"/>
                <a:gd name="T27" fmla="*/ 711 h 7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4" h="711">
                  <a:moveTo>
                    <a:pt x="0" y="110"/>
                  </a:moveTo>
                  <a:cubicBezTo>
                    <a:pt x="33" y="72"/>
                    <a:pt x="67" y="34"/>
                    <a:pt x="90" y="19"/>
                  </a:cubicBezTo>
                  <a:cubicBezTo>
                    <a:pt x="113" y="4"/>
                    <a:pt x="110" y="0"/>
                    <a:pt x="136" y="19"/>
                  </a:cubicBezTo>
                  <a:cubicBezTo>
                    <a:pt x="162" y="38"/>
                    <a:pt x="230" y="57"/>
                    <a:pt x="249" y="133"/>
                  </a:cubicBezTo>
                  <a:cubicBezTo>
                    <a:pt x="268" y="209"/>
                    <a:pt x="237" y="383"/>
                    <a:pt x="249" y="473"/>
                  </a:cubicBezTo>
                  <a:cubicBezTo>
                    <a:pt x="261" y="563"/>
                    <a:pt x="292" y="639"/>
                    <a:pt x="323" y="675"/>
                  </a:cubicBezTo>
                  <a:cubicBezTo>
                    <a:pt x="354" y="711"/>
                    <a:pt x="399" y="706"/>
                    <a:pt x="436" y="688"/>
                  </a:cubicBezTo>
                  <a:cubicBezTo>
                    <a:pt x="473" y="670"/>
                    <a:pt x="521" y="590"/>
                    <a:pt x="544" y="56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01" name="未知"/>
            <p:cNvSpPr/>
            <p:nvPr/>
          </p:nvSpPr>
          <p:spPr bwMode="auto">
            <a:xfrm>
              <a:off x="1860" y="499"/>
              <a:ext cx="1092" cy="1073"/>
            </a:xfrm>
            <a:custGeom>
              <a:avLst/>
              <a:gdLst>
                <a:gd name="T0" fmla="*/ 0 w 1092"/>
                <a:gd name="T1" fmla="*/ 42 h 1073"/>
                <a:gd name="T2" fmla="*/ 227 w 1092"/>
                <a:gd name="T3" fmla="*/ 19 h 1073"/>
                <a:gd name="T4" fmla="*/ 590 w 1092"/>
                <a:gd name="T5" fmla="*/ 155 h 1073"/>
                <a:gd name="T6" fmla="*/ 975 w 1092"/>
                <a:gd name="T7" fmla="*/ 563 h 1073"/>
                <a:gd name="T8" fmla="*/ 1066 w 1092"/>
                <a:gd name="T9" fmla="*/ 994 h 1073"/>
                <a:gd name="T10" fmla="*/ 817 w 1092"/>
                <a:gd name="T11" fmla="*/ 1040 h 10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2"/>
                <a:gd name="T19" fmla="*/ 0 h 1073"/>
                <a:gd name="T20" fmla="*/ 1092 w 1092"/>
                <a:gd name="T21" fmla="*/ 1073 h 10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2" h="1073">
                  <a:moveTo>
                    <a:pt x="0" y="42"/>
                  </a:moveTo>
                  <a:cubicBezTo>
                    <a:pt x="64" y="21"/>
                    <a:pt x="129" y="0"/>
                    <a:pt x="227" y="19"/>
                  </a:cubicBezTo>
                  <a:cubicBezTo>
                    <a:pt x="325" y="38"/>
                    <a:pt x="465" y="64"/>
                    <a:pt x="590" y="155"/>
                  </a:cubicBezTo>
                  <a:cubicBezTo>
                    <a:pt x="715" y="246"/>
                    <a:pt x="896" y="423"/>
                    <a:pt x="975" y="563"/>
                  </a:cubicBezTo>
                  <a:cubicBezTo>
                    <a:pt x="1054" y="703"/>
                    <a:pt x="1092" y="915"/>
                    <a:pt x="1066" y="994"/>
                  </a:cubicBezTo>
                  <a:cubicBezTo>
                    <a:pt x="1040" y="1073"/>
                    <a:pt x="928" y="1056"/>
                    <a:pt x="817" y="104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02" name="未知"/>
            <p:cNvSpPr/>
            <p:nvPr/>
          </p:nvSpPr>
          <p:spPr bwMode="auto">
            <a:xfrm>
              <a:off x="794" y="1493"/>
              <a:ext cx="1384" cy="474"/>
            </a:xfrm>
            <a:custGeom>
              <a:avLst/>
              <a:gdLst>
                <a:gd name="T0" fmla="*/ 0 w 1384"/>
                <a:gd name="T1" fmla="*/ 114 h 474"/>
                <a:gd name="T2" fmla="*/ 299 w 1384"/>
                <a:gd name="T3" fmla="*/ 426 h 474"/>
                <a:gd name="T4" fmla="*/ 742 w 1384"/>
                <a:gd name="T5" fmla="*/ 400 h 474"/>
                <a:gd name="T6" fmla="*/ 1060 w 1384"/>
                <a:gd name="T7" fmla="*/ 301 h 474"/>
                <a:gd name="T8" fmla="*/ 1186 w 1384"/>
                <a:gd name="T9" fmla="*/ 95 h 474"/>
                <a:gd name="T10" fmla="*/ 1384 w 1384"/>
                <a:gd name="T11" fmla="*/ 0 h 4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4"/>
                <a:gd name="T19" fmla="*/ 0 h 474"/>
                <a:gd name="T20" fmla="*/ 1384 w 1384"/>
                <a:gd name="T21" fmla="*/ 474 h 4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4" h="474">
                  <a:moveTo>
                    <a:pt x="0" y="114"/>
                  </a:moveTo>
                  <a:cubicBezTo>
                    <a:pt x="50" y="166"/>
                    <a:pt x="175" y="378"/>
                    <a:pt x="299" y="426"/>
                  </a:cubicBezTo>
                  <a:cubicBezTo>
                    <a:pt x="423" y="474"/>
                    <a:pt x="615" y="421"/>
                    <a:pt x="742" y="400"/>
                  </a:cubicBezTo>
                  <a:cubicBezTo>
                    <a:pt x="869" y="379"/>
                    <a:pt x="986" y="352"/>
                    <a:pt x="1060" y="301"/>
                  </a:cubicBezTo>
                  <a:cubicBezTo>
                    <a:pt x="1134" y="250"/>
                    <a:pt x="1132" y="145"/>
                    <a:pt x="1186" y="95"/>
                  </a:cubicBezTo>
                  <a:cubicBezTo>
                    <a:pt x="1240" y="45"/>
                    <a:pt x="1343" y="20"/>
                    <a:pt x="1384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03" name="未知"/>
            <p:cNvSpPr/>
            <p:nvPr/>
          </p:nvSpPr>
          <p:spPr bwMode="auto">
            <a:xfrm>
              <a:off x="114" y="586"/>
              <a:ext cx="717" cy="1044"/>
            </a:xfrm>
            <a:custGeom>
              <a:avLst/>
              <a:gdLst>
                <a:gd name="T0" fmla="*/ 0 w 717"/>
                <a:gd name="T1" fmla="*/ 0 h 1044"/>
                <a:gd name="T2" fmla="*/ 45 w 717"/>
                <a:gd name="T3" fmla="*/ 386 h 1044"/>
                <a:gd name="T4" fmla="*/ 131 w 717"/>
                <a:gd name="T5" fmla="*/ 632 h 1044"/>
                <a:gd name="T6" fmla="*/ 340 w 717"/>
                <a:gd name="T7" fmla="*/ 885 h 1044"/>
                <a:gd name="T8" fmla="*/ 657 w 717"/>
                <a:gd name="T9" fmla="*/ 1021 h 1044"/>
                <a:gd name="T10" fmla="*/ 703 w 717"/>
                <a:gd name="T11" fmla="*/ 1021 h 10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7"/>
                <a:gd name="T19" fmla="*/ 0 h 1044"/>
                <a:gd name="T20" fmla="*/ 717 w 717"/>
                <a:gd name="T21" fmla="*/ 1044 h 10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7" h="1044">
                  <a:moveTo>
                    <a:pt x="0" y="0"/>
                  </a:moveTo>
                  <a:cubicBezTo>
                    <a:pt x="9" y="144"/>
                    <a:pt x="23" y="281"/>
                    <a:pt x="45" y="386"/>
                  </a:cubicBezTo>
                  <a:cubicBezTo>
                    <a:pt x="67" y="491"/>
                    <a:pt x="82" y="549"/>
                    <a:pt x="131" y="632"/>
                  </a:cubicBezTo>
                  <a:cubicBezTo>
                    <a:pt x="180" y="715"/>
                    <a:pt x="252" y="820"/>
                    <a:pt x="340" y="885"/>
                  </a:cubicBezTo>
                  <a:cubicBezTo>
                    <a:pt x="428" y="950"/>
                    <a:pt x="597" y="998"/>
                    <a:pt x="657" y="1021"/>
                  </a:cubicBezTo>
                  <a:cubicBezTo>
                    <a:pt x="717" y="1044"/>
                    <a:pt x="710" y="1032"/>
                    <a:pt x="703" y="1021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04" name="未知"/>
            <p:cNvSpPr/>
            <p:nvPr/>
          </p:nvSpPr>
          <p:spPr bwMode="auto">
            <a:xfrm>
              <a:off x="1293" y="564"/>
              <a:ext cx="388" cy="1043"/>
            </a:xfrm>
            <a:custGeom>
              <a:avLst/>
              <a:gdLst>
                <a:gd name="T0" fmla="*/ 68 w 388"/>
                <a:gd name="T1" fmla="*/ 0 h 1043"/>
                <a:gd name="T2" fmla="*/ 181 w 388"/>
                <a:gd name="T3" fmla="*/ 158 h 1043"/>
                <a:gd name="T4" fmla="*/ 318 w 388"/>
                <a:gd name="T5" fmla="*/ 385 h 1043"/>
                <a:gd name="T6" fmla="*/ 386 w 388"/>
                <a:gd name="T7" fmla="*/ 612 h 1043"/>
                <a:gd name="T8" fmla="*/ 309 w 388"/>
                <a:gd name="T9" fmla="*/ 865 h 1043"/>
                <a:gd name="T10" fmla="*/ 144 w 388"/>
                <a:gd name="T11" fmla="*/ 1011 h 1043"/>
                <a:gd name="T12" fmla="*/ 0 w 388"/>
                <a:gd name="T13" fmla="*/ 1043 h 10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8"/>
                <a:gd name="T22" fmla="*/ 0 h 1043"/>
                <a:gd name="T23" fmla="*/ 388 w 388"/>
                <a:gd name="T24" fmla="*/ 1043 h 10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8" h="1043">
                  <a:moveTo>
                    <a:pt x="68" y="0"/>
                  </a:moveTo>
                  <a:cubicBezTo>
                    <a:pt x="103" y="47"/>
                    <a:pt x="139" y="94"/>
                    <a:pt x="181" y="158"/>
                  </a:cubicBezTo>
                  <a:cubicBezTo>
                    <a:pt x="223" y="222"/>
                    <a:pt x="284" y="309"/>
                    <a:pt x="318" y="385"/>
                  </a:cubicBezTo>
                  <a:cubicBezTo>
                    <a:pt x="352" y="461"/>
                    <a:pt x="388" y="532"/>
                    <a:pt x="386" y="612"/>
                  </a:cubicBezTo>
                  <a:cubicBezTo>
                    <a:pt x="384" y="692"/>
                    <a:pt x="349" y="799"/>
                    <a:pt x="309" y="865"/>
                  </a:cubicBezTo>
                  <a:cubicBezTo>
                    <a:pt x="269" y="931"/>
                    <a:pt x="195" y="981"/>
                    <a:pt x="144" y="1011"/>
                  </a:cubicBezTo>
                  <a:cubicBezTo>
                    <a:pt x="93" y="1041"/>
                    <a:pt x="30" y="1036"/>
                    <a:pt x="0" y="104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2" name="未知"/>
          <p:cNvSpPr/>
          <p:nvPr/>
        </p:nvSpPr>
        <p:spPr bwMode="auto">
          <a:xfrm>
            <a:off x="4684713" y="2765425"/>
            <a:ext cx="1258887" cy="815975"/>
          </a:xfrm>
          <a:custGeom>
            <a:avLst/>
            <a:gdLst>
              <a:gd name="T0" fmla="*/ 0 w 793"/>
              <a:gd name="T1" fmla="*/ 120650 h 514"/>
              <a:gd name="T2" fmla="*/ 142875 w 793"/>
              <a:gd name="T3" fmla="*/ 12700 h 514"/>
              <a:gd name="T4" fmla="*/ 539750 w 793"/>
              <a:gd name="T5" fmla="*/ 84137 h 514"/>
              <a:gd name="T6" fmla="*/ 755650 w 793"/>
              <a:gd name="T7" fmla="*/ 515937 h 514"/>
              <a:gd name="T8" fmla="*/ 900112 w 793"/>
              <a:gd name="T9" fmla="*/ 768350 h 514"/>
              <a:gd name="T10" fmla="*/ 1258887 w 793"/>
              <a:gd name="T11" fmla="*/ 804862 h 51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93"/>
              <a:gd name="T19" fmla="*/ 0 h 514"/>
              <a:gd name="T20" fmla="*/ 793 w 793"/>
              <a:gd name="T21" fmla="*/ 514 h 51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93" h="514">
                <a:moveTo>
                  <a:pt x="0" y="76"/>
                </a:moveTo>
                <a:cubicBezTo>
                  <a:pt x="16" y="44"/>
                  <a:pt x="33" y="12"/>
                  <a:pt x="90" y="8"/>
                </a:cubicBezTo>
                <a:cubicBezTo>
                  <a:pt x="147" y="4"/>
                  <a:pt x="276" y="0"/>
                  <a:pt x="340" y="53"/>
                </a:cubicBezTo>
                <a:cubicBezTo>
                  <a:pt x="404" y="106"/>
                  <a:pt x="438" y="253"/>
                  <a:pt x="476" y="325"/>
                </a:cubicBezTo>
                <a:cubicBezTo>
                  <a:pt x="514" y="397"/>
                  <a:pt x="514" y="454"/>
                  <a:pt x="567" y="484"/>
                </a:cubicBezTo>
                <a:cubicBezTo>
                  <a:pt x="620" y="514"/>
                  <a:pt x="706" y="510"/>
                  <a:pt x="793" y="507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未知"/>
          <p:cNvSpPr/>
          <p:nvPr/>
        </p:nvSpPr>
        <p:spPr bwMode="auto">
          <a:xfrm>
            <a:off x="4611688" y="2573338"/>
            <a:ext cx="2597150" cy="998537"/>
          </a:xfrm>
          <a:custGeom>
            <a:avLst/>
            <a:gdLst>
              <a:gd name="T0" fmla="*/ 0 w 1636"/>
              <a:gd name="T1" fmla="*/ 331787 h 629"/>
              <a:gd name="T2" fmla="*/ 993775 w 1636"/>
              <a:gd name="T3" fmla="*/ 41275 h 629"/>
              <a:gd name="T4" fmla="*/ 1752600 w 1636"/>
              <a:gd name="T5" fmla="*/ 84137 h 629"/>
              <a:gd name="T6" fmla="*/ 2409825 w 1636"/>
              <a:gd name="T7" fmla="*/ 277812 h 629"/>
              <a:gd name="T8" fmla="*/ 2527300 w 1636"/>
              <a:gd name="T9" fmla="*/ 762000 h 629"/>
              <a:gd name="T10" fmla="*/ 1990725 w 1636"/>
              <a:gd name="T11" fmla="*/ 998537 h 62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36"/>
              <a:gd name="T19" fmla="*/ 0 h 629"/>
              <a:gd name="T20" fmla="*/ 1636 w 1636"/>
              <a:gd name="T21" fmla="*/ 629 h 62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36" h="629">
                <a:moveTo>
                  <a:pt x="0" y="209"/>
                </a:moveTo>
                <a:cubicBezTo>
                  <a:pt x="104" y="180"/>
                  <a:pt x="442" y="52"/>
                  <a:pt x="626" y="26"/>
                </a:cubicBezTo>
                <a:cubicBezTo>
                  <a:pt x="810" y="0"/>
                  <a:pt x="955" y="28"/>
                  <a:pt x="1104" y="53"/>
                </a:cubicBezTo>
                <a:cubicBezTo>
                  <a:pt x="1253" y="78"/>
                  <a:pt x="1437" y="104"/>
                  <a:pt x="1518" y="175"/>
                </a:cubicBezTo>
                <a:cubicBezTo>
                  <a:pt x="1599" y="246"/>
                  <a:pt x="1636" y="404"/>
                  <a:pt x="1592" y="480"/>
                </a:cubicBezTo>
                <a:cubicBezTo>
                  <a:pt x="1548" y="556"/>
                  <a:pt x="1324" y="598"/>
                  <a:pt x="1254" y="629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1563688" y="1398588"/>
            <a:ext cx="8316912" cy="9413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．开关闭合后，会出现什么情况？改一根线，使它成为并联电路。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413" name="Group 3"/>
          <p:cNvGrpSpPr/>
          <p:nvPr/>
        </p:nvGrpSpPr>
        <p:grpSpPr bwMode="auto">
          <a:xfrm>
            <a:off x="3406775" y="2541588"/>
            <a:ext cx="4967288" cy="3186112"/>
            <a:chOff x="0" y="0"/>
            <a:chExt cx="3129" cy="2007"/>
          </a:xfrm>
        </p:grpSpPr>
        <p:pic>
          <p:nvPicPr>
            <p:cNvPr id="17416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272" y="0"/>
              <a:ext cx="962" cy="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7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59" y="1066"/>
              <a:ext cx="1025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8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1587" y="22"/>
              <a:ext cx="1329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9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952"/>
              <a:ext cx="1025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20" name="未知"/>
            <p:cNvSpPr/>
            <p:nvPr/>
          </p:nvSpPr>
          <p:spPr bwMode="auto">
            <a:xfrm>
              <a:off x="1043" y="197"/>
              <a:ext cx="680" cy="211"/>
            </a:xfrm>
            <a:custGeom>
              <a:avLst/>
              <a:gdLst>
                <a:gd name="T0" fmla="*/ 0 w 706"/>
                <a:gd name="T1" fmla="*/ 211 h 211"/>
                <a:gd name="T2" fmla="*/ 88 w 706"/>
                <a:gd name="T3" fmla="*/ 52 h 211"/>
                <a:gd name="T4" fmla="*/ 174 w 706"/>
                <a:gd name="T5" fmla="*/ 30 h 211"/>
                <a:gd name="T6" fmla="*/ 502 w 706"/>
                <a:gd name="T7" fmla="*/ 7 h 211"/>
                <a:gd name="T8" fmla="*/ 655 w 706"/>
                <a:gd name="T9" fmla="*/ 75 h 211"/>
                <a:gd name="T10" fmla="*/ 655 w 706"/>
                <a:gd name="T11" fmla="*/ 143 h 2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6"/>
                <a:gd name="T19" fmla="*/ 0 h 211"/>
                <a:gd name="T20" fmla="*/ 706 w 706"/>
                <a:gd name="T21" fmla="*/ 211 h 2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6" h="211">
                  <a:moveTo>
                    <a:pt x="0" y="211"/>
                  </a:moveTo>
                  <a:cubicBezTo>
                    <a:pt x="30" y="146"/>
                    <a:pt x="61" y="82"/>
                    <a:pt x="91" y="52"/>
                  </a:cubicBezTo>
                  <a:cubicBezTo>
                    <a:pt x="121" y="22"/>
                    <a:pt x="109" y="37"/>
                    <a:pt x="181" y="30"/>
                  </a:cubicBezTo>
                  <a:cubicBezTo>
                    <a:pt x="253" y="23"/>
                    <a:pt x="438" y="0"/>
                    <a:pt x="521" y="7"/>
                  </a:cubicBezTo>
                  <a:cubicBezTo>
                    <a:pt x="604" y="14"/>
                    <a:pt x="654" y="52"/>
                    <a:pt x="680" y="75"/>
                  </a:cubicBezTo>
                  <a:cubicBezTo>
                    <a:pt x="706" y="98"/>
                    <a:pt x="693" y="120"/>
                    <a:pt x="680" y="14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421" name="未知"/>
            <p:cNvSpPr/>
            <p:nvPr/>
          </p:nvSpPr>
          <p:spPr bwMode="auto">
            <a:xfrm>
              <a:off x="2676" y="363"/>
              <a:ext cx="453" cy="1198"/>
            </a:xfrm>
            <a:custGeom>
              <a:avLst/>
              <a:gdLst>
                <a:gd name="T0" fmla="*/ 136 w 453"/>
                <a:gd name="T1" fmla="*/ 0 h 1198"/>
                <a:gd name="T2" fmla="*/ 181 w 453"/>
                <a:gd name="T3" fmla="*/ 90 h 1198"/>
                <a:gd name="T4" fmla="*/ 295 w 453"/>
                <a:gd name="T5" fmla="*/ 226 h 1198"/>
                <a:gd name="T6" fmla="*/ 453 w 453"/>
                <a:gd name="T7" fmla="*/ 657 h 1198"/>
                <a:gd name="T8" fmla="*/ 295 w 453"/>
                <a:gd name="T9" fmla="*/ 1111 h 1198"/>
                <a:gd name="T10" fmla="*/ 0 w 453"/>
                <a:gd name="T11" fmla="*/ 1179 h 1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3"/>
                <a:gd name="T19" fmla="*/ 0 h 1198"/>
                <a:gd name="T20" fmla="*/ 453 w 453"/>
                <a:gd name="T21" fmla="*/ 1198 h 1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3" h="1198">
                  <a:moveTo>
                    <a:pt x="136" y="0"/>
                  </a:moveTo>
                  <a:cubicBezTo>
                    <a:pt x="145" y="26"/>
                    <a:pt x="155" y="52"/>
                    <a:pt x="181" y="90"/>
                  </a:cubicBezTo>
                  <a:cubicBezTo>
                    <a:pt x="207" y="128"/>
                    <a:pt x="250" y="132"/>
                    <a:pt x="295" y="226"/>
                  </a:cubicBezTo>
                  <a:cubicBezTo>
                    <a:pt x="340" y="320"/>
                    <a:pt x="453" y="510"/>
                    <a:pt x="453" y="657"/>
                  </a:cubicBezTo>
                  <a:cubicBezTo>
                    <a:pt x="453" y="804"/>
                    <a:pt x="371" y="1024"/>
                    <a:pt x="295" y="1111"/>
                  </a:cubicBezTo>
                  <a:cubicBezTo>
                    <a:pt x="219" y="1198"/>
                    <a:pt x="109" y="1188"/>
                    <a:pt x="0" y="1179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422" name="未知"/>
            <p:cNvSpPr/>
            <p:nvPr/>
          </p:nvSpPr>
          <p:spPr bwMode="auto">
            <a:xfrm>
              <a:off x="839" y="1425"/>
              <a:ext cx="1156" cy="181"/>
            </a:xfrm>
            <a:custGeom>
              <a:avLst/>
              <a:gdLst>
                <a:gd name="T0" fmla="*/ 1156 w 1156"/>
                <a:gd name="T1" fmla="*/ 140 h 181"/>
                <a:gd name="T2" fmla="*/ 771 w 1156"/>
                <a:gd name="T3" fmla="*/ 162 h 181"/>
                <a:gd name="T4" fmla="*/ 226 w 1156"/>
                <a:gd name="T5" fmla="*/ 26 h 181"/>
                <a:gd name="T6" fmla="*/ 0 w 1156"/>
                <a:gd name="T7" fmla="*/ 4 h 1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6"/>
                <a:gd name="T13" fmla="*/ 0 h 181"/>
                <a:gd name="T14" fmla="*/ 1156 w 1156"/>
                <a:gd name="T15" fmla="*/ 181 h 1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6" h="181">
                  <a:moveTo>
                    <a:pt x="1156" y="140"/>
                  </a:moveTo>
                  <a:cubicBezTo>
                    <a:pt x="1041" y="160"/>
                    <a:pt x="926" y="181"/>
                    <a:pt x="771" y="162"/>
                  </a:cubicBezTo>
                  <a:cubicBezTo>
                    <a:pt x="616" y="143"/>
                    <a:pt x="354" y="52"/>
                    <a:pt x="226" y="26"/>
                  </a:cubicBezTo>
                  <a:cubicBezTo>
                    <a:pt x="98" y="0"/>
                    <a:pt x="49" y="2"/>
                    <a:pt x="0" y="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423" name="未知"/>
            <p:cNvSpPr/>
            <p:nvPr/>
          </p:nvSpPr>
          <p:spPr bwMode="auto">
            <a:xfrm>
              <a:off x="90" y="1429"/>
              <a:ext cx="2816" cy="578"/>
            </a:xfrm>
            <a:custGeom>
              <a:avLst/>
              <a:gdLst>
                <a:gd name="T0" fmla="*/ 2608 w 2816"/>
                <a:gd name="T1" fmla="*/ 113 h 578"/>
                <a:gd name="T2" fmla="*/ 2699 w 2816"/>
                <a:gd name="T3" fmla="*/ 272 h 578"/>
                <a:gd name="T4" fmla="*/ 2608 w 2816"/>
                <a:gd name="T5" fmla="*/ 521 h 578"/>
                <a:gd name="T6" fmla="*/ 1452 w 2816"/>
                <a:gd name="T7" fmla="*/ 567 h 578"/>
                <a:gd name="T8" fmla="*/ 227 w 2816"/>
                <a:gd name="T9" fmla="*/ 453 h 578"/>
                <a:gd name="T10" fmla="*/ 91 w 2816"/>
                <a:gd name="T11" fmla="*/ 0 h 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16"/>
                <a:gd name="T19" fmla="*/ 0 h 578"/>
                <a:gd name="T20" fmla="*/ 2816 w 2816"/>
                <a:gd name="T21" fmla="*/ 578 h 5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16" h="578">
                  <a:moveTo>
                    <a:pt x="2608" y="113"/>
                  </a:moveTo>
                  <a:cubicBezTo>
                    <a:pt x="2653" y="158"/>
                    <a:pt x="2699" y="204"/>
                    <a:pt x="2699" y="272"/>
                  </a:cubicBezTo>
                  <a:cubicBezTo>
                    <a:pt x="2699" y="340"/>
                    <a:pt x="2816" y="472"/>
                    <a:pt x="2608" y="521"/>
                  </a:cubicBezTo>
                  <a:cubicBezTo>
                    <a:pt x="2400" y="570"/>
                    <a:pt x="1849" y="578"/>
                    <a:pt x="1452" y="567"/>
                  </a:cubicBezTo>
                  <a:cubicBezTo>
                    <a:pt x="1055" y="556"/>
                    <a:pt x="454" y="547"/>
                    <a:pt x="227" y="453"/>
                  </a:cubicBezTo>
                  <a:cubicBezTo>
                    <a:pt x="0" y="359"/>
                    <a:pt x="45" y="179"/>
                    <a:pt x="91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未知"/>
          <p:cNvSpPr/>
          <p:nvPr/>
        </p:nvSpPr>
        <p:spPr bwMode="auto">
          <a:xfrm>
            <a:off x="3368675" y="3254375"/>
            <a:ext cx="788988" cy="1590675"/>
          </a:xfrm>
          <a:custGeom>
            <a:avLst/>
            <a:gdLst>
              <a:gd name="T0" fmla="*/ 325438 w 497"/>
              <a:gd name="T1" fmla="*/ 1590675 h 1002"/>
              <a:gd name="T2" fmla="*/ 87313 w 497"/>
              <a:gd name="T3" fmla="*/ 1397000 h 1002"/>
              <a:gd name="T4" fmla="*/ 44450 w 497"/>
              <a:gd name="T5" fmla="*/ 642938 h 1002"/>
              <a:gd name="T6" fmla="*/ 357188 w 497"/>
              <a:gd name="T7" fmla="*/ 142875 h 1002"/>
              <a:gd name="T8" fmla="*/ 788988 w 497"/>
              <a:gd name="T9" fmla="*/ 0 h 10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7"/>
              <a:gd name="T16" fmla="*/ 0 h 1002"/>
              <a:gd name="T17" fmla="*/ 497 w 497"/>
              <a:gd name="T18" fmla="*/ 1002 h 10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7" h="1002">
                <a:moveTo>
                  <a:pt x="205" y="1002"/>
                </a:moveTo>
                <a:cubicBezTo>
                  <a:pt x="181" y="982"/>
                  <a:pt x="84" y="979"/>
                  <a:pt x="55" y="880"/>
                </a:cubicBezTo>
                <a:cubicBezTo>
                  <a:pt x="26" y="781"/>
                  <a:pt x="0" y="537"/>
                  <a:pt x="28" y="405"/>
                </a:cubicBezTo>
                <a:cubicBezTo>
                  <a:pt x="56" y="273"/>
                  <a:pt x="147" y="157"/>
                  <a:pt x="225" y="90"/>
                </a:cubicBezTo>
                <a:cubicBezTo>
                  <a:pt x="303" y="23"/>
                  <a:pt x="448" y="15"/>
                  <a:pt x="49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未知"/>
          <p:cNvSpPr/>
          <p:nvPr/>
        </p:nvSpPr>
        <p:spPr bwMode="auto">
          <a:xfrm>
            <a:off x="3859213" y="3254375"/>
            <a:ext cx="1231900" cy="1584325"/>
          </a:xfrm>
          <a:custGeom>
            <a:avLst/>
            <a:gdLst>
              <a:gd name="T0" fmla="*/ 336550 w 776"/>
              <a:gd name="T1" fmla="*/ 0 h 998"/>
              <a:gd name="T2" fmla="*/ 120650 w 776"/>
              <a:gd name="T3" fmla="*/ 611188 h 998"/>
              <a:gd name="T4" fmla="*/ 1057275 w 776"/>
              <a:gd name="T5" fmla="*/ 1008063 h 998"/>
              <a:gd name="T6" fmla="*/ 1165225 w 776"/>
              <a:gd name="T7" fmla="*/ 1368425 h 998"/>
              <a:gd name="T8" fmla="*/ 841375 w 776"/>
              <a:gd name="T9" fmla="*/ 1584325 h 9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76"/>
              <a:gd name="T16" fmla="*/ 0 h 998"/>
              <a:gd name="T17" fmla="*/ 776 w 776"/>
              <a:gd name="T18" fmla="*/ 998 h 9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76" h="998">
                <a:moveTo>
                  <a:pt x="212" y="0"/>
                </a:moveTo>
                <a:cubicBezTo>
                  <a:pt x="106" y="139"/>
                  <a:pt x="0" y="279"/>
                  <a:pt x="76" y="385"/>
                </a:cubicBezTo>
                <a:cubicBezTo>
                  <a:pt x="152" y="491"/>
                  <a:pt x="556" y="556"/>
                  <a:pt x="666" y="635"/>
                </a:cubicBezTo>
                <a:cubicBezTo>
                  <a:pt x="776" y="714"/>
                  <a:pt x="757" y="801"/>
                  <a:pt x="734" y="862"/>
                </a:cubicBezTo>
                <a:cubicBezTo>
                  <a:pt x="711" y="923"/>
                  <a:pt x="620" y="960"/>
                  <a:pt x="530" y="998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0" name="Group 3"/>
          <p:cNvGrpSpPr/>
          <p:nvPr/>
        </p:nvGrpSpPr>
        <p:grpSpPr bwMode="auto">
          <a:xfrm>
            <a:off x="1814513" y="2112963"/>
            <a:ext cx="2657475" cy="2468562"/>
            <a:chOff x="0" y="0"/>
            <a:chExt cx="1674" cy="1555"/>
          </a:xfrm>
        </p:grpSpPr>
        <p:pic>
          <p:nvPicPr>
            <p:cNvPr id="19473" name="单圆角矩形 2"/>
            <p:cNvPicPr>
              <a:picLocks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4" name="Text Box 5"/>
            <p:cNvSpPr txBox="1"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串联</a:t>
              </a:r>
              <a:endParaRPr lang="en-US" altLang="zh-CN" sz="32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2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并联</a:t>
              </a:r>
              <a:endParaRPr lang="zh-CN" altLang="en-US" sz="32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461" name="Group 6"/>
          <p:cNvGrpSpPr/>
          <p:nvPr/>
        </p:nvGrpSpPr>
        <p:grpSpPr bwMode="auto">
          <a:xfrm>
            <a:off x="4797425" y="2022475"/>
            <a:ext cx="1828800" cy="2468563"/>
            <a:chOff x="0" y="0"/>
            <a:chExt cx="1152" cy="1555"/>
          </a:xfrm>
        </p:grpSpPr>
        <p:pic>
          <p:nvPicPr>
            <p:cNvPr id="19471" name="单圆角矩形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152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2" name="Text Box 8"/>
            <p:cNvSpPr txBox="1">
              <a:spLocks noChangeArrowheads="1"/>
            </p:cNvSpPr>
            <p:nvPr/>
          </p:nvSpPr>
          <p:spPr bwMode="auto">
            <a:xfrm>
              <a:off x="92" y="77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连接串并联电路</a:t>
              </a:r>
              <a:endParaRPr lang="zh-CN" altLang="en-US" sz="32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462" name="Group 9"/>
          <p:cNvGrpSpPr/>
          <p:nvPr/>
        </p:nvGrpSpPr>
        <p:grpSpPr bwMode="auto">
          <a:xfrm>
            <a:off x="7132638" y="1997075"/>
            <a:ext cx="2670175" cy="2470150"/>
            <a:chOff x="0" y="0"/>
            <a:chExt cx="1682" cy="1556"/>
          </a:xfrm>
        </p:grpSpPr>
        <p:pic>
          <p:nvPicPr>
            <p:cNvPr id="19469" name="单圆角矩形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682" cy="1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0" name="Text Box 11"/>
            <p:cNvSpPr txBox="1">
              <a:spLocks noChangeArrowheads="1"/>
            </p:cNvSpPr>
            <p:nvPr/>
          </p:nvSpPr>
          <p:spPr bwMode="auto">
            <a:xfrm>
              <a:off x="597" y="65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2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生活中的电路</a:t>
              </a:r>
              <a:endParaRPr lang="zh-CN" altLang="en-US" sz="32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463" name="Group 12"/>
          <p:cNvGrpSpPr/>
          <p:nvPr/>
        </p:nvGrpSpPr>
        <p:grpSpPr bwMode="auto">
          <a:xfrm>
            <a:off x="3997325" y="2640013"/>
            <a:ext cx="615950" cy="1322387"/>
            <a:chOff x="0" y="0"/>
            <a:chExt cx="388" cy="833"/>
          </a:xfrm>
        </p:grpSpPr>
        <p:pic>
          <p:nvPicPr>
            <p:cNvPr id="19467" name="燕尾形 5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8" name="Text Box 14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latin typeface="华文新魏" pitchFamily="2" charset="-122"/>
              </a:endParaRPr>
            </a:p>
          </p:txBody>
        </p:sp>
      </p:grpSp>
      <p:grpSp>
        <p:nvGrpSpPr>
          <p:cNvPr id="19464" name="Group 15"/>
          <p:cNvGrpSpPr/>
          <p:nvPr/>
        </p:nvGrpSpPr>
        <p:grpSpPr bwMode="auto">
          <a:xfrm>
            <a:off x="6877050" y="2682875"/>
            <a:ext cx="614363" cy="1328738"/>
            <a:chOff x="0" y="0"/>
            <a:chExt cx="387" cy="837"/>
          </a:xfrm>
        </p:grpSpPr>
        <p:pic>
          <p:nvPicPr>
            <p:cNvPr id="19465" name="燕尾形 6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0"/>
              <a:ext cx="387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6" name="Text Box 17"/>
            <p:cNvSpPr txBox="1">
              <a:spLocks noChangeArrowheads="1"/>
            </p:cNvSpPr>
            <p:nvPr/>
          </p:nvSpPr>
          <p:spPr bwMode="auto">
            <a:xfrm>
              <a:off x="36" y="24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latin typeface="华文新魏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2554288" y="2278063"/>
            <a:ext cx="6807200" cy="168592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动手动脑学物理      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预习     第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电流的测量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883586" y="2880744"/>
            <a:ext cx="10653713" cy="1689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知道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什么是串联电路和并联电路，会画简单的串、并联电路图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通过实验探究串、并联电路的特点，会连接简单的串联和并联电路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尝试根据已有知识、经验，按要求设计简单的串、并联电路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589485" y="1788081"/>
            <a:ext cx="1620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19" descr="小彩灯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876675" y="919162"/>
            <a:ext cx="7848600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1" descr="问号2.jpg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440114">
            <a:off x="1012825" y="2249487"/>
            <a:ext cx="889000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5"/>
          <p:cNvSpPr>
            <a:spLocks noChangeArrowheads="1"/>
          </p:cNvSpPr>
          <p:nvPr/>
        </p:nvSpPr>
        <p:spPr bwMode="auto">
          <a:xfrm>
            <a:off x="493713" y="3251200"/>
            <a:ext cx="3062287" cy="1676400"/>
          </a:xfrm>
          <a:prstGeom prst="roundRect">
            <a:avLst>
              <a:gd name="adj" fmla="val 48981"/>
            </a:avLst>
          </a:prstGeom>
          <a:noFill/>
          <a:ln w="28575">
            <a:solidFill>
              <a:schemeClr val="accent1"/>
            </a:solidFill>
            <a:rou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这些灯泡是如何连接的？请提出你的猜想。</a:t>
            </a:r>
            <a:endParaRPr lang="zh-CN" altLang="en-US" sz="240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路灯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46513" y="2832100"/>
            <a:ext cx="5724525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 descr="1181682035859gnxw613c003_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99450" y="2538412"/>
            <a:ext cx="3341688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426325" y="1641475"/>
            <a:ext cx="1652588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0238" y="4029075"/>
            <a:ext cx="21431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AutoShape 9"/>
          <p:cNvSpPr>
            <a:spLocks noChangeArrowheads="1"/>
          </p:cNvSpPr>
          <p:nvPr/>
        </p:nvSpPr>
        <p:spPr bwMode="auto">
          <a:xfrm>
            <a:off x="4978400" y="1425575"/>
            <a:ext cx="5994400" cy="341947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</a:ln>
        </p:spPr>
        <p:txBody>
          <a:bodyPr wrap="none" anchor="ctr"/>
          <a:lstStyle/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127" name="图片 7" descr="导线.jpg"/>
          <p:cNvPicPr>
            <a:picLocks noChangeAspect="1" noChangeArrowheads="1"/>
          </p:cNvPicPr>
          <p:nvPr/>
        </p:nvPicPr>
        <p:blipFill>
          <a:blip r:embed="rId3">
            <a:lum bright="30000" contrast="30000"/>
          </a:blip>
          <a:srcRect/>
          <a:stretch>
            <a:fillRect/>
          </a:stretch>
        </p:blipFill>
        <p:spPr bwMode="auto">
          <a:xfrm>
            <a:off x="5232400" y="2505075"/>
            <a:ext cx="18859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75288" y="1219200"/>
            <a:ext cx="1550987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659938" y="2093913"/>
            <a:ext cx="1652587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Rectangle 17"/>
          <p:cNvSpPr>
            <a:spLocks noChangeArrowheads="1"/>
          </p:cNvSpPr>
          <p:nvPr/>
        </p:nvSpPr>
        <p:spPr bwMode="auto">
          <a:xfrm>
            <a:off x="504825" y="2081213"/>
            <a:ext cx="4095750" cy="15700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用一个电源、两个灯泡、一个开关和一些导线组成电路，要想让两个小灯泡都发光，可以有几种接法？</a:t>
            </a: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3"/>
          <p:cNvSpPr txBox="1">
            <a:spLocks noChangeArrowheads="1"/>
          </p:cNvSpPr>
          <p:nvPr/>
        </p:nvSpPr>
        <p:spPr bwMode="auto">
          <a:xfrm>
            <a:off x="2484413" y="1389442"/>
            <a:ext cx="2881313" cy="581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一、串联和并联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Group 3"/>
          <p:cNvGrpSpPr/>
          <p:nvPr/>
        </p:nvGrpSpPr>
        <p:grpSpPr bwMode="auto">
          <a:xfrm>
            <a:off x="1963713" y="3234117"/>
            <a:ext cx="4356100" cy="2644775"/>
            <a:chOff x="0" y="0"/>
            <a:chExt cx="2585" cy="1531"/>
          </a:xfrm>
        </p:grpSpPr>
        <p:grpSp>
          <p:nvGrpSpPr>
            <p:cNvPr id="6165" name="Group 4"/>
            <p:cNvGrpSpPr/>
            <p:nvPr/>
          </p:nvGrpSpPr>
          <p:grpSpPr bwMode="auto">
            <a:xfrm>
              <a:off x="0" y="34"/>
              <a:ext cx="2585" cy="1497"/>
              <a:chOff x="0" y="0"/>
              <a:chExt cx="2585" cy="1497"/>
            </a:xfrm>
          </p:grpSpPr>
          <p:pic>
            <p:nvPicPr>
              <p:cNvPr id="6169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1"/>
              <a:srcRect/>
              <a:stretch>
                <a:fillRect/>
              </a:stretch>
            </p:blipFill>
            <p:spPr bwMode="auto">
              <a:xfrm>
                <a:off x="200" y="855"/>
                <a:ext cx="910" cy="6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70" name="Picture 10" descr="H:\2\人教教参资源\九\图\电池组.JP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206" y="20"/>
                <a:ext cx="1179" cy="4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71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0"/>
                <a:ext cx="853" cy="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72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1"/>
              <a:srcRect/>
              <a:stretch>
                <a:fillRect/>
              </a:stretch>
            </p:blipFill>
            <p:spPr bwMode="auto">
              <a:xfrm>
                <a:off x="1468" y="651"/>
                <a:ext cx="909" cy="6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73" name="未知"/>
              <p:cNvSpPr/>
              <p:nvPr/>
            </p:nvSpPr>
            <p:spPr bwMode="auto">
              <a:xfrm>
                <a:off x="2253" y="285"/>
                <a:ext cx="332" cy="774"/>
              </a:xfrm>
              <a:custGeom>
                <a:avLst/>
                <a:gdLst>
                  <a:gd name="T0" fmla="*/ 60 w 374"/>
                  <a:gd name="T1" fmla="*/ 0 h 862"/>
                  <a:gd name="T2" fmla="*/ 322 w 374"/>
                  <a:gd name="T3" fmla="*/ 286 h 862"/>
                  <a:gd name="T4" fmla="*/ 0 w 374"/>
                  <a:gd name="T5" fmla="*/ 774 h 862"/>
                  <a:gd name="T6" fmla="*/ 0 60000 65536"/>
                  <a:gd name="T7" fmla="*/ 0 60000 65536"/>
                  <a:gd name="T8" fmla="*/ 0 60000 65536"/>
                  <a:gd name="T9" fmla="*/ 0 w 374"/>
                  <a:gd name="T10" fmla="*/ 0 h 862"/>
                  <a:gd name="T11" fmla="*/ 374 w 374"/>
                  <a:gd name="T12" fmla="*/ 862 h 86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74" h="862">
                    <a:moveTo>
                      <a:pt x="68" y="0"/>
                    </a:moveTo>
                    <a:cubicBezTo>
                      <a:pt x="221" y="87"/>
                      <a:pt x="374" y="174"/>
                      <a:pt x="363" y="318"/>
                    </a:cubicBezTo>
                    <a:cubicBezTo>
                      <a:pt x="352" y="462"/>
                      <a:pt x="176" y="662"/>
                      <a:pt x="0" y="862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74" name="未知"/>
              <p:cNvSpPr/>
              <p:nvPr/>
            </p:nvSpPr>
            <p:spPr bwMode="auto">
              <a:xfrm>
                <a:off x="965" y="1059"/>
                <a:ext cx="665" cy="224"/>
              </a:xfrm>
              <a:custGeom>
                <a:avLst/>
                <a:gdLst>
                  <a:gd name="T0" fmla="*/ 665 w 749"/>
                  <a:gd name="T1" fmla="*/ 0 h 250"/>
                  <a:gd name="T2" fmla="*/ 222 w 749"/>
                  <a:gd name="T3" fmla="*/ 61 h 250"/>
                  <a:gd name="T4" fmla="*/ 0 w 749"/>
                  <a:gd name="T5" fmla="*/ 224 h 250"/>
                  <a:gd name="T6" fmla="*/ 0 60000 65536"/>
                  <a:gd name="T7" fmla="*/ 0 60000 65536"/>
                  <a:gd name="T8" fmla="*/ 0 60000 65536"/>
                  <a:gd name="T9" fmla="*/ 0 w 749"/>
                  <a:gd name="T10" fmla="*/ 0 h 250"/>
                  <a:gd name="T11" fmla="*/ 749 w 749"/>
                  <a:gd name="T12" fmla="*/ 250 h 25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49" h="250">
                    <a:moveTo>
                      <a:pt x="749" y="0"/>
                    </a:moveTo>
                    <a:cubicBezTo>
                      <a:pt x="562" y="13"/>
                      <a:pt x="375" y="26"/>
                      <a:pt x="250" y="68"/>
                    </a:cubicBezTo>
                    <a:cubicBezTo>
                      <a:pt x="125" y="110"/>
                      <a:pt x="62" y="180"/>
                      <a:pt x="0" y="250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75" name="未知"/>
              <p:cNvSpPr/>
              <p:nvPr/>
            </p:nvSpPr>
            <p:spPr bwMode="auto">
              <a:xfrm>
                <a:off x="13" y="366"/>
                <a:ext cx="349" cy="917"/>
              </a:xfrm>
              <a:custGeom>
                <a:avLst/>
                <a:gdLst>
                  <a:gd name="T0" fmla="*/ 349 w 393"/>
                  <a:gd name="T1" fmla="*/ 917 h 1021"/>
                  <a:gd name="T2" fmla="*/ 27 w 393"/>
                  <a:gd name="T3" fmla="*/ 489 h 1021"/>
                  <a:gd name="T4" fmla="*/ 187 w 393"/>
                  <a:gd name="T5" fmla="*/ 0 h 1021"/>
                  <a:gd name="T6" fmla="*/ 0 60000 65536"/>
                  <a:gd name="T7" fmla="*/ 0 60000 65536"/>
                  <a:gd name="T8" fmla="*/ 0 60000 65536"/>
                  <a:gd name="T9" fmla="*/ 0 w 393"/>
                  <a:gd name="T10" fmla="*/ 0 h 1021"/>
                  <a:gd name="T11" fmla="*/ 393 w 393"/>
                  <a:gd name="T12" fmla="*/ 1021 h 10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3" h="1021">
                    <a:moveTo>
                      <a:pt x="393" y="1021"/>
                    </a:moveTo>
                    <a:cubicBezTo>
                      <a:pt x="226" y="867"/>
                      <a:pt x="60" y="714"/>
                      <a:pt x="30" y="544"/>
                    </a:cubicBezTo>
                    <a:cubicBezTo>
                      <a:pt x="0" y="374"/>
                      <a:pt x="105" y="187"/>
                      <a:pt x="211" y="0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76" name="未知"/>
              <p:cNvSpPr/>
              <p:nvPr/>
            </p:nvSpPr>
            <p:spPr bwMode="auto">
              <a:xfrm>
                <a:off x="680" y="152"/>
                <a:ext cx="590" cy="188"/>
              </a:xfrm>
              <a:custGeom>
                <a:avLst/>
                <a:gdLst>
                  <a:gd name="T0" fmla="*/ 590 w 590"/>
                  <a:gd name="T1" fmla="*/ 143 h 188"/>
                  <a:gd name="T2" fmla="*/ 318 w 590"/>
                  <a:gd name="T3" fmla="*/ 7 h 188"/>
                  <a:gd name="T4" fmla="*/ 0 w 590"/>
                  <a:gd name="T5" fmla="*/ 188 h 188"/>
                  <a:gd name="T6" fmla="*/ 0 60000 65536"/>
                  <a:gd name="T7" fmla="*/ 0 60000 65536"/>
                  <a:gd name="T8" fmla="*/ 0 60000 65536"/>
                  <a:gd name="T9" fmla="*/ 0 w 590"/>
                  <a:gd name="T10" fmla="*/ 0 h 188"/>
                  <a:gd name="T11" fmla="*/ 590 w 590"/>
                  <a:gd name="T12" fmla="*/ 188 h 1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90" h="188">
                    <a:moveTo>
                      <a:pt x="590" y="143"/>
                    </a:moveTo>
                    <a:cubicBezTo>
                      <a:pt x="503" y="71"/>
                      <a:pt x="416" y="0"/>
                      <a:pt x="318" y="7"/>
                    </a:cubicBezTo>
                    <a:cubicBezTo>
                      <a:pt x="220" y="14"/>
                      <a:pt x="53" y="158"/>
                      <a:pt x="0" y="188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166" name="Text Box 13"/>
            <p:cNvSpPr txBox="1">
              <a:spLocks noChangeArrowheads="1"/>
            </p:cNvSpPr>
            <p:nvPr/>
          </p:nvSpPr>
          <p:spPr bwMode="auto">
            <a:xfrm>
              <a:off x="698" y="714"/>
              <a:ext cx="275" cy="26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67" name="Text Box 14"/>
            <p:cNvSpPr txBox="1">
              <a:spLocks noChangeArrowheads="1"/>
            </p:cNvSpPr>
            <p:nvPr/>
          </p:nvSpPr>
          <p:spPr bwMode="auto">
            <a:xfrm>
              <a:off x="340" y="0"/>
              <a:ext cx="220" cy="26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68" name="Text Box 15"/>
            <p:cNvSpPr txBox="1">
              <a:spLocks noChangeArrowheads="1"/>
            </p:cNvSpPr>
            <p:nvPr/>
          </p:nvSpPr>
          <p:spPr bwMode="auto">
            <a:xfrm>
              <a:off x="1964" y="536"/>
              <a:ext cx="275" cy="26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Group 16"/>
          <p:cNvGrpSpPr/>
          <p:nvPr/>
        </p:nvGrpSpPr>
        <p:grpSpPr bwMode="auto">
          <a:xfrm>
            <a:off x="7310413" y="3508754"/>
            <a:ext cx="2989263" cy="2060575"/>
            <a:chOff x="0" y="0"/>
            <a:chExt cx="1883" cy="1298"/>
          </a:xfrm>
        </p:grpSpPr>
        <p:sp>
          <p:nvSpPr>
            <p:cNvPr id="6152" name="Rectangle 17"/>
            <p:cNvSpPr>
              <a:spLocks noChangeArrowheads="1"/>
            </p:cNvSpPr>
            <p:nvPr/>
          </p:nvSpPr>
          <p:spPr bwMode="auto">
            <a:xfrm>
              <a:off x="0" y="227"/>
              <a:ext cx="1883" cy="88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153" name="Group 18"/>
            <p:cNvGrpSpPr/>
            <p:nvPr/>
          </p:nvGrpSpPr>
          <p:grpSpPr bwMode="auto">
            <a:xfrm>
              <a:off x="1293" y="0"/>
              <a:ext cx="91" cy="431"/>
              <a:chOff x="0" y="0"/>
              <a:chExt cx="91" cy="476"/>
            </a:xfrm>
          </p:grpSpPr>
          <p:sp>
            <p:nvSpPr>
              <p:cNvPr id="6162" name="Rectangle 19"/>
              <p:cNvSpPr>
                <a:spLocks noChangeArrowheads="1"/>
              </p:cNvSpPr>
              <p:nvPr/>
            </p:nvSpPr>
            <p:spPr bwMode="auto">
              <a:xfrm>
                <a:off x="0" y="174"/>
                <a:ext cx="85" cy="12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63" name="Line 32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4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4" name="Line 33"/>
              <p:cNvSpPr>
                <a:spLocks noChangeShapeType="1"/>
              </p:cNvSpPr>
              <p:nvPr/>
            </p:nvSpPr>
            <p:spPr bwMode="auto">
              <a:xfrm>
                <a:off x="91" y="105"/>
                <a:ext cx="0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154" name="Group 22"/>
            <p:cNvGrpSpPr/>
            <p:nvPr/>
          </p:nvGrpSpPr>
          <p:grpSpPr bwMode="auto">
            <a:xfrm>
              <a:off x="318" y="113"/>
              <a:ext cx="317" cy="182"/>
              <a:chOff x="0" y="0"/>
              <a:chExt cx="317" cy="182"/>
            </a:xfrm>
          </p:grpSpPr>
          <p:sp>
            <p:nvSpPr>
              <p:cNvPr id="6159" name="Rectangle 23"/>
              <p:cNvSpPr>
                <a:spLocks noChangeArrowheads="1"/>
              </p:cNvSpPr>
              <p:nvPr/>
            </p:nvSpPr>
            <p:spPr bwMode="auto">
              <a:xfrm>
                <a:off x="23" y="23"/>
                <a:ext cx="272" cy="15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60" name="Line 44"/>
              <p:cNvSpPr>
                <a:spLocks noChangeShapeType="1"/>
              </p:cNvSpPr>
              <p:nvPr/>
            </p:nvSpPr>
            <p:spPr bwMode="auto">
              <a:xfrm flipV="1">
                <a:off x="45" y="0"/>
                <a:ext cx="272" cy="108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1" name="Oval 42"/>
              <p:cNvSpPr>
                <a:spLocks noChangeArrowheads="1"/>
              </p:cNvSpPr>
              <p:nvPr/>
            </p:nvSpPr>
            <p:spPr bwMode="auto">
              <a:xfrm>
                <a:off x="0" y="68"/>
                <a:ext cx="77" cy="79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155" name="AutoShape 21"/>
            <p:cNvSpPr>
              <a:spLocks noChangeArrowheads="1"/>
            </p:cNvSpPr>
            <p:nvPr/>
          </p:nvSpPr>
          <p:spPr bwMode="auto">
            <a:xfrm>
              <a:off x="363" y="919"/>
              <a:ext cx="365" cy="37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56" name="AutoShape 21"/>
            <p:cNvSpPr>
              <a:spLocks noChangeArrowheads="1"/>
            </p:cNvSpPr>
            <p:nvPr/>
          </p:nvSpPr>
          <p:spPr bwMode="auto">
            <a:xfrm>
              <a:off x="1178" y="919"/>
              <a:ext cx="365" cy="379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57" name="Rectangle 28"/>
            <p:cNvSpPr>
              <a:spLocks noChangeArrowheads="1"/>
            </p:cNvSpPr>
            <p:nvPr/>
          </p:nvSpPr>
          <p:spPr bwMode="auto">
            <a:xfrm>
              <a:off x="1525" y="771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58" name="Rectangle 29"/>
            <p:cNvSpPr>
              <a:spLocks noChangeArrowheads="1"/>
            </p:cNvSpPr>
            <p:nvPr/>
          </p:nvSpPr>
          <p:spPr bwMode="auto">
            <a:xfrm>
              <a:off x="645" y="798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1036613" y="2353054"/>
            <a:ext cx="5905500" cy="498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．用电器依次相连的电路叫做</a:t>
            </a: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串联电路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2" name="Group 2"/>
          <p:cNvGrpSpPr/>
          <p:nvPr/>
        </p:nvGrpSpPr>
        <p:grpSpPr bwMode="auto">
          <a:xfrm>
            <a:off x="1217992" y="3158912"/>
            <a:ext cx="4319587" cy="2716212"/>
            <a:chOff x="0" y="0"/>
            <a:chExt cx="2585" cy="1613"/>
          </a:xfrm>
        </p:grpSpPr>
        <p:pic>
          <p:nvPicPr>
            <p:cNvPr id="7202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200" y="911"/>
              <a:ext cx="910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03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06" y="76"/>
              <a:ext cx="117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04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56"/>
              <a:ext cx="853" cy="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05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1468" y="707"/>
              <a:ext cx="909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06" name="未知"/>
            <p:cNvSpPr/>
            <p:nvPr/>
          </p:nvSpPr>
          <p:spPr bwMode="auto">
            <a:xfrm>
              <a:off x="2253" y="341"/>
              <a:ext cx="332" cy="774"/>
            </a:xfrm>
            <a:custGeom>
              <a:avLst/>
              <a:gdLst>
                <a:gd name="T0" fmla="*/ 60 w 374"/>
                <a:gd name="T1" fmla="*/ 0 h 862"/>
                <a:gd name="T2" fmla="*/ 322 w 374"/>
                <a:gd name="T3" fmla="*/ 286 h 862"/>
                <a:gd name="T4" fmla="*/ 0 w 374"/>
                <a:gd name="T5" fmla="*/ 774 h 862"/>
                <a:gd name="T6" fmla="*/ 0 60000 65536"/>
                <a:gd name="T7" fmla="*/ 0 60000 65536"/>
                <a:gd name="T8" fmla="*/ 0 60000 65536"/>
                <a:gd name="T9" fmla="*/ 0 w 374"/>
                <a:gd name="T10" fmla="*/ 0 h 862"/>
                <a:gd name="T11" fmla="*/ 374 w 374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4" h="862">
                  <a:moveTo>
                    <a:pt x="68" y="0"/>
                  </a:moveTo>
                  <a:cubicBezTo>
                    <a:pt x="221" y="87"/>
                    <a:pt x="374" y="174"/>
                    <a:pt x="363" y="318"/>
                  </a:cubicBezTo>
                  <a:cubicBezTo>
                    <a:pt x="352" y="462"/>
                    <a:pt x="176" y="662"/>
                    <a:pt x="0" y="862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07" name="未知"/>
            <p:cNvSpPr/>
            <p:nvPr/>
          </p:nvSpPr>
          <p:spPr bwMode="auto">
            <a:xfrm>
              <a:off x="13" y="422"/>
              <a:ext cx="349" cy="917"/>
            </a:xfrm>
            <a:custGeom>
              <a:avLst/>
              <a:gdLst>
                <a:gd name="T0" fmla="*/ 349 w 393"/>
                <a:gd name="T1" fmla="*/ 917 h 1021"/>
                <a:gd name="T2" fmla="*/ 27 w 393"/>
                <a:gd name="T3" fmla="*/ 489 h 1021"/>
                <a:gd name="T4" fmla="*/ 187 w 393"/>
                <a:gd name="T5" fmla="*/ 0 h 1021"/>
                <a:gd name="T6" fmla="*/ 0 60000 65536"/>
                <a:gd name="T7" fmla="*/ 0 60000 65536"/>
                <a:gd name="T8" fmla="*/ 0 60000 65536"/>
                <a:gd name="T9" fmla="*/ 0 w 393"/>
                <a:gd name="T10" fmla="*/ 0 h 1021"/>
                <a:gd name="T11" fmla="*/ 393 w 393"/>
                <a:gd name="T12" fmla="*/ 1021 h 10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3" h="1021">
                  <a:moveTo>
                    <a:pt x="393" y="1021"/>
                  </a:moveTo>
                  <a:cubicBezTo>
                    <a:pt x="226" y="867"/>
                    <a:pt x="60" y="714"/>
                    <a:pt x="30" y="544"/>
                  </a:cubicBezTo>
                  <a:cubicBezTo>
                    <a:pt x="0" y="374"/>
                    <a:pt x="105" y="187"/>
                    <a:pt x="211" y="0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08" name="未知"/>
            <p:cNvSpPr/>
            <p:nvPr/>
          </p:nvSpPr>
          <p:spPr bwMode="auto">
            <a:xfrm>
              <a:off x="318" y="733"/>
              <a:ext cx="1292" cy="571"/>
            </a:xfrm>
            <a:custGeom>
              <a:avLst/>
              <a:gdLst>
                <a:gd name="T0" fmla="*/ 1292 w 1292"/>
                <a:gd name="T1" fmla="*/ 412 h 571"/>
                <a:gd name="T2" fmla="*/ 362 w 1292"/>
                <a:gd name="T3" fmla="*/ 26 h 571"/>
                <a:gd name="T4" fmla="*/ 0 w 1292"/>
                <a:gd name="T5" fmla="*/ 571 h 571"/>
                <a:gd name="T6" fmla="*/ 0 60000 65536"/>
                <a:gd name="T7" fmla="*/ 0 60000 65536"/>
                <a:gd name="T8" fmla="*/ 0 60000 65536"/>
                <a:gd name="T9" fmla="*/ 0 w 1292"/>
                <a:gd name="T10" fmla="*/ 0 h 571"/>
                <a:gd name="T11" fmla="*/ 1292 w 1292"/>
                <a:gd name="T12" fmla="*/ 571 h 5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92" h="571">
                  <a:moveTo>
                    <a:pt x="1292" y="412"/>
                  </a:moveTo>
                  <a:cubicBezTo>
                    <a:pt x="934" y="206"/>
                    <a:pt x="577" y="0"/>
                    <a:pt x="362" y="26"/>
                  </a:cubicBezTo>
                  <a:cubicBezTo>
                    <a:pt x="147" y="52"/>
                    <a:pt x="73" y="311"/>
                    <a:pt x="0" y="571"/>
                  </a:cubicBezTo>
                </a:path>
              </a:pathLst>
            </a:custGeom>
            <a:noFill/>
            <a:ln w="38100">
              <a:solidFill>
                <a:srgbClr val="339966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09" name="未知"/>
            <p:cNvSpPr/>
            <p:nvPr/>
          </p:nvSpPr>
          <p:spPr bwMode="auto">
            <a:xfrm>
              <a:off x="930" y="1122"/>
              <a:ext cx="1501" cy="491"/>
            </a:xfrm>
            <a:custGeom>
              <a:avLst/>
              <a:gdLst>
                <a:gd name="T0" fmla="*/ 1315 w 1501"/>
                <a:gd name="T1" fmla="*/ 0 h 491"/>
                <a:gd name="T2" fmla="*/ 1361 w 1501"/>
                <a:gd name="T3" fmla="*/ 136 h 491"/>
                <a:gd name="T4" fmla="*/ 476 w 1501"/>
                <a:gd name="T5" fmla="*/ 476 h 491"/>
                <a:gd name="T6" fmla="*/ 0 w 1501"/>
                <a:gd name="T7" fmla="*/ 227 h 49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01"/>
                <a:gd name="T13" fmla="*/ 0 h 491"/>
                <a:gd name="T14" fmla="*/ 1501 w 1501"/>
                <a:gd name="T15" fmla="*/ 491 h 49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01" h="491">
                  <a:moveTo>
                    <a:pt x="1315" y="0"/>
                  </a:moveTo>
                  <a:cubicBezTo>
                    <a:pt x="1408" y="28"/>
                    <a:pt x="1501" y="57"/>
                    <a:pt x="1361" y="136"/>
                  </a:cubicBezTo>
                  <a:cubicBezTo>
                    <a:pt x="1221" y="215"/>
                    <a:pt x="703" y="461"/>
                    <a:pt x="476" y="476"/>
                  </a:cubicBezTo>
                  <a:cubicBezTo>
                    <a:pt x="249" y="491"/>
                    <a:pt x="124" y="359"/>
                    <a:pt x="0" y="227"/>
                  </a:cubicBezTo>
                </a:path>
              </a:pathLst>
            </a:custGeom>
            <a:noFill/>
            <a:ln w="38100">
              <a:solidFill>
                <a:srgbClr val="003399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10" name="未知"/>
            <p:cNvSpPr/>
            <p:nvPr/>
          </p:nvSpPr>
          <p:spPr bwMode="auto">
            <a:xfrm>
              <a:off x="658" y="215"/>
              <a:ext cx="590" cy="188"/>
            </a:xfrm>
            <a:custGeom>
              <a:avLst/>
              <a:gdLst>
                <a:gd name="T0" fmla="*/ 590 w 590"/>
                <a:gd name="T1" fmla="*/ 143 h 188"/>
                <a:gd name="T2" fmla="*/ 318 w 590"/>
                <a:gd name="T3" fmla="*/ 7 h 188"/>
                <a:gd name="T4" fmla="*/ 0 w 590"/>
                <a:gd name="T5" fmla="*/ 188 h 188"/>
                <a:gd name="T6" fmla="*/ 0 60000 65536"/>
                <a:gd name="T7" fmla="*/ 0 60000 65536"/>
                <a:gd name="T8" fmla="*/ 0 60000 65536"/>
                <a:gd name="T9" fmla="*/ 0 w 590"/>
                <a:gd name="T10" fmla="*/ 0 h 188"/>
                <a:gd name="T11" fmla="*/ 590 w 590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0" h="188">
                  <a:moveTo>
                    <a:pt x="590" y="143"/>
                  </a:moveTo>
                  <a:cubicBezTo>
                    <a:pt x="503" y="71"/>
                    <a:pt x="416" y="0"/>
                    <a:pt x="318" y="7"/>
                  </a:cubicBezTo>
                  <a:cubicBezTo>
                    <a:pt x="220" y="14"/>
                    <a:pt x="53" y="158"/>
                    <a:pt x="0" y="188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11" name="Text Box 12"/>
            <p:cNvSpPr txBox="1">
              <a:spLocks noChangeArrowheads="1"/>
            </p:cNvSpPr>
            <p:nvPr/>
          </p:nvSpPr>
          <p:spPr bwMode="auto">
            <a:xfrm>
              <a:off x="1986" y="568"/>
              <a:ext cx="277" cy="2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12" name="Text Box 13"/>
            <p:cNvSpPr txBox="1">
              <a:spLocks noChangeArrowheads="1"/>
            </p:cNvSpPr>
            <p:nvPr/>
          </p:nvSpPr>
          <p:spPr bwMode="auto">
            <a:xfrm>
              <a:off x="725" y="817"/>
              <a:ext cx="277" cy="2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13" name="Text Box 14"/>
            <p:cNvSpPr txBox="1">
              <a:spLocks noChangeArrowheads="1"/>
            </p:cNvSpPr>
            <p:nvPr/>
          </p:nvSpPr>
          <p:spPr bwMode="auto">
            <a:xfrm>
              <a:off x="385" y="0"/>
              <a:ext cx="222" cy="2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AutoShape 15"/>
          <p:cNvSpPr>
            <a:spLocks noChangeArrowheads="1"/>
          </p:cNvSpPr>
          <p:nvPr/>
        </p:nvSpPr>
        <p:spPr bwMode="auto">
          <a:xfrm>
            <a:off x="2207004" y="2501687"/>
            <a:ext cx="971550" cy="503237"/>
          </a:xfrm>
          <a:prstGeom prst="wedgeRoundRectCallout">
            <a:avLst>
              <a:gd name="adj1" fmla="val 5556"/>
              <a:gd name="adj2" fmla="val 149056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</p:spPr>
        <p:txBody>
          <a:bodyPr lIns="18000" tIns="10800" rIns="18000" bIns="10800"/>
          <a:lstStyle/>
          <a:p>
            <a:pPr algn="ctr"/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干路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AutoShape 16"/>
          <p:cNvSpPr>
            <a:spLocks noChangeArrowheads="1"/>
          </p:cNvSpPr>
          <p:nvPr/>
        </p:nvSpPr>
        <p:spPr bwMode="auto">
          <a:xfrm>
            <a:off x="724279" y="6111662"/>
            <a:ext cx="1223963" cy="468312"/>
          </a:xfrm>
          <a:prstGeom prst="wedgeRoundRectCallout">
            <a:avLst>
              <a:gd name="adj1" fmla="val 76718"/>
              <a:gd name="adj2" fmla="val -195083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</p:spPr>
        <p:txBody>
          <a:bodyPr lIns="18000" tIns="10800" rIns="18000" bIns="10800"/>
          <a:lstStyle/>
          <a:p>
            <a:pPr algn="ctr"/>
            <a:r>
              <a:rPr lang="en-US" altLang="zh-CN" sz="240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aseline="-2500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支路</a:t>
            </a:r>
            <a:endParaRPr lang="zh-CN" altLang="en-US" sz="240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4391404" y="5973549"/>
            <a:ext cx="1152525" cy="466725"/>
          </a:xfrm>
          <a:prstGeom prst="wedgeRoundRectCallout">
            <a:avLst>
              <a:gd name="adj1" fmla="val -43801"/>
              <a:gd name="adj2" fmla="val -276532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</p:spPr>
        <p:txBody>
          <a:bodyPr lIns="18000" tIns="10800" rIns="18000" bIns="10800"/>
          <a:lstStyle/>
          <a:p>
            <a:pPr algn="ctr"/>
            <a:r>
              <a:rPr lang="en-US" altLang="zh-CN" sz="2400">
                <a:solidFill>
                  <a:srgbClr val="3399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aseline="-25000">
                <a:solidFill>
                  <a:srgbClr val="3399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>
                <a:solidFill>
                  <a:srgbClr val="3399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支路</a:t>
            </a:r>
            <a:endParaRPr lang="zh-CN" altLang="en-US" sz="2400">
              <a:solidFill>
                <a:srgbClr val="3399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AutoShape 18"/>
          <p:cNvSpPr>
            <a:spLocks noChangeArrowheads="1"/>
          </p:cNvSpPr>
          <p:nvPr/>
        </p:nvSpPr>
        <p:spPr bwMode="auto">
          <a:xfrm>
            <a:off x="5826504" y="2842999"/>
            <a:ext cx="936625" cy="469900"/>
          </a:xfrm>
          <a:prstGeom prst="wedgeRoundRectCallout">
            <a:avLst>
              <a:gd name="adj1" fmla="val 93051"/>
              <a:gd name="adj2" fmla="val 16182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</p:spPr>
        <p:txBody>
          <a:bodyPr lIns="18000" tIns="10800" rIns="18000" bIns="10800"/>
          <a:lstStyle/>
          <a:p>
            <a:pPr algn="ctr"/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干路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AutoShape 19"/>
          <p:cNvSpPr>
            <a:spLocks noChangeArrowheads="1"/>
          </p:cNvSpPr>
          <p:nvPr/>
        </p:nvSpPr>
        <p:spPr bwMode="auto">
          <a:xfrm>
            <a:off x="6588504" y="5937037"/>
            <a:ext cx="1260475" cy="468312"/>
          </a:xfrm>
          <a:prstGeom prst="wedgeRoundRectCallout">
            <a:avLst>
              <a:gd name="adj1" fmla="val 56551"/>
              <a:gd name="adj2" fmla="val -134745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</p:spPr>
        <p:txBody>
          <a:bodyPr/>
          <a:lstStyle/>
          <a:p>
            <a:pPr algn="ctr"/>
            <a:r>
              <a:rPr lang="en-US" altLang="zh-CN" sz="240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aseline="-2500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支路</a:t>
            </a:r>
            <a:endParaRPr lang="zh-CN" altLang="en-US" sz="240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AutoShape 20"/>
          <p:cNvSpPr>
            <a:spLocks noChangeArrowheads="1"/>
          </p:cNvSpPr>
          <p:nvPr/>
        </p:nvSpPr>
        <p:spPr bwMode="auto">
          <a:xfrm>
            <a:off x="10211179" y="5014699"/>
            <a:ext cx="1154113" cy="503238"/>
          </a:xfrm>
          <a:prstGeom prst="wedgeRoundRectCallout">
            <a:avLst>
              <a:gd name="adj1" fmla="val -175880"/>
              <a:gd name="adj2" fmla="val -132380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</p:spPr>
        <p:txBody>
          <a:bodyPr lIns="18000" rIns="18000"/>
          <a:lstStyle/>
          <a:p>
            <a:pPr algn="ctr"/>
            <a:r>
              <a:rPr lang="en-US" altLang="zh-CN" sz="2400">
                <a:solidFill>
                  <a:srgbClr val="3399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aseline="-25000">
                <a:solidFill>
                  <a:srgbClr val="3399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>
                <a:solidFill>
                  <a:srgbClr val="3399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支路</a:t>
            </a:r>
            <a:endParaRPr lang="zh-CN" altLang="en-US" sz="2400">
              <a:solidFill>
                <a:srgbClr val="3399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179" name="Group 21"/>
          <p:cNvGrpSpPr/>
          <p:nvPr/>
        </p:nvGrpSpPr>
        <p:grpSpPr bwMode="auto">
          <a:xfrm>
            <a:off x="7179054" y="3055724"/>
            <a:ext cx="2654300" cy="2625725"/>
            <a:chOff x="0" y="0"/>
            <a:chExt cx="1672" cy="1654"/>
          </a:xfrm>
        </p:grpSpPr>
        <p:cxnSp>
          <p:nvCxnSpPr>
            <p:cNvPr id="7182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1336" y="1204"/>
              <a:ext cx="635" cy="6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</a:ln>
          </p:spPr>
        </p:cxnSp>
        <p:cxnSp>
          <p:nvCxnSpPr>
            <p:cNvPr id="26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291" y="1177"/>
              <a:ext cx="635" cy="6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</a:ln>
          </p:spPr>
        </p:cxnSp>
        <p:sp>
          <p:nvSpPr>
            <p:cNvPr id="7184" name="Line 41"/>
            <p:cNvSpPr>
              <a:spLocks noChangeShapeType="1"/>
            </p:cNvSpPr>
            <p:nvPr/>
          </p:nvSpPr>
          <p:spPr bwMode="auto">
            <a:xfrm>
              <a:off x="32" y="209"/>
              <a:ext cx="220" cy="1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85" name="Line 44"/>
            <p:cNvSpPr>
              <a:spLocks noChangeShapeType="1"/>
            </p:cNvSpPr>
            <p:nvPr/>
          </p:nvSpPr>
          <p:spPr bwMode="auto">
            <a:xfrm flipV="1">
              <a:off x="295" y="100"/>
              <a:ext cx="233" cy="11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7186" name="直接连接符 20"/>
            <p:cNvCxnSpPr>
              <a:cxnSpLocks noChangeShapeType="1"/>
            </p:cNvCxnSpPr>
            <p:nvPr/>
          </p:nvCxnSpPr>
          <p:spPr bwMode="auto">
            <a:xfrm flipV="1">
              <a:off x="23" y="905"/>
              <a:ext cx="1633" cy="0"/>
            </a:xfrm>
            <a:prstGeom prst="line">
              <a:avLst/>
            </a:prstGeom>
            <a:noFill/>
            <a:ln w="28575">
              <a:solidFill>
                <a:srgbClr val="339966"/>
              </a:solidFill>
              <a:round/>
            </a:ln>
          </p:spPr>
        </p:cxnSp>
        <p:sp>
          <p:nvSpPr>
            <p:cNvPr id="7187" name="AutoShape 21"/>
            <p:cNvSpPr>
              <a:spLocks noChangeArrowheads="1"/>
            </p:cNvSpPr>
            <p:nvPr/>
          </p:nvSpPr>
          <p:spPr bwMode="auto">
            <a:xfrm>
              <a:off x="681" y="75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rgbClr val="339966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88" name="Line 32"/>
            <p:cNvSpPr>
              <a:spLocks noChangeShapeType="1"/>
            </p:cNvSpPr>
            <p:nvPr/>
          </p:nvSpPr>
          <p:spPr bwMode="auto">
            <a:xfrm>
              <a:off x="961" y="0"/>
              <a:ext cx="0" cy="40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89" name="Line 33"/>
            <p:cNvSpPr>
              <a:spLocks noChangeShapeType="1"/>
            </p:cNvSpPr>
            <p:nvPr/>
          </p:nvSpPr>
          <p:spPr bwMode="auto">
            <a:xfrm>
              <a:off x="1043" y="91"/>
              <a:ext cx="0" cy="2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90" name="Line 34"/>
            <p:cNvSpPr>
              <a:spLocks noChangeShapeType="1"/>
            </p:cNvSpPr>
            <p:nvPr/>
          </p:nvSpPr>
          <p:spPr bwMode="auto">
            <a:xfrm flipV="1">
              <a:off x="1043" y="204"/>
              <a:ext cx="610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7191" name="直接连接符 23"/>
            <p:cNvCxnSpPr>
              <a:cxnSpLocks noChangeShapeType="1"/>
            </p:cNvCxnSpPr>
            <p:nvPr/>
          </p:nvCxnSpPr>
          <p:spPr bwMode="auto">
            <a:xfrm rot="5400000" flipH="1" flipV="1">
              <a:off x="1302" y="538"/>
              <a:ext cx="695" cy="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</p:cxnSp>
        <p:cxnSp>
          <p:nvCxnSpPr>
            <p:cNvPr id="7192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24" y="538"/>
              <a:ext cx="695" cy="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</p:cxnSp>
        <p:sp>
          <p:nvSpPr>
            <p:cNvPr id="7193" name="Line 41"/>
            <p:cNvSpPr>
              <a:spLocks noChangeShapeType="1"/>
            </p:cNvSpPr>
            <p:nvPr/>
          </p:nvSpPr>
          <p:spPr bwMode="auto">
            <a:xfrm>
              <a:off x="476" y="204"/>
              <a:ext cx="477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94" name="Text Box 34"/>
            <p:cNvSpPr txBox="1">
              <a:spLocks noChangeArrowheads="1"/>
            </p:cNvSpPr>
            <p:nvPr/>
          </p:nvSpPr>
          <p:spPr bwMode="auto">
            <a:xfrm>
              <a:off x="873" y="1139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95" name="Text Box 35"/>
            <p:cNvSpPr txBox="1">
              <a:spLocks noChangeArrowheads="1"/>
            </p:cNvSpPr>
            <p:nvPr/>
          </p:nvSpPr>
          <p:spPr bwMode="auto">
            <a:xfrm>
              <a:off x="318" y="191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96" name="Text Box 36"/>
            <p:cNvSpPr txBox="1">
              <a:spLocks noChangeArrowheads="1"/>
            </p:cNvSpPr>
            <p:nvPr/>
          </p:nvSpPr>
          <p:spPr bwMode="auto">
            <a:xfrm>
              <a:off x="881" y="528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7197" name="直接连接符 20"/>
            <p:cNvCxnSpPr>
              <a:cxnSpLocks noChangeShapeType="1"/>
            </p:cNvCxnSpPr>
            <p:nvPr/>
          </p:nvCxnSpPr>
          <p:spPr bwMode="auto">
            <a:xfrm flipV="1">
              <a:off x="13" y="1511"/>
              <a:ext cx="1633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</a:ln>
          </p:spPr>
        </p:cxnSp>
        <p:sp>
          <p:nvSpPr>
            <p:cNvPr id="7198" name="AutoShape 21"/>
            <p:cNvSpPr>
              <a:spLocks noChangeArrowheads="1"/>
            </p:cNvSpPr>
            <p:nvPr/>
          </p:nvSpPr>
          <p:spPr bwMode="auto">
            <a:xfrm>
              <a:off x="681" y="134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rgbClr val="000099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99" name="Oval 39"/>
            <p:cNvSpPr>
              <a:spLocks noChangeArrowheads="1"/>
            </p:cNvSpPr>
            <p:nvPr/>
          </p:nvSpPr>
          <p:spPr bwMode="auto">
            <a:xfrm>
              <a:off x="0" y="872"/>
              <a:ext cx="48" cy="48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00" name="Oval 40"/>
            <p:cNvSpPr>
              <a:spLocks noChangeArrowheads="1"/>
            </p:cNvSpPr>
            <p:nvPr/>
          </p:nvSpPr>
          <p:spPr bwMode="auto">
            <a:xfrm>
              <a:off x="1624" y="881"/>
              <a:ext cx="48" cy="48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01" name="Oval 42"/>
            <p:cNvSpPr>
              <a:spLocks noChangeArrowheads="1"/>
            </p:cNvSpPr>
            <p:nvPr/>
          </p:nvSpPr>
          <p:spPr bwMode="auto">
            <a:xfrm>
              <a:off x="250" y="191"/>
              <a:ext cx="65" cy="63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5" name="Rectangle 42"/>
          <p:cNvSpPr>
            <a:spLocks noChangeArrowheads="1"/>
          </p:cNvSpPr>
          <p:nvPr/>
        </p:nvSpPr>
        <p:spPr bwMode="auto">
          <a:xfrm>
            <a:off x="2518154" y="1873037"/>
            <a:ext cx="7164388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．用电器并列相连的电路叫做</a:t>
            </a: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并联电路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81" name="文本框 3"/>
          <p:cNvSpPr txBox="1">
            <a:spLocks noChangeArrowheads="1"/>
          </p:cNvSpPr>
          <p:nvPr/>
        </p:nvSpPr>
        <p:spPr bwMode="auto">
          <a:xfrm>
            <a:off x="2187954" y="1049124"/>
            <a:ext cx="2859088" cy="581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一、串联和并联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utoUpdateAnimBg="0"/>
      <p:bldP spid="19" grpId="0" animBg="1" autoUpdateAnimBg="0"/>
      <p:bldP spid="20" grpId="0" animBg="1" autoUpdateAnimBg="0"/>
      <p:bldP spid="21" grpId="0" animBg="1" autoUpdateAnimBg="0"/>
      <p:bldP spid="22" grpId="0" animBg="1" autoUpdateAnimBg="0"/>
      <p:bldP spid="23" grpId="0" animBg="1" autoUpdateAnimBg="0"/>
      <p:bldP spid="4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 bwMode="auto">
          <a:xfrm>
            <a:off x="1938740" y="3609122"/>
            <a:ext cx="4500563" cy="2789238"/>
            <a:chOff x="0" y="0"/>
            <a:chExt cx="2585" cy="1532"/>
          </a:xfrm>
        </p:grpSpPr>
        <p:grpSp>
          <p:nvGrpSpPr>
            <p:cNvPr id="8201" name="Group 7"/>
            <p:cNvGrpSpPr/>
            <p:nvPr/>
          </p:nvGrpSpPr>
          <p:grpSpPr bwMode="auto">
            <a:xfrm>
              <a:off x="0" y="35"/>
              <a:ext cx="2585" cy="1497"/>
              <a:chOff x="0" y="0"/>
              <a:chExt cx="2585" cy="1497"/>
            </a:xfrm>
          </p:grpSpPr>
          <p:pic>
            <p:nvPicPr>
              <p:cNvPr id="8205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1"/>
              <a:srcRect/>
              <a:stretch>
                <a:fillRect/>
              </a:stretch>
            </p:blipFill>
            <p:spPr bwMode="auto">
              <a:xfrm>
                <a:off x="200" y="855"/>
                <a:ext cx="910" cy="6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6" name="Picture 10" descr="H:\2\人教教参资源\九\图\电池组.JP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206" y="20"/>
                <a:ext cx="1179" cy="4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7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0"/>
                <a:ext cx="853" cy="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08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1"/>
              <a:srcRect/>
              <a:stretch>
                <a:fillRect/>
              </a:stretch>
            </p:blipFill>
            <p:spPr bwMode="auto">
              <a:xfrm>
                <a:off x="1468" y="651"/>
                <a:ext cx="909" cy="6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09" name="未知"/>
              <p:cNvSpPr/>
              <p:nvPr/>
            </p:nvSpPr>
            <p:spPr bwMode="auto">
              <a:xfrm>
                <a:off x="2253" y="285"/>
                <a:ext cx="332" cy="774"/>
              </a:xfrm>
              <a:custGeom>
                <a:avLst/>
                <a:gdLst>
                  <a:gd name="T0" fmla="*/ 60 w 374"/>
                  <a:gd name="T1" fmla="*/ 0 h 862"/>
                  <a:gd name="T2" fmla="*/ 322 w 374"/>
                  <a:gd name="T3" fmla="*/ 286 h 862"/>
                  <a:gd name="T4" fmla="*/ 0 w 374"/>
                  <a:gd name="T5" fmla="*/ 774 h 862"/>
                  <a:gd name="T6" fmla="*/ 0 60000 65536"/>
                  <a:gd name="T7" fmla="*/ 0 60000 65536"/>
                  <a:gd name="T8" fmla="*/ 0 60000 65536"/>
                  <a:gd name="T9" fmla="*/ 0 w 374"/>
                  <a:gd name="T10" fmla="*/ 0 h 862"/>
                  <a:gd name="T11" fmla="*/ 374 w 374"/>
                  <a:gd name="T12" fmla="*/ 862 h 86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74" h="862">
                    <a:moveTo>
                      <a:pt x="68" y="0"/>
                    </a:moveTo>
                    <a:cubicBezTo>
                      <a:pt x="221" y="87"/>
                      <a:pt x="374" y="174"/>
                      <a:pt x="363" y="318"/>
                    </a:cubicBezTo>
                    <a:cubicBezTo>
                      <a:pt x="352" y="462"/>
                      <a:pt x="176" y="662"/>
                      <a:pt x="0" y="862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10" name="未知"/>
              <p:cNvSpPr/>
              <p:nvPr/>
            </p:nvSpPr>
            <p:spPr bwMode="auto">
              <a:xfrm>
                <a:off x="965" y="1059"/>
                <a:ext cx="665" cy="224"/>
              </a:xfrm>
              <a:custGeom>
                <a:avLst/>
                <a:gdLst>
                  <a:gd name="T0" fmla="*/ 665 w 749"/>
                  <a:gd name="T1" fmla="*/ 0 h 250"/>
                  <a:gd name="T2" fmla="*/ 222 w 749"/>
                  <a:gd name="T3" fmla="*/ 61 h 250"/>
                  <a:gd name="T4" fmla="*/ 0 w 749"/>
                  <a:gd name="T5" fmla="*/ 224 h 250"/>
                  <a:gd name="T6" fmla="*/ 0 60000 65536"/>
                  <a:gd name="T7" fmla="*/ 0 60000 65536"/>
                  <a:gd name="T8" fmla="*/ 0 60000 65536"/>
                  <a:gd name="T9" fmla="*/ 0 w 749"/>
                  <a:gd name="T10" fmla="*/ 0 h 250"/>
                  <a:gd name="T11" fmla="*/ 749 w 749"/>
                  <a:gd name="T12" fmla="*/ 250 h 25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49" h="250">
                    <a:moveTo>
                      <a:pt x="749" y="0"/>
                    </a:moveTo>
                    <a:cubicBezTo>
                      <a:pt x="562" y="13"/>
                      <a:pt x="375" y="26"/>
                      <a:pt x="250" y="68"/>
                    </a:cubicBezTo>
                    <a:cubicBezTo>
                      <a:pt x="125" y="110"/>
                      <a:pt x="62" y="180"/>
                      <a:pt x="0" y="250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11" name="未知"/>
              <p:cNvSpPr/>
              <p:nvPr/>
            </p:nvSpPr>
            <p:spPr bwMode="auto">
              <a:xfrm>
                <a:off x="13" y="366"/>
                <a:ext cx="349" cy="917"/>
              </a:xfrm>
              <a:custGeom>
                <a:avLst/>
                <a:gdLst>
                  <a:gd name="T0" fmla="*/ 349 w 393"/>
                  <a:gd name="T1" fmla="*/ 917 h 1021"/>
                  <a:gd name="T2" fmla="*/ 27 w 393"/>
                  <a:gd name="T3" fmla="*/ 489 h 1021"/>
                  <a:gd name="T4" fmla="*/ 187 w 393"/>
                  <a:gd name="T5" fmla="*/ 0 h 1021"/>
                  <a:gd name="T6" fmla="*/ 0 60000 65536"/>
                  <a:gd name="T7" fmla="*/ 0 60000 65536"/>
                  <a:gd name="T8" fmla="*/ 0 60000 65536"/>
                  <a:gd name="T9" fmla="*/ 0 w 393"/>
                  <a:gd name="T10" fmla="*/ 0 h 1021"/>
                  <a:gd name="T11" fmla="*/ 393 w 393"/>
                  <a:gd name="T12" fmla="*/ 1021 h 10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3" h="1021">
                    <a:moveTo>
                      <a:pt x="393" y="1021"/>
                    </a:moveTo>
                    <a:cubicBezTo>
                      <a:pt x="226" y="867"/>
                      <a:pt x="60" y="714"/>
                      <a:pt x="30" y="544"/>
                    </a:cubicBezTo>
                    <a:cubicBezTo>
                      <a:pt x="0" y="374"/>
                      <a:pt x="105" y="187"/>
                      <a:pt x="211" y="0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12" name="未知"/>
              <p:cNvSpPr/>
              <p:nvPr/>
            </p:nvSpPr>
            <p:spPr bwMode="auto">
              <a:xfrm>
                <a:off x="680" y="152"/>
                <a:ext cx="590" cy="188"/>
              </a:xfrm>
              <a:custGeom>
                <a:avLst/>
                <a:gdLst>
                  <a:gd name="T0" fmla="*/ 590 w 590"/>
                  <a:gd name="T1" fmla="*/ 143 h 188"/>
                  <a:gd name="T2" fmla="*/ 318 w 590"/>
                  <a:gd name="T3" fmla="*/ 7 h 188"/>
                  <a:gd name="T4" fmla="*/ 0 w 590"/>
                  <a:gd name="T5" fmla="*/ 188 h 188"/>
                  <a:gd name="T6" fmla="*/ 0 60000 65536"/>
                  <a:gd name="T7" fmla="*/ 0 60000 65536"/>
                  <a:gd name="T8" fmla="*/ 0 60000 65536"/>
                  <a:gd name="T9" fmla="*/ 0 w 590"/>
                  <a:gd name="T10" fmla="*/ 0 h 188"/>
                  <a:gd name="T11" fmla="*/ 590 w 590"/>
                  <a:gd name="T12" fmla="*/ 188 h 1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90" h="188">
                    <a:moveTo>
                      <a:pt x="590" y="143"/>
                    </a:moveTo>
                    <a:cubicBezTo>
                      <a:pt x="503" y="71"/>
                      <a:pt x="416" y="0"/>
                      <a:pt x="318" y="7"/>
                    </a:cubicBezTo>
                    <a:cubicBezTo>
                      <a:pt x="220" y="14"/>
                      <a:pt x="53" y="158"/>
                      <a:pt x="0" y="188"/>
                    </a:cubicBezTo>
                  </a:path>
                </a:pathLst>
              </a:custGeom>
              <a:noFill/>
              <a:ln w="38100">
                <a:solidFill>
                  <a:schemeClr val="accent2"/>
                </a:solidFill>
                <a:round/>
              </a:ln>
            </p:spPr>
            <p:txBody>
              <a:bodyPr/>
              <a:lstStyle/>
              <a:p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202" name="Text Box 16"/>
            <p:cNvSpPr txBox="1">
              <a:spLocks noChangeArrowheads="1"/>
            </p:cNvSpPr>
            <p:nvPr/>
          </p:nvSpPr>
          <p:spPr bwMode="auto">
            <a:xfrm>
              <a:off x="698" y="714"/>
              <a:ext cx="266" cy="25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03" name="Text Box 17"/>
            <p:cNvSpPr txBox="1">
              <a:spLocks noChangeArrowheads="1"/>
            </p:cNvSpPr>
            <p:nvPr/>
          </p:nvSpPr>
          <p:spPr bwMode="auto">
            <a:xfrm>
              <a:off x="340" y="0"/>
              <a:ext cx="213" cy="25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04" name="Text Box 18"/>
            <p:cNvSpPr txBox="1">
              <a:spLocks noChangeArrowheads="1"/>
            </p:cNvSpPr>
            <p:nvPr/>
          </p:nvSpPr>
          <p:spPr bwMode="auto">
            <a:xfrm>
              <a:off x="1964" y="536"/>
              <a:ext cx="266" cy="25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TextBox 18"/>
          <p:cNvSpPr>
            <a:spLocks noChangeArrowheads="1"/>
          </p:cNvSpPr>
          <p:nvPr/>
        </p:nvSpPr>
        <p:spPr bwMode="auto">
          <a:xfrm>
            <a:off x="7452128" y="3647222"/>
            <a:ext cx="3681412" cy="1915924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endParaRPr lang="en-US" altLang="zh-CN" sz="2400" dirty="0" smtClean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连接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电路过程中开关应断开，在检查电路连接无误后，方可闭合开关。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8" name="Rectangle 23"/>
          <p:cNvSpPr>
            <a:spLocks noChangeArrowheads="1"/>
          </p:cNvSpPr>
          <p:nvPr/>
        </p:nvSpPr>
        <p:spPr bwMode="auto">
          <a:xfrm>
            <a:off x="784628" y="2070835"/>
            <a:ext cx="9705975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在串联电路中，开关的位置改变了，它的控制作用是否改变呢？</a:t>
            </a: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9" name="Rectangle 24"/>
          <p:cNvSpPr>
            <a:spLocks noChangeArrowheads="1"/>
          </p:cNvSpPr>
          <p:nvPr/>
        </p:nvSpPr>
        <p:spPr bwMode="auto">
          <a:xfrm>
            <a:off x="1143403" y="2780447"/>
            <a:ext cx="553402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　　实验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：连接串联电路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00" name="文本框 3"/>
          <p:cNvSpPr txBox="1">
            <a:spLocks noChangeArrowheads="1"/>
          </p:cNvSpPr>
          <p:nvPr/>
        </p:nvSpPr>
        <p:spPr bwMode="auto">
          <a:xfrm>
            <a:off x="2170515" y="1280260"/>
            <a:ext cx="463708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二、连接串联和并联电路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108547"/>
          <p:cNvSpPr>
            <a:spLocks noChangeArrowheads="1" noChangeShapeType="1" noTextEdit="1"/>
          </p:cNvSpPr>
          <p:nvPr/>
        </p:nvSpPr>
        <p:spPr bwMode="auto">
          <a:xfrm>
            <a:off x="6996515" y="3385058"/>
            <a:ext cx="2090738" cy="7842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7200" b="1" kern="10" dirty="0">
                <a:ln w="9525">
                  <a:rou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小贴士</a:t>
            </a:r>
            <a:endParaRPr lang="zh-CN" altLang="en-US" sz="7200" b="1" kern="10" dirty="0">
              <a:ln w="9525">
                <a:rou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utoUpdateAnimBg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文本框 3"/>
          <p:cNvSpPr txBox="1">
            <a:spLocks noChangeArrowheads="1"/>
          </p:cNvSpPr>
          <p:nvPr/>
        </p:nvSpPr>
        <p:spPr bwMode="auto">
          <a:xfrm>
            <a:off x="2416175" y="1034600"/>
            <a:ext cx="463708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二、连接串联和并联电路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221" name="Group 2"/>
          <p:cNvGrpSpPr/>
          <p:nvPr/>
        </p:nvGrpSpPr>
        <p:grpSpPr bwMode="auto">
          <a:xfrm>
            <a:off x="1844675" y="2839587"/>
            <a:ext cx="3721100" cy="2581275"/>
            <a:chOff x="0" y="0"/>
            <a:chExt cx="2254" cy="1523"/>
          </a:xfrm>
        </p:grpSpPr>
        <p:pic>
          <p:nvPicPr>
            <p:cNvPr id="9240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1025" y="0"/>
              <a:ext cx="102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41" name="Group 4"/>
            <p:cNvGrpSpPr/>
            <p:nvPr/>
          </p:nvGrpSpPr>
          <p:grpSpPr bwMode="auto">
            <a:xfrm>
              <a:off x="0" y="199"/>
              <a:ext cx="790" cy="751"/>
              <a:chOff x="0" y="0"/>
              <a:chExt cx="790" cy="751"/>
            </a:xfrm>
          </p:grpSpPr>
          <p:pic>
            <p:nvPicPr>
              <p:cNvPr id="9252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147"/>
                <a:ext cx="790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53" name="Text Box 6"/>
              <p:cNvSpPr txBox="1">
                <a:spLocks noChangeArrowheads="1"/>
              </p:cNvSpPr>
              <p:nvPr/>
            </p:nvSpPr>
            <p:spPr bwMode="auto">
              <a:xfrm>
                <a:off x="454" y="0"/>
                <a:ext cx="281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altLang="zh-CN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242" name="Group 7"/>
            <p:cNvGrpSpPr/>
            <p:nvPr/>
          </p:nvGrpSpPr>
          <p:grpSpPr bwMode="auto">
            <a:xfrm>
              <a:off x="477" y="948"/>
              <a:ext cx="741" cy="575"/>
              <a:chOff x="0" y="0"/>
              <a:chExt cx="741" cy="575"/>
            </a:xfrm>
          </p:grpSpPr>
          <p:pic>
            <p:nvPicPr>
              <p:cNvPr id="9250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56"/>
                <a:ext cx="741" cy="5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51" name="Text Box 9"/>
              <p:cNvSpPr txBox="1">
                <a:spLocks noChangeArrowheads="1"/>
              </p:cNvSpPr>
              <p:nvPr/>
            </p:nvSpPr>
            <p:spPr bwMode="auto">
              <a:xfrm>
                <a:off x="409" y="0"/>
                <a:ext cx="224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</a:t>
                </a:r>
                <a:endPara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243" name="Group 10"/>
            <p:cNvGrpSpPr/>
            <p:nvPr/>
          </p:nvGrpSpPr>
          <p:grpSpPr bwMode="auto">
            <a:xfrm>
              <a:off x="1384" y="630"/>
              <a:ext cx="789" cy="744"/>
              <a:chOff x="0" y="0"/>
              <a:chExt cx="789" cy="744"/>
            </a:xfrm>
          </p:grpSpPr>
          <p:pic>
            <p:nvPicPr>
              <p:cNvPr id="9248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140"/>
                <a:ext cx="789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49" name="Text Box 12"/>
              <p:cNvSpPr txBox="1">
                <a:spLocks noChangeArrowheads="1"/>
              </p:cNvSpPr>
              <p:nvPr/>
            </p:nvSpPr>
            <p:spPr bwMode="auto">
              <a:xfrm>
                <a:off x="431" y="0"/>
                <a:ext cx="281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altLang="zh-CN" sz="2400" baseline="-250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244" name="未知"/>
            <p:cNvSpPr/>
            <p:nvPr/>
          </p:nvSpPr>
          <p:spPr bwMode="auto">
            <a:xfrm>
              <a:off x="1996" y="256"/>
              <a:ext cx="258" cy="907"/>
            </a:xfrm>
            <a:custGeom>
              <a:avLst/>
              <a:gdLst>
                <a:gd name="T0" fmla="*/ 0 w 258"/>
                <a:gd name="T1" fmla="*/ 0 h 907"/>
                <a:gd name="T2" fmla="*/ 250 w 258"/>
                <a:gd name="T3" fmla="*/ 567 h 907"/>
                <a:gd name="T4" fmla="*/ 46 w 258"/>
                <a:gd name="T5" fmla="*/ 907 h 907"/>
                <a:gd name="T6" fmla="*/ 0 60000 65536"/>
                <a:gd name="T7" fmla="*/ 0 60000 65536"/>
                <a:gd name="T8" fmla="*/ 0 60000 65536"/>
                <a:gd name="T9" fmla="*/ 0 w 258"/>
                <a:gd name="T10" fmla="*/ 0 h 907"/>
                <a:gd name="T11" fmla="*/ 258 w 258"/>
                <a:gd name="T12" fmla="*/ 907 h 9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8" h="907">
                  <a:moveTo>
                    <a:pt x="0" y="0"/>
                  </a:moveTo>
                  <a:cubicBezTo>
                    <a:pt x="121" y="208"/>
                    <a:pt x="242" y="416"/>
                    <a:pt x="250" y="567"/>
                  </a:cubicBezTo>
                  <a:cubicBezTo>
                    <a:pt x="258" y="718"/>
                    <a:pt x="80" y="847"/>
                    <a:pt x="46" y="90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45" name="未知"/>
            <p:cNvSpPr/>
            <p:nvPr/>
          </p:nvSpPr>
          <p:spPr bwMode="auto">
            <a:xfrm>
              <a:off x="1089" y="1163"/>
              <a:ext cx="431" cy="283"/>
            </a:xfrm>
            <a:custGeom>
              <a:avLst/>
              <a:gdLst>
                <a:gd name="T0" fmla="*/ 431 w 431"/>
                <a:gd name="T1" fmla="*/ 0 h 283"/>
                <a:gd name="T2" fmla="*/ 249 w 431"/>
                <a:gd name="T3" fmla="*/ 249 h 283"/>
                <a:gd name="T4" fmla="*/ 0 w 431"/>
                <a:gd name="T5" fmla="*/ 204 h 283"/>
                <a:gd name="T6" fmla="*/ 0 60000 65536"/>
                <a:gd name="T7" fmla="*/ 0 60000 65536"/>
                <a:gd name="T8" fmla="*/ 0 60000 65536"/>
                <a:gd name="T9" fmla="*/ 0 w 431"/>
                <a:gd name="T10" fmla="*/ 0 h 283"/>
                <a:gd name="T11" fmla="*/ 431 w 431"/>
                <a:gd name="T12" fmla="*/ 283 h 2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" h="283">
                  <a:moveTo>
                    <a:pt x="431" y="0"/>
                  </a:moveTo>
                  <a:cubicBezTo>
                    <a:pt x="376" y="107"/>
                    <a:pt x="321" y="215"/>
                    <a:pt x="249" y="249"/>
                  </a:cubicBezTo>
                  <a:cubicBezTo>
                    <a:pt x="177" y="283"/>
                    <a:pt x="88" y="243"/>
                    <a:pt x="0" y="204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46" name="未知"/>
            <p:cNvSpPr/>
            <p:nvPr/>
          </p:nvSpPr>
          <p:spPr bwMode="auto">
            <a:xfrm>
              <a:off x="95" y="754"/>
              <a:ext cx="563" cy="613"/>
            </a:xfrm>
            <a:custGeom>
              <a:avLst/>
              <a:gdLst>
                <a:gd name="T0" fmla="*/ 563 w 563"/>
                <a:gd name="T1" fmla="*/ 613 h 613"/>
                <a:gd name="T2" fmla="*/ 87 w 563"/>
                <a:gd name="T3" fmla="*/ 409 h 613"/>
                <a:gd name="T4" fmla="*/ 41 w 563"/>
                <a:gd name="T5" fmla="*/ 0 h 613"/>
                <a:gd name="T6" fmla="*/ 0 60000 65536"/>
                <a:gd name="T7" fmla="*/ 0 60000 65536"/>
                <a:gd name="T8" fmla="*/ 0 60000 65536"/>
                <a:gd name="T9" fmla="*/ 0 w 563"/>
                <a:gd name="T10" fmla="*/ 0 h 613"/>
                <a:gd name="T11" fmla="*/ 563 w 563"/>
                <a:gd name="T12" fmla="*/ 613 h 6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3" h="613">
                  <a:moveTo>
                    <a:pt x="563" y="613"/>
                  </a:moveTo>
                  <a:cubicBezTo>
                    <a:pt x="368" y="562"/>
                    <a:pt x="174" y="511"/>
                    <a:pt x="87" y="409"/>
                  </a:cubicBezTo>
                  <a:cubicBezTo>
                    <a:pt x="0" y="307"/>
                    <a:pt x="20" y="153"/>
                    <a:pt x="41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47" name="未知"/>
            <p:cNvSpPr/>
            <p:nvPr/>
          </p:nvSpPr>
          <p:spPr bwMode="auto">
            <a:xfrm>
              <a:off x="658" y="256"/>
              <a:ext cx="408" cy="476"/>
            </a:xfrm>
            <a:custGeom>
              <a:avLst/>
              <a:gdLst>
                <a:gd name="T0" fmla="*/ 0 w 408"/>
                <a:gd name="T1" fmla="*/ 476 h 476"/>
                <a:gd name="T2" fmla="*/ 250 w 408"/>
                <a:gd name="T3" fmla="*/ 340 h 476"/>
                <a:gd name="T4" fmla="*/ 408 w 408"/>
                <a:gd name="T5" fmla="*/ 0 h 476"/>
                <a:gd name="T6" fmla="*/ 0 60000 65536"/>
                <a:gd name="T7" fmla="*/ 0 60000 65536"/>
                <a:gd name="T8" fmla="*/ 0 60000 65536"/>
                <a:gd name="T9" fmla="*/ 0 w 408"/>
                <a:gd name="T10" fmla="*/ 0 h 476"/>
                <a:gd name="T11" fmla="*/ 408 w 408"/>
                <a:gd name="T12" fmla="*/ 476 h 4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8" h="476">
                  <a:moveTo>
                    <a:pt x="0" y="476"/>
                  </a:moveTo>
                  <a:cubicBezTo>
                    <a:pt x="91" y="447"/>
                    <a:pt x="182" y="419"/>
                    <a:pt x="250" y="340"/>
                  </a:cubicBezTo>
                  <a:cubicBezTo>
                    <a:pt x="318" y="261"/>
                    <a:pt x="363" y="130"/>
                    <a:pt x="40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222" name="Group 17"/>
          <p:cNvGrpSpPr/>
          <p:nvPr/>
        </p:nvGrpSpPr>
        <p:grpSpPr bwMode="auto">
          <a:xfrm>
            <a:off x="6978650" y="2707825"/>
            <a:ext cx="3690938" cy="2535237"/>
            <a:chOff x="0" y="0"/>
            <a:chExt cx="2234" cy="1503"/>
          </a:xfrm>
        </p:grpSpPr>
        <p:pic>
          <p:nvPicPr>
            <p:cNvPr id="9229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3" y="899"/>
              <a:ext cx="790" cy="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0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" y="165"/>
              <a:ext cx="102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1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03" y="49"/>
              <a:ext cx="74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2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64" y="707"/>
              <a:ext cx="789" cy="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3" name="未知"/>
            <p:cNvSpPr/>
            <p:nvPr/>
          </p:nvSpPr>
          <p:spPr bwMode="auto">
            <a:xfrm>
              <a:off x="1946" y="362"/>
              <a:ext cx="288" cy="729"/>
            </a:xfrm>
            <a:custGeom>
              <a:avLst/>
              <a:gdLst>
                <a:gd name="T0" fmla="*/ 52 w 374"/>
                <a:gd name="T1" fmla="*/ 0 h 862"/>
                <a:gd name="T2" fmla="*/ 280 w 374"/>
                <a:gd name="T3" fmla="*/ 269 h 862"/>
                <a:gd name="T4" fmla="*/ 0 w 374"/>
                <a:gd name="T5" fmla="*/ 729 h 862"/>
                <a:gd name="T6" fmla="*/ 0 60000 65536"/>
                <a:gd name="T7" fmla="*/ 0 60000 65536"/>
                <a:gd name="T8" fmla="*/ 0 60000 65536"/>
                <a:gd name="T9" fmla="*/ 0 w 374"/>
                <a:gd name="T10" fmla="*/ 0 h 862"/>
                <a:gd name="T11" fmla="*/ 374 w 374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4" h="862">
                  <a:moveTo>
                    <a:pt x="68" y="0"/>
                  </a:moveTo>
                  <a:cubicBezTo>
                    <a:pt x="221" y="87"/>
                    <a:pt x="374" y="174"/>
                    <a:pt x="363" y="318"/>
                  </a:cubicBezTo>
                  <a:cubicBezTo>
                    <a:pt x="352" y="462"/>
                    <a:pt x="176" y="662"/>
                    <a:pt x="0" y="862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34" name="未知"/>
            <p:cNvSpPr/>
            <p:nvPr/>
          </p:nvSpPr>
          <p:spPr bwMode="auto">
            <a:xfrm>
              <a:off x="827" y="1091"/>
              <a:ext cx="578" cy="211"/>
            </a:xfrm>
            <a:custGeom>
              <a:avLst/>
              <a:gdLst>
                <a:gd name="T0" fmla="*/ 578 w 749"/>
                <a:gd name="T1" fmla="*/ 0 h 250"/>
                <a:gd name="T2" fmla="*/ 193 w 749"/>
                <a:gd name="T3" fmla="*/ 57 h 250"/>
                <a:gd name="T4" fmla="*/ 0 w 749"/>
                <a:gd name="T5" fmla="*/ 211 h 250"/>
                <a:gd name="T6" fmla="*/ 0 60000 65536"/>
                <a:gd name="T7" fmla="*/ 0 60000 65536"/>
                <a:gd name="T8" fmla="*/ 0 60000 65536"/>
                <a:gd name="T9" fmla="*/ 0 w 749"/>
                <a:gd name="T10" fmla="*/ 0 h 250"/>
                <a:gd name="T11" fmla="*/ 749 w 749"/>
                <a:gd name="T12" fmla="*/ 250 h 2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49" h="250">
                  <a:moveTo>
                    <a:pt x="749" y="0"/>
                  </a:moveTo>
                  <a:cubicBezTo>
                    <a:pt x="562" y="13"/>
                    <a:pt x="375" y="26"/>
                    <a:pt x="250" y="68"/>
                  </a:cubicBezTo>
                  <a:cubicBezTo>
                    <a:pt x="125" y="110"/>
                    <a:pt x="62" y="180"/>
                    <a:pt x="0" y="25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35" name="未知"/>
            <p:cNvSpPr/>
            <p:nvPr/>
          </p:nvSpPr>
          <p:spPr bwMode="auto">
            <a:xfrm>
              <a:off x="0" y="438"/>
              <a:ext cx="303" cy="864"/>
            </a:xfrm>
            <a:custGeom>
              <a:avLst/>
              <a:gdLst>
                <a:gd name="T0" fmla="*/ 303 w 393"/>
                <a:gd name="T1" fmla="*/ 864 h 1021"/>
                <a:gd name="T2" fmla="*/ 23 w 393"/>
                <a:gd name="T3" fmla="*/ 460 h 1021"/>
                <a:gd name="T4" fmla="*/ 163 w 393"/>
                <a:gd name="T5" fmla="*/ 0 h 1021"/>
                <a:gd name="T6" fmla="*/ 0 60000 65536"/>
                <a:gd name="T7" fmla="*/ 0 60000 65536"/>
                <a:gd name="T8" fmla="*/ 0 60000 65536"/>
                <a:gd name="T9" fmla="*/ 0 w 393"/>
                <a:gd name="T10" fmla="*/ 0 h 1021"/>
                <a:gd name="T11" fmla="*/ 393 w 393"/>
                <a:gd name="T12" fmla="*/ 1021 h 10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3" h="1021">
                  <a:moveTo>
                    <a:pt x="393" y="1021"/>
                  </a:moveTo>
                  <a:cubicBezTo>
                    <a:pt x="226" y="867"/>
                    <a:pt x="60" y="714"/>
                    <a:pt x="30" y="544"/>
                  </a:cubicBezTo>
                  <a:cubicBezTo>
                    <a:pt x="0" y="374"/>
                    <a:pt x="105" y="187"/>
                    <a:pt x="211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36" name="Text Box 25"/>
            <p:cNvSpPr txBox="1">
              <a:spLocks noChangeArrowheads="1"/>
            </p:cNvSpPr>
            <p:nvPr/>
          </p:nvSpPr>
          <p:spPr bwMode="auto">
            <a:xfrm>
              <a:off x="595" y="735"/>
              <a:ext cx="281" cy="2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37" name="Text Box 26"/>
            <p:cNvSpPr txBox="1">
              <a:spLocks noChangeArrowheads="1"/>
            </p:cNvSpPr>
            <p:nvPr/>
          </p:nvSpPr>
          <p:spPr bwMode="auto">
            <a:xfrm>
              <a:off x="1779" y="0"/>
              <a:ext cx="224" cy="2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38" name="Text Box 27"/>
            <p:cNvSpPr txBox="1">
              <a:spLocks noChangeArrowheads="1"/>
            </p:cNvSpPr>
            <p:nvPr/>
          </p:nvSpPr>
          <p:spPr bwMode="auto">
            <a:xfrm>
              <a:off x="1695" y="568"/>
              <a:ext cx="281" cy="2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39" name="未知"/>
            <p:cNvSpPr/>
            <p:nvPr/>
          </p:nvSpPr>
          <p:spPr bwMode="auto">
            <a:xfrm>
              <a:off x="1078" y="244"/>
              <a:ext cx="499" cy="216"/>
            </a:xfrm>
            <a:custGeom>
              <a:avLst/>
              <a:gdLst>
                <a:gd name="T0" fmla="*/ 499 w 499"/>
                <a:gd name="T1" fmla="*/ 148 h 216"/>
                <a:gd name="T2" fmla="*/ 182 w 499"/>
                <a:gd name="T3" fmla="*/ 11 h 216"/>
                <a:gd name="T4" fmla="*/ 0 w 499"/>
                <a:gd name="T5" fmla="*/ 216 h 216"/>
                <a:gd name="T6" fmla="*/ 0 60000 65536"/>
                <a:gd name="T7" fmla="*/ 0 60000 65536"/>
                <a:gd name="T8" fmla="*/ 0 60000 65536"/>
                <a:gd name="T9" fmla="*/ 0 w 499"/>
                <a:gd name="T10" fmla="*/ 0 h 216"/>
                <a:gd name="T11" fmla="*/ 499 w 499"/>
                <a:gd name="T12" fmla="*/ 216 h 2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216">
                  <a:moveTo>
                    <a:pt x="499" y="148"/>
                  </a:moveTo>
                  <a:cubicBezTo>
                    <a:pt x="382" y="74"/>
                    <a:pt x="265" y="0"/>
                    <a:pt x="182" y="11"/>
                  </a:cubicBezTo>
                  <a:cubicBezTo>
                    <a:pt x="99" y="22"/>
                    <a:pt x="49" y="119"/>
                    <a:pt x="0" y="216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3" name="TextBox 18"/>
          <p:cNvSpPr>
            <a:spLocks noChangeArrowheads="1"/>
          </p:cNvSpPr>
          <p:nvPr/>
        </p:nvSpPr>
        <p:spPr bwMode="auto">
          <a:xfrm>
            <a:off x="2405063" y="5506587"/>
            <a:ext cx="8013700" cy="1025525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在串联电路中，开关控制所有用电器；开关位置的改变不影响它对用电器的控制作用。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4" name="Rectangle 30"/>
          <p:cNvSpPr>
            <a:spLocks noChangeArrowheads="1"/>
          </p:cNvSpPr>
          <p:nvPr/>
        </p:nvSpPr>
        <p:spPr bwMode="auto">
          <a:xfrm>
            <a:off x="2319338" y="2147437"/>
            <a:ext cx="640397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改变串联电路中开关的位置，比较开关的作用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13"/>
          <p:cNvGrpSpPr/>
          <p:nvPr/>
        </p:nvGrpSpPr>
        <p:grpSpPr bwMode="auto">
          <a:xfrm>
            <a:off x="787400" y="5516112"/>
            <a:ext cx="1587500" cy="841375"/>
            <a:chOff x="1178832" y="5119235"/>
            <a:chExt cx="1587500" cy="841375"/>
          </a:xfrm>
        </p:grpSpPr>
        <p:sp>
          <p:nvSpPr>
            <p:cNvPr id="9227" name="流程图: 决策 11"/>
            <p:cNvSpPr>
              <a:spLocks noChangeArrowheads="1"/>
            </p:cNvSpPr>
            <p:nvPr/>
          </p:nvSpPr>
          <p:spPr bwMode="auto">
            <a:xfrm>
              <a:off x="1178832" y="5119235"/>
              <a:ext cx="1587500" cy="841375"/>
            </a:xfrm>
            <a:prstGeom prst="flowChartDecis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9228" name="文本框 7"/>
            <p:cNvSpPr txBox="1">
              <a:spLocks noChangeArrowheads="1"/>
            </p:cNvSpPr>
            <p:nvPr/>
          </p:nvSpPr>
          <p:spPr bwMode="auto">
            <a:xfrm>
              <a:off x="1505857" y="5312229"/>
              <a:ext cx="936625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总结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226" name="Rectangle 24"/>
          <p:cNvSpPr>
            <a:spLocks noChangeArrowheads="1"/>
          </p:cNvSpPr>
          <p:nvPr/>
        </p:nvSpPr>
        <p:spPr bwMode="auto">
          <a:xfrm>
            <a:off x="2057400" y="1533075"/>
            <a:ext cx="5534025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　　实验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：连接串联电路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 bwMode="auto">
          <a:xfrm>
            <a:off x="6377911" y="2719909"/>
            <a:ext cx="4176713" cy="2752725"/>
            <a:chOff x="0" y="0"/>
            <a:chExt cx="2585" cy="1613"/>
          </a:xfrm>
        </p:grpSpPr>
        <p:pic>
          <p:nvPicPr>
            <p:cNvPr id="10273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200" y="911"/>
              <a:ext cx="910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4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06" y="76"/>
              <a:ext cx="117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5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56"/>
              <a:ext cx="853" cy="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6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1468" y="707"/>
              <a:ext cx="909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77" name="未知"/>
            <p:cNvSpPr/>
            <p:nvPr/>
          </p:nvSpPr>
          <p:spPr bwMode="auto">
            <a:xfrm>
              <a:off x="2253" y="341"/>
              <a:ext cx="332" cy="774"/>
            </a:xfrm>
            <a:custGeom>
              <a:avLst/>
              <a:gdLst>
                <a:gd name="T0" fmla="*/ 60 w 374"/>
                <a:gd name="T1" fmla="*/ 0 h 862"/>
                <a:gd name="T2" fmla="*/ 322 w 374"/>
                <a:gd name="T3" fmla="*/ 286 h 862"/>
                <a:gd name="T4" fmla="*/ 0 w 374"/>
                <a:gd name="T5" fmla="*/ 774 h 862"/>
                <a:gd name="T6" fmla="*/ 0 60000 65536"/>
                <a:gd name="T7" fmla="*/ 0 60000 65536"/>
                <a:gd name="T8" fmla="*/ 0 60000 65536"/>
                <a:gd name="T9" fmla="*/ 0 w 374"/>
                <a:gd name="T10" fmla="*/ 0 h 862"/>
                <a:gd name="T11" fmla="*/ 374 w 374"/>
                <a:gd name="T12" fmla="*/ 862 h 8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4" h="862">
                  <a:moveTo>
                    <a:pt x="68" y="0"/>
                  </a:moveTo>
                  <a:cubicBezTo>
                    <a:pt x="221" y="87"/>
                    <a:pt x="374" y="174"/>
                    <a:pt x="363" y="318"/>
                  </a:cubicBezTo>
                  <a:cubicBezTo>
                    <a:pt x="352" y="462"/>
                    <a:pt x="176" y="662"/>
                    <a:pt x="0" y="862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78" name="未知"/>
            <p:cNvSpPr/>
            <p:nvPr/>
          </p:nvSpPr>
          <p:spPr bwMode="auto">
            <a:xfrm>
              <a:off x="13" y="422"/>
              <a:ext cx="349" cy="917"/>
            </a:xfrm>
            <a:custGeom>
              <a:avLst/>
              <a:gdLst>
                <a:gd name="T0" fmla="*/ 349 w 393"/>
                <a:gd name="T1" fmla="*/ 917 h 1021"/>
                <a:gd name="T2" fmla="*/ 27 w 393"/>
                <a:gd name="T3" fmla="*/ 489 h 1021"/>
                <a:gd name="T4" fmla="*/ 187 w 393"/>
                <a:gd name="T5" fmla="*/ 0 h 1021"/>
                <a:gd name="T6" fmla="*/ 0 60000 65536"/>
                <a:gd name="T7" fmla="*/ 0 60000 65536"/>
                <a:gd name="T8" fmla="*/ 0 60000 65536"/>
                <a:gd name="T9" fmla="*/ 0 w 393"/>
                <a:gd name="T10" fmla="*/ 0 h 1021"/>
                <a:gd name="T11" fmla="*/ 393 w 393"/>
                <a:gd name="T12" fmla="*/ 1021 h 10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3" h="1021">
                  <a:moveTo>
                    <a:pt x="393" y="1021"/>
                  </a:moveTo>
                  <a:cubicBezTo>
                    <a:pt x="226" y="867"/>
                    <a:pt x="60" y="714"/>
                    <a:pt x="30" y="544"/>
                  </a:cubicBezTo>
                  <a:cubicBezTo>
                    <a:pt x="0" y="374"/>
                    <a:pt x="105" y="187"/>
                    <a:pt x="211" y="0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79" name="未知"/>
            <p:cNvSpPr/>
            <p:nvPr/>
          </p:nvSpPr>
          <p:spPr bwMode="auto">
            <a:xfrm>
              <a:off x="318" y="733"/>
              <a:ext cx="1292" cy="571"/>
            </a:xfrm>
            <a:custGeom>
              <a:avLst/>
              <a:gdLst>
                <a:gd name="T0" fmla="*/ 1292 w 1292"/>
                <a:gd name="T1" fmla="*/ 412 h 571"/>
                <a:gd name="T2" fmla="*/ 362 w 1292"/>
                <a:gd name="T3" fmla="*/ 26 h 571"/>
                <a:gd name="T4" fmla="*/ 0 w 1292"/>
                <a:gd name="T5" fmla="*/ 571 h 571"/>
                <a:gd name="T6" fmla="*/ 0 60000 65536"/>
                <a:gd name="T7" fmla="*/ 0 60000 65536"/>
                <a:gd name="T8" fmla="*/ 0 60000 65536"/>
                <a:gd name="T9" fmla="*/ 0 w 1292"/>
                <a:gd name="T10" fmla="*/ 0 h 571"/>
                <a:gd name="T11" fmla="*/ 1292 w 1292"/>
                <a:gd name="T12" fmla="*/ 571 h 5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92" h="571">
                  <a:moveTo>
                    <a:pt x="1292" y="412"/>
                  </a:moveTo>
                  <a:cubicBezTo>
                    <a:pt x="934" y="206"/>
                    <a:pt x="577" y="0"/>
                    <a:pt x="362" y="26"/>
                  </a:cubicBezTo>
                  <a:cubicBezTo>
                    <a:pt x="147" y="52"/>
                    <a:pt x="73" y="311"/>
                    <a:pt x="0" y="571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80" name="未知"/>
            <p:cNvSpPr/>
            <p:nvPr/>
          </p:nvSpPr>
          <p:spPr bwMode="auto">
            <a:xfrm>
              <a:off x="930" y="1122"/>
              <a:ext cx="1501" cy="491"/>
            </a:xfrm>
            <a:custGeom>
              <a:avLst/>
              <a:gdLst>
                <a:gd name="T0" fmla="*/ 1315 w 1501"/>
                <a:gd name="T1" fmla="*/ 0 h 491"/>
                <a:gd name="T2" fmla="*/ 1361 w 1501"/>
                <a:gd name="T3" fmla="*/ 136 h 491"/>
                <a:gd name="T4" fmla="*/ 476 w 1501"/>
                <a:gd name="T5" fmla="*/ 476 h 491"/>
                <a:gd name="T6" fmla="*/ 0 w 1501"/>
                <a:gd name="T7" fmla="*/ 227 h 49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01"/>
                <a:gd name="T13" fmla="*/ 0 h 491"/>
                <a:gd name="T14" fmla="*/ 1501 w 1501"/>
                <a:gd name="T15" fmla="*/ 491 h 49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01" h="491">
                  <a:moveTo>
                    <a:pt x="1315" y="0"/>
                  </a:moveTo>
                  <a:cubicBezTo>
                    <a:pt x="1408" y="28"/>
                    <a:pt x="1501" y="57"/>
                    <a:pt x="1361" y="136"/>
                  </a:cubicBezTo>
                  <a:cubicBezTo>
                    <a:pt x="1221" y="215"/>
                    <a:pt x="703" y="461"/>
                    <a:pt x="476" y="476"/>
                  </a:cubicBezTo>
                  <a:cubicBezTo>
                    <a:pt x="249" y="491"/>
                    <a:pt x="124" y="359"/>
                    <a:pt x="0" y="227"/>
                  </a:cubicBezTo>
                </a:path>
              </a:pathLst>
            </a:custGeom>
            <a:noFill/>
            <a:ln w="38100">
              <a:solidFill>
                <a:schemeClr val="folHlink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81" name="未知"/>
            <p:cNvSpPr/>
            <p:nvPr/>
          </p:nvSpPr>
          <p:spPr bwMode="auto">
            <a:xfrm>
              <a:off x="658" y="215"/>
              <a:ext cx="590" cy="188"/>
            </a:xfrm>
            <a:custGeom>
              <a:avLst/>
              <a:gdLst>
                <a:gd name="T0" fmla="*/ 590 w 590"/>
                <a:gd name="T1" fmla="*/ 143 h 188"/>
                <a:gd name="T2" fmla="*/ 318 w 590"/>
                <a:gd name="T3" fmla="*/ 7 h 188"/>
                <a:gd name="T4" fmla="*/ 0 w 590"/>
                <a:gd name="T5" fmla="*/ 188 h 188"/>
                <a:gd name="T6" fmla="*/ 0 60000 65536"/>
                <a:gd name="T7" fmla="*/ 0 60000 65536"/>
                <a:gd name="T8" fmla="*/ 0 60000 65536"/>
                <a:gd name="T9" fmla="*/ 0 w 590"/>
                <a:gd name="T10" fmla="*/ 0 h 188"/>
                <a:gd name="T11" fmla="*/ 590 w 590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0" h="188">
                  <a:moveTo>
                    <a:pt x="590" y="143"/>
                  </a:moveTo>
                  <a:cubicBezTo>
                    <a:pt x="503" y="71"/>
                    <a:pt x="416" y="0"/>
                    <a:pt x="318" y="7"/>
                  </a:cubicBezTo>
                  <a:cubicBezTo>
                    <a:pt x="220" y="14"/>
                    <a:pt x="53" y="158"/>
                    <a:pt x="0" y="188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82" name="Text Box 16"/>
            <p:cNvSpPr txBox="1">
              <a:spLocks noChangeArrowheads="1"/>
            </p:cNvSpPr>
            <p:nvPr/>
          </p:nvSpPr>
          <p:spPr bwMode="auto">
            <a:xfrm>
              <a:off x="1986" y="567"/>
              <a:ext cx="287" cy="2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83" name="Text Box 17"/>
            <p:cNvSpPr txBox="1">
              <a:spLocks noChangeArrowheads="1"/>
            </p:cNvSpPr>
            <p:nvPr/>
          </p:nvSpPr>
          <p:spPr bwMode="auto">
            <a:xfrm>
              <a:off x="725" y="817"/>
              <a:ext cx="287" cy="2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84" name="Text Box 18"/>
            <p:cNvSpPr txBox="1">
              <a:spLocks noChangeArrowheads="1"/>
            </p:cNvSpPr>
            <p:nvPr/>
          </p:nvSpPr>
          <p:spPr bwMode="auto">
            <a:xfrm>
              <a:off x="385" y="0"/>
              <a:ext cx="229" cy="2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TextBox 18"/>
          <p:cNvSpPr>
            <a:spLocks noChangeArrowheads="1"/>
          </p:cNvSpPr>
          <p:nvPr/>
        </p:nvSpPr>
        <p:spPr bwMode="auto">
          <a:xfrm>
            <a:off x="2807624" y="5845696"/>
            <a:ext cx="8148637" cy="566738"/>
          </a:xfrm>
          <a:prstGeom prst="roundRect">
            <a:avLst>
              <a:gd name="adj" fmla="val 214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在并联电路中，干路开关控制所有用电器。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Group 20"/>
          <p:cNvGrpSpPr/>
          <p:nvPr/>
        </p:nvGrpSpPr>
        <p:grpSpPr bwMode="auto">
          <a:xfrm>
            <a:off x="3172749" y="2754834"/>
            <a:ext cx="2690812" cy="2662237"/>
            <a:chOff x="0" y="0"/>
            <a:chExt cx="1695" cy="1677"/>
          </a:xfrm>
        </p:grpSpPr>
        <p:cxnSp>
          <p:nvCxnSpPr>
            <p:cNvPr id="10253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1342" y="1178"/>
              <a:ext cx="643" cy="6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</a:ln>
          </p:spPr>
        </p:cxnSp>
        <p:cxnSp>
          <p:nvCxnSpPr>
            <p:cNvPr id="10254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00" y="1187"/>
              <a:ext cx="643" cy="6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</a:ln>
          </p:spPr>
        </p:cxnSp>
        <p:sp>
          <p:nvSpPr>
            <p:cNvPr id="10255" name="Line 41"/>
            <p:cNvSpPr>
              <a:spLocks noChangeShapeType="1"/>
            </p:cNvSpPr>
            <p:nvPr/>
          </p:nvSpPr>
          <p:spPr bwMode="auto">
            <a:xfrm>
              <a:off x="32" y="211"/>
              <a:ext cx="223" cy="1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6" name="Line 44"/>
            <p:cNvSpPr>
              <a:spLocks noChangeShapeType="1"/>
            </p:cNvSpPr>
            <p:nvPr/>
          </p:nvSpPr>
          <p:spPr bwMode="auto">
            <a:xfrm flipV="1">
              <a:off x="295" y="99"/>
              <a:ext cx="227" cy="11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0257" name="直接连接符 20"/>
            <p:cNvCxnSpPr>
              <a:cxnSpLocks noChangeShapeType="1"/>
            </p:cNvCxnSpPr>
            <p:nvPr/>
          </p:nvCxnSpPr>
          <p:spPr bwMode="auto">
            <a:xfrm flipV="1">
              <a:off x="25" y="912"/>
              <a:ext cx="1656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</p:spPr>
        </p:cxnSp>
        <p:sp>
          <p:nvSpPr>
            <p:cNvPr id="10258" name="AutoShape 21"/>
            <p:cNvSpPr>
              <a:spLocks noChangeArrowheads="1"/>
            </p:cNvSpPr>
            <p:nvPr/>
          </p:nvSpPr>
          <p:spPr bwMode="auto">
            <a:xfrm>
              <a:off x="691" y="756"/>
              <a:ext cx="314" cy="31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59" name="Line 32"/>
            <p:cNvSpPr>
              <a:spLocks noChangeShapeType="1"/>
            </p:cNvSpPr>
            <p:nvPr/>
          </p:nvSpPr>
          <p:spPr bwMode="auto">
            <a:xfrm>
              <a:off x="860" y="0"/>
              <a:ext cx="0" cy="4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0" name="Line 33"/>
            <p:cNvSpPr>
              <a:spLocks noChangeShapeType="1"/>
            </p:cNvSpPr>
            <p:nvPr/>
          </p:nvSpPr>
          <p:spPr bwMode="auto">
            <a:xfrm>
              <a:off x="943" y="83"/>
              <a:ext cx="0" cy="25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1" name="Line 34"/>
            <p:cNvSpPr>
              <a:spLocks noChangeShapeType="1"/>
            </p:cNvSpPr>
            <p:nvPr/>
          </p:nvSpPr>
          <p:spPr bwMode="auto">
            <a:xfrm flipV="1">
              <a:off x="948" y="204"/>
              <a:ext cx="733" cy="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10262" name="直接连接符 23"/>
            <p:cNvCxnSpPr>
              <a:cxnSpLocks noChangeShapeType="1"/>
            </p:cNvCxnSpPr>
            <p:nvPr/>
          </p:nvCxnSpPr>
          <p:spPr bwMode="auto">
            <a:xfrm rot="5400000" flipH="1" flipV="1">
              <a:off x="1321" y="544"/>
              <a:ext cx="704" cy="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</p:cxnSp>
        <p:cxnSp>
          <p:nvCxnSpPr>
            <p:cNvPr id="10263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23" y="544"/>
              <a:ext cx="704" cy="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</p:cxnSp>
        <p:sp>
          <p:nvSpPr>
            <p:cNvPr id="10264" name="Line 41"/>
            <p:cNvSpPr>
              <a:spLocks noChangeShapeType="1"/>
            </p:cNvSpPr>
            <p:nvPr/>
          </p:nvSpPr>
          <p:spPr bwMode="auto">
            <a:xfrm>
              <a:off x="444" y="215"/>
              <a:ext cx="415" cy="1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5" name="Text Box 33"/>
            <p:cNvSpPr txBox="1">
              <a:spLocks noChangeArrowheads="1"/>
            </p:cNvSpPr>
            <p:nvPr/>
          </p:nvSpPr>
          <p:spPr bwMode="auto">
            <a:xfrm>
              <a:off x="885" y="1152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66" name="Text Box 34"/>
            <p:cNvSpPr txBox="1">
              <a:spLocks noChangeArrowheads="1"/>
            </p:cNvSpPr>
            <p:nvPr/>
          </p:nvSpPr>
          <p:spPr bwMode="auto">
            <a:xfrm>
              <a:off x="273" y="293"/>
              <a:ext cx="233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67" name="Text Box 35"/>
            <p:cNvSpPr txBox="1">
              <a:spLocks noChangeArrowheads="1"/>
            </p:cNvSpPr>
            <p:nvPr/>
          </p:nvSpPr>
          <p:spPr bwMode="auto">
            <a:xfrm>
              <a:off x="893" y="534"/>
              <a:ext cx="292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L</a:t>
              </a:r>
              <a:r>
                <a:rPr lang="en-US" altLang="zh-CN" sz="2400" baseline="-2500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aseline="-25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0268" name="直接连接符 20"/>
            <p:cNvCxnSpPr>
              <a:cxnSpLocks noChangeShapeType="1"/>
            </p:cNvCxnSpPr>
            <p:nvPr/>
          </p:nvCxnSpPr>
          <p:spPr bwMode="auto">
            <a:xfrm flipV="1">
              <a:off x="25" y="1516"/>
              <a:ext cx="1656" cy="0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</a:ln>
          </p:spPr>
        </p:cxnSp>
        <p:sp>
          <p:nvSpPr>
            <p:cNvPr id="10269" name="AutoShape 21"/>
            <p:cNvSpPr>
              <a:spLocks noChangeArrowheads="1"/>
            </p:cNvSpPr>
            <p:nvPr/>
          </p:nvSpPr>
          <p:spPr bwMode="auto">
            <a:xfrm>
              <a:off x="692" y="1367"/>
              <a:ext cx="314" cy="310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folHlink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70" name="Oval 38"/>
            <p:cNvSpPr>
              <a:spLocks noChangeArrowheads="1"/>
            </p:cNvSpPr>
            <p:nvPr/>
          </p:nvSpPr>
          <p:spPr bwMode="auto">
            <a:xfrm>
              <a:off x="0" y="882"/>
              <a:ext cx="49" cy="49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71" name="Oval 39"/>
            <p:cNvSpPr>
              <a:spLocks noChangeArrowheads="1"/>
            </p:cNvSpPr>
            <p:nvPr/>
          </p:nvSpPr>
          <p:spPr bwMode="auto">
            <a:xfrm>
              <a:off x="1646" y="891"/>
              <a:ext cx="49" cy="49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72" name="Oval 42"/>
            <p:cNvSpPr>
              <a:spLocks noChangeArrowheads="1"/>
            </p:cNvSpPr>
            <p:nvPr/>
          </p:nvSpPr>
          <p:spPr bwMode="auto">
            <a:xfrm>
              <a:off x="250" y="189"/>
              <a:ext cx="66" cy="64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247" name="Rectangle 42"/>
          <p:cNvSpPr>
            <a:spLocks noChangeArrowheads="1"/>
          </p:cNvSpPr>
          <p:nvPr/>
        </p:nvSpPr>
        <p:spPr bwMode="auto">
          <a:xfrm>
            <a:off x="369224" y="1788046"/>
            <a:ext cx="2108200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实验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连接并联电路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48" name="Rectangle 43"/>
          <p:cNvSpPr>
            <a:spLocks noChangeArrowheads="1"/>
          </p:cNvSpPr>
          <p:nvPr/>
        </p:nvSpPr>
        <p:spPr bwMode="auto">
          <a:xfrm>
            <a:off x="2777461" y="1638821"/>
            <a:ext cx="7920038" cy="831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思考：</a:t>
            </a:r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在并联电路中，干路开关和支路开关对各用电器的控制作用有什么不同呢？</a:t>
            </a: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49" name="文本框 3"/>
          <p:cNvSpPr txBox="1">
            <a:spLocks noChangeArrowheads="1"/>
          </p:cNvSpPr>
          <p:nvPr/>
        </p:nvSpPr>
        <p:spPr bwMode="auto">
          <a:xfrm>
            <a:off x="2498061" y="849834"/>
            <a:ext cx="463708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二、连接串联和并联电路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13"/>
          <p:cNvGrpSpPr/>
          <p:nvPr/>
        </p:nvGrpSpPr>
        <p:grpSpPr bwMode="auto">
          <a:xfrm>
            <a:off x="1450311" y="5679009"/>
            <a:ext cx="1587500" cy="841375"/>
            <a:chOff x="1178832" y="5119235"/>
            <a:chExt cx="1587500" cy="841375"/>
          </a:xfrm>
        </p:grpSpPr>
        <p:sp>
          <p:nvSpPr>
            <p:cNvPr id="10251" name="流程图: 决策 11"/>
            <p:cNvSpPr>
              <a:spLocks noChangeArrowheads="1"/>
            </p:cNvSpPr>
            <p:nvPr/>
          </p:nvSpPr>
          <p:spPr bwMode="auto">
            <a:xfrm>
              <a:off x="1178832" y="5119235"/>
              <a:ext cx="1587500" cy="841375"/>
            </a:xfrm>
            <a:prstGeom prst="flowChartDecision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10252" name="文本框 7"/>
            <p:cNvSpPr txBox="1">
              <a:spLocks noChangeArrowheads="1"/>
            </p:cNvSpPr>
            <p:nvPr/>
          </p:nvSpPr>
          <p:spPr bwMode="auto">
            <a:xfrm>
              <a:off x="1505857" y="5312229"/>
              <a:ext cx="936625" cy="4616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总结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utoUpdateAnimBg="0"/>
      <p:bldP spid="10248" grpId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1188</Words>
  <Application>WPS 演示</Application>
  <PresentationFormat>宽屏</PresentationFormat>
  <Paragraphs>314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/>
      <vt:lpstr>Arial Unicode MS</vt:lpstr>
      <vt:lpstr>Times New Roman</vt:lpstr>
      <vt:lpstr>华文新魏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417</cp:revision>
  <dcterms:created xsi:type="dcterms:W3CDTF">2013-07-01T03:05:00Z</dcterms:created>
  <dcterms:modified xsi:type="dcterms:W3CDTF">2018-05-01T06:38:58Z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