
<file path=[Content_Types].xml><?xml version="1.0" encoding="utf-8"?>
<Types xmlns="http://schemas.openxmlformats.org/package/2006/content-types">
  <Default Extension="jpeg" ContentType="image/jpe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3"/>
    <p:sldId id="257" r:id="rId4"/>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4.xml"/><Relationship Id="rId8" Type="http://schemas.openxmlformats.org/officeDocument/2006/relationships/slide" Target="slide5.xml"/><Relationship Id="rId7" Type="http://schemas.openxmlformats.org/officeDocument/2006/relationships/tags" Target="../tags/tag3.xml"/><Relationship Id="rId6" Type="http://schemas.openxmlformats.org/officeDocument/2006/relationships/slide" Target="slide23.xml"/><Relationship Id="rId5" Type="http://schemas.openxmlformats.org/officeDocument/2006/relationships/tags" Target="../tags/tag2.xml"/><Relationship Id="rId4" Type="http://schemas.openxmlformats.org/officeDocument/2006/relationships/slide" Target="slide16.xml"/><Relationship Id="rId3" Type="http://schemas.openxmlformats.org/officeDocument/2006/relationships/image" Target="../media/image1.png"/><Relationship Id="rId2" Type="http://schemas.openxmlformats.org/officeDocument/2006/relationships/tags" Target="../tags/tag1.xml"/><Relationship Id="rId10" Type="http://schemas.openxmlformats.org/officeDocument/2006/relationships/slideLayout" Target="../slideLayouts/slideLayout7.xml"/><Relationship Id="rId1" Type="http://schemas.openxmlformats.org/officeDocument/2006/relationships/slide" Target="slide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7.xml"/><Relationship Id="rId3" Type="http://schemas.openxmlformats.org/officeDocument/2006/relationships/tags" Target="../tags/tag6.xml"/><Relationship Id="rId2" Type="http://schemas.openxmlformats.org/officeDocument/2006/relationships/image" Target="../media/image3.tiff"/><Relationship Id="rId1" Type="http://schemas.openxmlformats.org/officeDocument/2006/relationships/image" Target="../media/image1.tiff"/></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4.tif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tiff"/></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tags" Target="../tags/tag5.xml"/><Relationship Id="rId3" Type="http://schemas.openxmlformats.org/officeDocument/2006/relationships/image" Target="../media/image3.tiff"/><Relationship Id="rId2" Type="http://schemas.openxmlformats.org/officeDocument/2006/relationships/image" Target="../media/image2.tiff"/><Relationship Id="rId1" Type="http://schemas.openxmlformats.org/officeDocument/2006/relationships/image" Target="../media/image1.tiff"/></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4.tif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tiff"/><Relationship Id="rId1" Type="http://schemas.openxmlformats.org/officeDocument/2006/relationships/image" Target="../media/image1.tif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1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tiff"/></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tiff"/></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tiff"/></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2.tif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五边形 4"/>
          <p:cNvSpPr/>
          <p:nvPr/>
        </p:nvSpPr>
        <p:spPr>
          <a:xfrm rot="5400000">
            <a:off x="9750393" y="623539"/>
            <a:ext cx="2131092" cy="864870"/>
          </a:xfrm>
          <a:prstGeom prst="homePlate">
            <a:avLst/>
          </a:prstGeom>
          <a:solidFill>
            <a:srgbClr val="FF9919"/>
          </a:solidFill>
          <a:ln>
            <a:noFill/>
          </a:ln>
          <a:effectLst>
            <a:outerShdw blurRad="50800" dist="38100" algn="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vert270" rtlCol="0" anchor="ctr"/>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目</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录</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p:txBody>
      </p:sp>
      <p:grpSp>
        <p:nvGrpSpPr>
          <p:cNvPr id="17412" name="组合 3"/>
          <p:cNvGrpSpPr/>
          <p:nvPr/>
        </p:nvGrpSpPr>
        <p:grpSpPr>
          <a:xfrm>
            <a:off x="2946400" y="2846705"/>
            <a:ext cx="6338887" cy="822325"/>
            <a:chOff x="3671" y="4200"/>
            <a:chExt cx="9982" cy="1296"/>
          </a:xfrm>
        </p:grpSpPr>
        <p:sp>
          <p:nvSpPr>
            <p:cNvPr id="17413" name="文本框 104">
              <a:hlinkClick r:id="rId1" action="ppaction://hlinksldjump"/>
            </p:cNvPr>
            <p:cNvSpPr txBox="1"/>
            <p:nvPr>
              <p:custDataLst>
                <p:tags r:id="rId2"/>
              </p:custDataLst>
            </p:nvPr>
          </p:nvSpPr>
          <p:spPr>
            <a:xfrm>
              <a:off x="6076" y="4218"/>
              <a:ext cx="7577" cy="1278"/>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面对面</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过</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考点</a:t>
              </a: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a:p>
              <a:pPr>
                <a:lnSpc>
                  <a:spcPct val="120000"/>
                </a:lnSpc>
                <a:buSzPct val="100000"/>
              </a:pP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4" name="组合 3"/>
            <p:cNvGrpSpPr/>
            <p:nvPr/>
          </p:nvGrpSpPr>
          <p:grpSpPr>
            <a:xfrm>
              <a:off x="3671" y="4200"/>
              <a:ext cx="2230" cy="1183"/>
              <a:chOff x="8163" y="4584"/>
              <a:chExt cx="2870" cy="1632"/>
            </a:xfrm>
          </p:grpSpPr>
          <p:pic>
            <p:nvPicPr>
              <p:cNvPr id="17415" name="图片 2"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16" name="文本框 5"/>
              <p:cNvSpPr txBox="1"/>
              <p:nvPr/>
            </p:nvSpPr>
            <p:spPr>
              <a:xfrm>
                <a:off x="9864" y="4584"/>
                <a:ext cx="401" cy="1403"/>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17" name="组合 11"/>
          <p:cNvGrpSpPr/>
          <p:nvPr/>
        </p:nvGrpSpPr>
        <p:grpSpPr>
          <a:xfrm>
            <a:off x="2946400" y="4594860"/>
            <a:ext cx="6573900" cy="751205"/>
            <a:chOff x="3529" y="5686"/>
            <a:chExt cx="10352" cy="1183"/>
          </a:xfrm>
        </p:grpSpPr>
        <p:sp>
          <p:nvSpPr>
            <p:cNvPr id="17418" name="文本框 108">
              <a:hlinkClick r:id="rId4" action="ppaction://hlinksldjump"/>
            </p:cNvPr>
            <p:cNvSpPr txBox="1"/>
            <p:nvPr>
              <p:custDataLst>
                <p:tags r:id="rId5"/>
              </p:custDataLst>
            </p:nvPr>
          </p:nvSpPr>
          <p:spPr>
            <a:xfrm>
              <a:off x="5902" y="5686"/>
              <a:ext cx="7979" cy="957"/>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福建近</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3</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年中考真题精讲练</a:t>
              </a:r>
              <a:endParaRPr 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9" name="组合 12"/>
            <p:cNvGrpSpPr/>
            <p:nvPr/>
          </p:nvGrpSpPr>
          <p:grpSpPr>
            <a:xfrm>
              <a:off x="3529" y="5686"/>
              <a:ext cx="2230" cy="1183"/>
              <a:chOff x="8163" y="4584"/>
              <a:chExt cx="2870" cy="1632"/>
            </a:xfrm>
          </p:grpSpPr>
          <p:pic>
            <p:nvPicPr>
              <p:cNvPr id="17420" name="图片 13"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1" name="文本框 14"/>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22" name="组合 12"/>
          <p:cNvGrpSpPr/>
          <p:nvPr/>
        </p:nvGrpSpPr>
        <p:grpSpPr>
          <a:xfrm>
            <a:off x="2947670" y="5760085"/>
            <a:ext cx="6337547" cy="751205"/>
            <a:chOff x="4643" y="7172"/>
            <a:chExt cx="9982" cy="1185"/>
          </a:xfrm>
        </p:grpSpPr>
        <p:sp>
          <p:nvSpPr>
            <p:cNvPr id="17423" name="文本框 106">
              <a:hlinkClick r:id="rId6" action="ppaction://hlinksldjump"/>
            </p:cNvPr>
            <p:cNvSpPr txBox="1"/>
            <p:nvPr>
              <p:custDataLst>
                <p:tags r:id="rId7"/>
              </p:custDataLst>
            </p:nvPr>
          </p:nvSpPr>
          <p:spPr>
            <a:xfrm>
              <a:off x="7076" y="7285"/>
              <a:ext cx="7549" cy="882"/>
            </a:xfrm>
            <a:prstGeom prst="rect">
              <a:avLst/>
            </a:prstGeom>
            <a:noFill/>
            <a:ln w="9525">
              <a:noFill/>
            </a:ln>
          </p:spPr>
          <p:txBody>
            <a:bodyPr anchor="ctr"/>
            <a:p>
              <a:pPr algn="l">
                <a:lnSpc>
                  <a:spcPct val="120000"/>
                </a:lnSpc>
                <a:buSzPct val="100000"/>
              </a:pPr>
              <a:r>
                <a:rPr lang="zh-CN" altLang="en-US" sz="3200" b="1">
                  <a:latin typeface="Times New Roman" panose="02020603050405020304" pitchFamily="18" charset="0"/>
                  <a:ea typeface="黑体" panose="02010609060101010101" pitchFamily="49" charset="-122"/>
                  <a:sym typeface="宋体" panose="02010600030101010101" pitchFamily="2" charset="-122"/>
                </a:rPr>
                <a:t>实验突破</a:t>
              </a:r>
              <a:endParaRPr lang="zh-CN" altLang="en-US" sz="3200" b="1">
                <a:latin typeface="Times New Roman" panose="02020603050405020304" pitchFamily="18" charset="0"/>
                <a:ea typeface="黑体" panose="02010609060101010101" pitchFamily="49" charset="-122"/>
                <a:sym typeface="宋体" panose="02010600030101010101" pitchFamily="2" charset="-122"/>
              </a:endParaRPr>
            </a:p>
          </p:txBody>
        </p:sp>
        <p:grpSp>
          <p:nvGrpSpPr>
            <p:cNvPr id="17424" name="组合 15"/>
            <p:cNvGrpSpPr/>
            <p:nvPr/>
          </p:nvGrpSpPr>
          <p:grpSpPr>
            <a:xfrm>
              <a:off x="4643" y="7172"/>
              <a:ext cx="2233" cy="1185"/>
              <a:chOff x="8163" y="4584"/>
              <a:chExt cx="2870" cy="1632"/>
            </a:xfrm>
          </p:grpSpPr>
          <p:pic>
            <p:nvPicPr>
              <p:cNvPr id="17425" name="图片 16"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6" name="文本框 17"/>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a:hlinkClick r:id="rId1" action="ppaction://hlinksldjump"/>
          </p:cNvPr>
          <p:cNvSpPr txBox="1"/>
          <p:nvPr/>
        </p:nvSpPr>
        <p:spPr>
          <a:xfrm>
            <a:off x="3896360" y="3812540"/>
            <a:ext cx="1990090" cy="521970"/>
          </a:xfrm>
          <a:prstGeom prst="rect">
            <a:avLst/>
          </a:prstGeom>
          <a:noFill/>
          <a:ln w="9525">
            <a:noFill/>
          </a:ln>
        </p:spPr>
        <p:txBody>
          <a:bodyPr wrap="square">
            <a:spAutoFit/>
          </a:bodyPr>
          <a:p>
            <a:r>
              <a:rPr lang="zh-CN" sz="2800">
                <a:ea typeface="黑体" panose="02010609060101010101" pitchFamily="49" charset="-122"/>
              </a:rPr>
              <a:t>考点梳理</a:t>
            </a:r>
            <a:endParaRPr lang="zh-CN" altLang="en-US" sz="2800">
              <a:ea typeface="黑体" panose="02010609060101010101" pitchFamily="49" charset="-122"/>
            </a:endParaRPr>
          </a:p>
        </p:txBody>
      </p:sp>
      <p:sp>
        <p:nvSpPr>
          <p:cNvPr id="2" name="文本框 1">
            <a:hlinkClick r:id="rId8" action="ppaction://hlinksldjump"/>
          </p:cNvPr>
          <p:cNvSpPr txBox="1"/>
          <p:nvPr/>
        </p:nvSpPr>
        <p:spPr>
          <a:xfrm>
            <a:off x="5886450" y="3812540"/>
            <a:ext cx="2991485" cy="521970"/>
          </a:xfrm>
          <a:prstGeom prst="rect">
            <a:avLst/>
          </a:prstGeom>
          <a:noFill/>
          <a:ln w="9525">
            <a:noFill/>
          </a:ln>
        </p:spPr>
        <p:txBody>
          <a:bodyPr wrap="square">
            <a:spAutoFit/>
          </a:bodyPr>
          <a:p>
            <a:r>
              <a:rPr lang="en-US" sz="2800">
                <a:latin typeface="黑体" panose="02010609060101010101" pitchFamily="49" charset="-122"/>
                <a:ea typeface="黑体" panose="02010609060101010101" pitchFamily="49" charset="-122"/>
                <a:cs typeface="黑体" panose="02010609060101010101" pitchFamily="49" charset="-122"/>
              </a:rPr>
              <a:t> </a:t>
            </a:r>
            <a:r>
              <a:rPr lang="zh-CN" sz="2800">
                <a:latin typeface="黑体" panose="02010609060101010101" pitchFamily="49" charset="-122"/>
                <a:ea typeface="黑体" panose="02010609060101010101" pitchFamily="49" charset="-122"/>
                <a:cs typeface="黑体" panose="02010609060101010101" pitchFamily="49" charset="-122"/>
              </a:rPr>
              <a:t>教材图片分点练</a:t>
            </a:r>
            <a:endParaRPr lang="zh-CN" altLang="en-US" sz="2800">
              <a:latin typeface="黑体" panose="02010609060101010101" pitchFamily="49" charset="-122"/>
              <a:ea typeface="黑体" panose="02010609060101010101" pitchFamily="49" charset="-122"/>
              <a:cs typeface="黑体" panose="02010609060101010101" pitchFamily="49" charset="-122"/>
            </a:endParaRPr>
          </a:p>
        </p:txBody>
      </p:sp>
      <p:sp>
        <p:nvSpPr>
          <p:cNvPr id="3" name="矩形 2"/>
          <p:cNvSpPr/>
          <p:nvPr/>
        </p:nvSpPr>
        <p:spPr>
          <a:xfrm>
            <a:off x="1881505" y="586105"/>
            <a:ext cx="8428990" cy="1246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第8讲　力与运动</a:t>
            </a:r>
            <a:endPar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endParaRPr>
          </a:p>
        </p:txBody>
      </p:sp>
      <p:sp>
        <p:nvSpPr>
          <p:cNvPr id="4" name="矩形 3"/>
          <p:cNvSpPr/>
          <p:nvPr/>
        </p:nvSpPr>
        <p:spPr>
          <a:xfrm>
            <a:off x="1594485" y="1620520"/>
            <a:ext cx="9289415" cy="9010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50000"/>
              </a:lnSpc>
              <a:spcBef>
                <a:spcPct val="0"/>
              </a:spcBef>
              <a:spcAft>
                <a:spcPct val="0"/>
              </a:spcAft>
              <a:buClrTx/>
              <a:buSzTx/>
              <a:buFontTx/>
              <a:buNone/>
            </a:pPr>
            <a:r>
              <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命题点1　惯性　牛顿第一定律</a:t>
            </a:r>
            <a:endPar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2147482141"/>
          <p:cNvPicPr>
            <a:picLocks noChangeAspect="1"/>
          </p:cNvPicPr>
          <p:nvPr/>
        </p:nvPicPr>
        <p:blipFill>
          <a:blip r:embed="rId1"/>
          <a:stretch>
            <a:fillRect/>
          </a:stretch>
        </p:blipFill>
        <p:spPr>
          <a:xfrm>
            <a:off x="757555" y="2796540"/>
            <a:ext cx="4014470" cy="1497330"/>
          </a:xfrm>
          <a:prstGeom prst="rect">
            <a:avLst/>
          </a:prstGeom>
          <a:noFill/>
          <a:ln w="9525">
            <a:noFill/>
          </a:ln>
        </p:spPr>
      </p:pic>
      <p:sp>
        <p:nvSpPr>
          <p:cNvPr id="100" name="文本框 99"/>
          <p:cNvSpPr txBox="1"/>
          <p:nvPr/>
        </p:nvSpPr>
        <p:spPr>
          <a:xfrm>
            <a:off x="1205230" y="4483100"/>
            <a:ext cx="3119120" cy="368300"/>
          </a:xfrm>
          <a:prstGeom prst="rect">
            <a:avLst/>
          </a:prstGeom>
          <a:noFill/>
          <a:ln w="9525">
            <a:noFill/>
          </a:ln>
        </p:spPr>
        <p:txBody>
          <a:bodyPr wrap="square">
            <a:spAutoFit/>
          </a:bodyPr>
          <a:p>
            <a:r>
              <a:rPr lang="en-US" sz="1800">
                <a:latin typeface="Times New Roman" panose="02020603050405020304" pitchFamily="18" charset="0"/>
                <a:cs typeface="仿宋_GB2312" charset="0"/>
              </a:rPr>
              <a:t>(HK</a:t>
            </a:r>
            <a:r>
              <a:rPr lang="zh-CN" sz="1800">
                <a:cs typeface="仿宋_GB2312" charset="0"/>
              </a:rPr>
              <a:t>八年级</a:t>
            </a:r>
            <a:r>
              <a:rPr lang="en-US" sz="1800">
                <a:latin typeface="Times New Roman" panose="02020603050405020304" pitchFamily="18" charset="0"/>
                <a:cs typeface="仿宋_GB2312" charset="0"/>
              </a:rPr>
              <a:t>P129</a:t>
            </a:r>
            <a:r>
              <a:rPr lang="zh-CN" sz="1800">
                <a:cs typeface="仿宋_GB2312" charset="0"/>
              </a:rPr>
              <a:t>图</a:t>
            </a:r>
            <a:r>
              <a:rPr lang="en-US" sz="1800">
                <a:latin typeface="Times New Roman" panose="02020603050405020304" pitchFamily="18" charset="0"/>
                <a:cs typeface="仿宋_GB2312" charset="0"/>
              </a:rPr>
              <a:t>7</a:t>
            </a:r>
            <a:r>
              <a:rPr lang="zh-CN" sz="1800">
                <a:cs typeface="仿宋_GB2312" charset="0"/>
              </a:rPr>
              <a:t>－</a:t>
            </a:r>
            <a:r>
              <a:rPr lang="en-US" sz="1800">
                <a:latin typeface="Times New Roman" panose="02020603050405020304" pitchFamily="18" charset="0"/>
                <a:cs typeface="仿宋_GB2312" charset="0"/>
              </a:rPr>
              <a:t>9)</a:t>
            </a:r>
            <a:endParaRPr lang="zh-CN" altLang="en-US" sz="1800"/>
          </a:p>
        </p:txBody>
      </p:sp>
      <p:sp>
        <p:nvSpPr>
          <p:cNvPr id="3" name="文本框 2"/>
          <p:cNvSpPr txBox="1"/>
          <p:nvPr/>
        </p:nvSpPr>
        <p:spPr>
          <a:xfrm>
            <a:off x="5027930" y="1628140"/>
            <a:ext cx="6731635" cy="2306955"/>
          </a:xfrm>
          <a:prstGeom prst="rect">
            <a:avLst/>
          </a:prstGeom>
          <a:noFill/>
          <a:ln w="9525">
            <a:noFill/>
          </a:ln>
        </p:spPr>
        <p:txBody>
          <a:bodyPr wrap="square">
            <a:spAutoFit/>
          </a:bodyPr>
          <a:p>
            <a:pPr algn="l">
              <a:lnSpc>
                <a:spcPct val="150000"/>
              </a:lnSpc>
            </a:pPr>
            <a:r>
              <a:rPr lang="zh-CN" sz="2400">
                <a:ea typeface="黑体" panose="02010609060101010101" pitchFamily="49" charset="-122"/>
              </a:rPr>
              <a:t>考向：惯性的利用</a:t>
            </a:r>
            <a:r>
              <a:rPr lang="en-US" sz="2400">
                <a:latin typeface="Times New Roman" panose="02020603050405020304" pitchFamily="18" charset="0"/>
                <a:ea typeface="宋体" panose="02010600030101010101" pitchFamily="2" charset="-122"/>
              </a:rPr>
              <a:t>4. </a:t>
            </a:r>
            <a:r>
              <a:rPr lang="zh-CN" sz="2400">
                <a:ea typeface="宋体" panose="02010600030101010101" pitchFamily="2" charset="-122"/>
              </a:rPr>
              <a:t>公安部要求小型客车的驾驶员和前排乘客必须使用安全带，请你用所学的物理知识解释安全带的作用．</a:t>
            </a:r>
            <a:endParaRPr lang="zh-CN" altLang="en-US" sz="2400"/>
          </a:p>
        </p:txBody>
      </p:sp>
      <p:sp>
        <p:nvSpPr>
          <p:cNvPr id="14" name="文本框 13"/>
          <p:cNvSpPr txBox="1"/>
          <p:nvPr/>
        </p:nvSpPr>
        <p:spPr>
          <a:xfrm>
            <a:off x="4956175" y="4052570"/>
            <a:ext cx="6668135" cy="1753235"/>
          </a:xfrm>
          <a:prstGeom prst="rect">
            <a:avLst/>
          </a:prstGeom>
          <a:noFill/>
          <a:ln w="9525">
            <a:noFill/>
          </a:ln>
        </p:spPr>
        <p:txBody>
          <a:bodyPr wrap="square">
            <a:spAutoFit/>
          </a:bodyPr>
          <a:p>
            <a:pPr>
              <a:lnSpc>
                <a:spcPct val="150000"/>
              </a:lnSpc>
            </a:pPr>
            <a:r>
              <a:rPr lang="zh-CN" sz="2400">
                <a:solidFill>
                  <a:srgbClr val="FF0000"/>
                </a:solidFill>
                <a:ea typeface="黑体" panose="02010609060101010101" pitchFamily="49" charset="-122"/>
              </a:rPr>
              <a:t>答：</a:t>
            </a:r>
            <a:r>
              <a:rPr lang="zh-CN" sz="2400">
                <a:solidFill>
                  <a:srgbClr val="FF0000"/>
                </a:solidFill>
                <a:ea typeface="宋体" panose="02010600030101010101" pitchFamily="2" charset="-122"/>
              </a:rPr>
              <a:t>因为一旦紧急刹车，车身停止运动，乘客身体由于惯性继续向前运动，此时安全带会阻止人体继续向前，防止人被撞伤．</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2147482140"/>
          <p:cNvPicPr>
            <a:picLocks noChangeAspect="1"/>
          </p:cNvPicPr>
          <p:nvPr/>
        </p:nvPicPr>
        <p:blipFill>
          <a:blip r:embed="rId1"/>
          <a:stretch>
            <a:fillRect/>
          </a:stretch>
        </p:blipFill>
        <p:spPr>
          <a:xfrm>
            <a:off x="646430" y="3154680"/>
            <a:ext cx="4296410" cy="757555"/>
          </a:xfrm>
          <a:prstGeom prst="rect">
            <a:avLst/>
          </a:prstGeom>
          <a:noFill/>
          <a:ln w="9525">
            <a:noFill/>
          </a:ln>
        </p:spPr>
      </p:pic>
      <p:sp>
        <p:nvSpPr>
          <p:cNvPr id="100" name="文本框 99"/>
          <p:cNvSpPr txBox="1"/>
          <p:nvPr/>
        </p:nvSpPr>
        <p:spPr>
          <a:xfrm>
            <a:off x="985520" y="4226560"/>
            <a:ext cx="3316605" cy="368300"/>
          </a:xfrm>
          <a:prstGeom prst="rect">
            <a:avLst/>
          </a:prstGeom>
          <a:noFill/>
          <a:ln w="9525">
            <a:noFill/>
          </a:ln>
        </p:spPr>
        <p:txBody>
          <a:bodyPr wrap="square">
            <a:spAutoFit/>
          </a:bodyPr>
          <a:p>
            <a:pPr algn="ctr"/>
            <a:r>
              <a:rPr lang="en-US" sz="1800">
                <a:latin typeface="Times New Roman" panose="02020603050405020304" pitchFamily="18" charset="0"/>
                <a:cs typeface="仿宋_GB2312" charset="0"/>
              </a:rPr>
              <a:t>(HK</a:t>
            </a:r>
            <a:r>
              <a:rPr lang="zh-CN" sz="1800">
                <a:cs typeface="仿宋_GB2312" charset="0"/>
              </a:rPr>
              <a:t>八年级</a:t>
            </a:r>
            <a:r>
              <a:rPr lang="en-US" sz="1800">
                <a:latin typeface="Times New Roman" panose="02020603050405020304" pitchFamily="18" charset="0"/>
                <a:cs typeface="仿宋_GB2312" charset="0"/>
              </a:rPr>
              <a:t>P140</a:t>
            </a:r>
            <a:r>
              <a:rPr lang="zh-CN" sz="1800">
                <a:cs typeface="仿宋_GB2312" charset="0"/>
              </a:rPr>
              <a:t>图</a:t>
            </a:r>
            <a:r>
              <a:rPr lang="en-US" sz="1800">
                <a:latin typeface="Times New Roman" panose="02020603050405020304" pitchFamily="18" charset="0"/>
                <a:cs typeface="仿宋_GB2312" charset="0"/>
              </a:rPr>
              <a:t>7</a:t>
            </a:r>
            <a:r>
              <a:rPr lang="zh-CN" sz="1800">
                <a:cs typeface="仿宋_GB2312" charset="0"/>
              </a:rPr>
              <a:t>－</a:t>
            </a:r>
            <a:r>
              <a:rPr lang="en-US" sz="1800">
                <a:latin typeface="Times New Roman" panose="02020603050405020304" pitchFamily="18" charset="0"/>
                <a:cs typeface="仿宋_GB2312" charset="0"/>
              </a:rPr>
              <a:t>26)</a:t>
            </a:r>
            <a:endParaRPr lang="zh-CN" altLang="en-US" sz="1800"/>
          </a:p>
        </p:txBody>
      </p:sp>
      <p:sp>
        <p:nvSpPr>
          <p:cNvPr id="3" name="文本框 2"/>
          <p:cNvSpPr txBox="1"/>
          <p:nvPr/>
        </p:nvSpPr>
        <p:spPr>
          <a:xfrm>
            <a:off x="5262880" y="1743075"/>
            <a:ext cx="6137910" cy="3969385"/>
          </a:xfrm>
          <a:prstGeom prst="rect">
            <a:avLst/>
          </a:prstGeom>
          <a:noFill/>
          <a:ln w="9525">
            <a:noFill/>
          </a:ln>
        </p:spPr>
        <p:txBody>
          <a:bodyPr wrap="square">
            <a:spAutoFit/>
          </a:bodyPr>
          <a:p>
            <a:pPr algn="l">
              <a:lnSpc>
                <a:spcPct val="150000"/>
              </a:lnSpc>
            </a:pPr>
            <a:r>
              <a:rPr lang="zh-CN" sz="2400">
                <a:ea typeface="黑体" panose="02010609060101010101" pitchFamily="49" charset="-122"/>
              </a:rPr>
              <a:t>考向：惯性的理解及应用</a:t>
            </a:r>
            <a:r>
              <a:rPr lang="en-US" sz="2400">
                <a:latin typeface="Times New Roman" panose="02020603050405020304" pitchFamily="18" charset="0"/>
                <a:ea typeface="宋体" panose="02010600030101010101" pitchFamily="2" charset="-122"/>
              </a:rPr>
              <a:t>5. </a:t>
            </a:r>
            <a:r>
              <a:rPr lang="zh-CN" sz="2400">
                <a:ea typeface="宋体" panose="02010600030101010101" pitchFamily="2" charset="-122"/>
              </a:rPr>
              <a:t>如图所示，桌上放一个装满水的瓶子，中间有一个气泡，用手迅速向右推动瓶子，由于气泡的质量较小，所以其惯性较</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，气泡将</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运动，如果使瓶子在桌面上匀速向右运动，气泡将</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后两空均选填</a:t>
            </a:r>
            <a:r>
              <a:rPr lang="en-US" sz="2400">
                <a:latin typeface="宋体" panose="02010600030101010101" pitchFamily="2" charset="-122"/>
                <a:cs typeface="宋体" panose="02010600030101010101" pitchFamily="2" charset="-122"/>
              </a:rPr>
              <a:t>“</a:t>
            </a:r>
            <a:r>
              <a:rPr lang="zh-CN" sz="2400">
                <a:latin typeface="宋体" panose="02010600030101010101" pitchFamily="2" charset="-122"/>
                <a:cs typeface="宋体" panose="02010600030101010101" pitchFamily="2" charset="-122"/>
              </a:rPr>
              <a:t>向左</a:t>
            </a:r>
            <a:r>
              <a:rPr lang="en-US" sz="2400">
                <a:latin typeface="宋体" panose="02010600030101010101" pitchFamily="2" charset="-122"/>
                <a:cs typeface="宋体" panose="02010600030101010101" pitchFamily="2" charset="-122"/>
              </a:rPr>
              <a:t>”“</a:t>
            </a:r>
            <a:r>
              <a:rPr lang="zh-CN" sz="2400">
                <a:latin typeface="宋体" panose="02010600030101010101" pitchFamily="2" charset="-122"/>
                <a:cs typeface="宋体" panose="02010600030101010101" pitchFamily="2" charset="-122"/>
              </a:rPr>
              <a:t>向右</a:t>
            </a:r>
            <a:r>
              <a:rPr lang="en-US" sz="2400">
                <a:latin typeface="宋体" panose="02010600030101010101" pitchFamily="2" charset="-122"/>
                <a:cs typeface="宋体" panose="02010600030101010101" pitchFamily="2" charset="-122"/>
              </a:rPr>
              <a:t>”</a:t>
            </a:r>
            <a:r>
              <a:rPr lang="zh-CN" sz="2400">
                <a:latin typeface="宋体" panose="02010600030101010101" pitchFamily="2" charset="-122"/>
                <a:cs typeface="宋体" panose="02010600030101010101" pitchFamily="2" charset="-122"/>
              </a:rPr>
              <a:t>或</a:t>
            </a:r>
            <a:r>
              <a:rPr lang="en-US" sz="2400">
                <a:latin typeface="宋体" panose="02010600030101010101" pitchFamily="2" charset="-122"/>
                <a:cs typeface="宋体" panose="02010600030101010101" pitchFamily="2" charset="-122"/>
              </a:rPr>
              <a:t>“</a:t>
            </a:r>
            <a:r>
              <a:rPr lang="zh-CN" sz="2400">
                <a:latin typeface="宋体" panose="02010600030101010101" pitchFamily="2" charset="-122"/>
                <a:cs typeface="宋体" panose="02010600030101010101" pitchFamily="2" charset="-122"/>
              </a:rPr>
              <a:t>不动</a:t>
            </a:r>
            <a:r>
              <a:rPr lang="en-US" sz="2400">
                <a:latin typeface="宋体" panose="02010600030101010101" pitchFamily="2" charset="-122"/>
                <a:cs typeface="宋体" panose="02010600030101010101" pitchFamily="2" charset="-122"/>
              </a:rPr>
              <a:t>”</a:t>
            </a:r>
            <a:r>
              <a:rPr lang="en-US" sz="2400">
                <a:latin typeface="Times New Roman" panose="02020603050405020304" pitchFamily="18" charset="0"/>
                <a:ea typeface="宋体" panose="02010600030101010101" pitchFamily="2" charset="-122"/>
              </a:rPr>
              <a:t>)</a:t>
            </a:r>
            <a:endParaRPr lang="zh-CN" altLang="en-US" sz="2400"/>
          </a:p>
        </p:txBody>
      </p:sp>
      <p:sp>
        <p:nvSpPr>
          <p:cNvPr id="14" name="文本框 13"/>
          <p:cNvSpPr txBox="1"/>
          <p:nvPr/>
        </p:nvSpPr>
        <p:spPr>
          <a:xfrm>
            <a:off x="10189845" y="3451860"/>
            <a:ext cx="7207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小</a:t>
            </a:r>
            <a:endParaRPr lang="zh-CN" altLang="en-US" sz="2400">
              <a:solidFill>
                <a:srgbClr val="FF0000"/>
              </a:solidFill>
              <a:ea typeface="宋体" panose="02010600030101010101" pitchFamily="2" charset="-122"/>
            </a:endParaRPr>
          </a:p>
        </p:txBody>
      </p:sp>
      <p:sp>
        <p:nvSpPr>
          <p:cNvPr id="4" name="文本框 3"/>
          <p:cNvSpPr txBox="1"/>
          <p:nvPr/>
        </p:nvSpPr>
        <p:spPr>
          <a:xfrm>
            <a:off x="6382385" y="4007485"/>
            <a:ext cx="9239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向右</a:t>
            </a:r>
            <a:endParaRPr lang="zh-CN" altLang="en-US" sz="2400">
              <a:solidFill>
                <a:srgbClr val="FF0000"/>
              </a:solidFill>
              <a:ea typeface="宋体" panose="02010600030101010101" pitchFamily="2" charset="-122"/>
            </a:endParaRPr>
          </a:p>
        </p:txBody>
      </p:sp>
      <p:sp>
        <p:nvSpPr>
          <p:cNvPr id="5" name="文本框 4"/>
          <p:cNvSpPr txBox="1"/>
          <p:nvPr/>
        </p:nvSpPr>
        <p:spPr>
          <a:xfrm>
            <a:off x="8494395" y="4594860"/>
            <a:ext cx="10115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不动</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2147482139"/>
          <p:cNvPicPr>
            <a:picLocks noChangeAspect="1"/>
          </p:cNvPicPr>
          <p:nvPr/>
        </p:nvPicPr>
        <p:blipFill>
          <a:blip r:embed="rId1"/>
          <a:stretch>
            <a:fillRect/>
          </a:stretch>
        </p:blipFill>
        <p:spPr>
          <a:xfrm>
            <a:off x="764540" y="1884045"/>
            <a:ext cx="3089910" cy="3089910"/>
          </a:xfrm>
          <a:prstGeom prst="rect">
            <a:avLst/>
          </a:prstGeom>
          <a:noFill/>
          <a:ln w="9525">
            <a:noFill/>
          </a:ln>
        </p:spPr>
      </p:pic>
      <p:sp>
        <p:nvSpPr>
          <p:cNvPr id="100" name="文本框 99"/>
          <p:cNvSpPr txBox="1"/>
          <p:nvPr/>
        </p:nvSpPr>
        <p:spPr>
          <a:xfrm>
            <a:off x="764540" y="5222240"/>
            <a:ext cx="2949575" cy="368300"/>
          </a:xfrm>
          <a:prstGeom prst="rect">
            <a:avLst/>
          </a:prstGeom>
          <a:noFill/>
          <a:ln w="9525">
            <a:noFill/>
          </a:ln>
        </p:spPr>
        <p:txBody>
          <a:bodyPr wrap="square">
            <a:spAutoFit/>
          </a:bodyPr>
          <a:p>
            <a:r>
              <a:rPr lang="en-US" sz="1800">
                <a:latin typeface="Times New Roman" panose="02020603050405020304" pitchFamily="18" charset="0"/>
                <a:cs typeface="仿宋_GB2312" charset="0"/>
              </a:rPr>
              <a:t>(RJ</a:t>
            </a:r>
            <a:r>
              <a:rPr lang="zh-CN" sz="1800">
                <a:cs typeface="仿宋_GB2312" charset="0"/>
              </a:rPr>
              <a:t>八年级 </a:t>
            </a:r>
            <a:r>
              <a:rPr lang="en-US" sz="1800">
                <a:latin typeface="Times New Roman" panose="02020603050405020304" pitchFamily="18" charset="0"/>
                <a:cs typeface="仿宋_GB2312" charset="0"/>
              </a:rPr>
              <a:t>P25</a:t>
            </a:r>
            <a:r>
              <a:rPr lang="zh-CN" sz="1800">
                <a:cs typeface="仿宋_GB2312" charset="0"/>
              </a:rPr>
              <a:t>图</a:t>
            </a:r>
            <a:r>
              <a:rPr lang="en-US" sz="1800">
                <a:latin typeface="Times New Roman" panose="02020603050405020304" pitchFamily="18" charset="0"/>
                <a:cs typeface="仿宋_GB2312" charset="0"/>
              </a:rPr>
              <a:t>8.3</a:t>
            </a:r>
            <a:r>
              <a:rPr lang="zh-CN" sz="1800">
                <a:cs typeface="仿宋_GB2312" charset="0"/>
              </a:rPr>
              <a:t>－</a:t>
            </a:r>
            <a:r>
              <a:rPr lang="en-US" sz="1800">
                <a:latin typeface="Times New Roman" panose="02020603050405020304" pitchFamily="18" charset="0"/>
                <a:cs typeface="仿宋_GB2312" charset="0"/>
              </a:rPr>
              <a:t>4)</a:t>
            </a:r>
            <a:endParaRPr lang="zh-CN" altLang="en-US" sz="1800"/>
          </a:p>
        </p:txBody>
      </p:sp>
      <p:sp>
        <p:nvSpPr>
          <p:cNvPr id="3" name="文本框 2"/>
          <p:cNvSpPr txBox="1"/>
          <p:nvPr/>
        </p:nvSpPr>
        <p:spPr>
          <a:xfrm>
            <a:off x="4164965" y="1621155"/>
            <a:ext cx="7464425" cy="3969385"/>
          </a:xfrm>
          <a:prstGeom prst="rect">
            <a:avLst/>
          </a:prstGeom>
          <a:noFill/>
          <a:ln w="9525">
            <a:noFill/>
          </a:ln>
        </p:spPr>
        <p:txBody>
          <a:bodyPr wrap="square">
            <a:spAutoFit/>
          </a:bodyPr>
          <a:p>
            <a:pPr algn="l">
              <a:lnSpc>
                <a:spcPct val="150000"/>
              </a:lnSpc>
            </a:pPr>
            <a:r>
              <a:rPr lang="en-US" sz="2400">
                <a:latin typeface="Times New Roman" panose="02020603050405020304" pitchFamily="18" charset="0"/>
                <a:ea typeface="宋体" panose="02010600030101010101" pitchFamily="2" charset="-122"/>
              </a:rPr>
              <a:t>6. </a:t>
            </a:r>
            <a:r>
              <a:rPr lang="zh-CN" sz="2400">
                <a:ea typeface="宋体" panose="02010600030101010101" pitchFamily="2" charset="-122"/>
              </a:rPr>
              <a:t>小明参加百米赛跑，起跑时右脚用力向后蹬地，人向前冲出．</a:t>
            </a:r>
            <a:r>
              <a:rPr lang="zh-CN" sz="2400">
                <a:ea typeface="黑体" panose="02010609060101010101" pitchFamily="49" charset="-122"/>
              </a:rPr>
              <a:t>考向：力的理解</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起跑时用力向后蹬地，脚对地面有向后的作用力，由于物体间力的作用是</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的，地面对脚产生向</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前</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后</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的作用力，人向前运动．</a:t>
            </a:r>
            <a:endParaRPr lang="zh-CN" altLang="en-US" sz="2400"/>
          </a:p>
        </p:txBody>
      </p:sp>
      <p:sp>
        <p:nvSpPr>
          <p:cNvPr id="14" name="文本框 13"/>
          <p:cNvSpPr txBox="1"/>
          <p:nvPr/>
        </p:nvSpPr>
        <p:spPr>
          <a:xfrm>
            <a:off x="7573010" y="3937635"/>
            <a:ext cx="10788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相互</a:t>
            </a:r>
            <a:endParaRPr lang="zh-CN" altLang="en-US" sz="2400">
              <a:solidFill>
                <a:srgbClr val="FF0000"/>
              </a:solidFill>
              <a:ea typeface="宋体" panose="02010600030101010101" pitchFamily="2" charset="-122"/>
            </a:endParaRPr>
          </a:p>
        </p:txBody>
      </p:sp>
      <p:sp>
        <p:nvSpPr>
          <p:cNvPr id="4" name="文本框 3"/>
          <p:cNvSpPr txBox="1"/>
          <p:nvPr/>
        </p:nvSpPr>
        <p:spPr>
          <a:xfrm>
            <a:off x="4684395" y="4447540"/>
            <a:ext cx="1146175" cy="460375"/>
          </a:xfrm>
          <a:prstGeom prst="rect">
            <a:avLst/>
          </a:prstGeom>
          <a:noFill/>
          <a:ln w="9525">
            <a:noFill/>
          </a:ln>
        </p:spPr>
        <p:txBody>
          <a:bodyPr wrap="square">
            <a:spAutoFit/>
          </a:bodyPr>
          <a:p>
            <a:r>
              <a:rPr lang="zh-CN" altLang="en-US" sz="2400">
                <a:solidFill>
                  <a:srgbClr val="FF0000"/>
                </a:solidFill>
                <a:ea typeface="宋体" panose="02010600030101010101" pitchFamily="2" charset="-122"/>
              </a:rPr>
              <a:t>前</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297940" y="1633855"/>
            <a:ext cx="10063480" cy="3969385"/>
          </a:xfrm>
          <a:prstGeom prst="rect">
            <a:avLst/>
          </a:prstGeom>
          <a:noFill/>
          <a:ln w="9525">
            <a:noFill/>
          </a:ln>
        </p:spPr>
        <p:txBody>
          <a:bodyPr wrap="square">
            <a:spAutoFit/>
          </a:bodyPr>
          <a:p>
            <a:pPr algn="l">
              <a:lnSpc>
                <a:spcPct val="150000"/>
              </a:lnSpc>
            </a:pPr>
            <a:r>
              <a:rPr lang="zh-CN" sz="2400">
                <a:ea typeface="黑体" panose="02010609060101010101" pitchFamily="49" charset="-122"/>
              </a:rPr>
              <a:t>考向：力的作用效果</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小明能够向前运动，说明力可</a:t>
            </a:r>
            <a:r>
              <a:rPr lang="zh-CN" sz="2400">
                <a:latin typeface="Times New Roman" panose="02020603050405020304" pitchFamily="18" charset="0"/>
                <a:ea typeface="宋体" panose="02010600030101010101" pitchFamily="2" charset="-122"/>
              </a:rPr>
              <a:t>以改变物体的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．蹬地时鞋子变形，说明力可以改变物体的</a:t>
            </a:r>
            <a:r>
              <a:rPr lang="en-US" sz="2400">
                <a:latin typeface="Times New Roman" panose="02020603050405020304" pitchFamily="18" charset="0"/>
                <a:ea typeface="宋体" panose="02010600030101010101" pitchFamily="2" charset="-122"/>
              </a:rPr>
              <a:t>___________</a:t>
            </a:r>
            <a:r>
              <a:rPr lang="zh-CN" sz="2400">
                <a:ea typeface="宋体" panose="02010600030101010101" pitchFamily="2" charset="-122"/>
              </a:rPr>
              <a:t>．</a:t>
            </a:r>
            <a:r>
              <a:rPr lang="zh-CN" sz="2400">
                <a:ea typeface="黑体" panose="02010609060101010101" pitchFamily="49" charset="-122"/>
              </a:rPr>
              <a:t>考向：摩擦力的理解及增大、减小摩擦的方法</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起跑时向后蹬地的脚受到的摩擦力方向</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向前</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向后</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；鞋底设有花纹，其主要目的是通过</a:t>
            </a:r>
            <a:r>
              <a:rPr lang="en-US" sz="2400">
                <a:latin typeface="Times New Roman" panose="02020603050405020304" pitchFamily="18" charset="0"/>
                <a:sym typeface="+mn-ea"/>
              </a:rPr>
              <a:t>_______</a:t>
            </a:r>
            <a:r>
              <a:rPr lang="en-US" sz="2400">
                <a:latin typeface="Times New Roman" panose="02020603050405020304" pitchFamily="18" charset="0"/>
                <a:ea typeface="宋体" panose="02010600030101010101" pitchFamily="2" charset="-122"/>
              </a:rPr>
              <a:t>________________</a:t>
            </a:r>
            <a:r>
              <a:rPr lang="zh-CN" sz="2400">
                <a:ea typeface="宋体" panose="02010600030101010101" pitchFamily="2" charset="-122"/>
              </a:rPr>
              <a:t>的方式来</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摩擦．</a:t>
            </a:r>
            <a:endParaRPr lang="zh-CN" altLang="en-US" sz="2400"/>
          </a:p>
        </p:txBody>
      </p:sp>
      <p:sp>
        <p:nvSpPr>
          <p:cNvPr id="14" name="文本框 13"/>
          <p:cNvSpPr txBox="1"/>
          <p:nvPr/>
        </p:nvSpPr>
        <p:spPr>
          <a:xfrm>
            <a:off x="7508875" y="2315845"/>
            <a:ext cx="16897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运动状态</a:t>
            </a:r>
            <a:endParaRPr lang="zh-CN" altLang="en-US" sz="2400">
              <a:solidFill>
                <a:srgbClr val="FF0000"/>
              </a:solidFill>
              <a:ea typeface="宋体" panose="02010600030101010101" pitchFamily="2" charset="-122"/>
            </a:endParaRPr>
          </a:p>
        </p:txBody>
      </p:sp>
      <p:sp>
        <p:nvSpPr>
          <p:cNvPr id="4" name="文本框 3"/>
          <p:cNvSpPr txBox="1"/>
          <p:nvPr/>
        </p:nvSpPr>
        <p:spPr>
          <a:xfrm>
            <a:off x="4819015" y="2846705"/>
            <a:ext cx="11664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形状</a:t>
            </a:r>
            <a:endParaRPr lang="zh-CN" altLang="en-US" sz="2400">
              <a:solidFill>
                <a:srgbClr val="FF0000"/>
              </a:solidFill>
              <a:ea typeface="宋体" panose="02010600030101010101" pitchFamily="2" charset="-122"/>
            </a:endParaRPr>
          </a:p>
        </p:txBody>
      </p:sp>
      <p:sp>
        <p:nvSpPr>
          <p:cNvPr id="5" name="文本框 4"/>
          <p:cNvSpPr txBox="1"/>
          <p:nvPr/>
        </p:nvSpPr>
        <p:spPr>
          <a:xfrm>
            <a:off x="7162800" y="3961765"/>
            <a:ext cx="9537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向前</a:t>
            </a:r>
            <a:endParaRPr lang="zh-CN" altLang="en-US" sz="2400">
              <a:solidFill>
                <a:srgbClr val="FF0000"/>
              </a:solidFill>
              <a:ea typeface="宋体" panose="02010600030101010101" pitchFamily="2" charset="-122"/>
            </a:endParaRPr>
          </a:p>
        </p:txBody>
      </p:sp>
      <p:sp>
        <p:nvSpPr>
          <p:cNvPr id="6" name="文本框 5"/>
          <p:cNvSpPr txBox="1"/>
          <p:nvPr/>
        </p:nvSpPr>
        <p:spPr>
          <a:xfrm>
            <a:off x="7014845" y="4486275"/>
            <a:ext cx="35687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增大接触面的粗糙程度</a:t>
            </a:r>
            <a:endParaRPr lang="zh-CN" altLang="en-US" sz="2400">
              <a:solidFill>
                <a:srgbClr val="FF0000"/>
              </a:solidFill>
              <a:ea typeface="宋体" panose="02010600030101010101" pitchFamily="2" charset="-122"/>
            </a:endParaRPr>
          </a:p>
        </p:txBody>
      </p:sp>
      <p:sp>
        <p:nvSpPr>
          <p:cNvPr id="7" name="文本框 6"/>
          <p:cNvSpPr txBox="1"/>
          <p:nvPr/>
        </p:nvSpPr>
        <p:spPr>
          <a:xfrm>
            <a:off x="2141855" y="4994910"/>
            <a:ext cx="10210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增大</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4" grpId="0"/>
      <p:bldP spid="5" grpId="0"/>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506855" y="1353185"/>
            <a:ext cx="9178290" cy="4523105"/>
          </a:xfrm>
          <a:prstGeom prst="rect">
            <a:avLst/>
          </a:prstGeom>
          <a:noFill/>
          <a:ln w="9525">
            <a:noFill/>
          </a:ln>
        </p:spPr>
        <p:txBody>
          <a:bodyPr wrap="square">
            <a:spAutoFit/>
          </a:bodyPr>
          <a:p>
            <a:pPr algn="l">
              <a:lnSpc>
                <a:spcPct val="150000"/>
              </a:lnSpc>
            </a:pPr>
            <a:r>
              <a:rPr lang="zh-CN" sz="2400">
                <a:ea typeface="黑体" panose="02010609060101010101" pitchFamily="49" charset="-122"/>
              </a:rPr>
              <a:t>考向：惯性的理解</a:t>
            </a:r>
            <a:r>
              <a:rPr lang="en-US" sz="2400">
                <a:latin typeface="Times New Roman" panose="02020603050405020304" pitchFamily="18" charset="0"/>
                <a:ea typeface="宋体" panose="02010600030101010101" pitchFamily="2" charset="-122"/>
              </a:rPr>
              <a:t>(4</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rPr>
              <a:t>小明赛跑时到达终点不能立即停下来，是由于</a:t>
            </a:r>
            <a:r>
              <a:rPr lang="en-US" sz="2400">
                <a:latin typeface="Times New Roman" panose="02020603050405020304" pitchFamily="18" charset="0"/>
                <a:ea typeface="宋体" panose="02010600030101010101" pitchFamily="2" charset="-122"/>
              </a:rPr>
              <a:t>____________</a:t>
            </a:r>
            <a:r>
              <a:rPr lang="zh-CN" sz="2400">
                <a:ea typeface="宋体" panose="02010600030101010101" pitchFamily="2" charset="-122"/>
              </a:rPr>
              <a:t>；在终点前加速冲刺过程中，小明运动的速度越来越快，他的惯性</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变大</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变小</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不变</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r>
              <a:rPr lang="zh-CN" sz="2400">
                <a:ea typeface="黑体" panose="02010609060101010101" pitchFamily="49" charset="-122"/>
              </a:rPr>
              <a:t>考向：平衡力与相互作用力</a:t>
            </a:r>
            <a:r>
              <a:rPr lang="en-US" sz="2400">
                <a:latin typeface="Times New Roman" panose="02020603050405020304" pitchFamily="18" charset="0"/>
                <a:ea typeface="宋体" panose="02010600030101010101" pitchFamily="2" charset="-122"/>
              </a:rPr>
              <a:t>(5)</a:t>
            </a:r>
            <a:r>
              <a:rPr lang="zh-CN" sz="2400">
                <a:ea typeface="宋体" panose="02010600030101010101" pitchFamily="2" charset="-122"/>
              </a:rPr>
              <a:t>小明赛跑时沿水平跑道向前运动，他的重力与地面对他的支持力是一对</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平衡力</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相互作用力</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，小明对地面的压力和</a:t>
            </a:r>
            <a:r>
              <a:rPr lang="en-US" sz="2400">
                <a:latin typeface="Times New Roman" panose="02020603050405020304" pitchFamily="18" charset="0"/>
                <a:sym typeface="+mn-ea"/>
              </a:rPr>
              <a:t>__________</a:t>
            </a:r>
            <a:r>
              <a:rPr lang="en-US" sz="2400">
                <a:latin typeface="Times New Roman" panose="02020603050405020304" pitchFamily="18" charset="0"/>
                <a:ea typeface="宋体" panose="02010600030101010101" pitchFamily="2" charset="-122"/>
              </a:rPr>
              <a:t>__________</a:t>
            </a:r>
            <a:r>
              <a:rPr lang="zh-CN" sz="2400">
                <a:ea typeface="宋体" panose="02010600030101010101" pitchFamily="2" charset="-122"/>
              </a:rPr>
              <a:t>是一对相互作用力．</a:t>
            </a:r>
            <a:endParaRPr lang="zh-CN" altLang="en-US" sz="2400"/>
          </a:p>
        </p:txBody>
      </p:sp>
      <p:sp>
        <p:nvSpPr>
          <p:cNvPr id="14" name="文本框 13"/>
          <p:cNvSpPr txBox="1"/>
          <p:nvPr/>
        </p:nvSpPr>
        <p:spPr>
          <a:xfrm>
            <a:off x="7959090" y="2035810"/>
            <a:ext cx="21844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小明具有惯性</a:t>
            </a:r>
            <a:endParaRPr lang="zh-CN" altLang="en-US" sz="2400">
              <a:solidFill>
                <a:srgbClr val="FF0000"/>
              </a:solidFill>
              <a:ea typeface="宋体" panose="02010600030101010101" pitchFamily="2" charset="-122"/>
            </a:endParaRPr>
          </a:p>
        </p:txBody>
      </p:sp>
      <p:sp>
        <p:nvSpPr>
          <p:cNvPr id="4" name="文本框 3"/>
          <p:cNvSpPr txBox="1"/>
          <p:nvPr/>
        </p:nvSpPr>
        <p:spPr>
          <a:xfrm>
            <a:off x="1724660" y="3077845"/>
            <a:ext cx="10013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不变</a:t>
            </a:r>
            <a:endParaRPr lang="zh-CN" altLang="en-US" sz="2400">
              <a:solidFill>
                <a:srgbClr val="FF0000"/>
              </a:solidFill>
              <a:ea typeface="宋体" panose="02010600030101010101" pitchFamily="2" charset="-122"/>
            </a:endParaRPr>
          </a:p>
        </p:txBody>
      </p:sp>
      <p:sp>
        <p:nvSpPr>
          <p:cNvPr id="5" name="文本框 4"/>
          <p:cNvSpPr txBox="1"/>
          <p:nvPr/>
        </p:nvSpPr>
        <p:spPr>
          <a:xfrm>
            <a:off x="2654300" y="4772660"/>
            <a:ext cx="14274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平衡力</a:t>
            </a:r>
            <a:endParaRPr lang="zh-CN" altLang="en-US" sz="2400">
              <a:solidFill>
                <a:srgbClr val="FF0000"/>
              </a:solidFill>
              <a:ea typeface="宋体" panose="02010600030101010101" pitchFamily="2" charset="-122"/>
            </a:endParaRPr>
          </a:p>
        </p:txBody>
      </p:sp>
      <p:sp>
        <p:nvSpPr>
          <p:cNvPr id="6" name="文本框 5"/>
          <p:cNvSpPr txBox="1"/>
          <p:nvPr/>
        </p:nvSpPr>
        <p:spPr>
          <a:xfrm>
            <a:off x="2911475" y="5304790"/>
            <a:ext cx="326771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地面对小明的支持力</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4" grpId="0"/>
      <p:bldP spid="5"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95020" y="666750"/>
            <a:ext cx="10822305" cy="3969385"/>
          </a:xfrm>
          <a:prstGeom prst="rect">
            <a:avLst/>
          </a:prstGeom>
          <a:noFill/>
          <a:ln w="9525">
            <a:noFill/>
          </a:ln>
        </p:spPr>
        <p:txBody>
          <a:bodyPr wrap="square">
            <a:spAutoFit/>
          </a:bodyPr>
          <a:p>
            <a:pPr algn="l">
              <a:lnSpc>
                <a:spcPct val="150000"/>
              </a:lnSpc>
            </a:pPr>
            <a:r>
              <a:rPr lang="zh-CN" sz="2400">
                <a:ea typeface="黑体" panose="02010609060101010101" pitchFamily="49" charset="-122"/>
              </a:rPr>
              <a:t>考向：运动状态的判断</a:t>
            </a:r>
            <a:r>
              <a:rPr lang="en-US" sz="2400">
                <a:latin typeface="Times New Roman" panose="02020603050405020304" pitchFamily="18" charset="0"/>
                <a:ea typeface="宋体" panose="02010600030101010101" pitchFamily="2" charset="-122"/>
              </a:rPr>
              <a:t>(6)</a:t>
            </a:r>
            <a:r>
              <a:rPr lang="zh-CN" sz="2400">
                <a:ea typeface="宋体" panose="02010600030101010101" pitchFamily="2" charset="-122"/>
              </a:rPr>
              <a:t>在跑步过程中，小明发现路旁的草地向后退，他是以</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为参照物的，若以并排同速同向跑步的另一同学为参照物，小明是</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运动</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静止</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的．</a:t>
            </a:r>
            <a:r>
              <a:rPr lang="zh-CN" sz="2400">
                <a:ea typeface="黑体" panose="02010609060101010101" pitchFamily="49" charset="-122"/>
              </a:rPr>
              <a:t>考向：物体运动快慢的比较、速度相关计算</a:t>
            </a:r>
            <a:r>
              <a:rPr lang="en-US" sz="2400">
                <a:latin typeface="Times New Roman" panose="02020603050405020304" pitchFamily="18" charset="0"/>
                <a:ea typeface="宋体" panose="02010600030101010101" pitchFamily="2" charset="-122"/>
              </a:rPr>
              <a:t>(7)</a:t>
            </a:r>
            <a:r>
              <a:rPr lang="zh-CN" sz="2400">
                <a:ea typeface="宋体" panose="02010600030101010101" pitchFamily="2" charset="-122"/>
              </a:rPr>
              <a:t>小明百米赛跑的成绩是</a:t>
            </a:r>
            <a:r>
              <a:rPr lang="en-US" sz="2400">
                <a:latin typeface="Times New Roman" panose="02020603050405020304" pitchFamily="18" charset="0"/>
                <a:ea typeface="宋体" panose="02010600030101010101" pitchFamily="2" charset="-122"/>
              </a:rPr>
              <a:t>12.5 s</a:t>
            </a:r>
            <a:r>
              <a:rPr lang="zh-CN" sz="2400">
                <a:ea typeface="宋体" panose="02010600030101010101" pitchFamily="2" charset="-122"/>
              </a:rPr>
              <a:t>，他全程运动的平均速度是</a:t>
            </a:r>
            <a:r>
              <a:rPr lang="en-US" sz="2400">
                <a:latin typeface="Times New Roman" panose="02020603050405020304" pitchFamily="18" charset="0"/>
                <a:ea typeface="宋体" panose="02010600030101010101" pitchFamily="2" charset="-122"/>
              </a:rPr>
              <a:t>_____m/s.</a:t>
            </a:r>
            <a:r>
              <a:rPr lang="zh-CN" sz="2400">
                <a:ea typeface="宋体" panose="02010600030101010101" pitchFamily="2" charset="-122"/>
              </a:rPr>
              <a:t>同学小王赛跑时的平均速度是</a:t>
            </a:r>
            <a:r>
              <a:rPr lang="en-US" sz="2400">
                <a:latin typeface="Times New Roman" panose="02020603050405020304" pitchFamily="18" charset="0"/>
                <a:ea typeface="宋体" panose="02010600030101010101" pitchFamily="2" charset="-122"/>
              </a:rPr>
              <a:t>27 km/h</a:t>
            </a:r>
            <a:r>
              <a:rPr lang="zh-CN" sz="2400">
                <a:ea typeface="宋体" panose="02010600030101010101" pitchFamily="2" charset="-122"/>
              </a:rPr>
              <a:t>，则</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的成绩更好．</a:t>
            </a:r>
            <a:endParaRPr lang="zh-CN" altLang="en-US" sz="2400"/>
          </a:p>
        </p:txBody>
      </p:sp>
      <p:sp>
        <p:nvSpPr>
          <p:cNvPr id="14" name="文本框 13"/>
          <p:cNvSpPr txBox="1"/>
          <p:nvPr/>
        </p:nvSpPr>
        <p:spPr>
          <a:xfrm>
            <a:off x="8365490" y="1325245"/>
            <a:ext cx="10312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自己</a:t>
            </a:r>
            <a:endParaRPr lang="zh-CN" altLang="en-US" sz="2400">
              <a:solidFill>
                <a:srgbClr val="FF0000"/>
              </a:solidFill>
              <a:ea typeface="宋体" panose="02010600030101010101" pitchFamily="2" charset="-122"/>
            </a:endParaRPr>
          </a:p>
        </p:txBody>
      </p:sp>
      <p:sp>
        <p:nvSpPr>
          <p:cNvPr id="4" name="文本框 3"/>
          <p:cNvSpPr txBox="1"/>
          <p:nvPr/>
        </p:nvSpPr>
        <p:spPr>
          <a:xfrm>
            <a:off x="8176895" y="1905000"/>
            <a:ext cx="12915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静止</a:t>
            </a:r>
            <a:endParaRPr lang="zh-CN" altLang="en-US" sz="2400">
              <a:solidFill>
                <a:srgbClr val="FF0000"/>
              </a:solidFill>
              <a:ea typeface="宋体" panose="02010600030101010101" pitchFamily="2" charset="-122"/>
            </a:endParaRPr>
          </a:p>
        </p:txBody>
      </p:sp>
      <p:sp>
        <p:nvSpPr>
          <p:cNvPr id="5" name="文本框 4"/>
          <p:cNvSpPr txBox="1"/>
          <p:nvPr/>
        </p:nvSpPr>
        <p:spPr>
          <a:xfrm>
            <a:off x="8876030" y="3547745"/>
            <a:ext cx="58483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8</a:t>
            </a:r>
            <a:endParaRPr lang="zh-CN" altLang="en-US" sz="2400">
              <a:solidFill>
                <a:srgbClr val="FF0000"/>
              </a:solidFill>
              <a:ea typeface="宋体" panose="02010600030101010101" pitchFamily="2" charset="-122"/>
            </a:endParaRPr>
          </a:p>
        </p:txBody>
      </p:sp>
      <p:sp>
        <p:nvSpPr>
          <p:cNvPr id="6" name="文本框 5"/>
          <p:cNvSpPr txBox="1"/>
          <p:nvPr/>
        </p:nvSpPr>
        <p:spPr>
          <a:xfrm>
            <a:off x="5295265" y="4104005"/>
            <a:ext cx="10788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小明</a:t>
            </a:r>
            <a:endParaRPr lang="zh-CN" altLang="en-US" sz="2400">
              <a:solidFill>
                <a:srgbClr val="FF0000"/>
              </a:solidFill>
              <a:ea typeface="宋体" panose="02010600030101010101" pitchFamily="2" charset="-122"/>
            </a:endParaRPr>
          </a:p>
        </p:txBody>
      </p:sp>
      <p:sp>
        <p:nvSpPr>
          <p:cNvPr id="2" name="文本框 1"/>
          <p:cNvSpPr txBox="1"/>
          <p:nvPr/>
        </p:nvSpPr>
        <p:spPr>
          <a:xfrm>
            <a:off x="791210" y="4390390"/>
            <a:ext cx="10519410" cy="2158365"/>
          </a:xfrm>
          <a:prstGeom prst="rect">
            <a:avLst/>
          </a:prstGeom>
          <a:noFill/>
          <a:ln w="9525">
            <a:noFill/>
          </a:ln>
        </p:spPr>
        <p:txBody>
          <a:bodyPr wrap="square">
            <a:spAutoFit/>
          </a:bodyPr>
          <a:p>
            <a:pPr algn="l">
              <a:lnSpc>
                <a:spcPct val="140000"/>
              </a:lnSpc>
            </a:pPr>
            <a:r>
              <a:rPr lang="zh-CN" sz="2400">
                <a:ea typeface="黑体" panose="02010609060101010101" pitchFamily="49" charset="-122"/>
              </a:rPr>
              <a:t>考向：固体压强的理解</a:t>
            </a:r>
            <a:r>
              <a:rPr lang="en-US" sz="2400">
                <a:latin typeface="Times New Roman" panose="02020603050405020304" pitchFamily="18" charset="0"/>
                <a:ea typeface="宋体" panose="02010600030101010101" pitchFamily="2" charset="-122"/>
              </a:rPr>
              <a:t>(8)</a:t>
            </a:r>
            <a:r>
              <a:rPr lang="zh-CN" sz="2400">
                <a:ea typeface="宋体" panose="02010600030101010101" pitchFamily="2" charset="-122"/>
              </a:rPr>
              <a:t>小明赛跑时双脚交替与地面接触，则与双脚站立时相比，赛跑时小明对水平地面的压力大小</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，压强</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均选填</a:t>
            </a:r>
            <a:r>
              <a:rPr lang="en-US" sz="2400">
                <a:latin typeface="宋体" panose="02010600030101010101" pitchFamily="2" charset="-122"/>
                <a:cs typeface="宋体" panose="02010600030101010101" pitchFamily="2" charset="-122"/>
              </a:rPr>
              <a:t>“</a:t>
            </a:r>
            <a:r>
              <a:rPr lang="zh-CN" sz="2400">
                <a:latin typeface="宋体" panose="02010600030101010101" pitchFamily="2" charset="-122"/>
                <a:cs typeface="宋体" panose="02010600030101010101" pitchFamily="2" charset="-122"/>
              </a:rPr>
              <a:t>较大</a:t>
            </a:r>
            <a:r>
              <a:rPr lang="en-US" sz="2400">
                <a:latin typeface="宋体" panose="02010600030101010101" pitchFamily="2" charset="-122"/>
                <a:cs typeface="宋体" panose="02010600030101010101" pitchFamily="2" charset="-122"/>
              </a:rPr>
              <a:t>”</a:t>
            </a:r>
            <a:endParaRPr lang="en-US" sz="2400">
              <a:latin typeface="宋体" panose="02010600030101010101" pitchFamily="2" charset="-122"/>
              <a:cs typeface="宋体" panose="02010600030101010101" pitchFamily="2" charset="-122"/>
            </a:endParaRPr>
          </a:p>
          <a:p>
            <a:pPr algn="l">
              <a:lnSpc>
                <a:spcPct val="140000"/>
              </a:lnSpc>
            </a:pPr>
            <a:r>
              <a:rPr lang="en-US" sz="2400">
                <a:latin typeface="宋体" panose="02010600030101010101" pitchFamily="2" charset="-122"/>
                <a:cs typeface="宋体" panose="02010600030101010101" pitchFamily="2" charset="-122"/>
              </a:rPr>
              <a:t>“</a:t>
            </a:r>
            <a:r>
              <a:rPr lang="zh-CN" sz="2400">
                <a:latin typeface="宋体" panose="02010600030101010101" pitchFamily="2" charset="-122"/>
                <a:cs typeface="宋体" panose="02010600030101010101" pitchFamily="2" charset="-122"/>
              </a:rPr>
              <a:t>较小</a:t>
            </a:r>
            <a:r>
              <a:rPr lang="en-US" sz="2400">
                <a:latin typeface="宋体" panose="02010600030101010101" pitchFamily="2" charset="-122"/>
                <a:cs typeface="宋体" panose="02010600030101010101" pitchFamily="2" charset="-122"/>
              </a:rPr>
              <a:t>”</a:t>
            </a:r>
            <a:r>
              <a:rPr lang="zh-CN" sz="2400">
                <a:latin typeface="宋体" panose="02010600030101010101" pitchFamily="2" charset="-122"/>
                <a:cs typeface="宋体" panose="02010600030101010101" pitchFamily="2" charset="-122"/>
              </a:rPr>
              <a:t>或</a:t>
            </a:r>
            <a:r>
              <a:rPr lang="en-US" sz="2400">
                <a:latin typeface="宋体" panose="02010600030101010101" pitchFamily="2" charset="-122"/>
                <a:cs typeface="宋体" panose="02010600030101010101" pitchFamily="2" charset="-122"/>
              </a:rPr>
              <a:t>“</a:t>
            </a:r>
            <a:r>
              <a:rPr lang="zh-CN" sz="2400">
                <a:latin typeface="宋体" panose="02010600030101010101" pitchFamily="2" charset="-122"/>
                <a:cs typeface="宋体" panose="02010600030101010101" pitchFamily="2" charset="-122"/>
              </a:rPr>
              <a:t>相等</a:t>
            </a:r>
            <a:r>
              <a:rPr lang="en-US" sz="2400">
                <a:latin typeface="宋体" panose="02010600030101010101" pitchFamily="2" charset="-122"/>
                <a:cs typeface="宋体" panose="02010600030101010101" pitchFamily="2" charset="-122"/>
              </a:rPr>
              <a:t>”</a:t>
            </a:r>
            <a:r>
              <a:rPr lang="en-US" sz="2400">
                <a:latin typeface="Times New Roman" panose="02020603050405020304" pitchFamily="18" charset="0"/>
                <a:ea typeface="宋体" panose="02010600030101010101" pitchFamily="2" charset="-122"/>
              </a:rPr>
              <a:t>)</a:t>
            </a:r>
            <a:endParaRPr lang="zh-CN" altLang="en-US" sz="2400"/>
          </a:p>
        </p:txBody>
      </p:sp>
      <p:sp>
        <p:nvSpPr>
          <p:cNvPr id="3" name="文本框 2"/>
          <p:cNvSpPr txBox="1"/>
          <p:nvPr/>
        </p:nvSpPr>
        <p:spPr>
          <a:xfrm>
            <a:off x="3535045" y="5496560"/>
            <a:ext cx="9334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相等</a:t>
            </a:r>
            <a:endParaRPr lang="zh-CN" altLang="en-US" sz="2400">
              <a:solidFill>
                <a:srgbClr val="FF0000"/>
              </a:solidFill>
              <a:ea typeface="宋体" panose="02010600030101010101" pitchFamily="2" charset="-122"/>
            </a:endParaRPr>
          </a:p>
        </p:txBody>
      </p:sp>
      <p:sp>
        <p:nvSpPr>
          <p:cNvPr id="7" name="文本框 6"/>
          <p:cNvSpPr txBox="1"/>
          <p:nvPr/>
        </p:nvSpPr>
        <p:spPr>
          <a:xfrm>
            <a:off x="5559425" y="5536565"/>
            <a:ext cx="9823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较大</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4" grpId="0"/>
      <p:bldP spid="5" grpId="0"/>
      <p:bldP spid="6" grpId="0"/>
      <p:bldP spid="3"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440" name="组合 4"/>
          <p:cNvGrpSpPr/>
          <p:nvPr/>
        </p:nvGrpSpPr>
        <p:grpSpPr>
          <a:xfrm>
            <a:off x="624979" y="1162050"/>
            <a:ext cx="10872182" cy="645159"/>
            <a:chOff x="1101" y="1190"/>
            <a:chExt cx="17205" cy="1018"/>
          </a:xfrm>
        </p:grpSpPr>
        <p:pic>
          <p:nvPicPr>
            <p:cNvPr id="18441" name="图片 1" descr="一级标"/>
            <p:cNvPicPr>
              <a:picLocks noChangeAspect="1"/>
            </p:cNvPicPr>
            <p:nvPr/>
          </p:nvPicPr>
          <p:blipFill>
            <a:blip r:embed="rId1"/>
            <a:srcRect l="20855" t="-2712" r="19153" b="-4363"/>
            <a:stretch>
              <a:fillRect/>
            </a:stretch>
          </p:blipFill>
          <p:spPr>
            <a:xfrm>
              <a:off x="1101" y="1242"/>
              <a:ext cx="17205" cy="910"/>
            </a:xfrm>
            <a:prstGeom prst="rect">
              <a:avLst/>
            </a:prstGeom>
            <a:noFill/>
            <a:ln w="9525">
              <a:noFill/>
            </a:ln>
          </p:spPr>
        </p:pic>
        <p:sp>
          <p:nvSpPr>
            <p:cNvPr id="18442" name="文本框 10"/>
            <p:cNvSpPr txBox="1"/>
            <p:nvPr/>
          </p:nvSpPr>
          <p:spPr>
            <a:xfrm>
              <a:off x="5102" y="1190"/>
              <a:ext cx="8798" cy="1018"/>
            </a:xfrm>
            <a:prstGeom prst="rect">
              <a:avLst/>
            </a:prstGeom>
            <a:noFill/>
            <a:ln w="9525">
              <a:noFill/>
            </a:ln>
          </p:spPr>
          <p:txBody>
            <a:bodyPr wrap="square" anchor="t">
              <a:spAutoFit/>
            </a:bodyPr>
            <a:p>
              <a:pPr algn="ctr"/>
              <a:r>
                <a:rPr lang="zh-CN" altLang="en-US" sz="3600" b="1">
                  <a:latin typeface="Times New Roman" panose="02020603050405020304" pitchFamily="18" charset="0"/>
                  <a:ea typeface="黑体" panose="02010609060101010101" pitchFamily="49" charset="-122"/>
                  <a:cs typeface="Times New Roman" panose="02020603050405020304" pitchFamily="18" charset="0"/>
                </a:rPr>
                <a:t>福建近</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3</a:t>
              </a:r>
              <a:r>
                <a:rPr lang="zh-CN" altLang="en-US" sz="3600" b="1">
                  <a:latin typeface="Times New Roman" panose="02020603050405020304" pitchFamily="18" charset="0"/>
                  <a:ea typeface="黑体" panose="02010609060101010101" pitchFamily="49" charset="-122"/>
                  <a:cs typeface="Times New Roman" panose="02020603050405020304" pitchFamily="18" charset="0"/>
                </a:rPr>
                <a:t>年中考真题精讲练</a:t>
              </a:r>
              <a:endParaRPr lang="zh-CN" altLang="en-US" sz="36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grpSp>
        <p:nvGrpSpPr>
          <p:cNvPr id="14" name="组合 13"/>
          <p:cNvGrpSpPr/>
          <p:nvPr/>
        </p:nvGrpSpPr>
        <p:grpSpPr>
          <a:xfrm>
            <a:off x="624840" y="2139950"/>
            <a:ext cx="10210800" cy="521890"/>
            <a:chOff x="894" y="3246"/>
            <a:chExt cx="16080" cy="822"/>
          </a:xfrm>
        </p:grpSpPr>
        <p:sp>
          <p:nvSpPr>
            <p:cNvPr id="15"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惯性的理解</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(2018.7A，2017.14)</a:t>
              </a:r>
              <a:endParaRPr lang="zh-CN" altLang="en-US" sz="2400" dirty="0">
                <a:latin typeface="Times New Roman" panose="02020603050405020304" pitchFamily="18" charset="0"/>
                <a:cs typeface="Times New Roman" panose="02020603050405020304" pitchFamily="18" charset="0"/>
              </a:endParaRPr>
            </a:p>
          </p:txBody>
        </p:sp>
        <p:grpSp>
          <p:nvGrpSpPr>
            <p:cNvPr id="16"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2"/>
              <a:stretch>
                <a:fillRect/>
              </a:stretch>
            </p:blipFill>
            <p:spPr>
              <a:xfrm>
                <a:off x="6686" y="8865"/>
                <a:ext cx="2836" cy="821"/>
              </a:xfrm>
              <a:prstGeom prst="rect">
                <a:avLst/>
              </a:prstGeom>
              <a:noFill/>
              <a:ln w="9525">
                <a:noFill/>
              </a:ln>
            </p:spPr>
          </p:pic>
          <p:sp>
            <p:nvSpPr>
              <p:cNvPr id="25"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26"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2" name="文本框 1"/>
          <p:cNvSpPr txBox="1"/>
          <p:nvPr/>
        </p:nvSpPr>
        <p:spPr>
          <a:xfrm>
            <a:off x="488950" y="2755265"/>
            <a:ext cx="10649585"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 </a:t>
            </a:r>
            <a:r>
              <a:rPr lang="en-US" sz="2400">
                <a:latin typeface="Times New Roman" panose="02020603050405020304" pitchFamily="18" charset="0"/>
                <a:cs typeface="楷体_GB2312" charset="0"/>
              </a:rPr>
              <a:t>(2017</a:t>
            </a:r>
            <a:r>
              <a:rPr lang="zh-CN" sz="2400">
                <a:cs typeface="楷体_GB2312" charset="0"/>
              </a:rPr>
              <a:t>福建</a:t>
            </a:r>
            <a:r>
              <a:rPr lang="en-US" sz="2400">
                <a:latin typeface="Times New Roman" panose="02020603050405020304" pitchFamily="18" charset="0"/>
                <a:cs typeface="楷体_GB2312" charset="0"/>
              </a:rPr>
              <a:t>14</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大老虎从静止开始加速追赶小羚羊，快追上时羚羊突然急转弯逃脱了老虎的捕捉．在此过程中下列说法正确的是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老虎静止时没有惯性</a:t>
            </a:r>
            <a:r>
              <a:rPr lang="en-US" sz="2400">
                <a:latin typeface="Times New Roman" panose="02020603050405020304" pitchFamily="18" charset="0"/>
                <a:ea typeface="宋体" panose="02010600030101010101" pitchFamily="2" charset="-122"/>
              </a:rPr>
              <a:t>B.  </a:t>
            </a:r>
            <a:r>
              <a:rPr lang="zh-CN" sz="2400">
                <a:ea typeface="宋体" panose="02010600030101010101" pitchFamily="2" charset="-122"/>
              </a:rPr>
              <a:t>老虎加速过程惯性增大</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老虎惯性大不易转弯</a:t>
            </a:r>
            <a:r>
              <a:rPr lang="en-US" sz="2400">
                <a:latin typeface="Times New Roman" panose="02020603050405020304" pitchFamily="18" charset="0"/>
                <a:ea typeface="宋体" panose="02010600030101010101" pitchFamily="2" charset="-122"/>
              </a:rPr>
              <a:t>D.  </a:t>
            </a:r>
            <a:r>
              <a:rPr lang="zh-CN" sz="2400">
                <a:ea typeface="宋体" panose="02010600030101010101" pitchFamily="2" charset="-122"/>
              </a:rPr>
              <a:t>老虎惯性小不易转弯</a:t>
            </a:r>
            <a:endParaRPr lang="zh-CN" altLang="en-US" sz="2400"/>
          </a:p>
        </p:txBody>
      </p:sp>
      <p:sp>
        <p:nvSpPr>
          <p:cNvPr id="100" name="文本框 99"/>
          <p:cNvSpPr txBox="1"/>
          <p:nvPr/>
        </p:nvSpPr>
        <p:spPr>
          <a:xfrm>
            <a:off x="8049895" y="3465830"/>
            <a:ext cx="731520" cy="460375"/>
          </a:xfrm>
          <a:prstGeom prst="rect">
            <a:avLst/>
          </a:prstGeom>
          <a:noFill/>
          <a:ln w="9525">
            <a:noFill/>
          </a:ln>
        </p:spPr>
        <p:txBody>
          <a:bodyPr wrap="square">
            <a:spAutoFit/>
          </a:bodyPr>
          <a:p>
            <a:r>
              <a:rPr lang="en-US" sz="2400">
                <a:solidFill>
                  <a:srgbClr val="FF0000"/>
                </a:solidFill>
                <a:effectLst/>
                <a:latin typeface="Times New Roman" panose="02020603050405020304" pitchFamily="18" charset="0"/>
                <a:ea typeface="宋体" panose="02010600030101010101" pitchFamily="2" charset="-122"/>
              </a:rPr>
              <a:t>C</a:t>
            </a:r>
            <a:endParaRPr lang="zh-CN" altLang="en-US" sz="2400">
              <a:solidFill>
                <a:srgbClr val="FF0000"/>
              </a:solidFill>
              <a:effectLst/>
              <a:latin typeface="Times New Roman" panose="02020603050405020304" pitchFamily="18" charset="0"/>
              <a:ea typeface="宋体" panose="02010600030101010101" pitchFamily="2"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835660" y="1051560"/>
            <a:ext cx="1838960" cy="474345"/>
            <a:chOff x="1318" y="2359"/>
            <a:chExt cx="2896" cy="747"/>
          </a:xfrm>
        </p:grpSpPr>
        <p:pic>
          <p:nvPicPr>
            <p:cNvPr id="13" name="图片 12" descr="三级标"/>
            <p:cNvPicPr>
              <a:picLocks noChangeAspect="1"/>
            </p:cNvPicPr>
            <p:nvPr/>
          </p:nvPicPr>
          <p:blipFill>
            <a:blip r:embed="rId1"/>
            <a:stretch>
              <a:fillRect/>
            </a:stretch>
          </p:blipFill>
          <p:spPr>
            <a:xfrm>
              <a:off x="1318" y="2359"/>
              <a:ext cx="2896" cy="714"/>
            </a:xfrm>
            <a:prstGeom prst="rect">
              <a:avLst/>
            </a:prstGeom>
          </p:spPr>
        </p:pic>
        <p:sp>
          <p:nvSpPr>
            <p:cNvPr id="17" name="文本框 16"/>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728980" y="1506855"/>
            <a:ext cx="10734675"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 </a:t>
            </a:r>
            <a:r>
              <a:rPr lang="en-US" sz="2400">
                <a:latin typeface="Times New Roman" panose="02020603050405020304" pitchFamily="18" charset="0"/>
                <a:cs typeface="楷体_GB2312" charset="0"/>
              </a:rPr>
              <a:t>(2019 </a:t>
            </a:r>
            <a:r>
              <a:rPr lang="zh-CN" sz="2400">
                <a:cs typeface="楷体_GB2312" charset="0"/>
              </a:rPr>
              <a:t>宜昌</a:t>
            </a:r>
            <a:r>
              <a:rPr lang="en-US" sz="2400">
                <a:latin typeface="Times New Roman" panose="02020603050405020304" pitchFamily="18" charset="0"/>
                <a:cs typeface="楷体_GB2312" charset="0"/>
              </a:rPr>
              <a:t>)</a:t>
            </a:r>
            <a:r>
              <a:rPr lang="zh-CN" sz="2400">
                <a:ea typeface="宋体" panose="02010600030101010101" pitchFamily="2" charset="-122"/>
              </a:rPr>
              <a:t>研学旅行途中，小明同学坐在匀速直线行驶的动车上，他正上方行李架的书包里有一包餐巾纸掉落，则这包餐巾纸掉落的位置在</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小明前排乘客身上　　　</a:t>
            </a:r>
            <a:r>
              <a:rPr lang="en-US" sz="2400">
                <a:latin typeface="Times New Roman" panose="02020603050405020304" pitchFamily="18" charset="0"/>
                <a:ea typeface="宋体" panose="02010600030101010101" pitchFamily="2" charset="-122"/>
              </a:rPr>
              <a:t>B. </a:t>
            </a:r>
            <a:r>
              <a:rPr lang="zh-CN" sz="2400">
                <a:ea typeface="宋体" panose="02010600030101010101" pitchFamily="2" charset="-122"/>
              </a:rPr>
              <a:t>小明的身上</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小明后排乘客身上             </a:t>
            </a:r>
            <a:r>
              <a:rPr lang="en-US" sz="2400">
                <a:latin typeface="Times New Roman" panose="02020603050405020304" pitchFamily="18" charset="0"/>
                <a:ea typeface="宋体" panose="02010600030101010101" pitchFamily="2" charset="-122"/>
              </a:rPr>
              <a:t>D. </a:t>
            </a:r>
            <a:r>
              <a:rPr lang="zh-CN" sz="2400">
                <a:ea typeface="宋体" panose="02010600030101010101" pitchFamily="2" charset="-122"/>
              </a:rPr>
              <a:t>无法判断</a:t>
            </a:r>
            <a:endParaRPr lang="zh-CN" altLang="en-US" sz="2400"/>
          </a:p>
        </p:txBody>
      </p:sp>
      <p:sp>
        <p:nvSpPr>
          <p:cNvPr id="2" name="文本框 1"/>
          <p:cNvSpPr txBox="1"/>
          <p:nvPr/>
        </p:nvSpPr>
        <p:spPr>
          <a:xfrm>
            <a:off x="720725" y="3670300"/>
            <a:ext cx="10161905"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3. </a:t>
            </a:r>
            <a:r>
              <a:rPr lang="en-US" sz="2400">
                <a:latin typeface="Times New Roman" panose="02020603050405020304" pitchFamily="18" charset="0"/>
                <a:cs typeface="楷体_GB2312" charset="0"/>
              </a:rPr>
              <a:t>(2019 </a:t>
            </a:r>
            <a:r>
              <a:rPr lang="zh-CN" sz="2400">
                <a:cs typeface="楷体_GB2312" charset="0"/>
              </a:rPr>
              <a:t>常德</a:t>
            </a:r>
            <a:r>
              <a:rPr lang="en-US" sz="2400">
                <a:latin typeface="Times New Roman" panose="02020603050405020304" pitchFamily="18" charset="0"/>
                <a:cs typeface="楷体_GB2312" charset="0"/>
              </a:rPr>
              <a:t>)</a:t>
            </a:r>
            <a:r>
              <a:rPr lang="zh-CN" sz="2400">
                <a:ea typeface="宋体" panose="02010600030101010101" pitchFamily="2" charset="-122"/>
              </a:rPr>
              <a:t>若小球由如图所示位置向右摆动到最低点时绳子断裂，</a:t>
            </a:r>
            <a:endParaRPr lang="zh-CN" sz="2400">
              <a:ea typeface="宋体" panose="02010600030101010101" pitchFamily="2" charset="-122"/>
            </a:endParaRPr>
          </a:p>
          <a:p>
            <a:pPr>
              <a:lnSpc>
                <a:spcPct val="150000"/>
              </a:lnSpc>
            </a:pPr>
            <a:r>
              <a:rPr lang="zh-CN" sz="2400">
                <a:ea typeface="宋体" panose="02010600030101010101" pitchFamily="2" charset="-122"/>
              </a:rPr>
              <a:t>假设此时所有外力均消失，此后，小球的运动情况是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endParaRPr lang="zh-CN" altLang="en-US" sz="2400"/>
          </a:p>
        </p:txBody>
      </p:sp>
      <p:pic>
        <p:nvPicPr>
          <p:cNvPr id="3" name="图片 -2147482134"/>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9507220" y="3813810"/>
            <a:ext cx="2073275" cy="1645285"/>
          </a:xfrm>
          <a:prstGeom prst="rect">
            <a:avLst/>
          </a:prstGeom>
          <a:noFill/>
          <a:ln w="9525">
            <a:noFill/>
          </a:ln>
        </p:spPr>
      </p:pic>
      <p:sp>
        <p:nvSpPr>
          <p:cNvPr id="4" name="文本框 3"/>
          <p:cNvSpPr txBox="1"/>
          <p:nvPr/>
        </p:nvSpPr>
        <p:spPr>
          <a:xfrm>
            <a:off x="763905" y="4763770"/>
            <a:ext cx="7562850"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A. </a:t>
            </a:r>
            <a:r>
              <a:rPr lang="zh-CN" sz="2400">
                <a:ea typeface="宋体" panose="02010600030101010101" pitchFamily="2" charset="-122"/>
              </a:rPr>
              <a:t>匀速直线下落                     </a:t>
            </a:r>
            <a:r>
              <a:rPr lang="en-US" sz="2400">
                <a:latin typeface="Times New Roman" panose="02020603050405020304" pitchFamily="18" charset="0"/>
                <a:ea typeface="宋体" panose="02010600030101010101" pitchFamily="2" charset="-122"/>
              </a:rPr>
              <a:t>B. </a:t>
            </a:r>
            <a:r>
              <a:rPr lang="zh-CN" sz="2400">
                <a:ea typeface="宋体" panose="02010600030101010101" pitchFamily="2" charset="-122"/>
              </a:rPr>
              <a:t>匀速直线上升</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静止                                       </a:t>
            </a:r>
            <a:r>
              <a:rPr lang="en-US" sz="2400">
                <a:latin typeface="Times New Roman" panose="02020603050405020304" pitchFamily="18" charset="0"/>
                <a:ea typeface="宋体" panose="02010600030101010101" pitchFamily="2" charset="-122"/>
              </a:rPr>
              <a:t>D. </a:t>
            </a:r>
            <a:r>
              <a:rPr lang="zh-CN" sz="2400">
                <a:ea typeface="宋体" panose="02010600030101010101" pitchFamily="2" charset="-122"/>
              </a:rPr>
              <a:t>水平向右匀速直线运动</a:t>
            </a:r>
            <a:endParaRPr lang="zh-CN" altLang="en-US" sz="2400"/>
          </a:p>
        </p:txBody>
      </p:sp>
      <p:sp>
        <p:nvSpPr>
          <p:cNvPr id="5" name="文本框 4"/>
          <p:cNvSpPr txBox="1"/>
          <p:nvPr/>
        </p:nvSpPr>
        <p:spPr>
          <a:xfrm>
            <a:off x="9002395" y="5716905"/>
            <a:ext cx="2817495"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3</a:t>
            </a:r>
            <a:r>
              <a:rPr lang="zh-CN" sz="1800">
                <a:cs typeface="楷体_GB2312" charset="0"/>
              </a:rPr>
              <a:t>题图</a:t>
            </a:r>
            <a:endParaRPr lang="zh-CN" altLang="en-US" sz="1800"/>
          </a:p>
        </p:txBody>
      </p:sp>
      <p:sp>
        <p:nvSpPr>
          <p:cNvPr id="6" name="文本框 5"/>
          <p:cNvSpPr txBox="1"/>
          <p:nvPr/>
        </p:nvSpPr>
        <p:spPr>
          <a:xfrm>
            <a:off x="9507220" y="2228215"/>
            <a:ext cx="585470" cy="460375"/>
          </a:xfrm>
          <a:prstGeom prst="rect">
            <a:avLst/>
          </a:prstGeom>
          <a:noFill/>
          <a:ln w="9525">
            <a:noFill/>
          </a:ln>
        </p:spPr>
        <p:txBody>
          <a:bodyPr wrap="square">
            <a:spAutoFit/>
          </a:bodyPr>
          <a:p>
            <a:r>
              <a:rPr lang="en-US" sz="2400">
                <a:solidFill>
                  <a:srgbClr val="FF0000"/>
                </a:solidFill>
                <a:effectLst/>
                <a:latin typeface="Times New Roman" panose="02020603050405020304" pitchFamily="18" charset="0"/>
                <a:ea typeface="宋体" panose="02010600030101010101" pitchFamily="2" charset="-122"/>
              </a:rPr>
              <a:t>B</a:t>
            </a:r>
            <a:endParaRPr lang="zh-CN" altLang="en-US" sz="2400">
              <a:solidFill>
                <a:srgbClr val="FF0000"/>
              </a:solidFill>
              <a:effectLst/>
              <a:latin typeface="Times New Roman" panose="02020603050405020304" pitchFamily="18" charset="0"/>
              <a:ea typeface="宋体" panose="02010600030101010101" pitchFamily="2" charset="-122"/>
            </a:endParaRPr>
          </a:p>
        </p:txBody>
      </p:sp>
      <p:sp>
        <p:nvSpPr>
          <p:cNvPr id="7" name="文本框 6"/>
          <p:cNvSpPr txBox="1"/>
          <p:nvPr/>
        </p:nvSpPr>
        <p:spPr>
          <a:xfrm>
            <a:off x="8040370" y="4406265"/>
            <a:ext cx="673100" cy="460375"/>
          </a:xfrm>
          <a:prstGeom prst="rect">
            <a:avLst/>
          </a:prstGeom>
          <a:noFill/>
          <a:ln w="9525">
            <a:noFill/>
          </a:ln>
        </p:spPr>
        <p:txBody>
          <a:bodyPr wrap="square">
            <a:spAutoFit/>
          </a:bodyPr>
          <a:p>
            <a:r>
              <a:rPr lang="en-US" sz="2400">
                <a:solidFill>
                  <a:srgbClr val="FF0000"/>
                </a:solidFill>
                <a:effectLst/>
                <a:latin typeface="Times New Roman" panose="02020603050405020304" pitchFamily="18" charset="0"/>
                <a:ea typeface="宋体" panose="02010600030101010101" pitchFamily="2" charset="-122"/>
              </a:rPr>
              <a:t>D</a:t>
            </a:r>
            <a:endParaRPr lang="zh-CN" altLang="en-US" sz="2400">
              <a:solidFill>
                <a:srgbClr val="FF0000"/>
              </a:solidFill>
              <a:effectLst/>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45515" y="1979930"/>
            <a:ext cx="10301605" cy="3415030"/>
          </a:xfrm>
          <a:prstGeom prst="rect">
            <a:avLst/>
          </a:prstGeom>
          <a:noFill/>
          <a:ln w="9525">
            <a:noFill/>
          </a:ln>
        </p:spPr>
        <p:txBody>
          <a:bodyPr wrap="square">
            <a:spAutoFit/>
          </a:bodyPr>
          <a:p>
            <a:pPr algn="l">
              <a:lnSpc>
                <a:spcPct val="150000"/>
              </a:lnSpc>
            </a:pPr>
            <a:r>
              <a:rPr lang="en-US" sz="2400">
                <a:latin typeface="Times New Roman" panose="02020603050405020304" pitchFamily="18" charset="0"/>
                <a:ea typeface="宋体" panose="02010600030101010101" pitchFamily="2" charset="-122"/>
              </a:rPr>
              <a:t>4. </a:t>
            </a:r>
            <a:r>
              <a:rPr lang="en-US" sz="2400">
                <a:latin typeface="Times New Roman" panose="02020603050405020304" pitchFamily="18" charset="0"/>
                <a:cs typeface="楷体_GB2312" charset="0"/>
              </a:rPr>
              <a:t>(2019 </a:t>
            </a:r>
            <a:r>
              <a:rPr lang="zh-CN" sz="2400">
                <a:cs typeface="楷体_GB2312" charset="0"/>
              </a:rPr>
              <a:t>邵阳</a:t>
            </a:r>
            <a:r>
              <a:rPr lang="en-US" sz="2400">
                <a:latin typeface="Times New Roman" panose="02020603050405020304" pitchFamily="18" charset="0"/>
                <a:cs typeface="楷体_GB2312" charset="0"/>
              </a:rPr>
              <a:t>)</a:t>
            </a:r>
            <a:r>
              <a:rPr lang="zh-CN" sz="2400">
                <a:ea typeface="宋体" panose="02010600030101010101" pitchFamily="2" charset="-122"/>
              </a:rPr>
              <a:t>同学们对运动场上出现的现象进行了讨论．下列说法正确的是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百米运动员冲过终点时，由于受到惯性力的作用不会立即停下来</a:t>
            </a:r>
            <a:r>
              <a:rPr lang="en-US" sz="2400">
                <a:latin typeface="Times New Roman" panose="02020603050405020304" pitchFamily="18" charset="0"/>
                <a:ea typeface="宋体" panose="02010600030101010101" pitchFamily="2" charset="-122"/>
              </a:rPr>
              <a:t>B. </a:t>
            </a:r>
            <a:r>
              <a:rPr lang="zh-CN" sz="2400">
                <a:ea typeface="宋体" panose="02010600030101010101" pitchFamily="2" charset="-122"/>
              </a:rPr>
              <a:t>抛出去的篮球会在空中继续运动，是因为篮球具有惯性</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踢出去的足球在地</a:t>
            </a:r>
            <a:r>
              <a:rPr lang="zh-CN" sz="2400">
                <a:latin typeface="Times New Roman" panose="02020603050405020304" pitchFamily="18" charset="0"/>
                <a:ea typeface="宋体" panose="02010600030101010101" pitchFamily="2" charset="-122"/>
              </a:rPr>
              <a:t>上越滚越慢，说明物体的运动需要力来维持</a:t>
            </a:r>
            <a:r>
              <a:rPr lang="en-US" sz="2400">
                <a:latin typeface="Times New Roman" panose="02020603050405020304" pitchFamily="18" charset="0"/>
                <a:ea typeface="宋体" panose="02010600030101010101" pitchFamily="2" charset="-122"/>
              </a:rPr>
              <a:t>D. </a:t>
            </a:r>
            <a:r>
              <a:rPr lang="zh-CN" sz="2400">
                <a:ea typeface="宋体" panose="02010600030101010101" pitchFamily="2" charset="-122"/>
              </a:rPr>
              <a:t>跳远运动员助跑起跳，是为了增大惯性</a:t>
            </a:r>
            <a:endParaRPr lang="zh-CN" altLang="en-US" sz="2400"/>
          </a:p>
        </p:txBody>
      </p:sp>
      <p:sp>
        <p:nvSpPr>
          <p:cNvPr id="2" name="文本框 1"/>
          <p:cNvSpPr txBox="1"/>
          <p:nvPr/>
        </p:nvSpPr>
        <p:spPr>
          <a:xfrm>
            <a:off x="1202055" y="2710180"/>
            <a:ext cx="624205" cy="460375"/>
          </a:xfrm>
          <a:prstGeom prst="rect">
            <a:avLst/>
          </a:prstGeom>
          <a:noFill/>
          <a:ln w="9525">
            <a:noFill/>
          </a:ln>
        </p:spPr>
        <p:txBody>
          <a:bodyPr wrap="square">
            <a:spAutoFit/>
          </a:bodyPr>
          <a:p>
            <a:r>
              <a:rPr lang="en-US" sz="2400">
                <a:solidFill>
                  <a:srgbClr val="FF0000"/>
                </a:solidFill>
                <a:effectLst/>
                <a:latin typeface="Times New Roman" panose="02020603050405020304" pitchFamily="18" charset="0"/>
                <a:ea typeface="宋体" panose="02010600030101010101" pitchFamily="2" charset="-122"/>
              </a:rPr>
              <a:t>B</a:t>
            </a:r>
            <a:endParaRPr lang="zh-CN" altLang="en-US" sz="2400">
              <a:solidFill>
                <a:srgbClr val="FF0000"/>
              </a:solidFill>
              <a:effectLst/>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组合 13"/>
          <p:cNvGrpSpPr/>
          <p:nvPr/>
        </p:nvGrpSpPr>
        <p:grpSpPr>
          <a:xfrm>
            <a:off x="1482090" y="2065655"/>
            <a:ext cx="10210800" cy="521890"/>
            <a:chOff x="894" y="3246"/>
            <a:chExt cx="16080" cy="822"/>
          </a:xfrm>
        </p:grpSpPr>
        <p:sp>
          <p:nvSpPr>
            <p:cNvPr id="15"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惯性的防止和利用</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(2019.5)</a:t>
              </a:r>
              <a:endParaRPr lang="zh-CN" altLang="en-US" sz="2400" dirty="0">
                <a:latin typeface="Times New Roman" panose="02020603050405020304" pitchFamily="18" charset="0"/>
                <a:cs typeface="Times New Roman" panose="02020603050405020304" pitchFamily="18" charset="0"/>
              </a:endParaRPr>
            </a:p>
          </p:txBody>
        </p:sp>
        <p:grpSp>
          <p:nvGrpSpPr>
            <p:cNvPr id="16"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5"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26"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1449070" y="2727325"/>
            <a:ext cx="10597515"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5. </a:t>
            </a:r>
            <a:r>
              <a:rPr lang="en-US" sz="2400">
                <a:latin typeface="Times New Roman" panose="02020603050405020304" pitchFamily="18" charset="0"/>
                <a:cs typeface="楷体_GB2312" charset="0"/>
              </a:rPr>
              <a:t>(2019</a:t>
            </a:r>
            <a:r>
              <a:rPr lang="zh-CN" sz="2400">
                <a:cs typeface="楷体_GB2312" charset="0"/>
              </a:rPr>
              <a:t>福建</a:t>
            </a:r>
            <a:r>
              <a:rPr lang="en-US" sz="2400">
                <a:latin typeface="Times New Roman" panose="02020603050405020304" pitchFamily="18" charset="0"/>
                <a:cs typeface="楷体_GB2312" charset="0"/>
              </a:rPr>
              <a:t>5</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为了防止惯性带来的危害，要求人们</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乘车时系好安全带</a:t>
            </a:r>
            <a:r>
              <a:rPr lang="en-US" sz="2400">
                <a:latin typeface="Times New Roman" panose="02020603050405020304" pitchFamily="18" charset="0"/>
                <a:ea typeface="宋体" panose="02010600030101010101" pitchFamily="2" charset="-122"/>
              </a:rPr>
              <a:t>B. </a:t>
            </a:r>
            <a:r>
              <a:rPr lang="zh-CN" sz="2400">
                <a:ea typeface="宋体" panose="02010600030101010101" pitchFamily="2" charset="-122"/>
              </a:rPr>
              <a:t>候车时站在安全线外</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市区行车禁鸣喇叭</a:t>
            </a:r>
            <a:r>
              <a:rPr lang="en-US" sz="2400">
                <a:latin typeface="Times New Roman" panose="02020603050405020304" pitchFamily="18" charset="0"/>
                <a:ea typeface="宋体" panose="02010600030101010101" pitchFamily="2" charset="-122"/>
              </a:rPr>
              <a:t>D. </a:t>
            </a:r>
            <a:r>
              <a:rPr lang="zh-CN" sz="2400">
                <a:ea typeface="宋体" panose="02010600030101010101" pitchFamily="2" charset="-122"/>
              </a:rPr>
              <a:t>夜间行车车内不开灯</a:t>
            </a:r>
            <a:endParaRPr lang="zh-CN" altLang="en-US" sz="2400"/>
          </a:p>
        </p:txBody>
      </p:sp>
      <p:sp>
        <p:nvSpPr>
          <p:cNvPr id="2" name="文本框 1"/>
          <p:cNvSpPr txBox="1"/>
          <p:nvPr/>
        </p:nvSpPr>
        <p:spPr>
          <a:xfrm>
            <a:off x="9232265" y="2891790"/>
            <a:ext cx="692150" cy="460375"/>
          </a:xfrm>
          <a:prstGeom prst="rect">
            <a:avLst/>
          </a:prstGeom>
          <a:noFill/>
          <a:ln w="9525">
            <a:noFill/>
          </a:ln>
        </p:spPr>
        <p:txBody>
          <a:bodyPr wrap="square">
            <a:spAutoFit/>
          </a:bodyPr>
          <a:p>
            <a:r>
              <a:rPr lang="en-US" sz="2400">
                <a:solidFill>
                  <a:srgbClr val="FF0000"/>
                </a:solidFill>
                <a:effectLst/>
                <a:latin typeface="Times New Roman" panose="02020603050405020304" pitchFamily="18" charset="0"/>
                <a:ea typeface="宋体" panose="02010600030101010101" pitchFamily="2" charset="-122"/>
              </a:rPr>
              <a:t>A</a:t>
            </a:r>
            <a:endParaRPr lang="zh-CN" altLang="en-US" sz="2400">
              <a:solidFill>
                <a:srgbClr val="FF0000"/>
              </a:solidFill>
              <a:effectLst/>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440" name="组合 4"/>
          <p:cNvGrpSpPr/>
          <p:nvPr/>
        </p:nvGrpSpPr>
        <p:grpSpPr>
          <a:xfrm>
            <a:off x="692594" y="1090295"/>
            <a:ext cx="10515147" cy="645159"/>
            <a:chOff x="1208" y="1190"/>
            <a:chExt cx="16640" cy="1018"/>
          </a:xfrm>
        </p:grpSpPr>
        <p:pic>
          <p:nvPicPr>
            <p:cNvPr id="18441" name="图片 1" descr="一级标"/>
            <p:cNvPicPr>
              <a:picLocks noChangeAspect="1"/>
            </p:cNvPicPr>
            <p:nvPr/>
          </p:nvPicPr>
          <p:blipFill>
            <a:blip r:embed="rId1"/>
            <a:srcRect l="6263" t="-3066" r="6950"/>
            <a:stretch>
              <a:fillRect/>
            </a:stretch>
          </p:blipFill>
          <p:spPr>
            <a:xfrm>
              <a:off x="1208" y="1243"/>
              <a:ext cx="16640" cy="876"/>
            </a:xfrm>
            <a:prstGeom prst="rect">
              <a:avLst/>
            </a:prstGeom>
            <a:noFill/>
            <a:ln w="9525">
              <a:noFill/>
            </a:ln>
          </p:spPr>
        </p:pic>
        <p:sp>
          <p:nvSpPr>
            <p:cNvPr id="18442" name="文本框 10"/>
            <p:cNvSpPr txBox="1"/>
            <p:nvPr/>
          </p:nvSpPr>
          <p:spPr>
            <a:xfrm>
              <a:off x="6468" y="1190"/>
              <a:ext cx="6211" cy="1018"/>
            </a:xfrm>
            <a:prstGeom prst="rect">
              <a:avLst/>
            </a:prstGeom>
            <a:noFill/>
            <a:ln w="9525">
              <a:noFill/>
            </a:ln>
          </p:spPr>
          <p:txBody>
            <a:bodyPr anchor="t">
              <a:spAutoFit/>
            </a:bodyPr>
            <a:p>
              <a:pPr algn="ctr"/>
              <a:r>
                <a:rPr lang="zh-CN" altLang="en-US" sz="3600" b="1">
                  <a:latin typeface="黑体" panose="02010609060101010101" pitchFamily="49" charset="-122"/>
                  <a:ea typeface="黑体" panose="02010609060101010101" pitchFamily="49" charset="-122"/>
                </a:rPr>
                <a:t>面对面</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过</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考点</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7" name="组合 6"/>
          <p:cNvGrpSpPr/>
          <p:nvPr/>
        </p:nvGrpSpPr>
        <p:grpSpPr>
          <a:xfrm>
            <a:off x="665480" y="1878330"/>
            <a:ext cx="2261870" cy="521970"/>
            <a:chOff x="7040" y="3883"/>
            <a:chExt cx="3562" cy="822"/>
          </a:xfrm>
        </p:grpSpPr>
        <p:sp>
          <p:nvSpPr>
            <p:cNvPr id="39941" name="文本框 23"/>
            <p:cNvSpPr txBox="1"/>
            <p:nvPr/>
          </p:nvSpPr>
          <p:spPr>
            <a:xfrm>
              <a:off x="8007" y="3883"/>
              <a:ext cx="2595" cy="822"/>
            </a:xfrm>
            <a:prstGeom prst="rect">
              <a:avLst/>
            </a:prstGeom>
            <a:noFill/>
            <a:ln w="9525">
              <a:noFill/>
            </a:ln>
          </p:spPr>
          <p:txBody>
            <a:bodyPr anchor="t">
              <a:spAutoFit/>
            </a:bodyPr>
            <a:p>
              <a:r>
                <a:rPr lang="zh-CN" altLang="en-US" sz="2800" b="1">
                  <a:latin typeface="黑体" panose="02010609060101010101" pitchFamily="49" charset="-122"/>
                  <a:ea typeface="黑体" panose="02010609060101010101" pitchFamily="49" charset="-122"/>
                </a:rPr>
                <a:t>考点梳理</a:t>
              </a:r>
              <a:endParaRPr lang="zh-CN" altLang="en-US" sz="2800" b="1">
                <a:latin typeface="黑体" panose="02010609060101010101" pitchFamily="49" charset="-122"/>
                <a:ea typeface="黑体" panose="02010609060101010101" pitchFamily="49" charset="-122"/>
              </a:endParaRPr>
            </a:p>
          </p:txBody>
        </p:sp>
        <p:pic>
          <p:nvPicPr>
            <p:cNvPr id="6" name="图片 5" descr="二级标（14磅）"/>
            <p:cNvPicPr>
              <a:picLocks noChangeAspect="1"/>
            </p:cNvPicPr>
            <p:nvPr/>
          </p:nvPicPr>
          <p:blipFill>
            <a:blip r:embed="rId2"/>
            <a:stretch>
              <a:fillRect/>
            </a:stretch>
          </p:blipFill>
          <p:spPr>
            <a:xfrm>
              <a:off x="7040" y="3883"/>
              <a:ext cx="940" cy="773"/>
            </a:xfrm>
            <a:prstGeom prst="rect">
              <a:avLst/>
            </a:prstGeom>
          </p:spPr>
        </p:pic>
      </p:grpSp>
      <p:grpSp>
        <p:nvGrpSpPr>
          <p:cNvPr id="3" name="组合 2"/>
          <p:cNvGrpSpPr/>
          <p:nvPr/>
        </p:nvGrpSpPr>
        <p:grpSpPr>
          <a:xfrm>
            <a:off x="594360" y="2635250"/>
            <a:ext cx="10210800" cy="521890"/>
            <a:chOff x="894" y="3246"/>
            <a:chExt cx="16080" cy="822"/>
          </a:xfrm>
        </p:grpSpPr>
        <p:sp>
          <p:nvSpPr>
            <p:cNvPr id="20481"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牛顿第一定律</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3"/>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508635" y="3207385"/>
            <a:ext cx="11174730"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 </a:t>
            </a:r>
            <a:r>
              <a:rPr lang="zh-CN" sz="2400">
                <a:ea typeface="黑体" panose="02010609060101010101" pitchFamily="49" charset="-122"/>
              </a:rPr>
              <a:t>阻力对物体运动的影响</a:t>
            </a:r>
            <a:r>
              <a:rPr lang="zh-CN" sz="2400">
                <a:ea typeface="宋体" panose="02010600030101010101" pitchFamily="2" charset="-122"/>
              </a:rPr>
              <a:t>：意大利物理学家伽利略提出：物体的运动状态</a:t>
            </a:r>
            <a:r>
              <a:rPr lang="en-US" sz="2400">
                <a:latin typeface="Times New Roman" panose="02020603050405020304" pitchFamily="18" charset="0"/>
                <a:ea typeface="宋体" panose="02010600030101010101" pitchFamily="2" charset="-122"/>
              </a:rPr>
              <a:t>________</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需要</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不需要</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力来维持，运动的物体之所以会停下来，是因为受到了</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的作用．</a:t>
            </a:r>
            <a:r>
              <a:rPr lang="en-US" sz="2400">
                <a:latin typeface="Times New Roman" panose="02020603050405020304" pitchFamily="18" charset="0"/>
                <a:ea typeface="宋体" panose="02010600030101010101" pitchFamily="2" charset="-122"/>
              </a:rPr>
              <a:t>2. </a:t>
            </a:r>
            <a:r>
              <a:rPr lang="zh-CN" sz="2400">
                <a:ea typeface="黑体" panose="02010609060101010101" pitchFamily="49" charset="-122"/>
              </a:rPr>
              <a:t>牛顿第一定律</a:t>
            </a:r>
            <a:r>
              <a:rPr lang="zh-CN" sz="2400">
                <a:ea typeface="宋体" panose="02010600030101010101" pitchFamily="2" charset="-122"/>
              </a:rPr>
              <a:t>：英国物理学家牛顿总结出：</a:t>
            </a:r>
            <a:r>
              <a:rPr lang="zh-CN" sz="2400">
                <a:ea typeface="黑体" panose="02010609060101010101" pitchFamily="49" charset="-122"/>
              </a:rPr>
              <a:t>一切物体在没</a:t>
            </a:r>
            <a:r>
              <a:rPr lang="zh-CN" sz="2400">
                <a:latin typeface="Times New Roman" panose="02020603050405020304" pitchFamily="18" charset="0"/>
                <a:ea typeface="黑体" panose="02010609060101010101" pitchFamily="49" charset="-122"/>
              </a:rPr>
              <a:t>有受到外力的作用时，总保持</a:t>
            </a:r>
            <a:r>
              <a:rPr lang="en-US" sz="2400">
                <a:latin typeface="Times New Roman" panose="02020603050405020304" pitchFamily="18" charset="0"/>
                <a:ea typeface="黑体" panose="02010609060101010101" pitchFamily="49" charset="-122"/>
              </a:rPr>
              <a:t>____________</a:t>
            </a:r>
            <a:r>
              <a:rPr lang="zh-CN" sz="2400">
                <a:ea typeface="黑体" panose="02010609060101010101" pitchFamily="49" charset="-122"/>
              </a:rPr>
              <a:t>运动状态或</a:t>
            </a:r>
            <a:r>
              <a:rPr lang="en-US" sz="2400">
                <a:latin typeface="Times New Roman" panose="02020603050405020304" pitchFamily="18" charset="0"/>
                <a:ea typeface="黑体" panose="02010609060101010101" pitchFamily="49" charset="-122"/>
              </a:rPr>
              <a:t>________</a:t>
            </a:r>
            <a:r>
              <a:rPr lang="zh-CN" sz="2400">
                <a:ea typeface="黑体" panose="02010609060101010101" pitchFamily="49" charset="-122"/>
              </a:rPr>
              <a:t>状态</a:t>
            </a:r>
            <a:r>
              <a:rPr lang="en-US" sz="2400">
                <a:latin typeface="Times New Roman" panose="02020603050405020304" pitchFamily="18" charset="0"/>
                <a:ea typeface="黑体" panose="02010609060101010101" pitchFamily="49" charset="-122"/>
              </a:rPr>
              <a:t>. </a:t>
            </a:r>
            <a:endParaRPr lang="zh-CN" altLang="en-US" sz="2400"/>
          </a:p>
        </p:txBody>
      </p:sp>
      <p:sp>
        <p:nvSpPr>
          <p:cNvPr id="2" name="文本框 1"/>
          <p:cNvSpPr txBox="1"/>
          <p:nvPr/>
        </p:nvSpPr>
        <p:spPr>
          <a:xfrm>
            <a:off x="10295890" y="3279775"/>
            <a:ext cx="13874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不需要</a:t>
            </a:r>
            <a:endParaRPr lang="zh-CN" altLang="en-US" sz="2400">
              <a:solidFill>
                <a:srgbClr val="FF0000"/>
              </a:solidFill>
              <a:ea typeface="宋体" panose="02010600030101010101" pitchFamily="2" charset="-122"/>
            </a:endParaRPr>
          </a:p>
        </p:txBody>
      </p:sp>
      <p:sp>
        <p:nvSpPr>
          <p:cNvPr id="5" name="文本框 4"/>
          <p:cNvSpPr txBox="1"/>
          <p:nvPr/>
        </p:nvSpPr>
        <p:spPr>
          <a:xfrm>
            <a:off x="1037590" y="4407535"/>
            <a:ext cx="10693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阻力</a:t>
            </a:r>
            <a:endParaRPr lang="zh-CN" altLang="en-US" sz="2400">
              <a:solidFill>
                <a:srgbClr val="FF0000"/>
              </a:solidFill>
              <a:ea typeface="宋体" panose="02010600030101010101" pitchFamily="2" charset="-122"/>
            </a:endParaRPr>
          </a:p>
        </p:txBody>
      </p:sp>
      <p:sp>
        <p:nvSpPr>
          <p:cNvPr id="8" name="文本框 7"/>
          <p:cNvSpPr txBox="1"/>
          <p:nvPr/>
        </p:nvSpPr>
        <p:spPr>
          <a:xfrm>
            <a:off x="1510665" y="5476875"/>
            <a:ext cx="17176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匀速直线</a:t>
            </a:r>
            <a:endParaRPr lang="zh-CN" altLang="en-US" sz="2400">
              <a:solidFill>
                <a:srgbClr val="FF0000"/>
              </a:solidFill>
              <a:ea typeface="宋体" panose="02010600030101010101" pitchFamily="2" charset="-122"/>
            </a:endParaRPr>
          </a:p>
        </p:txBody>
      </p:sp>
      <p:sp>
        <p:nvSpPr>
          <p:cNvPr id="9" name="文本框 8"/>
          <p:cNvSpPr txBox="1"/>
          <p:nvPr/>
        </p:nvSpPr>
        <p:spPr>
          <a:xfrm>
            <a:off x="5007610" y="5476875"/>
            <a:ext cx="10890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静止</a:t>
            </a:r>
            <a:endParaRPr lang="zh-CN" altLang="en-US" sz="2400">
              <a:solidFill>
                <a:srgbClr val="FF0000"/>
              </a:solidFill>
              <a:ea typeface="宋体" panose="02010600030101010101" pitchFamily="2"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8" grpId="0"/>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1050925" y="1386205"/>
            <a:ext cx="1838960" cy="474345"/>
            <a:chOff x="1318" y="2359"/>
            <a:chExt cx="2896" cy="747"/>
          </a:xfrm>
        </p:grpSpPr>
        <p:pic>
          <p:nvPicPr>
            <p:cNvPr id="13" name="图片 12" descr="三级标"/>
            <p:cNvPicPr>
              <a:picLocks noChangeAspect="1"/>
            </p:cNvPicPr>
            <p:nvPr/>
          </p:nvPicPr>
          <p:blipFill>
            <a:blip r:embed="rId1"/>
            <a:stretch>
              <a:fillRect/>
            </a:stretch>
          </p:blipFill>
          <p:spPr>
            <a:xfrm>
              <a:off x="1318" y="2359"/>
              <a:ext cx="2896" cy="714"/>
            </a:xfrm>
            <a:prstGeom prst="rect">
              <a:avLst/>
            </a:prstGeom>
          </p:spPr>
        </p:pic>
        <p:sp>
          <p:nvSpPr>
            <p:cNvPr id="17" name="文本框 16"/>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962025" y="1911350"/>
            <a:ext cx="10500360"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6. </a:t>
            </a:r>
            <a:r>
              <a:rPr lang="en-US" sz="2400">
                <a:latin typeface="Times New Roman" panose="02020603050405020304" pitchFamily="18" charset="0"/>
                <a:cs typeface="楷体_GB2312" charset="0"/>
              </a:rPr>
              <a:t>(2019</a:t>
            </a:r>
            <a:r>
              <a:rPr lang="zh-CN" sz="2400">
                <a:cs typeface="楷体_GB2312" charset="0"/>
              </a:rPr>
              <a:t>泉州</a:t>
            </a:r>
            <a:r>
              <a:rPr lang="en-US" sz="2400">
                <a:latin typeface="Times New Roman" panose="02020603050405020304" pitchFamily="18" charset="0"/>
                <a:cs typeface="楷体_GB2312" charset="0"/>
              </a:rPr>
              <a:t>5</a:t>
            </a:r>
            <a:r>
              <a:rPr lang="zh-CN" sz="2400">
                <a:cs typeface="楷体_GB2312" charset="0"/>
              </a:rPr>
              <a:t>月质检</a:t>
            </a:r>
            <a:r>
              <a:rPr lang="en-US" sz="2400">
                <a:latin typeface="Times New Roman" panose="02020603050405020304" pitchFamily="18" charset="0"/>
                <a:cs typeface="楷体_GB2312" charset="0"/>
              </a:rPr>
              <a:t>)</a:t>
            </a:r>
            <a:r>
              <a:rPr lang="zh-CN" sz="2400">
                <a:ea typeface="宋体" panose="02010600030101010101" pitchFamily="2" charset="-122"/>
              </a:rPr>
              <a:t>如图，用尺子快速击打下面的棋子，下面的棋子飞出，</a:t>
            </a:r>
            <a:r>
              <a:rPr lang="zh-CN" sz="2400">
                <a:latin typeface="Times New Roman" panose="02020603050405020304" pitchFamily="18" charset="0"/>
                <a:ea typeface="宋体" panose="02010600030101010101" pitchFamily="2" charset="-122"/>
              </a:rPr>
              <a:t>上面的棋子却没有飞出，而是落了下来．</a:t>
            </a:r>
            <a:r>
              <a:rPr lang="zh-CN" sz="2400">
                <a:ea typeface="宋体" panose="02010600030101010101" pitchFamily="2" charset="-122"/>
              </a:rPr>
              <a:t>对这个现象的分析，下列说法正确的是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endParaRPr lang="zh-CN" altLang="en-US" sz="2400"/>
          </a:p>
        </p:txBody>
      </p:sp>
      <p:pic>
        <p:nvPicPr>
          <p:cNvPr id="2" name="图片 -2147482130"/>
          <p:cNvPicPr>
            <a:picLocks noChangeAspect="1"/>
          </p:cNvPicPr>
          <p:nvPr/>
        </p:nvPicPr>
        <p:blipFill>
          <a:blip r:embed="rId2"/>
          <a:stretch>
            <a:fillRect/>
          </a:stretch>
        </p:blipFill>
        <p:spPr>
          <a:xfrm>
            <a:off x="8079740" y="3252470"/>
            <a:ext cx="2822575" cy="2232660"/>
          </a:xfrm>
          <a:prstGeom prst="rect">
            <a:avLst/>
          </a:prstGeom>
          <a:noFill/>
          <a:ln w="9525">
            <a:noFill/>
          </a:ln>
        </p:spPr>
      </p:pic>
      <p:sp>
        <p:nvSpPr>
          <p:cNvPr id="3" name="文本框 2"/>
          <p:cNvSpPr txBox="1"/>
          <p:nvPr/>
        </p:nvSpPr>
        <p:spPr>
          <a:xfrm>
            <a:off x="8426450" y="5828030"/>
            <a:ext cx="2159635"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6</a:t>
            </a:r>
            <a:r>
              <a:rPr lang="zh-CN" sz="1800">
                <a:cs typeface="楷体_GB2312" charset="0"/>
              </a:rPr>
              <a:t>题图</a:t>
            </a:r>
            <a:endParaRPr lang="zh-CN" altLang="en-US" sz="1800"/>
          </a:p>
        </p:txBody>
      </p:sp>
      <p:sp>
        <p:nvSpPr>
          <p:cNvPr id="4" name="文本框 3"/>
          <p:cNvSpPr txBox="1"/>
          <p:nvPr/>
        </p:nvSpPr>
        <p:spPr>
          <a:xfrm>
            <a:off x="962025" y="3521075"/>
            <a:ext cx="7464425"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A. </a:t>
            </a:r>
            <a:r>
              <a:rPr lang="zh-CN" sz="2400">
                <a:ea typeface="宋体" panose="02010600030101010101" pitchFamily="2" charset="-122"/>
              </a:rPr>
              <a:t>下面的棋子飞出去，是因为惯性</a:t>
            </a:r>
            <a:r>
              <a:rPr lang="en-US" sz="2400">
                <a:latin typeface="Times New Roman" panose="02020603050405020304" pitchFamily="18" charset="0"/>
                <a:ea typeface="宋体" panose="02010600030101010101" pitchFamily="2" charset="-122"/>
              </a:rPr>
              <a:t>B.  </a:t>
            </a:r>
            <a:r>
              <a:rPr lang="zh-CN" sz="2400">
                <a:ea typeface="宋体" panose="02010600030101010101" pitchFamily="2" charset="-122"/>
              </a:rPr>
              <a:t>上面的棋子不飞出去，是因为惯性</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下面的棋子飞出去，是因为没惯性</a:t>
            </a:r>
            <a:r>
              <a:rPr lang="en-US" sz="2400">
                <a:latin typeface="Times New Roman" panose="02020603050405020304" pitchFamily="18" charset="0"/>
                <a:ea typeface="宋体" panose="02010600030101010101" pitchFamily="2" charset="-122"/>
              </a:rPr>
              <a:t>D.  </a:t>
            </a:r>
            <a:r>
              <a:rPr lang="zh-CN" sz="2400">
                <a:ea typeface="宋体" panose="02010600030101010101" pitchFamily="2" charset="-122"/>
              </a:rPr>
              <a:t>上面的棋子不飞出去，是因为没惯性</a:t>
            </a:r>
            <a:endParaRPr lang="zh-CN" altLang="en-US" sz="2400"/>
          </a:p>
        </p:txBody>
      </p:sp>
      <p:sp>
        <p:nvSpPr>
          <p:cNvPr id="5" name="文本框 4"/>
          <p:cNvSpPr txBox="1"/>
          <p:nvPr/>
        </p:nvSpPr>
        <p:spPr>
          <a:xfrm>
            <a:off x="1861185" y="3204210"/>
            <a:ext cx="614680" cy="460375"/>
          </a:xfrm>
          <a:prstGeom prst="rect">
            <a:avLst/>
          </a:prstGeom>
          <a:noFill/>
          <a:ln w="9525">
            <a:noFill/>
          </a:ln>
        </p:spPr>
        <p:txBody>
          <a:bodyPr wrap="square">
            <a:spAutoFit/>
          </a:bodyPr>
          <a:p>
            <a:r>
              <a:rPr lang="en-US" sz="2400">
                <a:solidFill>
                  <a:srgbClr val="FF0000"/>
                </a:solidFill>
                <a:effectLst/>
                <a:latin typeface="Times New Roman" panose="02020603050405020304" pitchFamily="18" charset="0"/>
                <a:ea typeface="宋体" panose="02010600030101010101" pitchFamily="2" charset="-122"/>
              </a:rPr>
              <a:t>B</a:t>
            </a:r>
            <a:endParaRPr lang="zh-CN" altLang="en-US" sz="2400">
              <a:solidFill>
                <a:srgbClr val="FF0000"/>
              </a:solidFill>
              <a:effectLst/>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96010" y="2355215"/>
            <a:ext cx="10892790" cy="2861310"/>
          </a:xfrm>
          <a:prstGeom prst="rect">
            <a:avLst/>
          </a:prstGeom>
          <a:noFill/>
          <a:ln w="9525">
            <a:noFill/>
          </a:ln>
        </p:spPr>
        <p:txBody>
          <a:bodyPr wrap="square">
            <a:spAutoFit/>
          </a:bodyPr>
          <a:p>
            <a:pPr>
              <a:lnSpc>
                <a:spcPct val="150000"/>
              </a:lnSpc>
            </a:pPr>
            <a:r>
              <a:rPr lang="en-US" sz="2400" b="1">
                <a:latin typeface="Times New Roman" panose="02020603050405020304" pitchFamily="18" charset="0"/>
                <a:ea typeface="宋体" panose="02010600030101010101" pitchFamily="2" charset="-122"/>
              </a:rPr>
              <a:t>7.</a:t>
            </a:r>
            <a:r>
              <a:rPr lang="en-US" sz="2400">
                <a:latin typeface="Times New Roman" panose="02020603050405020304" pitchFamily="18" charset="0"/>
                <a:ea typeface="宋体" panose="02010600030101010101" pitchFamily="2" charset="-122"/>
              </a:rPr>
              <a:t> </a:t>
            </a:r>
            <a:r>
              <a:rPr lang="en-US" sz="2400">
                <a:latin typeface="Times New Roman" panose="02020603050405020304" pitchFamily="18" charset="0"/>
                <a:cs typeface="楷体_GB2312" charset="0"/>
              </a:rPr>
              <a:t>(2018 </a:t>
            </a:r>
            <a:r>
              <a:rPr lang="zh-CN" sz="2400">
                <a:cs typeface="楷体_GB2312" charset="0"/>
              </a:rPr>
              <a:t>武汉</a:t>
            </a:r>
            <a:r>
              <a:rPr lang="en-US" sz="2400">
                <a:latin typeface="Times New Roman" panose="02020603050405020304" pitchFamily="18" charset="0"/>
                <a:cs typeface="楷体_GB2312" charset="0"/>
              </a:rPr>
              <a:t>)</a:t>
            </a:r>
            <a:r>
              <a:rPr lang="zh-CN" sz="2400">
                <a:ea typeface="宋体" panose="02010600030101010101" pitchFamily="2" charset="-122"/>
              </a:rPr>
              <a:t>生活中人们常常利用物体的惯性．下</a:t>
            </a:r>
            <a:r>
              <a:rPr lang="zh-CN" sz="2400">
                <a:latin typeface="Times New Roman" panose="02020603050405020304" pitchFamily="18" charset="0"/>
                <a:ea typeface="宋体" panose="02010600030101010101" pitchFamily="2" charset="-122"/>
              </a:rPr>
              <a:t>列描述正确的是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标枪运动员通过助跑提高成绩，利用了运动员自身的惯性</a:t>
            </a:r>
            <a:r>
              <a:rPr lang="en-US" sz="2400">
                <a:latin typeface="Times New Roman" panose="02020603050405020304" pitchFamily="18" charset="0"/>
                <a:ea typeface="宋体" panose="02010600030101010101" pitchFamily="2" charset="-122"/>
              </a:rPr>
              <a:t>B. </a:t>
            </a:r>
            <a:r>
              <a:rPr lang="zh-CN" sz="2400">
                <a:ea typeface="宋体" panose="02010600030101010101" pitchFamily="2" charset="-122"/>
              </a:rPr>
              <a:t>紧固锤头时撞击锤柄的下端，利用了锤柄的惯性</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拍打窗帘清除上面的浮灰，利用了窗帘的惯性</a:t>
            </a:r>
            <a:r>
              <a:rPr lang="en-US" sz="2400">
                <a:latin typeface="Times New Roman" panose="02020603050405020304" pitchFamily="18" charset="0"/>
                <a:ea typeface="宋体" panose="02010600030101010101" pitchFamily="2" charset="-122"/>
              </a:rPr>
              <a:t>D. </a:t>
            </a:r>
            <a:r>
              <a:rPr lang="zh-CN" sz="2400">
                <a:ea typeface="宋体" panose="02010600030101010101" pitchFamily="2" charset="-122"/>
              </a:rPr>
              <a:t>将脸盆里的水泼出去，利用了水的惯性</a:t>
            </a:r>
            <a:endParaRPr lang="zh-CN" altLang="en-US" sz="2400"/>
          </a:p>
        </p:txBody>
      </p:sp>
      <p:sp>
        <p:nvSpPr>
          <p:cNvPr id="2" name="文本框 1"/>
          <p:cNvSpPr txBox="1"/>
          <p:nvPr/>
        </p:nvSpPr>
        <p:spPr>
          <a:xfrm>
            <a:off x="10201910" y="2545715"/>
            <a:ext cx="480060" cy="460375"/>
          </a:xfrm>
          <a:prstGeom prst="rect">
            <a:avLst/>
          </a:prstGeom>
          <a:noFill/>
          <a:ln w="9525">
            <a:noFill/>
          </a:ln>
        </p:spPr>
        <p:txBody>
          <a:bodyPr wrap="square">
            <a:spAutoFit/>
          </a:bodyPr>
          <a:p>
            <a:r>
              <a:rPr lang="en-US" sz="2400">
                <a:solidFill>
                  <a:srgbClr val="FF0000"/>
                </a:solidFill>
                <a:effectLst/>
                <a:latin typeface="Times New Roman" panose="02020603050405020304" pitchFamily="18" charset="0"/>
                <a:ea typeface="宋体" panose="02010600030101010101" pitchFamily="2" charset="-122"/>
              </a:rPr>
              <a:t>D</a:t>
            </a:r>
            <a:endParaRPr lang="zh-CN" altLang="en-US" sz="2400">
              <a:solidFill>
                <a:srgbClr val="FF0000"/>
              </a:solidFill>
              <a:effectLst/>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34695" y="1879600"/>
            <a:ext cx="10892790"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8. </a:t>
            </a:r>
            <a:r>
              <a:rPr lang="en-US" sz="2400">
                <a:latin typeface="Times New Roman" panose="02020603050405020304" pitchFamily="18" charset="0"/>
                <a:cs typeface="楷体_GB2312" charset="0"/>
              </a:rPr>
              <a:t>(2019 </a:t>
            </a:r>
            <a:r>
              <a:rPr lang="zh-CN" sz="2400">
                <a:cs typeface="楷体_GB2312" charset="0"/>
              </a:rPr>
              <a:t>毕节</a:t>
            </a:r>
            <a:r>
              <a:rPr lang="en-US" sz="2400">
                <a:latin typeface="Times New Roman" panose="02020603050405020304" pitchFamily="18" charset="0"/>
                <a:cs typeface="楷体_GB2312" charset="0"/>
              </a:rPr>
              <a:t>)</a:t>
            </a:r>
            <a:r>
              <a:rPr lang="zh-CN" sz="2400">
                <a:ea typeface="宋体" panose="02010600030101010101" pitchFamily="2" charset="-122"/>
              </a:rPr>
              <a:t>小敏爸爸驾驶小汽车载着家人外出旅游，小车在一段平直公路上匀速直线行驶，小敏坐在小车的座位上，突然遇到紧急情况，爸爸紧急刹车，小敏</a:t>
            </a:r>
            <a:r>
              <a:rPr lang="zh-CN" sz="2400">
                <a:latin typeface="Times New Roman" panose="02020603050405020304" pitchFamily="18" charset="0"/>
                <a:ea typeface="宋体" panose="02010600030101010101" pitchFamily="2" charset="-122"/>
              </a:rPr>
              <a:t>身体将向什么方向倾斜？说出理由．</a:t>
            </a:r>
            <a:endParaRPr lang="zh-CN" altLang="en-US" sz="2400"/>
          </a:p>
        </p:txBody>
      </p:sp>
      <p:sp>
        <p:nvSpPr>
          <p:cNvPr id="2" name="文本框 1"/>
          <p:cNvSpPr txBox="1"/>
          <p:nvPr/>
        </p:nvSpPr>
        <p:spPr>
          <a:xfrm>
            <a:off x="749300" y="3698240"/>
            <a:ext cx="10696575" cy="1753235"/>
          </a:xfrm>
          <a:prstGeom prst="rect">
            <a:avLst/>
          </a:prstGeom>
          <a:noFill/>
          <a:ln w="9525">
            <a:noFill/>
          </a:ln>
        </p:spPr>
        <p:txBody>
          <a:bodyPr wrap="square">
            <a:spAutoFit/>
          </a:bodyPr>
          <a:p>
            <a:pPr>
              <a:lnSpc>
                <a:spcPct val="150000"/>
              </a:lnSpc>
            </a:pPr>
            <a:r>
              <a:rPr lang="zh-CN" sz="2400">
                <a:solidFill>
                  <a:srgbClr val="FF0000"/>
                </a:solidFill>
                <a:effectLst/>
                <a:ea typeface="黑体" panose="02010609060101010101" pitchFamily="49" charset="-122"/>
              </a:rPr>
              <a:t>答：</a:t>
            </a:r>
            <a:r>
              <a:rPr lang="zh-CN" sz="2400">
                <a:solidFill>
                  <a:srgbClr val="FF0000"/>
                </a:solidFill>
                <a:effectLst/>
                <a:ea typeface="宋体" panose="02010600030101010101" pitchFamily="2" charset="-122"/>
              </a:rPr>
              <a:t>小敏的身体向前倾倒．因为当小汽车在匀速行驶的过程中突然紧急刹车时，小敏的下半身由于摩擦随车减速，而上半身由于惯性要保持原来的运动状态继</a:t>
            </a:r>
            <a:r>
              <a:rPr lang="zh-CN" sz="2400">
                <a:solidFill>
                  <a:srgbClr val="FF0000"/>
                </a:solidFill>
                <a:effectLst/>
                <a:latin typeface="Times New Roman" panose="02020603050405020304" pitchFamily="18" charset="0"/>
                <a:ea typeface="宋体" panose="02010600030101010101" pitchFamily="2" charset="-122"/>
              </a:rPr>
              <a:t>续向前运动，所以她会向前倾倒．</a:t>
            </a:r>
            <a:endParaRPr lang="zh-CN" altLang="en-US" sz="2400">
              <a:solidFill>
                <a:srgbClr val="FF0000"/>
              </a:solidFill>
              <a:effectLst/>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584" name="组合 4"/>
          <p:cNvGrpSpPr/>
          <p:nvPr/>
        </p:nvGrpSpPr>
        <p:grpSpPr>
          <a:xfrm>
            <a:off x="1080479" y="1118235"/>
            <a:ext cx="9889112" cy="645159"/>
            <a:chOff x="1594" y="1190"/>
            <a:chExt cx="15573" cy="1017"/>
          </a:xfrm>
        </p:grpSpPr>
        <p:pic>
          <p:nvPicPr>
            <p:cNvPr id="24585" name="图片 1" descr="一级标"/>
            <p:cNvPicPr>
              <a:picLocks noChangeAspect="1"/>
            </p:cNvPicPr>
            <p:nvPr/>
          </p:nvPicPr>
          <p:blipFill>
            <a:blip r:embed="rId1"/>
            <a:stretch>
              <a:fillRect/>
            </a:stretch>
          </p:blipFill>
          <p:spPr>
            <a:xfrm>
              <a:off x="1594" y="1273"/>
              <a:ext cx="15573" cy="850"/>
            </a:xfrm>
            <a:prstGeom prst="rect">
              <a:avLst/>
            </a:prstGeom>
            <a:noFill/>
            <a:ln w="9525">
              <a:noFill/>
            </a:ln>
          </p:spPr>
        </p:pic>
        <p:sp>
          <p:nvSpPr>
            <p:cNvPr id="24586" name="文本框 5"/>
            <p:cNvSpPr txBox="1"/>
            <p:nvPr/>
          </p:nvSpPr>
          <p:spPr>
            <a:xfrm>
              <a:off x="7485" y="1190"/>
              <a:ext cx="3701" cy="1017"/>
            </a:xfrm>
            <a:prstGeom prst="rect">
              <a:avLst/>
            </a:prstGeom>
            <a:noFill/>
            <a:ln w="9525">
              <a:noFill/>
            </a:ln>
          </p:spPr>
          <p:txBody>
            <a:bodyPr wrap="square" anchor="t">
              <a:spAutoFit/>
            </a:bodyPr>
            <a:p>
              <a:pPr algn="ctr"/>
              <a:r>
                <a:rPr lang="zh-CN" altLang="en-US" sz="3600" b="1">
                  <a:latin typeface="黑体" panose="02010609060101010101" pitchFamily="49" charset="-122"/>
                  <a:ea typeface="黑体" panose="02010609060101010101" pitchFamily="49" charset="-122"/>
                  <a:sym typeface="宋体" panose="02010600030101010101" pitchFamily="2" charset="-122"/>
                </a:rPr>
                <a:t>实验突破</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18" name="组合 17"/>
          <p:cNvGrpSpPr/>
          <p:nvPr/>
        </p:nvGrpSpPr>
        <p:grpSpPr>
          <a:xfrm>
            <a:off x="859155" y="1906905"/>
            <a:ext cx="8646160" cy="737235"/>
            <a:chOff x="1254" y="3694"/>
            <a:chExt cx="13616" cy="1161"/>
          </a:xfrm>
        </p:grpSpPr>
        <p:pic>
          <p:nvPicPr>
            <p:cNvPr id="9" name="图片 8" descr="考点·2字"/>
            <p:cNvPicPr>
              <a:picLocks noChangeAspect="1"/>
            </p:cNvPicPr>
            <p:nvPr/>
          </p:nvPicPr>
          <p:blipFill>
            <a:blip r:embed="rId2"/>
            <a:stretch>
              <a:fillRect/>
            </a:stretch>
          </p:blipFill>
          <p:spPr>
            <a:xfrm>
              <a:off x="1254" y="3996"/>
              <a:ext cx="2251" cy="781"/>
            </a:xfrm>
            <a:prstGeom prst="rect">
              <a:avLst/>
            </a:prstGeom>
          </p:spPr>
        </p:pic>
        <p:sp>
          <p:nvSpPr>
            <p:cNvPr id="11" name="文本框 10"/>
            <p:cNvSpPr txBox="1"/>
            <p:nvPr/>
          </p:nvSpPr>
          <p:spPr>
            <a:xfrm>
              <a:off x="1433" y="3963"/>
              <a:ext cx="1443" cy="822"/>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实验</a:t>
              </a:r>
              <a:endParaRPr lang="zh-CN" altLang="en-US" sz="2800" b="1" dirty="0">
                <a:latin typeface="Times New Roman" panose="02020603050405020304" pitchFamily="18" charset="0"/>
                <a:ea typeface="黑体" panose="02010609060101010101" pitchFamily="49" charset="-122"/>
              </a:endParaRPr>
            </a:p>
          </p:txBody>
        </p:sp>
        <p:sp>
          <p:nvSpPr>
            <p:cNvPr id="17" name="文本框 4"/>
            <p:cNvSpPr txBox="1"/>
            <p:nvPr/>
          </p:nvSpPr>
          <p:spPr>
            <a:xfrm>
              <a:off x="3642" y="3694"/>
              <a:ext cx="11228"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探究阻力对物体运动的影响</a:t>
              </a:r>
              <a:endParaRPr lang="zh-CN" altLang="en-US" sz="2400" dirty="0">
                <a:latin typeface="Times New Roman" panose="02020603050405020304" pitchFamily="18" charset="0"/>
                <a:cs typeface="Times New Roman" panose="02020603050405020304" pitchFamily="18" charset="0"/>
              </a:endParaRPr>
            </a:p>
          </p:txBody>
        </p:sp>
      </p:grpSp>
      <p:grpSp>
        <p:nvGrpSpPr>
          <p:cNvPr id="30" name="组合 29"/>
          <p:cNvGrpSpPr/>
          <p:nvPr/>
        </p:nvGrpSpPr>
        <p:grpSpPr>
          <a:xfrm>
            <a:off x="8674100" y="2886710"/>
            <a:ext cx="1841500" cy="1666875"/>
            <a:chOff x="3914" y="4432"/>
            <a:chExt cx="3298" cy="2934"/>
          </a:xfrm>
        </p:grpSpPr>
        <p:grpSp>
          <p:nvGrpSpPr>
            <p:cNvPr id="29" name="组合 28"/>
            <p:cNvGrpSpPr/>
            <p:nvPr/>
          </p:nvGrpSpPr>
          <p:grpSpPr>
            <a:xfrm>
              <a:off x="3914" y="4432"/>
              <a:ext cx="3298" cy="2934"/>
              <a:chOff x="3914" y="4432"/>
              <a:chExt cx="3298" cy="2934"/>
            </a:xfrm>
          </p:grpSpPr>
          <p:sp>
            <p:nvSpPr>
              <p:cNvPr id="12" name="矩形 11"/>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13" name="圆角矩形 12"/>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14" name="流程图: 终止 13"/>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1516" name="组合 7"/>
                <p:cNvGrpSpPr/>
                <p:nvPr/>
              </p:nvGrpSpPr>
              <p:grpSpPr>
                <a:xfrm rot="0">
                  <a:off x="4951" y="6931"/>
                  <a:ext cx="578" cy="566"/>
                  <a:chOff x="13340" y="9527"/>
                  <a:chExt cx="680" cy="680"/>
                </a:xfrm>
              </p:grpSpPr>
              <p:sp>
                <p:nvSpPr>
                  <p:cNvPr id="15" name="椭圆 14"/>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流程图: 摘录 15"/>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8" name="文本框 27"/>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sp>
        <p:nvSpPr>
          <p:cNvPr id="2" name="文本框 1"/>
          <p:cNvSpPr txBox="1"/>
          <p:nvPr/>
        </p:nvSpPr>
        <p:spPr>
          <a:xfrm>
            <a:off x="748030" y="2675255"/>
            <a:ext cx="10358120" cy="3415030"/>
          </a:xfrm>
          <a:prstGeom prst="rect">
            <a:avLst/>
          </a:prstGeom>
          <a:noFill/>
          <a:ln w="9525">
            <a:noFill/>
          </a:ln>
        </p:spPr>
        <p:txBody>
          <a:bodyPr wrap="square">
            <a:spAutoFit/>
          </a:bodyPr>
          <a:p>
            <a:pPr>
              <a:lnSpc>
                <a:spcPct val="150000"/>
              </a:lnSpc>
            </a:pPr>
            <a:r>
              <a:rPr lang="zh-CN" sz="2400">
                <a:ea typeface="黑体" panose="02010609060101010101" pitchFamily="49" charset="-122"/>
              </a:rPr>
              <a:t>命题点【设计与进行实验】</a:t>
            </a:r>
            <a:r>
              <a:rPr lang="en-US" sz="2400">
                <a:latin typeface="Times New Roman" panose="02020603050405020304" pitchFamily="18" charset="0"/>
                <a:ea typeface="宋体" panose="02010600030101010101" pitchFamily="2" charset="-122"/>
              </a:rPr>
              <a:t>1. </a:t>
            </a:r>
            <a:r>
              <a:rPr lang="zh-CN" sz="2400">
                <a:ea typeface="宋体" panose="02010600030101010101" pitchFamily="2" charset="-122"/>
              </a:rPr>
              <a:t>主要实验器材的选取及作用</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斜面</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为小车提供初速度</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粗糙程度不同的水平面</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改变小车在水平面上运动时所受的阻力</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刻度尺</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测量小车运动的距离</a:t>
            </a:r>
            <a:r>
              <a:rPr lang="en-US" sz="2400">
                <a:latin typeface="Times New Roman" panose="02020603050405020304" pitchFamily="18" charset="0"/>
                <a:ea typeface="宋体" panose="02010600030101010101" pitchFamily="2" charset="-122"/>
              </a:rPr>
              <a:t>)</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29920" y="1097280"/>
            <a:ext cx="10837545"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 </a:t>
            </a:r>
            <a:r>
              <a:rPr lang="zh-CN" sz="2400">
                <a:latin typeface="Times New Roman" panose="02020603050405020304" pitchFamily="18" charset="0"/>
                <a:ea typeface="宋体" panose="02010600030101010101" pitchFamily="2" charset="-122"/>
              </a:rPr>
              <a:t>让同一小车从斜面同一高度释放的目的</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sym typeface="+mn-ea"/>
              </a:rPr>
              <a:t>__</a:t>
            </a:r>
            <a:r>
              <a:rPr lang="en-US" sz="2400">
                <a:latin typeface="Times New Roman" panose="02020603050405020304" pitchFamily="18" charset="0"/>
                <a:ea typeface="宋体" panose="02010600030101010101" pitchFamily="2" charset="-122"/>
              </a:rPr>
              <a:t>______________________________)3. </a:t>
            </a:r>
            <a:r>
              <a:rPr lang="zh-CN" sz="2400">
                <a:ea typeface="宋体" panose="02010600030101010101" pitchFamily="2" charset="-122"/>
              </a:rPr>
              <a:t>转换法的应用</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通过比较小车在水平面运动距离的远近来比较阻力的大小，运动的距离越远，阻力越</a:t>
            </a:r>
            <a:r>
              <a:rPr lang="en-US" sz="2400">
                <a:latin typeface="Times New Roman" panose="02020603050405020304" pitchFamily="18" charset="0"/>
                <a:ea typeface="宋体" panose="02010600030101010101" pitchFamily="2" charset="-122"/>
              </a:rPr>
              <a:t>________)4. </a:t>
            </a:r>
            <a:r>
              <a:rPr lang="zh-CN" sz="2400">
                <a:ea typeface="宋体" panose="02010600030101010101" pitchFamily="2" charset="-122"/>
              </a:rPr>
              <a:t>控制变量法的应用</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控制小车到达水平面的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不变</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将小车从同一斜面同一高度由静止滑下</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，改变小车在水平面运动时所受</a:t>
            </a:r>
            <a:r>
              <a:rPr lang="zh-CN" sz="2400">
                <a:latin typeface="Times New Roman" panose="02020603050405020304" pitchFamily="18" charset="0"/>
                <a:ea typeface="宋体" panose="02010600030101010101" pitchFamily="2" charset="-122"/>
              </a:rPr>
              <a:t>阻力的大小</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rPr>
              <a:t>使小车滑到</a:t>
            </a:r>
            <a:r>
              <a:rPr lang="en-US" sz="2400">
                <a:latin typeface="Times New Roman" panose="02020603050405020304" pitchFamily="18" charset="0"/>
                <a:sym typeface="+mn-ea"/>
              </a:rPr>
              <a:t>___</a:t>
            </a:r>
            <a:r>
              <a:rPr lang="en-US" sz="2400">
                <a:latin typeface="Times New Roman" panose="02020603050405020304" pitchFamily="18" charset="0"/>
                <a:ea typeface="宋体" panose="02010600030101010101" pitchFamily="2" charset="-122"/>
              </a:rPr>
              <a:t>____________</a:t>
            </a:r>
            <a:r>
              <a:rPr lang="zh-CN" sz="2400">
                <a:ea typeface="宋体" panose="02010600030101010101" pitchFamily="2" charset="-122"/>
              </a:rPr>
              <a:t>不同的水平面上</a:t>
            </a:r>
            <a:r>
              <a:rPr lang="en-US" sz="2400">
                <a:latin typeface="Times New Roman" panose="02020603050405020304" pitchFamily="18" charset="0"/>
                <a:ea typeface="宋体" panose="02010600030101010101" pitchFamily="2" charset="-122"/>
              </a:rPr>
              <a:t>)]5. </a:t>
            </a:r>
            <a:r>
              <a:rPr lang="zh-CN" sz="2400">
                <a:ea typeface="宋体" panose="02010600030101010101" pitchFamily="2" charset="-122"/>
              </a:rPr>
              <a:t>科学推理法的应用</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如果小车在绝对光滑的水平面上运动，即不受阻力作用，它将做</a:t>
            </a:r>
            <a:r>
              <a:rPr lang="en-US" sz="2400">
                <a:latin typeface="Times New Roman" panose="02020603050405020304" pitchFamily="18" charset="0"/>
                <a:sym typeface="+mn-ea"/>
              </a:rPr>
              <a:t>____</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运动</a:t>
            </a:r>
            <a:r>
              <a:rPr lang="en-US" sz="2400">
                <a:latin typeface="Times New Roman" panose="02020603050405020304" pitchFamily="18" charset="0"/>
                <a:ea typeface="宋体" panose="02010600030101010101" pitchFamily="2" charset="-122"/>
              </a:rPr>
              <a:t>)6. </a:t>
            </a:r>
            <a:r>
              <a:rPr lang="zh-CN" sz="2400">
                <a:ea typeface="宋体" panose="02010600030101010101" pitchFamily="2" charset="-122"/>
              </a:rPr>
              <a:t>比较小车在不同水平面上运动的距离，总结结论</a:t>
            </a:r>
            <a:endParaRPr lang="zh-CN" altLang="en-US" sz="2400"/>
          </a:p>
        </p:txBody>
      </p:sp>
      <p:sp>
        <p:nvSpPr>
          <p:cNvPr id="2" name="文本框 1"/>
          <p:cNvSpPr txBox="1"/>
          <p:nvPr/>
        </p:nvSpPr>
        <p:spPr>
          <a:xfrm>
            <a:off x="6194425" y="1200468"/>
            <a:ext cx="5080000" cy="460375"/>
          </a:xfrm>
          <a:prstGeom prst="rect">
            <a:avLst/>
          </a:prstGeom>
          <a:noFill/>
          <a:ln w="9525">
            <a:noFill/>
          </a:ln>
        </p:spPr>
        <p:txBody>
          <a:bodyPr>
            <a:spAutoFit/>
          </a:bodyPr>
          <a:p>
            <a:r>
              <a:rPr lang="zh-CN" sz="2400">
                <a:solidFill>
                  <a:srgbClr val="FF0000"/>
                </a:solidFill>
                <a:ea typeface="宋体" panose="02010600030101010101" pitchFamily="2" charset="-122"/>
              </a:rPr>
              <a:t>使小车到达水平面时具有相同的速度　</a:t>
            </a:r>
            <a:endParaRPr lang="zh-CN" altLang="en-US" sz="2400">
              <a:solidFill>
                <a:srgbClr val="FF0000"/>
              </a:solidFill>
              <a:ea typeface="宋体" panose="02010600030101010101" pitchFamily="2" charset="-122"/>
            </a:endParaRPr>
          </a:p>
        </p:txBody>
      </p:sp>
      <p:sp>
        <p:nvSpPr>
          <p:cNvPr id="3" name="文本框 2"/>
          <p:cNvSpPr txBox="1"/>
          <p:nvPr/>
        </p:nvSpPr>
        <p:spPr>
          <a:xfrm>
            <a:off x="4121150" y="2337435"/>
            <a:ext cx="7410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小</a:t>
            </a:r>
            <a:endParaRPr lang="zh-CN" altLang="en-US" sz="2400">
              <a:solidFill>
                <a:srgbClr val="FF0000"/>
              </a:solidFill>
              <a:ea typeface="宋体" panose="02010600030101010101" pitchFamily="2" charset="-122"/>
            </a:endParaRPr>
          </a:p>
        </p:txBody>
      </p:sp>
      <p:sp>
        <p:nvSpPr>
          <p:cNvPr id="4" name="文本框 3"/>
          <p:cNvSpPr txBox="1"/>
          <p:nvPr/>
        </p:nvSpPr>
        <p:spPr>
          <a:xfrm>
            <a:off x="6746240" y="2837180"/>
            <a:ext cx="95948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速度</a:t>
            </a:r>
            <a:endParaRPr lang="zh-CN" altLang="en-US" sz="2400">
              <a:solidFill>
                <a:srgbClr val="FF0000"/>
              </a:solidFill>
              <a:ea typeface="宋体" panose="02010600030101010101" pitchFamily="2" charset="-122"/>
            </a:endParaRPr>
          </a:p>
        </p:txBody>
      </p:sp>
      <p:sp>
        <p:nvSpPr>
          <p:cNvPr id="5" name="文本框 4"/>
          <p:cNvSpPr txBox="1"/>
          <p:nvPr/>
        </p:nvSpPr>
        <p:spPr>
          <a:xfrm>
            <a:off x="702310" y="3922395"/>
            <a:ext cx="241681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表面粗糙程度</a:t>
            </a:r>
            <a:endParaRPr lang="zh-CN" altLang="en-US" sz="2400">
              <a:solidFill>
                <a:srgbClr val="FF0000"/>
              </a:solidFill>
              <a:ea typeface="宋体" panose="02010600030101010101" pitchFamily="2" charset="-122"/>
            </a:endParaRPr>
          </a:p>
        </p:txBody>
      </p:sp>
      <p:sp>
        <p:nvSpPr>
          <p:cNvPr id="6" name="文本框 5"/>
          <p:cNvSpPr txBox="1"/>
          <p:nvPr/>
        </p:nvSpPr>
        <p:spPr>
          <a:xfrm>
            <a:off x="1736725" y="5069205"/>
            <a:ext cx="16998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匀速直线</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16940" y="1731645"/>
            <a:ext cx="10358120" cy="3969385"/>
          </a:xfrm>
          <a:prstGeom prst="rect">
            <a:avLst/>
          </a:prstGeom>
          <a:noFill/>
          <a:ln w="9525">
            <a:noFill/>
          </a:ln>
        </p:spPr>
        <p:txBody>
          <a:bodyPr wrap="square">
            <a:spAutoFit/>
          </a:bodyPr>
          <a:p>
            <a:pPr>
              <a:lnSpc>
                <a:spcPct val="150000"/>
              </a:lnSpc>
            </a:pPr>
            <a:r>
              <a:rPr lang="zh-CN" sz="2400">
                <a:ea typeface="黑体" panose="02010609060101010101" pitchFamily="49" charset="-122"/>
              </a:rPr>
              <a:t>【交流与反思】</a:t>
            </a:r>
            <a:r>
              <a:rPr lang="en-US" sz="2400">
                <a:latin typeface="Times New Roman" panose="02020603050405020304" pitchFamily="18" charset="0"/>
                <a:ea typeface="宋体" panose="02010600030101010101" pitchFamily="2" charset="-122"/>
              </a:rPr>
              <a:t>7. </a:t>
            </a:r>
            <a:r>
              <a:rPr lang="zh-CN" sz="2400">
                <a:ea typeface="宋体" panose="02010600030101010101" pitchFamily="2" charset="-122"/>
              </a:rPr>
              <a:t>小车运</a:t>
            </a:r>
            <a:r>
              <a:rPr lang="zh-CN" sz="2400">
                <a:latin typeface="Times New Roman" panose="02020603050405020304" pitchFamily="18" charset="0"/>
                <a:ea typeface="宋体" panose="02010600030101010101" pitchFamily="2" charset="-122"/>
              </a:rPr>
              <a:t>动到斜面底端后继续运动的原因</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rPr>
              <a:t>小车具有</a:t>
            </a:r>
            <a:r>
              <a:rPr lang="en-US" sz="2400">
                <a:latin typeface="Times New Roman" panose="02020603050405020304" pitchFamily="18" charset="0"/>
                <a:ea typeface="宋体" panose="02010600030101010101" pitchFamily="2" charset="-122"/>
              </a:rPr>
              <a:t>________)8. </a:t>
            </a:r>
            <a:r>
              <a:rPr lang="zh-CN" sz="2400">
                <a:ea typeface="宋体" panose="02010600030101010101" pitchFamily="2" charset="-122"/>
              </a:rPr>
              <a:t>小车最终在水平面停下来的原因</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受到</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作用</a:t>
            </a:r>
            <a:r>
              <a:rPr lang="en-US" sz="2400">
                <a:latin typeface="Times New Roman" panose="02020603050405020304" pitchFamily="18" charset="0"/>
                <a:ea typeface="宋体" panose="02010600030101010101" pitchFamily="2" charset="-122"/>
              </a:rPr>
              <a:t>)9. </a:t>
            </a:r>
            <a:r>
              <a:rPr lang="zh-CN" sz="2400">
                <a:ea typeface="宋体" panose="02010600030101010101" pitchFamily="2" charset="-122"/>
              </a:rPr>
              <a:t>小车运动过程中能量的转化</a:t>
            </a:r>
            <a:r>
              <a:rPr lang="en-US" sz="2400">
                <a:latin typeface="Times New Roman" panose="02020603050405020304" pitchFamily="18" charset="0"/>
                <a:ea typeface="宋体" panose="02010600030101010101" pitchFamily="2" charset="-122"/>
              </a:rPr>
              <a:t>(</a:t>
            </a:r>
            <a:r>
              <a:rPr lang="en-US" sz="2400">
                <a:latin typeface="宋体" panose="02010600030101010101" pitchFamily="2" charset="-122"/>
                <a:cs typeface="Times New Roman" panose="02020603050405020304" pitchFamily="18" charset="0"/>
              </a:rPr>
              <a:t>①</a:t>
            </a:r>
            <a:r>
              <a:rPr lang="zh-CN" sz="2400">
                <a:ea typeface="宋体" panose="02010600030101010101" pitchFamily="2" charset="-122"/>
              </a:rPr>
              <a:t>从斜面滑到水平面的过程中：重力势能转化为动能和内能；</a:t>
            </a:r>
            <a:r>
              <a:rPr lang="en-US" sz="2400">
                <a:latin typeface="宋体" panose="02010600030101010101" pitchFamily="2" charset="-122"/>
                <a:cs typeface="Times New Roman" panose="02020603050405020304" pitchFamily="18" charset="0"/>
              </a:rPr>
              <a:t>②</a:t>
            </a:r>
            <a:r>
              <a:rPr lang="zh-CN" sz="2400">
                <a:ea typeface="宋体" panose="02010600030101010101" pitchFamily="2" charset="-122"/>
              </a:rPr>
              <a:t>从水平面运动到静止的过程中：动能转化为内能</a:t>
            </a:r>
            <a:r>
              <a:rPr lang="en-US" sz="2400">
                <a:latin typeface="Times New Roman" panose="02020603050405020304" pitchFamily="18" charset="0"/>
                <a:ea typeface="宋体" panose="02010600030101010101" pitchFamily="2" charset="-122"/>
              </a:rPr>
              <a:t>)10. </a:t>
            </a:r>
            <a:r>
              <a:rPr lang="zh-CN" sz="2400">
                <a:ea typeface="宋体" panose="02010600030101010101" pitchFamily="2" charset="-122"/>
              </a:rPr>
              <a:t>测量小车在水平面运动时所</a:t>
            </a:r>
            <a:r>
              <a:rPr lang="zh-CN" sz="2400">
                <a:latin typeface="Times New Roman" panose="02020603050405020304" pitchFamily="18" charset="0"/>
                <a:ea typeface="宋体" panose="02010600030101010101" pitchFamily="2" charset="-122"/>
              </a:rPr>
              <a:t>受阻力大小的做法</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rPr>
              <a:t>用弹簧测力计沿水平方向拉着小车做匀速直线运动，读出弹簧测力计的示数</a:t>
            </a:r>
            <a:r>
              <a:rPr lang="en-US" sz="2400">
                <a:latin typeface="Times New Roman" panose="02020603050405020304" pitchFamily="18" charset="0"/>
              </a:rPr>
              <a:t>)</a:t>
            </a:r>
            <a:endParaRPr lang="zh-CN" altLang="en-US" sz="2400"/>
          </a:p>
        </p:txBody>
      </p:sp>
      <p:sp>
        <p:nvSpPr>
          <p:cNvPr id="2" name="文本框 1"/>
          <p:cNvSpPr txBox="1"/>
          <p:nvPr/>
        </p:nvSpPr>
        <p:spPr>
          <a:xfrm>
            <a:off x="7876540" y="2369185"/>
            <a:ext cx="11283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惯性</a:t>
            </a:r>
            <a:endParaRPr lang="zh-CN" altLang="en-US" sz="2400">
              <a:solidFill>
                <a:srgbClr val="FF0000"/>
              </a:solidFill>
              <a:ea typeface="宋体" panose="02010600030101010101" pitchFamily="2" charset="-122"/>
            </a:endParaRPr>
          </a:p>
        </p:txBody>
      </p:sp>
      <p:sp>
        <p:nvSpPr>
          <p:cNvPr id="3" name="文本框 2"/>
          <p:cNvSpPr txBox="1"/>
          <p:nvPr/>
        </p:nvSpPr>
        <p:spPr>
          <a:xfrm>
            <a:off x="6442710" y="2901950"/>
            <a:ext cx="10121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阻力</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16940" y="1659890"/>
            <a:ext cx="10358120"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11. </a:t>
            </a:r>
            <a:r>
              <a:rPr lang="zh-CN" sz="2400">
                <a:ea typeface="宋体" panose="02010600030101010101" pitchFamily="2" charset="-122"/>
              </a:rPr>
              <a:t>添加器材或改变实验操作还可探究的实验</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让同一小车从斜面的不同高度由静止滑下可探究的实验</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小车的动能与速度的关系、小车的重力势能与高度的关系</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在粗糙程度不同的水平面上用弹簧测力计拉着同一小车做匀速直线运动可探究的实验</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滑动摩擦力的大小与接触面粗糙程度的关系</a:t>
            </a:r>
            <a:r>
              <a:rPr lang="en-US" sz="2400">
                <a:latin typeface="Times New Roman" panose="02020603050405020304" pitchFamily="18" charset="0"/>
                <a:ea typeface="宋体" panose="02010600030101010101" pitchFamily="2" charset="-122"/>
              </a:rPr>
              <a:t>)</a:t>
            </a:r>
            <a:r>
              <a:rPr lang="zh-CN" sz="2400">
                <a:ea typeface="黑体" panose="02010609060101010101" pitchFamily="49" charset="-122"/>
              </a:rPr>
              <a:t>实验结论：</a:t>
            </a:r>
            <a:r>
              <a:rPr lang="zh-CN" sz="2400">
                <a:ea typeface="宋体" panose="02010600030101010101" pitchFamily="2" charset="-122"/>
              </a:rPr>
              <a:t>在其他条件相同时，</a:t>
            </a:r>
            <a:r>
              <a:rPr lang="zh-CN" sz="2400">
                <a:latin typeface="Times New Roman" panose="02020603050405020304" pitchFamily="18" charset="0"/>
                <a:ea typeface="宋体" panose="02010600030101010101" pitchFamily="2" charset="-122"/>
              </a:rPr>
              <a:t>水平面越光滑，小车受到的摩擦力越</a:t>
            </a:r>
            <a:r>
              <a:rPr lang="en-US" sz="2400">
                <a:latin typeface="Times New Roman" panose="02020603050405020304" pitchFamily="18" charset="0"/>
                <a:ea typeface="宋体" panose="02010600030101010101" pitchFamily="2" charset="-122"/>
              </a:rPr>
              <a:t>_____</a:t>
            </a:r>
            <a:r>
              <a:rPr lang="zh-CN" sz="2400">
                <a:ea typeface="宋体" panose="02010600030101010101" pitchFamily="2" charset="-122"/>
              </a:rPr>
              <a:t>，小车前进的距离就越</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endParaRPr lang="zh-CN" altLang="en-US" sz="2400"/>
          </a:p>
        </p:txBody>
      </p:sp>
      <p:sp>
        <p:nvSpPr>
          <p:cNvPr id="2" name="文本框 1"/>
          <p:cNvSpPr txBox="1"/>
          <p:nvPr/>
        </p:nvSpPr>
        <p:spPr>
          <a:xfrm>
            <a:off x="10220325" y="4457065"/>
            <a:ext cx="7112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小</a:t>
            </a:r>
            <a:endParaRPr lang="zh-CN" altLang="en-US" sz="2400">
              <a:solidFill>
                <a:srgbClr val="FF0000"/>
              </a:solidFill>
              <a:ea typeface="宋体" panose="02010600030101010101" pitchFamily="2" charset="-122"/>
            </a:endParaRPr>
          </a:p>
        </p:txBody>
      </p:sp>
      <p:sp>
        <p:nvSpPr>
          <p:cNvPr id="3" name="文本框 2"/>
          <p:cNvSpPr txBox="1"/>
          <p:nvPr/>
        </p:nvSpPr>
        <p:spPr>
          <a:xfrm>
            <a:off x="3943985" y="5048250"/>
            <a:ext cx="7696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远</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1138555" y="1341120"/>
            <a:ext cx="9739630" cy="622935"/>
            <a:chOff x="1566" y="1660"/>
            <a:chExt cx="15338" cy="981"/>
          </a:xfrm>
        </p:grpSpPr>
        <p:pic>
          <p:nvPicPr>
            <p:cNvPr id="4" name="图片 3" descr="QQ图片20190926151119"/>
            <p:cNvPicPr>
              <a:picLocks noChangeAspect="1"/>
            </p:cNvPicPr>
            <p:nvPr/>
          </p:nvPicPr>
          <p:blipFill>
            <a:blip r:embed="rId1"/>
            <a:stretch>
              <a:fillRect/>
            </a:stretch>
          </p:blipFill>
          <p:spPr>
            <a:xfrm>
              <a:off x="1566" y="1660"/>
              <a:ext cx="15338" cy="920"/>
            </a:xfrm>
            <a:prstGeom prst="rect">
              <a:avLst/>
            </a:prstGeom>
          </p:spPr>
        </p:pic>
        <p:sp>
          <p:nvSpPr>
            <p:cNvPr id="6" name="文本框 5"/>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sp>
        <p:nvSpPr>
          <p:cNvPr id="5" name="文本框 4"/>
          <p:cNvSpPr txBox="1"/>
          <p:nvPr/>
        </p:nvSpPr>
        <p:spPr>
          <a:xfrm>
            <a:off x="8847455" y="5300345"/>
            <a:ext cx="1311910" cy="368300"/>
          </a:xfrm>
          <a:prstGeom prst="rect">
            <a:avLst/>
          </a:prstGeom>
          <a:noFill/>
          <a:ln w="9525">
            <a:noFill/>
          </a:ln>
        </p:spPr>
        <p:txBody>
          <a:bodyPr wrap="square">
            <a:spAutoFit/>
          </a:bodyPr>
          <a:p>
            <a:r>
              <a:rPr lang="zh-CN" sz="1800">
                <a:cs typeface="楷体_GB2312" charset="0"/>
              </a:rPr>
              <a:t>例题图</a:t>
            </a:r>
            <a:endParaRPr lang="zh-CN" altLang="en-US" sz="1800">
              <a:cs typeface="楷体_GB2312" charset="0"/>
            </a:endParaRPr>
          </a:p>
        </p:txBody>
      </p:sp>
      <p:sp>
        <p:nvSpPr>
          <p:cNvPr id="8" name="文本框 7"/>
          <p:cNvSpPr txBox="1"/>
          <p:nvPr/>
        </p:nvSpPr>
        <p:spPr>
          <a:xfrm>
            <a:off x="819150" y="2527935"/>
            <a:ext cx="6031865" cy="3415030"/>
          </a:xfrm>
          <a:prstGeom prst="rect">
            <a:avLst/>
          </a:prstGeom>
          <a:noFill/>
          <a:ln w="9525">
            <a:noFill/>
          </a:ln>
        </p:spPr>
        <p:txBody>
          <a:bodyPr wrap="square">
            <a:spAutoFit/>
          </a:bodyPr>
          <a:p>
            <a:pPr>
              <a:lnSpc>
                <a:spcPct val="150000"/>
              </a:lnSpc>
            </a:pPr>
            <a:r>
              <a:rPr lang="zh-CN" sz="2400">
                <a:ea typeface="黑体" panose="02010609060101010101" pitchFamily="49" charset="-122"/>
              </a:rPr>
              <a:t>例</a:t>
            </a:r>
            <a:r>
              <a:rPr lang="zh-CN" sz="2400">
                <a:ea typeface="宋体" panose="02010600030101010101" pitchFamily="2" charset="-122"/>
              </a:rPr>
              <a:t>　</a:t>
            </a:r>
            <a:r>
              <a:rPr lang="en-US" sz="2400">
                <a:latin typeface="Times New Roman" panose="02020603050405020304" pitchFamily="18" charset="0"/>
                <a:cs typeface="楷体_GB2312" charset="0"/>
              </a:rPr>
              <a:t>(2019</a:t>
            </a:r>
            <a:r>
              <a:rPr lang="zh-CN" sz="2400">
                <a:cs typeface="楷体_GB2312" charset="0"/>
              </a:rPr>
              <a:t>宜宾</a:t>
            </a:r>
            <a:r>
              <a:rPr lang="en-US" sz="2400">
                <a:latin typeface="Times New Roman" panose="02020603050405020304" pitchFamily="18" charset="0"/>
                <a:cs typeface="楷体_GB2312" charset="0"/>
              </a:rPr>
              <a:t>)</a:t>
            </a:r>
            <a:r>
              <a:rPr lang="zh-CN" sz="2400">
                <a:ea typeface="宋体" panose="02010600030101010101" pitchFamily="2" charset="-122"/>
              </a:rPr>
              <a:t>关于</a:t>
            </a:r>
            <a:r>
              <a:rPr lang="en-US" sz="2400">
                <a:latin typeface="宋体" panose="02010600030101010101" pitchFamily="2" charset="-122"/>
                <a:cs typeface="宋体" panose="02010600030101010101" pitchFamily="2" charset="-122"/>
              </a:rPr>
              <a:t>“</a:t>
            </a:r>
            <a:r>
              <a:rPr lang="zh-CN" sz="2400">
                <a:latin typeface="宋体" panose="02010600030101010101" pitchFamily="2" charset="-122"/>
                <a:cs typeface="宋体" panose="02010600030101010101" pitchFamily="2" charset="-122"/>
              </a:rPr>
              <a:t>阻力对物体运动的影响</a:t>
            </a:r>
            <a:r>
              <a:rPr lang="en-US" sz="2400">
                <a:latin typeface="宋体" panose="02010600030101010101" pitchFamily="2" charset="-122"/>
                <a:cs typeface="宋体" panose="02010600030101010101" pitchFamily="2" charset="-122"/>
              </a:rPr>
              <a:t>”</a:t>
            </a:r>
            <a:r>
              <a:rPr lang="zh-CN" sz="2400">
                <a:ea typeface="宋体" panose="02010600030101010101" pitchFamily="2" charset="-122"/>
              </a:rPr>
              <a:t>问题，某学习小组进行了如下探究实验：依次将毛巾、棉布分别铺在水平木板上，让小车分别从斜面顶端由</a:t>
            </a:r>
            <a:r>
              <a:rPr lang="zh-CN" sz="2400">
                <a:latin typeface="Times New Roman" panose="02020603050405020304" pitchFamily="18" charset="0"/>
                <a:ea typeface="宋体" panose="02010600030101010101" pitchFamily="2" charset="-122"/>
              </a:rPr>
              <a:t>静止自由下滑，观察小车在水平面上滑行的最大距离，三种情况下的运动如图所示．</a:t>
            </a:r>
            <a:endParaRPr lang="zh-CN" altLang="en-US" sz="2400"/>
          </a:p>
        </p:txBody>
      </p:sp>
      <p:pic>
        <p:nvPicPr>
          <p:cNvPr id="2" name="图片 -2147482125"/>
          <p:cNvPicPr>
            <a:picLocks noChangeAspect="1"/>
          </p:cNvPicPr>
          <p:nvPr/>
        </p:nvPicPr>
        <p:blipFill>
          <a:blip r:embed="rId2"/>
          <a:stretch>
            <a:fillRect/>
          </a:stretch>
        </p:blipFill>
        <p:spPr>
          <a:xfrm>
            <a:off x="7160895" y="2841625"/>
            <a:ext cx="4096385" cy="217995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75665" y="1055370"/>
            <a:ext cx="10583545"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实验中每次均让小车从斜面顶端由静止自由下滑，目的是使小车在水平面上开始滑行时获得的速度大小</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相等</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不相等</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，本实验中的</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阻力</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是指小车受到的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endParaRPr lang="zh-CN" altLang="en-US" sz="2400"/>
          </a:p>
        </p:txBody>
      </p:sp>
      <p:sp>
        <p:nvSpPr>
          <p:cNvPr id="2" name="文本框 1"/>
          <p:cNvSpPr txBox="1"/>
          <p:nvPr/>
        </p:nvSpPr>
        <p:spPr>
          <a:xfrm>
            <a:off x="860425" y="2683510"/>
            <a:ext cx="10356215"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分析图中小车的运动情况可知：小车在毛巾表面上滑行的距离最短，说明小车受到的阻力越大，速度减小得越</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慢</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牛顿在伽利略等人的研究基础上，概括出牛顿第一定律：一切物体在没有受到力的作用时，总保持</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状态或</a:t>
            </a:r>
            <a:r>
              <a:rPr lang="en-US" sz="2400">
                <a:latin typeface="Times New Roman" panose="02020603050405020304" pitchFamily="18" charset="0"/>
                <a:sym typeface="+mn-ea"/>
              </a:rPr>
              <a:t>___</a:t>
            </a:r>
            <a:r>
              <a:rPr lang="en-US" sz="2400">
                <a:latin typeface="Times New Roman" panose="02020603050405020304" pitchFamily="18" charset="0"/>
                <a:ea typeface="宋体" panose="02010600030101010101" pitchFamily="2" charset="-122"/>
              </a:rPr>
              <a:t>____________</a:t>
            </a:r>
            <a:r>
              <a:rPr lang="zh-CN" sz="2400">
                <a:ea typeface="宋体" panose="02010600030101010101" pitchFamily="2" charset="-122"/>
              </a:rPr>
              <a:t>状态；</a:t>
            </a:r>
            <a:r>
              <a:rPr lang="en-US" sz="2400">
                <a:latin typeface="Times New Roman" panose="02020603050405020304" pitchFamily="18" charset="0"/>
                <a:ea typeface="宋体" panose="02010600030101010101" pitchFamily="2" charset="-122"/>
              </a:rPr>
              <a:t>(4)</a:t>
            </a:r>
            <a:r>
              <a:rPr lang="zh-CN" sz="2400">
                <a:ea typeface="宋体" panose="02010600030101010101" pitchFamily="2" charset="-122"/>
              </a:rPr>
              <a:t>牛顿第一定律</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是</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不是</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直接由实验得出的，其符合逻辑的科学推理为科学研究提供了一个重要方法．</a:t>
            </a:r>
            <a:endParaRPr lang="zh-CN" altLang="en-US" sz="2400"/>
          </a:p>
        </p:txBody>
      </p:sp>
      <p:sp>
        <p:nvSpPr>
          <p:cNvPr id="3" name="文本框 2"/>
          <p:cNvSpPr txBox="1"/>
          <p:nvPr/>
        </p:nvSpPr>
        <p:spPr>
          <a:xfrm>
            <a:off x="5051425" y="1701800"/>
            <a:ext cx="9537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相等</a:t>
            </a:r>
            <a:endParaRPr lang="zh-CN" altLang="en-US" sz="2400">
              <a:solidFill>
                <a:srgbClr val="FF0000"/>
              </a:solidFill>
              <a:ea typeface="宋体" panose="02010600030101010101" pitchFamily="2" charset="-122"/>
            </a:endParaRPr>
          </a:p>
        </p:txBody>
      </p:sp>
      <p:sp>
        <p:nvSpPr>
          <p:cNvPr id="4" name="文本框 3"/>
          <p:cNvSpPr txBox="1"/>
          <p:nvPr/>
        </p:nvSpPr>
        <p:spPr>
          <a:xfrm>
            <a:off x="4881880" y="2223135"/>
            <a:ext cx="12928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摩擦力</a:t>
            </a:r>
            <a:endParaRPr lang="zh-CN" altLang="en-US" sz="2400">
              <a:solidFill>
                <a:srgbClr val="FF0000"/>
              </a:solidFill>
              <a:ea typeface="宋体" panose="02010600030101010101" pitchFamily="2" charset="-122"/>
            </a:endParaRPr>
          </a:p>
        </p:txBody>
      </p:sp>
      <p:sp>
        <p:nvSpPr>
          <p:cNvPr id="5" name="文本框 4"/>
          <p:cNvSpPr txBox="1"/>
          <p:nvPr/>
        </p:nvSpPr>
        <p:spPr>
          <a:xfrm>
            <a:off x="6174740" y="3321685"/>
            <a:ext cx="6534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快</a:t>
            </a:r>
            <a:endParaRPr lang="zh-CN" altLang="en-US" sz="2400">
              <a:solidFill>
                <a:srgbClr val="FF0000"/>
              </a:solidFill>
              <a:ea typeface="宋体" panose="02010600030101010101" pitchFamily="2" charset="-122"/>
            </a:endParaRPr>
          </a:p>
        </p:txBody>
      </p:sp>
      <p:sp>
        <p:nvSpPr>
          <p:cNvPr id="6" name="文本框 5"/>
          <p:cNvSpPr txBox="1"/>
          <p:nvPr/>
        </p:nvSpPr>
        <p:spPr>
          <a:xfrm>
            <a:off x="4392930" y="4416425"/>
            <a:ext cx="10699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静止</a:t>
            </a:r>
            <a:endParaRPr lang="zh-CN" altLang="en-US" sz="2400">
              <a:solidFill>
                <a:srgbClr val="FF0000"/>
              </a:solidFill>
              <a:ea typeface="宋体" panose="02010600030101010101" pitchFamily="2" charset="-122"/>
            </a:endParaRPr>
          </a:p>
        </p:txBody>
      </p:sp>
      <p:sp>
        <p:nvSpPr>
          <p:cNvPr id="7" name="文本框 6"/>
          <p:cNvSpPr txBox="1"/>
          <p:nvPr/>
        </p:nvSpPr>
        <p:spPr>
          <a:xfrm>
            <a:off x="6465570" y="4416425"/>
            <a:ext cx="22523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匀速直线运动</a:t>
            </a:r>
            <a:endParaRPr lang="zh-CN" altLang="en-US" sz="2400">
              <a:solidFill>
                <a:srgbClr val="FF0000"/>
              </a:solidFill>
              <a:ea typeface="宋体" panose="02010600030101010101" pitchFamily="2" charset="-122"/>
            </a:endParaRPr>
          </a:p>
        </p:txBody>
      </p:sp>
      <p:sp>
        <p:nvSpPr>
          <p:cNvPr id="8" name="文本框 7"/>
          <p:cNvSpPr txBox="1"/>
          <p:nvPr/>
        </p:nvSpPr>
        <p:spPr>
          <a:xfrm>
            <a:off x="3230245" y="4968240"/>
            <a:ext cx="96393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不是</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829945" y="1403985"/>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补充设问</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686435" y="2035175"/>
            <a:ext cx="10813415"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(5)</a:t>
            </a:r>
            <a:r>
              <a:rPr lang="zh-CN" sz="2400">
                <a:ea typeface="宋体" panose="02010600030101010101" pitchFamily="2" charset="-122"/>
              </a:rPr>
              <a:t>实验时，发现小车滑出水平表面，需要重新实验．小明的方案是：降低小车从斜面由静止释放的高度；小玲的方案是：更换相同材质的更长的水平表面．比较两位同学的方案，</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的方案是合理的，另一同学的方案的不合理之处是</a:t>
            </a:r>
            <a:r>
              <a:rPr lang="en-US" sz="2400">
                <a:latin typeface="Times New Roman" panose="02020603050405020304" pitchFamily="18" charset="0"/>
                <a:sym typeface="+mn-ea"/>
              </a:rPr>
              <a:t>________________________</a:t>
            </a:r>
            <a:r>
              <a:rPr lang="en-US" sz="2400">
                <a:latin typeface="Times New Roman" panose="02020603050405020304" pitchFamily="18" charset="0"/>
                <a:ea typeface="宋体" panose="02010600030101010101" pitchFamily="2" charset="-122"/>
              </a:rPr>
              <a:t>_________________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(6)</a:t>
            </a:r>
            <a:r>
              <a:rPr lang="zh-CN" sz="2400">
                <a:ea typeface="宋体" panose="02010600030101010101" pitchFamily="2" charset="-122"/>
              </a:rPr>
              <a:t>实验中通过改变</a:t>
            </a:r>
            <a:r>
              <a:rPr lang="en-US" sz="2400">
                <a:latin typeface="Times New Roman" panose="02020603050405020304" pitchFamily="18" charset="0"/>
                <a:ea typeface="宋体" panose="02010600030101010101" pitchFamily="2" charset="-122"/>
              </a:rPr>
              <a:t>__________________</a:t>
            </a:r>
            <a:r>
              <a:rPr lang="zh-CN" sz="2400">
                <a:ea typeface="宋体" panose="02010600030101010101" pitchFamily="2" charset="-122"/>
              </a:rPr>
              <a:t>的办法改变小车在水平面上受到的阻力大小，小车</a:t>
            </a:r>
            <a:r>
              <a:rPr lang="zh-CN" sz="2400">
                <a:latin typeface="Times New Roman" panose="02020603050405020304" pitchFamily="18" charset="0"/>
                <a:ea typeface="宋体" panose="02010600030101010101" pitchFamily="2" charset="-122"/>
              </a:rPr>
              <a:t>到达水平面后继续向前运动是因为小车具有</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，小车在水平面最终停下来，是受到</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 </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平衡力</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Times New Roman" panose="02020603050405020304" pitchFamily="18" charset="0"/>
                <a:ea typeface="宋体" panose="02010600030101010101" pitchFamily="2" charset="-122"/>
              </a:rPr>
              <a:t> </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非平衡力</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作用．</a:t>
            </a:r>
            <a:endParaRPr lang="zh-CN" altLang="en-US" sz="2400"/>
          </a:p>
        </p:txBody>
      </p:sp>
      <p:sp>
        <p:nvSpPr>
          <p:cNvPr id="3" name="文本框 2"/>
          <p:cNvSpPr txBox="1"/>
          <p:nvPr/>
        </p:nvSpPr>
        <p:spPr>
          <a:xfrm>
            <a:off x="4495800" y="3222625"/>
            <a:ext cx="10026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小玲</a:t>
            </a:r>
            <a:endParaRPr lang="zh-CN" altLang="en-US" sz="2400">
              <a:solidFill>
                <a:srgbClr val="FF0000"/>
              </a:solidFill>
              <a:ea typeface="宋体" panose="02010600030101010101" pitchFamily="2" charset="-122"/>
            </a:endParaRPr>
          </a:p>
        </p:txBody>
      </p:sp>
      <p:sp>
        <p:nvSpPr>
          <p:cNvPr id="6" name="文本框 5"/>
          <p:cNvSpPr txBox="1"/>
          <p:nvPr/>
        </p:nvSpPr>
        <p:spPr>
          <a:xfrm>
            <a:off x="1996440" y="3789680"/>
            <a:ext cx="64357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没有控制小车到达水平表面时的初速度相同</a:t>
            </a:r>
            <a:endParaRPr lang="zh-CN" altLang="en-US" sz="2400">
              <a:solidFill>
                <a:srgbClr val="FF0000"/>
              </a:solidFill>
              <a:ea typeface="宋体" panose="02010600030101010101" pitchFamily="2" charset="-122"/>
            </a:endParaRPr>
          </a:p>
        </p:txBody>
      </p:sp>
      <p:sp>
        <p:nvSpPr>
          <p:cNvPr id="7" name="文本框 6"/>
          <p:cNvSpPr txBox="1"/>
          <p:nvPr/>
        </p:nvSpPr>
        <p:spPr>
          <a:xfrm>
            <a:off x="3333115" y="4321810"/>
            <a:ext cx="267843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水平面粗糙程度</a:t>
            </a:r>
            <a:endParaRPr lang="zh-CN" altLang="en-US" sz="2400">
              <a:solidFill>
                <a:srgbClr val="FF0000"/>
              </a:solidFill>
              <a:ea typeface="宋体" panose="02010600030101010101" pitchFamily="2" charset="-122"/>
            </a:endParaRPr>
          </a:p>
        </p:txBody>
      </p:sp>
      <p:sp>
        <p:nvSpPr>
          <p:cNvPr id="8" name="文本框 7"/>
          <p:cNvSpPr txBox="1"/>
          <p:nvPr/>
        </p:nvSpPr>
        <p:spPr>
          <a:xfrm>
            <a:off x="8195945" y="4860290"/>
            <a:ext cx="10210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惯性</a:t>
            </a:r>
            <a:endParaRPr lang="zh-CN" altLang="en-US" sz="2400">
              <a:solidFill>
                <a:srgbClr val="FF0000"/>
              </a:solidFill>
              <a:ea typeface="宋体" panose="02010600030101010101" pitchFamily="2" charset="-122"/>
            </a:endParaRPr>
          </a:p>
        </p:txBody>
      </p:sp>
      <p:sp>
        <p:nvSpPr>
          <p:cNvPr id="9" name="文本框 8"/>
          <p:cNvSpPr txBox="1"/>
          <p:nvPr/>
        </p:nvSpPr>
        <p:spPr>
          <a:xfrm>
            <a:off x="3731895" y="5421630"/>
            <a:ext cx="15932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非平衡力</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8"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542290" y="1080770"/>
            <a:ext cx="10210800" cy="521970"/>
            <a:chOff x="894" y="3246"/>
            <a:chExt cx="16080" cy="822"/>
          </a:xfrm>
        </p:grpSpPr>
        <p:sp>
          <p:nvSpPr>
            <p:cNvPr id="20481"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惯性</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327025" y="1481455"/>
            <a:ext cx="11329670"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 </a:t>
            </a:r>
            <a:r>
              <a:rPr lang="zh-CN" sz="2400">
                <a:ea typeface="黑体" panose="02010609060101010101" pitchFamily="49" charset="-122"/>
              </a:rPr>
              <a:t>定义</a:t>
            </a:r>
            <a:r>
              <a:rPr lang="zh-CN" sz="2400">
                <a:ea typeface="宋体" panose="02010600030101010101" pitchFamily="2" charset="-122"/>
              </a:rPr>
              <a:t>：一切物体都有保持原来</a:t>
            </a:r>
            <a:r>
              <a:rPr lang="en-US" sz="2400">
                <a:latin typeface="Times New Roman" panose="02020603050405020304" pitchFamily="18" charset="0"/>
                <a:sym typeface="+mn-ea"/>
              </a:rPr>
              <a:t>_</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不变的性质，我们把这种性质叫做惯性．</a:t>
            </a:r>
            <a:r>
              <a:rPr lang="en-US" sz="2400">
                <a:latin typeface="Times New Roman" panose="02020603050405020304" pitchFamily="18" charset="0"/>
                <a:ea typeface="宋体" panose="02010600030101010101" pitchFamily="2" charset="-122"/>
              </a:rPr>
              <a:t>2. </a:t>
            </a:r>
            <a:r>
              <a:rPr lang="zh-CN" sz="2400">
                <a:ea typeface="黑体" panose="02010609060101010101" pitchFamily="49" charset="-122"/>
              </a:rPr>
              <a:t>影响因素</a:t>
            </a:r>
            <a:r>
              <a:rPr lang="zh-CN" sz="2400">
                <a:ea typeface="宋体" panose="02010600030101010101" pitchFamily="2" charset="-122"/>
              </a:rPr>
              <a:t>：惯性是一切物体所固有的属性；惯性的大小只与物体的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有关，而与物体的运动状态和速度大小无关．</a:t>
            </a:r>
            <a:r>
              <a:rPr lang="en-US" sz="2400">
                <a:latin typeface="Times New Roman" panose="02020603050405020304" pitchFamily="18" charset="0"/>
                <a:cs typeface="仿宋_GB2312" charset="0"/>
              </a:rPr>
              <a:t>(2018.7A</a:t>
            </a:r>
            <a:r>
              <a:rPr lang="zh-CN" sz="2400">
                <a:cs typeface="仿宋_GB2312" charset="0"/>
              </a:rPr>
              <a:t>，</a:t>
            </a:r>
            <a:r>
              <a:rPr lang="en-US" sz="2400">
                <a:latin typeface="Times New Roman" panose="02020603050405020304" pitchFamily="18" charset="0"/>
                <a:cs typeface="仿宋_GB2312" charset="0"/>
              </a:rPr>
              <a:t>2017.14)</a:t>
            </a:r>
            <a:r>
              <a:rPr lang="en-US" sz="2400">
                <a:latin typeface="Times New Roman" panose="02020603050405020304" pitchFamily="18" charset="0"/>
                <a:ea typeface="宋体" panose="02010600030101010101" pitchFamily="2" charset="-122"/>
              </a:rPr>
              <a:t>3. </a:t>
            </a:r>
            <a:r>
              <a:rPr lang="zh-CN" sz="2400">
                <a:ea typeface="黑体" panose="02010609060101010101" pitchFamily="49" charset="-122"/>
              </a:rPr>
              <a:t>理解</a:t>
            </a:r>
            <a:r>
              <a:rPr lang="zh-CN" sz="2400">
                <a:ea typeface="宋体" panose="02010600030101010101" pitchFamily="2" charset="-122"/>
              </a:rPr>
              <a:t>：惯性是物体的基本属性，一切物体都有惯性．惯性不是力，只能说</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物体具有惯性</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由于惯性</a:t>
            </a:r>
            <a:r>
              <a:rPr lang="zh-CN" sz="240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仿宋_GB2312" charset="0"/>
              </a:rPr>
              <a:t>(2019.5)</a:t>
            </a:r>
            <a:r>
              <a:rPr lang="en-US" sz="2400">
                <a:latin typeface="Times New Roman" panose="02020603050405020304" pitchFamily="18" charset="0"/>
                <a:ea typeface="宋体" panose="02010600030101010101" pitchFamily="2" charset="-122"/>
              </a:rPr>
              <a:t>4. </a:t>
            </a:r>
            <a:r>
              <a:rPr lang="zh-CN" sz="2400">
                <a:ea typeface="黑体" panose="02010609060101010101" pitchFamily="49" charset="-122"/>
              </a:rPr>
              <a:t>利用及防止危害</a:t>
            </a:r>
            <a:r>
              <a:rPr lang="en-US" sz="2400">
                <a:latin typeface="Times New Roman" panose="02020603050405020304" pitchFamily="18" charset="0"/>
                <a:ea typeface="宋体" panose="02010600030101010101" pitchFamily="2" charset="-122"/>
              </a:rPr>
              <a:t>(1)</a:t>
            </a:r>
            <a:r>
              <a:rPr lang="zh-CN" sz="2400">
                <a:ea typeface="黑体" panose="02010609060101010101" pitchFamily="49" charset="-122"/>
              </a:rPr>
              <a:t>利用</a:t>
            </a:r>
            <a:r>
              <a:rPr lang="zh-CN" sz="2400">
                <a:ea typeface="宋体" panose="02010600030101010101" pitchFamily="2" charset="-122"/>
              </a:rPr>
              <a:t>：跳远运动员助跑；套紧锤头；拍打灰尘；抖落伞上的雨滴等；</a:t>
            </a:r>
            <a:r>
              <a:rPr lang="en-US" sz="2400">
                <a:latin typeface="Times New Roman" panose="02020603050405020304" pitchFamily="18" charset="0"/>
                <a:ea typeface="宋体" panose="02010600030101010101" pitchFamily="2" charset="-122"/>
              </a:rPr>
              <a:t>(2)</a:t>
            </a:r>
            <a:r>
              <a:rPr lang="zh-CN" sz="2400">
                <a:ea typeface="黑体" panose="02010609060101010101" pitchFamily="49" charset="-122"/>
              </a:rPr>
              <a:t>防止</a:t>
            </a:r>
            <a:r>
              <a:rPr lang="zh-CN" sz="2400">
                <a:ea typeface="宋体" panose="02010600030101010101" pitchFamily="2" charset="-122"/>
              </a:rPr>
              <a:t>：交通工具配备刹车系统；系安全带；保持车距等</a:t>
            </a:r>
            <a:endParaRPr lang="zh-CN" altLang="en-US" sz="2400"/>
          </a:p>
        </p:txBody>
      </p:sp>
      <p:grpSp>
        <p:nvGrpSpPr>
          <p:cNvPr id="2" name="组合 1"/>
          <p:cNvGrpSpPr/>
          <p:nvPr/>
        </p:nvGrpSpPr>
        <p:grpSpPr>
          <a:xfrm>
            <a:off x="9909175" y="4020820"/>
            <a:ext cx="1841500" cy="1887307"/>
            <a:chOff x="3914" y="4432"/>
            <a:chExt cx="3298" cy="3322"/>
          </a:xfrm>
        </p:grpSpPr>
        <p:grpSp>
          <p:nvGrpSpPr>
            <p:cNvPr id="8" name="组合 7"/>
            <p:cNvGrpSpPr/>
            <p:nvPr/>
          </p:nvGrpSpPr>
          <p:grpSpPr>
            <a:xfrm>
              <a:off x="3914" y="4432"/>
              <a:ext cx="3298" cy="2934"/>
              <a:chOff x="3914" y="4432"/>
              <a:chExt cx="3298" cy="2934"/>
            </a:xfrm>
          </p:grpSpPr>
          <p:sp>
            <p:nvSpPr>
              <p:cNvPr id="10" name="矩形 9"/>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11" name="组合 10"/>
              <p:cNvGrpSpPr/>
              <p:nvPr/>
            </p:nvGrpSpPr>
            <p:grpSpPr>
              <a:xfrm>
                <a:off x="3914" y="4432"/>
                <a:ext cx="3298" cy="2935"/>
                <a:chOff x="3288" y="4279"/>
                <a:chExt cx="4119" cy="3575"/>
              </a:xfrm>
            </p:grpSpPr>
            <p:sp>
              <p:nvSpPr>
                <p:cNvPr id="17" name="圆角矩形 16"/>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18" name="流程图: 终止 17"/>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19" name="组合 7"/>
                <p:cNvGrpSpPr/>
                <p:nvPr/>
              </p:nvGrpSpPr>
              <p:grpSpPr>
                <a:xfrm rot="0">
                  <a:off x="4951" y="6931"/>
                  <a:ext cx="578" cy="566"/>
                  <a:chOff x="13340" y="9527"/>
                  <a:chExt cx="680" cy="680"/>
                </a:xfrm>
              </p:grpSpPr>
              <p:sp>
                <p:nvSpPr>
                  <p:cNvPr id="20" name="椭圆 19"/>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21" name="流程图: 摘录 20"/>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2" name="文本框 21"/>
            <p:cNvSpPr txBox="1"/>
            <p:nvPr/>
          </p:nvSpPr>
          <p:spPr>
            <a:xfrm>
              <a:off x="3997" y="4668"/>
              <a:ext cx="3164" cy="3086"/>
            </a:xfrm>
            <a:prstGeom prst="rect">
              <a:avLst/>
            </a:prstGeom>
            <a:noFill/>
            <a:ln>
              <a:noFill/>
            </a:ln>
          </p:spPr>
          <p:txBody>
            <a:bodyPr wrap="square" rtlCol="0">
              <a:spAutoFit/>
            </a:bodyPr>
            <a:p>
              <a:pPr algn="ctr">
                <a:lnSpc>
                  <a:spcPct val="150000"/>
                </a:lnSpc>
              </a:pPr>
              <a:r>
                <a:rPr lang="en-US" altLang="zh-CN" sz="2400" b="1">
                  <a:latin typeface="Times New Roman" panose="02020603050405020304" pitchFamily="18" charset="0"/>
                  <a:ea typeface="黑体" panose="02010609060101010101" pitchFamily="49" charset="-122"/>
                  <a:cs typeface="Times New Roman" panose="02020603050405020304" pitchFamily="18" charset="0"/>
                  <a:sym typeface="+mn-ea"/>
                </a:rPr>
                <a:t>Flash</a:t>
              </a:r>
              <a:r>
                <a:rPr lang="zh-CN" altLang="en-US" sz="2400" b="1">
                  <a:latin typeface="黑体" panose="02010609060101010101" pitchFamily="49" charset="-122"/>
                  <a:ea typeface="黑体" panose="02010609060101010101" pitchFamily="49" charset="-122"/>
                  <a:sym typeface="+mn-ea"/>
                </a:rPr>
                <a:t>动画见超值配赠</a:t>
              </a:r>
              <a:endParaRPr lang="zh-CN" altLang="en-US" sz="2400" b="1">
                <a:latin typeface="黑体" panose="02010609060101010101" pitchFamily="49" charset="-122"/>
                <a:ea typeface="黑体" panose="02010609060101010101" pitchFamily="49" charset="-122"/>
              </a:endParaRPr>
            </a:p>
            <a:p>
              <a:pPr algn="ctr">
                <a:lnSpc>
                  <a:spcPct val="150000"/>
                </a:lnSpc>
              </a:pPr>
              <a:endParaRPr lang="zh-CN" altLang="en-US" sz="2400" b="1">
                <a:latin typeface="黑体" panose="02010609060101010101" pitchFamily="49" charset="-122"/>
                <a:ea typeface="黑体" panose="02010609060101010101" pitchFamily="49" charset="-122"/>
              </a:endParaRPr>
            </a:p>
          </p:txBody>
        </p:sp>
      </p:grpSp>
      <p:sp>
        <p:nvSpPr>
          <p:cNvPr id="4" name="文本框 3"/>
          <p:cNvSpPr txBox="1"/>
          <p:nvPr/>
        </p:nvSpPr>
        <p:spPr>
          <a:xfrm>
            <a:off x="4678680" y="1577340"/>
            <a:ext cx="175641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运动状态</a:t>
            </a:r>
            <a:endParaRPr lang="zh-CN" altLang="en-US" sz="2400">
              <a:solidFill>
                <a:srgbClr val="FF0000"/>
              </a:solidFill>
              <a:ea typeface="宋体" panose="02010600030101010101" pitchFamily="2" charset="-122"/>
            </a:endParaRPr>
          </a:p>
        </p:txBody>
      </p:sp>
      <p:sp>
        <p:nvSpPr>
          <p:cNvPr id="5" name="文本框 4"/>
          <p:cNvSpPr txBox="1"/>
          <p:nvPr/>
        </p:nvSpPr>
        <p:spPr>
          <a:xfrm>
            <a:off x="9672320" y="2099945"/>
            <a:ext cx="11176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质量</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43915" y="1468120"/>
            <a:ext cx="10666095"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(7)</a:t>
            </a:r>
            <a:r>
              <a:rPr lang="zh-CN" sz="2400">
                <a:ea typeface="宋体" panose="02010600030101010101" pitchFamily="2" charset="-122"/>
              </a:rPr>
              <a:t>如果要测小车在毛巾表面上运动时所受阻力的大小，正确做法是：</a:t>
            </a:r>
            <a:r>
              <a:rPr lang="en-US" sz="2400">
                <a:latin typeface="Times New Roman" panose="02020603050405020304" pitchFamily="18" charset="0"/>
                <a:ea typeface="宋体" panose="02010600030101010101" pitchFamily="2" charset="-122"/>
              </a:rPr>
              <a:t>______</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_________</a:t>
            </a:r>
            <a:r>
              <a:rPr lang="en-US" sz="2400">
                <a:latin typeface="Times New Roman" panose="02020603050405020304" pitchFamily="18" charset="0"/>
                <a:sym typeface="+mn-ea"/>
              </a:rPr>
              <a:t>____________</a:t>
            </a:r>
            <a:r>
              <a:rPr lang="en-US" sz="2400">
                <a:latin typeface="Times New Roman" panose="02020603050405020304" pitchFamily="18" charset="0"/>
                <a:ea typeface="宋体" panose="02010600030101010101" pitchFamily="2" charset="-122"/>
              </a:rPr>
              <a:t>________________________________________________________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(8)</a:t>
            </a:r>
            <a:r>
              <a:rPr lang="zh-CN" sz="2400">
                <a:ea typeface="宋体" panose="02010600030101010101" pitchFamily="2" charset="-122"/>
              </a:rPr>
              <a:t>如果水平面绝对光滑，不考虑空气阻力，在图中大致画出小车在光滑水平面上运动的</a:t>
            </a:r>
            <a:r>
              <a:rPr lang="en-US" sz="2400" i="1">
                <a:latin typeface="Times New Roman" panose="02020603050405020304" pitchFamily="18" charset="0"/>
                <a:ea typeface="宋体" panose="02010600030101010101" pitchFamily="2" charset="-122"/>
                <a:cs typeface="Times New Roman" panose="02020603050405020304" pitchFamily="18" charset="0"/>
              </a:rPr>
              <a:t>v</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t</a:t>
            </a:r>
            <a:r>
              <a:rPr lang="zh-CN" sz="2400">
                <a:ea typeface="宋体" panose="02010600030101010101" pitchFamily="2" charset="-122"/>
              </a:rPr>
              <a:t>图线．</a:t>
            </a:r>
            <a:endParaRPr lang="zh-CN" altLang="en-US" sz="2400"/>
          </a:p>
        </p:txBody>
      </p:sp>
      <p:pic>
        <p:nvPicPr>
          <p:cNvPr id="2" name="图片 -2147482123"/>
          <p:cNvPicPr>
            <a:picLocks noChangeAspect="1"/>
          </p:cNvPicPr>
          <p:nvPr/>
        </p:nvPicPr>
        <p:blipFill>
          <a:blip r:embed="rId1"/>
          <a:stretch>
            <a:fillRect/>
          </a:stretch>
        </p:blipFill>
        <p:spPr>
          <a:xfrm>
            <a:off x="8856980" y="3738245"/>
            <a:ext cx="2051685" cy="2130425"/>
          </a:xfrm>
          <a:prstGeom prst="rect">
            <a:avLst/>
          </a:prstGeom>
          <a:noFill/>
          <a:ln w="9525">
            <a:noFill/>
          </a:ln>
        </p:spPr>
      </p:pic>
      <p:sp>
        <p:nvSpPr>
          <p:cNvPr id="3" name="文本框 2"/>
          <p:cNvSpPr txBox="1"/>
          <p:nvPr/>
        </p:nvSpPr>
        <p:spPr>
          <a:xfrm>
            <a:off x="9002395" y="5803900"/>
            <a:ext cx="2144395" cy="368300"/>
          </a:xfrm>
          <a:prstGeom prst="rect">
            <a:avLst/>
          </a:prstGeom>
          <a:noFill/>
          <a:ln w="9525">
            <a:noFill/>
          </a:ln>
        </p:spPr>
        <p:txBody>
          <a:bodyPr wrap="square">
            <a:spAutoFit/>
          </a:bodyPr>
          <a:p>
            <a:r>
              <a:rPr lang="zh-CN" sz="1800">
                <a:latin typeface="Times New Roman" panose="02020603050405020304" pitchFamily="18" charset="0"/>
                <a:ea typeface="宋体" panose="02010600030101010101" pitchFamily="2" charset="-122"/>
              </a:rPr>
              <a:t>补充设问题图</a:t>
            </a:r>
            <a:endParaRPr lang="zh-CN" altLang="en-US" sz="1800">
              <a:latin typeface="Times New Roman" panose="02020603050405020304" pitchFamily="18" charset="0"/>
              <a:ea typeface="宋体" panose="02010600030101010101" pitchFamily="2" charset="-122"/>
            </a:endParaRPr>
          </a:p>
        </p:txBody>
      </p:sp>
      <p:sp>
        <p:nvSpPr>
          <p:cNvPr id="4" name="文本框 3"/>
          <p:cNvSpPr txBox="1"/>
          <p:nvPr/>
        </p:nvSpPr>
        <p:spPr>
          <a:xfrm>
            <a:off x="843915" y="4271010"/>
            <a:ext cx="7774305"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(9)</a:t>
            </a:r>
            <a:r>
              <a:rPr lang="zh-CN" sz="2400">
                <a:ea typeface="宋体" panose="02010600030101010101" pitchFamily="2" charset="-122"/>
              </a:rPr>
              <a:t>本实验中小车在水平面上三次滑行过程中消耗的机械能大小</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相等</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不相等</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altLang="en-US" sz="2400"/>
          </a:p>
        </p:txBody>
      </p:sp>
      <p:sp>
        <p:nvSpPr>
          <p:cNvPr id="5" name="文本框 4"/>
          <p:cNvSpPr txBox="1"/>
          <p:nvPr/>
        </p:nvSpPr>
        <p:spPr>
          <a:xfrm>
            <a:off x="843915" y="1448435"/>
            <a:ext cx="10213340" cy="1753235"/>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用弹簧测力计沿水平方向拉着小车在毛巾表面上做匀速直线运动，读出弹簧测力计示数</a:t>
            </a:r>
            <a:endParaRPr lang="zh-CN" altLang="en-US" sz="2400">
              <a:solidFill>
                <a:srgbClr val="FF0000"/>
              </a:solidFill>
              <a:ea typeface="宋体" panose="02010600030101010101" pitchFamily="2" charset="-122"/>
            </a:endParaRPr>
          </a:p>
        </p:txBody>
      </p:sp>
      <p:sp>
        <p:nvSpPr>
          <p:cNvPr id="6" name="文本框 5"/>
          <p:cNvSpPr txBox="1"/>
          <p:nvPr/>
        </p:nvSpPr>
        <p:spPr>
          <a:xfrm>
            <a:off x="1889760" y="4932045"/>
            <a:ext cx="10210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相等 </a:t>
            </a:r>
            <a:endParaRPr lang="zh-CN" altLang="en-US" sz="2400">
              <a:solidFill>
                <a:srgbClr val="FF0000"/>
              </a:solidFill>
              <a:ea typeface="宋体" panose="02010600030101010101" pitchFamily="2" charset="-122"/>
            </a:endParaRPr>
          </a:p>
        </p:txBody>
      </p:sp>
      <p:cxnSp>
        <p:nvCxnSpPr>
          <p:cNvPr id="7" name="直接连接符 6"/>
          <p:cNvCxnSpPr/>
          <p:nvPr/>
        </p:nvCxnSpPr>
        <p:spPr>
          <a:xfrm>
            <a:off x="9114155" y="4542790"/>
            <a:ext cx="1589405" cy="36830"/>
          </a:xfrm>
          <a:prstGeom prst="line">
            <a:avLst/>
          </a:prstGeom>
          <a:ln w="28575">
            <a:solidFill>
              <a:srgbClr val="FF0000"/>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681990" y="991870"/>
            <a:ext cx="1838960" cy="474345"/>
            <a:chOff x="1318" y="2359"/>
            <a:chExt cx="2896" cy="747"/>
          </a:xfrm>
        </p:grpSpPr>
        <p:pic>
          <p:nvPicPr>
            <p:cNvPr id="4" name="图片 3" descr="三级标"/>
            <p:cNvPicPr>
              <a:picLocks noChangeAspect="1"/>
            </p:cNvPicPr>
            <p:nvPr/>
          </p:nvPicPr>
          <p:blipFill>
            <a:blip r:embed="rId1"/>
            <a:stretch>
              <a:fillRect/>
            </a:stretch>
          </p:blipFill>
          <p:spPr>
            <a:xfrm>
              <a:off x="1318" y="2359"/>
              <a:ext cx="2896" cy="714"/>
            </a:xfrm>
            <a:prstGeom prst="rect">
              <a:avLst/>
            </a:prstGeom>
          </p:spPr>
        </p:pic>
        <p:sp>
          <p:nvSpPr>
            <p:cNvPr id="6" name="文本框 5"/>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提分必练</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521335" y="1517015"/>
            <a:ext cx="5080000" cy="460375"/>
          </a:xfrm>
          <a:prstGeom prst="rect">
            <a:avLst/>
          </a:prstGeom>
          <a:noFill/>
          <a:ln w="9525">
            <a:noFill/>
          </a:ln>
        </p:spPr>
        <p:txBody>
          <a:bodyPr>
            <a:spAutoFit/>
          </a:bodyPr>
          <a:p>
            <a:r>
              <a:rPr lang="zh-CN" sz="2400">
                <a:ea typeface="宋体" panose="02010600030101010101" pitchFamily="2" charset="-122"/>
              </a:rPr>
              <a:t>判断下列说法的正误．</a:t>
            </a:r>
            <a:endParaRPr lang="zh-CN" altLang="en-US" sz="2400">
              <a:ea typeface="宋体" panose="02010600030101010101" pitchFamily="2" charset="-122"/>
            </a:endParaRPr>
          </a:p>
        </p:txBody>
      </p:sp>
      <p:sp>
        <p:nvSpPr>
          <p:cNvPr id="2" name="文本框 1"/>
          <p:cNvSpPr txBox="1"/>
          <p:nvPr/>
        </p:nvSpPr>
        <p:spPr>
          <a:xfrm>
            <a:off x="394970" y="1889125"/>
            <a:ext cx="11485880" cy="4523105"/>
          </a:xfrm>
          <a:prstGeom prst="rect">
            <a:avLst/>
          </a:prstGeom>
          <a:noFill/>
          <a:ln w="9525">
            <a:noFill/>
          </a:ln>
        </p:spPr>
        <p:txBody>
          <a:bodyPr wrap="square">
            <a:spAutoFit/>
          </a:bodyPr>
          <a:p>
            <a:pPr>
              <a:lnSpc>
                <a:spcPct val="150000"/>
              </a:lnSpc>
            </a:pPr>
            <a:r>
              <a:rPr lang="en-US" sz="2400">
                <a:solidFill>
                  <a:schemeClr val="tx1"/>
                </a:solidFill>
                <a:uFillTx/>
                <a:latin typeface="Times New Roman" panose="02020603050405020304" pitchFamily="18" charset="0"/>
                <a:ea typeface="宋体" panose="02010600030101010101" pitchFamily="2" charset="-122"/>
              </a:rPr>
              <a:t>(1)</a:t>
            </a:r>
            <a:r>
              <a:rPr lang="zh-CN" sz="2400">
                <a:solidFill>
                  <a:schemeClr val="tx1"/>
                </a:solidFill>
                <a:uFillTx/>
                <a:latin typeface="Times New Roman" panose="02020603050405020304" pitchFamily="18" charset="0"/>
                <a:ea typeface="宋体" panose="02010600030101010101" pitchFamily="2" charset="-122"/>
              </a:rPr>
              <a:t>跳高运动员起跳后，在惯性的作用下向上运动．</a:t>
            </a:r>
            <a:r>
              <a:rPr lang="en-US" sz="2400">
                <a:solidFill>
                  <a:schemeClr val="tx1"/>
                </a:solidFill>
                <a:uFillTx/>
                <a:latin typeface="Times New Roman" panose="02020603050405020304" pitchFamily="18" charset="0"/>
                <a:ea typeface="宋体" panose="02010600030101010101" pitchFamily="2" charset="-122"/>
              </a:rPr>
              <a:t>(</a:t>
            </a:r>
            <a:r>
              <a:rPr lang="zh-CN" sz="2400">
                <a:solidFill>
                  <a:schemeClr val="tx1"/>
                </a:solidFill>
                <a:uFillTx/>
                <a:latin typeface="Times New Roman" panose="02020603050405020304" pitchFamily="18" charset="0"/>
                <a:ea typeface="宋体" panose="02010600030101010101" pitchFamily="2" charset="-122"/>
              </a:rPr>
              <a:t>　　</a:t>
            </a:r>
            <a:r>
              <a:rPr lang="en-US" sz="2400">
                <a:solidFill>
                  <a:schemeClr val="tx1"/>
                </a:solidFill>
                <a:uFillTx/>
                <a:latin typeface="Times New Roman" panose="02020603050405020304" pitchFamily="18" charset="0"/>
                <a:ea typeface="宋体" panose="02010600030101010101" pitchFamily="2" charset="-122"/>
              </a:rPr>
              <a:t>)</a:t>
            </a:r>
            <a:endParaRPr lang="en-US" sz="2400">
              <a:solidFill>
                <a:schemeClr val="tx1"/>
              </a:solidFill>
              <a:uFillTx/>
              <a:latin typeface="Times New Roman" panose="02020603050405020304" pitchFamily="18" charset="0"/>
              <a:ea typeface="宋体" panose="02010600030101010101" pitchFamily="2" charset="-122"/>
            </a:endParaRPr>
          </a:p>
          <a:p>
            <a:pPr>
              <a:lnSpc>
                <a:spcPct val="150000"/>
              </a:lnSpc>
            </a:pPr>
            <a:r>
              <a:rPr lang="en-US" sz="2400">
                <a:uFillTx/>
                <a:latin typeface="Times New Roman" panose="02020603050405020304" pitchFamily="18" charset="0"/>
                <a:sym typeface="+mn-ea"/>
              </a:rPr>
              <a:t>(</a:t>
            </a:r>
            <a:r>
              <a:rPr lang="en-US" sz="2400">
                <a:solidFill>
                  <a:schemeClr val="tx1"/>
                </a:solidFill>
                <a:uFillTx/>
                <a:latin typeface="Times New Roman" panose="02020603050405020304" pitchFamily="18" charset="0"/>
                <a:sym typeface="+mn-ea"/>
              </a:rPr>
              <a:t>2)</a:t>
            </a:r>
            <a:r>
              <a:rPr lang="zh-CN" sz="2400">
                <a:solidFill>
                  <a:schemeClr val="tx1"/>
                </a:solidFill>
                <a:uFillTx/>
                <a:latin typeface="Times New Roman" panose="02020603050405020304" pitchFamily="18" charset="0"/>
                <a:sym typeface="+mn-ea"/>
              </a:rPr>
              <a:t>高速行驶的汽车，速度越快，惯性越大．</a:t>
            </a:r>
            <a:r>
              <a:rPr lang="en-US" sz="2400">
                <a:solidFill>
                  <a:schemeClr val="tx1"/>
                </a:solidFill>
                <a:uFillTx/>
                <a:latin typeface="Times New Roman" panose="02020603050405020304" pitchFamily="18" charset="0"/>
                <a:sym typeface="+mn-ea"/>
              </a:rPr>
              <a:t>(</a:t>
            </a:r>
            <a:r>
              <a:rPr lang="zh-CN" sz="2400">
                <a:solidFill>
                  <a:schemeClr val="tx1"/>
                </a:solidFill>
                <a:uFillTx/>
                <a:latin typeface="Times New Roman" panose="02020603050405020304" pitchFamily="18" charset="0"/>
                <a:sym typeface="+mn-ea"/>
              </a:rPr>
              <a:t>　　</a:t>
            </a:r>
            <a:r>
              <a:rPr lang="en-US" sz="2400">
                <a:solidFill>
                  <a:schemeClr val="tx1"/>
                </a:solidFill>
                <a:uFillTx/>
                <a:latin typeface="Times New Roman" panose="02020603050405020304" pitchFamily="18" charset="0"/>
                <a:sym typeface="+mn-ea"/>
              </a:rPr>
              <a:t>)</a:t>
            </a:r>
            <a:endParaRPr lang="zh-CN" altLang="en-US" sz="2400">
              <a:solidFill>
                <a:schemeClr val="tx1"/>
              </a:solidFill>
              <a:uFillTx/>
              <a:latin typeface="Times New Roman" panose="02020603050405020304" pitchFamily="18" charset="0"/>
            </a:endParaRPr>
          </a:p>
          <a:p>
            <a:pPr>
              <a:lnSpc>
                <a:spcPct val="150000"/>
              </a:lnSpc>
            </a:pPr>
            <a:r>
              <a:rPr lang="en-US" sz="2400">
                <a:uFillTx/>
                <a:latin typeface="Times New Roman" panose="02020603050405020304" pitchFamily="18" charset="0"/>
                <a:sym typeface="+mn-ea"/>
              </a:rPr>
              <a:t>(</a:t>
            </a:r>
            <a:r>
              <a:rPr lang="en-US" sz="2400">
                <a:solidFill>
                  <a:schemeClr val="tx1"/>
                </a:solidFill>
                <a:uFillTx/>
                <a:latin typeface="Times New Roman" panose="02020603050405020304" pitchFamily="18" charset="0"/>
                <a:sym typeface="+mn-ea"/>
              </a:rPr>
              <a:t>3)</a:t>
            </a:r>
            <a:r>
              <a:rPr lang="zh-CN" sz="2400">
                <a:solidFill>
                  <a:schemeClr val="tx1"/>
                </a:solidFill>
                <a:uFillTx/>
                <a:latin typeface="Times New Roman" panose="02020603050405020304" pitchFamily="18" charset="0"/>
                <a:sym typeface="+mn-ea"/>
              </a:rPr>
              <a:t>静止的物体没有惯性．</a:t>
            </a:r>
            <a:r>
              <a:rPr lang="en-US" sz="2400">
                <a:solidFill>
                  <a:schemeClr val="tx1"/>
                </a:solidFill>
                <a:uFillTx/>
                <a:latin typeface="Times New Roman" panose="02020603050405020304" pitchFamily="18" charset="0"/>
                <a:sym typeface="+mn-ea"/>
              </a:rPr>
              <a:t>(</a:t>
            </a:r>
            <a:r>
              <a:rPr lang="zh-CN" sz="2400">
                <a:solidFill>
                  <a:schemeClr val="tx1"/>
                </a:solidFill>
                <a:uFillTx/>
                <a:latin typeface="Times New Roman" panose="02020603050405020304" pitchFamily="18" charset="0"/>
                <a:sym typeface="+mn-ea"/>
              </a:rPr>
              <a:t>　　</a:t>
            </a:r>
            <a:r>
              <a:rPr lang="en-US" sz="2400">
                <a:solidFill>
                  <a:schemeClr val="tx1"/>
                </a:solidFill>
                <a:uFillTx/>
                <a:latin typeface="Times New Roman" panose="02020603050405020304" pitchFamily="18" charset="0"/>
                <a:sym typeface="+mn-ea"/>
              </a:rPr>
              <a:t>)</a:t>
            </a:r>
            <a:endParaRPr lang="zh-CN" altLang="en-US" sz="2400">
              <a:solidFill>
                <a:schemeClr val="tx1"/>
              </a:solidFill>
              <a:uFillTx/>
              <a:latin typeface="Times New Roman" panose="02020603050405020304" pitchFamily="18" charset="0"/>
            </a:endParaRPr>
          </a:p>
          <a:p>
            <a:pPr>
              <a:lnSpc>
                <a:spcPct val="150000"/>
              </a:lnSpc>
            </a:pPr>
            <a:r>
              <a:rPr lang="en-US" sz="2400">
                <a:uFillTx/>
                <a:latin typeface="Times New Roman" panose="02020603050405020304" pitchFamily="18" charset="0"/>
                <a:sym typeface="+mn-ea"/>
              </a:rPr>
              <a:t>(</a:t>
            </a:r>
            <a:r>
              <a:rPr lang="en-US" sz="2400">
                <a:solidFill>
                  <a:schemeClr val="tx1"/>
                </a:solidFill>
                <a:uFillTx/>
                <a:latin typeface="Times New Roman" panose="02020603050405020304" pitchFamily="18" charset="0"/>
                <a:sym typeface="+mn-ea"/>
              </a:rPr>
              <a:t>4)</a:t>
            </a:r>
            <a:r>
              <a:rPr lang="zh-CN" sz="2400">
                <a:solidFill>
                  <a:schemeClr val="tx1"/>
                </a:solidFill>
                <a:uFillTx/>
                <a:latin typeface="Times New Roman" panose="02020603050405020304" pitchFamily="18" charset="0"/>
                <a:sym typeface="+mn-ea"/>
              </a:rPr>
              <a:t>宇航员在太空中时没有惯性．</a:t>
            </a:r>
            <a:r>
              <a:rPr lang="en-US" sz="2400">
                <a:solidFill>
                  <a:schemeClr val="tx1"/>
                </a:solidFill>
                <a:uFillTx/>
                <a:latin typeface="Times New Roman" panose="02020603050405020304" pitchFamily="18" charset="0"/>
                <a:sym typeface="+mn-ea"/>
              </a:rPr>
              <a:t>(</a:t>
            </a:r>
            <a:r>
              <a:rPr lang="zh-CN" sz="2400">
                <a:solidFill>
                  <a:schemeClr val="tx1"/>
                </a:solidFill>
                <a:uFillTx/>
                <a:latin typeface="Times New Roman" panose="02020603050405020304" pitchFamily="18" charset="0"/>
                <a:sym typeface="+mn-ea"/>
              </a:rPr>
              <a:t>　　</a:t>
            </a:r>
            <a:r>
              <a:rPr lang="en-US" sz="2400">
                <a:solidFill>
                  <a:schemeClr val="tx1"/>
                </a:solidFill>
                <a:uFillTx/>
                <a:latin typeface="Times New Roman" panose="02020603050405020304" pitchFamily="18" charset="0"/>
                <a:sym typeface="+mn-ea"/>
              </a:rPr>
              <a:t>)</a:t>
            </a:r>
            <a:endParaRPr lang="en-US" sz="2400">
              <a:solidFill>
                <a:schemeClr val="tx1"/>
              </a:solidFill>
              <a:uFillTx/>
              <a:latin typeface="Times New Roman" panose="02020603050405020304" pitchFamily="18" charset="0"/>
              <a:sym typeface="+mn-ea"/>
            </a:endParaRPr>
          </a:p>
          <a:p>
            <a:pPr>
              <a:lnSpc>
                <a:spcPct val="150000"/>
              </a:lnSpc>
            </a:pPr>
            <a:r>
              <a:rPr lang="en-US" sz="2400">
                <a:uFillTx/>
                <a:latin typeface="Times New Roman" panose="02020603050405020304" pitchFamily="18" charset="0"/>
                <a:sym typeface="+mn-ea"/>
              </a:rPr>
              <a:t>(</a:t>
            </a:r>
            <a:r>
              <a:rPr lang="en-US" sz="2400">
                <a:solidFill>
                  <a:schemeClr val="tx1"/>
                </a:solidFill>
                <a:uFillTx/>
                <a:latin typeface="Times New Roman" panose="02020603050405020304" pitchFamily="18" charset="0"/>
                <a:sym typeface="+mn-ea"/>
              </a:rPr>
              <a:t>5)</a:t>
            </a:r>
            <a:r>
              <a:rPr lang="zh-CN" sz="2400">
                <a:solidFill>
                  <a:schemeClr val="tx1"/>
                </a:solidFill>
                <a:uFillTx/>
                <a:latin typeface="Times New Roman" panose="02020603050405020304" pitchFamily="18" charset="0"/>
                <a:sym typeface="+mn-ea"/>
              </a:rPr>
              <a:t>急刹车时，车上的人由于受到惯性的作用身体向前倾．</a:t>
            </a:r>
            <a:r>
              <a:rPr lang="en-US" sz="2400">
                <a:solidFill>
                  <a:schemeClr val="tx1"/>
                </a:solidFill>
                <a:uFillTx/>
                <a:latin typeface="Times New Roman" panose="02020603050405020304" pitchFamily="18" charset="0"/>
                <a:sym typeface="+mn-ea"/>
              </a:rPr>
              <a:t>(</a:t>
            </a:r>
            <a:r>
              <a:rPr lang="zh-CN" sz="2400">
                <a:solidFill>
                  <a:schemeClr val="tx1"/>
                </a:solidFill>
                <a:uFillTx/>
                <a:latin typeface="Times New Roman" panose="02020603050405020304" pitchFamily="18" charset="0"/>
                <a:sym typeface="+mn-ea"/>
              </a:rPr>
              <a:t>　　</a:t>
            </a:r>
            <a:r>
              <a:rPr lang="en-US" sz="2400">
                <a:solidFill>
                  <a:schemeClr val="tx1"/>
                </a:solidFill>
                <a:uFillTx/>
                <a:latin typeface="Times New Roman" panose="02020603050405020304" pitchFamily="18" charset="0"/>
                <a:sym typeface="+mn-ea"/>
              </a:rPr>
              <a:t>)</a:t>
            </a:r>
            <a:endParaRPr lang="en-US" sz="2400">
              <a:solidFill>
                <a:schemeClr val="tx1"/>
              </a:solidFill>
              <a:uFillTx/>
              <a:latin typeface="Times New Roman" panose="02020603050405020304" pitchFamily="18" charset="0"/>
              <a:sym typeface="+mn-ea"/>
            </a:endParaRPr>
          </a:p>
          <a:p>
            <a:pPr>
              <a:lnSpc>
                <a:spcPct val="150000"/>
              </a:lnSpc>
            </a:pPr>
            <a:r>
              <a:rPr lang="en-US" sz="2400">
                <a:uFillTx/>
                <a:latin typeface="Times New Roman" panose="02020603050405020304" pitchFamily="18" charset="0"/>
                <a:sym typeface="+mn-ea"/>
              </a:rPr>
              <a:t>(</a:t>
            </a:r>
            <a:r>
              <a:rPr lang="zh-CN" altLang="en-US" sz="2400">
                <a:solidFill>
                  <a:schemeClr val="tx1"/>
                </a:solidFill>
                <a:uFillTx/>
                <a:latin typeface="Times New Roman" panose="02020603050405020304" pitchFamily="18" charset="0"/>
              </a:rPr>
              <a:t>6)乘车时要系好安全带是为了减小惯性．(　　)</a:t>
            </a:r>
            <a:endParaRPr lang="zh-CN" altLang="en-US" sz="2400">
              <a:solidFill>
                <a:schemeClr val="tx1"/>
              </a:solidFill>
              <a:uFillTx/>
              <a:latin typeface="Times New Roman" panose="02020603050405020304" pitchFamily="18" charset="0"/>
            </a:endParaRPr>
          </a:p>
          <a:p>
            <a:pPr>
              <a:lnSpc>
                <a:spcPct val="150000"/>
              </a:lnSpc>
            </a:pPr>
            <a:r>
              <a:rPr lang="en-US" sz="2400">
                <a:uFillTx/>
                <a:latin typeface="Times New Roman" panose="02020603050405020304" pitchFamily="18" charset="0"/>
                <a:sym typeface="+mn-ea"/>
              </a:rPr>
              <a:t>(</a:t>
            </a:r>
            <a:r>
              <a:rPr lang="zh-CN" altLang="en-US" sz="2400">
                <a:solidFill>
                  <a:schemeClr val="tx1"/>
                </a:solidFill>
                <a:uFillTx/>
                <a:latin typeface="Times New Roman" panose="02020603050405020304" pitchFamily="18" charset="0"/>
              </a:rPr>
              <a:t>7)抛出去的篮球继续飞行，是因为篮球具有惯性．(　　)</a:t>
            </a:r>
            <a:endParaRPr lang="zh-CN" altLang="en-US" sz="2400">
              <a:solidFill>
                <a:schemeClr val="tx1"/>
              </a:solidFill>
              <a:uFillTx/>
              <a:latin typeface="Times New Roman" panose="02020603050405020304" pitchFamily="18" charset="0"/>
            </a:endParaRPr>
          </a:p>
          <a:p>
            <a:pPr>
              <a:lnSpc>
                <a:spcPct val="150000"/>
              </a:lnSpc>
            </a:pPr>
            <a:r>
              <a:rPr lang="en-US" sz="2400">
                <a:uFillTx/>
                <a:latin typeface="Times New Roman" panose="02020603050405020304" pitchFamily="18" charset="0"/>
                <a:sym typeface="+mn-ea"/>
              </a:rPr>
              <a:t>(</a:t>
            </a:r>
            <a:r>
              <a:rPr lang="zh-CN" altLang="en-US" sz="2400">
                <a:solidFill>
                  <a:schemeClr val="tx1"/>
                </a:solidFill>
                <a:uFillTx/>
                <a:latin typeface="Times New Roman" panose="02020603050405020304" pitchFamily="18" charset="0"/>
              </a:rPr>
              <a:t>8)百米赛跑比赛中，运动员到达终点不能立即停下来是因为运动员具有惯性．(  　)</a:t>
            </a:r>
            <a:endParaRPr lang="en-US" altLang="zh-CN" sz="2400">
              <a:solidFill>
                <a:schemeClr val="tx1"/>
              </a:solidFill>
              <a:uFillTx/>
              <a:latin typeface="Times New Roman" panose="02020603050405020304" pitchFamily="18" charset="0"/>
            </a:endParaRPr>
          </a:p>
        </p:txBody>
      </p:sp>
      <p:sp>
        <p:nvSpPr>
          <p:cNvPr id="8" name="文本框 7"/>
          <p:cNvSpPr txBox="1"/>
          <p:nvPr/>
        </p:nvSpPr>
        <p:spPr>
          <a:xfrm>
            <a:off x="7371715" y="2061845"/>
            <a:ext cx="575310" cy="460375"/>
          </a:xfrm>
          <a:prstGeom prst="rect">
            <a:avLst/>
          </a:prstGeom>
          <a:noFill/>
          <a:ln w="9525">
            <a:noFill/>
          </a:ln>
        </p:spPr>
        <p:txBody>
          <a:bodyPr wrap="square">
            <a:spAutoFit/>
          </a:bodyPr>
          <a:p>
            <a:r>
              <a:rPr lang="en-US" sz="2400">
                <a:solidFill>
                  <a:srgbClr val="FF0000"/>
                </a:solidFill>
                <a:latin typeface="宋体" panose="02010600030101010101" pitchFamily="2" charset="-122"/>
                <a:cs typeface="Times New Roman" panose="02020603050405020304" pitchFamily="18" charset="0"/>
              </a:rPr>
              <a:t>×</a:t>
            </a:r>
            <a:endParaRPr lang="zh-CN" altLang="en-US" sz="2400">
              <a:solidFill>
                <a:srgbClr val="FF0000"/>
              </a:solidFill>
              <a:ea typeface="宋体" panose="02010600030101010101" pitchFamily="2" charset="-122"/>
            </a:endParaRPr>
          </a:p>
        </p:txBody>
      </p:sp>
      <p:sp>
        <p:nvSpPr>
          <p:cNvPr id="7" name="文本框 6"/>
          <p:cNvSpPr txBox="1"/>
          <p:nvPr/>
        </p:nvSpPr>
        <p:spPr>
          <a:xfrm>
            <a:off x="7371715" y="5259070"/>
            <a:ext cx="662940" cy="460375"/>
          </a:xfrm>
          <a:prstGeom prst="rect">
            <a:avLst/>
          </a:prstGeom>
          <a:noFill/>
          <a:ln w="9525">
            <a:noFill/>
          </a:ln>
        </p:spPr>
        <p:txBody>
          <a:bodyPr wrap="square">
            <a:spAutoFit/>
          </a:bodyPr>
          <a:p>
            <a:r>
              <a:rPr lang="en-US" sz="2400">
                <a:solidFill>
                  <a:srgbClr val="FF0000"/>
                </a:solidFill>
                <a:latin typeface="宋体" panose="02010600030101010101" pitchFamily="2" charset="-122"/>
                <a:cs typeface="Times New Roman" panose="02020603050405020304" pitchFamily="18" charset="0"/>
              </a:rPr>
              <a:t>√</a:t>
            </a:r>
            <a:endParaRPr lang="zh-CN" altLang="en-US" sz="2400">
              <a:solidFill>
                <a:srgbClr val="FF0000"/>
              </a:solidFill>
              <a:ea typeface="宋体" panose="02010600030101010101" pitchFamily="2" charset="-122"/>
            </a:endParaRPr>
          </a:p>
        </p:txBody>
      </p:sp>
      <p:sp>
        <p:nvSpPr>
          <p:cNvPr id="9" name="文本框 8"/>
          <p:cNvSpPr txBox="1"/>
          <p:nvPr/>
        </p:nvSpPr>
        <p:spPr>
          <a:xfrm>
            <a:off x="6471920" y="2614930"/>
            <a:ext cx="575310" cy="460375"/>
          </a:xfrm>
          <a:prstGeom prst="rect">
            <a:avLst/>
          </a:prstGeom>
          <a:noFill/>
          <a:ln w="9525">
            <a:noFill/>
          </a:ln>
        </p:spPr>
        <p:txBody>
          <a:bodyPr wrap="square">
            <a:spAutoFit/>
          </a:bodyPr>
          <a:p>
            <a:r>
              <a:rPr lang="en-US" sz="2400">
                <a:solidFill>
                  <a:srgbClr val="FF0000"/>
                </a:solidFill>
                <a:latin typeface="宋体" panose="02010600030101010101" pitchFamily="2" charset="-122"/>
                <a:cs typeface="Times New Roman" panose="02020603050405020304" pitchFamily="18" charset="0"/>
              </a:rPr>
              <a:t>×</a:t>
            </a:r>
            <a:endParaRPr lang="zh-CN" altLang="en-US" sz="2400">
              <a:solidFill>
                <a:srgbClr val="FF0000"/>
              </a:solidFill>
              <a:ea typeface="宋体" panose="02010600030101010101" pitchFamily="2" charset="-122"/>
            </a:endParaRPr>
          </a:p>
        </p:txBody>
      </p:sp>
      <p:sp>
        <p:nvSpPr>
          <p:cNvPr id="10" name="文本框 9"/>
          <p:cNvSpPr txBox="1"/>
          <p:nvPr/>
        </p:nvSpPr>
        <p:spPr>
          <a:xfrm>
            <a:off x="4013200" y="3198495"/>
            <a:ext cx="575310" cy="460375"/>
          </a:xfrm>
          <a:prstGeom prst="rect">
            <a:avLst/>
          </a:prstGeom>
          <a:noFill/>
          <a:ln w="9525">
            <a:noFill/>
          </a:ln>
        </p:spPr>
        <p:txBody>
          <a:bodyPr wrap="square">
            <a:spAutoFit/>
          </a:bodyPr>
          <a:p>
            <a:r>
              <a:rPr lang="en-US" sz="2400">
                <a:solidFill>
                  <a:srgbClr val="FF0000"/>
                </a:solidFill>
                <a:latin typeface="宋体" panose="02010600030101010101" pitchFamily="2" charset="-122"/>
                <a:cs typeface="Times New Roman" panose="02020603050405020304" pitchFamily="18" charset="0"/>
              </a:rPr>
              <a:t>×</a:t>
            </a:r>
            <a:endParaRPr lang="zh-CN" altLang="en-US" sz="2400">
              <a:solidFill>
                <a:srgbClr val="FF0000"/>
              </a:solidFill>
              <a:ea typeface="宋体" panose="02010600030101010101" pitchFamily="2" charset="-122"/>
            </a:endParaRPr>
          </a:p>
        </p:txBody>
      </p:sp>
      <p:sp>
        <p:nvSpPr>
          <p:cNvPr id="11" name="文本框 10"/>
          <p:cNvSpPr txBox="1"/>
          <p:nvPr/>
        </p:nvSpPr>
        <p:spPr>
          <a:xfrm>
            <a:off x="4943475" y="3672840"/>
            <a:ext cx="575310" cy="460375"/>
          </a:xfrm>
          <a:prstGeom prst="rect">
            <a:avLst/>
          </a:prstGeom>
          <a:noFill/>
          <a:ln w="9525">
            <a:noFill/>
          </a:ln>
        </p:spPr>
        <p:txBody>
          <a:bodyPr wrap="square">
            <a:spAutoFit/>
          </a:bodyPr>
          <a:p>
            <a:r>
              <a:rPr lang="en-US" sz="2400">
                <a:solidFill>
                  <a:srgbClr val="FF0000"/>
                </a:solidFill>
                <a:latin typeface="宋体" panose="02010600030101010101" pitchFamily="2" charset="-122"/>
                <a:cs typeface="Times New Roman" panose="02020603050405020304" pitchFamily="18" charset="0"/>
              </a:rPr>
              <a:t>×</a:t>
            </a:r>
            <a:endParaRPr lang="zh-CN" altLang="en-US" sz="2400">
              <a:solidFill>
                <a:srgbClr val="FF0000"/>
              </a:solidFill>
              <a:ea typeface="宋体" panose="02010600030101010101" pitchFamily="2" charset="-122"/>
            </a:endParaRPr>
          </a:p>
        </p:txBody>
      </p:sp>
      <p:sp>
        <p:nvSpPr>
          <p:cNvPr id="12" name="文本框 11"/>
          <p:cNvSpPr txBox="1"/>
          <p:nvPr/>
        </p:nvSpPr>
        <p:spPr>
          <a:xfrm>
            <a:off x="8328025" y="4255135"/>
            <a:ext cx="575310" cy="460375"/>
          </a:xfrm>
          <a:prstGeom prst="rect">
            <a:avLst/>
          </a:prstGeom>
          <a:noFill/>
          <a:ln w="9525">
            <a:noFill/>
          </a:ln>
        </p:spPr>
        <p:txBody>
          <a:bodyPr wrap="square">
            <a:spAutoFit/>
          </a:bodyPr>
          <a:p>
            <a:r>
              <a:rPr lang="en-US" sz="2400">
                <a:solidFill>
                  <a:srgbClr val="FF0000"/>
                </a:solidFill>
                <a:latin typeface="宋体" panose="02010600030101010101" pitchFamily="2" charset="-122"/>
                <a:cs typeface="Times New Roman" panose="02020603050405020304" pitchFamily="18" charset="0"/>
              </a:rPr>
              <a:t>×</a:t>
            </a:r>
            <a:endParaRPr lang="zh-CN" altLang="en-US" sz="2400">
              <a:solidFill>
                <a:srgbClr val="FF0000"/>
              </a:solidFill>
              <a:ea typeface="宋体" panose="02010600030101010101" pitchFamily="2" charset="-122"/>
            </a:endParaRPr>
          </a:p>
        </p:txBody>
      </p:sp>
      <p:sp>
        <p:nvSpPr>
          <p:cNvPr id="13" name="文本框 12"/>
          <p:cNvSpPr txBox="1"/>
          <p:nvPr/>
        </p:nvSpPr>
        <p:spPr>
          <a:xfrm>
            <a:off x="6137275" y="4798695"/>
            <a:ext cx="575310" cy="460375"/>
          </a:xfrm>
          <a:prstGeom prst="rect">
            <a:avLst/>
          </a:prstGeom>
          <a:noFill/>
          <a:ln w="9525">
            <a:noFill/>
          </a:ln>
        </p:spPr>
        <p:txBody>
          <a:bodyPr wrap="square">
            <a:spAutoFit/>
          </a:bodyPr>
          <a:p>
            <a:r>
              <a:rPr lang="en-US" sz="2400">
                <a:solidFill>
                  <a:srgbClr val="FF0000"/>
                </a:solidFill>
                <a:latin typeface="宋体" panose="02010600030101010101" pitchFamily="2" charset="-122"/>
                <a:cs typeface="Times New Roman" panose="02020603050405020304" pitchFamily="18" charset="0"/>
              </a:rPr>
              <a:t>×</a:t>
            </a:r>
            <a:endParaRPr lang="zh-CN" altLang="en-US" sz="2400">
              <a:solidFill>
                <a:srgbClr val="FF0000"/>
              </a:solidFill>
              <a:ea typeface="宋体" panose="02010600030101010101" pitchFamily="2" charset="-122"/>
            </a:endParaRPr>
          </a:p>
        </p:txBody>
      </p:sp>
      <p:sp>
        <p:nvSpPr>
          <p:cNvPr id="14" name="文本框 13"/>
          <p:cNvSpPr txBox="1"/>
          <p:nvPr/>
        </p:nvSpPr>
        <p:spPr>
          <a:xfrm>
            <a:off x="10955655" y="5869305"/>
            <a:ext cx="894715" cy="460375"/>
          </a:xfrm>
          <a:prstGeom prst="rect">
            <a:avLst/>
          </a:prstGeom>
          <a:noFill/>
          <a:ln w="9525">
            <a:noFill/>
          </a:ln>
        </p:spPr>
        <p:txBody>
          <a:bodyPr wrap="square">
            <a:spAutoFit/>
          </a:bodyPr>
          <a:p>
            <a:r>
              <a:rPr lang="en-US" sz="2400">
                <a:solidFill>
                  <a:srgbClr val="FF0000"/>
                </a:solidFill>
                <a:latin typeface="宋体" panose="02010600030101010101" pitchFamily="2" charset="-122"/>
                <a:cs typeface="Times New Roman" panose="02020603050405020304" pitchFamily="18" charset="0"/>
              </a:rPr>
              <a:t>√ </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P spid="9" grpId="0"/>
      <p:bldP spid="10" grpId="0"/>
      <p:bldP spid="11" grpId="0"/>
      <p:bldP spid="12" grpId="0"/>
      <p:bldP spid="13"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681990" y="970915"/>
            <a:ext cx="3743960" cy="521970"/>
            <a:chOff x="1207" y="2490"/>
            <a:chExt cx="5896" cy="822"/>
          </a:xfrm>
        </p:grpSpPr>
        <p:sp>
          <p:nvSpPr>
            <p:cNvPr id="24" name="文本框 23"/>
            <p:cNvSpPr txBox="1"/>
            <p:nvPr/>
          </p:nvSpPr>
          <p:spPr>
            <a:xfrm>
              <a:off x="2174" y="2490"/>
              <a:ext cx="4929" cy="822"/>
            </a:xfrm>
            <a:prstGeom prst="rect">
              <a:avLst/>
            </a:prstGeom>
            <a:noFill/>
            <a:ln w="9525">
              <a:noFill/>
            </a:ln>
          </p:spPr>
          <p:txBody>
            <a:bodyPr wrap="square" anchor="t">
              <a:spAutoFit/>
            </a:bodyPr>
            <a:p>
              <a:r>
                <a:rPr lang="zh-CN" altLang="en-US" sz="2800" b="1">
                  <a:latin typeface="黑体" panose="02010609060101010101" pitchFamily="49" charset="-122"/>
                  <a:ea typeface="黑体" panose="02010609060101010101" pitchFamily="49" charset="-122"/>
                </a:rPr>
                <a:t>教材图片分点练</a:t>
              </a:r>
              <a:endParaRPr lang="zh-CN" altLang="en-US" sz="2800" b="1">
                <a:latin typeface="黑体" panose="02010609060101010101" pitchFamily="49" charset="-122"/>
                <a:ea typeface="黑体" panose="02010609060101010101" pitchFamily="49" charset="-122"/>
              </a:endParaRPr>
            </a:p>
          </p:txBody>
        </p:sp>
        <p:pic>
          <p:nvPicPr>
            <p:cNvPr id="25" name="图片 24" descr="二级标（14磅）"/>
            <p:cNvPicPr>
              <a:picLocks noChangeAspect="1"/>
            </p:cNvPicPr>
            <p:nvPr/>
          </p:nvPicPr>
          <p:blipFill>
            <a:blip r:embed="rId1"/>
            <a:stretch>
              <a:fillRect/>
            </a:stretch>
          </p:blipFill>
          <p:spPr>
            <a:xfrm>
              <a:off x="1207" y="2490"/>
              <a:ext cx="940" cy="773"/>
            </a:xfrm>
            <a:prstGeom prst="rect">
              <a:avLst/>
            </a:prstGeom>
          </p:spPr>
        </p:pic>
      </p:grpSp>
      <p:sp>
        <p:nvSpPr>
          <p:cNvPr id="6" name="文本框 5"/>
          <p:cNvSpPr txBox="1"/>
          <p:nvPr/>
        </p:nvSpPr>
        <p:spPr>
          <a:xfrm>
            <a:off x="488950" y="1487805"/>
            <a:ext cx="11343640" cy="3415030"/>
          </a:xfrm>
          <a:prstGeom prst="rect">
            <a:avLst/>
          </a:prstGeom>
          <a:noFill/>
          <a:ln w="9525">
            <a:noFill/>
          </a:ln>
        </p:spPr>
        <p:txBody>
          <a:bodyPr wrap="square">
            <a:spAutoFit/>
          </a:bodyPr>
          <a:p>
            <a:pPr algn="l">
              <a:lnSpc>
                <a:spcPct val="150000"/>
              </a:lnSpc>
            </a:pPr>
            <a:r>
              <a:rPr lang="en-US" sz="2400">
                <a:latin typeface="Times New Roman" panose="02020603050405020304" pitchFamily="18" charset="0"/>
                <a:ea typeface="宋体" panose="02010600030101010101" pitchFamily="2" charset="-122"/>
              </a:rPr>
              <a:t>1. </a:t>
            </a:r>
            <a:r>
              <a:rPr lang="zh-CN" sz="2400">
                <a:ea typeface="宋体" panose="02010600030101010101" pitchFamily="2" charset="-122"/>
              </a:rPr>
              <a:t>如图所示，这是伽利略理想斜面实验装置图，当小球从左侧斜面一定的高度滚下时，无论右侧斜面的坡度如何，它都会上升到与左边下落点几乎等高的地方．</a:t>
            </a:r>
            <a:r>
              <a:rPr lang="zh-CN" sz="2400">
                <a:ea typeface="黑体" panose="02010609060101010101" pitchFamily="49" charset="-122"/>
              </a:rPr>
              <a:t>考向：牛顿第一定律的理解</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假如右侧斜面变成光滑的水平表面，结果是</a:t>
            </a:r>
            <a:r>
              <a:rPr lang="en-US" sz="2400">
                <a:latin typeface="Times New Roman" panose="02020603050405020304" pitchFamily="18" charset="0"/>
                <a:ea typeface="宋体" panose="02010600030101010101" pitchFamily="2" charset="-122"/>
              </a:rPr>
              <a:t>______________________________</a:t>
            </a:r>
            <a:r>
              <a:rPr lang="zh-CN" sz="2400">
                <a:ea typeface="宋体" panose="02010600030101010101" pitchFamily="2" charset="-122"/>
              </a:rPr>
              <a:t>，此过程中小球在水平面上运动时受到</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平衡力</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非平衡力</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的作用，其运动状态</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变化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rPr>
              <a:t>不变</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rPr>
              <a:t>．</a:t>
            </a:r>
            <a:endParaRPr lang="zh-CN" altLang="en-US" sz="2400"/>
          </a:p>
        </p:txBody>
      </p:sp>
      <p:sp>
        <p:nvSpPr>
          <p:cNvPr id="14" name="文本框 13"/>
          <p:cNvSpPr txBox="1"/>
          <p:nvPr/>
        </p:nvSpPr>
        <p:spPr>
          <a:xfrm>
            <a:off x="6741795" y="3252470"/>
            <a:ext cx="42265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小球将一直做匀速直线运动</a:t>
            </a:r>
            <a:endParaRPr lang="zh-CN" altLang="en-US" sz="2400">
              <a:solidFill>
                <a:srgbClr val="FF0000"/>
              </a:solidFill>
              <a:ea typeface="宋体" panose="02010600030101010101" pitchFamily="2" charset="-122"/>
            </a:endParaRPr>
          </a:p>
        </p:txBody>
      </p:sp>
      <p:sp>
        <p:nvSpPr>
          <p:cNvPr id="7" name="文本框 6"/>
          <p:cNvSpPr txBox="1"/>
          <p:nvPr/>
        </p:nvSpPr>
        <p:spPr>
          <a:xfrm>
            <a:off x="5624195" y="3784600"/>
            <a:ext cx="14471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平衡力</a:t>
            </a:r>
            <a:endParaRPr lang="zh-CN" altLang="en-US" sz="2400">
              <a:solidFill>
                <a:srgbClr val="FF0000"/>
              </a:solidFill>
              <a:ea typeface="宋体" panose="02010600030101010101" pitchFamily="2" charset="-122"/>
            </a:endParaRPr>
          </a:p>
        </p:txBody>
      </p:sp>
      <p:sp>
        <p:nvSpPr>
          <p:cNvPr id="8" name="文本框 7"/>
          <p:cNvSpPr txBox="1"/>
          <p:nvPr/>
        </p:nvSpPr>
        <p:spPr>
          <a:xfrm>
            <a:off x="3340735" y="4370705"/>
            <a:ext cx="11569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不变</a:t>
            </a:r>
            <a:endParaRPr lang="zh-CN" altLang="en-US" sz="2400">
              <a:solidFill>
                <a:srgbClr val="FF0000"/>
              </a:solidFill>
              <a:ea typeface="宋体" panose="02010600030101010101" pitchFamily="2" charset="-122"/>
            </a:endParaRPr>
          </a:p>
        </p:txBody>
      </p:sp>
      <p:pic>
        <p:nvPicPr>
          <p:cNvPr id="5" name="图片 -2147482144"/>
          <p:cNvPicPr>
            <a:picLocks noChangeAspect="1"/>
          </p:cNvPicPr>
          <p:nvPr/>
        </p:nvPicPr>
        <p:blipFill>
          <a:blip r:embed="rId2"/>
          <a:stretch>
            <a:fillRect/>
          </a:stretch>
        </p:blipFill>
        <p:spPr>
          <a:xfrm>
            <a:off x="4022090" y="4782820"/>
            <a:ext cx="3608070" cy="1167765"/>
          </a:xfrm>
          <a:prstGeom prst="rect">
            <a:avLst/>
          </a:prstGeom>
          <a:noFill/>
          <a:ln w="9525">
            <a:noFill/>
          </a:ln>
        </p:spPr>
      </p:pic>
      <p:sp>
        <p:nvSpPr>
          <p:cNvPr id="9" name="文本框 8"/>
          <p:cNvSpPr txBox="1"/>
          <p:nvPr/>
        </p:nvSpPr>
        <p:spPr>
          <a:xfrm>
            <a:off x="4427220" y="6054090"/>
            <a:ext cx="2766060" cy="368300"/>
          </a:xfrm>
          <a:prstGeom prst="rect">
            <a:avLst/>
          </a:prstGeom>
          <a:noFill/>
          <a:ln w="9525">
            <a:noFill/>
          </a:ln>
        </p:spPr>
        <p:txBody>
          <a:bodyPr wrap="square">
            <a:spAutoFit/>
          </a:bodyPr>
          <a:p>
            <a:r>
              <a:rPr lang="en-US" sz="1800">
                <a:latin typeface="Times New Roman" panose="02020603050405020304" pitchFamily="18" charset="0"/>
                <a:cs typeface="仿宋_GB2312" charset="0"/>
              </a:rPr>
              <a:t>(HK</a:t>
            </a:r>
            <a:r>
              <a:rPr lang="zh-CN" sz="1800">
                <a:cs typeface="仿宋_GB2312" charset="0"/>
              </a:rPr>
              <a:t>八年级 </a:t>
            </a:r>
            <a:r>
              <a:rPr lang="en-US" sz="1800">
                <a:latin typeface="Times New Roman" panose="02020603050405020304" pitchFamily="18" charset="0"/>
                <a:cs typeface="仿宋_GB2312" charset="0"/>
              </a:rPr>
              <a:t>P126</a:t>
            </a:r>
            <a:r>
              <a:rPr lang="zh-CN" sz="1800">
                <a:cs typeface="仿宋_GB2312" charset="0"/>
              </a:rPr>
              <a:t>图</a:t>
            </a:r>
            <a:r>
              <a:rPr lang="en-US" sz="1800">
                <a:latin typeface="Times New Roman" panose="02020603050405020304" pitchFamily="18" charset="0"/>
                <a:cs typeface="仿宋_GB2312" charset="0"/>
              </a:rPr>
              <a:t>7</a:t>
            </a:r>
            <a:r>
              <a:rPr lang="zh-CN" sz="1800">
                <a:cs typeface="仿宋_GB2312" charset="0"/>
              </a:rPr>
              <a:t>－</a:t>
            </a:r>
            <a:r>
              <a:rPr lang="en-US" sz="1800">
                <a:latin typeface="Times New Roman" panose="02020603050405020304" pitchFamily="18" charset="0"/>
                <a:cs typeface="仿宋_GB2312" charset="0"/>
              </a:rPr>
              <a:t>3)</a:t>
            </a:r>
            <a:endParaRPr lang="zh-CN" altLang="en-US" sz="18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7"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889000" y="2456815"/>
            <a:ext cx="10431145" cy="2306955"/>
          </a:xfrm>
          <a:prstGeom prst="rect">
            <a:avLst/>
          </a:prstGeom>
          <a:noFill/>
          <a:ln w="9525">
            <a:noFill/>
          </a:ln>
        </p:spPr>
        <p:txBody>
          <a:bodyPr wrap="square">
            <a:spAutoFit/>
          </a:bodyPr>
          <a:p>
            <a:pPr algn="l">
              <a:lnSpc>
                <a:spcPct val="150000"/>
              </a:lnSpc>
            </a:pPr>
            <a:r>
              <a:rPr lang="zh-CN" sz="2400">
                <a:ea typeface="黑体" panose="02010609060101010101" pitchFamily="49" charset="-122"/>
              </a:rPr>
              <a:t>考向：机械能的转化</a:t>
            </a:r>
            <a:r>
              <a:rPr lang="en-US" sz="2400">
                <a:latin typeface="Times New Roman" panose="02020603050405020304" pitchFamily="18" charset="0"/>
                <a:ea typeface="黑体" panose="02010609060101010101" pitchFamily="49" charset="-122"/>
              </a:rPr>
              <a:t> </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若不计斜面的摩擦和空气阻力，在小球从开始滚下到对面的最高点的过程中小球的动能先</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后</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．重力势能先</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后</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，机械能</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均选填</a:t>
            </a:r>
            <a:r>
              <a:rPr lang="en-US" sz="2400">
                <a:latin typeface="宋体" panose="02010600030101010101" pitchFamily="2" charset="-122"/>
                <a:cs typeface="宋体" panose="02010600030101010101" pitchFamily="2" charset="-122"/>
              </a:rPr>
              <a:t>“</a:t>
            </a:r>
            <a:r>
              <a:rPr lang="zh-CN" sz="2400">
                <a:latin typeface="宋体" panose="02010600030101010101" pitchFamily="2" charset="-122"/>
                <a:cs typeface="宋体" panose="02010600030101010101" pitchFamily="2" charset="-122"/>
              </a:rPr>
              <a:t>增大</a:t>
            </a:r>
            <a:r>
              <a:rPr lang="en-US" sz="2400">
                <a:latin typeface="宋体" panose="02010600030101010101" pitchFamily="2" charset="-122"/>
                <a:cs typeface="宋体" panose="02010600030101010101" pitchFamily="2" charset="-122"/>
              </a:rPr>
              <a:t>”“</a:t>
            </a:r>
            <a:r>
              <a:rPr lang="zh-CN" sz="2400">
                <a:latin typeface="宋体" panose="02010600030101010101" pitchFamily="2" charset="-122"/>
                <a:cs typeface="宋体" panose="02010600030101010101" pitchFamily="2" charset="-122"/>
              </a:rPr>
              <a:t>减小</a:t>
            </a:r>
            <a:r>
              <a:rPr lang="en-US" sz="2400">
                <a:latin typeface="宋体" panose="02010600030101010101" pitchFamily="2" charset="-122"/>
                <a:cs typeface="宋体" panose="02010600030101010101" pitchFamily="2" charset="-122"/>
              </a:rPr>
              <a:t>”</a:t>
            </a:r>
            <a:r>
              <a:rPr lang="zh-CN" sz="2400">
                <a:latin typeface="宋体" panose="02010600030101010101" pitchFamily="2" charset="-122"/>
                <a:cs typeface="宋体" panose="02010600030101010101" pitchFamily="2" charset="-122"/>
              </a:rPr>
              <a:t>或</a:t>
            </a:r>
            <a:r>
              <a:rPr lang="en-US" sz="2400">
                <a:latin typeface="宋体" panose="02010600030101010101" pitchFamily="2" charset="-122"/>
                <a:cs typeface="宋体" panose="02010600030101010101" pitchFamily="2" charset="-122"/>
              </a:rPr>
              <a:t>“</a:t>
            </a:r>
            <a:r>
              <a:rPr lang="zh-CN" sz="2400">
                <a:latin typeface="宋体" panose="02010600030101010101" pitchFamily="2" charset="-122"/>
                <a:cs typeface="宋体" panose="02010600030101010101" pitchFamily="2" charset="-122"/>
              </a:rPr>
              <a:t>不变</a:t>
            </a:r>
            <a:r>
              <a:rPr lang="en-US" sz="2400">
                <a:latin typeface="宋体" panose="02010600030101010101" pitchFamily="2" charset="-122"/>
                <a:cs typeface="宋体" panose="02010600030101010101" pitchFamily="2" charset="-122"/>
              </a:rPr>
              <a:t>”</a:t>
            </a:r>
            <a:r>
              <a:rPr lang="en-US" sz="2400">
                <a:latin typeface="Times New Roman" panose="02020603050405020304" pitchFamily="18" charset="0"/>
                <a:ea typeface="宋体" panose="02010600030101010101" pitchFamily="2" charset="-122"/>
              </a:rPr>
              <a:t>)</a:t>
            </a:r>
            <a:endParaRPr lang="zh-CN" altLang="en-US" sz="2400"/>
          </a:p>
        </p:txBody>
      </p:sp>
      <p:sp>
        <p:nvSpPr>
          <p:cNvPr id="14" name="文本框 13"/>
          <p:cNvSpPr txBox="1"/>
          <p:nvPr/>
        </p:nvSpPr>
        <p:spPr>
          <a:xfrm>
            <a:off x="3460750" y="3687445"/>
            <a:ext cx="11664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增大</a:t>
            </a:r>
            <a:endParaRPr lang="zh-CN" altLang="en-US" sz="2400">
              <a:solidFill>
                <a:srgbClr val="FF0000"/>
              </a:solidFill>
              <a:ea typeface="宋体" panose="02010600030101010101" pitchFamily="2" charset="-122"/>
            </a:endParaRPr>
          </a:p>
        </p:txBody>
      </p:sp>
      <p:sp>
        <p:nvSpPr>
          <p:cNvPr id="3" name="文本框 2"/>
          <p:cNvSpPr txBox="1"/>
          <p:nvPr/>
        </p:nvSpPr>
        <p:spPr>
          <a:xfrm>
            <a:off x="4957445" y="3687445"/>
            <a:ext cx="10502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减小</a:t>
            </a:r>
            <a:endParaRPr lang="zh-CN" altLang="en-US" sz="2400">
              <a:solidFill>
                <a:srgbClr val="FF0000"/>
              </a:solidFill>
              <a:ea typeface="宋体" panose="02010600030101010101" pitchFamily="2" charset="-122"/>
            </a:endParaRPr>
          </a:p>
        </p:txBody>
      </p:sp>
      <p:sp>
        <p:nvSpPr>
          <p:cNvPr id="5" name="文本框 4"/>
          <p:cNvSpPr txBox="1"/>
          <p:nvPr/>
        </p:nvSpPr>
        <p:spPr>
          <a:xfrm>
            <a:off x="9311005" y="3696335"/>
            <a:ext cx="9912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增大</a:t>
            </a:r>
            <a:endParaRPr lang="zh-CN" altLang="en-US" sz="2400">
              <a:solidFill>
                <a:srgbClr val="FF0000"/>
              </a:solidFill>
              <a:ea typeface="宋体" panose="02010600030101010101" pitchFamily="2" charset="-122"/>
            </a:endParaRPr>
          </a:p>
        </p:txBody>
      </p:sp>
      <p:sp>
        <p:nvSpPr>
          <p:cNvPr id="7" name="文本框 6"/>
          <p:cNvSpPr txBox="1"/>
          <p:nvPr/>
        </p:nvSpPr>
        <p:spPr>
          <a:xfrm>
            <a:off x="1811020" y="4228465"/>
            <a:ext cx="11277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不变</a:t>
            </a:r>
            <a:endParaRPr lang="zh-CN" altLang="en-US" sz="2400">
              <a:solidFill>
                <a:srgbClr val="FF0000"/>
              </a:solidFill>
              <a:ea typeface="宋体" panose="02010600030101010101" pitchFamily="2" charset="-122"/>
            </a:endParaRPr>
          </a:p>
        </p:txBody>
      </p:sp>
      <p:sp>
        <p:nvSpPr>
          <p:cNvPr id="8" name="文本框 7"/>
          <p:cNvSpPr txBox="1"/>
          <p:nvPr/>
        </p:nvSpPr>
        <p:spPr>
          <a:xfrm>
            <a:off x="7781925" y="3696335"/>
            <a:ext cx="9829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减小</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3" grpId="0"/>
      <p:bldP spid="5" grpId="0"/>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2147482143"/>
          <p:cNvPicPr>
            <a:picLocks noChangeAspect="1"/>
          </p:cNvPicPr>
          <p:nvPr/>
        </p:nvPicPr>
        <p:blipFill>
          <a:blip r:embed="rId1"/>
          <a:stretch>
            <a:fillRect/>
          </a:stretch>
        </p:blipFill>
        <p:spPr>
          <a:xfrm>
            <a:off x="713740" y="2276475"/>
            <a:ext cx="3101340" cy="2020570"/>
          </a:xfrm>
          <a:prstGeom prst="rect">
            <a:avLst/>
          </a:prstGeom>
          <a:noFill/>
          <a:ln w="9525">
            <a:noFill/>
          </a:ln>
        </p:spPr>
      </p:pic>
      <p:sp>
        <p:nvSpPr>
          <p:cNvPr id="100" name="文本框 99"/>
          <p:cNvSpPr txBox="1"/>
          <p:nvPr/>
        </p:nvSpPr>
        <p:spPr>
          <a:xfrm>
            <a:off x="810260" y="4819015"/>
            <a:ext cx="2907665" cy="368300"/>
          </a:xfrm>
          <a:prstGeom prst="rect">
            <a:avLst/>
          </a:prstGeom>
          <a:noFill/>
          <a:ln w="9525">
            <a:noFill/>
          </a:ln>
        </p:spPr>
        <p:txBody>
          <a:bodyPr wrap="square">
            <a:spAutoFit/>
          </a:bodyPr>
          <a:p>
            <a:r>
              <a:rPr lang="en-US" sz="1800">
                <a:latin typeface="Times New Roman" panose="02020603050405020304" pitchFamily="18" charset="0"/>
                <a:ea typeface="宋体" panose="02010600030101010101" pitchFamily="2" charset="-122"/>
                <a:cs typeface="Times New Roman" panose="02020603050405020304" pitchFamily="18" charset="0"/>
              </a:rPr>
              <a:t>(</a:t>
            </a:r>
            <a:r>
              <a:rPr lang="en-US" sz="1800">
                <a:latin typeface="Times New Roman" panose="02020603050405020304" pitchFamily="18" charset="0"/>
                <a:cs typeface="仿宋_GB2312" charset="0"/>
              </a:rPr>
              <a:t>HK</a:t>
            </a:r>
            <a:r>
              <a:rPr lang="zh-CN" sz="1800">
                <a:cs typeface="仿宋_GB2312" charset="0"/>
              </a:rPr>
              <a:t>八年级</a:t>
            </a:r>
            <a:r>
              <a:rPr lang="en-US" sz="1800">
                <a:latin typeface="Times New Roman" panose="02020603050405020304" pitchFamily="18" charset="0"/>
                <a:cs typeface="仿宋_GB2312" charset="0"/>
              </a:rPr>
              <a:t>P129</a:t>
            </a:r>
            <a:r>
              <a:rPr lang="zh-CN" sz="1800">
                <a:cs typeface="仿宋_GB2312" charset="0"/>
              </a:rPr>
              <a:t>图</a:t>
            </a:r>
            <a:r>
              <a:rPr lang="en-US" sz="1800">
                <a:latin typeface="Times New Roman" panose="02020603050405020304" pitchFamily="18" charset="0"/>
                <a:cs typeface="仿宋_GB2312" charset="0"/>
              </a:rPr>
              <a:t>7</a:t>
            </a:r>
            <a:r>
              <a:rPr lang="zh-CN" sz="1800">
                <a:cs typeface="仿宋_GB2312" charset="0"/>
              </a:rPr>
              <a:t>－</a:t>
            </a:r>
            <a:r>
              <a:rPr lang="en-US" sz="1800">
                <a:latin typeface="Times New Roman" panose="02020603050405020304" pitchFamily="18" charset="0"/>
                <a:cs typeface="仿宋_GB2312" charset="0"/>
              </a:rPr>
              <a:t>6)</a:t>
            </a:r>
            <a:endParaRPr lang="zh-CN" altLang="en-US" sz="1800"/>
          </a:p>
        </p:txBody>
      </p:sp>
      <p:sp>
        <p:nvSpPr>
          <p:cNvPr id="3" name="文本框 2"/>
          <p:cNvSpPr txBox="1"/>
          <p:nvPr/>
        </p:nvSpPr>
        <p:spPr>
          <a:xfrm>
            <a:off x="3754755" y="1435735"/>
            <a:ext cx="8015605"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 </a:t>
            </a:r>
            <a:r>
              <a:rPr lang="zh-CN" sz="2400">
                <a:ea typeface="宋体" panose="02010600030101010101" pitchFamily="2" charset="-122"/>
              </a:rPr>
              <a:t>如图所示，当用手指迅速弹出纸板后，纸板飞出，硬币刚好掉入杯中，没有随纸板飞出．</a:t>
            </a:r>
            <a:endParaRPr lang="zh-CN" altLang="en-US" sz="2400"/>
          </a:p>
        </p:txBody>
      </p:sp>
      <p:sp>
        <p:nvSpPr>
          <p:cNvPr id="4" name="文本框 3"/>
          <p:cNvSpPr txBox="1"/>
          <p:nvPr/>
        </p:nvSpPr>
        <p:spPr>
          <a:xfrm>
            <a:off x="3881755" y="2634615"/>
            <a:ext cx="7760970" cy="3415030"/>
          </a:xfrm>
          <a:prstGeom prst="rect">
            <a:avLst/>
          </a:prstGeom>
          <a:noFill/>
          <a:ln w="9525">
            <a:noFill/>
          </a:ln>
        </p:spPr>
        <p:txBody>
          <a:bodyPr wrap="square">
            <a:spAutoFit/>
          </a:bodyPr>
          <a:p>
            <a:pPr algn="l">
              <a:lnSpc>
                <a:spcPct val="150000"/>
              </a:lnSpc>
            </a:pPr>
            <a:r>
              <a:rPr lang="zh-CN" sz="2400">
                <a:ea typeface="黑体" panose="02010609060101010101" pitchFamily="49" charset="-122"/>
              </a:rPr>
              <a:t>考向：惯性</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纸板上面的硬币没有随纸板飞出的原因是</a:t>
            </a:r>
            <a:r>
              <a:rPr lang="en-US" sz="2400">
                <a:latin typeface="Times New Roman" panose="02020603050405020304" pitchFamily="18" charset="0"/>
                <a:ea typeface="宋体" panose="02010600030101010101" pitchFamily="2" charset="-122"/>
              </a:rPr>
              <a:t>____________________</a:t>
            </a:r>
            <a:r>
              <a:rPr lang="zh-CN" sz="2400">
                <a:ea typeface="宋体" panose="02010600030101010101" pitchFamily="2" charset="-122"/>
              </a:rPr>
              <a:t>．</a:t>
            </a:r>
            <a:r>
              <a:rPr lang="zh-CN" sz="2400">
                <a:ea typeface="黑体" panose="02010609060101010101" pitchFamily="49" charset="-122"/>
              </a:rPr>
              <a:t>考向：力的作用效果</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纸板上面的硬币由于受到</a:t>
            </a:r>
            <a:r>
              <a:rPr lang="en-US" sz="2400">
                <a:latin typeface="Times New Roman" panose="02020603050405020304" pitchFamily="18" charset="0"/>
                <a:cs typeface="Times New Roman" panose="02020603050405020304" pitchFamily="18" charset="0"/>
              </a:rPr>
              <a:t>________</a:t>
            </a:r>
            <a:r>
              <a:rPr lang="zh-CN" sz="2400">
                <a:ea typeface="宋体" panose="02010600030101010101" pitchFamily="2" charset="-122"/>
              </a:rPr>
              <a:t>的作用而竖直落下，说明力可以改变物体的</a:t>
            </a:r>
            <a:r>
              <a:rPr lang="en-US" sz="2400">
                <a:latin typeface="Times New Roman" panose="02020603050405020304" pitchFamily="18" charset="0"/>
                <a:ea typeface="宋体" panose="02010600030101010101" pitchFamily="2" charset="-122"/>
              </a:rPr>
              <a:t>______________.</a:t>
            </a:r>
            <a:endParaRPr lang="zh-CN" altLang="en-US" sz="2400"/>
          </a:p>
        </p:txBody>
      </p:sp>
      <p:sp>
        <p:nvSpPr>
          <p:cNvPr id="14" name="文本框 13"/>
          <p:cNvSpPr txBox="1"/>
          <p:nvPr/>
        </p:nvSpPr>
        <p:spPr>
          <a:xfrm>
            <a:off x="4238625" y="3836670"/>
            <a:ext cx="24644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硬币具有惯性</a:t>
            </a:r>
            <a:endParaRPr lang="zh-CN" altLang="en-US" sz="2400">
              <a:solidFill>
                <a:srgbClr val="FF0000"/>
              </a:solidFill>
              <a:ea typeface="宋体" panose="02010600030101010101" pitchFamily="2" charset="-122"/>
            </a:endParaRPr>
          </a:p>
        </p:txBody>
      </p:sp>
      <p:sp>
        <p:nvSpPr>
          <p:cNvPr id="5" name="文本框 4"/>
          <p:cNvSpPr txBox="1"/>
          <p:nvPr/>
        </p:nvSpPr>
        <p:spPr>
          <a:xfrm>
            <a:off x="7764780" y="4900930"/>
            <a:ext cx="10210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重力</a:t>
            </a:r>
            <a:endParaRPr lang="zh-CN" altLang="en-US" sz="2400">
              <a:solidFill>
                <a:srgbClr val="FF0000"/>
              </a:solidFill>
              <a:ea typeface="宋体" panose="02010600030101010101" pitchFamily="2" charset="-122"/>
            </a:endParaRPr>
          </a:p>
        </p:txBody>
      </p:sp>
      <p:sp>
        <p:nvSpPr>
          <p:cNvPr id="6" name="文本框 5"/>
          <p:cNvSpPr txBox="1"/>
          <p:nvPr/>
        </p:nvSpPr>
        <p:spPr>
          <a:xfrm>
            <a:off x="7235190" y="5481955"/>
            <a:ext cx="15506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运动状态</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146810" y="2526030"/>
            <a:ext cx="10019665" cy="2306955"/>
          </a:xfrm>
          <a:prstGeom prst="rect">
            <a:avLst/>
          </a:prstGeom>
          <a:noFill/>
          <a:ln w="9525">
            <a:noFill/>
          </a:ln>
        </p:spPr>
        <p:txBody>
          <a:bodyPr wrap="square">
            <a:spAutoFit/>
          </a:bodyPr>
          <a:p>
            <a:pPr algn="l">
              <a:lnSpc>
                <a:spcPct val="150000"/>
              </a:lnSpc>
            </a:pPr>
            <a:r>
              <a:rPr lang="zh-CN" sz="2400">
                <a:ea typeface="黑体" panose="02010609060101010101" pitchFamily="49" charset="-122"/>
              </a:rPr>
              <a:t>考向：平衡力与相互作用力</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用手指弹出纸板前，纸板上面的硬币受到的重力和</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是一对平衡力，杯子所受的重力和桌面对其的支持力</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ea typeface="宋体" panose="02010600030101010101" pitchFamily="2" charset="-122"/>
                <a:cs typeface="Times New Roman" panose="02020603050405020304" pitchFamily="18" charset="0"/>
              </a:rPr>
              <a:t>“</a:t>
            </a:r>
            <a:r>
              <a:rPr lang="zh-CN" sz="2400">
                <a:ea typeface="宋体" panose="02010600030101010101" pitchFamily="2" charset="-122"/>
              </a:rPr>
              <a:t>是</a:t>
            </a:r>
            <a:r>
              <a:rPr lang="en-US" sz="2400">
                <a:latin typeface="宋体" panose="02010600030101010101" pitchFamily="2" charset="-122"/>
                <a:ea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ea typeface="宋体" panose="02010600030101010101" pitchFamily="2" charset="-122"/>
                <a:cs typeface="Times New Roman" panose="02020603050405020304" pitchFamily="18" charset="0"/>
              </a:rPr>
              <a:t>“</a:t>
            </a:r>
            <a:r>
              <a:rPr lang="zh-CN" sz="2400">
                <a:ea typeface="宋体" panose="02010600030101010101" pitchFamily="2" charset="-122"/>
              </a:rPr>
              <a:t>不是</a:t>
            </a:r>
            <a:r>
              <a:rPr lang="en-US" sz="2400">
                <a:latin typeface="宋体" panose="02010600030101010101" pitchFamily="2" charset="-122"/>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一对平衡力．</a:t>
            </a:r>
            <a:endParaRPr lang="zh-CN" altLang="en-US" sz="2400"/>
          </a:p>
        </p:txBody>
      </p:sp>
      <p:sp>
        <p:nvSpPr>
          <p:cNvPr id="14" name="文本框 13"/>
          <p:cNvSpPr txBox="1"/>
          <p:nvPr/>
        </p:nvSpPr>
        <p:spPr>
          <a:xfrm>
            <a:off x="8312785" y="3199130"/>
            <a:ext cx="12630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支持力</a:t>
            </a:r>
            <a:endParaRPr lang="zh-CN" altLang="en-US" sz="2400">
              <a:solidFill>
                <a:srgbClr val="FF0000"/>
              </a:solidFill>
              <a:ea typeface="宋体" panose="02010600030101010101" pitchFamily="2" charset="-122"/>
            </a:endParaRPr>
          </a:p>
        </p:txBody>
      </p:sp>
      <p:sp>
        <p:nvSpPr>
          <p:cNvPr id="4" name="文本框 3"/>
          <p:cNvSpPr txBox="1"/>
          <p:nvPr/>
        </p:nvSpPr>
        <p:spPr>
          <a:xfrm>
            <a:off x="6778625" y="3714115"/>
            <a:ext cx="97218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不是</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2147482142"/>
          <p:cNvPicPr>
            <a:picLocks noChangeAspect="1"/>
          </p:cNvPicPr>
          <p:nvPr/>
        </p:nvPicPr>
        <p:blipFill>
          <a:blip r:embed="rId1"/>
          <a:stretch>
            <a:fillRect/>
          </a:stretch>
        </p:blipFill>
        <p:spPr>
          <a:xfrm>
            <a:off x="665480" y="2167890"/>
            <a:ext cx="2874645" cy="2679700"/>
          </a:xfrm>
          <a:prstGeom prst="rect">
            <a:avLst/>
          </a:prstGeom>
          <a:noFill/>
          <a:ln w="9525">
            <a:noFill/>
          </a:ln>
        </p:spPr>
      </p:pic>
      <p:sp>
        <p:nvSpPr>
          <p:cNvPr id="100" name="文本框 99"/>
          <p:cNvSpPr txBox="1"/>
          <p:nvPr/>
        </p:nvSpPr>
        <p:spPr>
          <a:xfrm>
            <a:off x="956310" y="5076825"/>
            <a:ext cx="2738755" cy="368300"/>
          </a:xfrm>
          <a:prstGeom prst="rect">
            <a:avLst/>
          </a:prstGeom>
          <a:noFill/>
          <a:ln w="9525">
            <a:noFill/>
          </a:ln>
        </p:spPr>
        <p:txBody>
          <a:bodyPr wrap="square">
            <a:spAutoFit/>
          </a:bodyPr>
          <a:p>
            <a:pPr algn="ctr"/>
            <a:r>
              <a:rPr lang="en-US" sz="1800">
                <a:latin typeface="Times New Roman" panose="02020603050405020304" pitchFamily="18" charset="0"/>
                <a:cs typeface="仿宋_GB2312" charset="0"/>
              </a:rPr>
              <a:t>(HK</a:t>
            </a:r>
            <a:r>
              <a:rPr lang="zh-CN" sz="1800">
                <a:cs typeface="仿宋_GB2312" charset="0"/>
              </a:rPr>
              <a:t>八年级</a:t>
            </a:r>
            <a:r>
              <a:rPr lang="en-US" sz="1800">
                <a:latin typeface="Times New Roman" panose="02020603050405020304" pitchFamily="18" charset="0"/>
                <a:cs typeface="仿宋_GB2312" charset="0"/>
              </a:rPr>
              <a:t>P129</a:t>
            </a:r>
            <a:r>
              <a:rPr lang="zh-CN" sz="1800">
                <a:cs typeface="仿宋_GB2312" charset="0"/>
              </a:rPr>
              <a:t>图</a:t>
            </a:r>
            <a:r>
              <a:rPr lang="en-US" sz="1800">
                <a:latin typeface="Times New Roman" panose="02020603050405020304" pitchFamily="18" charset="0"/>
                <a:cs typeface="仿宋_GB2312" charset="0"/>
              </a:rPr>
              <a:t>7</a:t>
            </a:r>
            <a:r>
              <a:rPr lang="zh-CN" sz="1800">
                <a:cs typeface="仿宋_GB2312" charset="0"/>
              </a:rPr>
              <a:t>－</a:t>
            </a:r>
            <a:r>
              <a:rPr lang="en-US" sz="1800">
                <a:latin typeface="Times New Roman" panose="02020603050405020304" pitchFamily="18" charset="0"/>
                <a:cs typeface="仿宋_GB2312" charset="0"/>
              </a:rPr>
              <a:t>7)</a:t>
            </a:r>
            <a:endParaRPr lang="zh-CN" altLang="en-US" sz="1800"/>
          </a:p>
        </p:txBody>
      </p:sp>
      <p:sp>
        <p:nvSpPr>
          <p:cNvPr id="3" name="文本框 2"/>
          <p:cNvSpPr txBox="1"/>
          <p:nvPr/>
        </p:nvSpPr>
        <p:spPr>
          <a:xfrm>
            <a:off x="3838575" y="1582420"/>
            <a:ext cx="7816850" cy="2306955"/>
          </a:xfrm>
          <a:prstGeom prst="rect">
            <a:avLst/>
          </a:prstGeom>
          <a:noFill/>
          <a:ln w="9525">
            <a:noFill/>
          </a:ln>
        </p:spPr>
        <p:txBody>
          <a:bodyPr wrap="square">
            <a:spAutoFit/>
          </a:bodyPr>
          <a:p>
            <a:pPr algn="l">
              <a:lnSpc>
                <a:spcPct val="150000"/>
              </a:lnSpc>
            </a:pPr>
            <a:r>
              <a:rPr lang="zh-CN" sz="2400">
                <a:ea typeface="黑体" panose="02010609060101010101" pitchFamily="49" charset="-122"/>
              </a:rPr>
              <a:t>考向：惯性的利用</a:t>
            </a:r>
            <a:r>
              <a:rPr lang="en-US" sz="2400">
                <a:latin typeface="Times New Roman" panose="02020603050405020304" pitchFamily="18" charset="0"/>
                <a:ea typeface="宋体" panose="02010600030101010101" pitchFamily="2" charset="-122"/>
              </a:rPr>
              <a:t>3. </a:t>
            </a:r>
            <a:r>
              <a:rPr lang="zh-CN" sz="2400">
                <a:ea typeface="宋体" panose="02010600030101010101" pitchFamily="2" charset="-122"/>
              </a:rPr>
              <a:t>如图所示，马爷爷的斧子手柄松了，他用手柄的下端撞击石头或树墩，这样斧头就套紧了．请你用所学的物理知识解释其中的原理．</a:t>
            </a:r>
            <a:endParaRPr lang="zh-CN" altLang="en-US" sz="2400"/>
          </a:p>
        </p:txBody>
      </p:sp>
      <p:sp>
        <p:nvSpPr>
          <p:cNvPr id="14" name="文本框 13"/>
          <p:cNvSpPr txBox="1"/>
          <p:nvPr/>
        </p:nvSpPr>
        <p:spPr>
          <a:xfrm>
            <a:off x="3870960" y="4046855"/>
            <a:ext cx="7569200" cy="1753235"/>
          </a:xfrm>
          <a:prstGeom prst="rect">
            <a:avLst/>
          </a:prstGeom>
          <a:noFill/>
          <a:ln w="9525">
            <a:noFill/>
          </a:ln>
        </p:spPr>
        <p:txBody>
          <a:bodyPr wrap="square">
            <a:spAutoFit/>
          </a:bodyPr>
          <a:p>
            <a:pPr>
              <a:lnSpc>
                <a:spcPct val="150000"/>
              </a:lnSpc>
            </a:pPr>
            <a:r>
              <a:rPr lang="zh-CN" sz="2400">
                <a:solidFill>
                  <a:srgbClr val="FF0000"/>
                </a:solidFill>
                <a:ea typeface="黑体" panose="02010609060101010101" pitchFamily="49" charset="-122"/>
              </a:rPr>
              <a:t>答：</a:t>
            </a:r>
            <a:r>
              <a:rPr lang="zh-CN" sz="2400">
                <a:solidFill>
                  <a:srgbClr val="FF0000"/>
                </a:solidFill>
                <a:ea typeface="宋体" panose="02010600030101010101" pitchFamily="2" charset="-122"/>
              </a:rPr>
              <a:t>当手柄的下端撞击到石头或树墩时，手柄停止运动，斧头由于惯性会继续向下运动，重复几次，斧头就紧紧地套在手柄上．</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tags/tag1.xml><?xml version="1.0" encoding="utf-8"?>
<p:tagLst xmlns:p="http://schemas.openxmlformats.org/presentationml/2006/main">
  <p:tag name="KSO_WM_TAG_VERSION" val="1.0"/>
  <p:tag name="KSO_WM_TEMPLATE_CATEGORY" val="diagram"/>
  <p:tag name="KSO_WM_TEMPLATE_INDEX" val="782"/>
  <p:tag name="KSO_WM_UNIT_TYPE" val="l_h_f"/>
  <p:tag name="KSO_WM_UNIT_INDEX" val="1_1_1"/>
  <p:tag name="KSO_WM_UNIT_ID" val="258*l_h_f*1_1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2.xml><?xml version="1.0" encoding="utf-8"?>
<p:tagLst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3.xml><?xml version="1.0" encoding="utf-8"?>
<p:tagLst xmlns:p="http://schemas.openxmlformats.org/presentationml/2006/main">
  <p:tag name="KSO_WM_TAG_VERSION" val="1.0"/>
  <p:tag name="KSO_WM_TEMPLATE_CATEGORY" val="diagram"/>
  <p:tag name="KSO_WM_TEMPLATE_INDEX" val="782"/>
  <p:tag name="KSO_WM_UNIT_TYPE" val="l_h_f"/>
  <p:tag name="KSO_WM_UNIT_INDEX" val="1_2_1"/>
  <p:tag name="KSO_WM_UNIT_ID" val="258*l_h_f*1_2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4.xml><?xml version="1.0" encoding="utf-8"?>
<p:tagLst xmlns:p="http://schemas.openxmlformats.org/presentationml/2006/main">
  <p:tag name="KSO_WM_SLIDE_ITEM_CNT" val="4"/>
</p:tagLst>
</file>

<file path=ppt/tags/tag5.xml><?xml version="1.0" encoding="utf-8"?>
<p:tagLst xmlns:p="http://schemas.openxmlformats.org/presentationml/2006/main">
  <p:tag name="KSO_WM_SLIDE_ITEM_CNT" val="1"/>
  <p:tag name="KSO_WM_SLIDE_MODEL_TYPE" val="timeline"/>
</p:tagLst>
</file>

<file path=ppt/tags/tag6.xml><?xml version="1.0" encoding="utf-8"?>
<p:tagLst xmlns:p="http://schemas.openxmlformats.org/presentationml/2006/main">
  <p:tag name="KSO_WM_SLIDE_ITEM_CNT" val="1"/>
  <p:tag name="KSO_WM_SLIDE_MODEL_TYPE" val="timelin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5871</Words>
  <Application>WPS 演示</Application>
  <PresentationFormat>宽屏</PresentationFormat>
  <Paragraphs>410</Paragraphs>
  <Slides>30</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30</vt:i4>
      </vt:variant>
    </vt:vector>
  </HeadingPairs>
  <TitlesOfParts>
    <vt:vector size="42" baseType="lpstr">
      <vt:lpstr>Arial</vt:lpstr>
      <vt:lpstr>宋体</vt:lpstr>
      <vt:lpstr>Wingdings</vt:lpstr>
      <vt:lpstr>微软雅黑</vt:lpstr>
      <vt:lpstr>Times New Roman</vt:lpstr>
      <vt:lpstr>黑体</vt:lpstr>
      <vt:lpstr>仿宋_GB2312</vt:lpstr>
      <vt:lpstr>仿宋</vt:lpstr>
      <vt:lpstr>楷体_GB2312</vt:lpstr>
      <vt:lpstr>新宋体</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CCAV1234</cp:lastModifiedBy>
  <cp:revision>2</cp:revision>
  <dcterms:created xsi:type="dcterms:W3CDTF">2019-11-26T04:16:00Z</dcterms:created>
  <dcterms:modified xsi:type="dcterms:W3CDTF">2019-12-29T06:07:10Z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