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78" r:id="rId3"/>
    <p:sldId id="336" r:id="rId4"/>
    <p:sldId id="337" r:id="rId5"/>
    <p:sldId id="325" r:id="rId6"/>
    <p:sldId id="327" r:id="rId7"/>
    <p:sldId id="328" r:id="rId8"/>
    <p:sldId id="329" r:id="rId9"/>
    <p:sldId id="330" r:id="rId10"/>
    <p:sldId id="331" r:id="rId11"/>
    <p:sldId id="332" r:id="rId12"/>
    <p:sldId id="354" r:id="rId13"/>
    <p:sldId id="355" r:id="rId14"/>
    <p:sldId id="356" r:id="rId15"/>
    <p:sldId id="360" r:id="rId16"/>
    <p:sldId id="357" r:id="rId17"/>
    <p:sldId id="358" r:id="rId18"/>
    <p:sldId id="359" r:id="rId19"/>
    <p:sldId id="361" r:id="rId20"/>
    <p:sldId id="362" r:id="rId21"/>
    <p:sldId id="363" r:id="rId22"/>
    <p:sldId id="364" r:id="rId23"/>
    <p:sldId id="350" r:id="rId24"/>
    <p:sldId id="367" r:id="rId25"/>
    <p:sldId id="368" r:id="rId26"/>
    <p:sldId id="375" r:id="rId27"/>
    <p:sldId id="370" r:id="rId28"/>
    <p:sldId id="371" r:id="rId29"/>
    <p:sldId id="369" r:id="rId30"/>
    <p:sldId id="372" r:id="rId31"/>
    <p:sldId id="373" r:id="rId32"/>
    <p:sldId id="353" r:id="rId33"/>
    <p:sldId id="352" r:id="rId34"/>
    <p:sldId id="374" r:id="rId35"/>
    <p:sldId id="270" r:id="rId36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-108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41FB6D3-B203-4820-92C3-2AFEC22B36E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228036"/>
            <a:ext cx="8001000" cy="90976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11204"/>
            <a:ext cx="3924300" cy="319249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11204"/>
            <a:ext cx="3924300" cy="319249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8CD8C10-3AFF-4DC7-A338-62CC1569E23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openxmlformats.org/officeDocument/2006/relationships/hyperlink" Target="http://image.jike.com/detail?did=7917470158725022622&amp;pos=4&amp;num=36&amp;q=%E5%8A%A8%E8%BD%A6%E5%9B%BE%E7%89%87&amp;fm=QH360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hyperlink" Target="http://image.jike.com/detail?did=-1940171561774437620&amp;pos=30&amp;num=36&amp;q=%E9%A3%9E%E6%9C%BA&amp;fm=QH360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F013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F016.TIF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K009.TIF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DF017.TIF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W22.TIF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Word_97_-_2003___1.doc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792147" y="2361158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机械运动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177883" y="3126795"/>
            <a:ext cx="5050614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运动的快慢</a:t>
            </a:r>
            <a:endParaRPr lang="zh-CN" altLang="zh-CN" sz="54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8" descr="蜗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8" y="846074"/>
            <a:ext cx="2205968" cy="154117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4" name="Text Box 19"/>
          <p:cNvSpPr txBox="1">
            <a:spLocks noChangeArrowheads="1"/>
          </p:cNvSpPr>
          <p:nvPr/>
        </p:nvSpPr>
        <p:spPr bwMode="auto">
          <a:xfrm>
            <a:off x="857250" y="2457322"/>
            <a:ext cx="1957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5m/h</a:t>
            </a:r>
          </a:p>
        </p:txBody>
      </p:sp>
      <p:pic>
        <p:nvPicPr>
          <p:cNvPr id="13315" name="Picture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58220" y="848891"/>
            <a:ext cx="1809106" cy="153835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 Box 21"/>
          <p:cNvSpPr txBox="1">
            <a:spLocks noChangeArrowheads="1"/>
          </p:cNvSpPr>
          <p:nvPr/>
        </p:nvSpPr>
        <p:spPr bwMode="auto">
          <a:xfrm>
            <a:off x="3384551" y="2468010"/>
            <a:ext cx="2360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约1.1m/s</a:t>
            </a:r>
          </a:p>
        </p:txBody>
      </p:sp>
      <p:sp>
        <p:nvSpPr>
          <p:cNvPr id="13317" name="Text Box 23"/>
          <p:cNvSpPr txBox="1">
            <a:spLocks noChangeArrowheads="1"/>
          </p:cNvSpPr>
          <p:nvPr/>
        </p:nvSpPr>
        <p:spPr bwMode="auto">
          <a:xfrm>
            <a:off x="6156325" y="2468010"/>
            <a:ext cx="215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约5m/s</a:t>
            </a:r>
          </a:p>
        </p:txBody>
      </p:sp>
      <p:pic>
        <p:nvPicPr>
          <p:cNvPr id="13318" name="Picture 2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0212" y="2962087"/>
            <a:ext cx="2736850" cy="134564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1019176" y="4308922"/>
            <a:ext cx="1420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约20m/s</a:t>
            </a:r>
          </a:p>
        </p:txBody>
      </p:sp>
      <p:pic>
        <p:nvPicPr>
          <p:cNvPr id="13320" name="Picture 31" descr="get?name=T1ap_LB4KC1RCvBVd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8561" y="2962087"/>
            <a:ext cx="2447925" cy="134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13321" name="Rectangle 32"/>
          <p:cNvSpPr>
            <a:spLocks noChangeArrowheads="1"/>
          </p:cNvSpPr>
          <p:nvPr/>
        </p:nvSpPr>
        <p:spPr bwMode="auto">
          <a:xfrm>
            <a:off x="6132513" y="4308922"/>
            <a:ext cx="16001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约250m/s</a:t>
            </a:r>
          </a:p>
        </p:txBody>
      </p:sp>
      <p:pic>
        <p:nvPicPr>
          <p:cNvPr id="13322" name="Picture 34" descr="get?name=T1FY_8By_Q1RCvBVdK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b="4547"/>
          <a:stretch>
            <a:fillRect/>
          </a:stretch>
        </p:blipFill>
        <p:spPr bwMode="auto">
          <a:xfrm>
            <a:off x="3476741" y="2962087"/>
            <a:ext cx="2519362" cy="134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13323" name="Rectangle 35"/>
          <p:cNvSpPr>
            <a:spLocks noChangeArrowheads="1"/>
          </p:cNvSpPr>
          <p:nvPr/>
        </p:nvSpPr>
        <p:spPr bwMode="auto">
          <a:xfrm>
            <a:off x="3582988" y="4308922"/>
            <a:ext cx="16001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约100m/s</a:t>
            </a:r>
          </a:p>
        </p:txBody>
      </p:sp>
      <p:pic>
        <p:nvPicPr>
          <p:cNvPr id="13324" name="Picture 36" descr="0908171900052f1247ef872c13"/>
          <p:cNvPicPr>
            <a:picLocks noChangeAspect="1"/>
          </p:cNvPicPr>
          <p:nvPr/>
        </p:nvPicPr>
        <p:blipFill>
          <a:blip r:embed="rId9" cstate="print"/>
          <a:srcRect t="4799" b="7314"/>
          <a:stretch>
            <a:fillRect/>
          </a:stretch>
        </p:blipFill>
        <p:spPr>
          <a:xfrm>
            <a:off x="5623904" y="851837"/>
            <a:ext cx="3107347" cy="153541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25" name="Text Box 19"/>
          <p:cNvSpPr txBox="1">
            <a:spLocks noChangeArrowheads="1"/>
          </p:cNvSpPr>
          <p:nvPr/>
        </p:nvSpPr>
        <p:spPr bwMode="auto">
          <a:xfrm>
            <a:off x="352378" y="268435"/>
            <a:ext cx="3808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itchFamily="2" charset="-122"/>
              </a:rPr>
              <a:t>生活中一些物体的速度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  <p:bldP spid="13317" grpId="0"/>
      <p:bldP spid="13319" grpId="0"/>
      <p:bldP spid="13321" grpId="0"/>
      <p:bldP spid="133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>
            <a:spLocks noChangeArrowheads="1"/>
          </p:cNvSpPr>
          <p:nvPr/>
        </p:nvSpPr>
        <p:spPr bwMode="auto">
          <a:xfrm>
            <a:off x="900114" y="1381279"/>
            <a:ext cx="7488237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．          　可变形为</a:t>
            </a:r>
            <a:r>
              <a:rPr lang="en-US" altLang="zh-CN" sz="2800">
                <a:latin typeface="Times New Roman" pitchFamily="18" charset="0"/>
              </a:rPr>
              <a:t>____________</a:t>
            </a:r>
            <a:r>
              <a:rPr lang="en-US" altLang="zh-CN" sz="2800" u="sng">
                <a:latin typeface="Times New Roman" pitchFamily="18" charset="0"/>
              </a:rPr>
              <a:t>                    </a:t>
            </a:r>
            <a:endParaRPr lang="en-US" altLang="zh-CN" sz="2800"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itchFamily="18" charset="0"/>
              </a:rPr>
              <a:t>             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itchFamily="18" charset="0"/>
              </a:rPr>
              <a:t>　　或 </a:t>
            </a:r>
            <a:r>
              <a:rPr lang="en-US" altLang="zh-CN" sz="2800">
                <a:latin typeface="Times New Roman" pitchFamily="18" charset="0"/>
              </a:rPr>
              <a:t>______________</a:t>
            </a:r>
            <a:r>
              <a:rPr lang="zh-CN" altLang="en-US" sz="2800">
                <a:latin typeface="Times New Roman" pitchFamily="18" charset="0"/>
              </a:rPr>
              <a:t>。</a:t>
            </a:r>
          </a:p>
        </p:txBody>
      </p:sp>
      <p:graphicFrame>
        <p:nvGraphicFramePr>
          <p:cNvPr id="9" name="Object 5"/>
          <p:cNvGraphicFramePr>
            <a:graphicFrameLocks/>
          </p:cNvGraphicFramePr>
          <p:nvPr/>
        </p:nvGraphicFramePr>
        <p:xfrm>
          <a:off x="1601788" y="1111674"/>
          <a:ext cx="1098550" cy="909767"/>
        </p:xfrm>
        <a:graphic>
          <a:graphicData uri="http://schemas.openxmlformats.org/presentationml/2006/ole">
            <p:oleObj spid="_x0000_s4101" r:id="rId3" imgW="355292" imgH="393359" progId="Equation.3">
              <p:embed/>
            </p:oleObj>
          </a:graphicData>
        </a:graphic>
      </p:graphicFrame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900114" y="3158056"/>
            <a:ext cx="56165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itchFamily="18" charset="0"/>
              </a:rPr>
              <a:t>2</a:t>
            </a:r>
            <a:r>
              <a:rPr lang="zh-CN" altLang="en-US" sz="2800">
                <a:latin typeface="Times New Roman" pitchFamily="18" charset="0"/>
              </a:rPr>
              <a:t>．</a:t>
            </a:r>
            <a:r>
              <a:rPr lang="en-US" altLang="zh-CN" sz="2800">
                <a:latin typeface="Times New Roman" pitchFamily="18" charset="0"/>
              </a:rPr>
              <a:t>5m/s=</a:t>
            </a:r>
            <a:r>
              <a:rPr lang="zh-CN" altLang="en-US" sz="2800" u="sng">
                <a:latin typeface="Times New Roman" pitchFamily="18" charset="0"/>
              </a:rPr>
              <a:t>            </a:t>
            </a:r>
            <a:r>
              <a:rPr lang="en-US" altLang="zh-CN" sz="2800">
                <a:latin typeface="Times New Roman" pitchFamily="18" charset="0"/>
              </a:rPr>
              <a:t>km/h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latin typeface="Times New Roman" pitchFamily="18" charset="0"/>
              </a:rPr>
              <a:t>      </a:t>
            </a:r>
            <a:r>
              <a:rPr lang="en-US" altLang="zh-CN" sz="2800">
                <a:latin typeface="Times New Roman" pitchFamily="18" charset="0"/>
              </a:rPr>
              <a:t>72km/h=</a:t>
            </a:r>
            <a:r>
              <a:rPr lang="zh-CN" altLang="en-US" sz="2800" u="sng">
                <a:latin typeface="Times New Roman" pitchFamily="18" charset="0"/>
              </a:rPr>
              <a:t>           </a:t>
            </a:r>
            <a:r>
              <a:rPr lang="zh-CN" altLang="en-US" sz="2800">
                <a:latin typeface="Times New Roman" pitchFamily="18" charset="0"/>
              </a:rPr>
              <a:t> </a:t>
            </a:r>
            <a:r>
              <a:rPr lang="en-US" altLang="zh-CN" sz="2800">
                <a:latin typeface="Times New Roman" pitchFamily="18" charset="0"/>
              </a:rPr>
              <a:t>m/s</a:t>
            </a:r>
            <a:endParaRPr lang="zh-CN" altLang="en-US" sz="2800">
              <a:latin typeface="Times New Roman" pitchFamily="18" charset="0"/>
            </a:endParaRPr>
          </a:p>
        </p:txBody>
      </p:sp>
      <p:graphicFrame>
        <p:nvGraphicFramePr>
          <p:cNvPr id="3075" name="Object 3"/>
          <p:cNvGraphicFramePr>
            <a:graphicFrameLocks/>
          </p:cNvGraphicFramePr>
          <p:nvPr/>
        </p:nvGraphicFramePr>
        <p:xfrm>
          <a:off x="4554980" y="1401519"/>
          <a:ext cx="1263650" cy="396687"/>
        </p:xfrm>
        <a:graphic>
          <a:graphicData uri="http://schemas.openxmlformats.org/presentationml/2006/ole">
            <p:oleObj spid="_x0000_s4102" r:id="rId4" imgW="393188" imgH="164885" progId="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/>
          </p:cNvGraphicFramePr>
          <p:nvPr/>
        </p:nvGraphicFramePr>
        <p:xfrm>
          <a:off x="2722493" y="2031963"/>
          <a:ext cx="1171575" cy="890764"/>
        </p:xfrm>
        <a:graphic>
          <a:graphicData uri="http://schemas.openxmlformats.org/presentationml/2006/ole">
            <p:oleObj spid="_x0000_s4103" r:id="rId5" imgW="355292" imgH="406048" progId="">
              <p:embed/>
            </p:oleObj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00338" y="3200812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18</a:t>
            </a:r>
          </a:p>
        </p:txBody>
      </p:sp>
      <p:sp>
        <p:nvSpPr>
          <p:cNvPr id="3081" name="TextBox 9"/>
          <p:cNvSpPr txBox="1">
            <a:spLocks noChangeArrowheads="1"/>
          </p:cNvSpPr>
          <p:nvPr/>
        </p:nvSpPr>
        <p:spPr bwMode="auto">
          <a:xfrm>
            <a:off x="3069700" y="3673193"/>
            <a:ext cx="919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20</a:t>
            </a:r>
          </a:p>
        </p:txBody>
      </p:sp>
      <p:sp>
        <p:nvSpPr>
          <p:cNvPr id="4" name="文本框 7"/>
          <p:cNvSpPr txBox="1"/>
          <p:nvPr/>
        </p:nvSpPr>
        <p:spPr>
          <a:xfrm>
            <a:off x="355601" y="561776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  <p:sp>
        <p:nvSpPr>
          <p:cNvPr id="14345" name="文本框 4103"/>
          <p:cNvSpPr txBox="1">
            <a:spLocks noChangeArrowheads="1"/>
          </p:cNvSpPr>
          <p:nvPr/>
        </p:nvSpPr>
        <p:spPr bwMode="auto">
          <a:xfrm>
            <a:off x="65088" y="33255"/>
            <a:ext cx="1295400" cy="40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357188" y="1272011"/>
            <a:ext cx="4214812" cy="2661053"/>
            <a:chOff x="357158" y="1928802"/>
            <a:chExt cx="4214842" cy="3556185"/>
          </a:xfrm>
        </p:grpSpPr>
        <p:pic>
          <p:nvPicPr>
            <p:cNvPr id="14344" name="图片 2" descr="001d7d5995c70e693fc14f.jpg"/>
            <p:cNvPicPr>
              <a:picLocks noChangeAspect="1"/>
            </p:cNvPicPr>
            <p:nvPr/>
          </p:nvPicPr>
          <p:blipFill>
            <a:blip r:embed="rId2" cstate="print"/>
            <a:srcRect r="17677" b="20470"/>
            <a:stretch>
              <a:fillRect/>
            </a:stretch>
          </p:blipFill>
          <p:spPr bwMode="auto">
            <a:xfrm>
              <a:off x="357158" y="1928802"/>
              <a:ext cx="4214842" cy="2714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000100" y="4785765"/>
              <a:ext cx="2709415" cy="6992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66CC"/>
                  </a:solidFill>
                  <a:latin typeface="宋体" pitchFamily="2" charset="-122"/>
                </a:rPr>
                <a:t>列车沿直线运动</a:t>
              </a:r>
            </a:p>
          </p:txBody>
        </p:sp>
      </p:grp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4841877" y="1272011"/>
            <a:ext cx="4016375" cy="2661053"/>
            <a:chOff x="4841783" y="1928802"/>
            <a:chExt cx="4016497" cy="3556185"/>
          </a:xfrm>
        </p:grpSpPr>
        <p:pic>
          <p:nvPicPr>
            <p:cNvPr id="14342" name="图片 3" descr="3575152_200213008423_2.jpg"/>
            <p:cNvPicPr>
              <a:picLocks noChangeAspect="1"/>
            </p:cNvPicPr>
            <p:nvPr/>
          </p:nvPicPr>
          <p:blipFill>
            <a:blip r:embed="rId3" cstate="print"/>
            <a:srcRect r="8937" b="7317"/>
            <a:stretch>
              <a:fillRect/>
            </a:stretch>
          </p:blipFill>
          <p:spPr bwMode="auto">
            <a:xfrm>
              <a:off x="4841783" y="1928802"/>
              <a:ext cx="4016497" cy="2714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429176" y="4785765"/>
              <a:ext cx="3070164" cy="6992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66CC"/>
                  </a:solidFill>
                  <a:latin typeface="宋体" pitchFamily="2" charset="-122"/>
                </a:rPr>
                <a:t>过山车沿曲线运动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4014377"/>
            <a:ext cx="82867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latin typeface="宋体" pitchFamily="2" charset="-122"/>
              </a:rPr>
              <a:t>　　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．按照运动路线，机械运动分为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直线运动</a:t>
            </a:r>
            <a:r>
              <a:rPr lang="zh-CN" altLang="en-US" sz="2800" b="1">
                <a:latin typeface="宋体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曲线运动</a:t>
            </a:r>
            <a:r>
              <a:rPr lang="zh-CN" altLang="en-US" sz="2800" b="1">
                <a:latin typeface="宋体" pitchFamily="2" charset="-122"/>
              </a:rPr>
              <a:t>。</a:t>
            </a:r>
          </a:p>
        </p:txBody>
      </p:sp>
      <p:sp>
        <p:nvSpPr>
          <p:cNvPr id="10" name="文本框 6151"/>
          <p:cNvSpPr txBox="1">
            <a:spLocks noChangeArrowheads="1"/>
          </p:cNvSpPr>
          <p:nvPr/>
        </p:nvSpPr>
        <p:spPr bwMode="auto">
          <a:xfrm>
            <a:off x="690267" y="434211"/>
            <a:ext cx="34163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二、机械运动的分类</a:t>
            </a:r>
            <a:endParaRPr lang="zh-CN" altLang="en-US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4"/>
          <p:cNvGrpSpPr>
            <a:grpSpLocks/>
          </p:cNvGrpSpPr>
          <p:nvPr/>
        </p:nvGrpSpPr>
        <p:grpSpPr bwMode="auto">
          <a:xfrm>
            <a:off x="0" y="1549914"/>
            <a:ext cx="8786813" cy="1018995"/>
            <a:chOff x="142844" y="1488032"/>
            <a:chExt cx="8786874" cy="1362552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 flipV="1">
              <a:off x="142844" y="1572203"/>
              <a:ext cx="8786874" cy="57013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dk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15389" name="图片 1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214282" y="185736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6"/>
            <p:cNvSpPr/>
            <p:nvPr/>
          </p:nvSpPr>
          <p:spPr>
            <a:xfrm>
              <a:off x="142844" y="2142336"/>
              <a:ext cx="8786874" cy="714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15391" name="图片 7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2000232" y="185736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2" name="图片 8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3786182" y="185736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3" name="图片 9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5643570" y="185736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4" name="图片 10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7429520" y="185736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3" name="直接连接符 22"/>
            <p:cNvCxnSpPr/>
            <p:nvPr/>
          </p:nvCxnSpPr>
          <p:spPr>
            <a:xfrm rot="5400000">
              <a:off x="1107217" y="2319411"/>
              <a:ext cx="214395" cy="31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2893960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4679911" y="232020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6535711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8323248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00" name="TextBox 32"/>
            <p:cNvSpPr txBox="1">
              <a:spLocks noChangeArrowheads="1"/>
            </p:cNvSpPr>
            <p:nvPr/>
          </p:nvSpPr>
          <p:spPr bwMode="auto">
            <a:xfrm>
              <a:off x="1071538" y="1500173"/>
              <a:ext cx="300084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0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1" name="TextBox 33"/>
            <p:cNvSpPr txBox="1">
              <a:spLocks noChangeArrowheads="1"/>
            </p:cNvSpPr>
            <p:nvPr/>
          </p:nvSpPr>
          <p:spPr bwMode="auto">
            <a:xfrm>
              <a:off x="1071538" y="2345289"/>
              <a:ext cx="300084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0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2" name="TextBox 36"/>
            <p:cNvSpPr txBox="1">
              <a:spLocks noChangeArrowheads="1"/>
            </p:cNvSpPr>
            <p:nvPr/>
          </p:nvSpPr>
          <p:spPr bwMode="auto">
            <a:xfrm>
              <a:off x="2786050" y="1488032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10s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3" name="TextBox 39"/>
            <p:cNvSpPr txBox="1">
              <a:spLocks noChangeArrowheads="1"/>
            </p:cNvSpPr>
            <p:nvPr/>
          </p:nvSpPr>
          <p:spPr bwMode="auto">
            <a:xfrm>
              <a:off x="4572000" y="1500738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20s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4" name="TextBox 41"/>
            <p:cNvSpPr txBox="1">
              <a:spLocks noChangeArrowheads="1"/>
            </p:cNvSpPr>
            <p:nvPr/>
          </p:nvSpPr>
          <p:spPr bwMode="auto">
            <a:xfrm>
              <a:off x="6438913" y="1488032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30s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5" name="TextBox 43"/>
            <p:cNvSpPr txBox="1">
              <a:spLocks noChangeArrowheads="1"/>
            </p:cNvSpPr>
            <p:nvPr/>
          </p:nvSpPr>
          <p:spPr bwMode="auto">
            <a:xfrm>
              <a:off x="8224863" y="1488032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40s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6" name="TextBox 46"/>
            <p:cNvSpPr txBox="1">
              <a:spLocks noChangeArrowheads="1"/>
            </p:cNvSpPr>
            <p:nvPr/>
          </p:nvSpPr>
          <p:spPr bwMode="auto">
            <a:xfrm>
              <a:off x="2708262" y="2356731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300m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7" name="TextBox 47"/>
            <p:cNvSpPr txBox="1">
              <a:spLocks noChangeArrowheads="1"/>
            </p:cNvSpPr>
            <p:nvPr/>
          </p:nvSpPr>
          <p:spPr bwMode="auto">
            <a:xfrm>
              <a:off x="4500562" y="2356731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600m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8" name="TextBox 48"/>
            <p:cNvSpPr txBox="1">
              <a:spLocks noChangeArrowheads="1"/>
            </p:cNvSpPr>
            <p:nvPr/>
          </p:nvSpPr>
          <p:spPr bwMode="auto">
            <a:xfrm>
              <a:off x="6351600" y="2345614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900m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9" name="TextBox 49"/>
            <p:cNvSpPr txBox="1">
              <a:spLocks noChangeArrowheads="1"/>
            </p:cNvSpPr>
            <p:nvPr/>
          </p:nvSpPr>
          <p:spPr bwMode="auto">
            <a:xfrm>
              <a:off x="8093100" y="2356731"/>
              <a:ext cx="761752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1200m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3" name="组合 53"/>
          <p:cNvGrpSpPr>
            <a:grpSpLocks/>
          </p:cNvGrpSpPr>
          <p:nvPr/>
        </p:nvGrpSpPr>
        <p:grpSpPr bwMode="auto">
          <a:xfrm>
            <a:off x="1" y="2573699"/>
            <a:ext cx="8786813" cy="1018996"/>
            <a:chOff x="142844" y="2916791"/>
            <a:chExt cx="8786874" cy="1362553"/>
          </a:xfrm>
        </p:grpSpPr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 flipV="1">
              <a:off x="142844" y="3000962"/>
              <a:ext cx="8786874" cy="57013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dk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15367" name="图片 13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214282" y="328612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矩形 14"/>
            <p:cNvSpPr/>
            <p:nvPr/>
          </p:nvSpPr>
          <p:spPr>
            <a:xfrm>
              <a:off x="142844" y="3571096"/>
              <a:ext cx="8786874" cy="714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15369" name="图片 15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1285852" y="328612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16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2857488" y="328612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图片 17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4857752" y="328612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18" descr="image020.jpg"/>
            <p:cNvPicPr>
              <a:picLocks noChangeAspect="1"/>
            </p:cNvPicPr>
            <p:nvPr/>
          </p:nvPicPr>
          <p:blipFill>
            <a:blip r:embed="rId2" cstate="print"/>
            <a:srcRect l="3867" r="3349" b="17969"/>
            <a:stretch>
              <a:fillRect/>
            </a:stretch>
          </p:blipFill>
          <p:spPr bwMode="auto">
            <a:xfrm flipH="1">
              <a:off x="7429520" y="3286124"/>
              <a:ext cx="1071570" cy="291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4" name="直接连接符 23"/>
            <p:cNvCxnSpPr/>
            <p:nvPr/>
          </p:nvCxnSpPr>
          <p:spPr>
            <a:xfrm rot="5400000">
              <a:off x="1108011" y="374896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2179580" y="374896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751216" y="374896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5749893" y="374896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8321661" y="374896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8" name="TextBox 34"/>
            <p:cNvSpPr txBox="1">
              <a:spLocks noChangeArrowheads="1"/>
            </p:cNvSpPr>
            <p:nvPr/>
          </p:nvSpPr>
          <p:spPr bwMode="auto">
            <a:xfrm>
              <a:off x="1071538" y="2916792"/>
              <a:ext cx="300084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0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79" name="TextBox 35"/>
            <p:cNvSpPr txBox="1">
              <a:spLocks noChangeArrowheads="1"/>
            </p:cNvSpPr>
            <p:nvPr/>
          </p:nvSpPr>
          <p:spPr bwMode="auto">
            <a:xfrm>
              <a:off x="1055663" y="3785491"/>
              <a:ext cx="300084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0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0" name="TextBox 38"/>
            <p:cNvSpPr txBox="1">
              <a:spLocks noChangeArrowheads="1"/>
            </p:cNvSpPr>
            <p:nvPr/>
          </p:nvSpPr>
          <p:spPr bwMode="auto">
            <a:xfrm>
              <a:off x="2071670" y="2916791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10s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1" name="TextBox 40"/>
            <p:cNvSpPr txBox="1">
              <a:spLocks noChangeArrowheads="1"/>
            </p:cNvSpPr>
            <p:nvPr/>
          </p:nvSpPr>
          <p:spPr bwMode="auto">
            <a:xfrm>
              <a:off x="3643306" y="2929494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20s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2" name="TextBox 42"/>
            <p:cNvSpPr txBox="1">
              <a:spLocks noChangeArrowheads="1"/>
            </p:cNvSpPr>
            <p:nvPr/>
          </p:nvSpPr>
          <p:spPr bwMode="auto">
            <a:xfrm>
              <a:off x="5643570" y="2929494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30s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3" name="TextBox 44"/>
            <p:cNvSpPr txBox="1">
              <a:spLocks noChangeArrowheads="1"/>
            </p:cNvSpPr>
            <p:nvPr/>
          </p:nvSpPr>
          <p:spPr bwMode="auto">
            <a:xfrm>
              <a:off x="8215338" y="2929494"/>
              <a:ext cx="530919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40s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4" name="TextBox 45"/>
            <p:cNvSpPr txBox="1">
              <a:spLocks noChangeArrowheads="1"/>
            </p:cNvSpPr>
            <p:nvPr/>
          </p:nvSpPr>
          <p:spPr bwMode="auto">
            <a:xfrm>
              <a:off x="1993882" y="3785488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200m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5" name="TextBox 50"/>
            <p:cNvSpPr txBox="1">
              <a:spLocks noChangeArrowheads="1"/>
            </p:cNvSpPr>
            <p:nvPr/>
          </p:nvSpPr>
          <p:spPr bwMode="auto">
            <a:xfrm>
              <a:off x="8072462" y="3785488"/>
              <a:ext cx="761752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1200m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6" name="TextBox 51"/>
            <p:cNvSpPr txBox="1">
              <a:spLocks noChangeArrowheads="1"/>
            </p:cNvSpPr>
            <p:nvPr/>
          </p:nvSpPr>
          <p:spPr bwMode="auto">
            <a:xfrm>
              <a:off x="3565518" y="3785488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450m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87" name="TextBox 52"/>
            <p:cNvSpPr txBox="1">
              <a:spLocks noChangeArrowheads="1"/>
            </p:cNvSpPr>
            <p:nvPr/>
          </p:nvSpPr>
          <p:spPr bwMode="auto">
            <a:xfrm>
              <a:off x="5565782" y="3785488"/>
              <a:ext cx="646335" cy="493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宋体" pitchFamily="2" charset="-122"/>
                  <a:ea typeface="宋体" pitchFamily="2" charset="-122"/>
                </a:rPr>
                <a:t>750m</a:t>
              </a:r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5364" name="TextBox 55"/>
          <p:cNvSpPr txBox="1">
            <a:spLocks noChangeArrowheads="1"/>
          </p:cNvSpPr>
          <p:nvPr/>
        </p:nvSpPr>
        <p:spPr bwMode="auto">
          <a:xfrm>
            <a:off x="142874" y="877683"/>
            <a:ext cx="88582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　　沿直线行驶的两辆小汽车运动有什么不同？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79915" y="3718743"/>
            <a:ext cx="8497887" cy="109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．在直线运动中，按速度可分为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匀速直线运动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变速直线运动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5412" name="TextBox 55"/>
          <p:cNvSpPr txBox="1">
            <a:spLocks noChangeArrowheads="1"/>
          </p:cNvSpPr>
          <p:nvPr/>
        </p:nvSpPr>
        <p:spPr bwMode="auto">
          <a:xfrm>
            <a:off x="521810" y="180662"/>
            <a:ext cx="40322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8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想想议议</a:t>
            </a:r>
            <a:r>
              <a:rPr lang="en-US" altLang="zh-CN" sz="28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]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395288" y="1218566"/>
            <a:ext cx="8208962" cy="109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　　我们把物体沿着直线且速度不变的运动叫做匀速直线运动。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488941" y="2467308"/>
            <a:ext cx="8135937" cy="2317173"/>
          </a:xfrm>
          <a:prstGeom prst="roundRect">
            <a:avLst>
              <a:gd name="adj" fmla="val 6926"/>
            </a:avLst>
          </a:prstGeom>
          <a:solidFill>
            <a:srgbClr val="BBE0E3"/>
          </a:solidFill>
          <a:ln w="38100" algn="ctr">
            <a:solidFill>
              <a:srgbClr val="3D8F95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　　匀速直线运动是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最简单的机械运动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，是研究其它复杂运动的基础。做匀速直线运动的物体在</a:t>
            </a:r>
            <a:r>
              <a:rPr lang="zh-CN" altLang="en-US" sz="280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任意</a:t>
            </a:r>
            <a:r>
              <a:rPr lang="zh-CN" altLang="en-US" sz="280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相同时间内通过的路程都相等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，即路程与时间成正比；速度大小不随路程和时间变化。</a:t>
            </a:r>
          </a:p>
        </p:txBody>
      </p:sp>
      <p:sp>
        <p:nvSpPr>
          <p:cNvPr id="5" name="文本框 6151"/>
          <p:cNvSpPr txBox="1">
            <a:spLocks noChangeArrowheads="1"/>
          </p:cNvSpPr>
          <p:nvPr/>
        </p:nvSpPr>
        <p:spPr bwMode="auto">
          <a:xfrm>
            <a:off x="690267" y="434211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三、匀速直线运动</a:t>
            </a:r>
            <a:endParaRPr lang="zh-CN" altLang="en-US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459348" y="813246"/>
            <a:ext cx="2663825" cy="1791895"/>
            <a:chOff x="6643" y="4451"/>
            <a:chExt cx="4737" cy="4808"/>
          </a:xfrm>
        </p:grpSpPr>
        <p:sp>
          <p:nvSpPr>
            <p:cNvPr id="11266" name="直接连接符 18437"/>
            <p:cNvSpPr>
              <a:spLocks noChangeShapeType="1"/>
            </p:cNvSpPr>
            <p:nvPr/>
          </p:nvSpPr>
          <p:spPr bwMode="auto">
            <a:xfrm>
              <a:off x="7476" y="8380"/>
              <a:ext cx="340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7" name="直接连接符 18438"/>
            <p:cNvSpPr>
              <a:spLocks noChangeShapeType="1"/>
            </p:cNvSpPr>
            <p:nvPr/>
          </p:nvSpPr>
          <p:spPr bwMode="auto">
            <a:xfrm flipV="1">
              <a:off x="7476" y="4658"/>
              <a:ext cx="0" cy="372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8" name="直接连接符 18439"/>
            <p:cNvSpPr>
              <a:spLocks noChangeShapeType="1"/>
            </p:cNvSpPr>
            <p:nvPr/>
          </p:nvSpPr>
          <p:spPr bwMode="auto">
            <a:xfrm flipV="1">
              <a:off x="7476" y="5537"/>
              <a:ext cx="3260" cy="28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9" name="文本框 18441"/>
            <p:cNvSpPr txBox="1">
              <a:spLocks noChangeArrowheads="1"/>
            </p:cNvSpPr>
            <p:nvPr/>
          </p:nvSpPr>
          <p:spPr bwMode="auto">
            <a:xfrm>
              <a:off x="10882" y="8020"/>
              <a:ext cx="498" cy="1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11270" name="文本框 18442"/>
            <p:cNvSpPr txBox="1">
              <a:spLocks noChangeArrowheads="1"/>
            </p:cNvSpPr>
            <p:nvPr/>
          </p:nvSpPr>
          <p:spPr bwMode="auto">
            <a:xfrm>
              <a:off x="6643" y="4451"/>
              <a:ext cx="584" cy="1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736786" y="814435"/>
            <a:ext cx="2484437" cy="1832283"/>
            <a:chOff x="2240" y="4140"/>
            <a:chExt cx="4571" cy="5253"/>
          </a:xfrm>
        </p:grpSpPr>
        <p:sp>
          <p:nvSpPr>
            <p:cNvPr id="11272" name="直接连接符 18434"/>
            <p:cNvSpPr>
              <a:spLocks noChangeShapeType="1"/>
            </p:cNvSpPr>
            <p:nvPr/>
          </p:nvSpPr>
          <p:spPr bwMode="auto">
            <a:xfrm>
              <a:off x="2820" y="8380"/>
              <a:ext cx="357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直接连接符 18435"/>
            <p:cNvSpPr>
              <a:spLocks noChangeShapeType="1"/>
            </p:cNvSpPr>
            <p:nvPr/>
          </p:nvSpPr>
          <p:spPr bwMode="auto">
            <a:xfrm flipV="1">
              <a:off x="2820" y="4556"/>
              <a:ext cx="0" cy="38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直接连接符 18436"/>
            <p:cNvSpPr>
              <a:spLocks noChangeShapeType="1"/>
            </p:cNvSpPr>
            <p:nvPr/>
          </p:nvSpPr>
          <p:spPr bwMode="auto">
            <a:xfrm>
              <a:off x="2820" y="6414"/>
              <a:ext cx="3306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文本框 18440"/>
            <p:cNvSpPr txBox="1">
              <a:spLocks noChangeArrowheads="1"/>
            </p:cNvSpPr>
            <p:nvPr/>
          </p:nvSpPr>
          <p:spPr bwMode="auto">
            <a:xfrm>
              <a:off x="2240" y="4140"/>
              <a:ext cx="414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11276" name="文本框 18443"/>
            <p:cNvSpPr txBox="1">
              <a:spLocks noChangeArrowheads="1"/>
            </p:cNvSpPr>
            <p:nvPr/>
          </p:nvSpPr>
          <p:spPr bwMode="auto">
            <a:xfrm>
              <a:off x="6395" y="8069"/>
              <a:ext cx="416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itchFamily="18" charset="0"/>
                </a:rPr>
                <a:t>t</a:t>
              </a:r>
            </a:p>
          </p:txBody>
        </p:sp>
      </p:grpSp>
      <p:sp>
        <p:nvSpPr>
          <p:cNvPr id="18446" name="文本框 3"/>
          <p:cNvSpPr txBox="1">
            <a:spLocks noChangeArrowheads="1"/>
          </p:cNvSpPr>
          <p:nvPr/>
        </p:nvSpPr>
        <p:spPr bwMode="auto">
          <a:xfrm>
            <a:off x="3116860" y="2657388"/>
            <a:ext cx="3595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</a:rPr>
              <a:t>匀速直线运动的图像</a:t>
            </a:r>
          </a:p>
        </p:txBody>
      </p:sp>
      <p:sp>
        <p:nvSpPr>
          <p:cNvPr id="23567" name="文本框 4"/>
          <p:cNvSpPr txBox="1"/>
          <p:nvPr/>
        </p:nvSpPr>
        <p:spPr>
          <a:xfrm>
            <a:off x="540802" y="3542581"/>
            <a:ext cx="8399463" cy="1293971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noProof="1">
                <a:latin typeface="Times New Roman" panose="02020603050405020304" pitchFamily="18" charset="0"/>
                <a:cs typeface="+mn-ea"/>
              </a:rPr>
              <a:t>        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由图像可知，匀速直线运动的速度</a:t>
            </a:r>
            <a:r>
              <a:rPr lang="en-US" altLang="zh-CN" sz="2800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v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是个恒量，与路程</a:t>
            </a:r>
            <a:r>
              <a:rPr lang="en-US" altLang="zh-CN" sz="2800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s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和时间</a:t>
            </a:r>
            <a:r>
              <a:rPr lang="en-US" altLang="zh-CN" sz="2800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t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没有关系。</a:t>
            </a:r>
            <a:endParaRPr lang="zh-CN" altLang="en-US" sz="2800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/>
      <p:bldP spid="2356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417477" y="767296"/>
            <a:ext cx="82089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itchFamily="2" charset="-122"/>
              </a:rPr>
              <a:t>　　我们把物体沿着直线且速度不变的运动叫做匀速直线运动。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5185" y="2185062"/>
            <a:ext cx="293379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itchFamily="2" charset="-122"/>
              </a:rPr>
              <a:t>　　平直轨道上平稳运行的列车近似认为是匀速直线运动。</a:t>
            </a:r>
            <a:endParaRPr lang="en-US" altLang="zh-CN" sz="2800" b="1" dirty="0">
              <a:solidFill>
                <a:srgbClr val="0066CC"/>
              </a:solidFill>
              <a:latin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707" y="1936847"/>
            <a:ext cx="4286250" cy="2743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Box 2"/>
          <p:cNvSpPr txBox="1">
            <a:spLocks noChangeArrowheads="1"/>
          </p:cNvSpPr>
          <p:nvPr/>
        </p:nvSpPr>
        <p:spPr bwMode="auto">
          <a:xfrm>
            <a:off x="755650" y="1343273"/>
            <a:ext cx="7888288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itchFamily="2" charset="-122"/>
              </a:rPr>
              <a:t>　　物体做直线运动，速度大小改变（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在任意相等时间内通过的路程不相等</a:t>
            </a:r>
            <a:r>
              <a:rPr lang="zh-CN" altLang="en-US" sz="2800" b="1" dirty="0">
                <a:latin typeface="宋体" pitchFamily="2" charset="-122"/>
              </a:rPr>
              <a:t>）这种运动叫做变速直线运动。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539750" y="3049976"/>
            <a:ext cx="8135938" cy="1454914"/>
          </a:xfrm>
          <a:prstGeom prst="roundRect">
            <a:avLst>
              <a:gd name="adj" fmla="val 6926"/>
            </a:avLst>
          </a:prstGeom>
          <a:solidFill>
            <a:srgbClr val="BBE0E3"/>
          </a:solidFill>
          <a:ln w="38100" algn="ctr">
            <a:solidFill>
              <a:srgbClr val="3D8F95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itchFamily="2" charset="-122"/>
              </a:rPr>
              <a:t>　　对变速运动做粗略研究时，也可以根</a:t>
            </a:r>
            <a:r>
              <a:rPr lang="zh-CN" altLang="en-US" sz="2800" b="1" dirty="0" smtClean="0">
                <a:latin typeface="宋体" pitchFamily="2" charset="-122"/>
              </a:rPr>
              <a:t>据速度来</a:t>
            </a:r>
            <a:r>
              <a:rPr lang="zh-CN" altLang="en-US" sz="2800" b="1" dirty="0">
                <a:latin typeface="宋体" pitchFamily="2" charset="-122"/>
              </a:rPr>
              <a:t>描述物体运动快慢，表示物体在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某一段路程中或某一段时间内的平均快慢程度。</a:t>
            </a:r>
          </a:p>
        </p:txBody>
      </p:sp>
      <p:sp>
        <p:nvSpPr>
          <p:cNvPr id="5" name="文本框 6151"/>
          <p:cNvSpPr txBox="1">
            <a:spLocks noChangeArrowheads="1"/>
          </p:cNvSpPr>
          <p:nvPr/>
        </p:nvSpPr>
        <p:spPr bwMode="auto">
          <a:xfrm>
            <a:off x="690267" y="434211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四、变速直线运动</a:t>
            </a:r>
            <a:endParaRPr lang="zh-CN" altLang="en-US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831277" y="1116793"/>
            <a:ext cx="7888288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800" b="1">
                <a:latin typeface="Times New Roman" pitchFamily="18" charset="0"/>
              </a:rPr>
              <a:t>物体做直线运动，速度大小改变（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在任意相等时间内通过的路程不相等</a:t>
            </a:r>
            <a:r>
              <a:rPr lang="zh-CN" altLang="en-US" sz="2800" b="1">
                <a:latin typeface="Times New Roman" pitchFamily="18" charset="0"/>
              </a:rPr>
              <a:t>）这种运动叫做变速直线运动。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23440" y="3056283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平均速度计算式</a:t>
            </a: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4415854" y="2786678"/>
          <a:ext cx="1095375" cy="907391"/>
        </p:xfrm>
        <a:graphic>
          <a:graphicData uri="http://schemas.openxmlformats.org/presentationml/2006/ole">
            <p:oleObj spid="_x0000_s13315" name="公式" r:id="rId3" imgW="355292" imgH="393359" progId="Equation.3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71552" y="4127207"/>
            <a:ext cx="45881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答：刘翔的平均速度是</a:t>
            </a:r>
            <a:r>
              <a:rPr lang="en-US" altLang="zh-CN" sz="2400" b="1">
                <a:latin typeface="Times New Roman" pitchFamily="18" charset="0"/>
              </a:rPr>
              <a:t>8.52m/s</a:t>
            </a:r>
            <a:r>
              <a:rPr lang="zh-CN" altLang="en-US" sz="2400" b="1">
                <a:latin typeface="Times New Roman" pitchFamily="18" charset="0"/>
              </a:rPr>
              <a:t>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2" y="517831"/>
            <a:ext cx="8143875" cy="147732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　　例</a:t>
            </a:r>
            <a:r>
              <a:rPr lang="en-US" altLang="zh-CN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：我国优秀运动员刘翔在</a:t>
            </a:r>
            <a:r>
              <a:rPr lang="en-US" altLang="zh-CN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2004</a:t>
            </a:r>
            <a:r>
              <a:rPr lang="zh-CN" altLang="en-US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雅典奥运会上勇夺</a:t>
            </a:r>
            <a:r>
              <a:rPr lang="en-US" altLang="zh-CN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110m</a:t>
            </a:r>
            <a:r>
              <a:rPr lang="zh-CN" altLang="en-US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跨栏金牌并打破奥运会纪录，成绩</a:t>
            </a:r>
            <a:r>
              <a:rPr lang="en-US" altLang="zh-CN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12.91s</a:t>
            </a:r>
            <a:r>
              <a:rPr lang="zh-CN" altLang="en-US" sz="24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。他的平均速度是多少？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90" y="2134271"/>
            <a:ext cx="8353425" cy="101566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   　　刘翔在运动过程中通过的路程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=110m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，所用时间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=12.91s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，利用公式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计算它的平均速度为：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395289" y="2177028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Calibri" pitchFamily="34" charset="0"/>
                <a:ea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解：</a:t>
            </a:r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2479162" y="3127110"/>
          <a:ext cx="4297362" cy="773183"/>
        </p:xfrm>
        <a:graphic>
          <a:graphicData uri="http://schemas.openxmlformats.org/presentationml/2006/ole">
            <p:oleObj spid="_x0000_s54275" name="Equation" r:id="rId3" imgW="1586123" imgH="406048" progId="">
              <p:embed/>
            </p:oleObj>
          </a:graphicData>
        </a:graphic>
      </p:graphicFrame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6804025" y="1541616"/>
            <a:ext cx="2074863" cy="694797"/>
          </a:xfrm>
          <a:prstGeom prst="wedgeRoundRectCallout">
            <a:avLst>
              <a:gd name="adj1" fmla="val -64843"/>
              <a:gd name="adj2" fmla="val 65384"/>
              <a:gd name="adj3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必要的说明</a:t>
            </a: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395290" y="4181841"/>
            <a:ext cx="2071687" cy="587903"/>
          </a:xfrm>
          <a:prstGeom prst="wedgeRoundRectCallout">
            <a:avLst>
              <a:gd name="adj1" fmla="val 30079"/>
              <a:gd name="adj2" fmla="val -134444"/>
              <a:gd name="adj3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所用公式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4572000" y="3901547"/>
            <a:ext cx="3887788" cy="979840"/>
          </a:xfrm>
          <a:prstGeom prst="wedgeRoundRectCallout">
            <a:avLst>
              <a:gd name="adj1" fmla="val -42079"/>
              <a:gd name="adj2" fmla="val -77759"/>
              <a:gd name="adj3" fmla="val 16667"/>
            </a:avLst>
          </a:prstGeom>
          <a:solidFill>
            <a:srgbClr val="BBE0E3"/>
          </a:solidFill>
          <a:ln w="9525" algn="ctr">
            <a:solidFill>
              <a:srgbClr val="3D8F9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代入数据，求出结果。数字后面要有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单位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395290" y="2134271"/>
            <a:ext cx="8353425" cy="1023784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10" grpId="0" animBg="1"/>
      <p:bldP spid="11" grpId="0" animBg="1"/>
      <p:bldP spid="12" grpId="0" animBg="1"/>
      <p:bldP spid="51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" name="Picture 1" descr="www.xkb1.com              新课标第一网不用注册，免费下载！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826" y="1782716"/>
            <a:ext cx="3611563" cy="185278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www.xkb1.com              新课标第一网不用注册，免费下载！"/>
          <p:cNvPicPr>
            <a:picLocks noChangeAspect="1"/>
          </p:cNvPicPr>
          <p:nvPr/>
        </p:nvPicPr>
        <p:blipFill>
          <a:blip r:embed="rId4" cstate="print"/>
          <a:srcRect r="7259"/>
          <a:stretch>
            <a:fillRect/>
          </a:stretch>
        </p:blipFill>
        <p:spPr>
          <a:xfrm>
            <a:off x="4795839" y="1782716"/>
            <a:ext cx="3336925" cy="185397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631825" y="926395"/>
            <a:ext cx="78803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</a:rPr>
              <a:t>列车的运动和中学生的运动相比，有什么不同？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5096711" y="3678225"/>
            <a:ext cx="2534748" cy="1264980"/>
          </a:xfrm>
          <a:prstGeom prst="cloudCallout">
            <a:avLst/>
          </a:prstGeom>
          <a:solidFill>
            <a:schemeClr val="bg1"/>
          </a:solidFill>
          <a:ln w="0">
            <a:solidFill>
              <a:srgbClr val="FF0000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16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16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运动有快有慢</a:t>
            </a:r>
            <a:r>
              <a:rPr lang="en-US" altLang="zh-CN" sz="16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6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怎样描述物体运动的快慢呢</a:t>
            </a:r>
            <a:r>
              <a:rPr lang="en-US" altLang="zh-CN" sz="16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?</a:t>
            </a:r>
          </a:p>
        </p:txBody>
      </p:sp>
      <p:grpSp>
        <p:nvGrpSpPr>
          <p:cNvPr id="12" name="组合 3"/>
          <p:cNvGrpSpPr>
            <a:grpSpLocks/>
          </p:cNvGrpSpPr>
          <p:nvPr/>
        </p:nvGrpSpPr>
        <p:grpSpPr bwMode="auto">
          <a:xfrm>
            <a:off x="309025" y="601018"/>
            <a:ext cx="1714500" cy="446285"/>
            <a:chOff x="1076" y="1998"/>
            <a:chExt cx="2699" cy="940"/>
          </a:xfrm>
        </p:grpSpPr>
        <p:sp>
          <p:nvSpPr>
            <p:cNvPr id="13" name="流程图: 文档 1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4101"/>
            <p:cNvSpPr txBox="1"/>
            <p:nvPr/>
          </p:nvSpPr>
          <p:spPr>
            <a:xfrm>
              <a:off x="1076" y="1998"/>
              <a:ext cx="2699" cy="9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300" b="1" noProof="1">
                  <a:solidFill>
                    <a:srgbClr val="D6F5F5"/>
                  </a:solidFill>
                  <a:latin typeface="宋体" panose="02010600030101010101" pitchFamily="2" charset="-122"/>
                  <a:ea typeface="幼圆" pitchFamily="49" charset="-122"/>
                </a:rPr>
                <a:t>观察与思考</a:t>
              </a:r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7520" y="583003"/>
            <a:ext cx="8351837" cy="101566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　　例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：小明在跑百米时，前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用时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6 s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，后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用时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7 s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，小明前、后</a:t>
            </a:r>
            <a:r>
              <a: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及百米全程的平均速度各是多少？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5" y="3508422"/>
            <a:ext cx="82073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解：小明前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路程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=50 m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，用时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t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=6s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，后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路程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=50 m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，用时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t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=7 s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，全程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=100 m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，用时</a:t>
            </a:r>
            <a:r>
              <a:rPr lang="en-US" altLang="zh-CN" sz="2400" b="1" i="1">
                <a:latin typeface="宋体" pitchFamily="2" charset="-122"/>
                <a:ea typeface="宋体" pitchFamily="2" charset="-122"/>
              </a:rPr>
              <a:t>t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。根据公式和题意有：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971552" y="2391999"/>
            <a:ext cx="11128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itchFamily="2" charset="-122"/>
                <a:ea typeface="宋体" pitchFamily="2" charset="-122"/>
              </a:rPr>
              <a:t>分析：</a:t>
            </a: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411415" y="1728082"/>
            <a:ext cx="5184775" cy="1773213"/>
            <a:chOff x="1292" y="1736"/>
            <a:chExt cx="3266" cy="1493"/>
          </a:xfrm>
        </p:grpSpPr>
        <p:sp>
          <p:nvSpPr>
            <p:cNvPr id="6151" name="Line 7"/>
            <p:cNvSpPr>
              <a:spLocks noChangeShapeType="1"/>
            </p:cNvSpPr>
            <p:nvPr/>
          </p:nvSpPr>
          <p:spPr bwMode="auto">
            <a:xfrm>
              <a:off x="1292" y="2522"/>
              <a:ext cx="32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2" name="Line 8"/>
            <p:cNvSpPr>
              <a:spLocks noChangeShapeType="1"/>
            </p:cNvSpPr>
            <p:nvPr/>
          </p:nvSpPr>
          <p:spPr bwMode="auto">
            <a:xfrm>
              <a:off x="1292" y="238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3" name="Line 9"/>
            <p:cNvSpPr>
              <a:spLocks noChangeShapeType="1"/>
            </p:cNvSpPr>
            <p:nvPr/>
          </p:nvSpPr>
          <p:spPr bwMode="auto">
            <a:xfrm>
              <a:off x="2925" y="238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4" name="Line 10"/>
            <p:cNvSpPr>
              <a:spLocks noChangeShapeType="1"/>
            </p:cNvSpPr>
            <p:nvPr/>
          </p:nvSpPr>
          <p:spPr bwMode="auto">
            <a:xfrm>
              <a:off x="4558" y="2386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1791" y="1736"/>
              <a:ext cx="508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  <a:ea typeface="宋体" pitchFamily="2" charset="-122"/>
                </a:rPr>
                <a:t>50 m</a:t>
              </a:r>
              <a:endParaRPr lang="zh-CN" altLang="en-US" sz="2400" b="1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3469" y="1736"/>
              <a:ext cx="508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  <a:ea typeface="宋体" pitchFamily="2" charset="-122"/>
                </a:rPr>
                <a:t>50 m</a:t>
              </a:r>
              <a:endParaRPr lang="zh-CN" altLang="en-US" sz="2400" b="1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59" name="Rectangle 15"/>
            <p:cNvSpPr>
              <a:spLocks noChangeArrowheads="1"/>
            </p:cNvSpPr>
            <p:nvPr/>
          </p:nvSpPr>
          <p:spPr bwMode="auto">
            <a:xfrm>
              <a:off x="1973" y="2235"/>
              <a:ext cx="410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6 s</a:t>
              </a:r>
              <a:endParaRPr lang="zh-CN" altLang="en-US" sz="2400" b="1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160" name="Rectangle 16"/>
            <p:cNvSpPr>
              <a:spLocks noChangeArrowheads="1"/>
            </p:cNvSpPr>
            <p:nvPr/>
          </p:nvSpPr>
          <p:spPr bwMode="auto">
            <a:xfrm>
              <a:off x="3606" y="2233"/>
              <a:ext cx="410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7 s</a:t>
              </a:r>
              <a:endParaRPr lang="zh-CN" altLang="en-US" sz="2400" b="1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1292" y="2069"/>
              <a:ext cx="3266" cy="1160"/>
              <a:chOff x="1292" y="2069"/>
              <a:chExt cx="3266" cy="1160"/>
            </a:xfrm>
          </p:grpSpPr>
          <p:sp>
            <p:nvSpPr>
              <p:cNvPr id="6155" name="AutoShape 11"/>
              <p:cNvSpPr>
                <a:spLocks/>
              </p:cNvSpPr>
              <p:nvPr/>
            </p:nvSpPr>
            <p:spPr bwMode="auto">
              <a:xfrm rot="5400000">
                <a:off x="1950" y="1411"/>
                <a:ext cx="272" cy="1588"/>
              </a:xfrm>
              <a:prstGeom prst="leftBrace">
                <a:avLst>
                  <a:gd name="adj1" fmla="val 48652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sz="24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156" name="AutoShape 12"/>
              <p:cNvSpPr>
                <a:spLocks/>
              </p:cNvSpPr>
              <p:nvPr/>
            </p:nvSpPr>
            <p:spPr bwMode="auto">
              <a:xfrm rot="5400000">
                <a:off x="3628" y="1411"/>
                <a:ext cx="272" cy="1588"/>
              </a:xfrm>
              <a:prstGeom prst="leftBrace">
                <a:avLst>
                  <a:gd name="adj1" fmla="val 48652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sz="24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163" name="AutoShape 19"/>
              <p:cNvSpPr>
                <a:spLocks/>
              </p:cNvSpPr>
              <p:nvPr/>
            </p:nvSpPr>
            <p:spPr bwMode="auto">
              <a:xfrm rot="16200000" flipV="1">
                <a:off x="2767" y="1093"/>
                <a:ext cx="272" cy="3221"/>
              </a:xfrm>
              <a:prstGeom prst="leftBrace">
                <a:avLst>
                  <a:gd name="adj1" fmla="val 98683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sz="24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164" name="Rectangle 20"/>
              <p:cNvSpPr>
                <a:spLocks noChangeArrowheads="1"/>
              </p:cNvSpPr>
              <p:nvPr/>
            </p:nvSpPr>
            <p:spPr bwMode="auto">
              <a:xfrm>
                <a:off x="2562" y="2840"/>
                <a:ext cx="506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latin typeface="宋体" pitchFamily="2" charset="-122"/>
                    <a:ea typeface="宋体" pitchFamily="2" charset="-122"/>
                  </a:rPr>
                  <a:t>全程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685005" y="1823130"/>
          <a:ext cx="3455988" cy="761307"/>
        </p:xfrm>
        <a:graphic>
          <a:graphicData uri="http://schemas.openxmlformats.org/presentationml/2006/ole">
            <p:oleObj spid="_x0000_s55302" name="Equation" r:id="rId3" imgW="1510644" imgH="444307" progId="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3685005" y="2577311"/>
          <a:ext cx="3455988" cy="780309"/>
        </p:xfrm>
        <a:graphic>
          <a:graphicData uri="http://schemas.openxmlformats.org/presentationml/2006/ole">
            <p:oleObj spid="_x0000_s55303" name="Equation" r:id="rId4" imgW="1472561" imgH="444307" progId="">
              <p:embed/>
            </p:oleObj>
          </a:graphicData>
        </a:graphic>
      </p:graphicFrame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87793" y="1984656"/>
            <a:ext cx="3168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前</a:t>
            </a:r>
            <a:r>
              <a:rPr lang="en-US" altLang="zh-CN" sz="2400" b="1">
                <a:latin typeface="Times New Roman" pitchFamily="18" charset="0"/>
              </a:rPr>
              <a:t>50m</a:t>
            </a:r>
            <a:r>
              <a:rPr lang="zh-CN" altLang="en-US" sz="2400" b="1">
                <a:latin typeface="Times New Roman" pitchFamily="18" charset="0"/>
              </a:rPr>
              <a:t>平均速度：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87795" y="2792282"/>
            <a:ext cx="3024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后</a:t>
            </a:r>
            <a:r>
              <a:rPr lang="en-US" altLang="zh-CN" sz="2400" b="1">
                <a:latin typeface="Times New Roman" pitchFamily="18" charset="0"/>
              </a:rPr>
              <a:t>50m</a:t>
            </a:r>
            <a:r>
              <a:rPr lang="zh-CN" altLang="en-US" sz="2400" b="1">
                <a:latin typeface="Times New Roman" pitchFamily="18" charset="0"/>
              </a:rPr>
              <a:t>平均速度：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516355" y="4192562"/>
            <a:ext cx="3024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全程平均速度：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587793" y="3546462"/>
            <a:ext cx="2089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全程时间：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611980" y="3438382"/>
          <a:ext cx="3640138" cy="422816"/>
        </p:xfrm>
        <a:graphic>
          <a:graphicData uri="http://schemas.openxmlformats.org/presentationml/2006/ole">
            <p:oleObj spid="_x0000_s55304" name="Equation" r:id="rId5" imgW="1473200" imgH="228600" progId="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469107" y="3977592"/>
          <a:ext cx="3908425" cy="839694"/>
        </p:xfrm>
        <a:graphic>
          <a:graphicData uri="http://schemas.openxmlformats.org/presentationml/2006/ole">
            <p:oleObj spid="_x0000_s55305" name="Equation" r:id="rId6" imgW="1548728" imgH="444307" progId="">
              <p:embed/>
            </p:oleObj>
          </a:graphicData>
        </a:graphic>
      </p:graphicFrame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1893" y="583187"/>
            <a:ext cx="8424862" cy="1015663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　　例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2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：小明在跑百米时，前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50 m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用时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6 s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，后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50 m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用时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7 s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，小明前、后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</a:rPr>
              <a:t>50 m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</a:rPr>
              <a:t>及百米全程的平均速度各是多少？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6" grpId="0"/>
      <p:bldP spid="327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577" y="561338"/>
            <a:ext cx="75723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　　答：小明前、后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50 m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及百米全程的平均速度分别为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8.3 m/s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7.1 m/s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7.7 m/s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592050" y="3521215"/>
            <a:ext cx="8001000" cy="1238756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　　求变速运动物体的平均速度一定要明确路程和时间的对应关系。即使是同一运动过程的不同部分的平均速度也可能不同。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1836664" y="1530489"/>
            <a:ext cx="5184775" cy="1647319"/>
            <a:chOff x="1202" y="1570"/>
            <a:chExt cx="3266" cy="1387"/>
          </a:xfrm>
        </p:grpSpPr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>
              <a:off x="1202" y="2311"/>
              <a:ext cx="32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>
              <a:off x="1202" y="2221"/>
              <a:ext cx="0" cy="1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>
              <a:off x="2835" y="2175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5" name="Line 27"/>
            <p:cNvSpPr>
              <a:spLocks noChangeShapeType="1"/>
            </p:cNvSpPr>
            <p:nvPr/>
          </p:nvSpPr>
          <p:spPr bwMode="auto">
            <a:xfrm>
              <a:off x="4468" y="2221"/>
              <a:ext cx="0" cy="1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6" name="Rectangle 28"/>
            <p:cNvSpPr>
              <a:spLocks noChangeArrowheads="1"/>
            </p:cNvSpPr>
            <p:nvPr/>
          </p:nvSpPr>
          <p:spPr bwMode="auto">
            <a:xfrm>
              <a:off x="1701" y="1570"/>
              <a:ext cx="410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50m</a:t>
              </a:r>
              <a:endPara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7" name="Rectangle 29"/>
            <p:cNvSpPr>
              <a:spLocks noChangeArrowheads="1"/>
            </p:cNvSpPr>
            <p:nvPr/>
          </p:nvSpPr>
          <p:spPr bwMode="auto">
            <a:xfrm>
              <a:off x="3379" y="1570"/>
              <a:ext cx="410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50m</a:t>
              </a:r>
              <a:endPara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8" name="Rectangle 30"/>
            <p:cNvSpPr>
              <a:spLocks noChangeArrowheads="1"/>
            </p:cNvSpPr>
            <p:nvPr/>
          </p:nvSpPr>
          <p:spPr bwMode="auto">
            <a:xfrm>
              <a:off x="2245" y="1616"/>
              <a:ext cx="312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6s</a:t>
              </a:r>
              <a:endPara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99" name="Rectangle 31"/>
            <p:cNvSpPr>
              <a:spLocks noChangeArrowheads="1"/>
            </p:cNvSpPr>
            <p:nvPr/>
          </p:nvSpPr>
          <p:spPr bwMode="auto">
            <a:xfrm>
              <a:off x="2971" y="2568"/>
              <a:ext cx="829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13s</a:t>
              </a:r>
              <a:endParaRPr lang="zh-CN" altLang="en-US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1" name="AutoShape 33"/>
            <p:cNvSpPr>
              <a:spLocks/>
            </p:cNvSpPr>
            <p:nvPr/>
          </p:nvSpPr>
          <p:spPr bwMode="auto">
            <a:xfrm rot="5400000">
              <a:off x="1860" y="1200"/>
              <a:ext cx="272" cy="1588"/>
            </a:xfrm>
            <a:prstGeom prst="leftBrace">
              <a:avLst>
                <a:gd name="adj1" fmla="val 48652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2" name="AutoShape 34"/>
            <p:cNvSpPr>
              <a:spLocks/>
            </p:cNvSpPr>
            <p:nvPr/>
          </p:nvSpPr>
          <p:spPr bwMode="auto">
            <a:xfrm rot="5400000">
              <a:off x="3538" y="1200"/>
              <a:ext cx="272" cy="1588"/>
            </a:xfrm>
            <a:prstGeom prst="leftBrace">
              <a:avLst>
                <a:gd name="adj1" fmla="val 48652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3" name="AutoShape 35"/>
            <p:cNvSpPr>
              <a:spLocks/>
            </p:cNvSpPr>
            <p:nvPr/>
          </p:nvSpPr>
          <p:spPr bwMode="auto">
            <a:xfrm rot="16200000" flipV="1">
              <a:off x="2677" y="957"/>
              <a:ext cx="272" cy="3221"/>
            </a:xfrm>
            <a:prstGeom prst="leftBrace">
              <a:avLst>
                <a:gd name="adj1" fmla="val 98683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4" name="Rectangle 36"/>
            <p:cNvSpPr>
              <a:spLocks noChangeArrowheads="1"/>
            </p:cNvSpPr>
            <p:nvPr/>
          </p:nvSpPr>
          <p:spPr bwMode="auto">
            <a:xfrm>
              <a:off x="2336" y="2568"/>
              <a:ext cx="508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rPr>
                <a:t>100m</a:t>
              </a:r>
              <a:endParaRPr lang="en-US" altLang="zh-CN" sz="2400" b="1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5" name="Rectangle 37"/>
            <p:cNvSpPr>
              <a:spLocks noChangeArrowheads="1"/>
            </p:cNvSpPr>
            <p:nvPr/>
          </p:nvSpPr>
          <p:spPr bwMode="auto">
            <a:xfrm>
              <a:off x="1655" y="1970"/>
              <a:ext cx="704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宋体" pitchFamily="2" charset="-122"/>
                  <a:ea typeface="宋体" pitchFamily="2" charset="-122"/>
                </a:rPr>
                <a:t>8.3m/s</a:t>
              </a:r>
              <a:endParaRPr lang="zh-CN" altLang="en-US" sz="24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6" name="Rectangle 38"/>
            <p:cNvSpPr>
              <a:spLocks noChangeArrowheads="1"/>
            </p:cNvSpPr>
            <p:nvPr/>
          </p:nvSpPr>
          <p:spPr bwMode="auto">
            <a:xfrm>
              <a:off x="3379" y="1970"/>
              <a:ext cx="704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宋体" pitchFamily="2" charset="-122"/>
                  <a:ea typeface="宋体" pitchFamily="2" charset="-122"/>
                </a:rPr>
                <a:t>7.1m/s</a:t>
              </a:r>
              <a:endParaRPr lang="zh-CN" altLang="en-US" sz="24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207" name="Rectangle 39"/>
            <p:cNvSpPr>
              <a:spLocks noChangeArrowheads="1"/>
            </p:cNvSpPr>
            <p:nvPr/>
          </p:nvSpPr>
          <p:spPr bwMode="auto">
            <a:xfrm>
              <a:off x="2517" y="2227"/>
              <a:ext cx="704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宋体" pitchFamily="2" charset="-122"/>
                  <a:ea typeface="宋体" pitchFamily="2" charset="-122"/>
                </a:rPr>
                <a:t>7.7m/s</a:t>
              </a:r>
              <a:endParaRPr lang="zh-CN" altLang="en-US" sz="2400" b="1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43625" y="1532030"/>
            <a:ext cx="9271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速度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53363" y="655519"/>
            <a:ext cx="477996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概念：路程与时间之比叫做速度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48601" y="1156722"/>
            <a:ext cx="4779963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意义：表示物体运动快慢的物理量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20038" y="2505932"/>
            <a:ext cx="96996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单位：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53551" y="2274333"/>
            <a:ext cx="178117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m/s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>
                <a:latin typeface="Times New Roman" pitchFamily="18" charset="0"/>
              </a:rPr>
              <a:t> km/h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53551" y="2718527"/>
            <a:ext cx="2951163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itchFamily="18" charset="0"/>
              </a:rPr>
              <a:t>换算：</a:t>
            </a:r>
            <a:r>
              <a:rPr lang="en-US" altLang="zh-CN" sz="2400" dirty="0">
                <a:latin typeface="Times New Roman" pitchFamily="18" charset="0"/>
              </a:rPr>
              <a:t>1m/s=3.6km/h</a:t>
            </a: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56313" y="3377693"/>
            <a:ext cx="14843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运动形式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47050" y="3163910"/>
            <a:ext cx="223837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匀速直线运动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47050" y="3633045"/>
            <a:ext cx="223837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变速直线运动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756313" y="4191257"/>
            <a:ext cx="6927850" cy="83099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/>
              <a:t>平均速度：反映物体在整个运动过程中的平均快慢程度</a:t>
            </a:r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3548601" y="1585000"/>
            <a:ext cx="2168525" cy="605007"/>
            <a:chOff x="5610" y="2990"/>
            <a:chExt cx="3416" cy="1273"/>
          </a:xfrm>
        </p:grpSpPr>
        <p:graphicFrame>
          <p:nvGraphicFramePr>
            <p:cNvPr id="18445" name="对象 5"/>
            <p:cNvGraphicFramePr>
              <a:graphicFrameLocks/>
            </p:cNvGraphicFramePr>
            <p:nvPr/>
          </p:nvGraphicFramePr>
          <p:xfrm>
            <a:off x="7166" y="2990"/>
            <a:ext cx="1235" cy="1267"/>
          </p:xfrm>
          <a:graphic>
            <a:graphicData uri="http://schemas.openxmlformats.org/presentationml/2006/ole">
              <p:oleObj spid="_x0000_s10243" r:id="rId3" imgW="368140" imgH="393529" progId="">
                <p:embed/>
              </p:oleObj>
            </a:graphicData>
          </a:graphic>
        </p:graphicFrame>
        <p:sp>
          <p:nvSpPr>
            <p:cNvPr id="18446" name="文本框 4"/>
            <p:cNvSpPr txBox="1">
              <a:spLocks noChangeArrowheads="1"/>
            </p:cNvSpPr>
            <p:nvPr/>
          </p:nvSpPr>
          <p:spPr bwMode="auto">
            <a:xfrm>
              <a:off x="5637" y="3264"/>
              <a:ext cx="1529" cy="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/>
                <a:t>公式：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10" y="3128"/>
              <a:ext cx="3416" cy="1135"/>
            </a:xfrm>
            <a:prstGeom prst="rect">
              <a:avLst/>
            </a:prstGeom>
            <a:noFill/>
            <a:ln w="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noProof="1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52950" y="2505932"/>
            <a:ext cx="927100" cy="1200329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运动的快慢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329276" y="1651986"/>
            <a:ext cx="276225" cy="280293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/>
          </a:p>
        </p:txBody>
      </p:sp>
      <p:sp>
        <p:nvSpPr>
          <p:cNvPr id="17" name="左大括号 16"/>
          <p:cNvSpPr/>
          <p:nvPr/>
        </p:nvSpPr>
        <p:spPr>
          <a:xfrm>
            <a:off x="3008850" y="790915"/>
            <a:ext cx="325438" cy="1825472"/>
          </a:xfrm>
          <a:prstGeom prst="leftBrac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/>
          </a:p>
        </p:txBody>
      </p:sp>
      <p:sp>
        <p:nvSpPr>
          <p:cNvPr id="18" name="左大括号 17"/>
          <p:cNvSpPr/>
          <p:nvPr/>
        </p:nvSpPr>
        <p:spPr>
          <a:xfrm>
            <a:off x="4659850" y="2345594"/>
            <a:ext cx="323850" cy="579590"/>
          </a:xfrm>
          <a:prstGeom prst="leftBrac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/>
          </a:p>
        </p:txBody>
      </p:sp>
      <p:sp>
        <p:nvSpPr>
          <p:cNvPr id="20" name="左大括号 19"/>
          <p:cNvSpPr/>
          <p:nvPr/>
        </p:nvSpPr>
        <p:spPr>
          <a:xfrm>
            <a:off x="3443825" y="3302868"/>
            <a:ext cx="325438" cy="579590"/>
          </a:xfrm>
          <a:prstGeom prst="leftBrac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/>
          </a:p>
        </p:txBody>
      </p:sp>
      <p:sp>
        <p:nvSpPr>
          <p:cNvPr id="26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7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bldLvl="0" animBg="1"/>
      <p:bldP spid="15" grpId="0" bldLvl="0" animBg="1"/>
      <p:bldP spid="17" grpId="0" bldLvl="0" animBg="1"/>
      <p:bldP spid="18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6388"/>
          <p:cNvSpPr>
            <a:spLocks noChangeArrowheads="1"/>
          </p:cNvSpPr>
          <p:nvPr/>
        </p:nvSpPr>
        <p:spPr bwMode="auto">
          <a:xfrm>
            <a:off x="825023" y="1098110"/>
            <a:ext cx="7961468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下列说法中正确的是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运动路程越长，速度越大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运动时间越短，速度越大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在相同的路程里所用的时间越短，速度越大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以上说法都对</a:t>
            </a:r>
          </a:p>
        </p:txBody>
      </p:sp>
      <p:sp>
        <p:nvSpPr>
          <p:cNvPr id="16393" name="矩形 16392"/>
          <p:cNvSpPr>
            <a:spLocks noChangeArrowheads="1"/>
          </p:cNvSpPr>
          <p:nvPr/>
        </p:nvSpPr>
        <p:spPr bwMode="auto">
          <a:xfrm>
            <a:off x="4893330" y="1162126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15362"/>
          <p:cNvSpPr>
            <a:spLocks noChangeArrowheads="1"/>
          </p:cNvSpPr>
          <p:nvPr/>
        </p:nvSpPr>
        <p:spPr bwMode="auto">
          <a:xfrm>
            <a:off x="673770" y="802358"/>
            <a:ext cx="8174597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空中加油机给战斗机进行加油，如果战斗机在加油时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2s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内飞行了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0.4 km.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则在加油时，空中加油机的速度为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A.50 m/s             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B.100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m/s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C.200 m/s               D.400 m/s</a:t>
            </a:r>
          </a:p>
        </p:txBody>
      </p:sp>
      <p:sp>
        <p:nvSpPr>
          <p:cNvPr id="15368" name="矩形 15367"/>
          <p:cNvSpPr>
            <a:spLocks noChangeArrowheads="1"/>
          </p:cNvSpPr>
          <p:nvPr/>
        </p:nvSpPr>
        <p:spPr bwMode="auto">
          <a:xfrm>
            <a:off x="2999445" y="2093604"/>
            <a:ext cx="9044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5364"/>
          <p:cNvSpPr>
            <a:spLocks noChangeArrowheads="1"/>
          </p:cNvSpPr>
          <p:nvPr/>
        </p:nvSpPr>
        <p:spPr bwMode="auto">
          <a:xfrm>
            <a:off x="577516" y="781139"/>
            <a:ext cx="82089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图所示，能正确描述匀速直线运动各物理量之间关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系的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图像是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</p:txBody>
      </p:sp>
      <p:pic>
        <p:nvPicPr>
          <p:cNvPr id="8195" name="图片 15365" descr="C:/Users/lenovo/Desktop/转WORD/F013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565934" y="2551566"/>
            <a:ext cx="6293290" cy="166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矩形 15369"/>
          <p:cNvSpPr>
            <a:spLocks noChangeArrowheads="1"/>
          </p:cNvSpPr>
          <p:nvPr/>
        </p:nvSpPr>
        <p:spPr bwMode="auto">
          <a:xfrm>
            <a:off x="3485364" y="1574020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2290"/>
          <p:cNvSpPr>
            <a:spLocks noChangeArrowheads="1"/>
          </p:cNvSpPr>
          <p:nvPr/>
        </p:nvSpPr>
        <p:spPr bwMode="auto">
          <a:xfrm>
            <a:off x="387365" y="689000"/>
            <a:ext cx="8442530" cy="338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如图所示，是研究物体运动的“频闪照片”，照片分别记录了甲、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乙两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个运动小球从左向右、每隔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0.1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秒的不同位置，根据照片可以判断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以下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说法错误的是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 )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记录甲球运动时间比乙球长</a:t>
            </a:r>
            <a:endParaRPr lang="zh-CN" altLang="en-US" sz="2400" dirty="0" smtClean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乙球做变速直线运动</a:t>
            </a:r>
            <a:endParaRPr lang="zh-CN" altLang="en-US" sz="2400" dirty="0" smtClean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甲球在做匀速直线运动</a:t>
            </a:r>
            <a:endParaRPr lang="zh-CN" altLang="en-US" sz="2400" dirty="0" smtClean="0"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从开始计时到甲球运动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0.3 s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时，甲球的平均速度比乙大</a:t>
            </a:r>
          </a:p>
        </p:txBody>
      </p:sp>
      <p:pic>
        <p:nvPicPr>
          <p:cNvPr id="11266" name="图片 12291" descr="C:/Users/lenovo/Desktop/转WORD/F016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009147" y="2371046"/>
            <a:ext cx="3376766" cy="92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矩形 12295"/>
          <p:cNvSpPr>
            <a:spLocks noChangeArrowheads="1"/>
          </p:cNvSpPr>
          <p:nvPr/>
        </p:nvSpPr>
        <p:spPr bwMode="auto">
          <a:xfrm>
            <a:off x="5550845" y="1670063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266"/>
          <p:cNvSpPr>
            <a:spLocks noChangeArrowheads="1"/>
          </p:cNvSpPr>
          <p:nvPr/>
        </p:nvSpPr>
        <p:spPr bwMode="auto">
          <a:xfrm>
            <a:off x="572708" y="745886"/>
            <a:ext cx="8220658" cy="297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甲、乙两物体同时同地向东做匀速直线运动，它们的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t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像如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由图像可知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甲的速度小于乙的速度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经过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 s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，甲在乙前面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1.2 m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以甲为参照物，乙向东运动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以乙为参照物，甲向东运动</a:t>
            </a:r>
          </a:p>
        </p:txBody>
      </p:sp>
      <p:pic>
        <p:nvPicPr>
          <p:cNvPr id="12290" name="图片 11267" descr="C:/Users/lenovo/Desktop/转WORD/K009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17456" y="2815080"/>
            <a:ext cx="3364964" cy="146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矩形 11270"/>
          <p:cNvSpPr>
            <a:spLocks noChangeArrowheads="1"/>
          </p:cNvSpPr>
          <p:nvPr/>
        </p:nvSpPr>
        <p:spPr bwMode="auto">
          <a:xfrm>
            <a:off x="4572000" y="1274795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4338"/>
          <p:cNvSpPr>
            <a:spLocks noChangeArrowheads="1"/>
          </p:cNvSpPr>
          <p:nvPr/>
        </p:nvSpPr>
        <p:spPr bwMode="auto">
          <a:xfrm>
            <a:off x="250826" y="751227"/>
            <a:ext cx="87136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辆正在高速公路上行驶的汽车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其速度表如图所示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，指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针显示汽车速度为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km/h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m/s.</a:t>
            </a:r>
          </a:p>
        </p:txBody>
      </p:sp>
      <p:pic>
        <p:nvPicPr>
          <p:cNvPr id="9218" name="图片 14339" descr="C:/Users/lenovo/Desktop/转WORD/DF017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00989" y="2557303"/>
            <a:ext cx="2983366" cy="159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矩形 14344"/>
          <p:cNvSpPr>
            <a:spLocks noChangeArrowheads="1"/>
          </p:cNvSpPr>
          <p:nvPr/>
        </p:nvSpPr>
        <p:spPr bwMode="auto">
          <a:xfrm>
            <a:off x="4233312" y="1499666"/>
            <a:ext cx="723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14347" name="矩形 14346"/>
          <p:cNvSpPr>
            <a:spLocks noChangeArrowheads="1"/>
          </p:cNvSpPr>
          <p:nvPr/>
        </p:nvSpPr>
        <p:spPr bwMode="auto">
          <a:xfrm>
            <a:off x="6891095" y="1520292"/>
            <a:ext cx="723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25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28.jpg"/>
          <p:cNvPicPr>
            <a:picLocks noChangeAspect="1"/>
          </p:cNvPicPr>
          <p:nvPr/>
        </p:nvPicPr>
        <p:blipFill>
          <a:blip r:embed="rId2" cstate="print"/>
          <a:srcRect b="8266"/>
          <a:stretch>
            <a:fillRect/>
          </a:stretch>
        </p:blipFill>
        <p:spPr>
          <a:xfrm>
            <a:off x="684213" y="1794593"/>
            <a:ext cx="4214812" cy="2225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11190" y="464386"/>
            <a:ext cx="7959725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8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想想议议</a:t>
            </a:r>
            <a:r>
              <a:rPr lang="en-US" altLang="zh-CN" sz="2800" dirty="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]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17375E"/>
                </a:solidFill>
                <a:latin typeface="宋体" pitchFamily="2" charset="-122"/>
                <a:ea typeface="宋体" pitchFamily="2" charset="-122"/>
              </a:rPr>
              <a:t>运动是有快慢的，那怎样判断物体运动的快慢呢？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80065" y="1838537"/>
            <a:ext cx="3240087" cy="2246769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3D8F95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　　图中是小猪赛跑过程的一个瞬间，你能判断它们谁跑得快吗？</a:t>
            </a:r>
          </a:p>
        </p:txBody>
      </p:sp>
      <p:sp>
        <p:nvSpPr>
          <p:cNvPr id="5" name="燕尾形 4"/>
          <p:cNvSpPr/>
          <p:nvPr/>
        </p:nvSpPr>
        <p:spPr>
          <a:xfrm flipH="1">
            <a:off x="4922841" y="2378932"/>
            <a:ext cx="500066" cy="587908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55652" y="4289920"/>
            <a:ext cx="7572375" cy="587904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latin typeface="华文楷体" pitchFamily="2" charset="-122"/>
              </a:rPr>
              <a:t>所用时间相同时，跑在前面的运动快。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0242"/>
          <p:cNvSpPr>
            <a:spLocks noChangeArrowheads="1"/>
          </p:cNvSpPr>
          <p:nvPr/>
        </p:nvSpPr>
        <p:spPr bwMode="auto">
          <a:xfrm>
            <a:off x="467513" y="737315"/>
            <a:ext cx="832585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辆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长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10 m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的大货车，以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36 km/h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的速度驶进一个隧道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车头进入隧道到车尾离开隧道所用的时间为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20 s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，则隧道长为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________m.</a:t>
            </a:r>
          </a:p>
        </p:txBody>
      </p:sp>
      <p:sp>
        <p:nvSpPr>
          <p:cNvPr id="10252" name="矩形 10251"/>
          <p:cNvSpPr>
            <a:spLocks noChangeArrowheads="1"/>
          </p:cNvSpPr>
          <p:nvPr/>
        </p:nvSpPr>
        <p:spPr bwMode="auto">
          <a:xfrm>
            <a:off x="3814919" y="2127730"/>
            <a:ext cx="909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190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440407" y="703441"/>
            <a:ext cx="83820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世界上跑得最快的动物是猎豹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它捕猎时的速度可达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36 m/s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；飞得最快的鸟是褐海燕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速度可达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5 km/min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；游得最快的鱼是旗鱼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速度可达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108 km/h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。若三种动物比赛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第一名是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第三名的速度是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_______m/s</a:t>
            </a: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4889701" y="2449549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褐海燕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1189076" y="3029939"/>
            <a:ext cx="603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322263" y="562656"/>
            <a:ext cx="8208962" cy="111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en-US" sz="2800" dirty="0" smtClean="0">
                <a:latin typeface="宋体" pitchFamily="2" charset="-122"/>
                <a:ea typeface="宋体" pitchFamily="2" charset="-122"/>
              </a:rPr>
              <a:t>9.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动车已经成为人们出行常见的交通工具，其中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D92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次和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D93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次列车的运行时刻见下表：</a:t>
            </a:r>
          </a:p>
        </p:txBody>
      </p:sp>
      <p:graphicFrame>
        <p:nvGraphicFramePr>
          <p:cNvPr id="84065" name="Group 97"/>
          <p:cNvGraphicFramePr>
            <a:graphicFrameLocks noGrp="1"/>
          </p:cNvGraphicFramePr>
          <p:nvPr/>
        </p:nvGraphicFramePr>
        <p:xfrm>
          <a:off x="774689" y="1818714"/>
          <a:ext cx="7345362" cy="1185547"/>
        </p:xfrm>
        <a:graphic>
          <a:graphicData uri="http://schemas.openxmlformats.org/drawingml/2006/table">
            <a:tbl>
              <a:tblPr/>
              <a:tblGrid>
                <a:gridCol w="739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72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71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19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192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13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南昌－上海南</a:t>
                      </a: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上海南－南昌</a:t>
                      </a: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运行距离</a:t>
                      </a: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41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D92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到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D93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840km</a:t>
                      </a: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524" name="Rectangle 87"/>
          <p:cNvSpPr>
            <a:spLocks noChangeArrowheads="1"/>
          </p:cNvSpPr>
          <p:nvPr/>
        </p:nvSpPr>
        <p:spPr bwMode="auto">
          <a:xfrm>
            <a:off x="437100" y="3229451"/>
            <a:ext cx="8242300" cy="16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根据上述列车运行时刻表的信息可知：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D92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次列车从南昌到上海南所用的时间是</a:t>
            </a:r>
            <a:r>
              <a:rPr lang="zh-CN" altLang="en-US" sz="2800" u="sng" dirty="0"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min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，它的平均速度为</a:t>
            </a:r>
            <a:r>
              <a:rPr lang="zh-CN" altLang="en-US" sz="2800" u="sng" dirty="0">
                <a:latin typeface="宋体" pitchFamily="2" charset="-122"/>
                <a:ea typeface="宋体" pitchFamily="2" charset="-122"/>
              </a:rPr>
              <a:t>　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km/h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84264" y="3749439"/>
            <a:ext cx="8905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315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68228" y="4267186"/>
            <a:ext cx="892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6"/>
          <p:cNvSpPr txBox="1">
            <a:spLocks noChangeArrowheads="1"/>
          </p:cNvSpPr>
          <p:nvPr/>
        </p:nvSpPr>
        <p:spPr bwMode="auto">
          <a:xfrm>
            <a:off x="6248400" y="856322"/>
            <a:ext cx="2376488" cy="327782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出租车专用发票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车号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AT-8283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日期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17-05-20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上车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00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下车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05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单价 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2.4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元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里程 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3.0km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金额      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16.00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¥</a:t>
            </a:r>
          </a:p>
        </p:txBody>
      </p:sp>
      <p:sp>
        <p:nvSpPr>
          <p:cNvPr id="20482" name="Text Box 8"/>
          <p:cNvSpPr txBox="1">
            <a:spLocks noChangeArrowheads="1"/>
          </p:cNvSpPr>
          <p:nvPr/>
        </p:nvSpPr>
        <p:spPr bwMode="auto">
          <a:xfrm>
            <a:off x="202699" y="631983"/>
            <a:ext cx="61023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2800" dirty="0" smtClean="0">
                <a:latin typeface="Times New Roman" pitchFamily="18" charset="0"/>
              </a:rPr>
              <a:t>10</a:t>
            </a:r>
            <a:r>
              <a:rPr lang="en-US" altLang="en-US" sz="2800" dirty="0" smtClean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如图所示为赵宁同学乘坐出租车到达目的地时的出租车专用发票，则出租车在该段路程行驶的时间是多少？出租车行驶的平均速度是多少？ </a:t>
            </a:r>
          </a:p>
        </p:txBody>
      </p:sp>
      <p:sp>
        <p:nvSpPr>
          <p:cNvPr id="7175" name="Rectangle 14"/>
          <p:cNvSpPr>
            <a:spLocks noChangeArrowheads="1"/>
          </p:cNvSpPr>
          <p:nvPr/>
        </p:nvSpPr>
        <p:spPr bwMode="auto">
          <a:xfrm>
            <a:off x="600075" y="3041662"/>
            <a:ext cx="1411288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解：</a:t>
            </a:r>
          </a:p>
        </p:txBody>
      </p:sp>
      <p:sp>
        <p:nvSpPr>
          <p:cNvPr id="7176" name="Text Box 16"/>
          <p:cNvSpPr txBox="1">
            <a:spLocks noChangeArrowheads="1"/>
          </p:cNvSpPr>
          <p:nvPr/>
        </p:nvSpPr>
        <p:spPr bwMode="auto">
          <a:xfrm>
            <a:off x="1698626" y="3041662"/>
            <a:ext cx="1609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=5min=       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1698625" y="3604625"/>
          <a:ext cx="4402138" cy="1090295"/>
        </p:xfrm>
        <a:graphic>
          <a:graphicData uri="http://schemas.openxmlformats.org/presentationml/2006/ole">
            <p:oleObj spid="_x0000_s12292" r:id="rId3" imgW="3791824" imgH="1510018" progId="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3198813" y="2912204"/>
          <a:ext cx="887412" cy="692421"/>
        </p:xfrm>
        <a:graphic>
          <a:graphicData uri="http://schemas.openxmlformats.org/presentationml/2006/ole">
            <p:oleObj spid="_x0000_s12293" r:id="rId4" imgW="304536" imgH="39335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347773" y="627626"/>
            <a:ext cx="84582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五一期间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小明一家开车外出旅游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途中看到如图所示的限速牌。小明用了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10 min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的时间通过了这段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10 km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长的限速路段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请你通过计算说明他超速了吗？近期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我国又加强了对超速和酒后驾车的查处力度。请你写一句相关的警示语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以提醒司机朋友一定要按交通法规驾车。</a:t>
            </a:r>
          </a:p>
        </p:txBody>
      </p:sp>
      <p:pic>
        <p:nvPicPr>
          <p:cNvPr id="83984" name="Picture 16" descr="C:\Users\Administrator\Desktop\八上物理（人教）四清 教师用书２０１５邹梨花√\W22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625747" y="3320515"/>
            <a:ext cx="3451473" cy="14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573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1591107"/>
              </p:ext>
            </p:extLst>
          </p:nvPr>
        </p:nvGraphicFramePr>
        <p:xfrm>
          <a:off x="873125" y="809625"/>
          <a:ext cx="6923338" cy="3302000"/>
        </p:xfrm>
        <a:graphic>
          <a:graphicData uri="http://schemas.openxmlformats.org/presentationml/2006/ole">
            <p:oleObj spid="_x0000_s57348" name="Document" r:id="rId4" imgW="6407201" imgH="3866677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323850" y="1434723"/>
            <a:ext cx="8567738" cy="2585591"/>
          </a:xfrm>
          <a:prstGeom prst="roundRect">
            <a:avLst>
              <a:gd name="adj" fmla="val 8565"/>
            </a:avLst>
          </a:prstGeom>
          <a:solidFill>
            <a:srgbClr val="BBE0E3"/>
          </a:solidFill>
          <a:ln w="28575">
            <a:solidFill>
              <a:srgbClr val="3D8F9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Rectangle 21"/>
          <p:cNvSpPr>
            <a:spLocks noChangeArrowheads="1"/>
          </p:cNvSpPr>
          <p:nvPr/>
        </p:nvSpPr>
        <p:spPr bwMode="auto">
          <a:xfrm>
            <a:off x="468313" y="1412381"/>
            <a:ext cx="8424862" cy="249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0" rIns="18000" bIns="0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200" b="1" dirty="0">
                <a:latin typeface="Times New Roman" pitchFamily="18" charset="0"/>
              </a:rPr>
              <a:t>男子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1500m</a:t>
            </a:r>
            <a:r>
              <a:rPr lang="zh-CN" altLang="en-US" sz="2200" b="1" dirty="0">
                <a:latin typeface="Times New Roman" pitchFamily="18" charset="0"/>
              </a:rPr>
              <a:t>世界纪录进展表</a:t>
            </a:r>
          </a:p>
          <a:p>
            <a:pPr>
              <a:lnSpc>
                <a:spcPct val="125000"/>
              </a:lnSpc>
            </a:pP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29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秒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67   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史蒂夫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克拉姆    英国               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1985.07.16   </a:t>
            </a:r>
          </a:p>
          <a:p>
            <a:pPr>
              <a:lnSpc>
                <a:spcPct val="125000"/>
              </a:lnSpc>
            </a:pP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29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秒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46   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赛义德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奥伊塔    摩洛哥           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1985.08.23   </a:t>
            </a:r>
            <a:br>
              <a:rPr lang="en-US" altLang="zh-CN" sz="2200" b="1" dirty="0">
                <a:latin typeface="Times New Roman" pitchFamily="18" charset="0"/>
                <a:ea typeface="楷体_GB2312" pitchFamily="49" charset="-122"/>
              </a:rPr>
            </a:b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28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秒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86   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努尔丁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莫塞利    阿尔及利亚   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1992.09.06   </a:t>
            </a:r>
            <a:br>
              <a:rPr lang="en-US" altLang="zh-CN" sz="2200" b="1" dirty="0">
                <a:latin typeface="Times New Roman" pitchFamily="18" charset="0"/>
                <a:ea typeface="楷体_GB2312" pitchFamily="49" charset="-122"/>
              </a:rPr>
            </a:b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27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秒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27   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努尔丁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莫塞利    阿尔及利亚   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1995.07.12   </a:t>
            </a:r>
            <a:br>
              <a:rPr lang="en-US" altLang="zh-CN" sz="2200" b="1" dirty="0">
                <a:latin typeface="Times New Roman" pitchFamily="18" charset="0"/>
                <a:ea typeface="楷体_GB2312" pitchFamily="49" charset="-122"/>
              </a:rPr>
            </a:b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26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秒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00   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希查姆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埃尔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·</a:t>
            </a:r>
            <a:r>
              <a:rPr lang="zh-CN" altLang="en-US" sz="2200" b="1" dirty="0">
                <a:latin typeface="Times New Roman" pitchFamily="18" charset="0"/>
                <a:ea typeface="楷体_GB2312" pitchFamily="49" charset="-122"/>
              </a:rPr>
              <a:t>盖鲁伊   摩洛哥   </a:t>
            </a:r>
            <a:r>
              <a:rPr lang="en-US" altLang="zh-CN" sz="2200" b="1" dirty="0">
                <a:latin typeface="Times New Roman" pitchFamily="18" charset="0"/>
                <a:ea typeface="楷体_GB2312" pitchFamily="49" charset="-122"/>
              </a:rPr>
              <a:t>1998.07 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55652" y="4289919"/>
            <a:ext cx="7572375" cy="484576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latin typeface="Times New Roman" pitchFamily="18" charset="0"/>
              </a:rPr>
              <a:t>经过相同路程，所用时间短的运动快。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249414"/>
            <a:ext cx="7751762" cy="78483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下表中哪位运动员跑得最快？</a:t>
            </a:r>
            <a:endParaRPr lang="zh-CN" altLang="en-US" sz="3600" b="1">
              <a:solidFill>
                <a:srgbClr val="000000"/>
              </a:solidFill>
              <a:latin typeface="华文楷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99"/>
          <p:cNvSpPr txBox="1">
            <a:spLocks noChangeArrowheads="1"/>
          </p:cNvSpPr>
          <p:nvPr/>
        </p:nvSpPr>
        <p:spPr bwMode="auto">
          <a:xfrm>
            <a:off x="1479598" y="596787"/>
            <a:ext cx="70897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                     </a:t>
            </a:r>
            <a:r>
              <a:rPr lang="zh-CN" altLang="en-US" sz="2800" b="1" dirty="0">
                <a:latin typeface="Times New Roman" pitchFamily="18" charset="0"/>
              </a:rPr>
              <a:t>学习目标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1.</a:t>
            </a:r>
            <a:r>
              <a:rPr lang="zh-CN" altLang="en-US" sz="2800" dirty="0">
                <a:latin typeface="Times New Roman" pitchFamily="18" charset="0"/>
              </a:rPr>
              <a:t>能用速度描述物体的运动。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2.</a:t>
            </a:r>
            <a:r>
              <a:rPr lang="zh-CN" altLang="en-US" sz="2800" dirty="0">
                <a:latin typeface="Times New Roman" pitchFamily="18" charset="0"/>
              </a:rPr>
              <a:t>用速度公式进行简单的计算。（重难点</a:t>
            </a:r>
            <a:r>
              <a:rPr lang="zh-CN" altLang="en-US" sz="2800" dirty="0" smtClean="0">
                <a:latin typeface="Times New Roman" pitchFamily="18" charset="0"/>
              </a:rPr>
              <a:t>）</a:t>
            </a:r>
            <a:endParaRPr lang="en-US" altLang="zh-CN" sz="2800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3.</a:t>
            </a:r>
            <a:r>
              <a:rPr lang="zh-CN" altLang="en-US" sz="2800" dirty="0" smtClean="0">
                <a:latin typeface="Times New Roman" pitchFamily="18" charset="0"/>
              </a:rPr>
              <a:t>知道匀速直线运动的概念；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4.</a:t>
            </a:r>
            <a:r>
              <a:rPr lang="zh-CN" altLang="en-US" sz="2800" dirty="0" smtClean="0">
                <a:latin typeface="Times New Roman" pitchFamily="18" charset="0"/>
              </a:rPr>
              <a:t>了解变速直线运动的概念；</a:t>
            </a:r>
            <a:endParaRPr lang="en-US" altLang="zh-CN" sz="2800" dirty="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5.</a:t>
            </a:r>
            <a:r>
              <a:rPr lang="zh-CN" altLang="en-US" sz="2800" dirty="0" smtClean="0">
                <a:latin typeface="Times New Roman" pitchFamily="18" charset="0"/>
              </a:rPr>
              <a:t>了解平均速度的含义；</a:t>
            </a:r>
          </a:p>
        </p:txBody>
      </p:sp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5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520617" y="2796999"/>
            <a:ext cx="3771900" cy="1664998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方法一：</a:t>
            </a:r>
            <a:r>
              <a:rPr lang="zh-CN" altLang="en-US" sz="2800" noProof="1">
                <a:latin typeface="宋体" panose="02010600030101010101" pitchFamily="2" charset="-122"/>
                <a:cs typeface="+mn-ea"/>
              </a:rPr>
              <a:t>路程相同，比较时间。所用时间少的运动得快。</a:t>
            </a:r>
          </a:p>
          <a:p>
            <a:pPr marL="469900" indent="-469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en-US" altLang="zh-CN" sz="2800" noProof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0655" y="2763744"/>
            <a:ext cx="4048125" cy="1708160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25"/>
              </a:spcBef>
              <a:buClr>
                <a:schemeClr val="accent2"/>
              </a:buClr>
            </a:pP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方法二：</a:t>
            </a:r>
            <a:r>
              <a:rPr lang="zh-CN" altLang="en-US" sz="2800" noProof="1">
                <a:latin typeface="宋体" panose="02010600030101010101" pitchFamily="2" charset="-122"/>
                <a:cs typeface="+mn-ea"/>
              </a:rPr>
              <a:t>时间相同，比较路程。经过路程长的运动得快。</a:t>
            </a:r>
            <a:endParaRPr lang="zh-CN" altLang="en-US" sz="2800" noProof="1">
              <a:latin typeface="宋体" panose="02010600030101010101" pitchFamily="2" charset="-122"/>
            </a:endParaRPr>
          </a:p>
        </p:txBody>
      </p:sp>
      <p:sp>
        <p:nvSpPr>
          <p:cNvPr id="9220" name="文本框 6"/>
          <p:cNvSpPr txBox="1">
            <a:spLocks noChangeArrowheads="1"/>
          </p:cNvSpPr>
          <p:nvPr/>
        </p:nvSpPr>
        <p:spPr bwMode="auto">
          <a:xfrm>
            <a:off x="2757404" y="1229255"/>
            <a:ext cx="3441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比较运动快慢的方法</a:t>
            </a:r>
          </a:p>
        </p:txBody>
      </p:sp>
      <p:sp>
        <p:nvSpPr>
          <p:cNvPr id="4" name="左箭头 3"/>
          <p:cNvSpPr/>
          <p:nvPr/>
        </p:nvSpPr>
        <p:spPr>
          <a:xfrm rot="19620000">
            <a:off x="2665329" y="2092702"/>
            <a:ext cx="1822450" cy="315924"/>
          </a:xfrm>
          <a:prstGeom prst="lef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左箭头 5"/>
          <p:cNvSpPr/>
          <p:nvPr/>
        </p:nvSpPr>
        <p:spPr>
          <a:xfrm rot="1980000" flipH="1">
            <a:off x="4343317" y="2092702"/>
            <a:ext cx="1820862" cy="315924"/>
          </a:xfrm>
          <a:prstGeom prst="lef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0" name="Picture 6" descr="TN0056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88" y="2268479"/>
            <a:ext cx="2209800" cy="11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7" descr="TN0132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7488" y="2268479"/>
            <a:ext cx="2743200" cy="11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420688" y="3620065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itchFamily="18" charset="0"/>
              </a:rPr>
              <a:t>2h</a:t>
            </a:r>
            <a:r>
              <a:rPr lang="zh-CN" altLang="en-US" sz="2800" dirty="0">
                <a:latin typeface="Times New Roman" pitchFamily="18" charset="0"/>
              </a:rPr>
              <a:t>内运动了</a:t>
            </a:r>
            <a:r>
              <a:rPr lang="en-US" altLang="zh-CN" sz="2800" dirty="0">
                <a:latin typeface="Times New Roman" pitchFamily="18" charset="0"/>
              </a:rPr>
              <a:t>100km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4992688" y="3620065"/>
            <a:ext cx="373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3h</a:t>
            </a:r>
            <a:r>
              <a:rPr lang="zh-CN" altLang="en-US" sz="2800">
                <a:latin typeface="Times New Roman" pitchFamily="18" charset="0"/>
              </a:rPr>
              <a:t>内运动</a:t>
            </a:r>
            <a:r>
              <a:rPr lang="en-US" altLang="zh-CN" sz="2800">
                <a:latin typeface="Times New Roman" pitchFamily="18" charset="0"/>
              </a:rPr>
              <a:t>120km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407988" y="4304172"/>
            <a:ext cx="2755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1h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内运动：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4764088" y="4304172"/>
            <a:ext cx="2755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1h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内运动：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2630488" y="4304172"/>
            <a:ext cx="1447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50km</a:t>
            </a: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6821488" y="4304172"/>
            <a:ext cx="1981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40km</a:t>
            </a:r>
          </a:p>
        </p:txBody>
      </p:sp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470425" y="1608495"/>
            <a:ext cx="48339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宋体" pitchFamily="2" charset="-122"/>
              </a:rPr>
              <a:t>活动：</a:t>
            </a:r>
            <a:r>
              <a:rPr lang="zh-CN" altLang="en-US" sz="2400" dirty="0">
                <a:latin typeface="宋体" pitchFamily="2" charset="-122"/>
              </a:rPr>
              <a:t>比一比谁运动得快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0676" y="456071"/>
            <a:ext cx="8156575" cy="1123712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noProof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思考：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若路程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i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不相同，时间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i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也不相同，那如何去比较运动的快慢呢？</a:t>
            </a:r>
          </a:p>
        </p:txBody>
      </p:sp>
      <p:sp>
        <p:nvSpPr>
          <p:cNvPr id="3" name="矩形 2"/>
          <p:cNvSpPr/>
          <p:nvPr/>
        </p:nvSpPr>
        <p:spPr>
          <a:xfrm rot="20040000">
            <a:off x="2564154" y="2159541"/>
            <a:ext cx="1111202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+mn-ea"/>
              </a:rPr>
              <a:t>快</a:t>
            </a:r>
            <a:endParaRPr lang="zh-CN" altLang="zh-CN" sz="72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/>
      <p:bldP spid="67593" grpId="0"/>
      <p:bldP spid="67594" grpId="0"/>
      <p:bldP spid="67595" grpId="0"/>
      <p:bldP spid="67596" grpId="0"/>
      <p:bldP spid="67597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5813" y="1272012"/>
            <a:ext cx="71865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．物理学中，把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路程与时间</a:t>
            </a:r>
            <a:r>
              <a:rPr lang="zh-CN" altLang="en-US" sz="2800" dirty="0">
                <a:latin typeface="Times New Roman" pitchFamily="18" charset="0"/>
              </a:rPr>
              <a:t>之比叫做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速度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85813" y="1919300"/>
            <a:ext cx="18004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itchFamily="18" charset="0"/>
              </a:rPr>
              <a:t>2</a:t>
            </a:r>
            <a:r>
              <a:rPr lang="zh-CN" altLang="en-US" sz="2800">
                <a:latin typeface="Times New Roman" pitchFamily="18" charset="0"/>
              </a:rPr>
              <a:t>．公式：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-1363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9" name="Object 5"/>
          <p:cNvGraphicFramePr>
            <a:graphicFrameLocks/>
          </p:cNvGraphicFramePr>
          <p:nvPr/>
        </p:nvGraphicFramePr>
        <p:xfrm>
          <a:off x="2700338" y="1703141"/>
          <a:ext cx="1041400" cy="862259"/>
        </p:xfrm>
        <a:graphic>
          <a:graphicData uri="http://schemas.openxmlformats.org/presentationml/2006/ole">
            <p:oleObj spid="_x0000_s2051" r:id="rId3" imgW="355292" imgH="393359" progId="Equation.3">
              <p:embed/>
            </p:oleObj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73175" y="2618847"/>
            <a:ext cx="59683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zh-CN" altLang="en-US" sz="2800">
                <a:latin typeface="宋体" pitchFamily="2" charset="-122"/>
              </a:rPr>
              <a:t>表示速度，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zh-CN" altLang="en-US" sz="2800">
                <a:latin typeface="宋体" pitchFamily="2" charset="-122"/>
              </a:rPr>
              <a:t>表示路程，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zh-CN" altLang="en-US" sz="2800">
                <a:latin typeface="宋体" pitchFamily="2" charset="-122"/>
              </a:rPr>
              <a:t>表示时间。</a:t>
            </a:r>
          </a:p>
        </p:txBody>
      </p:sp>
      <p:sp>
        <p:nvSpPr>
          <p:cNvPr id="1035" name="圆角矩形 10"/>
          <p:cNvSpPr/>
          <p:nvPr/>
        </p:nvSpPr>
        <p:spPr>
          <a:xfrm>
            <a:off x="468313" y="3298203"/>
            <a:ext cx="8208962" cy="13468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FFFF"/>
                </a:solidFill>
                <a:latin typeface="Times New Roman" pitchFamily="18" charset="0"/>
              </a:rPr>
              <a:t>　　</a:t>
            </a:r>
            <a:r>
              <a:rPr lang="zh-CN" altLang="en-US" sz="2400" b="1" dirty="0">
                <a:latin typeface="Times New Roman" pitchFamily="18" charset="0"/>
              </a:rPr>
              <a:t>速度是表示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物体运动快慢</a:t>
            </a:r>
            <a:r>
              <a:rPr lang="zh-CN" altLang="en-US" sz="2400" b="1" dirty="0">
                <a:latin typeface="Times New Roman" pitchFamily="18" charset="0"/>
              </a:rPr>
              <a:t>的物理量，在数值上等于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物体单位时间内通过的路程</a:t>
            </a:r>
            <a:r>
              <a:rPr lang="zh-CN" altLang="en-US" sz="2400" b="1" dirty="0">
                <a:latin typeface="Times New Roman" pitchFamily="18" charset="0"/>
              </a:rPr>
              <a:t>，这个数值越大，表示物体运动越快。</a:t>
            </a:r>
          </a:p>
        </p:txBody>
      </p:sp>
      <p:sp>
        <p:nvSpPr>
          <p:cNvPr id="11275" name="文本框 6151"/>
          <p:cNvSpPr txBox="1">
            <a:spLocks noChangeArrowheads="1"/>
          </p:cNvSpPr>
          <p:nvPr/>
        </p:nvSpPr>
        <p:spPr bwMode="auto">
          <a:xfrm>
            <a:off x="690267" y="434211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一、速</a:t>
            </a:r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0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571501" y="464386"/>
            <a:ext cx="5368925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itchFamily="18" charset="0"/>
              </a:rPr>
              <a:t>3</a:t>
            </a:r>
            <a:r>
              <a:rPr lang="zh-CN" altLang="en-US" sz="2800" dirty="0">
                <a:latin typeface="Times New Roman" pitchFamily="18" charset="0"/>
              </a:rPr>
              <a:t>．单位：</a:t>
            </a:r>
            <a:endParaRPr lang="en-US" altLang="zh-CN" sz="2800" dirty="0"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 基本单位    </a:t>
            </a:r>
            <a:r>
              <a:rPr lang="zh-CN" altLang="en-US" sz="28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m/s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2800" dirty="0">
                <a:latin typeface="Times New Roman" pitchFamily="18" charset="0"/>
              </a:rPr>
              <a:t>或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m ·s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</a:rPr>
              <a:t>-1</a:t>
            </a:r>
          </a:p>
          <a:p>
            <a:pPr>
              <a:lnSpc>
                <a:spcPct val="125000"/>
              </a:lnSpc>
            </a:pPr>
            <a:r>
              <a:rPr lang="zh-CN" altLang="en-US" sz="2800" baseline="30000" dirty="0">
                <a:latin typeface="Times New Roman" pitchFamily="18" charset="0"/>
              </a:rPr>
              <a:t>             </a:t>
            </a:r>
            <a:r>
              <a:rPr lang="zh-CN" altLang="en-US" sz="2800" dirty="0">
                <a:latin typeface="Times New Roman" pitchFamily="18" charset="0"/>
              </a:rPr>
              <a:t>读作 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米每秒</a:t>
            </a:r>
            <a:endParaRPr lang="en-US" altLang="zh-CN" sz="2800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常用单位    </a:t>
            </a:r>
            <a:r>
              <a:rPr lang="zh-CN" altLang="en-US" sz="28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km/h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2800" dirty="0">
                <a:latin typeface="Times New Roman" pitchFamily="18" charset="0"/>
              </a:rPr>
              <a:t>或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km ·h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</a:rPr>
              <a:t>-1</a:t>
            </a:r>
            <a:endParaRPr lang="en-US" altLang="zh-CN" sz="2800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        读作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千米每小时</a:t>
            </a:r>
            <a:r>
              <a:rPr lang="zh-CN" altLang="en-US" sz="28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050" name="Object 2"/>
          <p:cNvGraphicFramePr>
            <a:graphicFrameLocks/>
          </p:cNvGraphicFramePr>
          <p:nvPr/>
        </p:nvGraphicFramePr>
        <p:xfrm>
          <a:off x="645588" y="3277726"/>
          <a:ext cx="4933950" cy="1605750"/>
        </p:xfrm>
        <a:graphic>
          <a:graphicData uri="http://schemas.openxmlformats.org/presentationml/2006/ole">
            <p:oleObj spid="_x0000_s3075" r:id="rId3" imgW="1651000" imgH="762000" progId="">
              <p:embed/>
            </p:oleObj>
          </a:graphicData>
        </a:graphic>
      </p:graphicFrame>
      <p:grpSp>
        <p:nvGrpSpPr>
          <p:cNvPr id="2" name="组合 2059"/>
          <p:cNvGrpSpPr>
            <a:grpSpLocks/>
          </p:cNvGrpSpPr>
          <p:nvPr/>
        </p:nvGrpSpPr>
        <p:grpSpPr bwMode="auto">
          <a:xfrm>
            <a:off x="5865814" y="863448"/>
            <a:ext cx="2916237" cy="2603406"/>
            <a:chOff x="3695" y="727"/>
            <a:chExt cx="1837" cy="21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3695" y="727"/>
              <a:ext cx="1837" cy="1600"/>
            </a:xfrm>
            <a:prstGeom prst="roundRect">
              <a:avLst>
                <a:gd name="adj" fmla="val 1144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</p:pic>
        <p:sp>
          <p:nvSpPr>
            <p:cNvPr id="12293" name="TextBox 3"/>
            <p:cNvSpPr txBox="1">
              <a:spLocks noChangeArrowheads="1"/>
            </p:cNvSpPr>
            <p:nvPr/>
          </p:nvSpPr>
          <p:spPr bwMode="auto">
            <a:xfrm>
              <a:off x="4014" y="2478"/>
              <a:ext cx="1252" cy="44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T"/>
                </a:rPr>
                <a:t>汽车速度表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1246</Words>
  <Application>Microsoft Office PowerPoint</Application>
  <PresentationFormat>自定义</PresentationFormat>
  <Paragraphs>215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Default</vt:lpstr>
      <vt:lpstr>Microsoft 公式 3.0</vt:lpstr>
      <vt:lpstr>公式</vt:lpstr>
      <vt:lpstr>Equation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65</cp:revision>
  <dcterms:created xsi:type="dcterms:W3CDTF">2019-04-02T02:49:40Z</dcterms:created>
  <dcterms:modified xsi:type="dcterms:W3CDTF">2019-11-23T02:55:24Z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