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62" r:id="rId2"/>
    <p:sldId id="307" r:id="rId3"/>
    <p:sldId id="264" r:id="rId4"/>
    <p:sldId id="308" r:id="rId5"/>
    <p:sldId id="309" r:id="rId6"/>
    <p:sldId id="310" r:id="rId7"/>
    <p:sldId id="311" r:id="rId8"/>
    <p:sldId id="312" r:id="rId9"/>
    <p:sldId id="306" r:id="rId10"/>
    <p:sldId id="313" r:id="rId11"/>
    <p:sldId id="314" r:id="rId12"/>
    <p:sldId id="315" r:id="rId13"/>
    <p:sldId id="316" r:id="rId14"/>
    <p:sldId id="260" r:id="rId1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7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CC"/>
    <a:srgbClr val="00A1E9"/>
    <a:srgbClr val="FFF100"/>
    <a:srgbClr val="17B7FF"/>
    <a:srgbClr val="02B0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13" autoAdjust="0"/>
    <p:restoredTop sz="94333" autoAdjust="0"/>
  </p:normalViewPr>
  <p:slideViewPr>
    <p:cSldViewPr snapToGrid="0">
      <p:cViewPr varScale="1">
        <p:scale>
          <a:sx n="84" d="100"/>
          <a:sy n="84" d="100"/>
        </p:scale>
        <p:origin x="48" y="228"/>
      </p:cViewPr>
      <p:guideLst>
        <p:guide orient="horz" pos="214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2387600"/>
            <a:ext cx="12192000" cy="184150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ctrTitle"/>
          </p:nvPr>
        </p:nvSpPr>
        <p:spPr>
          <a:xfrm>
            <a:off x="0" y="2387600"/>
            <a:ext cx="12192000" cy="1841500"/>
          </a:xfrm>
          <a:prstGeom prst="rect">
            <a:avLst/>
          </a:prstGeom>
        </p:spPr>
        <p:txBody>
          <a:bodyPr anchor="ctr"/>
          <a:lstStyle>
            <a:lvl1pPr algn="ctr">
              <a:defRPr sz="4400">
                <a:solidFill>
                  <a:schemeClr val="bg1"/>
                </a:solidFill>
                <a:latin typeface="Adobe 黑体 Std R" panose="020B0400000000000000" pitchFamily="34" charset="-122"/>
                <a:ea typeface="Adobe 黑体 Std R" panose="020B0400000000000000" pitchFamily="34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2019-12-17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同侧圆角矩形 6">
            <a:hlinkClick r:id="rId2" action="ppaction://hlinksldjump" tooltip="点击进入"/>
          </p:cNvPr>
          <p:cNvSpPr/>
          <p:nvPr userDrawn="1"/>
        </p:nvSpPr>
        <p:spPr>
          <a:xfrm>
            <a:off x="2841961" y="469878"/>
            <a:ext cx="1822709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知识要点基础练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同侧圆角矩形 7">
            <a:hlinkClick r:id="" action="ppaction://noaction"/>
          </p:cNvPr>
          <p:cNvSpPr/>
          <p:nvPr userDrawn="1"/>
        </p:nvSpPr>
        <p:spPr>
          <a:xfrm>
            <a:off x="5645022" y="469877"/>
            <a:ext cx="1822709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综合能力提升练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同侧圆角矩形 9">
            <a:hlinkClick r:id="rId2" action="ppaction://hlinksldjump" tooltip="点击进入"/>
          </p:cNvPr>
          <p:cNvSpPr/>
          <p:nvPr userDrawn="1"/>
        </p:nvSpPr>
        <p:spPr>
          <a:xfrm>
            <a:off x="8346221" y="469877"/>
            <a:ext cx="1822709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拓展探究突破练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2019-12-17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2019-12-17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65410" y="0"/>
            <a:ext cx="9105900" cy="46738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03400"/>
            <a:ext cx="10515600" cy="43735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2019-12-17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" Target="../slides/slide9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" Target="../slides/slide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465410" y="467380"/>
            <a:ext cx="8363391" cy="44134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8" name="矩形 7"/>
          <p:cNvSpPr/>
          <p:nvPr/>
        </p:nvSpPr>
        <p:spPr>
          <a:xfrm>
            <a:off x="-1" y="6738379"/>
            <a:ext cx="12209381" cy="128253"/>
          </a:xfrm>
          <a:prstGeom prst="rect">
            <a:avLst/>
          </a:prstGeom>
          <a:solidFill>
            <a:srgbClr val="02B0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/>
          </a:p>
        </p:txBody>
      </p:sp>
      <p:sp>
        <p:nvSpPr>
          <p:cNvPr id="9" name="矩形 8"/>
          <p:cNvSpPr/>
          <p:nvPr/>
        </p:nvSpPr>
        <p:spPr>
          <a:xfrm>
            <a:off x="10896533" y="467380"/>
            <a:ext cx="1295467" cy="44134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rgbClr val="FFC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" y="0"/>
            <a:ext cx="2423592" cy="90872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latin typeface="黑体" panose="02010600030101010101" pitchFamily="2" charset="-122"/>
                <a:ea typeface="黑体" panose="02010600030101010101" pitchFamily="2" charset="-122"/>
              </a:rPr>
              <a:t>第六章</a:t>
            </a:r>
            <a:endParaRPr lang="zh-CN" altLang="en-US" sz="3200" b="1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同侧圆角矩形 11">
            <a:hlinkClick r:id="rId12" action="ppaction://hlinksldjump" tooltip="点击进入"/>
          </p:cNvPr>
          <p:cNvSpPr/>
          <p:nvPr/>
        </p:nvSpPr>
        <p:spPr>
          <a:xfrm>
            <a:off x="2833306" y="485731"/>
            <a:ext cx="1822709" cy="392040"/>
          </a:xfrm>
          <a:prstGeom prst="round2SameRect">
            <a:avLst/>
          </a:prstGeom>
          <a:gradFill flip="none" rotWithShape="1">
            <a:gsLst>
              <a:gs pos="0">
                <a:srgbClr val="17B7FF"/>
              </a:gs>
              <a:gs pos="100000">
                <a:srgbClr val="00A1E9"/>
              </a:gs>
            </a:gsLst>
            <a:lin ang="5400000" scaled="1"/>
            <a:tileRect/>
          </a:gradFill>
          <a:ln>
            <a:solidFill>
              <a:srgbClr val="00A1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知识要点基础练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灯片编号占位符 3"/>
          <p:cNvSpPr txBox="1"/>
          <p:nvPr/>
        </p:nvSpPr>
        <p:spPr>
          <a:xfrm>
            <a:off x="10968141" y="491385"/>
            <a:ext cx="1223860" cy="401006"/>
          </a:xfrm>
          <a:prstGeom prst="rect">
            <a:avLst/>
          </a:prstGeom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FFC000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-</a:t>
            </a:r>
            <a:fld id="{4BF17FCF-D4DA-449D-A468-DDB7E43619E6}" type="slidenum">
              <a:rPr lang="zh-CN" altLang="en-US" dirty="0" smtClean="0">
                <a:solidFill>
                  <a:schemeClr val="bg1">
                    <a:lumMod val="95000"/>
                  </a:schemeClr>
                </a:solidFill>
              </a:rPr>
              <a:t>‹#›</a:t>
            </a:fld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-</a:t>
            </a:r>
            <a:endParaRPr lang="zh-CN" altLang="en-US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8" name="同侧圆角矩形 17">
            <a:hlinkClick r:id="rId13" action="ppaction://hlinksldjump" tooltip="点击进入"/>
          </p:cNvPr>
          <p:cNvSpPr/>
          <p:nvPr/>
        </p:nvSpPr>
        <p:spPr>
          <a:xfrm>
            <a:off x="5642525" y="485730"/>
            <a:ext cx="1822709" cy="392040"/>
          </a:xfrm>
          <a:prstGeom prst="round2SameRect">
            <a:avLst/>
          </a:prstGeom>
          <a:gradFill flip="none" rotWithShape="1">
            <a:gsLst>
              <a:gs pos="0">
                <a:srgbClr val="17B7FF"/>
              </a:gs>
              <a:gs pos="100000">
                <a:srgbClr val="00A1E9"/>
              </a:gs>
            </a:gsLst>
            <a:lin ang="5400000" scaled="1"/>
            <a:tileRect/>
          </a:gradFill>
          <a:ln>
            <a:solidFill>
              <a:srgbClr val="00A1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综合能力提升练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同侧圆角矩形 18">
            <a:hlinkClick r:id="rId14" action="ppaction://hlinksldjump" tooltip="点击进入"/>
          </p:cNvPr>
          <p:cNvSpPr/>
          <p:nvPr/>
        </p:nvSpPr>
        <p:spPr>
          <a:xfrm>
            <a:off x="8342561" y="485730"/>
            <a:ext cx="1822709" cy="392040"/>
          </a:xfrm>
          <a:prstGeom prst="round2SameRect">
            <a:avLst/>
          </a:prstGeom>
          <a:gradFill flip="none" rotWithShape="1">
            <a:gsLst>
              <a:gs pos="0">
                <a:srgbClr val="17B7FF"/>
              </a:gs>
              <a:gs pos="100000">
                <a:srgbClr val="00A1E9"/>
              </a:gs>
            </a:gsLst>
            <a:lin ang="5400000" scaled="1"/>
            <a:tileRect/>
          </a:gradFill>
          <a:ln>
            <a:solidFill>
              <a:srgbClr val="00A1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拓展探究突破练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标题 1"/>
          <p:cNvSpPr txBox="1"/>
          <p:nvPr/>
        </p:nvSpPr>
        <p:spPr>
          <a:xfrm>
            <a:off x="2719410" y="0"/>
            <a:ext cx="9105900" cy="467380"/>
          </a:xfrm>
          <a:prstGeom prst="rect">
            <a:avLst/>
          </a:prstGeom>
        </p:spPr>
        <p:txBody>
          <a:bodyPr anchor="b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zh-CN" sz="2000" b="1" i="0" kern="1200" smtClean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 smtClean="0"/>
              <a:t>6.1</a:t>
            </a:r>
            <a:r>
              <a:rPr lang="zh-CN" altLang="zh-CN" dirty="0" smtClean="0"/>
              <a:t>　怎样认识力</a:t>
            </a:r>
            <a:endParaRPr lang="zh-CN" altLang="zh-CN" sz="2000" b="1" i="0" kern="1200" dirty="0">
              <a:solidFill>
                <a:schemeClr val="tx1"/>
              </a:solidFill>
              <a:effectLst/>
              <a:latin typeface="+mj-lt"/>
              <a:ea typeface="+mj-ea"/>
              <a:cs typeface="+mj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zh-CN" altLang="zh-CN" sz="2000" b="1" i="0" kern="1200" smtClean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zh-CN" dirty="0"/>
              <a:t>第六章　力和机械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088221"/>
            <a:ext cx="11430000" cy="137954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打网球时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击球瞬间球迅速被压扁并反弹出去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这说明力既可以改变物体的形状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又可以改变物体的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运动状态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在球被压扁的同时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球拍的拉线也弯曲了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使拉线弯曲的施力物体是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球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5" name="18ZKXWK60.EPS" descr="id:2147489507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845285" y="2499296"/>
            <a:ext cx="3291238" cy="2474747"/>
          </a:xfrm>
          <a:prstGeom prst="rect">
            <a:avLst/>
          </a:prstGeom>
        </p:spPr>
      </p:pic>
      <p:sp>
        <p:nvSpPr>
          <p:cNvPr id="6" name="矩形 5"/>
          <p:cNvSpPr>
            <a:spLocks noChangeAspect="1"/>
          </p:cNvSpPr>
          <p:nvPr/>
        </p:nvSpPr>
        <p:spPr>
          <a:xfrm>
            <a:off x="381000" y="4895600"/>
            <a:ext cx="11430000" cy="93634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狗拉雪撬前行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狗对雪撬有拉力作用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雪撬对狗也有拉力作用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这两个力的三要素中完全不相同的要素是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方向和作用点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975336" y="1618814"/>
            <a:ext cx="1664790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7"/>
          <p:cNvCxnSpPr/>
          <p:nvPr/>
        </p:nvCxnSpPr>
        <p:spPr>
          <a:xfrm>
            <a:off x="3969226" y="1946615"/>
            <a:ext cx="1673202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3616734" y="2048791"/>
            <a:ext cx="800694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" name="直接连接符 9"/>
          <p:cNvCxnSpPr/>
          <p:nvPr/>
        </p:nvCxnSpPr>
        <p:spPr>
          <a:xfrm>
            <a:off x="3614782" y="2376592"/>
            <a:ext cx="7992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3895027" y="5433444"/>
            <a:ext cx="2330460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2" name="直接连接符 11"/>
          <p:cNvCxnSpPr/>
          <p:nvPr/>
        </p:nvCxnSpPr>
        <p:spPr>
          <a:xfrm>
            <a:off x="3887469" y="5754041"/>
            <a:ext cx="233046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33186023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83120"/>
            <a:ext cx="11430000" cy="49314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下列物体中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被托起时所用的力最接近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N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7" name="18ZKXWE333.EPS" descr="id:2147489514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118528" y="1497288"/>
            <a:ext cx="5909857" cy="481010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205655" y="1055769"/>
            <a:ext cx="324121" cy="3478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13366883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912994"/>
            <a:ext cx="11430000" cy="58115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正立放置于水平桌面上的矿泉水瓶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当用一水平推力推矿泉水瓶的下部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矿泉水瓶会沿桌面滑动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用同样大小的水平推力推矿泉水瓶的上部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矿泉水瓶会翻倒。这说明力的作用效果与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力的大小有关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力的方向有关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力的作用点有关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受力面积有关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15.(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天津中考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人坐在小船上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在用力向前推另一艘小船时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人和自己坐的小船却向后移动。该现象说明了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力能使物体发生形变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物体间力的作用是相互的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力的作用效果与力的大小有关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力的作用效果与力的作用点有关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19ZFWG180.EPS" descr="id:2147489521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6096000" y="4486579"/>
            <a:ext cx="4544926" cy="201799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193389" y="1890235"/>
            <a:ext cx="324121" cy="3478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4601805" y="4520446"/>
            <a:ext cx="324121" cy="3478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39451169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254865"/>
            <a:ext cx="11430000" cy="22659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辽宁号航母的舰载战机歼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-15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着舰时在拦阻索作用下停下来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这个过程中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拦阻索对战机的作用力使拦阻索发生形变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拦阻索对战机的作用力使战机运动状态改变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战机对拦阻索作用力与拦阻索对战机作用力的受力物体相同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战机对拦阻索作用力与拦阻索对战机作用力的作用效果相同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366544" y="2398234"/>
            <a:ext cx="324121" cy="3478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87786775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026919"/>
            <a:ext cx="11430000" cy="137954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力的作用效果与哪些因素有关呢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为了探究这个问题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小军同学设计了这样的实验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把一个弹性较好的钢片固定在桌边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在钢片上用细线挂钩码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通过钢片受力而发生的形变来探究。如图所示的是小军设计实验的几个主要步骤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小军使用的钩码规格相同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17ZKXWG68A.EPS" descr="id:2147489535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1474918" y="2427484"/>
            <a:ext cx="7963372" cy="1800297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381000" y="4231686"/>
            <a:ext cx="11430000" cy="182274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通过比较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两图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可以发现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力的作用效果与力的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大小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有关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en-US" altLang="zh-CN" sz="24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通过比较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两图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不能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不能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探究力的作用效果与力的大小的关系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判断理由是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两图中力的作用点未控制相同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en-US" altLang="zh-CN" sz="24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若要探究力的作用效果与力的作用点的关系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应选择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两图。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424738" y="4327824"/>
            <a:ext cx="1080000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7416477" y="4655625"/>
            <a:ext cx="10800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3417183" y="4768445"/>
            <a:ext cx="1080000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7"/>
          <p:cNvCxnSpPr/>
          <p:nvPr/>
        </p:nvCxnSpPr>
        <p:spPr>
          <a:xfrm>
            <a:off x="3408922" y="5096246"/>
            <a:ext cx="10800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2728561" y="5202380"/>
            <a:ext cx="4451172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" name="直接连接符 9"/>
          <p:cNvCxnSpPr/>
          <p:nvPr/>
        </p:nvCxnSpPr>
        <p:spPr>
          <a:xfrm>
            <a:off x="2720300" y="5530181"/>
            <a:ext cx="4451172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3" name="矩形 12"/>
          <p:cNvSpPr/>
          <p:nvPr/>
        </p:nvSpPr>
        <p:spPr>
          <a:xfrm>
            <a:off x="7661804" y="5631034"/>
            <a:ext cx="1080000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4" name="直接连接符 13"/>
          <p:cNvCxnSpPr/>
          <p:nvPr/>
        </p:nvCxnSpPr>
        <p:spPr>
          <a:xfrm>
            <a:off x="7653543" y="5958835"/>
            <a:ext cx="10800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  <p:bldP spid="1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/>
              <a:t>6.1</a:t>
            </a:r>
            <a:r>
              <a:rPr lang="zh-CN" altLang="zh-CN" dirty="0"/>
              <a:t>　怎样认识力</a:t>
            </a:r>
          </a:p>
        </p:txBody>
      </p:sp>
    </p:spTree>
    <p:extLst>
      <p:ext uri="{BB962C8B-B14F-4D97-AF65-F5344CB8AC3E}">
        <p14:creationId xmlns:p14="http://schemas.microsoft.com/office/powerpoint/2010/main" val="2824096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046179"/>
            <a:ext cx="11430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知识点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力及力的作用效果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1.2018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年国际足球世界杯预选赛中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中国队对阵韩国队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中国队于大宝头球破门。他甩头攻门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将球顶进球门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说明力可以改变物体的</a:t>
            </a:r>
            <a:r>
              <a:rPr lang="zh-CN" altLang="zh-CN" sz="2400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运动状态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跳板被跳水运动员压弯的过程中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施力物体是</a:t>
            </a:r>
            <a:r>
              <a:rPr lang="zh-CN" altLang="zh-CN" sz="2400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运动员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跳板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运动员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 );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此现象说明力可以改变物体的</a:t>
            </a:r>
            <a:r>
              <a:rPr lang="zh-CN" altLang="zh-CN" sz="2400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形状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4" name="18ZKXWK57.EPS" descr="id:2147489451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4431116" y="3354503"/>
            <a:ext cx="2152251" cy="293639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449597" y="2013610"/>
            <a:ext cx="1832465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6445604" y="2342883"/>
            <a:ext cx="1830391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7941806" y="2453377"/>
            <a:ext cx="1376758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7"/>
          <p:cNvCxnSpPr/>
          <p:nvPr/>
        </p:nvCxnSpPr>
        <p:spPr>
          <a:xfrm>
            <a:off x="7937555" y="2782650"/>
            <a:ext cx="13752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6054656" y="2879785"/>
            <a:ext cx="1080000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" name="直接连接符 9"/>
          <p:cNvCxnSpPr/>
          <p:nvPr/>
        </p:nvCxnSpPr>
        <p:spPr>
          <a:xfrm>
            <a:off x="6046395" y="3207586"/>
            <a:ext cx="10800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spect="1"/>
          </p:cNvSpPr>
          <p:nvPr/>
        </p:nvSpPr>
        <p:spPr>
          <a:xfrm>
            <a:off x="381000" y="2170783"/>
            <a:ext cx="11430000" cy="22659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下列有关力的说法中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正确的是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产生力的两个物体一定发生了作用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一个物体也能产生力的作用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力能脱离物体而存在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相互接触的两个物体一定产生力的作用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925300" y="2262767"/>
            <a:ext cx="324121" cy="3478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14711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123281"/>
            <a:ext cx="11430000" cy="49314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如图所示的事例中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主要说明力能改变物体运动状态的是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4" name="19ZKXWG1.eps" descr="id:2147489458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2901085" y="1637448"/>
            <a:ext cx="6221895" cy="4585037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266811" y="1195930"/>
            <a:ext cx="324121" cy="3478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654131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1136358"/>
            <a:ext cx="11430000" cy="496751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知识点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力的作用是相互的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游泳时小涛向后划水以获得向前的力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这说明力的作用是</a:t>
            </a:r>
            <a:r>
              <a:rPr lang="zh-CN" altLang="zh-CN" sz="2400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相互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到达终点时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因受到池壁作用力而停止运动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这表明作用力改变了他的</a:t>
            </a:r>
            <a:r>
              <a:rPr lang="zh-CN" altLang="zh-CN" sz="2400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运动状态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甲、乙两位同学穿着滑冰鞋面对面静止站在冰面上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如果甲用力推一下乙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其结果是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甲仍然静止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乙被推开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乙受到甲的推力作用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甲不受到乙的推力作用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乙仍然静止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甲向后运动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甲、乙各自向后运动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17ZKXWC122.EPS" descr="id:2147489472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7683685" y="2959933"/>
            <a:ext cx="2931762" cy="309617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235322" y="1664119"/>
            <a:ext cx="968839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" name="直接连接符 4"/>
          <p:cNvCxnSpPr/>
          <p:nvPr/>
        </p:nvCxnSpPr>
        <p:spPr>
          <a:xfrm>
            <a:off x="8233526" y="1991920"/>
            <a:ext cx="967032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7656663" y="2114258"/>
            <a:ext cx="1665877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7"/>
          <p:cNvCxnSpPr/>
          <p:nvPr/>
        </p:nvCxnSpPr>
        <p:spPr>
          <a:xfrm>
            <a:off x="7652575" y="2443531"/>
            <a:ext cx="1663992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1866011" y="2993800"/>
            <a:ext cx="324121" cy="3478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580551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49821"/>
            <a:ext cx="11430000" cy="319472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知识点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力的三要素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小明同学在推门的过程中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能够体验到力的三要素对力的作用效果的影响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如图所示。在门上的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点分别用方向相同、大小不等的力推门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力越大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越容易将门推开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这说明力的作用效果跟力的</a:t>
            </a:r>
            <a:r>
              <a:rPr lang="zh-CN" altLang="zh-CN" sz="2400" i="1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大小</a:t>
            </a:r>
            <a:r>
              <a:rPr lang="zh-CN" altLang="zh-CN" sz="2400" i="1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有关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在门上的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点分别用大小相等、方向不同的力推门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能将门推开或关上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这说明力的作用效果跟力的</a:t>
            </a:r>
            <a:r>
              <a:rPr lang="zh-CN" altLang="zh-CN" sz="2400" i="1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方向</a:t>
            </a:r>
            <a:r>
              <a:rPr lang="zh-CN" altLang="zh-CN" sz="2400" i="1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有关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在门上的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点和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点分别用方向相同、大小相等的力推门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点比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点更容易推开门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这说明力的作用效果跟力的</a:t>
            </a:r>
            <a:r>
              <a:rPr lang="zh-CN" altLang="zh-CN" sz="2400" i="1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作用点</a:t>
            </a:r>
            <a:r>
              <a:rPr lang="zh-CN" altLang="zh-CN" sz="2400" i="1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有关。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7" name="18ZKXWC5.EPS" descr="id:2147489486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4629577" y="4123522"/>
            <a:ext cx="1645099" cy="247377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976916" y="2362714"/>
            <a:ext cx="1080000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" name="直接连接符 4"/>
          <p:cNvCxnSpPr/>
          <p:nvPr/>
        </p:nvCxnSpPr>
        <p:spPr>
          <a:xfrm>
            <a:off x="2968655" y="2690515"/>
            <a:ext cx="10800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6736116" y="2791692"/>
            <a:ext cx="1080000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7"/>
          <p:cNvCxnSpPr/>
          <p:nvPr/>
        </p:nvCxnSpPr>
        <p:spPr>
          <a:xfrm>
            <a:off x="6727855" y="3119493"/>
            <a:ext cx="10800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863672" y="3673076"/>
            <a:ext cx="1376758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" name="直接连接符 9"/>
          <p:cNvCxnSpPr/>
          <p:nvPr/>
        </p:nvCxnSpPr>
        <p:spPr>
          <a:xfrm>
            <a:off x="859421" y="4002349"/>
            <a:ext cx="13752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68738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2139252"/>
            <a:ext cx="11430000" cy="22659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下列说法正确的是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只要力的大小相同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力的作用效果就相同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大小和方向均相同的力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它们的作用效果一定相同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C.50 N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的力不一定比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N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的力作用效果明显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作用在某物体上同一点的两个力大小相等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则这两个力的作用效果相同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322278" y="2240189"/>
            <a:ext cx="324121" cy="3478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71717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046181"/>
            <a:ext cx="11430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9.(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邵阳中考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北风卷地百草折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百草折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表明力可以改变物体的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形状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运动状态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如图所示的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水上飞行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是近年来深受人们喜爱的一种水上表演项目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通过操纵水上飞行器水柱喷射的方向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人可以实现悬停、翻滚、飞行等各种复杂的动作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其原理</a:t>
            </a: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</a:t>
            </a: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水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飞行器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均选填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飞行器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有力的作用。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19ZKXWG2.eps" descr="id:2147489500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606703" y="3354504"/>
            <a:ext cx="4160443" cy="2700823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434161" y="1132224"/>
            <a:ext cx="1080000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" name="直接连接符 4"/>
          <p:cNvCxnSpPr/>
          <p:nvPr/>
        </p:nvCxnSpPr>
        <p:spPr>
          <a:xfrm>
            <a:off x="9425900" y="1460025"/>
            <a:ext cx="10800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541348" y="2901520"/>
            <a:ext cx="800694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" name="直接连接符 6"/>
          <p:cNvCxnSpPr/>
          <p:nvPr/>
        </p:nvCxnSpPr>
        <p:spPr>
          <a:xfrm>
            <a:off x="539396" y="3229321"/>
            <a:ext cx="7992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1824938" y="2901520"/>
            <a:ext cx="1306800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" name="直接连接符 8"/>
          <p:cNvCxnSpPr/>
          <p:nvPr/>
        </p:nvCxnSpPr>
        <p:spPr>
          <a:xfrm>
            <a:off x="1816677" y="3229321"/>
            <a:ext cx="13068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</p:bldLst>
  </p:timing>
</p:sld>
</file>

<file path=ppt/theme/theme1.xml><?xml version="1.0" encoding="utf-8"?>
<a:theme xmlns:a="http://schemas.openxmlformats.org/drawingml/2006/main" name="数学模板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1" id="{11934D07-9902-4280-ABF9-2FE07C3AE1A5}" vid="{87782EAB-3497-4ED0-AAFF-99308829BE0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数学模板</Template>
  <TotalTime>25</TotalTime>
  <Words>560</Words>
  <Application>Microsoft Office PowerPoint</Application>
  <PresentationFormat>宽屏</PresentationFormat>
  <Paragraphs>60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6" baseType="lpstr">
      <vt:lpstr>Adobe 黑体 Std R</vt:lpstr>
      <vt:lpstr>NEU-BZ-S92</vt:lpstr>
      <vt:lpstr>方正书宋_GBK</vt:lpstr>
      <vt:lpstr>黑体</vt:lpstr>
      <vt:lpstr>楷体</vt:lpstr>
      <vt:lpstr>宋体</vt:lpstr>
      <vt:lpstr>微软雅黑</vt:lpstr>
      <vt:lpstr>Arial</vt:lpstr>
      <vt:lpstr>Calibri</vt:lpstr>
      <vt:lpstr>Calibri Light</vt:lpstr>
      <vt:lpstr>Times New Roman</vt:lpstr>
      <vt:lpstr>数学模板</vt:lpstr>
      <vt:lpstr>第六章　力和机械</vt:lpstr>
      <vt:lpstr>6.1　怎样认识力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第一章　集合与常用逻辑用语</dc:title>
  <dc:creator>AutoBVT</dc:creator>
  <cp:lastModifiedBy>Administrator</cp:lastModifiedBy>
  <cp:revision>9</cp:revision>
  <dcterms:created xsi:type="dcterms:W3CDTF">2019-12-15T03:38:36Z</dcterms:created>
  <dcterms:modified xsi:type="dcterms:W3CDTF">2019-12-17T07:02:33Z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2052-10.1.0.6173</vt:lpwstr>
  </property>
</Properties>
</file>