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66"/>
  </p:handoutMasterIdLst>
  <p:sldIdLst>
    <p:sldId id="3963" r:id="rId3"/>
    <p:sldId id="3964" r:id="rId5"/>
    <p:sldId id="3965" r:id="rId6"/>
    <p:sldId id="3966" r:id="rId7"/>
    <p:sldId id="3967" r:id="rId8"/>
    <p:sldId id="3968" r:id="rId9"/>
    <p:sldId id="3969" r:id="rId10"/>
    <p:sldId id="3970" r:id="rId11"/>
    <p:sldId id="3971" r:id="rId12"/>
    <p:sldId id="3972" r:id="rId13"/>
    <p:sldId id="3973" r:id="rId14"/>
    <p:sldId id="3974" r:id="rId15"/>
    <p:sldId id="3975" r:id="rId16"/>
    <p:sldId id="3976" r:id="rId17"/>
    <p:sldId id="3977" r:id="rId18"/>
    <p:sldId id="3978" r:id="rId19"/>
    <p:sldId id="3979" r:id="rId20"/>
    <p:sldId id="3980" r:id="rId21"/>
    <p:sldId id="3981" r:id="rId22"/>
    <p:sldId id="3982" r:id="rId23"/>
    <p:sldId id="3983" r:id="rId24"/>
    <p:sldId id="3984" r:id="rId25"/>
    <p:sldId id="3985" r:id="rId26"/>
    <p:sldId id="3986" r:id="rId27"/>
    <p:sldId id="3987" r:id="rId28"/>
    <p:sldId id="3988" r:id="rId29"/>
    <p:sldId id="3989" r:id="rId30"/>
    <p:sldId id="3990" r:id="rId31"/>
    <p:sldId id="3991" r:id="rId32"/>
    <p:sldId id="3992" r:id="rId33"/>
    <p:sldId id="3993" r:id="rId34"/>
    <p:sldId id="3994" r:id="rId35"/>
    <p:sldId id="3995" r:id="rId36"/>
    <p:sldId id="3996" r:id="rId37"/>
    <p:sldId id="3997" r:id="rId38"/>
    <p:sldId id="3998" r:id="rId39"/>
    <p:sldId id="3999" r:id="rId40"/>
    <p:sldId id="4000" r:id="rId41"/>
    <p:sldId id="4001" r:id="rId42"/>
    <p:sldId id="4002" r:id="rId43"/>
    <p:sldId id="4003" r:id="rId44"/>
    <p:sldId id="4004" r:id="rId45"/>
    <p:sldId id="4005" r:id="rId46"/>
    <p:sldId id="4006" r:id="rId47"/>
    <p:sldId id="4007" r:id="rId48"/>
    <p:sldId id="4008" r:id="rId49"/>
    <p:sldId id="4009" r:id="rId50"/>
    <p:sldId id="4010" r:id="rId51"/>
    <p:sldId id="4011" r:id="rId52"/>
    <p:sldId id="4012" r:id="rId53"/>
    <p:sldId id="4013" r:id="rId54"/>
    <p:sldId id="4014" r:id="rId55"/>
    <p:sldId id="4015" r:id="rId56"/>
    <p:sldId id="4016" r:id="rId57"/>
    <p:sldId id="4017" r:id="rId58"/>
    <p:sldId id="4018" r:id="rId59"/>
    <p:sldId id="4019" r:id="rId60"/>
    <p:sldId id="4020" r:id="rId61"/>
    <p:sldId id="4021" r:id="rId62"/>
    <p:sldId id="4022" r:id="rId63"/>
    <p:sldId id="4023" r:id="rId64"/>
    <p:sldId id="4024" r:id="rId65"/>
  </p:sldIdLst>
  <p:sldSz cx="9144000" cy="6858000" type="screen4x3"/>
  <p:notesSz cx="6858000" cy="9144000"/>
  <p:custDataLst>
    <p:tags r:id="rId70"/>
  </p:custDataLst>
  <p:defaultTex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1pPr>
    <a:lvl2pPr marL="640080" lvl="1" indent="-18288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2pPr>
    <a:lvl3pPr marL="1282700" lvl="2" indent="-36830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3pPr>
    <a:lvl4pPr marL="1925955" lvl="3" indent="-55435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4pPr>
    <a:lvl5pPr marL="2568575" lvl="4"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5pPr>
    <a:lvl6pPr marL="2286000" lvl="5"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6pPr>
    <a:lvl7pPr marL="2743200" lvl="6"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7pPr>
    <a:lvl8pPr marL="3200400" lvl="7"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8pPr>
    <a:lvl9pPr marL="3657600" lvl="8"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2FDB2607-1784-4EEB-B798-7EB5836EED8A}">
        <p14:showMediaCtrls xmlns:p14="http://schemas.microsoft.com/office/powerpoint/2010/main" val="1"/>
      </p:ext>
    </p:extLst>
  </p:showPr>
  <p:clrMru>
    <a:srgbClr val="008C8A"/>
    <a:srgbClr val="AB0019"/>
    <a:srgbClr val="334859"/>
    <a:srgbClr val="005D40"/>
    <a:srgbClr val="F29548"/>
    <a:srgbClr val="F18D3B"/>
    <a:srgbClr val="EE7919"/>
    <a:srgbClr val="F8B566"/>
    <a:srgbClr val="EB6300"/>
    <a:srgbClr val="EA54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4294"/>
    <p:restoredTop sz="92986"/>
  </p:normalViewPr>
  <p:slideViewPr>
    <p:cSldViewPr showGuides="1">
      <p:cViewPr varScale="1">
        <p:scale>
          <a:sx n="108" d="100"/>
          <a:sy n="108" d="100"/>
        </p:scale>
        <p:origin x="-486" y="-96"/>
      </p:cViewPr>
      <p:guideLst>
        <p:guide orient="horz" pos="428"/>
        <p:guide orient="horz" pos="3792"/>
        <p:guide pos="2976"/>
        <p:guide pos="542"/>
        <p:guide pos="5520"/>
      </p:guideLst>
    </p:cSldViewPr>
  </p:slideViewPr>
  <p:outlineViewPr>
    <p:cViewPr>
      <p:scale>
        <a:sx n="100" d="100"/>
        <a:sy n="100" d="100"/>
      </p:scale>
      <p:origin x="0" y="-14412"/>
    </p:cViewPr>
  </p:outlineViewPr>
  <p:notesTextViewPr>
    <p:cViewPr>
      <p:scale>
        <a:sx n="1" d="1"/>
        <a:sy n="1" d="1"/>
      </p:scale>
      <p:origin x="0" y="0"/>
    </p:cViewPr>
  </p:notesTextViewPr>
  <p:sorterViewPr>
    <p:cViewPr>
      <p:scale>
        <a:sx n="25" d="100"/>
        <a:sy n="25" d="100"/>
      </p:scale>
      <p:origin x="0" y="0"/>
    </p:cViewPr>
  </p:sorter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0" Type="http://schemas.openxmlformats.org/officeDocument/2006/relationships/tags" Target="tags/tag1.xml"/><Relationship Id="rId7" Type="http://schemas.openxmlformats.org/officeDocument/2006/relationships/slide" Target="slides/slide4.xml"/><Relationship Id="rId69" Type="http://schemas.openxmlformats.org/officeDocument/2006/relationships/tableStyles" Target="tableStyles.xml"/><Relationship Id="rId68" Type="http://schemas.openxmlformats.org/officeDocument/2006/relationships/viewProps" Target="viewProps.xml"/><Relationship Id="rId67" Type="http://schemas.openxmlformats.org/officeDocument/2006/relationships/presProps" Target="presProps.xml"/><Relationship Id="rId66" Type="http://schemas.openxmlformats.org/officeDocument/2006/relationships/handoutMaster" Target="handoutMasters/handoutMaster1.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21.wmf"/><Relationship Id="rId1" Type="http://schemas.openxmlformats.org/officeDocument/2006/relationships/image" Target="../media/image20.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1.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fontAlgn="base">
              <a:defRPr/>
            </a:pPr>
            <a:endParaRPr lang="zh-CN" altLang="en-US" strike="noStrike" noProof="1"/>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fontAlgn="base">
              <a:defRPr/>
            </a:pPr>
            <a:fld id="{06024D97-E667-405D-B634-E583E2108D71}" type="datetimeFigureOut">
              <a:rPr lang="zh-CN" altLang="en-US" strike="noStrike" noProof="1">
                <a:latin typeface="Calibri" panose="020F0502020204030204" pitchFamily="34" charset="0"/>
                <a:ea typeface="宋体" panose="02010600030101010101" pitchFamily="2" charset="-122"/>
                <a:cs typeface="+mn-cs"/>
              </a:rPr>
            </a:fld>
            <a:endParaRPr lang="zh-CN" altLang="en-US" strike="noStrike" noProof="1"/>
          </a:p>
        </p:txBody>
      </p:sp>
      <p:sp>
        <p:nvSpPr>
          <p:cNvPr id="5124" name="幻灯片图像占位符 3"/>
          <p:cNvSpPr>
            <a:spLocks noGrp="1" noRot="1" noChangeAspect="1"/>
          </p:cNvSpPr>
          <p:nvPr>
            <p:ph type="sldImg"/>
          </p:nvPr>
        </p:nvSpPr>
        <p:spPr>
          <a:xfrm>
            <a:off x="1143000" y="685800"/>
            <a:ext cx="4572000" cy="3429000"/>
          </a:xfrm>
          <a:prstGeom prst="rect">
            <a:avLst/>
          </a:prstGeom>
          <a:noFill/>
          <a:ln w="12700" cap="flat" cmpd="sng">
            <a:solidFill>
              <a:srgbClr val="000000"/>
            </a:solidFill>
            <a:prstDash val="solid"/>
            <a:round/>
            <a:headEnd type="none" w="med" len="med"/>
            <a:tailEnd type="none" w="med" len="med"/>
          </a:ln>
        </p:spPr>
      </p:sp>
      <p:sp>
        <p:nvSpPr>
          <p:cNvPr id="5125" name="备注占位符 4"/>
          <p:cNvSpPr>
            <a:spLocks noGrp="1"/>
          </p:cNvSpPr>
          <p:nvPr>
            <p:ph type="body" sz="quarter"/>
          </p:nvPr>
        </p:nvSpPr>
        <p:spPr>
          <a:xfrm>
            <a:off x="685800" y="4343400"/>
            <a:ext cx="5486400" cy="4114800"/>
          </a:xfrm>
          <a:prstGeom prst="rect">
            <a:avLst/>
          </a:prstGeom>
          <a:noFill/>
          <a:ln w="9525">
            <a:noFill/>
          </a:ln>
        </p:spPr>
        <p:txBody>
          <a:bodyPr vert="horz" lIns="91440" tIns="45720" rIns="91440" bIns="45720" anchor="t"/>
          <a:p>
            <a:pPr lvl="0"/>
            <a:r>
              <a:rPr lang="zh-CN" altLang="en-US"/>
              <a:t>单击此处编辑母版文本样式</a:t>
            </a:r>
            <a:endParaRPr lang="zh-CN" altLang="en-US"/>
          </a:p>
          <a:p>
            <a:pPr lvl="1" indent="0"/>
            <a:r>
              <a:rPr lang="zh-CN" altLang="en-US"/>
              <a:t>第二级</a:t>
            </a:r>
            <a:endParaRPr lang="zh-CN" altLang="en-US"/>
          </a:p>
          <a:p>
            <a:pPr lvl="2" indent="0"/>
            <a:r>
              <a:rPr lang="zh-CN" altLang="en-US"/>
              <a:t>第三级</a:t>
            </a:r>
            <a:endParaRPr lang="zh-CN" altLang="en-US"/>
          </a:p>
          <a:p>
            <a:pPr lvl="3" indent="0"/>
            <a:r>
              <a:rPr lang="zh-CN" altLang="en-US"/>
              <a:t>第四级</a:t>
            </a:r>
            <a:endParaRPr lang="zh-CN" altLang="en-US"/>
          </a:p>
          <a:p>
            <a:pPr lvl="4" indent="0"/>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fontAlgn="base">
              <a:defRPr/>
            </a:pPr>
            <a:endParaRPr lang="zh-CN" altLang="en-US" strike="noStrike" noProof="1"/>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pPr fontAlgn="base"/>
            <a:fld id="{418F03C3-53C1-4F10-8DAF-D1F318E96C6E}" type="slidenum">
              <a:rPr lang="zh-CN" altLang="en-US" strike="noStrike" noProof="1">
                <a:latin typeface="Calibri" panose="020F0502020204030204" pitchFamily="34" charset="0"/>
                <a:ea typeface="宋体" panose="02010600030101010101" pitchFamily="2" charset="-122"/>
                <a:cs typeface="+mn-cs"/>
              </a:rPr>
            </a:fld>
            <a:endParaRPr lang="zh-CN" altLang="en-US" strike="noStrike" noProof="1"/>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930" algn="l" rtl="0" eaLnBrk="0" fontAlgn="base" hangingPunct="0">
      <a:spcBef>
        <a:spcPct val="30000"/>
      </a:spcBef>
      <a:spcAft>
        <a:spcPct val="0"/>
      </a:spcAft>
      <a:defRPr sz="1300" kern="1200">
        <a:solidFill>
          <a:schemeClr val="tx1"/>
        </a:solidFill>
        <a:latin typeface="+mn-lt"/>
        <a:ea typeface="+mn-ea"/>
        <a:cs typeface="+mn-cs"/>
      </a:defRPr>
    </a:lvl2pPr>
    <a:lvl3pPr marL="913130" algn="l" rtl="0" eaLnBrk="0" fontAlgn="base" hangingPunct="0">
      <a:spcBef>
        <a:spcPct val="30000"/>
      </a:spcBef>
      <a:spcAft>
        <a:spcPct val="0"/>
      </a:spcAft>
      <a:defRPr sz="1300" kern="1200">
        <a:solidFill>
          <a:schemeClr val="tx1"/>
        </a:solidFill>
        <a:latin typeface="+mn-lt"/>
        <a:ea typeface="+mn-ea"/>
        <a:cs typeface="+mn-cs"/>
      </a:defRPr>
    </a:lvl3pPr>
    <a:lvl4pPr marL="1370330" algn="l" rtl="0" eaLnBrk="0" fontAlgn="base" hangingPunct="0">
      <a:spcBef>
        <a:spcPct val="30000"/>
      </a:spcBef>
      <a:spcAft>
        <a:spcPct val="0"/>
      </a:spcAft>
      <a:defRPr sz="1300" kern="1200">
        <a:solidFill>
          <a:schemeClr val="tx1"/>
        </a:solidFill>
        <a:latin typeface="+mn-lt"/>
        <a:ea typeface="+mn-ea"/>
        <a:cs typeface="+mn-cs"/>
      </a:defRPr>
    </a:lvl4pPr>
    <a:lvl5pPr marL="1827530" algn="l" rtl="0" eaLnBrk="0" fontAlgn="base" hangingPunct="0">
      <a:spcBef>
        <a:spcPct val="30000"/>
      </a:spcBef>
      <a:spcAft>
        <a:spcPct val="0"/>
      </a:spcAft>
      <a:defRPr sz="1300" kern="1200">
        <a:solidFill>
          <a:schemeClr val="tx1"/>
        </a:solidFill>
        <a:latin typeface="+mn-lt"/>
        <a:ea typeface="+mn-ea"/>
        <a:cs typeface="+mn-cs"/>
      </a:defRPr>
    </a:lvl5pPr>
    <a:lvl6pPr marL="2285365" algn="l" defTabSz="914400" rtl="0" eaLnBrk="1" latinLnBrk="0" hangingPunct="1">
      <a:defRPr sz="1300" kern="1200">
        <a:solidFill>
          <a:schemeClr val="tx1"/>
        </a:solidFill>
        <a:latin typeface="+mn-lt"/>
        <a:ea typeface="+mn-ea"/>
        <a:cs typeface="+mn-cs"/>
      </a:defRPr>
    </a:lvl6pPr>
    <a:lvl7pPr marL="2742565" algn="l" defTabSz="914400" rtl="0" eaLnBrk="1" latinLnBrk="0" hangingPunct="1">
      <a:defRPr sz="1300" kern="1200">
        <a:solidFill>
          <a:schemeClr val="tx1"/>
        </a:solidFill>
        <a:latin typeface="+mn-lt"/>
        <a:ea typeface="+mn-ea"/>
        <a:cs typeface="+mn-cs"/>
      </a:defRPr>
    </a:lvl7pPr>
    <a:lvl8pPr marL="3199765" algn="l" defTabSz="914400" rtl="0" eaLnBrk="1" latinLnBrk="0" hangingPunct="1">
      <a:defRPr sz="1300" kern="1200">
        <a:solidFill>
          <a:schemeClr val="tx1"/>
        </a:solidFill>
        <a:latin typeface="+mn-lt"/>
        <a:ea typeface="+mn-ea"/>
        <a:cs typeface="+mn-cs"/>
      </a:defRPr>
    </a:lvl8pPr>
    <a:lvl9pPr marL="3656965" algn="l" defTabSz="914400"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5538" name="幻灯片图像占位符 1"/>
          <p:cNvSpPr>
            <a:spLocks noGrp="1" noRot="1" noChangeAspect="1" noTextEdit="1"/>
          </p:cNvSpPr>
          <p:nvPr>
            <p:ph type="sldImg"/>
          </p:nvPr>
        </p:nvSpPr>
        <p:spPr>
          <a:ln>
            <a:miter lim="800000"/>
          </a:ln>
        </p:spPr>
      </p:sp>
      <p:sp>
        <p:nvSpPr>
          <p:cNvPr id="65539" name="备注占位符 2"/>
          <p:cNvSpPr>
            <a:spLocks noGrp="1"/>
          </p:cNvSpPr>
          <p:nvPr>
            <p:ph type="body"/>
          </p:nvPr>
        </p:nvSpPr>
        <p:spPr/>
        <p:txBody>
          <a:bodyPr wrap="square" lIns="91440" tIns="45720" rIns="91440" bIns="45720" anchor="t"/>
          <a:p>
            <a:pPr lvl="0"/>
            <a:endParaRPr lang="zh-CN" altLang="en-US" dirty="0"/>
          </a:p>
        </p:txBody>
      </p:sp>
      <p:sp>
        <p:nvSpPr>
          <p:cNvPr id="65540"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6562" name="幻灯片图像占位符 1"/>
          <p:cNvSpPr>
            <a:spLocks noTextEdit="1"/>
          </p:cNvSpPr>
          <p:nvPr>
            <p:ph type="sldImg"/>
          </p:nvPr>
        </p:nvSpPr>
        <p:spPr>
          <a:ln>
            <a:miter lim="800000"/>
          </a:ln>
        </p:spPr>
      </p:sp>
      <p:sp>
        <p:nvSpPr>
          <p:cNvPr id="66563" name="文本占位符 2"/>
          <p:cNvSpPr/>
          <p:nvPr>
            <p:ph type="body"/>
          </p:nvPr>
        </p:nvSpPr>
        <p:spPr/>
        <p:txBody>
          <a:bodyPr wrap="square" lIns="91440" tIns="45720" rIns="91440" bIns="45720" anchor="t"/>
          <a:p>
            <a:pPr lvl="0"/>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7586" name="幻灯片图像占位符 1"/>
          <p:cNvSpPr>
            <a:spLocks noGrp="1" noRot="1" noChangeAspect="1" noTextEdit="1"/>
          </p:cNvSpPr>
          <p:nvPr>
            <p:ph type="sldImg"/>
          </p:nvPr>
        </p:nvSpPr>
        <p:spPr>
          <a:ln>
            <a:miter lim="800000"/>
          </a:ln>
        </p:spPr>
      </p:sp>
      <p:sp>
        <p:nvSpPr>
          <p:cNvPr id="67587" name="备注占位符 2"/>
          <p:cNvSpPr>
            <a:spLocks noGrp="1"/>
          </p:cNvSpPr>
          <p:nvPr>
            <p:ph type="body"/>
          </p:nvPr>
        </p:nvSpPr>
        <p:spPr/>
        <p:txBody>
          <a:bodyPr wrap="square" lIns="91440" tIns="45720" rIns="91440" bIns="45720" anchor="t"/>
          <a:p>
            <a:pPr lvl="0"/>
            <a:endParaRPr lang="zh-CN" altLang="en-US" dirty="0"/>
          </a:p>
        </p:txBody>
      </p:sp>
      <p:sp>
        <p:nvSpPr>
          <p:cNvPr id="67588"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0" name="Freeform 11"/>
          <p:cNvSpPr/>
          <p:nvPr userDrawn="1"/>
        </p:nvSpPr>
        <p:spPr>
          <a:xfrm>
            <a:off x="0" y="661988"/>
            <a:ext cx="9144000" cy="1649412"/>
          </a:xfrm>
          <a:custGeom>
            <a:avLst/>
            <a:gdLst/>
            <a:ahLst/>
            <a:cxnLst>
              <a:cxn ang="0">
                <a:pos x="11269684" y="0"/>
              </a:cxn>
              <a:cxn ang="0">
                <a:pos x="12057095" y="6765"/>
              </a:cxn>
              <a:cxn ang="0">
                <a:pos x="12858044" y="27063"/>
              </a:cxn>
              <a:cxn ang="0">
                <a:pos x="12858044" y="96976"/>
              </a:cxn>
              <a:cxn ang="0">
                <a:pos x="12011971" y="101487"/>
              </a:cxn>
              <a:cxn ang="0">
                <a:pos x="11188461" y="117274"/>
              </a:cxn>
              <a:cxn ang="0">
                <a:pos x="10383000" y="148847"/>
              </a:cxn>
              <a:cxn ang="0">
                <a:pos x="9597845" y="191697"/>
              </a:cxn>
              <a:cxn ang="0">
                <a:pos x="8826227" y="245824"/>
              </a:cxn>
              <a:cxn ang="0">
                <a:pos x="8077170" y="313482"/>
              </a:cxn>
              <a:cxn ang="0">
                <a:pos x="7346164" y="392417"/>
              </a:cxn>
              <a:cxn ang="0">
                <a:pos x="6630951" y="482627"/>
              </a:cxn>
              <a:cxn ang="0">
                <a:pos x="5936043" y="588625"/>
              </a:cxn>
              <a:cxn ang="0">
                <a:pos x="5259185" y="705899"/>
              </a:cxn>
              <a:cxn ang="0">
                <a:pos x="4600377" y="836705"/>
              </a:cxn>
              <a:cxn ang="0">
                <a:pos x="3964131" y="976531"/>
              </a:cxn>
              <a:cxn ang="0">
                <a:pos x="3339165" y="1129890"/>
              </a:cxn>
              <a:cxn ang="0">
                <a:pos x="2739018" y="1299035"/>
              </a:cxn>
              <a:cxn ang="0">
                <a:pos x="2152408" y="1474946"/>
              </a:cxn>
              <a:cxn ang="0">
                <a:pos x="1586103" y="1668899"/>
              </a:cxn>
              <a:cxn ang="0">
                <a:pos x="1040104" y="1871874"/>
              </a:cxn>
              <a:cxn ang="0">
                <a:pos x="509899" y="2088380"/>
              </a:cxn>
              <a:cxn ang="0">
                <a:pos x="0" y="2320673"/>
              </a:cxn>
              <a:cxn ang="0">
                <a:pos x="0" y="1876384"/>
              </a:cxn>
              <a:cxn ang="0">
                <a:pos x="482825" y="1671155"/>
              </a:cxn>
              <a:cxn ang="0">
                <a:pos x="985956" y="1479457"/>
              </a:cxn>
              <a:cxn ang="0">
                <a:pos x="1504880" y="1299035"/>
              </a:cxn>
              <a:cxn ang="0">
                <a:pos x="2039598" y="1129890"/>
              </a:cxn>
              <a:cxn ang="0">
                <a:pos x="2587853" y="974276"/>
              </a:cxn>
              <a:cxn ang="0">
                <a:pos x="3158670" y="827684"/>
              </a:cxn>
              <a:cxn ang="0">
                <a:pos x="3743024" y="694623"/>
              </a:cxn>
              <a:cxn ang="0">
                <a:pos x="4345427" y="572838"/>
              </a:cxn>
              <a:cxn ang="0">
                <a:pos x="4961368" y="462330"/>
              </a:cxn>
              <a:cxn ang="0">
                <a:pos x="5597614" y="365353"/>
              </a:cxn>
              <a:cxn ang="0">
                <a:pos x="6245142" y="277398"/>
              </a:cxn>
              <a:cxn ang="0">
                <a:pos x="6912975" y="202974"/>
              </a:cxn>
              <a:cxn ang="0">
                <a:pos x="7596601" y="139826"/>
              </a:cxn>
              <a:cxn ang="0">
                <a:pos x="8300534" y="90210"/>
              </a:cxn>
              <a:cxn ang="0">
                <a:pos x="9020259" y="47360"/>
              </a:cxn>
              <a:cxn ang="0">
                <a:pos x="9753522" y="18042"/>
              </a:cxn>
              <a:cxn ang="0">
                <a:pos x="10504834" y="4510"/>
              </a:cxn>
              <a:cxn ang="0">
                <a:pos x="11269684" y="0"/>
              </a:cxn>
            </a:cxnLst>
            <a:pathLst>
              <a:path w="5699" h="1029">
                <a:moveTo>
                  <a:pt x="4995" y="0"/>
                </a:moveTo>
                <a:lnTo>
                  <a:pt x="5344" y="3"/>
                </a:lnTo>
                <a:lnTo>
                  <a:pt x="5699" y="12"/>
                </a:lnTo>
                <a:lnTo>
                  <a:pt x="5699" y="43"/>
                </a:lnTo>
                <a:lnTo>
                  <a:pt x="5324" y="45"/>
                </a:lnTo>
                <a:lnTo>
                  <a:pt x="4959" y="52"/>
                </a:lnTo>
                <a:lnTo>
                  <a:pt x="4602" y="66"/>
                </a:lnTo>
                <a:lnTo>
                  <a:pt x="4254" y="85"/>
                </a:lnTo>
                <a:lnTo>
                  <a:pt x="3912" y="109"/>
                </a:lnTo>
                <a:lnTo>
                  <a:pt x="3580" y="139"/>
                </a:lnTo>
                <a:lnTo>
                  <a:pt x="3256" y="174"/>
                </a:lnTo>
                <a:lnTo>
                  <a:pt x="2939" y="214"/>
                </a:lnTo>
                <a:lnTo>
                  <a:pt x="2631" y="261"/>
                </a:lnTo>
                <a:lnTo>
                  <a:pt x="2331" y="313"/>
                </a:lnTo>
                <a:lnTo>
                  <a:pt x="2039" y="371"/>
                </a:lnTo>
                <a:lnTo>
                  <a:pt x="1757" y="433"/>
                </a:lnTo>
                <a:lnTo>
                  <a:pt x="1480" y="501"/>
                </a:lnTo>
                <a:lnTo>
                  <a:pt x="1214" y="576"/>
                </a:lnTo>
                <a:lnTo>
                  <a:pt x="954" y="654"/>
                </a:lnTo>
                <a:lnTo>
                  <a:pt x="703" y="740"/>
                </a:lnTo>
                <a:lnTo>
                  <a:pt x="461" y="830"/>
                </a:lnTo>
                <a:lnTo>
                  <a:pt x="226" y="926"/>
                </a:lnTo>
                <a:lnTo>
                  <a:pt x="0" y="1029"/>
                </a:lnTo>
                <a:lnTo>
                  <a:pt x="0" y="832"/>
                </a:lnTo>
                <a:lnTo>
                  <a:pt x="214" y="741"/>
                </a:lnTo>
                <a:lnTo>
                  <a:pt x="437" y="656"/>
                </a:lnTo>
                <a:lnTo>
                  <a:pt x="667" y="576"/>
                </a:lnTo>
                <a:lnTo>
                  <a:pt x="904" y="501"/>
                </a:lnTo>
                <a:lnTo>
                  <a:pt x="1147" y="432"/>
                </a:lnTo>
                <a:lnTo>
                  <a:pt x="1400" y="367"/>
                </a:lnTo>
                <a:lnTo>
                  <a:pt x="1659" y="308"/>
                </a:lnTo>
                <a:lnTo>
                  <a:pt x="1926" y="254"/>
                </a:lnTo>
                <a:lnTo>
                  <a:pt x="2199" y="205"/>
                </a:lnTo>
                <a:lnTo>
                  <a:pt x="2481" y="162"/>
                </a:lnTo>
                <a:lnTo>
                  <a:pt x="2768" y="123"/>
                </a:lnTo>
                <a:lnTo>
                  <a:pt x="3064" y="90"/>
                </a:lnTo>
                <a:lnTo>
                  <a:pt x="3367" y="62"/>
                </a:lnTo>
                <a:lnTo>
                  <a:pt x="3679" y="40"/>
                </a:lnTo>
                <a:lnTo>
                  <a:pt x="3998" y="21"/>
                </a:lnTo>
                <a:lnTo>
                  <a:pt x="4323" y="8"/>
                </a:lnTo>
                <a:lnTo>
                  <a:pt x="4656" y="2"/>
                </a:lnTo>
                <a:lnTo>
                  <a:pt x="4995" y="0"/>
                </a:lnTo>
                <a:close/>
              </a:path>
            </a:pathLst>
          </a:custGeom>
          <a:solidFill>
            <a:schemeClr val="accent2"/>
          </a:solidFill>
          <a:ln w="0">
            <a:noFill/>
          </a:ln>
        </p:spPr>
        <p:txBody>
          <a:bodyPr/>
          <a:p>
            <a:endParaRPr lang="zh-CN" altLang="en-US"/>
          </a:p>
        </p:txBody>
      </p:sp>
      <p:pic>
        <p:nvPicPr>
          <p:cNvPr id="2055" name="图片 1" descr="1"/>
          <p:cNvPicPr>
            <a:picLocks noChangeAspect="1"/>
          </p:cNvPicPr>
          <p:nvPr userDrawn="1"/>
        </p:nvPicPr>
        <p:blipFill>
          <a:blip r:embed="rId2"/>
          <a:stretch>
            <a:fillRect/>
          </a:stretch>
        </p:blipFill>
        <p:spPr>
          <a:xfrm>
            <a:off x="0" y="-3175"/>
            <a:ext cx="1371600" cy="1312863"/>
          </a:xfrm>
          <a:prstGeom prst="rect">
            <a:avLst/>
          </a:prstGeom>
          <a:noFill/>
          <a:ln w="9525">
            <a:noFill/>
          </a:ln>
        </p:spPr>
      </p:pic>
      <p:sp>
        <p:nvSpPr>
          <p:cNvPr id="19" name="Freeform 9"/>
          <p:cNvSpPr/>
          <p:nvPr userDrawn="1"/>
        </p:nvSpPr>
        <p:spPr>
          <a:xfrm>
            <a:off x="0" y="-3175"/>
            <a:ext cx="9144000" cy="1920875"/>
          </a:xfrm>
          <a:custGeom>
            <a:avLst/>
            <a:gdLst/>
            <a:ahLst/>
            <a:cxnLst>
              <a:cxn ang="0">
                <a:pos x="0" y="0"/>
              </a:cxn>
              <a:cxn ang="0">
                <a:pos x="12858044" y="0"/>
              </a:cxn>
              <a:cxn ang="0">
                <a:pos x="12858044" y="924660"/>
              </a:cxn>
              <a:cxn ang="0">
                <a:pos x="12057095" y="899852"/>
              </a:cxn>
              <a:cxn ang="0">
                <a:pos x="11269684" y="888576"/>
              </a:cxn>
              <a:cxn ang="0">
                <a:pos x="10504834" y="888576"/>
              </a:cxn>
              <a:cxn ang="0">
                <a:pos x="9753522" y="899852"/>
              </a:cxn>
              <a:cxn ang="0">
                <a:pos x="9020259" y="924660"/>
              </a:cxn>
              <a:cxn ang="0">
                <a:pos x="8300534" y="958489"/>
              </a:cxn>
              <a:cxn ang="0">
                <a:pos x="7596601" y="1005850"/>
              </a:cxn>
              <a:cxn ang="0">
                <a:pos x="6912975" y="1068997"/>
              </a:cxn>
              <a:cxn ang="0">
                <a:pos x="6245142" y="1138911"/>
              </a:cxn>
              <a:cxn ang="0">
                <a:pos x="5597614" y="1222356"/>
              </a:cxn>
              <a:cxn ang="0">
                <a:pos x="4961368" y="1317077"/>
              </a:cxn>
              <a:cxn ang="0">
                <a:pos x="4345427" y="1423075"/>
              </a:cxn>
              <a:cxn ang="0">
                <a:pos x="3743024" y="1540349"/>
              </a:cxn>
              <a:cxn ang="0">
                <a:pos x="3158670" y="1673410"/>
              </a:cxn>
              <a:cxn ang="0">
                <a:pos x="2587853" y="1815492"/>
              </a:cxn>
              <a:cxn ang="0">
                <a:pos x="2039598" y="1968850"/>
              </a:cxn>
              <a:cxn ang="0">
                <a:pos x="1504880" y="2133485"/>
              </a:cxn>
              <a:cxn ang="0">
                <a:pos x="985956" y="2309396"/>
              </a:cxn>
              <a:cxn ang="0">
                <a:pos x="482825" y="2501094"/>
              </a:cxn>
              <a:cxn ang="0">
                <a:pos x="0" y="2701813"/>
              </a:cxn>
              <a:cxn ang="0">
                <a:pos x="0" y="0"/>
              </a:cxn>
            </a:cxnLst>
            <a:pathLst>
              <a:path w="5699" h="1198">
                <a:moveTo>
                  <a:pt x="0" y="0"/>
                </a:moveTo>
                <a:lnTo>
                  <a:pt x="5699" y="0"/>
                </a:lnTo>
                <a:lnTo>
                  <a:pt x="5699" y="410"/>
                </a:lnTo>
                <a:lnTo>
                  <a:pt x="5344" y="399"/>
                </a:lnTo>
                <a:lnTo>
                  <a:pt x="4995" y="394"/>
                </a:lnTo>
                <a:lnTo>
                  <a:pt x="4656" y="394"/>
                </a:lnTo>
                <a:lnTo>
                  <a:pt x="4323" y="399"/>
                </a:lnTo>
                <a:lnTo>
                  <a:pt x="3998" y="410"/>
                </a:lnTo>
                <a:lnTo>
                  <a:pt x="3679" y="425"/>
                </a:lnTo>
                <a:lnTo>
                  <a:pt x="3367" y="446"/>
                </a:lnTo>
                <a:lnTo>
                  <a:pt x="3064" y="474"/>
                </a:lnTo>
                <a:lnTo>
                  <a:pt x="2768" y="505"/>
                </a:lnTo>
                <a:lnTo>
                  <a:pt x="2481" y="542"/>
                </a:lnTo>
                <a:lnTo>
                  <a:pt x="2199" y="584"/>
                </a:lnTo>
                <a:lnTo>
                  <a:pt x="1926" y="631"/>
                </a:lnTo>
                <a:lnTo>
                  <a:pt x="1659" y="683"/>
                </a:lnTo>
                <a:lnTo>
                  <a:pt x="1400" y="742"/>
                </a:lnTo>
                <a:lnTo>
                  <a:pt x="1147" y="805"/>
                </a:lnTo>
                <a:lnTo>
                  <a:pt x="904" y="873"/>
                </a:lnTo>
                <a:lnTo>
                  <a:pt x="667" y="946"/>
                </a:lnTo>
                <a:lnTo>
                  <a:pt x="437" y="1024"/>
                </a:lnTo>
                <a:lnTo>
                  <a:pt x="214" y="1109"/>
                </a:lnTo>
                <a:lnTo>
                  <a:pt x="0" y="1198"/>
                </a:lnTo>
                <a:lnTo>
                  <a:pt x="0" y="0"/>
                </a:lnTo>
                <a:close/>
              </a:path>
            </a:pathLst>
          </a:custGeom>
          <a:solidFill>
            <a:schemeClr val="accent1"/>
          </a:solidFill>
          <a:ln w="0">
            <a:noFill/>
          </a:ln>
        </p:spPr>
        <p:txBody>
          <a:bodyPr/>
          <a:p>
            <a:endParaRPr lang="zh-CN" altLang="en-US"/>
          </a:p>
        </p:txBody>
      </p:sp>
      <p:sp>
        <p:nvSpPr>
          <p:cNvPr id="18" name="Freeform 8"/>
          <p:cNvSpPr/>
          <p:nvPr userDrawn="1"/>
        </p:nvSpPr>
        <p:spPr>
          <a:xfrm>
            <a:off x="0" y="6089650"/>
            <a:ext cx="9144000" cy="781050"/>
          </a:xfrm>
          <a:custGeom>
            <a:avLst/>
            <a:gdLst/>
            <a:ahLst/>
            <a:cxnLst>
              <a:cxn ang="0">
                <a:pos x="12858044" y="0"/>
              </a:cxn>
              <a:cxn ang="0">
                <a:pos x="12858044" y="1098317"/>
              </a:cxn>
              <a:cxn ang="0">
                <a:pos x="0" y="1098317"/>
              </a:cxn>
              <a:cxn ang="0">
                <a:pos x="0" y="811897"/>
              </a:cxn>
              <a:cxn ang="0">
                <a:pos x="846072" y="859258"/>
              </a:cxn>
              <a:cxn ang="0">
                <a:pos x="1665070" y="897597"/>
              </a:cxn>
              <a:cxn ang="0">
                <a:pos x="2470531" y="924661"/>
              </a:cxn>
              <a:cxn ang="0">
                <a:pos x="3260198" y="944958"/>
              </a:cxn>
              <a:cxn ang="0">
                <a:pos x="4031816" y="953979"/>
              </a:cxn>
              <a:cxn ang="0">
                <a:pos x="4780873" y="949469"/>
              </a:cxn>
              <a:cxn ang="0">
                <a:pos x="5511879" y="938192"/>
              </a:cxn>
              <a:cxn ang="0">
                <a:pos x="6227092" y="913384"/>
              </a:cxn>
              <a:cxn ang="0">
                <a:pos x="6922000" y="881810"/>
              </a:cxn>
              <a:cxn ang="0">
                <a:pos x="7598858" y="838960"/>
              </a:cxn>
              <a:cxn ang="0">
                <a:pos x="8253154" y="784834"/>
              </a:cxn>
              <a:cxn ang="0">
                <a:pos x="8893912" y="721686"/>
              </a:cxn>
              <a:cxn ang="0">
                <a:pos x="9514365" y="651773"/>
              </a:cxn>
              <a:cxn ang="0">
                <a:pos x="10119025" y="563817"/>
              </a:cxn>
              <a:cxn ang="0">
                <a:pos x="10705635" y="473606"/>
              </a:cxn>
              <a:cxn ang="0">
                <a:pos x="11271940" y="367609"/>
              </a:cxn>
              <a:cxn ang="0">
                <a:pos x="11817939" y="254845"/>
              </a:cxn>
              <a:cxn ang="0">
                <a:pos x="12348144" y="133060"/>
              </a:cxn>
              <a:cxn ang="0">
                <a:pos x="12858044" y="0"/>
              </a:cxn>
            </a:cxnLst>
            <a:pathLst>
              <a:path w="5699" h="487">
                <a:moveTo>
                  <a:pt x="5699" y="0"/>
                </a:moveTo>
                <a:lnTo>
                  <a:pt x="5699" y="487"/>
                </a:lnTo>
                <a:lnTo>
                  <a:pt x="0" y="487"/>
                </a:lnTo>
                <a:lnTo>
                  <a:pt x="0" y="360"/>
                </a:lnTo>
                <a:lnTo>
                  <a:pt x="375" y="381"/>
                </a:lnTo>
                <a:lnTo>
                  <a:pt x="738" y="398"/>
                </a:lnTo>
                <a:lnTo>
                  <a:pt x="1095" y="410"/>
                </a:lnTo>
                <a:lnTo>
                  <a:pt x="1445" y="419"/>
                </a:lnTo>
                <a:lnTo>
                  <a:pt x="1787" y="423"/>
                </a:lnTo>
                <a:lnTo>
                  <a:pt x="2119" y="421"/>
                </a:lnTo>
                <a:lnTo>
                  <a:pt x="2443" y="416"/>
                </a:lnTo>
                <a:lnTo>
                  <a:pt x="2760" y="405"/>
                </a:lnTo>
                <a:lnTo>
                  <a:pt x="3068" y="391"/>
                </a:lnTo>
                <a:lnTo>
                  <a:pt x="3368" y="372"/>
                </a:lnTo>
                <a:lnTo>
                  <a:pt x="3658" y="348"/>
                </a:lnTo>
                <a:lnTo>
                  <a:pt x="3942" y="320"/>
                </a:lnTo>
                <a:lnTo>
                  <a:pt x="4217" y="289"/>
                </a:lnTo>
                <a:lnTo>
                  <a:pt x="4485" y="250"/>
                </a:lnTo>
                <a:lnTo>
                  <a:pt x="4745" y="210"/>
                </a:lnTo>
                <a:lnTo>
                  <a:pt x="4996" y="163"/>
                </a:lnTo>
                <a:lnTo>
                  <a:pt x="5238" y="113"/>
                </a:lnTo>
                <a:lnTo>
                  <a:pt x="5473" y="59"/>
                </a:lnTo>
                <a:lnTo>
                  <a:pt x="5699" y="0"/>
                </a:lnTo>
                <a:close/>
              </a:path>
            </a:pathLst>
          </a:custGeom>
          <a:solidFill>
            <a:schemeClr val="accent1"/>
          </a:solidFill>
          <a:ln w="0">
            <a:noFill/>
          </a:ln>
        </p:spPr>
        <p:txBody>
          <a:bodyPr/>
          <a:p>
            <a:endParaRPr lang="zh-CN" altLang="en-US"/>
          </a:p>
        </p:txBody>
      </p:sp>
      <p:sp>
        <p:nvSpPr>
          <p:cNvPr id="17" name="Freeform 6"/>
          <p:cNvSpPr/>
          <p:nvPr userDrawn="1"/>
        </p:nvSpPr>
        <p:spPr>
          <a:xfrm>
            <a:off x="0" y="5794375"/>
            <a:ext cx="9144000" cy="933450"/>
          </a:xfrm>
          <a:custGeom>
            <a:avLst/>
            <a:gdLst/>
            <a:ahLst/>
            <a:cxnLst>
              <a:cxn ang="0">
                <a:pos x="12858044" y="0"/>
              </a:cxn>
              <a:cxn ang="0">
                <a:pos x="12858044" y="317993"/>
              </a:cxn>
              <a:cxn ang="0">
                <a:pos x="12348144" y="455564"/>
              </a:cxn>
              <a:cxn ang="0">
                <a:pos x="11817939" y="581859"/>
              </a:cxn>
              <a:cxn ang="0">
                <a:pos x="11271940" y="699133"/>
              </a:cxn>
              <a:cxn ang="0">
                <a:pos x="10705635" y="805131"/>
              </a:cxn>
              <a:cxn ang="0">
                <a:pos x="10119025" y="899852"/>
              </a:cxn>
              <a:cxn ang="0">
                <a:pos x="9514365" y="985553"/>
              </a:cxn>
              <a:cxn ang="0">
                <a:pos x="8893912" y="1059977"/>
              </a:cxn>
              <a:cxn ang="0">
                <a:pos x="8253154" y="1127635"/>
              </a:cxn>
              <a:cxn ang="0">
                <a:pos x="7598858" y="1181761"/>
              </a:cxn>
              <a:cxn ang="0">
                <a:pos x="6922000" y="1229122"/>
              </a:cxn>
              <a:cxn ang="0">
                <a:pos x="6227092" y="1265206"/>
              </a:cxn>
              <a:cxn ang="0">
                <a:pos x="5511879" y="1287759"/>
              </a:cxn>
              <a:cxn ang="0">
                <a:pos x="4780873" y="1303546"/>
              </a:cxn>
              <a:cxn ang="0">
                <a:pos x="4031816" y="1310312"/>
              </a:cxn>
              <a:cxn ang="0">
                <a:pos x="3260198" y="1308056"/>
              </a:cxn>
              <a:cxn ang="0">
                <a:pos x="2470531" y="1292269"/>
              </a:cxn>
              <a:cxn ang="0">
                <a:pos x="1665070" y="1265206"/>
              </a:cxn>
              <a:cxn ang="0">
                <a:pos x="846072" y="1233632"/>
              </a:cxn>
              <a:cxn ang="0">
                <a:pos x="0" y="1186272"/>
              </a:cxn>
              <a:cxn ang="0">
                <a:pos x="0" y="1134400"/>
              </a:cxn>
              <a:cxn ang="0">
                <a:pos x="888940" y="1161464"/>
              </a:cxn>
              <a:cxn ang="0">
                <a:pos x="1757574" y="1181761"/>
              </a:cxn>
              <a:cxn ang="0">
                <a:pos x="2605902" y="1188527"/>
              </a:cxn>
              <a:cxn ang="0">
                <a:pos x="3433925" y="1186272"/>
              </a:cxn>
              <a:cxn ang="0">
                <a:pos x="4239386" y="1170485"/>
              </a:cxn>
              <a:cxn ang="0">
                <a:pos x="5024541" y="1143422"/>
              </a:cxn>
              <a:cxn ang="0">
                <a:pos x="5791647" y="1107337"/>
              </a:cxn>
              <a:cxn ang="0">
                <a:pos x="6538447" y="1059977"/>
              </a:cxn>
              <a:cxn ang="0">
                <a:pos x="7260429" y="1005850"/>
              </a:cxn>
              <a:cxn ang="0">
                <a:pos x="7964361" y="933681"/>
              </a:cxn>
              <a:cxn ang="0">
                <a:pos x="8645731" y="857002"/>
              </a:cxn>
              <a:cxn ang="0">
                <a:pos x="9311308" y="764536"/>
              </a:cxn>
              <a:cxn ang="0">
                <a:pos x="9954323" y="663049"/>
              </a:cxn>
              <a:cxn ang="0">
                <a:pos x="10574776" y="552541"/>
              </a:cxn>
              <a:cxn ang="0">
                <a:pos x="11177180" y="433011"/>
              </a:cxn>
              <a:cxn ang="0">
                <a:pos x="11757021" y="297695"/>
              </a:cxn>
              <a:cxn ang="0">
                <a:pos x="12316557" y="153358"/>
              </a:cxn>
              <a:cxn ang="0">
                <a:pos x="12858044" y="0"/>
              </a:cxn>
            </a:cxnLst>
            <a:pathLst>
              <a:path w="5699" h="581">
                <a:moveTo>
                  <a:pt x="5699" y="0"/>
                </a:moveTo>
                <a:lnTo>
                  <a:pt x="5699" y="141"/>
                </a:lnTo>
                <a:lnTo>
                  <a:pt x="5473" y="202"/>
                </a:lnTo>
                <a:lnTo>
                  <a:pt x="5238" y="258"/>
                </a:lnTo>
                <a:lnTo>
                  <a:pt x="4996" y="310"/>
                </a:lnTo>
                <a:lnTo>
                  <a:pt x="4745" y="357"/>
                </a:lnTo>
                <a:lnTo>
                  <a:pt x="4485" y="399"/>
                </a:lnTo>
                <a:lnTo>
                  <a:pt x="4217" y="437"/>
                </a:lnTo>
                <a:lnTo>
                  <a:pt x="3942" y="470"/>
                </a:lnTo>
                <a:lnTo>
                  <a:pt x="3658" y="500"/>
                </a:lnTo>
                <a:lnTo>
                  <a:pt x="3368" y="524"/>
                </a:lnTo>
                <a:lnTo>
                  <a:pt x="3068" y="545"/>
                </a:lnTo>
                <a:lnTo>
                  <a:pt x="2760" y="561"/>
                </a:lnTo>
                <a:lnTo>
                  <a:pt x="2443" y="571"/>
                </a:lnTo>
                <a:lnTo>
                  <a:pt x="2119" y="578"/>
                </a:lnTo>
                <a:lnTo>
                  <a:pt x="1787" y="581"/>
                </a:lnTo>
                <a:lnTo>
                  <a:pt x="1445" y="580"/>
                </a:lnTo>
                <a:lnTo>
                  <a:pt x="1095" y="573"/>
                </a:lnTo>
                <a:lnTo>
                  <a:pt x="738" y="561"/>
                </a:lnTo>
                <a:lnTo>
                  <a:pt x="375" y="547"/>
                </a:lnTo>
                <a:lnTo>
                  <a:pt x="0" y="526"/>
                </a:lnTo>
                <a:lnTo>
                  <a:pt x="0" y="503"/>
                </a:lnTo>
                <a:lnTo>
                  <a:pt x="394" y="515"/>
                </a:lnTo>
                <a:lnTo>
                  <a:pt x="779" y="524"/>
                </a:lnTo>
                <a:lnTo>
                  <a:pt x="1155" y="527"/>
                </a:lnTo>
                <a:lnTo>
                  <a:pt x="1522" y="526"/>
                </a:lnTo>
                <a:lnTo>
                  <a:pt x="1879" y="519"/>
                </a:lnTo>
                <a:lnTo>
                  <a:pt x="2227" y="507"/>
                </a:lnTo>
                <a:lnTo>
                  <a:pt x="2567" y="491"/>
                </a:lnTo>
                <a:lnTo>
                  <a:pt x="2898" y="470"/>
                </a:lnTo>
                <a:lnTo>
                  <a:pt x="3218" y="446"/>
                </a:lnTo>
                <a:lnTo>
                  <a:pt x="3530" y="414"/>
                </a:lnTo>
                <a:lnTo>
                  <a:pt x="3832" y="380"/>
                </a:lnTo>
                <a:lnTo>
                  <a:pt x="4127" y="339"/>
                </a:lnTo>
                <a:lnTo>
                  <a:pt x="4412" y="294"/>
                </a:lnTo>
                <a:lnTo>
                  <a:pt x="4687" y="245"/>
                </a:lnTo>
                <a:lnTo>
                  <a:pt x="4954" y="192"/>
                </a:lnTo>
                <a:lnTo>
                  <a:pt x="5211" y="132"/>
                </a:lnTo>
                <a:lnTo>
                  <a:pt x="5459" y="68"/>
                </a:lnTo>
                <a:lnTo>
                  <a:pt x="5699" y="0"/>
                </a:lnTo>
                <a:close/>
              </a:path>
            </a:pathLst>
          </a:custGeom>
          <a:solidFill>
            <a:schemeClr val="accent2"/>
          </a:solidFill>
          <a:ln w="0">
            <a:noFill/>
          </a:ln>
        </p:spPr>
        <p:txBody>
          <a:bodyPr/>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right)">
                                      <p:cBhvr>
                                        <p:cTn id="11" dur="500"/>
                                        <p:tgtEl>
                                          <p:spTgt spid="1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left)">
                                      <p:cBhvr>
                                        <p:cTn id="15" dur="500"/>
                                        <p:tgtEl>
                                          <p:spTgt spid="20"/>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8" grpId="0" bldLvl="0" animBg="1"/>
      <p:bldP spid="19" grpId="0" bldLvl="0" animBg="1"/>
      <p:bldP spid="20" grpId="0" bldLvl="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6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5_自定义版式">
    <p:spTree>
      <p:nvGrpSpPr>
        <p:cNvPr id="1" name=""/>
        <p:cNvGrpSpPr/>
        <p:nvPr/>
      </p:nvGrpSpPr>
      <p:grpSpPr>
        <a:xfrm>
          <a:off x="0" y="0"/>
          <a:ext cx="0" cy="0"/>
          <a:chOff x="0" y="0"/>
          <a:chExt cx="0" cy="0"/>
        </a:xfrm>
      </p:grpSpPr>
      <p:sp>
        <p:nvSpPr>
          <p:cNvPr id="20" name="Freeform 11"/>
          <p:cNvSpPr/>
          <p:nvPr userDrawn="1"/>
        </p:nvSpPr>
        <p:spPr>
          <a:xfrm>
            <a:off x="0" y="661988"/>
            <a:ext cx="9144000" cy="1649412"/>
          </a:xfrm>
          <a:custGeom>
            <a:avLst/>
            <a:gdLst/>
            <a:ahLst/>
            <a:cxnLst>
              <a:cxn ang="0">
                <a:pos x="11269684" y="0"/>
              </a:cxn>
              <a:cxn ang="0">
                <a:pos x="12057095" y="6765"/>
              </a:cxn>
              <a:cxn ang="0">
                <a:pos x="12858044" y="27063"/>
              </a:cxn>
              <a:cxn ang="0">
                <a:pos x="12858044" y="96976"/>
              </a:cxn>
              <a:cxn ang="0">
                <a:pos x="12011971" y="101487"/>
              </a:cxn>
              <a:cxn ang="0">
                <a:pos x="11188461" y="117274"/>
              </a:cxn>
              <a:cxn ang="0">
                <a:pos x="10383000" y="148847"/>
              </a:cxn>
              <a:cxn ang="0">
                <a:pos x="9597845" y="191697"/>
              </a:cxn>
              <a:cxn ang="0">
                <a:pos x="8826227" y="245824"/>
              </a:cxn>
              <a:cxn ang="0">
                <a:pos x="8077170" y="313482"/>
              </a:cxn>
              <a:cxn ang="0">
                <a:pos x="7346164" y="392417"/>
              </a:cxn>
              <a:cxn ang="0">
                <a:pos x="6630951" y="482627"/>
              </a:cxn>
              <a:cxn ang="0">
                <a:pos x="5936043" y="588625"/>
              </a:cxn>
              <a:cxn ang="0">
                <a:pos x="5259185" y="705899"/>
              </a:cxn>
              <a:cxn ang="0">
                <a:pos x="4600377" y="836705"/>
              </a:cxn>
              <a:cxn ang="0">
                <a:pos x="3964131" y="976531"/>
              </a:cxn>
              <a:cxn ang="0">
                <a:pos x="3339165" y="1129890"/>
              </a:cxn>
              <a:cxn ang="0">
                <a:pos x="2739018" y="1299035"/>
              </a:cxn>
              <a:cxn ang="0">
                <a:pos x="2152408" y="1474946"/>
              </a:cxn>
              <a:cxn ang="0">
                <a:pos x="1586103" y="1668899"/>
              </a:cxn>
              <a:cxn ang="0">
                <a:pos x="1040104" y="1871874"/>
              </a:cxn>
              <a:cxn ang="0">
                <a:pos x="509899" y="2088380"/>
              </a:cxn>
              <a:cxn ang="0">
                <a:pos x="0" y="2320673"/>
              </a:cxn>
              <a:cxn ang="0">
                <a:pos x="0" y="1876384"/>
              </a:cxn>
              <a:cxn ang="0">
                <a:pos x="482825" y="1671155"/>
              </a:cxn>
              <a:cxn ang="0">
                <a:pos x="985956" y="1479457"/>
              </a:cxn>
              <a:cxn ang="0">
                <a:pos x="1504880" y="1299035"/>
              </a:cxn>
              <a:cxn ang="0">
                <a:pos x="2039598" y="1129890"/>
              </a:cxn>
              <a:cxn ang="0">
                <a:pos x="2587853" y="974276"/>
              </a:cxn>
              <a:cxn ang="0">
                <a:pos x="3158670" y="827684"/>
              </a:cxn>
              <a:cxn ang="0">
                <a:pos x="3743024" y="694623"/>
              </a:cxn>
              <a:cxn ang="0">
                <a:pos x="4345427" y="572838"/>
              </a:cxn>
              <a:cxn ang="0">
                <a:pos x="4961368" y="462330"/>
              </a:cxn>
              <a:cxn ang="0">
                <a:pos x="5597614" y="365353"/>
              </a:cxn>
              <a:cxn ang="0">
                <a:pos x="6245142" y="277398"/>
              </a:cxn>
              <a:cxn ang="0">
                <a:pos x="6912975" y="202974"/>
              </a:cxn>
              <a:cxn ang="0">
                <a:pos x="7596601" y="139826"/>
              </a:cxn>
              <a:cxn ang="0">
                <a:pos x="8300534" y="90210"/>
              </a:cxn>
              <a:cxn ang="0">
                <a:pos x="9020259" y="47360"/>
              </a:cxn>
              <a:cxn ang="0">
                <a:pos x="9753522" y="18042"/>
              </a:cxn>
              <a:cxn ang="0">
                <a:pos x="10504834" y="4510"/>
              </a:cxn>
              <a:cxn ang="0">
                <a:pos x="11269684" y="0"/>
              </a:cxn>
            </a:cxnLst>
            <a:pathLst>
              <a:path w="5699" h="1029">
                <a:moveTo>
                  <a:pt x="4995" y="0"/>
                </a:moveTo>
                <a:lnTo>
                  <a:pt x="5344" y="3"/>
                </a:lnTo>
                <a:lnTo>
                  <a:pt x="5699" y="12"/>
                </a:lnTo>
                <a:lnTo>
                  <a:pt x="5699" y="43"/>
                </a:lnTo>
                <a:lnTo>
                  <a:pt x="5324" y="45"/>
                </a:lnTo>
                <a:lnTo>
                  <a:pt x="4959" y="52"/>
                </a:lnTo>
                <a:lnTo>
                  <a:pt x="4602" y="66"/>
                </a:lnTo>
                <a:lnTo>
                  <a:pt x="4254" y="85"/>
                </a:lnTo>
                <a:lnTo>
                  <a:pt x="3912" y="109"/>
                </a:lnTo>
                <a:lnTo>
                  <a:pt x="3580" y="139"/>
                </a:lnTo>
                <a:lnTo>
                  <a:pt x="3256" y="174"/>
                </a:lnTo>
                <a:lnTo>
                  <a:pt x="2939" y="214"/>
                </a:lnTo>
                <a:lnTo>
                  <a:pt x="2631" y="261"/>
                </a:lnTo>
                <a:lnTo>
                  <a:pt x="2331" y="313"/>
                </a:lnTo>
                <a:lnTo>
                  <a:pt x="2039" y="371"/>
                </a:lnTo>
                <a:lnTo>
                  <a:pt x="1757" y="433"/>
                </a:lnTo>
                <a:lnTo>
                  <a:pt x="1480" y="501"/>
                </a:lnTo>
                <a:lnTo>
                  <a:pt x="1214" y="576"/>
                </a:lnTo>
                <a:lnTo>
                  <a:pt x="954" y="654"/>
                </a:lnTo>
                <a:lnTo>
                  <a:pt x="703" y="740"/>
                </a:lnTo>
                <a:lnTo>
                  <a:pt x="461" y="830"/>
                </a:lnTo>
                <a:lnTo>
                  <a:pt x="226" y="926"/>
                </a:lnTo>
                <a:lnTo>
                  <a:pt x="0" y="1029"/>
                </a:lnTo>
                <a:lnTo>
                  <a:pt x="0" y="832"/>
                </a:lnTo>
                <a:lnTo>
                  <a:pt x="214" y="741"/>
                </a:lnTo>
                <a:lnTo>
                  <a:pt x="437" y="656"/>
                </a:lnTo>
                <a:lnTo>
                  <a:pt x="667" y="576"/>
                </a:lnTo>
                <a:lnTo>
                  <a:pt x="904" y="501"/>
                </a:lnTo>
                <a:lnTo>
                  <a:pt x="1147" y="432"/>
                </a:lnTo>
                <a:lnTo>
                  <a:pt x="1400" y="367"/>
                </a:lnTo>
                <a:lnTo>
                  <a:pt x="1659" y="308"/>
                </a:lnTo>
                <a:lnTo>
                  <a:pt x="1926" y="254"/>
                </a:lnTo>
                <a:lnTo>
                  <a:pt x="2199" y="205"/>
                </a:lnTo>
                <a:lnTo>
                  <a:pt x="2481" y="162"/>
                </a:lnTo>
                <a:lnTo>
                  <a:pt x="2768" y="123"/>
                </a:lnTo>
                <a:lnTo>
                  <a:pt x="3064" y="90"/>
                </a:lnTo>
                <a:lnTo>
                  <a:pt x="3367" y="62"/>
                </a:lnTo>
                <a:lnTo>
                  <a:pt x="3679" y="40"/>
                </a:lnTo>
                <a:lnTo>
                  <a:pt x="3998" y="21"/>
                </a:lnTo>
                <a:lnTo>
                  <a:pt x="4323" y="8"/>
                </a:lnTo>
                <a:lnTo>
                  <a:pt x="4656" y="2"/>
                </a:lnTo>
                <a:lnTo>
                  <a:pt x="4995" y="0"/>
                </a:lnTo>
                <a:close/>
              </a:path>
            </a:pathLst>
          </a:custGeom>
          <a:solidFill>
            <a:schemeClr val="accent2"/>
          </a:solidFill>
          <a:ln w="0">
            <a:noFill/>
          </a:ln>
        </p:spPr>
        <p:txBody>
          <a:bodyPr/>
          <a:p>
            <a:endParaRPr lang="zh-CN" altLang="en-US"/>
          </a:p>
        </p:txBody>
      </p:sp>
      <p:sp>
        <p:nvSpPr>
          <p:cNvPr id="21" name="矩形 259"/>
          <p:cNvSpPr>
            <a:spLocks noChangeArrowheads="1"/>
          </p:cNvSpPr>
          <p:nvPr userDrawn="1"/>
        </p:nvSpPr>
        <p:spPr bwMode="auto">
          <a:xfrm>
            <a:off x="2352675" y="2930525"/>
            <a:ext cx="4438650" cy="150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fontAlgn="base">
              <a:buNone/>
            </a:pPr>
            <a:r>
              <a:rPr lang="zh-CN" altLang="en-US" sz="9815" b="1" strike="noStrike" cap="all" noProof="1" dirty="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rPr>
              <a:t>谢   谢</a:t>
            </a:r>
            <a:endParaRPr lang="zh-CN" altLang="en-US" sz="9815" b="1" strike="noStrike" cap="all" noProof="1" dirty="0">
              <a:solidFill>
                <a:schemeClr val="bg1">
                  <a:lumMod val="50000"/>
                </a:schemeClr>
              </a:solidFill>
              <a:latin typeface="Arial" panose="020B0604020202020204" pitchFamily="34" charset="0"/>
              <a:cs typeface="Arial" panose="020B0604020202020204" pitchFamily="34" charset="0"/>
            </a:endParaRPr>
          </a:p>
        </p:txBody>
      </p:sp>
      <p:pic>
        <p:nvPicPr>
          <p:cNvPr id="4104" name="图片 1" descr="1"/>
          <p:cNvPicPr>
            <a:picLocks noChangeAspect="1"/>
          </p:cNvPicPr>
          <p:nvPr userDrawn="1"/>
        </p:nvPicPr>
        <p:blipFill>
          <a:blip r:embed="rId2"/>
          <a:stretch>
            <a:fillRect/>
          </a:stretch>
        </p:blipFill>
        <p:spPr>
          <a:xfrm>
            <a:off x="0" y="-3175"/>
            <a:ext cx="1371600" cy="1312863"/>
          </a:xfrm>
          <a:prstGeom prst="rect">
            <a:avLst/>
          </a:prstGeom>
          <a:noFill/>
          <a:ln w="9525">
            <a:noFill/>
          </a:ln>
        </p:spPr>
      </p:pic>
      <p:sp>
        <p:nvSpPr>
          <p:cNvPr id="19" name="Freeform 9"/>
          <p:cNvSpPr/>
          <p:nvPr userDrawn="1"/>
        </p:nvSpPr>
        <p:spPr>
          <a:xfrm>
            <a:off x="0" y="-3175"/>
            <a:ext cx="9144000" cy="1920875"/>
          </a:xfrm>
          <a:custGeom>
            <a:avLst/>
            <a:gdLst/>
            <a:ahLst/>
            <a:cxnLst>
              <a:cxn ang="0">
                <a:pos x="0" y="0"/>
              </a:cxn>
              <a:cxn ang="0">
                <a:pos x="12858044" y="0"/>
              </a:cxn>
              <a:cxn ang="0">
                <a:pos x="12858044" y="924660"/>
              </a:cxn>
              <a:cxn ang="0">
                <a:pos x="12057095" y="899852"/>
              </a:cxn>
              <a:cxn ang="0">
                <a:pos x="11269684" y="888576"/>
              </a:cxn>
              <a:cxn ang="0">
                <a:pos x="10504834" y="888576"/>
              </a:cxn>
              <a:cxn ang="0">
                <a:pos x="9753522" y="899852"/>
              </a:cxn>
              <a:cxn ang="0">
                <a:pos x="9020259" y="924660"/>
              </a:cxn>
              <a:cxn ang="0">
                <a:pos x="8300534" y="958489"/>
              </a:cxn>
              <a:cxn ang="0">
                <a:pos x="7596601" y="1005850"/>
              </a:cxn>
              <a:cxn ang="0">
                <a:pos x="6912975" y="1068997"/>
              </a:cxn>
              <a:cxn ang="0">
                <a:pos x="6245142" y="1138911"/>
              </a:cxn>
              <a:cxn ang="0">
                <a:pos x="5597614" y="1222356"/>
              </a:cxn>
              <a:cxn ang="0">
                <a:pos x="4961368" y="1317077"/>
              </a:cxn>
              <a:cxn ang="0">
                <a:pos x="4345427" y="1423075"/>
              </a:cxn>
              <a:cxn ang="0">
                <a:pos x="3743024" y="1540349"/>
              </a:cxn>
              <a:cxn ang="0">
                <a:pos x="3158670" y="1673410"/>
              </a:cxn>
              <a:cxn ang="0">
                <a:pos x="2587853" y="1815492"/>
              </a:cxn>
              <a:cxn ang="0">
                <a:pos x="2039598" y="1968850"/>
              </a:cxn>
              <a:cxn ang="0">
                <a:pos x="1504880" y="2133485"/>
              </a:cxn>
              <a:cxn ang="0">
                <a:pos x="985956" y="2309396"/>
              </a:cxn>
              <a:cxn ang="0">
                <a:pos x="482825" y="2501094"/>
              </a:cxn>
              <a:cxn ang="0">
                <a:pos x="0" y="2701813"/>
              </a:cxn>
              <a:cxn ang="0">
                <a:pos x="0" y="0"/>
              </a:cxn>
            </a:cxnLst>
            <a:pathLst>
              <a:path w="5699" h="1198">
                <a:moveTo>
                  <a:pt x="0" y="0"/>
                </a:moveTo>
                <a:lnTo>
                  <a:pt x="5699" y="0"/>
                </a:lnTo>
                <a:lnTo>
                  <a:pt x="5699" y="410"/>
                </a:lnTo>
                <a:lnTo>
                  <a:pt x="5344" y="399"/>
                </a:lnTo>
                <a:lnTo>
                  <a:pt x="4995" y="394"/>
                </a:lnTo>
                <a:lnTo>
                  <a:pt x="4656" y="394"/>
                </a:lnTo>
                <a:lnTo>
                  <a:pt x="4323" y="399"/>
                </a:lnTo>
                <a:lnTo>
                  <a:pt x="3998" y="410"/>
                </a:lnTo>
                <a:lnTo>
                  <a:pt x="3679" y="425"/>
                </a:lnTo>
                <a:lnTo>
                  <a:pt x="3367" y="446"/>
                </a:lnTo>
                <a:lnTo>
                  <a:pt x="3064" y="474"/>
                </a:lnTo>
                <a:lnTo>
                  <a:pt x="2768" y="505"/>
                </a:lnTo>
                <a:lnTo>
                  <a:pt x="2481" y="542"/>
                </a:lnTo>
                <a:lnTo>
                  <a:pt x="2199" y="584"/>
                </a:lnTo>
                <a:lnTo>
                  <a:pt x="1926" y="631"/>
                </a:lnTo>
                <a:lnTo>
                  <a:pt x="1659" y="683"/>
                </a:lnTo>
                <a:lnTo>
                  <a:pt x="1400" y="742"/>
                </a:lnTo>
                <a:lnTo>
                  <a:pt x="1147" y="805"/>
                </a:lnTo>
                <a:lnTo>
                  <a:pt x="904" y="873"/>
                </a:lnTo>
                <a:lnTo>
                  <a:pt x="667" y="946"/>
                </a:lnTo>
                <a:lnTo>
                  <a:pt x="437" y="1024"/>
                </a:lnTo>
                <a:lnTo>
                  <a:pt x="214" y="1109"/>
                </a:lnTo>
                <a:lnTo>
                  <a:pt x="0" y="1198"/>
                </a:lnTo>
                <a:lnTo>
                  <a:pt x="0" y="0"/>
                </a:lnTo>
                <a:close/>
              </a:path>
            </a:pathLst>
          </a:custGeom>
          <a:solidFill>
            <a:schemeClr val="accent1"/>
          </a:solidFill>
          <a:ln w="0">
            <a:noFill/>
          </a:ln>
        </p:spPr>
        <p:txBody>
          <a:bodyPr/>
          <a:p>
            <a:endParaRPr lang="zh-CN" altLang="en-US"/>
          </a:p>
        </p:txBody>
      </p:sp>
      <p:sp>
        <p:nvSpPr>
          <p:cNvPr id="18" name="Freeform 8"/>
          <p:cNvSpPr/>
          <p:nvPr userDrawn="1"/>
        </p:nvSpPr>
        <p:spPr>
          <a:xfrm>
            <a:off x="0" y="6080125"/>
            <a:ext cx="9144000" cy="781050"/>
          </a:xfrm>
          <a:custGeom>
            <a:avLst/>
            <a:gdLst/>
            <a:ahLst/>
            <a:cxnLst>
              <a:cxn ang="0">
                <a:pos x="12858044" y="0"/>
              </a:cxn>
              <a:cxn ang="0">
                <a:pos x="12858044" y="1098317"/>
              </a:cxn>
              <a:cxn ang="0">
                <a:pos x="0" y="1098317"/>
              </a:cxn>
              <a:cxn ang="0">
                <a:pos x="0" y="811897"/>
              </a:cxn>
              <a:cxn ang="0">
                <a:pos x="846072" y="859258"/>
              </a:cxn>
              <a:cxn ang="0">
                <a:pos x="1665070" y="897597"/>
              </a:cxn>
              <a:cxn ang="0">
                <a:pos x="2470531" y="924661"/>
              </a:cxn>
              <a:cxn ang="0">
                <a:pos x="3260198" y="944958"/>
              </a:cxn>
              <a:cxn ang="0">
                <a:pos x="4031816" y="953979"/>
              </a:cxn>
              <a:cxn ang="0">
                <a:pos x="4780873" y="949469"/>
              </a:cxn>
              <a:cxn ang="0">
                <a:pos x="5511879" y="938192"/>
              </a:cxn>
              <a:cxn ang="0">
                <a:pos x="6227092" y="913384"/>
              </a:cxn>
              <a:cxn ang="0">
                <a:pos x="6922000" y="881810"/>
              </a:cxn>
              <a:cxn ang="0">
                <a:pos x="7598858" y="838960"/>
              </a:cxn>
              <a:cxn ang="0">
                <a:pos x="8253154" y="784834"/>
              </a:cxn>
              <a:cxn ang="0">
                <a:pos x="8893912" y="721686"/>
              </a:cxn>
              <a:cxn ang="0">
                <a:pos x="9514365" y="651773"/>
              </a:cxn>
              <a:cxn ang="0">
                <a:pos x="10119025" y="563817"/>
              </a:cxn>
              <a:cxn ang="0">
                <a:pos x="10705635" y="473606"/>
              </a:cxn>
              <a:cxn ang="0">
                <a:pos x="11271940" y="367609"/>
              </a:cxn>
              <a:cxn ang="0">
                <a:pos x="11817939" y="254845"/>
              </a:cxn>
              <a:cxn ang="0">
                <a:pos x="12348144" y="133060"/>
              </a:cxn>
              <a:cxn ang="0">
                <a:pos x="12858044" y="0"/>
              </a:cxn>
            </a:cxnLst>
            <a:pathLst>
              <a:path w="5699" h="487">
                <a:moveTo>
                  <a:pt x="5699" y="0"/>
                </a:moveTo>
                <a:lnTo>
                  <a:pt x="5699" y="487"/>
                </a:lnTo>
                <a:lnTo>
                  <a:pt x="0" y="487"/>
                </a:lnTo>
                <a:lnTo>
                  <a:pt x="0" y="360"/>
                </a:lnTo>
                <a:lnTo>
                  <a:pt x="375" y="381"/>
                </a:lnTo>
                <a:lnTo>
                  <a:pt x="738" y="398"/>
                </a:lnTo>
                <a:lnTo>
                  <a:pt x="1095" y="410"/>
                </a:lnTo>
                <a:lnTo>
                  <a:pt x="1445" y="419"/>
                </a:lnTo>
                <a:lnTo>
                  <a:pt x="1787" y="423"/>
                </a:lnTo>
                <a:lnTo>
                  <a:pt x="2119" y="421"/>
                </a:lnTo>
                <a:lnTo>
                  <a:pt x="2443" y="416"/>
                </a:lnTo>
                <a:lnTo>
                  <a:pt x="2760" y="405"/>
                </a:lnTo>
                <a:lnTo>
                  <a:pt x="3068" y="391"/>
                </a:lnTo>
                <a:lnTo>
                  <a:pt x="3368" y="372"/>
                </a:lnTo>
                <a:lnTo>
                  <a:pt x="3658" y="348"/>
                </a:lnTo>
                <a:lnTo>
                  <a:pt x="3942" y="320"/>
                </a:lnTo>
                <a:lnTo>
                  <a:pt x="4217" y="289"/>
                </a:lnTo>
                <a:lnTo>
                  <a:pt x="4485" y="250"/>
                </a:lnTo>
                <a:lnTo>
                  <a:pt x="4745" y="210"/>
                </a:lnTo>
                <a:lnTo>
                  <a:pt x="4996" y="163"/>
                </a:lnTo>
                <a:lnTo>
                  <a:pt x="5238" y="113"/>
                </a:lnTo>
                <a:lnTo>
                  <a:pt x="5473" y="59"/>
                </a:lnTo>
                <a:lnTo>
                  <a:pt x="5699" y="0"/>
                </a:lnTo>
                <a:close/>
              </a:path>
            </a:pathLst>
          </a:custGeom>
          <a:solidFill>
            <a:schemeClr val="accent1"/>
          </a:solidFill>
          <a:ln w="0">
            <a:noFill/>
          </a:ln>
        </p:spPr>
        <p:txBody>
          <a:bodyPr/>
          <a:p>
            <a:endParaRPr lang="zh-CN" altLang="en-US"/>
          </a:p>
        </p:txBody>
      </p:sp>
      <p:sp>
        <p:nvSpPr>
          <p:cNvPr id="17" name="Freeform 6"/>
          <p:cNvSpPr/>
          <p:nvPr userDrawn="1"/>
        </p:nvSpPr>
        <p:spPr>
          <a:xfrm>
            <a:off x="0" y="5794375"/>
            <a:ext cx="9144000" cy="933450"/>
          </a:xfrm>
          <a:custGeom>
            <a:avLst/>
            <a:gdLst/>
            <a:ahLst/>
            <a:cxnLst>
              <a:cxn ang="0">
                <a:pos x="12858044" y="0"/>
              </a:cxn>
              <a:cxn ang="0">
                <a:pos x="12858044" y="317993"/>
              </a:cxn>
              <a:cxn ang="0">
                <a:pos x="12348144" y="455564"/>
              </a:cxn>
              <a:cxn ang="0">
                <a:pos x="11817939" y="581859"/>
              </a:cxn>
              <a:cxn ang="0">
                <a:pos x="11271940" y="699133"/>
              </a:cxn>
              <a:cxn ang="0">
                <a:pos x="10705635" y="805131"/>
              </a:cxn>
              <a:cxn ang="0">
                <a:pos x="10119025" y="899852"/>
              </a:cxn>
              <a:cxn ang="0">
                <a:pos x="9514365" y="985553"/>
              </a:cxn>
              <a:cxn ang="0">
                <a:pos x="8893912" y="1059977"/>
              </a:cxn>
              <a:cxn ang="0">
                <a:pos x="8253154" y="1127635"/>
              </a:cxn>
              <a:cxn ang="0">
                <a:pos x="7598858" y="1181761"/>
              </a:cxn>
              <a:cxn ang="0">
                <a:pos x="6922000" y="1229122"/>
              </a:cxn>
              <a:cxn ang="0">
                <a:pos x="6227092" y="1265206"/>
              </a:cxn>
              <a:cxn ang="0">
                <a:pos x="5511879" y="1287759"/>
              </a:cxn>
              <a:cxn ang="0">
                <a:pos x="4780873" y="1303546"/>
              </a:cxn>
              <a:cxn ang="0">
                <a:pos x="4031816" y="1310312"/>
              </a:cxn>
              <a:cxn ang="0">
                <a:pos x="3260198" y="1308056"/>
              </a:cxn>
              <a:cxn ang="0">
                <a:pos x="2470531" y="1292269"/>
              </a:cxn>
              <a:cxn ang="0">
                <a:pos x="1665070" y="1265206"/>
              </a:cxn>
              <a:cxn ang="0">
                <a:pos x="846072" y="1233632"/>
              </a:cxn>
              <a:cxn ang="0">
                <a:pos x="0" y="1186272"/>
              </a:cxn>
              <a:cxn ang="0">
                <a:pos x="0" y="1134400"/>
              </a:cxn>
              <a:cxn ang="0">
                <a:pos x="888940" y="1161464"/>
              </a:cxn>
              <a:cxn ang="0">
                <a:pos x="1757574" y="1181761"/>
              </a:cxn>
              <a:cxn ang="0">
                <a:pos x="2605902" y="1188527"/>
              </a:cxn>
              <a:cxn ang="0">
                <a:pos x="3433925" y="1186272"/>
              </a:cxn>
              <a:cxn ang="0">
                <a:pos x="4239386" y="1170485"/>
              </a:cxn>
              <a:cxn ang="0">
                <a:pos x="5024541" y="1143422"/>
              </a:cxn>
              <a:cxn ang="0">
                <a:pos x="5791647" y="1107337"/>
              </a:cxn>
              <a:cxn ang="0">
                <a:pos x="6538447" y="1059977"/>
              </a:cxn>
              <a:cxn ang="0">
                <a:pos x="7260429" y="1005850"/>
              </a:cxn>
              <a:cxn ang="0">
                <a:pos x="7964361" y="933681"/>
              </a:cxn>
              <a:cxn ang="0">
                <a:pos x="8645731" y="857002"/>
              </a:cxn>
              <a:cxn ang="0">
                <a:pos x="9311308" y="764536"/>
              </a:cxn>
              <a:cxn ang="0">
                <a:pos x="9954323" y="663049"/>
              </a:cxn>
              <a:cxn ang="0">
                <a:pos x="10574776" y="552541"/>
              </a:cxn>
              <a:cxn ang="0">
                <a:pos x="11177180" y="433011"/>
              </a:cxn>
              <a:cxn ang="0">
                <a:pos x="11757021" y="297695"/>
              </a:cxn>
              <a:cxn ang="0">
                <a:pos x="12316557" y="153358"/>
              </a:cxn>
              <a:cxn ang="0">
                <a:pos x="12858044" y="0"/>
              </a:cxn>
            </a:cxnLst>
            <a:pathLst>
              <a:path w="5699" h="581">
                <a:moveTo>
                  <a:pt x="5699" y="0"/>
                </a:moveTo>
                <a:lnTo>
                  <a:pt x="5699" y="141"/>
                </a:lnTo>
                <a:lnTo>
                  <a:pt x="5473" y="202"/>
                </a:lnTo>
                <a:lnTo>
                  <a:pt x="5238" y="258"/>
                </a:lnTo>
                <a:lnTo>
                  <a:pt x="4996" y="310"/>
                </a:lnTo>
                <a:lnTo>
                  <a:pt x="4745" y="357"/>
                </a:lnTo>
                <a:lnTo>
                  <a:pt x="4485" y="399"/>
                </a:lnTo>
                <a:lnTo>
                  <a:pt x="4217" y="437"/>
                </a:lnTo>
                <a:lnTo>
                  <a:pt x="3942" y="470"/>
                </a:lnTo>
                <a:lnTo>
                  <a:pt x="3658" y="500"/>
                </a:lnTo>
                <a:lnTo>
                  <a:pt x="3368" y="524"/>
                </a:lnTo>
                <a:lnTo>
                  <a:pt x="3068" y="545"/>
                </a:lnTo>
                <a:lnTo>
                  <a:pt x="2760" y="561"/>
                </a:lnTo>
                <a:lnTo>
                  <a:pt x="2443" y="571"/>
                </a:lnTo>
                <a:lnTo>
                  <a:pt x="2119" y="578"/>
                </a:lnTo>
                <a:lnTo>
                  <a:pt x="1787" y="581"/>
                </a:lnTo>
                <a:lnTo>
                  <a:pt x="1445" y="580"/>
                </a:lnTo>
                <a:lnTo>
                  <a:pt x="1095" y="573"/>
                </a:lnTo>
                <a:lnTo>
                  <a:pt x="738" y="561"/>
                </a:lnTo>
                <a:lnTo>
                  <a:pt x="375" y="547"/>
                </a:lnTo>
                <a:lnTo>
                  <a:pt x="0" y="526"/>
                </a:lnTo>
                <a:lnTo>
                  <a:pt x="0" y="503"/>
                </a:lnTo>
                <a:lnTo>
                  <a:pt x="394" y="515"/>
                </a:lnTo>
                <a:lnTo>
                  <a:pt x="779" y="524"/>
                </a:lnTo>
                <a:lnTo>
                  <a:pt x="1155" y="527"/>
                </a:lnTo>
                <a:lnTo>
                  <a:pt x="1522" y="526"/>
                </a:lnTo>
                <a:lnTo>
                  <a:pt x="1879" y="519"/>
                </a:lnTo>
                <a:lnTo>
                  <a:pt x="2227" y="507"/>
                </a:lnTo>
                <a:lnTo>
                  <a:pt x="2567" y="491"/>
                </a:lnTo>
                <a:lnTo>
                  <a:pt x="2898" y="470"/>
                </a:lnTo>
                <a:lnTo>
                  <a:pt x="3218" y="446"/>
                </a:lnTo>
                <a:lnTo>
                  <a:pt x="3530" y="414"/>
                </a:lnTo>
                <a:lnTo>
                  <a:pt x="3832" y="380"/>
                </a:lnTo>
                <a:lnTo>
                  <a:pt x="4127" y="339"/>
                </a:lnTo>
                <a:lnTo>
                  <a:pt x="4412" y="294"/>
                </a:lnTo>
                <a:lnTo>
                  <a:pt x="4687" y="245"/>
                </a:lnTo>
                <a:lnTo>
                  <a:pt x="4954" y="192"/>
                </a:lnTo>
                <a:lnTo>
                  <a:pt x="5211" y="132"/>
                </a:lnTo>
                <a:lnTo>
                  <a:pt x="5459" y="68"/>
                </a:lnTo>
                <a:lnTo>
                  <a:pt x="5699" y="0"/>
                </a:lnTo>
                <a:close/>
              </a:path>
            </a:pathLst>
          </a:custGeom>
          <a:solidFill>
            <a:schemeClr val="accent2"/>
          </a:solidFill>
          <a:ln w="0">
            <a:noFill/>
          </a:ln>
        </p:spPr>
        <p:txBody>
          <a:bodyPr/>
          <a:p>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right)">
                                      <p:cBhvr>
                                        <p:cTn id="11" dur="500"/>
                                        <p:tgtEl>
                                          <p:spTgt spid="1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left)">
                                      <p:cBhvr>
                                        <p:cTn id="15" dur="500"/>
                                        <p:tgtEl>
                                          <p:spTgt spid="20"/>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500"/>
                                        <p:tgtEl>
                                          <p:spTgt spid="17"/>
                                        </p:tgtEl>
                                      </p:cBhvr>
                                    </p:animEffect>
                                  </p:childTnLst>
                                </p:cTn>
                              </p:par>
                            </p:childTnLst>
                          </p:cTn>
                        </p:par>
                        <p:par>
                          <p:cTn id="20" fill="hold">
                            <p:stCondLst>
                              <p:cond delay="2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21"/>
                                        </p:tgtEl>
                                        <p:attrNameLst>
                                          <p:attrName>style.visibility</p:attrName>
                                        </p:attrNameLst>
                                      </p:cBhvr>
                                      <p:to>
                                        <p:strVal val="visible"/>
                                      </p:to>
                                    </p:set>
                                    <p:anim calcmode="lin" valueType="num">
                                      <p:cBhvr>
                                        <p:cTn id="23"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21"/>
                                        </p:tgtEl>
                                        <p:attrNameLst>
                                          <p:attrName>ppt_y</p:attrName>
                                        </p:attrNameLst>
                                      </p:cBhvr>
                                      <p:tavLst>
                                        <p:tav tm="0">
                                          <p:val>
                                            <p:strVal val="#ppt_y"/>
                                          </p:val>
                                        </p:tav>
                                        <p:tav tm="100000">
                                          <p:val>
                                            <p:strVal val="#ppt_y"/>
                                          </p:val>
                                        </p:tav>
                                      </p:tavLst>
                                    </p:anim>
                                    <p:anim calcmode="lin" valueType="num">
                                      <p:cBhvr>
                                        <p:cTn id="25"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21"/>
                                        </p:tgtEl>
                                      </p:cBhvr>
                                    </p:animEffect>
                                  </p:childTnLst>
                                </p:cTn>
                              </p:par>
                            </p:childTnLst>
                          </p:cTn>
                        </p:par>
                        <p:par>
                          <p:cTn id="28" fill="hold">
                            <p:stCondLst>
                              <p:cond delay="2700"/>
                            </p:stCondLst>
                            <p:childTnLst>
                              <p:par>
                                <p:cTn id="29" presetID="26" presetClass="emph" presetSubtype="0" fill="hold" grpId="1" nodeType="afterEffect">
                                  <p:stCondLst>
                                    <p:cond delay="0"/>
                                  </p:stCondLst>
                                  <p:iterate type="lt">
                                    <p:tmAbs val="0"/>
                                  </p:iterate>
                                  <p:childTnLst>
                                    <p:animEffect transition="out" filter="fade">
                                      <p:cBhvr>
                                        <p:cTn id="30" dur="500" tmFilter="0, 0; .2, .5; .8, .5; 1, 0"/>
                                        <p:tgtEl>
                                          <p:spTgt spid="21"/>
                                        </p:tgtEl>
                                      </p:cBhvr>
                                    </p:animEffect>
                                    <p:animScale>
                                      <p:cBhvr>
                                        <p:cTn id="31"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8" grpId="0" bldLvl="0" animBg="1"/>
      <p:bldP spid="19" grpId="0" bldLvl="0" animBg="1"/>
      <p:bldP spid="20" grpId="0" bldLvl="0" animBg="1"/>
      <p:bldP spid="21" grpId="0"/>
      <p:bldP spid="21" grpId="1"/>
    </p:bldLst>
  </p:timing>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hf sldNum="0" hdr="0" ftr="0" dt="0"/>
  <p:txStyles>
    <p:titleStyle>
      <a:lvl1pPr algn="l" defTabSz="866775" rtl="0" eaLnBrk="1" latinLnBrk="0" hangingPunct="1">
        <a:lnSpc>
          <a:spcPct val="90000"/>
        </a:lnSpc>
        <a:spcBef>
          <a:spcPct val="0"/>
        </a:spcBef>
        <a:buNone/>
        <a:defRPr sz="417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ct val="190000"/>
        </a:spcBef>
        <a:buFont typeface="Arial" panose="020B0604020202020204" pitchFamily="34" charset="0"/>
        <a:buChar char="•"/>
        <a:defRPr sz="2655" kern="1200">
          <a:solidFill>
            <a:schemeClr val="tx1"/>
          </a:solidFill>
          <a:latin typeface="+mn-lt"/>
          <a:ea typeface="+mn-ea"/>
          <a:cs typeface="+mn-cs"/>
        </a:defRPr>
      </a:lvl1pPr>
      <a:lvl2pPr marL="650240" indent="-216535" algn="l" defTabSz="866775" rtl="0" eaLnBrk="1" latinLnBrk="0" hangingPunct="1">
        <a:lnSpc>
          <a:spcPct val="90000"/>
        </a:lnSpc>
        <a:spcBef>
          <a:spcPct val="95000"/>
        </a:spcBef>
        <a:buFont typeface="Arial" panose="020B0604020202020204" pitchFamily="34" charset="0"/>
        <a:buChar char="•"/>
        <a:defRPr sz="2275" kern="1200">
          <a:solidFill>
            <a:schemeClr val="tx1"/>
          </a:solidFill>
          <a:latin typeface="+mn-lt"/>
          <a:ea typeface="+mn-ea"/>
          <a:cs typeface="+mn-cs"/>
        </a:defRPr>
      </a:lvl2pPr>
      <a:lvl3pPr marL="1083945" indent="-216535" algn="l" defTabSz="866775" rtl="0" eaLnBrk="1" latinLnBrk="0" hangingPunct="1">
        <a:lnSpc>
          <a:spcPct val="90000"/>
        </a:lnSpc>
        <a:spcBef>
          <a:spcPct val="95000"/>
        </a:spcBef>
        <a:buFont typeface="Arial" panose="020B0604020202020204" pitchFamily="34" charset="0"/>
        <a:buChar char="•"/>
        <a:defRPr sz="1895" kern="1200">
          <a:solidFill>
            <a:schemeClr val="tx1"/>
          </a:solidFill>
          <a:latin typeface="+mn-lt"/>
          <a:ea typeface="+mn-ea"/>
          <a:cs typeface="+mn-cs"/>
        </a:defRPr>
      </a:lvl3pPr>
      <a:lvl4pPr marL="1517015"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4pPr>
      <a:lvl5pPr marL="1950720"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5pPr>
      <a:lvl6pPr marL="2384425"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6pPr>
      <a:lvl7pPr marL="2818130"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7pPr>
      <a:lvl8pPr marL="3251200"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8pPr>
      <a:lvl9pPr marL="3685540"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9pPr>
    </p:bodyStyle>
    <p:other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890"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665" algn="l" defTabSz="866775" rtl="0" eaLnBrk="1" latinLnBrk="0" hangingPunct="1">
        <a:defRPr sz="1705" kern="1200">
          <a:solidFill>
            <a:schemeClr val="tx1"/>
          </a:solidFill>
          <a:latin typeface="+mn-lt"/>
          <a:ea typeface="+mn-ea"/>
          <a:cs typeface="+mn-cs"/>
        </a:defRPr>
      </a:lvl8pPr>
      <a:lvl9pPr marL="3468370" algn="l" defTabSz="866775" rtl="0" eaLnBrk="1" latinLnBrk="0" hangingPunct="1">
        <a:defRPr sz="170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5" Type="http://schemas.openxmlformats.org/officeDocument/2006/relationships/vmlDrawing" Target="../drawings/vmlDrawing1.vml"/><Relationship Id="rId4" Type="http://schemas.openxmlformats.org/officeDocument/2006/relationships/slideLayout" Target="../slideLayouts/slideLayout2.xml"/><Relationship Id="rId3" Type="http://schemas.openxmlformats.org/officeDocument/2006/relationships/image" Target="../media/image7.png"/><Relationship Id="rId2" Type="http://schemas.openxmlformats.org/officeDocument/2006/relationships/image" Target="../media/image6.wmf"/><Relationship Id="rId1" Type="http://schemas.openxmlformats.org/officeDocument/2006/relationships/oleObject" Target="../embeddings/oleObject1.bin"/></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40.xml.rels><?xml version="1.0" encoding="UTF-8" standalone="yes"?>
<Relationships xmlns="http://schemas.openxmlformats.org/package/2006/relationships"><Relationship Id="rId6" Type="http://schemas.openxmlformats.org/officeDocument/2006/relationships/vmlDrawing" Target="../drawings/vmlDrawing2.vml"/><Relationship Id="rId5" Type="http://schemas.openxmlformats.org/officeDocument/2006/relationships/slideLayout" Target="../slideLayouts/slideLayout2.xml"/><Relationship Id="rId4" Type="http://schemas.openxmlformats.org/officeDocument/2006/relationships/image" Target="../media/image21.wmf"/><Relationship Id="rId3" Type="http://schemas.openxmlformats.org/officeDocument/2006/relationships/oleObject" Target="../embeddings/oleObject3.bin"/><Relationship Id="rId2" Type="http://schemas.openxmlformats.org/officeDocument/2006/relationships/image" Target="../media/image20.wmf"/><Relationship Id="rId1" Type="http://schemas.openxmlformats.org/officeDocument/2006/relationships/oleObject" Target="../embeddings/oleObject2.bin"/></Relationships>
</file>

<file path=ppt/slides/_rels/slide41.xml.rels><?xml version="1.0" encoding="UTF-8" standalone="yes"?>
<Relationships xmlns="http://schemas.openxmlformats.org/package/2006/relationships"><Relationship Id="rId4" Type="http://schemas.openxmlformats.org/officeDocument/2006/relationships/vmlDrawing" Target="../drawings/vmlDrawing3.vml"/><Relationship Id="rId3" Type="http://schemas.openxmlformats.org/officeDocument/2006/relationships/slideLayout" Target="../slideLayouts/slideLayout2.xml"/><Relationship Id="rId2" Type="http://schemas.openxmlformats.org/officeDocument/2006/relationships/image" Target="../media/image21.wmf"/><Relationship Id="rId1" Type="http://schemas.openxmlformats.org/officeDocument/2006/relationships/oleObject" Target="../embeddings/oleObject4.bin"/></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2.pn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3.pn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4.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5.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6.pn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7.png"/></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8.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9.png"/></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0.png"/></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0.png"/></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1.png"/></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2.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1638300" y="2919730"/>
            <a:ext cx="5857240" cy="1736725"/>
            <a:chOff x="2580" y="4598"/>
            <a:chExt cx="9224" cy="2735"/>
          </a:xfrm>
        </p:grpSpPr>
        <p:sp>
          <p:nvSpPr>
            <p:cNvPr id="21" name="矩形 259"/>
            <p:cNvSpPr>
              <a:spLocks noChangeArrowheads="1"/>
            </p:cNvSpPr>
            <p:nvPr/>
          </p:nvSpPr>
          <p:spPr bwMode="auto">
            <a:xfrm>
              <a:off x="2580" y="4598"/>
              <a:ext cx="9224" cy="1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4265" b="1" i="0" u="none" strike="noStrike" kern="1200" cap="all" spc="0" normalizeH="0" baseline="0" noProof="1">
                  <a:ln>
                    <a:noFill/>
                  </a:ln>
                  <a:solidFill>
                    <a:schemeClr val="bg1">
                      <a:lumMod val="50000"/>
                    </a:schemeClr>
                  </a:soli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第</a:t>
              </a:r>
              <a:r>
                <a:rPr kumimoji="0" lang="zh-CN" altLang="en-US" sz="4265" b="1" i="0" u="none" strike="noStrike" kern="1200" cap="all" spc="0" normalizeH="0" baseline="0" noProof="1" smtClean="0">
                  <a:ln>
                    <a:noFill/>
                  </a:ln>
                  <a:solidFill>
                    <a:schemeClr val="bg1">
                      <a:lumMod val="50000"/>
                    </a:schemeClr>
                  </a:soli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一部分  基础知识梳理</a:t>
              </a:r>
              <a:endParaRPr kumimoji="0" lang="zh-CN" altLang="en-US" sz="4265" b="1" i="0" u="none" strike="noStrike" kern="1200" cap="all" spc="0" normalizeH="0" baseline="0" noProof="1" smtClean="0">
                <a:ln>
                  <a:noFill/>
                </a:ln>
                <a:solidFill>
                  <a:schemeClr val="bg1">
                    <a:lumMod val="50000"/>
                  </a:schemeClr>
                </a:soli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endParaRPr>
            </a:p>
          </p:txBody>
        </p:sp>
        <p:sp>
          <p:nvSpPr>
            <p:cNvPr id="22" name="矩形 259"/>
            <p:cNvSpPr>
              <a:spLocks noChangeArrowheads="1"/>
            </p:cNvSpPr>
            <p:nvPr/>
          </p:nvSpPr>
          <p:spPr bwMode="auto">
            <a:xfrm>
              <a:off x="2580" y="6505"/>
              <a:ext cx="9224" cy="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3415" b="0" i="0" u="none" strike="noStrike" kern="1200" cap="all" spc="0" normalizeH="0" baseline="0" noProof="1">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rPr>
                <a:t>第一章  机械运动</a:t>
              </a:r>
              <a:endParaRPr kumimoji="0" lang="zh-CN" altLang="en-US" sz="3415" b="0" i="0" u="none" strike="noStrike" kern="1200" cap="all" spc="0" normalizeH="0" baseline="0" noProof="1">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endParaRPr>
            </a:p>
          </p:txBody>
        </p:sp>
      </p:grpSp>
    </p:spTree>
  </p:cSld>
  <p:clrMapOvr>
    <a:masterClrMapping/>
  </p:clrMapOvr>
  <p:transition advTm="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671830" y="2219325"/>
            <a:ext cx="7894320" cy="565150"/>
          </a:xfrm>
          <a:prstGeom prst="rect">
            <a:avLst/>
          </a:prstGeom>
          <a:noFill/>
        </p:spPr>
        <p:txBody>
          <a:bodyPr wrap="square" rtlCol="0" anchor="t">
            <a:spAutoFit/>
          </a:bodyPr>
          <a:p>
            <a:pPr marL="622935" indent="-622935" algn="just">
              <a:lnSpc>
                <a:spcPct val="110000"/>
              </a:lnSpc>
              <a:buClrTx/>
              <a:buSzTx/>
              <a:buNone/>
            </a:pPr>
            <a:r>
              <a:rPr lang="zh-CN" altLang="en-US" sz="2800" b="1"/>
              <a:t>1</a:t>
            </a:r>
            <a:r>
              <a:rPr lang="zh-CN" sz="2800" b="1" noProof="0" dirty="0">
                <a:ln>
                  <a:noFill/>
                </a:ln>
                <a:effectLst/>
                <a:uLnTx/>
                <a:uFillTx/>
              </a:rPr>
              <a:t>. 机械运动</a:t>
            </a:r>
            <a:r>
              <a:rPr lang="zh-CN" sz="2800" noProof="0" dirty="0">
                <a:ln>
                  <a:noFill/>
                </a:ln>
                <a:effectLst/>
                <a:uLnTx/>
                <a:uFillTx/>
              </a:rPr>
              <a:t>：物体</a:t>
            </a:r>
            <a:r>
              <a:rPr lang="zh-CN" sz="2800" u="sng" noProof="0" dirty="0">
                <a:ln>
                  <a:noFill/>
                </a:ln>
                <a:effectLst/>
                <a:uLnTx/>
                <a:uFillTx/>
              </a:rPr>
              <a:t>　　         </a:t>
            </a:r>
            <a:r>
              <a:rPr lang="zh-CN" sz="2800" noProof="0" dirty="0">
                <a:ln>
                  <a:noFill/>
                </a:ln>
                <a:effectLst/>
                <a:uLnTx/>
                <a:uFillTx/>
              </a:rPr>
              <a:t>随时间变化而变化.</a:t>
            </a:r>
            <a:endParaRPr lang="zh-CN" sz="2800" noProof="0" dirty="0">
              <a:ln>
                <a:noFill/>
              </a:ln>
              <a:effectLst/>
              <a:uLnTx/>
              <a:uFillTx/>
            </a:endParaRPr>
          </a:p>
        </p:txBody>
      </p:sp>
      <p:sp>
        <p:nvSpPr>
          <p:cNvPr id="7" name="文本框 6"/>
          <p:cNvSpPr txBox="1"/>
          <p:nvPr/>
        </p:nvSpPr>
        <p:spPr>
          <a:xfrm>
            <a:off x="671830" y="1155700"/>
            <a:ext cx="8153400" cy="1173480"/>
          </a:xfrm>
          <a:prstGeom prst="rect">
            <a:avLst/>
          </a:prstGeom>
          <a:noFill/>
        </p:spPr>
        <p:txBody>
          <a:bodyPr wrap="square" rtlCol="0" anchor="t">
            <a:spAutoFit/>
          </a:bodyPr>
          <a:p>
            <a:pPr marL="643255" indent="-643255" algn="l">
              <a:lnSpc>
                <a:spcPct val="110000"/>
              </a:lnSpc>
            </a:pPr>
            <a:r>
              <a:rPr lang="zh-CN" altLang="en-US" sz="3200" b="1">
                <a:solidFill>
                  <a:srgbClr val="FF0000"/>
                </a:solidFill>
                <a:sym typeface="+mn-ea"/>
              </a:rPr>
              <a:t>四、运动的描述</a:t>
            </a:r>
            <a:r>
              <a:rPr lang="zh-CN" altLang="en-US" sz="3200">
                <a:sym typeface="+mn-ea"/>
              </a:rPr>
              <a:t>（10年5考，2019、2018、2017、2014、2011年考）</a:t>
            </a:r>
            <a:endParaRPr lang="zh-CN" altLang="en-US" sz="3200">
              <a:sym typeface="+mn-ea"/>
            </a:endParaRPr>
          </a:p>
        </p:txBody>
      </p:sp>
      <p:sp>
        <p:nvSpPr>
          <p:cNvPr id="8" name="文本框 7"/>
          <p:cNvSpPr txBox="1"/>
          <p:nvPr/>
        </p:nvSpPr>
        <p:spPr>
          <a:xfrm>
            <a:off x="3923666" y="2233295"/>
            <a:ext cx="897890" cy="521970"/>
          </a:xfrm>
          <a:prstGeom prst="rect">
            <a:avLst/>
          </a:prstGeom>
          <a:noFill/>
        </p:spPr>
        <p:txBody>
          <a:bodyPr wrap="none" rtlCol="0" anchor="t">
            <a:spAutoFit/>
          </a:bodyPr>
          <a:p>
            <a:pPr algn="ctr"/>
            <a:r>
              <a:rPr lang="zh-CN" altLang="zh-CN" sz="2800" b="1" dirty="0">
                <a:solidFill>
                  <a:srgbClr val="FF0000"/>
                </a:solidFill>
                <a:latin typeface="Times New Roman" panose="02020603050405020304" pitchFamily="18" charset="0"/>
                <a:sym typeface="+mn-ea"/>
              </a:rPr>
              <a:t>位置</a:t>
            </a:r>
            <a:endParaRPr lang="zh-CN" altLang="zh-CN" sz="2800" b="1" dirty="0">
              <a:solidFill>
                <a:srgbClr val="FF0000"/>
              </a:solidFill>
              <a:latin typeface="Times New Roman" panose="02020603050405020304" pitchFamily="18" charset="0"/>
              <a:sym typeface="+mn-ea"/>
            </a:endParaRPr>
          </a:p>
        </p:txBody>
      </p:sp>
      <p:sp>
        <p:nvSpPr>
          <p:cNvPr id="9" name="文本框 8"/>
          <p:cNvSpPr txBox="1"/>
          <p:nvPr/>
        </p:nvSpPr>
        <p:spPr>
          <a:xfrm>
            <a:off x="671830" y="2645410"/>
            <a:ext cx="8001635" cy="3881755"/>
          </a:xfrm>
          <a:prstGeom prst="rect">
            <a:avLst/>
          </a:prstGeom>
          <a:noFill/>
        </p:spPr>
        <p:txBody>
          <a:bodyPr wrap="square" rtlCol="0" anchor="t">
            <a:spAutoFit/>
          </a:bodyPr>
          <a:p>
            <a:pPr marL="400050" indent="-400050" algn="just" defTabSz="914400">
              <a:lnSpc>
                <a:spcPct val="110000"/>
              </a:lnSpc>
              <a:tabLst>
                <a:tab pos="447675" algn="l"/>
              </a:tabLst>
            </a:pPr>
            <a:r>
              <a:rPr lang="zh-CN" altLang="en-US" sz="2800" b="1">
                <a:sym typeface="+mn-ea"/>
              </a:rPr>
              <a:t>2. 参照物</a:t>
            </a:r>
            <a:r>
              <a:rPr lang="zh-CN" altLang="en-US" sz="2800">
                <a:sym typeface="+mn-ea"/>
              </a:rPr>
              <a:t>：判断一个物体是运动还是静止时，被选作</a:t>
            </a:r>
            <a:r>
              <a:rPr lang="zh-CN" altLang="en-US" sz="2800" u="sng">
                <a:sym typeface="+mn-ea"/>
              </a:rPr>
              <a:t>　　         </a:t>
            </a:r>
            <a:r>
              <a:rPr lang="zh-CN" altLang="en-US" sz="2800">
                <a:sym typeface="+mn-ea"/>
              </a:rPr>
              <a:t>的物体.</a:t>
            </a:r>
            <a:endParaRPr lang="zh-CN" altLang="en-US" sz="2800"/>
          </a:p>
          <a:p>
            <a:pPr marL="781050" indent="-781050" algn="just">
              <a:lnSpc>
                <a:spcPct val="110000"/>
              </a:lnSpc>
            </a:pPr>
            <a:r>
              <a:rPr lang="zh-CN" altLang="en-US" sz="2800">
                <a:sym typeface="+mn-ea"/>
              </a:rPr>
              <a:t>（1）参照物可以选择除</a:t>
            </a:r>
            <a:r>
              <a:rPr lang="zh-CN" altLang="en-US" sz="2800" b="1">
                <a:solidFill>
                  <a:srgbClr val="FF0000"/>
                </a:solidFill>
                <a:sym typeface="+mn-ea"/>
              </a:rPr>
              <a:t>研究对象</a:t>
            </a:r>
            <a:r>
              <a:rPr lang="zh-CN" altLang="en-US" sz="2800">
                <a:sym typeface="+mn-ea"/>
              </a:rPr>
              <a:t>外的任何物体. 运动和静止的物体都可以选作参照物，一旦被选作参照物就被认为是静止的.</a:t>
            </a:r>
            <a:endParaRPr lang="zh-CN" altLang="en-US" sz="2800"/>
          </a:p>
          <a:p>
            <a:pPr marL="770890" indent="-770890" algn="just">
              <a:lnSpc>
                <a:spcPct val="110000"/>
              </a:lnSpc>
            </a:pPr>
            <a:r>
              <a:rPr lang="zh-CN" altLang="en-US" sz="2800">
                <a:sym typeface="+mn-ea"/>
              </a:rPr>
              <a:t>（2）参照物的选择应该使我们对运动的描述更简单、清楚.不加特殊说明时，一般选择</a:t>
            </a:r>
            <a:r>
              <a:rPr lang="zh-CN" altLang="en-US" sz="2800" b="1">
                <a:solidFill>
                  <a:srgbClr val="FF0000"/>
                </a:solidFill>
                <a:sym typeface="+mn-ea"/>
              </a:rPr>
              <a:t>地面</a:t>
            </a:r>
            <a:r>
              <a:rPr lang="zh-CN" altLang="en-US" sz="2800">
                <a:sym typeface="+mn-ea"/>
              </a:rPr>
              <a:t>或</a:t>
            </a:r>
            <a:r>
              <a:rPr lang="zh-CN" altLang="en-US" sz="2800" b="1">
                <a:solidFill>
                  <a:srgbClr val="FF0000"/>
                </a:solidFill>
                <a:sym typeface="+mn-ea"/>
              </a:rPr>
              <a:t>固定在地面上的物体</a:t>
            </a:r>
            <a:r>
              <a:rPr lang="zh-CN" altLang="en-US" sz="2800">
                <a:sym typeface="+mn-ea"/>
              </a:rPr>
              <a:t>作为参照物.</a:t>
            </a:r>
            <a:endParaRPr lang="zh-CN" sz="2800" noProof="0" dirty="0">
              <a:ln>
                <a:noFill/>
              </a:ln>
              <a:effectLst/>
              <a:uLnTx/>
              <a:uFillTx/>
              <a:sym typeface="+mn-ea"/>
            </a:endParaRPr>
          </a:p>
        </p:txBody>
      </p:sp>
      <p:sp>
        <p:nvSpPr>
          <p:cNvPr id="10" name="文本框 9"/>
          <p:cNvSpPr txBox="1"/>
          <p:nvPr/>
        </p:nvSpPr>
        <p:spPr>
          <a:xfrm>
            <a:off x="2073911" y="3131185"/>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标准</a:t>
            </a:r>
            <a:endParaRPr lang="zh-CN" alt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10" grpId="0"/>
      <p:bldP spid="10"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文本框 13"/>
          <p:cNvSpPr txBox="1"/>
          <p:nvPr/>
        </p:nvSpPr>
        <p:spPr>
          <a:xfrm>
            <a:off x="624205" y="1939925"/>
            <a:ext cx="7895590" cy="3709035"/>
          </a:xfrm>
          <a:prstGeom prst="rect">
            <a:avLst/>
          </a:prstGeom>
          <a:noFill/>
        </p:spPr>
        <p:txBody>
          <a:bodyPr wrap="square" rtlCol="0" anchor="t">
            <a:spAutoFit/>
          </a:bodyPr>
          <a:p>
            <a:pPr marL="421640" indent="-421640" algn="just">
              <a:lnSpc>
                <a:spcPct val="120000"/>
              </a:lnSpc>
            </a:pPr>
            <a:r>
              <a:rPr lang="zh-CN" altLang="en-US" sz="2800" b="1">
                <a:sym typeface="+mn-ea"/>
              </a:rPr>
              <a:t>3. 运动和静止的相对性</a:t>
            </a:r>
            <a:r>
              <a:rPr lang="zh-CN" altLang="en-US" sz="2800">
                <a:sym typeface="+mn-ea"/>
              </a:rPr>
              <a:t>：判断一个物体是静止还是运动，取决于所选的</a:t>
            </a:r>
            <a:r>
              <a:rPr lang="zh-CN" altLang="en-US" sz="2800" u="sng">
                <a:sym typeface="+mn-ea"/>
              </a:rPr>
              <a:t>　　          </a:t>
            </a:r>
            <a:r>
              <a:rPr lang="zh-CN" altLang="en-US" sz="2800">
                <a:sym typeface="+mn-ea"/>
              </a:rPr>
              <a:t>. 所选的参照物不同，物体是运动还是静止就可能不同.</a:t>
            </a:r>
            <a:endParaRPr lang="zh-CN" altLang="en-US" sz="2800">
              <a:sym typeface="+mn-ea"/>
            </a:endParaRPr>
          </a:p>
          <a:p>
            <a:pPr marL="421640" indent="-421640" algn="just">
              <a:lnSpc>
                <a:spcPct val="120000"/>
              </a:lnSpc>
            </a:pPr>
            <a:r>
              <a:rPr lang="zh-CN" altLang="en-US" sz="2800" b="1">
                <a:sym typeface="+mn-ea"/>
              </a:rPr>
              <a:t>4. 机械运动的判断</a:t>
            </a:r>
            <a:r>
              <a:rPr lang="zh-CN" altLang="en-US" sz="2800">
                <a:sym typeface="+mn-ea"/>
              </a:rPr>
              <a:t>：判断物体是否做机械运动，关键是看该物体相对于所选的参照物的</a:t>
            </a:r>
            <a:r>
              <a:rPr lang="zh-CN" altLang="en-US" sz="2800" b="1">
                <a:solidFill>
                  <a:srgbClr val="FF0000"/>
                </a:solidFill>
                <a:sym typeface="+mn-ea"/>
              </a:rPr>
              <a:t>位置</a:t>
            </a:r>
            <a:r>
              <a:rPr lang="zh-CN" altLang="en-US" sz="2800">
                <a:sym typeface="+mn-ea"/>
              </a:rPr>
              <a:t>是否发生了改变.</a:t>
            </a:r>
            <a:endParaRPr lang="zh-CN" altLang="en-US" sz="2800"/>
          </a:p>
          <a:p>
            <a:pPr marL="421640" indent="-421640" algn="just">
              <a:lnSpc>
                <a:spcPct val="120000"/>
              </a:lnSpc>
            </a:pPr>
            <a:endParaRPr lang="zh-CN" sz="2800" noProof="0" dirty="0">
              <a:ln>
                <a:noFill/>
              </a:ln>
              <a:effectLst/>
              <a:uLnTx/>
              <a:uFillTx/>
              <a:sym typeface="+mn-ea"/>
            </a:endParaRPr>
          </a:p>
        </p:txBody>
      </p:sp>
      <p:sp>
        <p:nvSpPr>
          <p:cNvPr id="3" name="文本框 2"/>
          <p:cNvSpPr txBox="1"/>
          <p:nvPr/>
        </p:nvSpPr>
        <p:spPr>
          <a:xfrm>
            <a:off x="4941889" y="2499995"/>
            <a:ext cx="1255395"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参照物</a:t>
            </a:r>
            <a:endParaRPr lang="zh-CN" alt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文本框 13"/>
          <p:cNvSpPr txBox="1"/>
          <p:nvPr/>
        </p:nvSpPr>
        <p:spPr>
          <a:xfrm>
            <a:off x="624205" y="1684338"/>
            <a:ext cx="7895590" cy="2232025"/>
          </a:xfrm>
          <a:prstGeom prst="rect">
            <a:avLst/>
          </a:prstGeom>
          <a:noFill/>
        </p:spPr>
        <p:txBody>
          <a:bodyPr wrap="square" rtlCol="0" anchor="t">
            <a:spAutoFit/>
          </a:bodyPr>
          <a:p>
            <a:pPr marL="421640" indent="-421640" algn="just">
              <a:lnSpc>
                <a:spcPct val="120000"/>
              </a:lnSpc>
            </a:pPr>
            <a:r>
              <a:rPr lang="zh-CN" altLang="en-US" sz="3200" b="1">
                <a:solidFill>
                  <a:srgbClr val="FF0000"/>
                </a:solidFill>
                <a:sym typeface="+mn-ea"/>
              </a:rPr>
              <a:t>五、 运动的快慢</a:t>
            </a:r>
            <a:r>
              <a:rPr lang="zh-CN" altLang="en-US" sz="2800">
                <a:sym typeface="+mn-ea"/>
              </a:rPr>
              <a:t>（10年10考）</a:t>
            </a:r>
            <a:endParaRPr lang="zh-CN" altLang="en-US" sz="2800">
              <a:sym typeface="+mn-ea"/>
            </a:endParaRPr>
          </a:p>
          <a:p>
            <a:pPr marL="421640" indent="-421640" algn="just">
              <a:lnSpc>
                <a:spcPct val="120000"/>
              </a:lnSpc>
            </a:pPr>
            <a:r>
              <a:rPr lang="zh-CN" altLang="en-US" sz="2800" b="1"/>
              <a:t>1. 比较运动快慢的方法</a:t>
            </a:r>
            <a:r>
              <a:rPr lang="zh-CN" altLang="en-US" sz="2800"/>
              <a:t>：</a:t>
            </a:r>
            <a:endParaRPr lang="zh-CN" altLang="en-US" sz="2800"/>
          </a:p>
          <a:p>
            <a:pPr marL="532765" indent="-488950" algn="just">
              <a:lnSpc>
                <a:spcPct val="120000"/>
              </a:lnSpc>
            </a:pPr>
            <a:r>
              <a:rPr lang="zh-CN" altLang="en-US" sz="2800"/>
              <a:t>（1）在相同的时间内，比较</a:t>
            </a:r>
            <a:r>
              <a:rPr lang="zh-CN" altLang="en-US" sz="2800" u="sng"/>
              <a:t>　　          </a:t>
            </a:r>
            <a:r>
              <a:rPr lang="zh-CN" altLang="en-US" sz="2800"/>
              <a:t>；</a:t>
            </a:r>
            <a:endParaRPr lang="zh-CN" altLang="en-US" sz="2800"/>
          </a:p>
          <a:p>
            <a:pPr marL="421640" indent="-421640" algn="just">
              <a:lnSpc>
                <a:spcPct val="120000"/>
              </a:lnSpc>
            </a:pPr>
            <a:r>
              <a:rPr lang="zh-CN" altLang="en-US" sz="2800"/>
              <a:t>（2）</a:t>
            </a:r>
            <a:r>
              <a:rPr lang="zh-CN" altLang="en-US" sz="2800" u="sng"/>
              <a:t>　　          </a:t>
            </a:r>
            <a:r>
              <a:rPr lang="zh-CN" altLang="en-US" sz="2800"/>
              <a:t>相同时，比较时间.</a:t>
            </a:r>
            <a:endParaRPr lang="zh-CN" sz="2800" noProof="0" dirty="0">
              <a:ln>
                <a:noFill/>
              </a:ln>
              <a:effectLst/>
              <a:uLnTx/>
              <a:uFillTx/>
              <a:sym typeface="+mn-ea"/>
            </a:endParaRPr>
          </a:p>
        </p:txBody>
      </p:sp>
      <p:sp>
        <p:nvSpPr>
          <p:cNvPr id="4" name="文本框 3"/>
          <p:cNvSpPr txBox="1"/>
          <p:nvPr/>
        </p:nvSpPr>
        <p:spPr>
          <a:xfrm>
            <a:off x="5463542" y="2826385"/>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路程</a:t>
            </a:r>
            <a:endParaRPr lang="zh-CN" altLang="en-US" sz="2800" b="1" dirty="0">
              <a:solidFill>
                <a:srgbClr val="FF0000"/>
              </a:solidFill>
              <a:latin typeface="Times New Roman" panose="02020603050405020304" pitchFamily="18" charset="0"/>
              <a:sym typeface="+mn-ea"/>
            </a:endParaRPr>
          </a:p>
        </p:txBody>
      </p:sp>
      <p:sp>
        <p:nvSpPr>
          <p:cNvPr id="7" name="文本框 6"/>
          <p:cNvSpPr txBox="1"/>
          <p:nvPr/>
        </p:nvSpPr>
        <p:spPr>
          <a:xfrm>
            <a:off x="1880872" y="3328670"/>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路程</a:t>
            </a:r>
            <a:endParaRPr lang="zh-CN" alt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7" grpId="0"/>
      <p:bldP spid="7"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文本框 13"/>
          <p:cNvSpPr txBox="1"/>
          <p:nvPr/>
        </p:nvSpPr>
        <p:spPr>
          <a:xfrm>
            <a:off x="624205" y="1150620"/>
            <a:ext cx="7895590" cy="5775960"/>
          </a:xfrm>
          <a:prstGeom prst="rect">
            <a:avLst/>
          </a:prstGeom>
          <a:noFill/>
        </p:spPr>
        <p:txBody>
          <a:bodyPr wrap="square" rtlCol="0" anchor="t">
            <a:spAutoFit/>
          </a:bodyPr>
          <a:p>
            <a:pPr marL="421640" indent="-421640" algn="just">
              <a:lnSpc>
                <a:spcPct val="120000"/>
              </a:lnSpc>
            </a:pPr>
            <a:r>
              <a:rPr lang="zh-CN" altLang="en-US" sz="2800" b="1">
                <a:sym typeface="+mn-ea"/>
              </a:rPr>
              <a:t>2. 速度</a:t>
            </a:r>
            <a:r>
              <a:rPr lang="zh-CN" altLang="en-US" sz="2800">
                <a:sym typeface="+mn-ea"/>
              </a:rPr>
              <a:t>：</a:t>
            </a:r>
            <a:endParaRPr lang="zh-CN" altLang="en-US" sz="2800">
              <a:sym typeface="+mn-ea"/>
            </a:endParaRPr>
          </a:p>
          <a:p>
            <a:pPr marL="421640" indent="-421640" algn="just">
              <a:lnSpc>
                <a:spcPct val="120000"/>
              </a:lnSpc>
            </a:pPr>
            <a:r>
              <a:rPr lang="zh-CN" altLang="en-US" sz="2800">
                <a:sym typeface="+mn-ea"/>
              </a:rPr>
              <a:t>（1）物理意义：表示物体</a:t>
            </a:r>
            <a:r>
              <a:rPr lang="zh-CN" altLang="en-US" sz="2800" u="sng">
                <a:sym typeface="+mn-ea"/>
              </a:rPr>
              <a:t>　　      　　</a:t>
            </a:r>
            <a:r>
              <a:rPr lang="zh-CN" altLang="en-US" sz="2800">
                <a:sym typeface="+mn-ea"/>
              </a:rPr>
              <a:t>的物理量.</a:t>
            </a:r>
            <a:endParaRPr lang="zh-CN" altLang="en-US" sz="2800">
              <a:sym typeface="+mn-ea"/>
            </a:endParaRPr>
          </a:p>
          <a:p>
            <a:pPr marL="755015" indent="-755015" algn="just">
              <a:lnSpc>
                <a:spcPct val="120000"/>
              </a:lnSpc>
            </a:pPr>
            <a:r>
              <a:rPr lang="zh-CN" altLang="en-US" sz="2800">
                <a:sym typeface="+mn-ea"/>
              </a:rPr>
              <a:t>（2）定义：把</a:t>
            </a:r>
            <a:r>
              <a:rPr lang="zh-CN" altLang="en-US" sz="2800" u="sng">
                <a:sym typeface="+mn-ea"/>
              </a:rPr>
              <a:t>　　   　</a:t>
            </a:r>
            <a:r>
              <a:rPr lang="zh-CN" altLang="en-US" sz="2800">
                <a:sym typeface="+mn-ea"/>
              </a:rPr>
              <a:t>与</a:t>
            </a:r>
            <a:r>
              <a:rPr lang="zh-CN" altLang="en-US" sz="2800" u="sng">
                <a:sym typeface="+mn-ea"/>
              </a:rPr>
              <a:t>　　      </a:t>
            </a:r>
            <a:r>
              <a:rPr lang="zh-CN" altLang="en-US" sz="2800">
                <a:sym typeface="+mn-ea"/>
              </a:rPr>
              <a:t>之比叫做速度.</a:t>
            </a:r>
            <a:endParaRPr lang="zh-CN" altLang="en-US" sz="2800">
              <a:sym typeface="+mn-ea"/>
            </a:endParaRPr>
          </a:p>
          <a:p>
            <a:pPr marL="691515" indent="-691515" algn="just" defTabSz="914400">
              <a:lnSpc>
                <a:spcPct val="120000"/>
              </a:lnSpc>
              <a:tabLst>
                <a:tab pos="179070" algn="l"/>
                <a:tab pos="716280" algn="l"/>
              </a:tabLst>
            </a:pPr>
            <a:r>
              <a:rPr lang="zh-CN" altLang="en-US" sz="2800">
                <a:sym typeface="+mn-ea"/>
              </a:rPr>
              <a:t>（3）公式：</a:t>
            </a:r>
            <a:r>
              <a:rPr lang="zh-CN" altLang="en-US" sz="2800" u="sng">
                <a:sym typeface="+mn-ea"/>
              </a:rPr>
              <a:t>　    </a:t>
            </a:r>
            <a:r>
              <a:rPr lang="zh-CN" altLang="en-US" sz="2800" u="sng">
                <a:solidFill>
                  <a:schemeClr val="tx1"/>
                </a:solidFill>
                <a:sym typeface="+mn-ea"/>
              </a:rPr>
              <a:t>　</a:t>
            </a:r>
            <a:r>
              <a:rPr lang="zh-CN" altLang="en-US" sz="2800" u="sng">
                <a:sym typeface="+mn-ea"/>
              </a:rPr>
              <a:t> </a:t>
            </a:r>
            <a:r>
              <a:rPr lang="en-US" altLang="zh-CN" sz="2800">
                <a:sym typeface="+mn-ea"/>
              </a:rPr>
              <a:t>.</a:t>
            </a:r>
            <a:r>
              <a:rPr lang="zh-CN" altLang="en-US" sz="2800">
                <a:sym typeface="+mn-ea"/>
              </a:rPr>
              <a:t>公式变形：求路程：</a:t>
            </a:r>
            <a:r>
              <a:rPr lang="zh-CN" altLang="en-US" sz="2800" u="sng">
                <a:sym typeface="+mn-ea"/>
              </a:rPr>
              <a:t>　       　</a:t>
            </a:r>
            <a:r>
              <a:rPr lang="zh-CN" altLang="en-US" sz="2800">
                <a:sym typeface="+mn-ea"/>
              </a:rPr>
              <a:t>；</a:t>
            </a:r>
            <a:r>
              <a:rPr lang="zh-CN" altLang="en-US" sz="2800">
                <a:sym typeface="+mn-ea"/>
              </a:rPr>
              <a:t>求时间： </a:t>
            </a:r>
            <a:r>
              <a:rPr lang="zh-CN" altLang="en-US" sz="2800" u="sng">
                <a:sym typeface="+mn-ea"/>
              </a:rPr>
              <a:t>　           </a:t>
            </a:r>
            <a:r>
              <a:rPr lang="zh-CN" altLang="en-US" sz="2800">
                <a:sym typeface="+mn-ea"/>
              </a:rPr>
              <a:t>.</a:t>
            </a:r>
            <a:endParaRPr lang="zh-CN" altLang="en-US" sz="2800">
              <a:sym typeface="+mn-ea"/>
            </a:endParaRPr>
          </a:p>
          <a:p>
            <a:pPr marL="194310" indent="486410" algn="just">
              <a:lnSpc>
                <a:spcPct val="120000"/>
              </a:lnSpc>
            </a:pPr>
            <a:r>
              <a:rPr lang="zh-CN" altLang="en-US" sz="2800" b="1">
                <a:sym typeface="+mn-ea"/>
              </a:rPr>
              <a:t>注意</a:t>
            </a:r>
            <a:r>
              <a:rPr lang="zh-CN" altLang="en-US" sz="2800">
                <a:sym typeface="+mn-ea"/>
              </a:rPr>
              <a:t>：速度是比值定义的物理量，其大小与路程和时间无关，只是大小等于两者的比值.</a:t>
            </a:r>
            <a:endParaRPr lang="zh-CN" altLang="en-US" sz="2800">
              <a:sym typeface="+mn-ea"/>
            </a:endParaRPr>
          </a:p>
          <a:p>
            <a:pPr marL="421640" indent="-421640" algn="just">
              <a:lnSpc>
                <a:spcPct val="120000"/>
              </a:lnSpc>
            </a:pPr>
            <a:r>
              <a:rPr lang="zh-CN" altLang="en-US" sz="2800">
                <a:sym typeface="+mn-ea"/>
              </a:rPr>
              <a:t>（4）单位：</a:t>
            </a:r>
            <a:endParaRPr lang="zh-CN" altLang="en-US" sz="2800">
              <a:sym typeface="+mn-ea"/>
            </a:endParaRPr>
          </a:p>
          <a:p>
            <a:pPr marL="775970" indent="-63500" algn="just">
              <a:lnSpc>
                <a:spcPct val="120000"/>
              </a:lnSpc>
            </a:pPr>
            <a:r>
              <a:rPr lang="zh-CN" altLang="en-US" sz="2800">
                <a:sym typeface="+mn-ea"/>
              </a:rPr>
              <a:t>①国际单位：</a:t>
            </a:r>
            <a:r>
              <a:rPr lang="zh-CN" altLang="en-US" sz="2800" u="sng">
                <a:sym typeface="+mn-ea"/>
              </a:rPr>
              <a:t>　　     </a:t>
            </a:r>
            <a:r>
              <a:rPr lang="zh-CN" altLang="en-US" sz="2800">
                <a:sym typeface="+mn-ea"/>
              </a:rPr>
              <a:t>；②常用单位：</a:t>
            </a:r>
            <a:r>
              <a:rPr lang="zh-CN" altLang="en-US" sz="2800" u="sng">
                <a:sym typeface="+mn-ea"/>
              </a:rPr>
              <a:t>　        </a:t>
            </a:r>
            <a:r>
              <a:rPr lang="zh-CN" altLang="en-US" sz="2800">
                <a:sym typeface="+mn-ea"/>
              </a:rPr>
              <a:t>；</a:t>
            </a:r>
            <a:endParaRPr lang="zh-CN" altLang="en-US" sz="2800">
              <a:sym typeface="+mn-ea"/>
            </a:endParaRPr>
          </a:p>
          <a:p>
            <a:pPr marL="775970" indent="-63500" algn="just">
              <a:lnSpc>
                <a:spcPct val="120000"/>
              </a:lnSpc>
            </a:pPr>
            <a:r>
              <a:rPr lang="zh-CN" altLang="en-US" sz="2800">
                <a:sym typeface="+mn-ea"/>
              </a:rPr>
              <a:t>③换算关系：1m/s=</a:t>
            </a:r>
            <a:r>
              <a:rPr lang="zh-CN" altLang="en-US" sz="2800" u="sng">
                <a:sym typeface="+mn-ea"/>
              </a:rPr>
              <a:t>　　      　</a:t>
            </a:r>
            <a:r>
              <a:rPr lang="zh-CN" altLang="en-US" sz="2800">
                <a:sym typeface="+mn-ea"/>
              </a:rPr>
              <a:t>km/h.</a:t>
            </a:r>
            <a:endParaRPr lang="zh-CN" altLang="en-US" sz="2800">
              <a:sym typeface="+mn-ea"/>
            </a:endParaRPr>
          </a:p>
          <a:p>
            <a:pPr marL="421640" indent="-421640" algn="just">
              <a:lnSpc>
                <a:spcPct val="120000"/>
              </a:lnSpc>
            </a:pPr>
            <a:endParaRPr lang="zh-CN" altLang="en-US" sz="2800">
              <a:sym typeface="+mn-ea"/>
            </a:endParaRPr>
          </a:p>
        </p:txBody>
      </p:sp>
      <p:sp>
        <p:nvSpPr>
          <p:cNvPr id="3" name="文本框 2"/>
          <p:cNvSpPr txBox="1"/>
          <p:nvPr/>
        </p:nvSpPr>
        <p:spPr>
          <a:xfrm>
            <a:off x="4942842" y="1710690"/>
            <a:ext cx="161290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运动快慢 </a:t>
            </a:r>
            <a:endParaRPr lang="zh-CN" altLang="en-US" sz="2800" b="1" dirty="0">
              <a:solidFill>
                <a:srgbClr val="FF0000"/>
              </a:solidFill>
              <a:latin typeface="Times New Roman" panose="02020603050405020304" pitchFamily="18" charset="0"/>
              <a:sym typeface="+mn-ea"/>
            </a:endParaRPr>
          </a:p>
        </p:txBody>
      </p:sp>
      <p:sp>
        <p:nvSpPr>
          <p:cNvPr id="6" name="文本框 5"/>
          <p:cNvSpPr txBox="1"/>
          <p:nvPr/>
        </p:nvSpPr>
        <p:spPr>
          <a:xfrm>
            <a:off x="3204847" y="2232660"/>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路程 </a:t>
            </a:r>
            <a:endParaRPr lang="zh-CN" altLang="en-US" sz="2800" b="1" dirty="0">
              <a:solidFill>
                <a:srgbClr val="FF0000"/>
              </a:solidFill>
              <a:latin typeface="Times New Roman" panose="02020603050405020304" pitchFamily="18" charset="0"/>
              <a:sym typeface="+mn-ea"/>
            </a:endParaRPr>
          </a:p>
        </p:txBody>
      </p:sp>
      <p:sp>
        <p:nvSpPr>
          <p:cNvPr id="8" name="文本框 7"/>
          <p:cNvSpPr txBox="1"/>
          <p:nvPr/>
        </p:nvSpPr>
        <p:spPr>
          <a:xfrm>
            <a:off x="4871087" y="2232660"/>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时间</a:t>
            </a:r>
            <a:endParaRPr lang="zh-CN" altLang="en-US" sz="2800" b="1" dirty="0">
              <a:solidFill>
                <a:srgbClr val="FF0000"/>
              </a:solidFill>
              <a:latin typeface="Times New Roman" panose="02020603050405020304" pitchFamily="18" charset="0"/>
              <a:sym typeface="+mn-ea"/>
            </a:endParaRPr>
          </a:p>
        </p:txBody>
      </p:sp>
      <p:sp>
        <p:nvSpPr>
          <p:cNvPr id="9" name="文本框 8"/>
          <p:cNvSpPr txBox="1"/>
          <p:nvPr/>
        </p:nvSpPr>
        <p:spPr>
          <a:xfrm>
            <a:off x="3086419" y="3276600"/>
            <a:ext cx="918845" cy="521970"/>
          </a:xfrm>
          <a:prstGeom prst="rect">
            <a:avLst/>
          </a:prstGeom>
          <a:noFill/>
        </p:spPr>
        <p:txBody>
          <a:bodyPr wrap="none" rtlCol="0" anchor="t">
            <a:spAutoFit/>
          </a:bodyPr>
          <a:p>
            <a:pPr algn="ctr"/>
            <a:r>
              <a:rPr lang="en-US" altLang="zh-CN" sz="2800" b="1" dirty="0">
                <a:solidFill>
                  <a:srgbClr val="FF0000"/>
                </a:solidFill>
                <a:latin typeface="Times New Roman" panose="02020603050405020304" pitchFamily="18" charset="0"/>
                <a:sym typeface="+mn-ea"/>
              </a:rPr>
              <a:t>t=s/v</a:t>
            </a:r>
            <a:endParaRPr lang="en-US" altLang="zh-CN" sz="2800" b="1" dirty="0">
              <a:solidFill>
                <a:srgbClr val="FF0000"/>
              </a:solidFill>
              <a:latin typeface="Times New Roman" panose="02020603050405020304" pitchFamily="18" charset="0"/>
              <a:sym typeface="+mn-ea"/>
            </a:endParaRPr>
          </a:p>
        </p:txBody>
      </p:sp>
      <p:sp>
        <p:nvSpPr>
          <p:cNvPr id="10" name="文本框 9"/>
          <p:cNvSpPr txBox="1"/>
          <p:nvPr/>
        </p:nvSpPr>
        <p:spPr>
          <a:xfrm>
            <a:off x="2789239" y="2754630"/>
            <a:ext cx="918845" cy="521970"/>
          </a:xfrm>
          <a:prstGeom prst="rect">
            <a:avLst/>
          </a:prstGeom>
          <a:noFill/>
        </p:spPr>
        <p:txBody>
          <a:bodyPr wrap="none" rtlCol="0" anchor="t">
            <a:spAutoFit/>
          </a:bodyPr>
          <a:p>
            <a:pPr algn="ctr"/>
            <a:r>
              <a:rPr lang="en-US" altLang="zh-CN" sz="2800" b="1" dirty="0">
                <a:solidFill>
                  <a:srgbClr val="FF0000"/>
                </a:solidFill>
                <a:latin typeface="Times New Roman" panose="02020603050405020304" pitchFamily="18" charset="0"/>
                <a:sym typeface="+mn-ea"/>
              </a:rPr>
              <a:t>v=s/t</a:t>
            </a:r>
            <a:endParaRPr lang="en-US" altLang="zh-CN" sz="2800" b="1" dirty="0">
              <a:solidFill>
                <a:srgbClr val="FF0000"/>
              </a:solidFill>
              <a:latin typeface="Times New Roman" panose="02020603050405020304" pitchFamily="18" charset="0"/>
              <a:sym typeface="+mn-ea"/>
            </a:endParaRPr>
          </a:p>
        </p:txBody>
      </p:sp>
      <p:sp>
        <p:nvSpPr>
          <p:cNvPr id="11" name="文本框 10"/>
          <p:cNvSpPr txBox="1"/>
          <p:nvPr/>
        </p:nvSpPr>
        <p:spPr>
          <a:xfrm>
            <a:off x="7302819" y="2777490"/>
            <a:ext cx="819785"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s=vt </a:t>
            </a:r>
            <a:endParaRPr lang="zh-CN" altLang="en-US" sz="2800" b="1" dirty="0">
              <a:solidFill>
                <a:srgbClr val="FF0000"/>
              </a:solidFill>
              <a:latin typeface="Times New Roman" panose="02020603050405020304" pitchFamily="18" charset="0"/>
              <a:sym typeface="+mn-ea"/>
            </a:endParaRPr>
          </a:p>
        </p:txBody>
      </p:sp>
      <p:sp>
        <p:nvSpPr>
          <p:cNvPr id="17" name="文本框 16"/>
          <p:cNvSpPr txBox="1"/>
          <p:nvPr/>
        </p:nvSpPr>
        <p:spPr>
          <a:xfrm>
            <a:off x="4889502" y="5850890"/>
            <a:ext cx="627380" cy="521970"/>
          </a:xfrm>
          <a:prstGeom prst="rect">
            <a:avLst/>
          </a:prstGeom>
          <a:noFill/>
        </p:spPr>
        <p:txBody>
          <a:bodyPr wrap="none" rtlCol="0" anchor="t">
            <a:spAutoFit/>
          </a:bodyPr>
          <a:p>
            <a:pPr algn="ctr"/>
            <a:r>
              <a:rPr lang="en-US" altLang="zh-CN" sz="2800" b="1" dirty="0">
                <a:solidFill>
                  <a:srgbClr val="FF0000"/>
                </a:solidFill>
                <a:latin typeface="Times New Roman" panose="02020603050405020304" pitchFamily="18" charset="0"/>
                <a:sym typeface="+mn-ea"/>
              </a:rPr>
              <a:t>3.6</a:t>
            </a:r>
            <a:endParaRPr lang="en-US" altLang="zh-CN" sz="2800" b="1" dirty="0">
              <a:solidFill>
                <a:srgbClr val="FF0000"/>
              </a:solidFill>
              <a:latin typeface="Times New Roman" panose="02020603050405020304" pitchFamily="18" charset="0"/>
              <a:sym typeface="+mn-ea"/>
            </a:endParaRPr>
          </a:p>
        </p:txBody>
      </p:sp>
      <p:sp>
        <p:nvSpPr>
          <p:cNvPr id="18" name="文本框 17"/>
          <p:cNvSpPr txBox="1"/>
          <p:nvPr/>
        </p:nvSpPr>
        <p:spPr>
          <a:xfrm>
            <a:off x="3708402" y="5328920"/>
            <a:ext cx="716280" cy="521970"/>
          </a:xfrm>
          <a:prstGeom prst="rect">
            <a:avLst/>
          </a:prstGeom>
          <a:noFill/>
        </p:spPr>
        <p:txBody>
          <a:bodyPr wrap="none" rtlCol="0" anchor="t">
            <a:spAutoFit/>
          </a:bodyPr>
          <a:p>
            <a:pPr algn="ctr"/>
            <a:r>
              <a:rPr lang="en-US" altLang="zh-CN" sz="2800" b="1" dirty="0">
                <a:solidFill>
                  <a:srgbClr val="FF0000"/>
                </a:solidFill>
                <a:latin typeface="Times New Roman" panose="02020603050405020304" pitchFamily="18" charset="0"/>
                <a:sym typeface="+mn-ea"/>
              </a:rPr>
              <a:t>m/s</a:t>
            </a:r>
            <a:endParaRPr lang="en-US" altLang="zh-CN" sz="2800" b="1" dirty="0">
              <a:solidFill>
                <a:srgbClr val="FF0000"/>
              </a:solidFill>
              <a:latin typeface="Times New Roman" panose="02020603050405020304" pitchFamily="18" charset="0"/>
              <a:sym typeface="+mn-ea"/>
            </a:endParaRPr>
          </a:p>
        </p:txBody>
      </p:sp>
      <p:sp>
        <p:nvSpPr>
          <p:cNvPr id="19" name="文本框 18"/>
          <p:cNvSpPr txBox="1"/>
          <p:nvPr/>
        </p:nvSpPr>
        <p:spPr>
          <a:xfrm>
            <a:off x="7176772" y="5328920"/>
            <a:ext cx="972820" cy="521970"/>
          </a:xfrm>
          <a:prstGeom prst="rect">
            <a:avLst/>
          </a:prstGeom>
          <a:noFill/>
        </p:spPr>
        <p:txBody>
          <a:bodyPr wrap="none" rtlCol="0" anchor="t">
            <a:spAutoFit/>
          </a:bodyPr>
          <a:p>
            <a:pPr algn="ctr"/>
            <a:r>
              <a:rPr lang="en-US" altLang="zh-CN" sz="2800" b="1" dirty="0">
                <a:solidFill>
                  <a:srgbClr val="FF0000"/>
                </a:solidFill>
                <a:latin typeface="Times New Roman" panose="02020603050405020304" pitchFamily="18" charset="0"/>
                <a:sym typeface="+mn-ea"/>
              </a:rPr>
              <a:t>km/h</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500" fill="hold"/>
                                        <p:tgtEl>
                                          <p:spTgt spid="18"/>
                                        </p:tgtEl>
                                        <p:attrNameLst>
                                          <p:attrName>ppt_x</p:attrName>
                                        </p:attrNameLst>
                                      </p:cBhvr>
                                      <p:tavLst>
                                        <p:tav tm="0">
                                          <p:val>
                                            <p:strVal val="#ppt_x"/>
                                          </p:val>
                                        </p:tav>
                                        <p:tav tm="100000">
                                          <p:val>
                                            <p:strVal val="#ppt_x"/>
                                          </p:val>
                                        </p:tav>
                                      </p:tavLst>
                                    </p:anim>
                                    <p:anim calcmode="lin" valueType="num">
                                      <p:cBhvr additive="base">
                                        <p:cTn id="4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9"/>
                                        </p:tgtEl>
                                        <p:attrNameLst>
                                          <p:attrName>style.visibility</p:attrName>
                                        </p:attrNameLst>
                                      </p:cBhvr>
                                      <p:to>
                                        <p:strVal val="visible"/>
                                      </p:to>
                                    </p:set>
                                    <p:anim calcmode="lin" valueType="num">
                                      <p:cBhvr additive="base">
                                        <p:cTn id="49" dur="500" fill="hold"/>
                                        <p:tgtEl>
                                          <p:spTgt spid="19"/>
                                        </p:tgtEl>
                                        <p:attrNameLst>
                                          <p:attrName>ppt_x</p:attrName>
                                        </p:attrNameLst>
                                      </p:cBhvr>
                                      <p:tavLst>
                                        <p:tav tm="0">
                                          <p:val>
                                            <p:strVal val="#ppt_x"/>
                                          </p:val>
                                        </p:tav>
                                        <p:tav tm="100000">
                                          <p:val>
                                            <p:strVal val="#ppt_x"/>
                                          </p:val>
                                        </p:tav>
                                      </p:tavLst>
                                    </p:anim>
                                    <p:anim calcmode="lin" valueType="num">
                                      <p:cBhvr additive="base">
                                        <p:cTn id="50"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7"/>
                                        </p:tgtEl>
                                        <p:attrNameLst>
                                          <p:attrName>style.visibility</p:attrName>
                                        </p:attrNameLst>
                                      </p:cBhvr>
                                      <p:to>
                                        <p:strVal val="visible"/>
                                      </p:to>
                                    </p:set>
                                    <p:anim calcmode="lin" valueType="num">
                                      <p:cBhvr additive="base">
                                        <p:cTn id="55" dur="500" fill="hold"/>
                                        <p:tgtEl>
                                          <p:spTgt spid="17"/>
                                        </p:tgtEl>
                                        <p:attrNameLst>
                                          <p:attrName>ppt_x</p:attrName>
                                        </p:attrNameLst>
                                      </p:cBhvr>
                                      <p:tavLst>
                                        <p:tav tm="0">
                                          <p:val>
                                            <p:strVal val="#ppt_x"/>
                                          </p:val>
                                        </p:tav>
                                        <p:tav tm="100000">
                                          <p:val>
                                            <p:strVal val="#ppt_x"/>
                                          </p:val>
                                        </p:tav>
                                      </p:tavLst>
                                    </p:anim>
                                    <p:anim calcmode="lin" valueType="num">
                                      <p:cBhvr additive="base">
                                        <p:cTn id="5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6" grpId="0"/>
      <p:bldP spid="6" grpId="1"/>
      <p:bldP spid="8" grpId="0"/>
      <p:bldP spid="8" grpId="1"/>
      <p:bldP spid="9" grpId="0"/>
      <p:bldP spid="9" grpId="1"/>
      <p:bldP spid="10" grpId="0"/>
      <p:bldP spid="10" grpId="1"/>
      <p:bldP spid="11" grpId="0"/>
      <p:bldP spid="11" grpId="1"/>
      <p:bldP spid="17" grpId="0"/>
      <p:bldP spid="17" grpId="1"/>
      <p:bldP spid="18" grpId="0"/>
      <p:bldP spid="18" grpId="1"/>
      <p:bldP spid="19" grpId="0"/>
      <p:bldP spid="19"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文本框 13"/>
          <p:cNvSpPr txBox="1"/>
          <p:nvPr/>
        </p:nvSpPr>
        <p:spPr>
          <a:xfrm>
            <a:off x="624205" y="1509395"/>
            <a:ext cx="8001635" cy="3192145"/>
          </a:xfrm>
          <a:prstGeom prst="rect">
            <a:avLst/>
          </a:prstGeom>
          <a:noFill/>
        </p:spPr>
        <p:txBody>
          <a:bodyPr wrap="square" rtlCol="0" anchor="t">
            <a:spAutoFit/>
          </a:bodyPr>
          <a:p>
            <a:pPr marL="384810" indent="-384810" algn="just">
              <a:lnSpc>
                <a:spcPct val="120000"/>
              </a:lnSpc>
            </a:pPr>
            <a:r>
              <a:rPr lang="zh-CN" altLang="en-US" sz="2800" b="1">
                <a:sym typeface="+mn-ea"/>
              </a:rPr>
              <a:t>3. 匀速直线运动</a:t>
            </a:r>
            <a:r>
              <a:rPr lang="zh-CN" altLang="en-US" sz="2800">
                <a:sym typeface="+mn-ea"/>
              </a:rPr>
              <a:t>：物体沿着</a:t>
            </a:r>
            <a:r>
              <a:rPr lang="zh-CN" altLang="en-US" sz="2800" u="sng">
                <a:sym typeface="+mn-ea"/>
              </a:rPr>
              <a:t>　       </a:t>
            </a:r>
            <a:r>
              <a:rPr lang="zh-CN" altLang="en-US" sz="2800">
                <a:sym typeface="+mn-ea"/>
              </a:rPr>
              <a:t>且</a:t>
            </a:r>
            <a:r>
              <a:rPr lang="zh-CN" altLang="en-US" sz="2800" u="sng">
                <a:sym typeface="+mn-ea"/>
              </a:rPr>
              <a:t>                     </a:t>
            </a:r>
            <a:r>
              <a:rPr lang="zh-CN" altLang="en-US" sz="2800">
                <a:sym typeface="+mn-ea"/>
              </a:rPr>
              <a:t>的运动</a:t>
            </a:r>
            <a:r>
              <a:rPr lang="en-US" altLang="zh-CN" sz="2800">
                <a:sym typeface="+mn-ea"/>
              </a:rPr>
              <a:t>.</a:t>
            </a:r>
            <a:r>
              <a:rPr lang="zh-CN" altLang="en-US" sz="2800">
                <a:sym typeface="+mn-ea"/>
              </a:rPr>
              <a:t>其s-t图，v-t图如图1所示.</a:t>
            </a:r>
            <a:endParaRPr lang="zh-CN" altLang="en-US" sz="2800">
              <a:sym typeface="+mn-ea"/>
            </a:endParaRPr>
          </a:p>
          <a:p>
            <a:pPr marL="436880" indent="-436880" algn="just">
              <a:lnSpc>
                <a:spcPct val="120000"/>
              </a:lnSpc>
            </a:pPr>
            <a:r>
              <a:rPr lang="zh-CN" altLang="en-US" sz="2800" b="1">
                <a:sym typeface="+mn-ea"/>
              </a:rPr>
              <a:t>4. 变速直线运动</a:t>
            </a:r>
            <a:r>
              <a:rPr lang="zh-CN" altLang="en-US" sz="2800">
                <a:sym typeface="+mn-ea"/>
              </a:rPr>
              <a:t>：物体运动速度在改变的直线运动. 变速运动的快慢用平均速度表示. 其大小用</a:t>
            </a:r>
            <a:r>
              <a:rPr lang="zh-CN" altLang="en-US" sz="2800">
                <a:solidFill>
                  <a:schemeClr val="bg1"/>
                </a:solidFill>
                <a:sym typeface="+mn-ea"/>
              </a:rPr>
              <a:t>一一一</a:t>
            </a:r>
            <a:r>
              <a:rPr lang="zh-CN" altLang="en-US" sz="2800">
                <a:sym typeface="+mn-ea"/>
              </a:rPr>
              <a:t>来计算.</a:t>
            </a:r>
            <a:endParaRPr lang="zh-CN" altLang="en-US" sz="2800">
              <a:sym typeface="+mn-ea"/>
            </a:endParaRPr>
          </a:p>
          <a:p>
            <a:pPr marL="421640" indent="-421640" algn="just">
              <a:lnSpc>
                <a:spcPct val="120000"/>
              </a:lnSpc>
            </a:pPr>
            <a:endParaRPr lang="zh-CN" altLang="en-US" sz="2800">
              <a:sym typeface="+mn-ea"/>
            </a:endParaRPr>
          </a:p>
        </p:txBody>
      </p:sp>
      <p:sp>
        <p:nvSpPr>
          <p:cNvPr id="6" name="文本框 5"/>
          <p:cNvSpPr txBox="1"/>
          <p:nvPr/>
        </p:nvSpPr>
        <p:spPr>
          <a:xfrm>
            <a:off x="5046982" y="1583055"/>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直线 </a:t>
            </a:r>
            <a:endParaRPr lang="zh-CN" altLang="en-US" sz="2800" b="1" dirty="0">
              <a:solidFill>
                <a:srgbClr val="FF0000"/>
              </a:solidFill>
              <a:latin typeface="Times New Roman" panose="02020603050405020304" pitchFamily="18" charset="0"/>
              <a:sym typeface="+mn-ea"/>
            </a:endParaRPr>
          </a:p>
        </p:txBody>
      </p:sp>
      <p:sp>
        <p:nvSpPr>
          <p:cNvPr id="2" name="文本框 1"/>
          <p:cNvSpPr txBox="1"/>
          <p:nvPr/>
        </p:nvSpPr>
        <p:spPr>
          <a:xfrm>
            <a:off x="6445252" y="1583055"/>
            <a:ext cx="161290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速度不变</a:t>
            </a:r>
            <a:endParaRPr lang="zh-CN" altLang="en-US" sz="2800" b="1" dirty="0">
              <a:solidFill>
                <a:srgbClr val="FF0000"/>
              </a:solidFill>
              <a:latin typeface="Times New Roman" panose="02020603050405020304" pitchFamily="18" charset="0"/>
              <a:sym typeface="+mn-ea"/>
            </a:endParaRPr>
          </a:p>
        </p:txBody>
      </p:sp>
      <p:graphicFrame>
        <p:nvGraphicFramePr>
          <p:cNvPr id="8" name="对象 7"/>
          <p:cNvGraphicFramePr/>
          <p:nvPr/>
        </p:nvGraphicFramePr>
        <p:xfrm>
          <a:off x="1126490" y="3509010"/>
          <a:ext cx="986155" cy="742950"/>
        </p:xfrm>
        <a:graphic>
          <a:graphicData uri="http://schemas.openxmlformats.org/presentationml/2006/ole">
            <mc:AlternateContent xmlns:mc="http://schemas.openxmlformats.org/markup-compatibility/2006">
              <mc:Choice xmlns:v="urn:schemas-microsoft-com:vml" Requires="v">
                <p:oleObj spid="_x0000_s9" name="" r:id="rId1" imgW="1310005" imgH="712470" progId="Equation.KSEE3">
                  <p:embed/>
                </p:oleObj>
              </mc:Choice>
              <mc:Fallback>
                <p:oleObj name="" r:id="rId1" imgW="1310005" imgH="712470" progId="Equation.KSEE3">
                  <p:embed/>
                  <p:pic>
                    <p:nvPicPr>
                      <p:cNvPr id="0" name="图片 8"/>
                      <p:cNvPicPr/>
                      <p:nvPr/>
                    </p:nvPicPr>
                    <p:blipFill>
                      <a:blip r:embed="rId2"/>
                      <a:stretch>
                        <a:fillRect/>
                      </a:stretch>
                    </p:blipFill>
                    <p:spPr>
                      <a:xfrm>
                        <a:off x="1126490" y="3509010"/>
                        <a:ext cx="986155" cy="742950"/>
                      </a:xfrm>
                      <a:prstGeom prst="rect">
                        <a:avLst/>
                      </a:prstGeom>
                    </p:spPr>
                  </p:pic>
                </p:oleObj>
              </mc:Fallback>
            </mc:AlternateContent>
          </a:graphicData>
        </a:graphic>
      </p:graphicFrame>
      <p:pic>
        <p:nvPicPr>
          <p:cNvPr id="10" name="图片 9"/>
          <p:cNvPicPr>
            <a:picLocks noChangeAspect="1"/>
          </p:cNvPicPr>
          <p:nvPr/>
        </p:nvPicPr>
        <p:blipFill>
          <a:blip r:embed="rId3"/>
          <a:stretch>
            <a:fillRect/>
          </a:stretch>
        </p:blipFill>
        <p:spPr>
          <a:xfrm>
            <a:off x="3689350" y="3988435"/>
            <a:ext cx="4936490" cy="2230120"/>
          </a:xfrm>
          <a:prstGeom prst="rect">
            <a:avLst/>
          </a:prstGeom>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2" grpId="0"/>
      <p:bldP spid="2"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文本框 13"/>
          <p:cNvSpPr txBox="1"/>
          <p:nvPr/>
        </p:nvSpPr>
        <p:spPr>
          <a:xfrm>
            <a:off x="624205" y="1222375"/>
            <a:ext cx="7895590" cy="4299585"/>
          </a:xfrm>
          <a:prstGeom prst="rect">
            <a:avLst/>
          </a:prstGeom>
          <a:noFill/>
        </p:spPr>
        <p:txBody>
          <a:bodyPr wrap="square" rtlCol="0" anchor="t">
            <a:spAutoFit/>
          </a:bodyPr>
          <a:p>
            <a:pPr marL="421640" indent="-421640" algn="just">
              <a:lnSpc>
                <a:spcPct val="120000"/>
              </a:lnSpc>
            </a:pPr>
            <a:r>
              <a:rPr lang="zh-CN" altLang="en-US" sz="3200" b="1">
                <a:solidFill>
                  <a:srgbClr val="FF0000"/>
                </a:solidFill>
                <a:sym typeface="+mn-ea"/>
              </a:rPr>
              <a:t>六、 测量平均速度</a:t>
            </a:r>
            <a:endParaRPr lang="zh-CN" altLang="en-US" sz="3200" b="1">
              <a:solidFill>
                <a:srgbClr val="FF0000"/>
              </a:solidFill>
              <a:sym typeface="+mn-ea"/>
            </a:endParaRPr>
          </a:p>
          <a:p>
            <a:pPr marL="421640" indent="-421640" algn="just">
              <a:lnSpc>
                <a:spcPct val="120000"/>
              </a:lnSpc>
            </a:pPr>
            <a:r>
              <a:rPr lang="zh-CN" altLang="en-US" sz="2800" b="1">
                <a:sym typeface="+mn-ea"/>
              </a:rPr>
              <a:t>1. 实验原理</a:t>
            </a:r>
            <a:r>
              <a:rPr lang="zh-CN" altLang="en-US" sz="2800">
                <a:sym typeface="+mn-ea"/>
              </a:rPr>
              <a:t>：</a:t>
            </a:r>
            <a:r>
              <a:rPr lang="zh-CN" altLang="en-US" sz="2800" u="sng">
                <a:sym typeface="+mn-ea"/>
              </a:rPr>
              <a:t>　　                                                　　</a:t>
            </a:r>
            <a:r>
              <a:rPr lang="zh-CN" altLang="en-US" sz="2800">
                <a:sym typeface="+mn-ea"/>
              </a:rPr>
              <a:t>.</a:t>
            </a:r>
            <a:endParaRPr lang="zh-CN" altLang="en-US" sz="2800">
              <a:sym typeface="+mn-ea"/>
            </a:endParaRPr>
          </a:p>
          <a:p>
            <a:pPr marL="372745" indent="-372745" algn="just">
              <a:lnSpc>
                <a:spcPct val="120000"/>
              </a:lnSpc>
            </a:pPr>
            <a:r>
              <a:rPr lang="zh-CN" altLang="en-US" sz="2800" b="1">
                <a:sym typeface="+mn-ea"/>
              </a:rPr>
              <a:t>2. 实验方法</a:t>
            </a:r>
            <a:r>
              <a:rPr lang="zh-CN" altLang="en-US" sz="2800">
                <a:sym typeface="+mn-ea"/>
              </a:rPr>
              <a:t>：用</a:t>
            </a:r>
            <a:r>
              <a:rPr lang="zh-CN" altLang="en-US" sz="2800" u="sng">
                <a:sym typeface="+mn-ea"/>
              </a:rPr>
              <a:t>　　      　　</a:t>
            </a:r>
            <a:r>
              <a:rPr lang="zh-CN" altLang="en-US" sz="2800">
                <a:sym typeface="+mn-ea"/>
              </a:rPr>
              <a:t>测量物体运动的路程，用</a:t>
            </a:r>
            <a:r>
              <a:rPr lang="zh-CN" altLang="en-US" sz="2800" u="sng">
                <a:sym typeface="+mn-ea"/>
              </a:rPr>
              <a:t>　　      　　</a:t>
            </a:r>
            <a:r>
              <a:rPr lang="zh-CN" altLang="en-US" sz="2800">
                <a:sym typeface="+mn-ea"/>
              </a:rPr>
              <a:t>测量物体运动的时间.</a:t>
            </a:r>
            <a:endParaRPr lang="zh-CN" altLang="en-US" sz="2800">
              <a:sym typeface="+mn-ea"/>
            </a:endParaRPr>
          </a:p>
          <a:p>
            <a:pPr marL="421640" indent="-421640" algn="just">
              <a:lnSpc>
                <a:spcPct val="120000"/>
              </a:lnSpc>
            </a:pPr>
            <a:r>
              <a:rPr lang="zh-CN" altLang="en-US" sz="2800" b="1">
                <a:sym typeface="+mn-ea"/>
              </a:rPr>
              <a:t>3. 实验结论</a:t>
            </a:r>
            <a:r>
              <a:rPr lang="zh-CN" altLang="en-US" sz="2800">
                <a:sym typeface="+mn-ea"/>
              </a:rPr>
              <a:t>：小车在斜面上做变速运动，通过全程的平均速度</a:t>
            </a:r>
            <a:r>
              <a:rPr lang="zh-CN" altLang="en-US" sz="2800" u="sng">
                <a:sym typeface="+mn-ea"/>
              </a:rPr>
              <a:t>　　      　　</a:t>
            </a:r>
            <a:r>
              <a:rPr lang="zh-CN" altLang="en-US" sz="2800">
                <a:sym typeface="+mn-ea"/>
              </a:rPr>
              <a:t>通过上半段的平均速度.</a:t>
            </a:r>
            <a:endParaRPr lang="zh-CN" altLang="en-US" sz="2800">
              <a:sym typeface="+mn-ea"/>
            </a:endParaRPr>
          </a:p>
          <a:p>
            <a:pPr marL="421640" indent="-421640" algn="just">
              <a:lnSpc>
                <a:spcPct val="120000"/>
              </a:lnSpc>
            </a:pPr>
            <a:endParaRPr lang="zh-CN" altLang="en-US" sz="2800">
              <a:sym typeface="+mn-ea"/>
            </a:endParaRPr>
          </a:p>
        </p:txBody>
      </p:sp>
      <p:sp>
        <p:nvSpPr>
          <p:cNvPr id="10" name="文本框 9"/>
          <p:cNvSpPr txBox="1"/>
          <p:nvPr/>
        </p:nvSpPr>
        <p:spPr>
          <a:xfrm>
            <a:off x="3265489" y="1865630"/>
            <a:ext cx="918845" cy="521970"/>
          </a:xfrm>
          <a:prstGeom prst="rect">
            <a:avLst/>
          </a:prstGeom>
          <a:noFill/>
        </p:spPr>
        <p:txBody>
          <a:bodyPr wrap="none" rtlCol="0" anchor="t">
            <a:spAutoFit/>
          </a:bodyPr>
          <a:p>
            <a:pPr algn="ctr"/>
            <a:r>
              <a:rPr lang="en-US" altLang="zh-CN" sz="2800" b="1" dirty="0">
                <a:solidFill>
                  <a:srgbClr val="FF0000"/>
                </a:solidFill>
                <a:latin typeface="Times New Roman" panose="02020603050405020304" pitchFamily="18" charset="0"/>
                <a:sym typeface="+mn-ea"/>
              </a:rPr>
              <a:t>v=s/t</a:t>
            </a:r>
            <a:endParaRPr lang="en-US" altLang="zh-CN" sz="2800" b="1" dirty="0">
              <a:solidFill>
                <a:srgbClr val="FF0000"/>
              </a:solidFill>
              <a:latin typeface="Times New Roman" panose="02020603050405020304" pitchFamily="18" charset="0"/>
              <a:sym typeface="+mn-ea"/>
            </a:endParaRPr>
          </a:p>
        </p:txBody>
      </p:sp>
      <p:sp>
        <p:nvSpPr>
          <p:cNvPr id="2" name="文本框 1"/>
          <p:cNvSpPr txBox="1"/>
          <p:nvPr/>
        </p:nvSpPr>
        <p:spPr>
          <a:xfrm>
            <a:off x="3425509" y="2387600"/>
            <a:ext cx="1255395" cy="521970"/>
          </a:xfrm>
          <a:prstGeom prst="rect">
            <a:avLst/>
          </a:prstGeom>
          <a:noFill/>
        </p:spPr>
        <p:txBody>
          <a:bodyPr wrap="none" rtlCol="0" anchor="t">
            <a:spAutoFit/>
          </a:bodyPr>
          <a:p>
            <a:pPr algn="ctr"/>
            <a:r>
              <a:rPr lang="en-US" altLang="zh-CN" sz="2800" b="1" dirty="0">
                <a:solidFill>
                  <a:srgbClr val="FF0000"/>
                </a:solidFill>
                <a:latin typeface="Times New Roman" panose="02020603050405020304" pitchFamily="18" charset="0"/>
                <a:sym typeface="+mn-ea"/>
              </a:rPr>
              <a:t>刻度尺 </a:t>
            </a:r>
            <a:endParaRPr lang="en-US" altLang="zh-CN" sz="2800" b="1" dirty="0">
              <a:solidFill>
                <a:srgbClr val="FF0000"/>
              </a:solidFill>
              <a:latin typeface="Times New Roman" panose="02020603050405020304" pitchFamily="18" charset="0"/>
              <a:sym typeface="+mn-ea"/>
            </a:endParaRPr>
          </a:p>
        </p:txBody>
      </p:sp>
      <p:sp>
        <p:nvSpPr>
          <p:cNvPr id="3" name="文本框 2"/>
          <p:cNvSpPr txBox="1"/>
          <p:nvPr/>
        </p:nvSpPr>
        <p:spPr>
          <a:xfrm>
            <a:off x="1974217" y="2871470"/>
            <a:ext cx="897890" cy="521970"/>
          </a:xfrm>
          <a:prstGeom prst="rect">
            <a:avLst/>
          </a:prstGeom>
          <a:noFill/>
        </p:spPr>
        <p:txBody>
          <a:bodyPr wrap="none" rtlCol="0" anchor="t">
            <a:spAutoFit/>
          </a:bodyPr>
          <a:p>
            <a:pPr algn="ctr"/>
            <a:r>
              <a:rPr lang="en-US" altLang="zh-CN" sz="2800" b="1" dirty="0">
                <a:solidFill>
                  <a:srgbClr val="FF0000"/>
                </a:solidFill>
                <a:latin typeface="Times New Roman" panose="02020603050405020304" pitchFamily="18" charset="0"/>
                <a:sym typeface="+mn-ea"/>
              </a:rPr>
              <a:t>停表</a:t>
            </a:r>
            <a:endParaRPr lang="en-US" altLang="zh-CN" sz="2800" b="1" dirty="0">
              <a:solidFill>
                <a:srgbClr val="FF0000"/>
              </a:solidFill>
              <a:latin typeface="Times New Roman" panose="02020603050405020304" pitchFamily="18" charset="0"/>
              <a:sym typeface="+mn-ea"/>
            </a:endParaRPr>
          </a:p>
        </p:txBody>
      </p:sp>
      <p:sp>
        <p:nvSpPr>
          <p:cNvPr id="4" name="文本框 3"/>
          <p:cNvSpPr txBox="1"/>
          <p:nvPr/>
        </p:nvSpPr>
        <p:spPr>
          <a:xfrm>
            <a:off x="3688717" y="3919220"/>
            <a:ext cx="897890" cy="521970"/>
          </a:xfrm>
          <a:prstGeom prst="rect">
            <a:avLst/>
          </a:prstGeom>
          <a:noFill/>
        </p:spPr>
        <p:txBody>
          <a:bodyPr wrap="none" rtlCol="0" anchor="t">
            <a:spAutoFit/>
          </a:bodyPr>
          <a:p>
            <a:pPr algn="ctr"/>
            <a:r>
              <a:rPr lang="en-US" altLang="zh-CN" sz="2800" b="1" dirty="0">
                <a:solidFill>
                  <a:srgbClr val="FF0000"/>
                </a:solidFill>
                <a:latin typeface="Times New Roman" panose="02020603050405020304" pitchFamily="18" charset="0"/>
                <a:sym typeface="+mn-ea"/>
              </a:rPr>
              <a:t>大于</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2" grpId="0"/>
      <p:bldP spid="2" grpId="1"/>
      <p:bldP spid="3" grpId="0"/>
      <p:bldP spid="3" grpId="1"/>
      <p:bldP spid="4" grpId="0"/>
      <p:bldP spid="4"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文本框 13"/>
          <p:cNvSpPr txBox="1"/>
          <p:nvPr/>
        </p:nvSpPr>
        <p:spPr>
          <a:xfrm>
            <a:off x="624205" y="2021840"/>
            <a:ext cx="7895590" cy="4225925"/>
          </a:xfrm>
          <a:prstGeom prst="rect">
            <a:avLst/>
          </a:prstGeom>
          <a:noFill/>
        </p:spPr>
        <p:txBody>
          <a:bodyPr wrap="square" rtlCol="0" anchor="t">
            <a:spAutoFit/>
          </a:bodyPr>
          <a:p>
            <a:pPr marL="421640" indent="-421640" algn="just">
              <a:lnSpc>
                <a:spcPct val="120000"/>
              </a:lnSpc>
            </a:pPr>
            <a:r>
              <a:rPr lang="zh-CN" altLang="en-US" sz="2800" b="1">
                <a:solidFill>
                  <a:srgbClr val="FF0000"/>
                </a:solidFill>
                <a:sym typeface="+mn-ea"/>
              </a:rPr>
              <a:t>例题 </a:t>
            </a:r>
            <a:r>
              <a:rPr lang="zh-CN" altLang="en-US" sz="2800">
                <a:sym typeface="+mn-ea"/>
              </a:rPr>
              <a:t>小明在利用图2进行“测平均速度”实验.</a:t>
            </a:r>
            <a:endParaRPr lang="zh-CN" altLang="en-US" sz="2800">
              <a:sym typeface="+mn-ea"/>
            </a:endParaRPr>
          </a:p>
          <a:p>
            <a:pPr marL="786765" indent="-786765" algn="just">
              <a:lnSpc>
                <a:spcPct val="120000"/>
              </a:lnSpc>
            </a:pPr>
            <a:r>
              <a:rPr lang="zh-CN" altLang="en-US" sz="2800">
                <a:sym typeface="+mn-ea"/>
              </a:rPr>
              <a:t>（1）实验中所用的主要器材有</a:t>
            </a:r>
            <a:r>
              <a:rPr lang="zh-CN" altLang="en-US" sz="2800" u="sng">
                <a:solidFill>
                  <a:schemeClr val="tx1"/>
                </a:solidFill>
                <a:sym typeface="+mn-ea"/>
              </a:rPr>
              <a:t>　　      　　</a:t>
            </a:r>
            <a:r>
              <a:rPr lang="zh-CN" altLang="en-US" sz="2800">
                <a:sym typeface="+mn-ea"/>
              </a:rPr>
              <a:t>和　　      　  </a:t>
            </a:r>
            <a:r>
              <a:rPr lang="zh-CN" altLang="en-US" sz="2800" u="sng">
                <a:sym typeface="+mn-ea"/>
              </a:rPr>
              <a:t>　                           </a:t>
            </a:r>
            <a:r>
              <a:rPr lang="zh-CN" altLang="en-US" sz="2800">
                <a:sym typeface="+mn-ea"/>
              </a:rPr>
              <a:t>.</a:t>
            </a:r>
            <a:endParaRPr lang="zh-CN" altLang="en-US" sz="2800">
              <a:sym typeface="+mn-ea"/>
            </a:endParaRPr>
          </a:p>
          <a:p>
            <a:pPr marL="421640" indent="-421640" algn="just">
              <a:lnSpc>
                <a:spcPct val="120000"/>
              </a:lnSpc>
            </a:pPr>
            <a:r>
              <a:rPr lang="zh-CN" altLang="en-US" sz="2800">
                <a:sym typeface="+mn-ea"/>
              </a:rPr>
              <a:t>（2）实验原理：</a:t>
            </a:r>
            <a:r>
              <a:rPr lang="zh-CN" altLang="en-US" sz="2800" u="sng">
                <a:sym typeface="+mn-ea"/>
              </a:rPr>
              <a:t>　　                　　</a:t>
            </a:r>
            <a:r>
              <a:rPr lang="zh-CN" altLang="en-US" sz="2800">
                <a:sym typeface="+mn-ea"/>
              </a:rPr>
              <a:t>.</a:t>
            </a:r>
            <a:endParaRPr lang="zh-CN" altLang="en-US" sz="2800">
              <a:sym typeface="+mn-ea"/>
            </a:endParaRPr>
          </a:p>
          <a:p>
            <a:pPr marL="755015" indent="-755015" algn="just">
              <a:lnSpc>
                <a:spcPct val="120000"/>
              </a:lnSpc>
            </a:pPr>
            <a:r>
              <a:rPr lang="zh-CN" altLang="en-US" sz="2800">
                <a:sym typeface="+mn-ea"/>
              </a:rPr>
              <a:t>（3）实验时斜面应保持比较小的坡度，这对实验有什么好处？</a:t>
            </a:r>
            <a:endParaRPr lang="zh-CN" altLang="en-US" sz="2800">
              <a:sym typeface="+mn-ea"/>
            </a:endParaRPr>
          </a:p>
          <a:p>
            <a:pPr marL="839470" indent="-423545" algn="just">
              <a:lnSpc>
                <a:spcPct val="120000"/>
              </a:lnSpc>
            </a:pPr>
            <a:r>
              <a:rPr lang="zh-CN" altLang="en-US" sz="2800">
                <a:sym typeface="+mn-ea"/>
              </a:rPr>
              <a:t>　</a:t>
            </a:r>
            <a:r>
              <a:rPr lang="zh-CN" altLang="en-US" sz="2800" u="sng">
                <a:sym typeface="+mn-ea"/>
              </a:rPr>
              <a:t>　 　　　                    </a:t>
            </a:r>
            <a:r>
              <a:rPr lang="zh-CN" altLang="en-US" sz="2800">
                <a:sym typeface="+mn-ea"/>
              </a:rPr>
              <a:t>.</a:t>
            </a:r>
            <a:endParaRPr lang="zh-CN" altLang="en-US" sz="2800">
              <a:sym typeface="+mn-ea"/>
            </a:endParaRPr>
          </a:p>
          <a:p>
            <a:pPr marL="421640" indent="-421640" algn="just">
              <a:lnSpc>
                <a:spcPct val="120000"/>
              </a:lnSpc>
            </a:pPr>
            <a:endParaRPr lang="zh-CN" altLang="en-US" sz="2800">
              <a:sym typeface="+mn-ea"/>
            </a:endParaRPr>
          </a:p>
        </p:txBody>
      </p:sp>
      <p:sp>
        <p:nvSpPr>
          <p:cNvPr id="8194" name="TextBox 1"/>
          <p:cNvSpPr txBox="1"/>
          <p:nvPr/>
        </p:nvSpPr>
        <p:spPr>
          <a:xfrm>
            <a:off x="1150938" y="56927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剖析重点实验</a:t>
            </a:r>
            <a:endPar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TextBox 1"/>
          <p:cNvSpPr txBox="1"/>
          <p:nvPr/>
        </p:nvSpPr>
        <p:spPr>
          <a:xfrm>
            <a:off x="1150938" y="1295718"/>
            <a:ext cx="6842125" cy="521970"/>
          </a:xfrm>
          <a:prstGeom prst="rect">
            <a:avLst/>
          </a:prstGeom>
          <a:noFill/>
          <a:ln w="9525">
            <a:noFill/>
          </a:ln>
        </p:spPr>
        <p:txBody>
          <a:bodyPr>
            <a:spAutoFit/>
          </a:bodyPr>
          <a:p>
            <a:pPr marL="0" lvl="1" indent="-182880" algn="ctr" eaLnBrk="1" hangingPunct="1"/>
            <a:r>
              <a:rPr lang="zh-CN" altLang="en-US" sz="2800" dirty="0">
                <a:solidFill>
                  <a:schemeClr val="accent1"/>
                </a:solidFill>
                <a:latin typeface="Arial" panose="020B0604020202020204" pitchFamily="34" charset="0"/>
                <a:ea typeface="微软雅黑" panose="020B0503020204020204" pitchFamily="34" charset="-122"/>
                <a:sym typeface="Arial" panose="020B0604020202020204" pitchFamily="34" charset="0"/>
              </a:rPr>
              <a:t> </a:t>
            </a:r>
            <a:r>
              <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测量平均速度</a:t>
            </a:r>
            <a:endPar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nvSpPr>
        <p:spPr>
          <a:xfrm>
            <a:off x="6346509" y="2588895"/>
            <a:ext cx="1255395" cy="521970"/>
          </a:xfrm>
          <a:prstGeom prst="rect">
            <a:avLst/>
          </a:prstGeom>
          <a:noFill/>
        </p:spPr>
        <p:txBody>
          <a:bodyPr wrap="none" rtlCol="0" anchor="t">
            <a:spAutoFit/>
          </a:bodyPr>
          <a:p>
            <a:pPr algn="ctr"/>
            <a:r>
              <a:rPr lang="en-US" altLang="zh-CN" sz="2800" b="1" dirty="0">
                <a:solidFill>
                  <a:srgbClr val="FF0000"/>
                </a:solidFill>
                <a:latin typeface="Times New Roman" panose="02020603050405020304" pitchFamily="18" charset="0"/>
                <a:sym typeface="+mn-ea"/>
              </a:rPr>
              <a:t>刻度尺 </a:t>
            </a:r>
            <a:endParaRPr lang="en-US" altLang="zh-CN" sz="2800" b="1" dirty="0">
              <a:solidFill>
                <a:srgbClr val="FF0000"/>
              </a:solidFill>
              <a:latin typeface="Times New Roman" panose="02020603050405020304" pitchFamily="18" charset="0"/>
              <a:sym typeface="+mn-ea"/>
            </a:endParaRPr>
          </a:p>
        </p:txBody>
      </p:sp>
      <p:sp>
        <p:nvSpPr>
          <p:cNvPr id="10" name="文本框 9"/>
          <p:cNvSpPr txBox="1"/>
          <p:nvPr/>
        </p:nvSpPr>
        <p:spPr>
          <a:xfrm>
            <a:off x="2228217" y="3110865"/>
            <a:ext cx="897890" cy="521970"/>
          </a:xfrm>
          <a:prstGeom prst="rect">
            <a:avLst/>
          </a:prstGeom>
          <a:noFill/>
        </p:spPr>
        <p:txBody>
          <a:bodyPr wrap="none" rtlCol="0" anchor="t">
            <a:spAutoFit/>
          </a:bodyPr>
          <a:p>
            <a:pPr algn="ctr"/>
            <a:r>
              <a:rPr lang="en-US" altLang="zh-CN" sz="2800" b="1" dirty="0">
                <a:solidFill>
                  <a:srgbClr val="FF0000"/>
                </a:solidFill>
                <a:latin typeface="Times New Roman" panose="02020603050405020304" pitchFamily="18" charset="0"/>
                <a:sym typeface="+mn-ea"/>
              </a:rPr>
              <a:t>停表</a:t>
            </a:r>
            <a:endParaRPr lang="en-US" altLang="zh-CN" sz="2800" b="1" dirty="0">
              <a:solidFill>
                <a:srgbClr val="FF0000"/>
              </a:solidFill>
              <a:latin typeface="Times New Roman" panose="02020603050405020304" pitchFamily="18" charset="0"/>
              <a:sym typeface="+mn-ea"/>
            </a:endParaRPr>
          </a:p>
        </p:txBody>
      </p:sp>
      <p:sp>
        <p:nvSpPr>
          <p:cNvPr id="11" name="文本框 10"/>
          <p:cNvSpPr txBox="1"/>
          <p:nvPr/>
        </p:nvSpPr>
        <p:spPr>
          <a:xfrm>
            <a:off x="3943034" y="3632835"/>
            <a:ext cx="918845" cy="521970"/>
          </a:xfrm>
          <a:prstGeom prst="rect">
            <a:avLst/>
          </a:prstGeom>
          <a:noFill/>
        </p:spPr>
        <p:txBody>
          <a:bodyPr wrap="none" rtlCol="0" anchor="t">
            <a:spAutoFit/>
          </a:bodyPr>
          <a:p>
            <a:pPr algn="ctr"/>
            <a:r>
              <a:rPr lang="en-US" altLang="zh-CN" sz="2800" b="1" dirty="0">
                <a:solidFill>
                  <a:srgbClr val="FF0000"/>
                </a:solidFill>
                <a:latin typeface="Times New Roman" panose="02020603050405020304" pitchFamily="18" charset="0"/>
                <a:sym typeface="+mn-ea"/>
              </a:rPr>
              <a:t>v=s/t</a:t>
            </a:r>
            <a:endParaRPr lang="en-US" altLang="zh-CN" sz="2800" b="1" dirty="0">
              <a:solidFill>
                <a:srgbClr val="FF0000"/>
              </a:solidFill>
              <a:latin typeface="Times New Roman" panose="02020603050405020304" pitchFamily="18" charset="0"/>
              <a:sym typeface="+mn-ea"/>
            </a:endParaRPr>
          </a:p>
        </p:txBody>
      </p:sp>
      <p:sp>
        <p:nvSpPr>
          <p:cNvPr id="12" name="文本框 11"/>
          <p:cNvSpPr txBox="1"/>
          <p:nvPr/>
        </p:nvSpPr>
        <p:spPr>
          <a:xfrm>
            <a:off x="1545592" y="5146040"/>
            <a:ext cx="1612900" cy="521970"/>
          </a:xfrm>
          <a:prstGeom prst="rect">
            <a:avLst/>
          </a:prstGeom>
          <a:noFill/>
        </p:spPr>
        <p:txBody>
          <a:bodyPr wrap="none" rtlCol="0" anchor="t">
            <a:spAutoFit/>
          </a:bodyPr>
          <a:p>
            <a:pPr algn="ctr"/>
            <a:r>
              <a:rPr lang="en-US" altLang="zh-CN" sz="2800" b="1" dirty="0">
                <a:solidFill>
                  <a:srgbClr val="FF0000"/>
                </a:solidFill>
                <a:latin typeface="Times New Roman" panose="02020603050405020304" pitchFamily="18" charset="0"/>
                <a:sym typeface="+mn-ea"/>
              </a:rPr>
              <a:t>计时方便</a:t>
            </a:r>
            <a:endParaRPr lang="en-US" altLang="zh-CN" sz="2800" b="1" dirty="0">
              <a:solidFill>
                <a:srgbClr val="FF0000"/>
              </a:solidFill>
              <a:latin typeface="Times New Roman" panose="02020603050405020304" pitchFamily="18" charset="0"/>
              <a:sym typeface="+mn-ea"/>
            </a:endParaRPr>
          </a:p>
        </p:txBody>
      </p:sp>
      <p:pic>
        <p:nvPicPr>
          <p:cNvPr id="13" name="图片 12"/>
          <p:cNvPicPr>
            <a:picLocks noChangeAspect="1"/>
          </p:cNvPicPr>
          <p:nvPr/>
        </p:nvPicPr>
        <p:blipFill>
          <a:blip r:embed="rId1"/>
          <a:stretch>
            <a:fillRect/>
          </a:stretch>
        </p:blipFill>
        <p:spPr>
          <a:xfrm>
            <a:off x="5255260" y="4695190"/>
            <a:ext cx="3264535" cy="1980565"/>
          </a:xfrm>
          <a:prstGeom prst="rect">
            <a:avLst/>
          </a:prstGeom>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0" grpId="0"/>
      <p:bldP spid="10" grpId="1"/>
      <p:bldP spid="11" grpId="0"/>
      <p:bldP spid="11" grpId="1"/>
      <p:bldP spid="12" grpId="0"/>
      <p:bldP spid="12"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文本框 13"/>
          <p:cNvSpPr txBox="1"/>
          <p:nvPr/>
        </p:nvSpPr>
        <p:spPr>
          <a:xfrm>
            <a:off x="624205" y="1294130"/>
            <a:ext cx="7895590" cy="1124585"/>
          </a:xfrm>
          <a:prstGeom prst="rect">
            <a:avLst/>
          </a:prstGeom>
          <a:noFill/>
        </p:spPr>
        <p:txBody>
          <a:bodyPr wrap="square" rtlCol="0" anchor="t">
            <a:spAutoFit/>
          </a:bodyPr>
          <a:p>
            <a:pPr marL="721360" indent="-721360" algn="just">
              <a:lnSpc>
                <a:spcPct val="120000"/>
              </a:lnSpc>
            </a:pPr>
            <a:r>
              <a:rPr lang="zh-CN" altLang="en-US" sz="2800">
                <a:sym typeface="+mn-ea"/>
              </a:rPr>
              <a:t>（4）小明记录的实验表格如下表. 请根据图2和表格中的数据把表格填完整.</a:t>
            </a:r>
            <a:endParaRPr lang="zh-CN" altLang="en-US" sz="2800">
              <a:sym typeface="+mn-ea"/>
            </a:endParaRPr>
          </a:p>
        </p:txBody>
      </p:sp>
      <p:pic>
        <p:nvPicPr>
          <p:cNvPr id="2" name="图片 1"/>
          <p:cNvPicPr>
            <a:picLocks noChangeAspect="1"/>
          </p:cNvPicPr>
          <p:nvPr/>
        </p:nvPicPr>
        <p:blipFill>
          <a:blip r:embed="rId1"/>
          <a:stretch>
            <a:fillRect/>
          </a:stretch>
        </p:blipFill>
        <p:spPr>
          <a:xfrm>
            <a:off x="723265" y="2465705"/>
            <a:ext cx="8013065" cy="2126615"/>
          </a:xfrm>
          <a:prstGeom prst="rect">
            <a:avLst/>
          </a:prstGeom>
        </p:spPr>
      </p:pic>
      <p:sp>
        <p:nvSpPr>
          <p:cNvPr id="4" name="文本框 3"/>
          <p:cNvSpPr txBox="1"/>
          <p:nvPr/>
        </p:nvSpPr>
        <p:spPr>
          <a:xfrm>
            <a:off x="2313942" y="3012440"/>
            <a:ext cx="538480" cy="521970"/>
          </a:xfrm>
          <a:prstGeom prst="rect">
            <a:avLst/>
          </a:prstGeom>
          <a:noFill/>
        </p:spPr>
        <p:txBody>
          <a:bodyPr wrap="none" rtlCol="0" anchor="t">
            <a:spAutoFit/>
          </a:bodyPr>
          <a:p>
            <a:pPr algn="ctr"/>
            <a:r>
              <a:rPr lang="en-US" altLang="zh-CN" sz="2800" b="1" dirty="0">
                <a:solidFill>
                  <a:srgbClr val="FF0000"/>
                </a:solidFill>
                <a:latin typeface="Times New Roman" panose="02020603050405020304" pitchFamily="18" charset="0"/>
                <a:sym typeface="+mn-ea"/>
              </a:rPr>
              <a:t>15</a:t>
            </a:r>
            <a:endParaRPr lang="en-US" altLang="zh-CN" sz="2800" b="1" dirty="0">
              <a:solidFill>
                <a:srgbClr val="FF0000"/>
              </a:solidFill>
              <a:latin typeface="Times New Roman" panose="02020603050405020304" pitchFamily="18" charset="0"/>
              <a:sym typeface="+mn-ea"/>
            </a:endParaRPr>
          </a:p>
        </p:txBody>
      </p:sp>
      <p:sp>
        <p:nvSpPr>
          <p:cNvPr id="8" name="文本框 7"/>
          <p:cNvSpPr txBox="1"/>
          <p:nvPr/>
        </p:nvSpPr>
        <p:spPr>
          <a:xfrm>
            <a:off x="4603752" y="3526790"/>
            <a:ext cx="360680" cy="521970"/>
          </a:xfrm>
          <a:prstGeom prst="rect">
            <a:avLst/>
          </a:prstGeom>
          <a:noFill/>
        </p:spPr>
        <p:txBody>
          <a:bodyPr wrap="none" rtlCol="0" anchor="t">
            <a:spAutoFit/>
          </a:bodyPr>
          <a:p>
            <a:pPr algn="ctr"/>
            <a:r>
              <a:rPr lang="en-US" altLang="zh-CN" sz="2800" b="1" dirty="0">
                <a:solidFill>
                  <a:srgbClr val="FF0000"/>
                </a:solidFill>
                <a:latin typeface="Times New Roman" panose="02020603050405020304" pitchFamily="18" charset="0"/>
                <a:sym typeface="+mn-ea"/>
              </a:rPr>
              <a:t>2</a:t>
            </a:r>
            <a:endParaRPr lang="en-US" altLang="zh-CN" sz="2800" b="1" dirty="0">
              <a:solidFill>
                <a:srgbClr val="FF0000"/>
              </a:solidFill>
              <a:latin typeface="Times New Roman" panose="02020603050405020304" pitchFamily="18" charset="0"/>
              <a:sym typeface="+mn-ea"/>
            </a:endParaRPr>
          </a:p>
        </p:txBody>
      </p:sp>
      <p:sp>
        <p:nvSpPr>
          <p:cNvPr id="9" name="文本框 8"/>
          <p:cNvSpPr txBox="1"/>
          <p:nvPr/>
        </p:nvSpPr>
        <p:spPr>
          <a:xfrm>
            <a:off x="6957697" y="3004820"/>
            <a:ext cx="627380" cy="521970"/>
          </a:xfrm>
          <a:prstGeom prst="rect">
            <a:avLst/>
          </a:prstGeom>
          <a:noFill/>
        </p:spPr>
        <p:txBody>
          <a:bodyPr wrap="none" rtlCol="0" anchor="t">
            <a:spAutoFit/>
          </a:bodyPr>
          <a:p>
            <a:pPr algn="ctr"/>
            <a:r>
              <a:rPr lang="en-US" altLang="zh-CN" sz="2800" b="1" dirty="0">
                <a:solidFill>
                  <a:srgbClr val="FF0000"/>
                </a:solidFill>
                <a:latin typeface="Times New Roman" panose="02020603050405020304" pitchFamily="18" charset="0"/>
                <a:sym typeface="+mn-ea"/>
              </a:rPr>
              <a:t>7.5</a:t>
            </a:r>
            <a:endParaRPr lang="en-US" altLang="zh-CN" sz="2800" b="1" dirty="0">
              <a:solidFill>
                <a:srgbClr val="FF0000"/>
              </a:solidFill>
              <a:latin typeface="Times New Roman" panose="02020603050405020304" pitchFamily="18" charset="0"/>
              <a:sym typeface="+mn-ea"/>
            </a:endParaRPr>
          </a:p>
        </p:txBody>
      </p:sp>
      <p:sp>
        <p:nvSpPr>
          <p:cNvPr id="10" name="文本框 9"/>
          <p:cNvSpPr txBox="1"/>
          <p:nvPr/>
        </p:nvSpPr>
        <p:spPr>
          <a:xfrm>
            <a:off x="6868797" y="3526790"/>
            <a:ext cx="805180" cy="521970"/>
          </a:xfrm>
          <a:prstGeom prst="rect">
            <a:avLst/>
          </a:prstGeom>
          <a:noFill/>
        </p:spPr>
        <p:txBody>
          <a:bodyPr wrap="none" rtlCol="0" anchor="t">
            <a:spAutoFit/>
          </a:bodyPr>
          <a:p>
            <a:pPr algn="ctr"/>
            <a:r>
              <a:rPr lang="en-US" altLang="zh-CN" sz="2800" b="1" dirty="0">
                <a:solidFill>
                  <a:srgbClr val="FF0000"/>
                </a:solidFill>
                <a:latin typeface="Times New Roman" panose="02020603050405020304" pitchFamily="18" charset="0"/>
                <a:sym typeface="+mn-ea"/>
              </a:rPr>
              <a:t>12.5</a:t>
            </a:r>
            <a:endParaRPr lang="en-US" altLang="zh-CN" sz="2800" b="1" dirty="0">
              <a:solidFill>
                <a:srgbClr val="FF0000"/>
              </a:solidFill>
              <a:latin typeface="Times New Roman" panose="02020603050405020304" pitchFamily="18" charset="0"/>
              <a:sym typeface="+mn-ea"/>
            </a:endParaRPr>
          </a:p>
        </p:txBody>
      </p:sp>
      <p:sp>
        <p:nvSpPr>
          <p:cNvPr id="11" name="文本框 10"/>
          <p:cNvSpPr txBox="1"/>
          <p:nvPr/>
        </p:nvSpPr>
        <p:spPr>
          <a:xfrm>
            <a:off x="7002147" y="3964305"/>
            <a:ext cx="538480" cy="521970"/>
          </a:xfrm>
          <a:prstGeom prst="rect">
            <a:avLst/>
          </a:prstGeom>
          <a:noFill/>
        </p:spPr>
        <p:txBody>
          <a:bodyPr wrap="none" rtlCol="0" anchor="t">
            <a:spAutoFit/>
          </a:bodyPr>
          <a:p>
            <a:pPr algn="ctr"/>
            <a:r>
              <a:rPr lang="en-US" altLang="zh-CN" sz="2800" b="1" dirty="0">
                <a:solidFill>
                  <a:srgbClr val="FF0000"/>
                </a:solidFill>
                <a:latin typeface="Times New Roman" panose="02020603050405020304" pitchFamily="18" charset="0"/>
                <a:sym typeface="+mn-ea"/>
              </a:rPr>
              <a:t>10</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8" grpId="0"/>
      <p:bldP spid="8" grpId="1"/>
      <p:bldP spid="9" grpId="0"/>
      <p:bldP spid="9" grpId="1"/>
      <p:bldP spid="10" grpId="0"/>
      <p:bldP spid="10" grpId="1"/>
      <p:bldP spid="11" grpId="0"/>
      <p:bldP spid="11"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624205" y="1291590"/>
            <a:ext cx="7895590" cy="1973580"/>
          </a:xfrm>
          <a:prstGeom prst="rect">
            <a:avLst/>
          </a:prstGeom>
          <a:noFill/>
        </p:spPr>
        <p:txBody>
          <a:bodyPr wrap="square" rtlCol="0" anchor="t">
            <a:spAutoFit/>
          </a:bodyPr>
          <a:p>
            <a:pPr marL="508635" indent="-508635" algn="just" defTabSz="914400">
              <a:lnSpc>
                <a:spcPct val="120000"/>
              </a:lnSpc>
              <a:tabLst>
                <a:tab pos="537210" algn="l"/>
              </a:tabLst>
            </a:pPr>
            <a:r>
              <a:rPr lang="zh-CN" altLang="en-US" sz="2800">
                <a:sym typeface="+mn-ea"/>
              </a:rPr>
              <a:t>（5）分析表中的数据，小车在斜面上的全程运动是否是匀速的？</a:t>
            </a:r>
            <a:r>
              <a:rPr lang="zh-CN" altLang="en-US" sz="2800" u="sng">
                <a:sym typeface="+mn-ea"/>
              </a:rPr>
              <a:t>            </a:t>
            </a:r>
            <a:r>
              <a:rPr lang="zh-CN" altLang="en-US" sz="2800">
                <a:sym typeface="+mn-ea"/>
              </a:rPr>
              <a:t>；原因：</a:t>
            </a:r>
            <a:r>
              <a:rPr lang="zh-CN" altLang="en-US" sz="2800" u="sng">
                <a:sym typeface="+mn-ea"/>
              </a:rPr>
              <a:t>   </a:t>
            </a:r>
            <a:endParaRPr lang="zh-CN" altLang="en-US" sz="2800" u="sng">
              <a:sym typeface="+mn-ea"/>
            </a:endParaRPr>
          </a:p>
          <a:p>
            <a:pPr marL="508635" indent="-508635" algn="just" defTabSz="914400">
              <a:lnSpc>
                <a:spcPct val="120000"/>
              </a:lnSpc>
              <a:tabLst>
                <a:tab pos="537210" algn="l"/>
              </a:tabLst>
            </a:pPr>
            <a:r>
              <a:rPr lang="zh-CN" altLang="en-US" sz="2800" u="sng">
                <a:sym typeface="+mn-ea"/>
              </a:rPr>
              <a:t>                                       　　                                                                  　　                                                                                       </a:t>
            </a:r>
            <a:endParaRPr lang="zh-CN" altLang="en-US" sz="2800" u="sng">
              <a:sym typeface="+mn-ea"/>
            </a:endParaRPr>
          </a:p>
          <a:p>
            <a:pPr marL="421640" indent="-421640" algn="just">
              <a:lnSpc>
                <a:spcPct val="120000"/>
              </a:lnSpc>
            </a:pPr>
            <a:r>
              <a:rPr lang="zh-CN" altLang="en-US" u="sng">
                <a:sym typeface="+mn-ea"/>
              </a:rPr>
              <a:t> </a:t>
            </a:r>
            <a:endParaRPr lang="zh-CN" altLang="en-US" u="sng"/>
          </a:p>
        </p:txBody>
      </p:sp>
      <p:sp>
        <p:nvSpPr>
          <p:cNvPr id="5" name="文本框 4"/>
          <p:cNvSpPr txBox="1"/>
          <p:nvPr/>
        </p:nvSpPr>
        <p:spPr>
          <a:xfrm>
            <a:off x="1160780" y="2445385"/>
            <a:ext cx="7359015" cy="2158365"/>
          </a:xfrm>
          <a:prstGeom prst="rect">
            <a:avLst/>
          </a:prstGeom>
          <a:noFill/>
        </p:spPr>
        <p:txBody>
          <a:bodyPr wrap="square" rtlCol="0" anchor="t">
            <a:spAutoFit/>
          </a:bodyPr>
          <a:p>
            <a:pPr algn="just">
              <a:lnSpc>
                <a:spcPct val="120000"/>
              </a:lnSpc>
            </a:pPr>
            <a:r>
              <a:rPr lang="zh-CN" altLang="en-US" sz="2800" b="1" dirty="0">
                <a:solidFill>
                  <a:srgbClr val="FF0000"/>
                </a:solidFill>
                <a:latin typeface="Times New Roman" panose="02020603050405020304" pitchFamily="18" charset="0"/>
                <a:sym typeface="+mn-ea"/>
              </a:rPr>
              <a:t>前半段路程的速度为7.5cm/s，后半段路程的速度为12.5cm/s，前后半段路程的速度不同，不符合匀速直线运动沿直线运动且速度不变的条件。</a:t>
            </a:r>
            <a:endParaRPr lang="zh-CN" altLang="en-US" sz="2800" b="1" dirty="0">
              <a:solidFill>
                <a:srgbClr val="FF0000"/>
              </a:solidFill>
              <a:latin typeface="Times New Roman" panose="02020603050405020304" pitchFamily="18" charset="0"/>
              <a:sym typeface="+mn-ea"/>
            </a:endParaRPr>
          </a:p>
        </p:txBody>
      </p:sp>
      <p:sp>
        <p:nvSpPr>
          <p:cNvPr id="2" name="文本框 1"/>
          <p:cNvSpPr txBox="1"/>
          <p:nvPr/>
        </p:nvSpPr>
        <p:spPr>
          <a:xfrm>
            <a:off x="3780157" y="1830070"/>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不是</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2" grpId="0"/>
      <p:bldP spid="2"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文本框 13"/>
          <p:cNvSpPr txBox="1"/>
          <p:nvPr/>
        </p:nvSpPr>
        <p:spPr>
          <a:xfrm>
            <a:off x="624205" y="1160780"/>
            <a:ext cx="7895590" cy="5259070"/>
          </a:xfrm>
          <a:prstGeom prst="rect">
            <a:avLst/>
          </a:prstGeom>
          <a:noFill/>
        </p:spPr>
        <p:txBody>
          <a:bodyPr wrap="square" rtlCol="0" anchor="t">
            <a:spAutoFit/>
          </a:bodyPr>
          <a:p>
            <a:pPr marL="421640" indent="-421640" algn="just">
              <a:lnSpc>
                <a:spcPct val="120000"/>
              </a:lnSpc>
            </a:pPr>
            <a:r>
              <a:rPr lang="zh-CN" altLang="en-US" sz="2800">
                <a:sym typeface="+mn-ea"/>
              </a:rPr>
              <a:t>（6）如果在实验过程中，让小车过了A点才开始计时，则会使所测AC段的平均速度 </a:t>
            </a:r>
            <a:r>
              <a:rPr lang="zh-CN" altLang="en-US" sz="2800" u="sng">
                <a:effectLst/>
                <a:sym typeface="+mn-ea"/>
              </a:rPr>
              <a:t>           </a:t>
            </a:r>
            <a:r>
              <a:rPr lang="zh-CN" altLang="en-US" sz="2800">
                <a:sym typeface="+mn-ea"/>
              </a:rPr>
              <a:t>（选填“偏大”或“偏小”）.</a:t>
            </a:r>
            <a:endParaRPr lang="zh-CN" altLang="en-US" sz="2800">
              <a:sym typeface="+mn-ea"/>
            </a:endParaRPr>
          </a:p>
          <a:p>
            <a:pPr marL="421640" indent="-421640" algn="just">
              <a:lnSpc>
                <a:spcPct val="120000"/>
              </a:lnSpc>
            </a:pPr>
            <a:r>
              <a:rPr lang="zh-CN" altLang="en-US" sz="2800">
                <a:sym typeface="+mn-ea"/>
              </a:rPr>
              <a:t>（7）小车从A点出发开始计时，如果撞击到最下端的金属片发生了很明显的形变才停止计时，则会使所测AC段的平均速度</a:t>
            </a:r>
            <a:r>
              <a:rPr lang="zh-CN" altLang="en-US" sz="2800" u="sng">
                <a:sym typeface="+mn-ea"/>
              </a:rPr>
              <a:t>            </a:t>
            </a:r>
            <a:r>
              <a:rPr lang="zh-CN" altLang="en-US" sz="2800">
                <a:sym typeface="+mn-ea"/>
              </a:rPr>
              <a:t>（选填“偏大”或“偏小”）.</a:t>
            </a:r>
            <a:endParaRPr lang="zh-CN" altLang="en-US" sz="2800">
              <a:sym typeface="+mn-ea"/>
            </a:endParaRPr>
          </a:p>
          <a:p>
            <a:pPr marL="421640" indent="-421640" algn="just">
              <a:lnSpc>
                <a:spcPct val="120000"/>
              </a:lnSpc>
            </a:pPr>
            <a:r>
              <a:rPr lang="zh-CN" altLang="en-US" sz="2800">
                <a:sym typeface="+mn-ea"/>
              </a:rPr>
              <a:t>（8）小明测出斜面的总长度作为小车运动的总路程，这样会使测得的平均速度</a:t>
            </a:r>
            <a:r>
              <a:rPr lang="zh-CN" altLang="en-US" sz="2800" u="sng">
                <a:sym typeface="+mn-ea"/>
              </a:rPr>
              <a:t>            </a:t>
            </a:r>
            <a:r>
              <a:rPr lang="zh-CN" altLang="en-US" sz="2800">
                <a:sym typeface="+mn-ea"/>
              </a:rPr>
              <a:t>（选填“偏大”或“偏小”）.</a:t>
            </a:r>
            <a:endParaRPr lang="zh-CN" altLang="en-US" sz="2800">
              <a:sym typeface="+mn-ea"/>
            </a:endParaRPr>
          </a:p>
        </p:txBody>
      </p:sp>
      <p:sp>
        <p:nvSpPr>
          <p:cNvPr id="11" name="文本框 10"/>
          <p:cNvSpPr txBox="1"/>
          <p:nvPr/>
        </p:nvSpPr>
        <p:spPr>
          <a:xfrm>
            <a:off x="6789422" y="1728470"/>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偏大</a:t>
            </a:r>
            <a:endParaRPr lang="zh-CN" altLang="en-US" sz="2800" b="1" dirty="0">
              <a:solidFill>
                <a:srgbClr val="FF0000"/>
              </a:solidFill>
              <a:latin typeface="Times New Roman" panose="02020603050405020304" pitchFamily="18" charset="0"/>
              <a:sym typeface="+mn-ea"/>
            </a:endParaRPr>
          </a:p>
        </p:txBody>
      </p:sp>
      <p:sp>
        <p:nvSpPr>
          <p:cNvPr id="2" name="文本框 1"/>
          <p:cNvSpPr txBox="1"/>
          <p:nvPr/>
        </p:nvSpPr>
        <p:spPr>
          <a:xfrm>
            <a:off x="5635627" y="3739515"/>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偏小</a:t>
            </a:r>
            <a:endParaRPr lang="zh-CN" altLang="en-US" sz="2800" b="1" dirty="0">
              <a:solidFill>
                <a:srgbClr val="FF0000"/>
              </a:solidFill>
              <a:latin typeface="Times New Roman" panose="02020603050405020304" pitchFamily="18" charset="0"/>
              <a:sym typeface="+mn-ea"/>
            </a:endParaRPr>
          </a:p>
        </p:txBody>
      </p:sp>
      <p:sp>
        <p:nvSpPr>
          <p:cNvPr id="3" name="文本框 2"/>
          <p:cNvSpPr txBox="1"/>
          <p:nvPr/>
        </p:nvSpPr>
        <p:spPr>
          <a:xfrm>
            <a:off x="6260467" y="5284470"/>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偏大</a:t>
            </a:r>
            <a:endParaRPr lang="zh-CN" alt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P spid="2" grpId="0"/>
      <p:bldP spid="2" grpId="1"/>
      <p:bldP spid="3" grpId="0"/>
      <p:bldP spid="3"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文本框 4"/>
          <p:cNvSpPr txBox="1"/>
          <p:nvPr/>
        </p:nvSpPr>
        <p:spPr>
          <a:xfrm>
            <a:off x="486568" y="2198688"/>
            <a:ext cx="8170863" cy="3193415"/>
          </a:xfrm>
          <a:prstGeom prst="rect">
            <a:avLst/>
          </a:prstGeom>
          <a:noFill/>
          <a:ln w="9525">
            <a:noFill/>
          </a:ln>
        </p:spPr>
        <p:txBody>
          <a:bodyPr anchor="ctr" anchorCtr="0">
            <a:spAutoFit/>
          </a:bodyPr>
          <a:p>
            <a:pPr marL="622935" indent="-627380" algn="just">
              <a:lnSpc>
                <a:spcPct val="120000"/>
              </a:lnSpc>
            </a:pPr>
            <a:r>
              <a:rPr lang="zh-CN" altLang="en-US" sz="2800" dirty="0">
                <a:latin typeface="宋体" panose="02010600030101010101" pitchFamily="2" charset="-122"/>
              </a:rPr>
              <a:t>考点</a:t>
            </a:r>
            <a:r>
              <a:rPr lang="en-US" altLang="zh-CN" sz="2800" dirty="0">
                <a:latin typeface="宋体" panose="02010600030101010101" pitchFamily="2" charset="-122"/>
              </a:rPr>
              <a:t>1.</a:t>
            </a:r>
            <a:r>
              <a:rPr lang="zh-CN" altLang="en-US" sz="2800" dirty="0">
                <a:latin typeface="宋体" panose="02010600030101010101" pitchFamily="2" charset="-122"/>
              </a:rPr>
              <a:t>知道机械运动，举例说明机械运动的相对性</a:t>
            </a:r>
            <a:r>
              <a:rPr lang="en-US" altLang="zh-CN" sz="2800" dirty="0">
                <a:latin typeface="宋体" panose="02010600030101010101" pitchFamily="2" charset="-122"/>
              </a:rPr>
              <a:t>.</a:t>
            </a:r>
            <a:endParaRPr lang="en-US" altLang="zh-CN" sz="2800" dirty="0">
              <a:latin typeface="宋体" panose="02010600030101010101" pitchFamily="2" charset="-122"/>
            </a:endParaRPr>
          </a:p>
          <a:p>
            <a:pPr marL="1056640" indent="-1056640" algn="just" defTabSz="914400">
              <a:lnSpc>
                <a:spcPct val="150000"/>
              </a:lnSpc>
              <a:tabLst>
                <a:tab pos="1074420" algn="l"/>
              </a:tabLst>
            </a:pPr>
            <a:r>
              <a:rPr lang="zh-CN" altLang="en-US" sz="2800" dirty="0">
                <a:latin typeface="宋体" panose="02010600030101010101" pitchFamily="2" charset="-122"/>
              </a:rPr>
              <a:t>考点</a:t>
            </a:r>
            <a:r>
              <a:rPr lang="en-US" altLang="zh-CN" sz="2800" dirty="0">
                <a:latin typeface="宋体" panose="02010600030101010101" pitchFamily="2" charset="-122"/>
              </a:rPr>
              <a:t>2.</a:t>
            </a:r>
            <a:r>
              <a:rPr lang="zh-CN" altLang="en-US" sz="2800" dirty="0">
                <a:latin typeface="宋体" panose="02010600030101010101" pitchFamily="2" charset="-122"/>
              </a:rPr>
              <a:t>会根据生活经验估测长度和时间</a:t>
            </a:r>
            <a:r>
              <a:rPr lang="en-US" altLang="zh-CN" sz="2800" dirty="0">
                <a:latin typeface="宋体" panose="02010600030101010101" pitchFamily="2" charset="-122"/>
              </a:rPr>
              <a:t>.</a:t>
            </a:r>
            <a:r>
              <a:rPr lang="zh-CN" altLang="en-US" sz="2800" dirty="0">
                <a:latin typeface="宋体" panose="02010600030101010101" pitchFamily="2" charset="-122"/>
              </a:rPr>
              <a:t>会选用适     当的工具测量长度和时间</a:t>
            </a:r>
            <a:r>
              <a:rPr lang="en-US" altLang="zh-CN" sz="2800" dirty="0">
                <a:latin typeface="宋体" panose="02010600030101010101" pitchFamily="2" charset="-122"/>
              </a:rPr>
              <a:t>.</a:t>
            </a:r>
            <a:endParaRPr lang="en-US" altLang="zh-CN" sz="2800" dirty="0">
              <a:latin typeface="宋体" panose="02010600030101010101" pitchFamily="2" charset="-122"/>
            </a:endParaRPr>
          </a:p>
          <a:p>
            <a:pPr marL="1080135" indent="-1080135" algn="just">
              <a:lnSpc>
                <a:spcPct val="150000"/>
              </a:lnSpc>
            </a:pPr>
            <a:r>
              <a:rPr lang="zh-CN" altLang="en-US" sz="2800" dirty="0">
                <a:latin typeface="宋体" panose="02010600030101010101" pitchFamily="2" charset="-122"/>
              </a:rPr>
              <a:t>考点</a:t>
            </a:r>
            <a:r>
              <a:rPr lang="en-US" altLang="zh-CN" sz="2800" dirty="0">
                <a:latin typeface="宋体" panose="02010600030101010101" pitchFamily="2" charset="-122"/>
              </a:rPr>
              <a:t>3.</a:t>
            </a:r>
            <a:r>
              <a:rPr lang="zh-CN" altLang="en-US" sz="2800" dirty="0">
                <a:latin typeface="宋体" panose="02010600030101010101" pitchFamily="2" charset="-122"/>
              </a:rPr>
              <a:t>用速度描述物体运动的快慢</a:t>
            </a:r>
            <a:r>
              <a:rPr lang="en-US" altLang="zh-CN" sz="2800" dirty="0">
                <a:latin typeface="宋体" panose="02010600030101010101" pitchFamily="2" charset="-122"/>
              </a:rPr>
              <a:t>.</a:t>
            </a:r>
            <a:r>
              <a:rPr lang="zh-CN" altLang="en-US" sz="2800" dirty="0">
                <a:latin typeface="宋体" panose="02010600030101010101" pitchFamily="2" charset="-122"/>
              </a:rPr>
              <a:t>通过实验测量物体运动的速度，用速度公式进行简单计算</a:t>
            </a:r>
            <a:r>
              <a:rPr lang="en-US" altLang="zh-CN" sz="2800" dirty="0">
                <a:latin typeface="宋体" panose="02010600030101010101" pitchFamily="2" charset="-122"/>
              </a:rPr>
              <a:t>.</a:t>
            </a:r>
            <a:endParaRPr lang="en-US" altLang="zh-CN" sz="2800" dirty="0">
              <a:latin typeface="宋体" panose="02010600030101010101" pitchFamily="2" charset="-122"/>
            </a:endParaRPr>
          </a:p>
        </p:txBody>
      </p:sp>
      <p:sp>
        <p:nvSpPr>
          <p:cNvPr id="5123" name="TextBox 1"/>
          <p:cNvSpPr txBox="1"/>
          <p:nvPr/>
        </p:nvSpPr>
        <p:spPr>
          <a:xfrm>
            <a:off x="1150938" y="71278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 中考导航</a:t>
            </a:r>
            <a:endPar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TextBox 1"/>
          <p:cNvSpPr txBox="1"/>
          <p:nvPr/>
        </p:nvSpPr>
        <p:spPr>
          <a:xfrm>
            <a:off x="1150938" y="1486218"/>
            <a:ext cx="6842125" cy="521970"/>
          </a:xfrm>
          <a:prstGeom prst="rect">
            <a:avLst/>
          </a:prstGeom>
          <a:noFill/>
          <a:ln w="9525">
            <a:noFill/>
          </a:ln>
        </p:spPr>
        <p:txBody>
          <a:bodyPr>
            <a:spAutoFit/>
          </a:bodyPr>
          <a:p>
            <a:pPr marL="0" lvl="1" indent="-182880" algn="ctr" eaLnBrk="1" hangingPunct="1"/>
            <a:r>
              <a:rPr lang="zh-CN" altLang="en-US" sz="2800" dirty="0">
                <a:solidFill>
                  <a:schemeClr val="accent1"/>
                </a:solidFill>
                <a:latin typeface="Arial" panose="020B0604020202020204" pitchFamily="34" charset="0"/>
                <a:ea typeface="微软雅黑" panose="020B0503020204020204" pitchFamily="34" charset="-122"/>
                <a:sym typeface="Arial" panose="020B0604020202020204" pitchFamily="34" charset="0"/>
              </a:rPr>
              <a:t> </a:t>
            </a:r>
            <a:r>
              <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课程标准</a:t>
            </a:r>
            <a:endPar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p:push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文本框 13"/>
          <p:cNvSpPr txBox="1"/>
          <p:nvPr/>
        </p:nvSpPr>
        <p:spPr>
          <a:xfrm>
            <a:off x="624205" y="1160780"/>
            <a:ext cx="7895590" cy="5820410"/>
          </a:xfrm>
          <a:prstGeom prst="rect">
            <a:avLst/>
          </a:prstGeom>
          <a:noFill/>
        </p:spPr>
        <p:txBody>
          <a:bodyPr wrap="square" rtlCol="0" anchor="t">
            <a:spAutoFit/>
          </a:bodyPr>
          <a:p>
            <a:pPr marL="421640" indent="-421640" algn="just">
              <a:lnSpc>
                <a:spcPct val="110000"/>
              </a:lnSpc>
            </a:pPr>
            <a:r>
              <a:rPr lang="zh-CN" altLang="en-US" sz="2800">
                <a:sym typeface="+mn-ea"/>
              </a:rPr>
              <a:t>（9）为了测量小车在AC段运动过程中下半程的平均速度，某同学让小车从B点由静止释放，测出小车到达C点的时间，从而计算出小车运动过程中下半程的平均速度.他的做法正确吗？</a:t>
            </a:r>
            <a:endParaRPr lang="zh-CN" altLang="en-US" sz="2800">
              <a:sym typeface="+mn-ea"/>
            </a:endParaRPr>
          </a:p>
          <a:p>
            <a:pPr marL="421640" indent="-421640" algn="just">
              <a:lnSpc>
                <a:spcPct val="110000"/>
              </a:lnSpc>
            </a:pPr>
            <a:r>
              <a:rPr lang="zh-CN" altLang="en-US" sz="2800">
                <a:sym typeface="+mn-ea"/>
              </a:rPr>
              <a:t>     </a:t>
            </a:r>
            <a:r>
              <a:rPr lang="zh-CN" altLang="en-US" sz="2800" u="sng">
                <a:sym typeface="+mn-ea"/>
              </a:rPr>
              <a:t>         　　      　</a:t>
            </a:r>
            <a:r>
              <a:rPr lang="zh-CN" altLang="en-US" sz="2800">
                <a:sym typeface="+mn-ea"/>
              </a:rPr>
              <a:t>理由是</a:t>
            </a:r>
            <a:r>
              <a:rPr lang="zh-CN" altLang="en-US" sz="2800" u="sng">
                <a:sym typeface="+mn-ea"/>
              </a:rPr>
              <a:t>　　                               　　</a:t>
            </a:r>
            <a:r>
              <a:rPr lang="zh-CN" altLang="en-US" sz="2800">
                <a:solidFill>
                  <a:schemeClr val="bg1"/>
                </a:solidFill>
                <a:sym typeface="+mn-ea"/>
              </a:rPr>
              <a:t>.</a:t>
            </a:r>
            <a:endParaRPr lang="zh-CN" altLang="en-US" sz="2800">
              <a:solidFill>
                <a:schemeClr val="bg1"/>
              </a:solidFill>
              <a:sym typeface="+mn-ea"/>
            </a:endParaRPr>
          </a:p>
          <a:p>
            <a:pPr marL="684530" indent="-281305" algn="just">
              <a:lnSpc>
                <a:spcPct val="110000"/>
              </a:lnSpc>
            </a:pPr>
            <a:r>
              <a:rPr lang="zh-CN" altLang="en-US" sz="2800" u="sng">
                <a:solidFill>
                  <a:schemeClr val="tx1"/>
                </a:solidFill>
                <a:sym typeface="+mn-ea"/>
              </a:rPr>
              <a:t>                                                                                         </a:t>
            </a:r>
            <a:r>
              <a:rPr lang="en-US" altLang="zh-CN" sz="2800">
                <a:solidFill>
                  <a:schemeClr val="bg1"/>
                </a:solidFill>
                <a:sym typeface="+mn-ea"/>
              </a:rPr>
              <a:t>.</a:t>
            </a:r>
            <a:endParaRPr lang="en-US" altLang="zh-CN" sz="2800">
              <a:solidFill>
                <a:schemeClr val="bg1"/>
              </a:solidFill>
              <a:sym typeface="+mn-ea"/>
            </a:endParaRPr>
          </a:p>
          <a:p>
            <a:pPr marL="684530" indent="-281305" algn="just">
              <a:lnSpc>
                <a:spcPct val="110000"/>
              </a:lnSpc>
            </a:pPr>
            <a:r>
              <a:rPr lang="en-US" altLang="zh-CN" sz="2800" u="sng">
                <a:solidFill>
                  <a:schemeClr val="tx1"/>
                </a:solidFill>
                <a:sym typeface="+mn-ea"/>
              </a:rPr>
              <a:t>                                                                                        </a:t>
            </a:r>
            <a:r>
              <a:rPr lang="en-US" altLang="zh-CN" sz="2800">
                <a:solidFill>
                  <a:schemeClr val="tx1"/>
                </a:solidFill>
                <a:sym typeface="+mn-ea"/>
              </a:rPr>
              <a:t> .</a:t>
            </a:r>
            <a:endParaRPr lang="en-US" altLang="zh-CN" sz="2800">
              <a:solidFill>
                <a:schemeClr val="bg1"/>
              </a:solidFill>
              <a:sym typeface="+mn-ea"/>
            </a:endParaRPr>
          </a:p>
          <a:p>
            <a:pPr marL="421640" indent="-421640" algn="just">
              <a:lnSpc>
                <a:spcPct val="110000"/>
              </a:lnSpc>
            </a:pPr>
            <a:r>
              <a:rPr lang="zh-CN" altLang="en-US" sz="2800">
                <a:sym typeface="+mn-ea"/>
              </a:rPr>
              <a:t>（10）在实验中，如果要使小车在斜面上滚动的平均速度变小，可采取的方法：</a:t>
            </a:r>
            <a:r>
              <a:rPr lang="zh-CN" altLang="en-US" sz="2800" u="sng">
                <a:sym typeface="+mn-ea"/>
              </a:rPr>
              <a:t>                            </a:t>
            </a:r>
            <a:r>
              <a:rPr lang="zh-CN" altLang="en-US" sz="2800">
                <a:sym typeface="+mn-ea"/>
              </a:rPr>
              <a:t> </a:t>
            </a:r>
            <a:r>
              <a:rPr lang="zh-CN" altLang="en-US" sz="2800" u="sng">
                <a:sym typeface="+mn-ea"/>
              </a:rPr>
              <a:t>　　      　　</a:t>
            </a:r>
            <a:endParaRPr lang="zh-CN" altLang="en-US" sz="2800" u="sng">
              <a:sym typeface="+mn-ea"/>
            </a:endParaRPr>
          </a:p>
          <a:p>
            <a:pPr marL="701675" indent="-419735" algn="just">
              <a:lnSpc>
                <a:spcPct val="110000"/>
              </a:lnSpc>
            </a:pPr>
            <a:r>
              <a:rPr lang="zh-CN" altLang="en-US" sz="2800" u="sng">
                <a:sym typeface="+mn-ea"/>
              </a:rPr>
              <a:t>   　　                                                                       　　</a:t>
            </a:r>
            <a:r>
              <a:rPr lang="zh-CN" altLang="en-US" sz="2800">
                <a:sym typeface="+mn-ea"/>
              </a:rPr>
              <a:t>. （写出一点即可）</a:t>
            </a:r>
            <a:endParaRPr lang="zh-CN" altLang="en-US" sz="2800">
              <a:sym typeface="+mn-ea"/>
            </a:endParaRPr>
          </a:p>
          <a:p>
            <a:pPr marL="421640" indent="-421640" algn="just">
              <a:lnSpc>
                <a:spcPct val="120000"/>
              </a:lnSpc>
            </a:pPr>
            <a:endParaRPr lang="zh-CN" altLang="en-US" sz="2800">
              <a:sym typeface="+mn-ea"/>
            </a:endParaRPr>
          </a:p>
        </p:txBody>
      </p:sp>
      <p:sp>
        <p:nvSpPr>
          <p:cNvPr id="2" name="文本框 1"/>
          <p:cNvSpPr txBox="1"/>
          <p:nvPr/>
        </p:nvSpPr>
        <p:spPr>
          <a:xfrm>
            <a:off x="1576389" y="3034030"/>
            <a:ext cx="1255395" cy="521970"/>
          </a:xfrm>
          <a:prstGeom prst="rect">
            <a:avLst/>
          </a:prstGeom>
          <a:noFill/>
        </p:spPr>
        <p:txBody>
          <a:bodyPr wrap="none" rtlCol="0" anchor="t">
            <a:spAutoFit/>
          </a:bodyPr>
          <a:p>
            <a:pPr algn="ctr"/>
            <a:r>
              <a:rPr lang="en-US" altLang="zh-CN" sz="2800" b="1" dirty="0">
                <a:solidFill>
                  <a:srgbClr val="FF0000"/>
                </a:solidFill>
                <a:latin typeface="Times New Roman" panose="02020603050405020304" pitchFamily="18" charset="0"/>
                <a:sym typeface="+mn-ea"/>
              </a:rPr>
              <a:t>不正确 </a:t>
            </a:r>
            <a:endParaRPr lang="en-US" altLang="zh-CN" sz="2800" b="1" dirty="0">
              <a:solidFill>
                <a:srgbClr val="FF0000"/>
              </a:solidFill>
              <a:latin typeface="Times New Roman" panose="02020603050405020304" pitchFamily="18" charset="0"/>
              <a:sym typeface="+mn-ea"/>
            </a:endParaRPr>
          </a:p>
        </p:txBody>
      </p:sp>
      <p:sp>
        <p:nvSpPr>
          <p:cNvPr id="3" name="文本框 2"/>
          <p:cNvSpPr txBox="1"/>
          <p:nvPr/>
        </p:nvSpPr>
        <p:spPr>
          <a:xfrm>
            <a:off x="1124585" y="3003550"/>
            <a:ext cx="7393940" cy="1512570"/>
          </a:xfrm>
          <a:prstGeom prst="rect">
            <a:avLst/>
          </a:prstGeom>
          <a:noFill/>
        </p:spPr>
        <p:txBody>
          <a:bodyPr wrap="square" rtlCol="0" anchor="t">
            <a:spAutoFit/>
          </a:bodyPr>
          <a:p>
            <a:pPr>
              <a:lnSpc>
                <a:spcPct val="110000"/>
              </a:lnSpc>
            </a:pPr>
            <a:r>
              <a:rPr lang="en-US" altLang="zh-CN" sz="2800" b="1" dirty="0">
                <a:solidFill>
                  <a:srgbClr val="FF0000"/>
                </a:solidFill>
                <a:latin typeface="Times New Roman" panose="02020603050405020304" pitchFamily="18" charset="0"/>
              </a:rPr>
              <a:t>                                     小车在AC段运动过程中，经过B点的速度不为零，但让小车从B点由静止释放时，B点的速度为零</a:t>
            </a:r>
            <a:endParaRPr lang="en-US" altLang="zh-CN" sz="2800" b="1" dirty="0">
              <a:solidFill>
                <a:srgbClr val="FF0000"/>
              </a:solidFill>
              <a:latin typeface="Times New Roman" panose="02020603050405020304" pitchFamily="18" charset="0"/>
            </a:endParaRPr>
          </a:p>
        </p:txBody>
      </p:sp>
      <p:sp>
        <p:nvSpPr>
          <p:cNvPr id="4" name="文本框 3"/>
          <p:cNvSpPr txBox="1"/>
          <p:nvPr/>
        </p:nvSpPr>
        <p:spPr>
          <a:xfrm>
            <a:off x="948055" y="5380990"/>
            <a:ext cx="7499985" cy="478155"/>
          </a:xfrm>
          <a:prstGeom prst="rect">
            <a:avLst/>
          </a:prstGeom>
          <a:noFill/>
        </p:spPr>
        <p:txBody>
          <a:bodyPr wrap="square" rtlCol="0" anchor="t">
            <a:spAutoFit/>
          </a:bodyPr>
          <a:p>
            <a:pPr>
              <a:lnSpc>
                <a:spcPct val="90000"/>
              </a:lnSpc>
            </a:pPr>
            <a:r>
              <a:rPr lang="en-US" altLang="zh-CN" sz="2800" b="1" dirty="0">
                <a:solidFill>
                  <a:srgbClr val="FF0000"/>
                </a:solidFill>
                <a:latin typeface="Times New Roman" panose="02020603050405020304" pitchFamily="18" charset="0"/>
              </a:rPr>
              <a:t>减小斜面的坡度（或在更粗糙的斜面上实验等）</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文本框 13"/>
          <p:cNvSpPr txBox="1"/>
          <p:nvPr/>
        </p:nvSpPr>
        <p:spPr>
          <a:xfrm>
            <a:off x="624205" y="1292860"/>
            <a:ext cx="7895590" cy="5259070"/>
          </a:xfrm>
          <a:prstGeom prst="rect">
            <a:avLst/>
          </a:prstGeom>
          <a:noFill/>
        </p:spPr>
        <p:txBody>
          <a:bodyPr wrap="square" rtlCol="0" anchor="t">
            <a:spAutoFit/>
          </a:bodyPr>
          <a:p>
            <a:pPr marL="421640" indent="-421640" algn="just">
              <a:lnSpc>
                <a:spcPct val="120000"/>
              </a:lnSpc>
            </a:pPr>
            <a:r>
              <a:rPr lang="zh-CN" altLang="en-US" sz="2800" b="1">
                <a:sym typeface="+mn-ea"/>
              </a:rPr>
              <a:t>注意事项</a:t>
            </a:r>
            <a:r>
              <a:rPr lang="zh-CN" altLang="en-US" sz="2800">
                <a:sym typeface="+mn-ea"/>
              </a:rPr>
              <a:t>：</a:t>
            </a:r>
            <a:endParaRPr lang="zh-CN" altLang="en-US" sz="2800">
              <a:sym typeface="+mn-ea"/>
            </a:endParaRPr>
          </a:p>
          <a:p>
            <a:pPr marL="421640" indent="-421640" algn="just">
              <a:lnSpc>
                <a:spcPct val="120000"/>
              </a:lnSpc>
            </a:pPr>
            <a:r>
              <a:rPr lang="zh-CN" altLang="en-US" sz="2800">
                <a:sym typeface="+mn-ea"/>
              </a:rPr>
              <a:t>（1）调整斜面呈较小的坡度，使小车从静止释放，能加速下滑即可. </a:t>
            </a:r>
            <a:endParaRPr lang="zh-CN" altLang="en-US" sz="2800">
              <a:sym typeface="+mn-ea"/>
            </a:endParaRPr>
          </a:p>
          <a:p>
            <a:pPr marL="421640" indent="-421640" algn="just">
              <a:lnSpc>
                <a:spcPct val="120000"/>
              </a:lnSpc>
            </a:pPr>
            <a:r>
              <a:rPr lang="zh-CN" altLang="en-US" sz="2800">
                <a:sym typeface="+mn-ea"/>
              </a:rPr>
              <a:t>（2）小车运动的路程为车头到车头的距离. </a:t>
            </a:r>
            <a:endParaRPr lang="zh-CN" altLang="en-US" sz="2800">
              <a:sym typeface="+mn-ea"/>
            </a:endParaRPr>
          </a:p>
          <a:p>
            <a:pPr marL="421640" indent="-421640" algn="just">
              <a:lnSpc>
                <a:spcPct val="120000"/>
              </a:lnSpc>
            </a:pPr>
            <a:r>
              <a:rPr lang="zh-CN" altLang="en-US" sz="2800">
                <a:sym typeface="+mn-ea"/>
              </a:rPr>
              <a:t>（3）测量过程中不能改变斜面的坡度. </a:t>
            </a:r>
            <a:endParaRPr lang="zh-CN" altLang="en-US" sz="2800">
              <a:sym typeface="+mn-ea"/>
            </a:endParaRPr>
          </a:p>
          <a:p>
            <a:pPr marL="421640" indent="-421640" algn="just">
              <a:lnSpc>
                <a:spcPct val="120000"/>
              </a:lnSpc>
            </a:pPr>
            <a:r>
              <a:rPr lang="zh-CN" altLang="en-US" sz="2800">
                <a:sym typeface="+mn-ea"/>
              </a:rPr>
              <a:t>（4）斜面的作用：使小车获得下滑动力，加速下滑. </a:t>
            </a:r>
            <a:endParaRPr lang="zh-CN" altLang="en-US" sz="2800">
              <a:sym typeface="+mn-ea"/>
            </a:endParaRPr>
          </a:p>
          <a:p>
            <a:pPr marL="421640" indent="-421640" algn="just">
              <a:lnSpc>
                <a:spcPct val="120000"/>
              </a:lnSpc>
            </a:pPr>
            <a:r>
              <a:rPr lang="zh-CN" altLang="en-US" sz="2800">
                <a:sym typeface="+mn-ea"/>
              </a:rPr>
              <a:t>（5）金属片的作用：确保小车的终点始终在同一位置，便于计时.</a:t>
            </a:r>
            <a:endParaRPr lang="zh-CN" altLang="en-US" sz="2800">
              <a:sym typeface="+mn-ea"/>
            </a:endParaRPr>
          </a:p>
          <a:p>
            <a:pPr marL="421640" indent="-421640" algn="just">
              <a:lnSpc>
                <a:spcPct val="120000"/>
              </a:lnSpc>
            </a:pPr>
            <a:endParaRPr lang="zh-CN" altLang="en-US" sz="2800">
              <a:sym typeface="+mn-ea"/>
            </a:endParaRPr>
          </a:p>
        </p:txBody>
      </p:sp>
    </p:spTree>
  </p:cSld>
  <p:clrMapOvr>
    <a:masterClrMapping/>
  </p:clrMapOvr>
  <p:transition>
    <p:push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TextBox 1"/>
          <p:cNvSpPr txBox="1"/>
          <p:nvPr/>
        </p:nvSpPr>
        <p:spPr>
          <a:xfrm>
            <a:off x="1150938" y="56927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重难点突破</a:t>
            </a:r>
            <a:endPar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文本框 4"/>
          <p:cNvSpPr txBox="1"/>
          <p:nvPr/>
        </p:nvSpPr>
        <p:spPr>
          <a:xfrm>
            <a:off x="671195" y="1299210"/>
            <a:ext cx="4358005" cy="681990"/>
          </a:xfrm>
          <a:prstGeom prst="rect">
            <a:avLst/>
          </a:prstGeom>
          <a:noFill/>
        </p:spPr>
        <p:txBody>
          <a:bodyPr wrap="none" rtlCol="0" anchor="t">
            <a:spAutoFit/>
          </a:bodyPr>
          <a:p>
            <a:pPr algn="l">
              <a:lnSpc>
                <a:spcPct val="120000"/>
              </a:lnSpc>
            </a:pPr>
            <a:r>
              <a:rPr lang="zh-CN" altLang="en-US" sz="3200" b="1">
                <a:solidFill>
                  <a:srgbClr val="FF0000"/>
                </a:solidFill>
                <a:sym typeface="+mn-ea"/>
              </a:rPr>
              <a:t>一、 刻度尺的正确使用</a:t>
            </a:r>
            <a:endParaRPr lang="zh-CN" altLang="en-US" sz="3200" b="1">
              <a:solidFill>
                <a:srgbClr val="FF0000"/>
              </a:solidFill>
              <a:sym typeface="+mn-ea"/>
            </a:endParaRPr>
          </a:p>
        </p:txBody>
      </p:sp>
      <p:sp>
        <p:nvSpPr>
          <p:cNvPr id="2" name="文本框 1"/>
          <p:cNvSpPr txBox="1"/>
          <p:nvPr/>
        </p:nvSpPr>
        <p:spPr>
          <a:xfrm>
            <a:off x="670560" y="1868170"/>
            <a:ext cx="7895590" cy="2675255"/>
          </a:xfrm>
          <a:prstGeom prst="rect">
            <a:avLst/>
          </a:prstGeom>
          <a:noFill/>
        </p:spPr>
        <p:txBody>
          <a:bodyPr wrap="square" rtlCol="0" anchor="t">
            <a:spAutoFit/>
          </a:bodyPr>
          <a:p>
            <a:pPr algn="just">
              <a:lnSpc>
                <a:spcPct val="120000"/>
              </a:lnSpc>
            </a:pPr>
            <a:r>
              <a:rPr lang="zh-CN" altLang="en-US" sz="2800" b="1">
                <a:solidFill>
                  <a:srgbClr val="FF0000"/>
                </a:solidFill>
              </a:rPr>
              <a:t>例1</a:t>
            </a:r>
            <a:r>
              <a:rPr lang="zh-CN" altLang="en-US" sz="2800"/>
              <a:t> 如图3所示，用刻度尺测量一木块的长度，则刻度尺所显示的木块的长度为</a:t>
            </a:r>
            <a:r>
              <a:rPr lang="zh-CN" altLang="en-US" sz="2800" u="sng"/>
              <a:t>     　 　   　</a:t>
            </a:r>
            <a:r>
              <a:rPr lang="zh-CN" altLang="en-US" sz="2800"/>
              <a:t>，其中，准确值为</a:t>
            </a:r>
            <a:r>
              <a:rPr lang="zh-CN" altLang="en-US" sz="2800" u="sng"/>
              <a:t>    　　    　</a:t>
            </a:r>
            <a:r>
              <a:rPr lang="zh-CN" altLang="en-US" sz="2800"/>
              <a:t>，估计值为 </a:t>
            </a:r>
            <a:r>
              <a:rPr lang="zh-CN" altLang="en-US" sz="2800" u="sng"/>
              <a:t>    　　   　</a:t>
            </a:r>
            <a:r>
              <a:rPr lang="zh-CN" altLang="en-US" sz="2800"/>
              <a:t>，该刻度尺的分度值为</a:t>
            </a:r>
            <a:r>
              <a:rPr lang="zh-CN" altLang="en-US" sz="2800" u="sng"/>
              <a:t>       　　 　</a:t>
            </a:r>
            <a:r>
              <a:rPr lang="zh-CN" altLang="en-US" sz="2800"/>
              <a:t>，量程为</a:t>
            </a:r>
            <a:r>
              <a:rPr lang="zh-CN" altLang="en-US" sz="2800" u="sng"/>
              <a:t>    　</a:t>
            </a:r>
            <a:r>
              <a:rPr lang="zh-CN" altLang="en-US" sz="2800" b="1" u="sng"/>
              <a:t>　    　</a:t>
            </a:r>
            <a:r>
              <a:rPr lang="zh-CN" altLang="en-US" sz="2800" b="1"/>
              <a:t>.</a:t>
            </a:r>
            <a:endParaRPr lang="zh-CN" altLang="en-US" sz="2800" b="1"/>
          </a:p>
          <a:p>
            <a:pPr>
              <a:lnSpc>
                <a:spcPct val="120000"/>
              </a:lnSpc>
            </a:pPr>
            <a:r>
              <a:rPr lang="zh-CN" altLang="en-US" sz="2800" b="1"/>
              <a:t>                            </a:t>
            </a:r>
            <a:endParaRPr lang="zh-CN" altLang="en-US" sz="2800" b="1"/>
          </a:p>
        </p:txBody>
      </p:sp>
      <p:pic>
        <p:nvPicPr>
          <p:cNvPr id="4" name="图片 3"/>
          <p:cNvPicPr>
            <a:picLocks noChangeAspect="1"/>
          </p:cNvPicPr>
          <p:nvPr/>
        </p:nvPicPr>
        <p:blipFill>
          <a:blip r:embed="rId1"/>
          <a:stretch>
            <a:fillRect/>
          </a:stretch>
        </p:blipFill>
        <p:spPr>
          <a:xfrm>
            <a:off x="4615815" y="4147185"/>
            <a:ext cx="3701415" cy="2301240"/>
          </a:xfrm>
          <a:prstGeom prst="rect">
            <a:avLst/>
          </a:prstGeom>
        </p:spPr>
      </p:pic>
      <p:sp>
        <p:nvSpPr>
          <p:cNvPr id="7" name="文本框 6"/>
          <p:cNvSpPr txBox="1"/>
          <p:nvPr/>
        </p:nvSpPr>
        <p:spPr>
          <a:xfrm>
            <a:off x="5613400" y="2464435"/>
            <a:ext cx="1391285" cy="521970"/>
          </a:xfrm>
          <a:prstGeom prst="rect">
            <a:avLst/>
          </a:prstGeom>
          <a:noFill/>
        </p:spPr>
        <p:txBody>
          <a:bodyPr wrap="square" rtlCol="0" anchor="t">
            <a:spAutoFit/>
          </a:bodyPr>
          <a:p>
            <a:r>
              <a:rPr lang="en-US" altLang="zh-CN" sz="2800" b="1" dirty="0">
                <a:solidFill>
                  <a:srgbClr val="FF0000"/>
                </a:solidFill>
                <a:latin typeface="Times New Roman" panose="02020603050405020304" pitchFamily="18" charset="0"/>
              </a:rPr>
              <a:t>2.58cm</a:t>
            </a:r>
            <a:endParaRPr lang="en-US" altLang="zh-CN" sz="2800" b="1" dirty="0">
              <a:solidFill>
                <a:srgbClr val="FF0000"/>
              </a:solidFill>
              <a:latin typeface="Times New Roman" panose="02020603050405020304" pitchFamily="18" charset="0"/>
            </a:endParaRPr>
          </a:p>
        </p:txBody>
      </p:sp>
      <p:sp>
        <p:nvSpPr>
          <p:cNvPr id="8" name="文本框 7"/>
          <p:cNvSpPr txBox="1"/>
          <p:nvPr/>
        </p:nvSpPr>
        <p:spPr>
          <a:xfrm>
            <a:off x="2276475" y="2986405"/>
            <a:ext cx="139128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2.5cm </a:t>
            </a:r>
            <a:endParaRPr lang="en-US" altLang="zh-CN" sz="2800" b="1" dirty="0">
              <a:solidFill>
                <a:srgbClr val="FF0000"/>
              </a:solidFill>
              <a:latin typeface="Times New Roman" panose="02020603050405020304" pitchFamily="18" charset="0"/>
            </a:endParaRPr>
          </a:p>
        </p:txBody>
      </p:sp>
      <p:sp>
        <p:nvSpPr>
          <p:cNvPr id="9" name="文本框 8"/>
          <p:cNvSpPr txBox="1"/>
          <p:nvPr/>
        </p:nvSpPr>
        <p:spPr>
          <a:xfrm>
            <a:off x="5892165" y="2944495"/>
            <a:ext cx="1391285" cy="521970"/>
          </a:xfrm>
          <a:prstGeom prst="rect">
            <a:avLst/>
          </a:prstGeom>
          <a:noFill/>
        </p:spPr>
        <p:txBody>
          <a:bodyPr wrap="square" rtlCol="0" anchor="t">
            <a:spAutoFit/>
          </a:bodyPr>
          <a:p>
            <a:r>
              <a:rPr lang="en-US" altLang="zh-CN" sz="2800" b="1" dirty="0">
                <a:solidFill>
                  <a:srgbClr val="FF0000"/>
                </a:solidFill>
                <a:latin typeface="Times New Roman" panose="02020603050405020304" pitchFamily="18" charset="0"/>
              </a:rPr>
              <a:t> 0.08cm</a:t>
            </a:r>
            <a:endParaRPr lang="en-US" altLang="zh-CN" sz="2800" b="1" dirty="0">
              <a:solidFill>
                <a:srgbClr val="FF0000"/>
              </a:solidFill>
              <a:latin typeface="Times New Roman" panose="02020603050405020304" pitchFamily="18" charset="0"/>
            </a:endParaRPr>
          </a:p>
        </p:txBody>
      </p:sp>
      <p:sp>
        <p:nvSpPr>
          <p:cNvPr id="10" name="文本框 9"/>
          <p:cNvSpPr txBox="1"/>
          <p:nvPr/>
        </p:nvSpPr>
        <p:spPr>
          <a:xfrm>
            <a:off x="3411220" y="3466465"/>
            <a:ext cx="139128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1mm</a:t>
            </a:r>
            <a:endParaRPr lang="en-US" altLang="zh-CN" sz="2800" b="1" dirty="0">
              <a:solidFill>
                <a:srgbClr val="FF0000"/>
              </a:solidFill>
              <a:latin typeface="Times New Roman" panose="02020603050405020304" pitchFamily="18" charset="0"/>
            </a:endParaRPr>
          </a:p>
        </p:txBody>
      </p:sp>
      <p:sp>
        <p:nvSpPr>
          <p:cNvPr id="11" name="文本框 10"/>
          <p:cNvSpPr txBox="1"/>
          <p:nvPr/>
        </p:nvSpPr>
        <p:spPr>
          <a:xfrm>
            <a:off x="6511290" y="3466465"/>
            <a:ext cx="139128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3cm</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0"/>
      <p:bldP spid="8" grpId="1"/>
      <p:bldP spid="9" grpId="0"/>
      <p:bldP spid="9" grpId="1"/>
      <p:bldP spid="10" grpId="0"/>
      <p:bldP spid="10" grpId="1"/>
      <p:bldP spid="11" grpId="0"/>
      <p:bldP spid="11"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24205" y="1316355"/>
            <a:ext cx="7895590" cy="4742815"/>
          </a:xfrm>
          <a:prstGeom prst="rect">
            <a:avLst/>
          </a:prstGeom>
          <a:noFill/>
        </p:spPr>
        <p:txBody>
          <a:bodyPr wrap="square" rtlCol="0" anchor="t">
            <a:spAutoFit/>
          </a:bodyPr>
          <a:p>
            <a:pPr>
              <a:lnSpc>
                <a:spcPct val="120000"/>
              </a:lnSpc>
            </a:pPr>
            <a:r>
              <a:rPr lang="zh-CN" altLang="en-US" sz="2800">
                <a:solidFill>
                  <a:srgbClr val="FF0000"/>
                </a:solidFill>
              </a:rPr>
              <a:t>【点拨1】</a:t>
            </a:r>
            <a:r>
              <a:rPr lang="zh-CN" altLang="en-US" sz="2800"/>
              <a:t>解答本题的关键点：</a:t>
            </a:r>
            <a:endParaRPr lang="zh-CN" altLang="en-US" sz="2800"/>
          </a:p>
          <a:p>
            <a:pPr marL="421640" indent="-421640" algn="just">
              <a:lnSpc>
                <a:spcPct val="120000"/>
              </a:lnSpc>
              <a:buClrTx/>
              <a:buSzTx/>
              <a:buNone/>
            </a:pPr>
            <a:r>
              <a:rPr lang="zh-CN" altLang="en-US" sz="2800"/>
              <a:t>（1）刻度尺的分度值为相邻的刻度线表示的</a:t>
            </a:r>
            <a:r>
              <a:rPr lang="en-US" altLang="zh-CN" sz="2800"/>
              <a:t>.</a:t>
            </a:r>
            <a:endParaRPr lang="en-US" altLang="zh-CN" sz="2800"/>
          </a:p>
          <a:p>
            <a:pPr marL="421640" indent="-421640" algn="just">
              <a:lnSpc>
                <a:spcPct val="120000"/>
              </a:lnSpc>
              <a:buClrTx/>
              <a:buSzTx/>
              <a:buNone/>
            </a:pPr>
            <a:r>
              <a:rPr lang="zh-CN" altLang="en-US" sz="2800"/>
              <a:t>（2）起始端没从0开始，把3.00cm处当作“0”刻度，读出末端刻度值，减去3.00cm即为物体长度，注意刻度尺要估读到分度值的下一位； </a:t>
            </a:r>
            <a:endParaRPr lang="zh-CN" altLang="en-US" sz="2800"/>
          </a:p>
          <a:p>
            <a:pPr marL="421640" indent="-421640" algn="just">
              <a:lnSpc>
                <a:spcPct val="120000"/>
              </a:lnSpc>
              <a:buClrTx/>
              <a:buSzTx/>
              <a:buNone/>
            </a:pPr>
            <a:r>
              <a:rPr lang="zh-CN" altLang="en-US" sz="2800"/>
              <a:t>（3）注意要带单位；</a:t>
            </a:r>
            <a:endParaRPr lang="zh-CN" altLang="en-US" sz="2800"/>
          </a:p>
          <a:p>
            <a:pPr marL="421640" indent="-421640" algn="just">
              <a:lnSpc>
                <a:spcPct val="120000"/>
              </a:lnSpc>
              <a:buClrTx/>
              <a:buSzTx/>
              <a:buNone/>
            </a:pPr>
            <a:r>
              <a:rPr lang="zh-CN" altLang="en-US" sz="2800"/>
              <a:t>（4）若物体的边线正好对准某个整数刻度，那么从整数刻度到分度值的下一位要用零补齐.</a:t>
            </a:r>
            <a:endParaRPr lang="zh-CN" altLang="en-US" sz="2800"/>
          </a:p>
          <a:p>
            <a:pPr marL="421640" indent="-421640" algn="just">
              <a:lnSpc>
                <a:spcPct val="120000"/>
              </a:lnSpc>
              <a:buClrTx/>
              <a:buSzTx/>
              <a:buNone/>
            </a:pPr>
            <a:endParaRPr lang="zh-CN" altLang="en-US" sz="2800"/>
          </a:p>
        </p:txBody>
      </p:sp>
    </p:spTree>
  </p:cSld>
  <p:clrMapOvr>
    <a:masterClrMapping/>
  </p:clrMapOvr>
  <p:transition>
    <p:push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624205" y="1316355"/>
            <a:ext cx="7895590" cy="2675255"/>
          </a:xfrm>
          <a:prstGeom prst="rect">
            <a:avLst/>
          </a:prstGeom>
          <a:noFill/>
        </p:spPr>
        <p:txBody>
          <a:bodyPr wrap="square" rtlCol="0" anchor="t">
            <a:spAutoFit/>
          </a:bodyPr>
          <a:p>
            <a:pPr algn="just">
              <a:lnSpc>
                <a:spcPct val="120000"/>
              </a:lnSpc>
            </a:pPr>
            <a:r>
              <a:rPr lang="zh-CN" altLang="en-US" sz="2800" b="1">
                <a:solidFill>
                  <a:srgbClr val="FF0000"/>
                </a:solidFill>
              </a:rPr>
              <a:t>变式拓展1</a:t>
            </a:r>
            <a:r>
              <a:rPr lang="zh-CN" altLang="en-US" sz="2800"/>
              <a:t>：如图4所示，用A、B两把刻度尺测量同一物体的长度，准确程度较高的是</a:t>
            </a:r>
            <a:r>
              <a:rPr lang="zh-CN" altLang="en-US" sz="2800" u="sng"/>
              <a:t>                 </a:t>
            </a:r>
            <a:r>
              <a:rPr lang="zh-CN" altLang="en-US" sz="2800"/>
              <a:t>刻度尺，A尺的读数是</a:t>
            </a:r>
            <a:r>
              <a:rPr lang="zh-CN" altLang="en-US" sz="2800" u="sng"/>
              <a:t>　　           　</a:t>
            </a:r>
            <a:r>
              <a:rPr lang="zh-CN" altLang="en-US" sz="2800"/>
              <a:t>cm，B尺的读数是</a:t>
            </a:r>
            <a:r>
              <a:rPr lang="zh-CN" altLang="en-US" sz="2800" u="sng"/>
              <a:t>　　</a:t>
            </a:r>
            <a:r>
              <a:rPr lang="zh-CN" altLang="en-US" sz="2800" u="sng"/>
              <a:t>      　　</a:t>
            </a:r>
            <a:r>
              <a:rPr lang="zh-CN" altLang="en-US" sz="2800"/>
              <a:t>cm. </a:t>
            </a:r>
            <a:endParaRPr lang="zh-CN" altLang="en-US" sz="2800"/>
          </a:p>
          <a:p>
            <a:pPr>
              <a:lnSpc>
                <a:spcPct val="120000"/>
              </a:lnSpc>
            </a:pPr>
            <a:endParaRPr lang="zh-CN" altLang="en-US" sz="2800"/>
          </a:p>
        </p:txBody>
      </p:sp>
      <p:pic>
        <p:nvPicPr>
          <p:cNvPr id="6" name="图片 5"/>
          <p:cNvPicPr>
            <a:picLocks noChangeAspect="1"/>
          </p:cNvPicPr>
          <p:nvPr/>
        </p:nvPicPr>
        <p:blipFill>
          <a:blip r:embed="rId1"/>
          <a:stretch>
            <a:fillRect/>
          </a:stretch>
        </p:blipFill>
        <p:spPr>
          <a:xfrm>
            <a:off x="4125595" y="3724275"/>
            <a:ext cx="4394200" cy="2704465"/>
          </a:xfrm>
          <a:prstGeom prst="rect">
            <a:avLst/>
          </a:prstGeom>
        </p:spPr>
      </p:pic>
      <p:sp>
        <p:nvSpPr>
          <p:cNvPr id="10" name="文本框 9"/>
          <p:cNvSpPr txBox="1"/>
          <p:nvPr/>
        </p:nvSpPr>
        <p:spPr>
          <a:xfrm>
            <a:off x="6387465" y="1904365"/>
            <a:ext cx="139128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B</a:t>
            </a:r>
            <a:endParaRPr lang="en-US" altLang="zh-CN" sz="2800" b="1" dirty="0">
              <a:solidFill>
                <a:srgbClr val="FF0000"/>
              </a:solidFill>
              <a:latin typeface="Times New Roman" panose="02020603050405020304" pitchFamily="18" charset="0"/>
            </a:endParaRPr>
          </a:p>
        </p:txBody>
      </p:sp>
      <p:sp>
        <p:nvSpPr>
          <p:cNvPr id="4" name="文本框 3"/>
          <p:cNvSpPr txBox="1"/>
          <p:nvPr/>
        </p:nvSpPr>
        <p:spPr>
          <a:xfrm>
            <a:off x="3922395" y="2392680"/>
            <a:ext cx="180975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2.3（2.4）</a:t>
            </a:r>
            <a:endParaRPr lang="en-US" altLang="zh-CN" sz="2800" b="1" dirty="0">
              <a:solidFill>
                <a:srgbClr val="FF0000"/>
              </a:solidFill>
              <a:latin typeface="Times New Roman" panose="02020603050405020304" pitchFamily="18" charset="0"/>
            </a:endParaRPr>
          </a:p>
        </p:txBody>
      </p:sp>
      <p:sp>
        <p:nvSpPr>
          <p:cNvPr id="5" name="文本框 4"/>
          <p:cNvSpPr txBox="1"/>
          <p:nvPr/>
        </p:nvSpPr>
        <p:spPr>
          <a:xfrm>
            <a:off x="1152525" y="2914650"/>
            <a:ext cx="180975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2.34</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4" grpId="0"/>
      <p:bldP spid="4" grpId="1"/>
      <p:bldP spid="5" grpId="0"/>
      <p:bldP spid="5"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24205" y="1316355"/>
            <a:ext cx="7895590" cy="3709035"/>
          </a:xfrm>
          <a:prstGeom prst="rect">
            <a:avLst/>
          </a:prstGeom>
          <a:noFill/>
        </p:spPr>
        <p:txBody>
          <a:bodyPr wrap="square" rtlCol="0" anchor="t">
            <a:spAutoFit/>
          </a:bodyPr>
          <a:p>
            <a:pPr algn="just">
              <a:lnSpc>
                <a:spcPct val="120000"/>
              </a:lnSpc>
            </a:pPr>
            <a:r>
              <a:rPr lang="zh-CN" altLang="en-US" sz="2800" b="1">
                <a:solidFill>
                  <a:srgbClr val="FF0000"/>
                </a:solidFill>
              </a:rPr>
              <a:t>例2 </a:t>
            </a:r>
            <a:r>
              <a:rPr lang="zh-CN" altLang="en-US" sz="2800"/>
              <a:t>人体的某些部位可以当作尺，用来估测物体的长度. 如图5所示，一拳宽度约为1</a:t>
            </a:r>
            <a:r>
              <a:rPr lang="zh-CN" altLang="en-US" sz="2800" u="sng"/>
              <a:t>　　         </a:t>
            </a:r>
            <a:r>
              <a:rPr lang="zh-CN" altLang="en-US" sz="2800"/>
              <a:t>（填写单位）. 然后用它测量物理课</a:t>
            </a:r>
            <a:endParaRPr lang="zh-CN" altLang="en-US" sz="2800"/>
          </a:p>
          <a:p>
            <a:pPr>
              <a:lnSpc>
                <a:spcPct val="120000"/>
              </a:lnSpc>
            </a:pPr>
            <a:r>
              <a:rPr lang="zh-CN" altLang="en-US" sz="2800"/>
              <a:t>本的长度，测得物理课本的长</a:t>
            </a:r>
            <a:endParaRPr lang="zh-CN" altLang="en-US" sz="2800"/>
          </a:p>
          <a:p>
            <a:pPr>
              <a:lnSpc>
                <a:spcPct val="120000"/>
              </a:lnSpc>
            </a:pPr>
            <a:r>
              <a:rPr lang="zh-CN" altLang="en-US" sz="2800"/>
              <a:t>度约是0.3</a:t>
            </a:r>
            <a:r>
              <a:rPr lang="zh-CN" altLang="en-US" sz="2800" u="sng"/>
              <a:t>　　      　　</a:t>
            </a:r>
            <a:r>
              <a:rPr lang="zh-CN" altLang="en-US" sz="2800"/>
              <a:t>（填写</a:t>
            </a:r>
            <a:endParaRPr lang="zh-CN" altLang="en-US" sz="2800"/>
          </a:p>
          <a:p>
            <a:pPr>
              <a:lnSpc>
                <a:spcPct val="120000"/>
              </a:lnSpc>
            </a:pPr>
            <a:r>
              <a:rPr lang="zh-CN" altLang="en-US" sz="2800"/>
              <a:t>单位）. </a:t>
            </a:r>
            <a:endParaRPr lang="zh-CN" altLang="en-US" sz="2800"/>
          </a:p>
          <a:p>
            <a:pPr>
              <a:lnSpc>
                <a:spcPct val="120000"/>
              </a:lnSpc>
            </a:pPr>
            <a:r>
              <a:rPr lang="zh-CN" altLang="en-US" sz="2800"/>
              <a:t>    </a:t>
            </a:r>
            <a:endParaRPr lang="zh-CN" altLang="en-US" sz="2800"/>
          </a:p>
        </p:txBody>
      </p:sp>
      <p:pic>
        <p:nvPicPr>
          <p:cNvPr id="3" name="图片 2"/>
          <p:cNvPicPr>
            <a:picLocks noChangeAspect="1"/>
          </p:cNvPicPr>
          <p:nvPr/>
        </p:nvPicPr>
        <p:blipFill>
          <a:blip r:embed="rId1"/>
          <a:stretch>
            <a:fillRect/>
          </a:stretch>
        </p:blipFill>
        <p:spPr>
          <a:xfrm>
            <a:off x="5951855" y="2885440"/>
            <a:ext cx="2298700" cy="3001645"/>
          </a:xfrm>
          <a:prstGeom prst="rect">
            <a:avLst/>
          </a:prstGeom>
        </p:spPr>
      </p:pic>
      <p:sp>
        <p:nvSpPr>
          <p:cNvPr id="7" name="文本框 6"/>
          <p:cNvSpPr txBox="1"/>
          <p:nvPr/>
        </p:nvSpPr>
        <p:spPr>
          <a:xfrm>
            <a:off x="6280785" y="1864360"/>
            <a:ext cx="139128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dm</a:t>
            </a:r>
            <a:endParaRPr lang="en-US" altLang="zh-CN" sz="2800" b="1" dirty="0">
              <a:solidFill>
                <a:srgbClr val="FF0000"/>
              </a:solidFill>
              <a:latin typeface="Times New Roman" panose="02020603050405020304" pitchFamily="18" charset="0"/>
            </a:endParaRPr>
          </a:p>
        </p:txBody>
      </p:sp>
      <p:sp>
        <p:nvSpPr>
          <p:cNvPr id="4" name="文本框 3"/>
          <p:cNvSpPr txBox="1"/>
          <p:nvPr/>
        </p:nvSpPr>
        <p:spPr>
          <a:xfrm>
            <a:off x="2467610" y="3425825"/>
            <a:ext cx="139128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m</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4" grpId="0"/>
      <p:bldP spid="4"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03860" y="1732598"/>
            <a:ext cx="8251825" cy="2675255"/>
          </a:xfrm>
          <a:prstGeom prst="rect">
            <a:avLst/>
          </a:prstGeom>
          <a:noFill/>
        </p:spPr>
        <p:txBody>
          <a:bodyPr wrap="square" rtlCol="0" anchor="t">
            <a:spAutoFit/>
          </a:bodyPr>
          <a:p>
            <a:pPr>
              <a:lnSpc>
                <a:spcPct val="120000"/>
              </a:lnSpc>
            </a:pPr>
            <a:r>
              <a:rPr lang="zh-CN" altLang="en-US" sz="2800">
                <a:solidFill>
                  <a:srgbClr val="FF0000"/>
                </a:solidFill>
              </a:rPr>
              <a:t>【点拨2】</a:t>
            </a:r>
            <a:r>
              <a:rPr lang="zh-CN" altLang="en-US" sz="2800"/>
              <a:t>对物体的长度、质量、重力等进行估测，是初中物理的一项基本要求，平时结合所学知识对身边的人高、教室高、一步长、步行速度、楼梯阶梯数、物理课本长和宽、教室内空气质量等等，多观察多思考，必要时作出正确判断．</a:t>
            </a:r>
            <a:endParaRPr lang="zh-CN" altLang="en-US" sz="2800"/>
          </a:p>
        </p:txBody>
      </p:sp>
    </p:spTree>
  </p:cSld>
  <p:clrMapOvr>
    <a:masterClrMapping/>
  </p:clrMapOvr>
  <p:transition>
    <p:push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267018" y="1782445"/>
            <a:ext cx="8609965" cy="3051810"/>
          </a:xfrm>
          <a:prstGeom prst="rect">
            <a:avLst/>
          </a:prstGeom>
        </p:spPr>
      </p:pic>
    </p:spTree>
  </p:cSld>
  <p:clrMapOvr>
    <a:masterClrMapping/>
  </p:clrMapOvr>
  <p:transition>
    <p:push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316355"/>
            <a:ext cx="7996555" cy="4742815"/>
          </a:xfrm>
          <a:prstGeom prst="rect">
            <a:avLst/>
          </a:prstGeom>
          <a:noFill/>
        </p:spPr>
        <p:txBody>
          <a:bodyPr wrap="square" rtlCol="0" anchor="t">
            <a:spAutoFit/>
          </a:bodyPr>
          <a:p>
            <a:pPr algn="just">
              <a:lnSpc>
                <a:spcPct val="120000"/>
              </a:lnSpc>
            </a:pPr>
            <a:r>
              <a:rPr lang="zh-CN" altLang="en-US" sz="2800" b="1">
                <a:solidFill>
                  <a:srgbClr val="FF0000"/>
                </a:solidFill>
              </a:rPr>
              <a:t>变式拓展2</a:t>
            </a:r>
            <a:r>
              <a:rPr lang="zh-CN" altLang="en-US" sz="2800"/>
              <a:t>：（2019·山西）小明同学到南美洲游学，见到一种外表酷似微型西瓜的野生水果，其独特的迷你造型和清爽的口感令人称奇. 图6是迷你“西瓜”与一元硬币放在一起的对比照，根据图片信息，估测该迷你“西瓜”的长度约为（　 　）</a:t>
            </a:r>
            <a:endParaRPr lang="zh-CN" altLang="en-US" sz="2800"/>
          </a:p>
          <a:p>
            <a:pPr>
              <a:lnSpc>
                <a:spcPct val="120000"/>
              </a:lnSpc>
            </a:pPr>
            <a:r>
              <a:rPr lang="zh-CN" altLang="en-US" sz="2800"/>
              <a:t>A． 2mm							</a:t>
            </a:r>
            <a:endParaRPr lang="zh-CN" altLang="en-US" sz="2800"/>
          </a:p>
          <a:p>
            <a:pPr>
              <a:lnSpc>
                <a:spcPct val="120000"/>
              </a:lnSpc>
            </a:pPr>
            <a:r>
              <a:rPr lang="zh-CN" altLang="en-US" sz="2800"/>
              <a:t>B． 2cm	</a:t>
            </a:r>
            <a:endParaRPr lang="zh-CN" altLang="en-US" sz="2800"/>
          </a:p>
          <a:p>
            <a:pPr>
              <a:lnSpc>
                <a:spcPct val="120000"/>
              </a:lnSpc>
            </a:pPr>
            <a:r>
              <a:rPr lang="zh-CN" altLang="en-US" sz="2800"/>
              <a:t>C． 6mm							</a:t>
            </a:r>
            <a:endParaRPr lang="zh-CN" altLang="en-US" sz="2800"/>
          </a:p>
          <a:p>
            <a:pPr>
              <a:lnSpc>
                <a:spcPct val="120000"/>
              </a:lnSpc>
            </a:pPr>
            <a:r>
              <a:rPr lang="zh-CN" altLang="en-US" sz="2800"/>
              <a:t>D． 6cm</a:t>
            </a:r>
            <a:endParaRPr lang="zh-CN" altLang="en-US" sz="2800"/>
          </a:p>
        </p:txBody>
      </p:sp>
      <p:pic>
        <p:nvPicPr>
          <p:cNvPr id="3" name="图片 2"/>
          <p:cNvPicPr>
            <a:picLocks noChangeAspect="1"/>
          </p:cNvPicPr>
          <p:nvPr/>
        </p:nvPicPr>
        <p:blipFill>
          <a:blip r:embed="rId1"/>
          <a:stretch>
            <a:fillRect/>
          </a:stretch>
        </p:blipFill>
        <p:spPr>
          <a:xfrm>
            <a:off x="3547745" y="4139565"/>
            <a:ext cx="4871720" cy="2252980"/>
          </a:xfrm>
          <a:prstGeom prst="rect">
            <a:avLst/>
          </a:prstGeom>
        </p:spPr>
      </p:pic>
      <p:sp>
        <p:nvSpPr>
          <p:cNvPr id="4" name="文本框 3"/>
          <p:cNvSpPr txBox="1"/>
          <p:nvPr/>
        </p:nvSpPr>
        <p:spPr>
          <a:xfrm>
            <a:off x="7491095" y="3427095"/>
            <a:ext cx="60388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B</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671195" y="1083945"/>
            <a:ext cx="3133090" cy="681990"/>
          </a:xfrm>
          <a:prstGeom prst="rect">
            <a:avLst/>
          </a:prstGeom>
          <a:noFill/>
        </p:spPr>
        <p:txBody>
          <a:bodyPr wrap="none" rtlCol="0" anchor="t">
            <a:spAutoFit/>
          </a:bodyPr>
          <a:p>
            <a:pPr algn="l">
              <a:lnSpc>
                <a:spcPct val="120000"/>
              </a:lnSpc>
            </a:pPr>
            <a:r>
              <a:rPr lang="zh-CN" altLang="en-US" sz="3200" b="1">
                <a:solidFill>
                  <a:srgbClr val="FF0000"/>
                </a:solidFill>
                <a:sym typeface="+mn-ea"/>
              </a:rPr>
              <a:t>二、 停表的读数</a:t>
            </a:r>
            <a:endParaRPr lang="zh-CN" altLang="en-US" sz="3200" b="1">
              <a:solidFill>
                <a:srgbClr val="FF0000"/>
              </a:solidFill>
              <a:sym typeface="+mn-ea"/>
            </a:endParaRPr>
          </a:p>
        </p:txBody>
      </p:sp>
      <p:sp>
        <p:nvSpPr>
          <p:cNvPr id="2" name="文本框 1"/>
          <p:cNvSpPr txBox="1"/>
          <p:nvPr/>
        </p:nvSpPr>
        <p:spPr>
          <a:xfrm>
            <a:off x="670560" y="1652905"/>
            <a:ext cx="7895590" cy="3192145"/>
          </a:xfrm>
          <a:prstGeom prst="rect">
            <a:avLst/>
          </a:prstGeom>
          <a:noFill/>
        </p:spPr>
        <p:txBody>
          <a:bodyPr wrap="square" rtlCol="0" anchor="t">
            <a:spAutoFit/>
          </a:bodyPr>
          <a:p>
            <a:pPr>
              <a:lnSpc>
                <a:spcPct val="120000"/>
              </a:lnSpc>
            </a:pPr>
            <a:r>
              <a:rPr lang="zh-CN" altLang="en-US" sz="2800" b="1">
                <a:solidFill>
                  <a:srgbClr val="FF0000"/>
                </a:solidFill>
              </a:rPr>
              <a:t>例3</a:t>
            </a:r>
            <a:r>
              <a:rPr lang="zh-CN" altLang="en-US" sz="2800"/>
              <a:t>  如图7所示，该机械秒表的大表盘一周所表示的时间为</a:t>
            </a:r>
            <a:r>
              <a:rPr lang="zh-CN" altLang="en-US" sz="2800" u="sng"/>
              <a:t>　　      　　</a:t>
            </a:r>
            <a:r>
              <a:rPr lang="zh-CN" altLang="en-US" sz="2800"/>
              <a:t>，其分度值为</a:t>
            </a:r>
            <a:r>
              <a:rPr lang="zh-CN" altLang="en-US" sz="2800" u="sng"/>
              <a:t>　　      　</a:t>
            </a:r>
            <a:r>
              <a:rPr lang="zh-CN" altLang="en-US" sz="2800"/>
              <a:t>；小表盘一周量度的时间为</a:t>
            </a:r>
            <a:r>
              <a:rPr lang="zh-CN" altLang="en-US" sz="2800" u="sng"/>
              <a:t>　　      　　</a:t>
            </a:r>
            <a:r>
              <a:rPr lang="zh-CN" altLang="en-US" sz="2800"/>
              <a:t>，其分度值为</a:t>
            </a:r>
            <a:r>
              <a:rPr lang="zh-CN" altLang="en-US" sz="2800" u="sng"/>
              <a:t>　　     　　</a:t>
            </a:r>
            <a:r>
              <a:rPr lang="zh-CN" altLang="en-US" sz="2800"/>
              <a:t>. </a:t>
            </a:r>
            <a:endParaRPr lang="zh-CN" altLang="en-US" sz="2800"/>
          </a:p>
          <a:p>
            <a:pPr>
              <a:lnSpc>
                <a:spcPct val="120000"/>
              </a:lnSpc>
            </a:pPr>
            <a:r>
              <a:rPr lang="zh-CN" altLang="en-US" sz="2800"/>
              <a:t>此时该秒表所示的时间</a:t>
            </a:r>
            <a:endParaRPr lang="zh-CN" altLang="en-US" sz="2800"/>
          </a:p>
          <a:p>
            <a:pPr>
              <a:lnSpc>
                <a:spcPct val="120000"/>
              </a:lnSpc>
            </a:pPr>
            <a:r>
              <a:rPr lang="zh-CN" altLang="en-US" sz="2800"/>
              <a:t>为</a:t>
            </a:r>
            <a:r>
              <a:rPr lang="zh-CN" altLang="en-US" sz="2800" u="sng"/>
              <a:t>　    　  </a:t>
            </a:r>
            <a:r>
              <a:rPr lang="zh-CN" altLang="en-US" sz="2800"/>
              <a:t>min</a:t>
            </a:r>
            <a:r>
              <a:rPr lang="zh-CN" altLang="en-US" sz="2800" u="sng"/>
              <a:t>　　      　　</a:t>
            </a:r>
            <a:r>
              <a:rPr lang="zh-CN" altLang="en-US" sz="2800"/>
              <a:t>s.</a:t>
            </a:r>
            <a:endParaRPr lang="zh-CN" altLang="en-US" sz="2800">
              <a:solidFill>
                <a:srgbClr val="FF0000"/>
              </a:solidFill>
            </a:endParaRPr>
          </a:p>
        </p:txBody>
      </p:sp>
      <p:sp>
        <p:nvSpPr>
          <p:cNvPr id="4" name="文本框 3"/>
          <p:cNvSpPr txBox="1"/>
          <p:nvPr/>
        </p:nvSpPr>
        <p:spPr>
          <a:xfrm>
            <a:off x="2715895" y="2196465"/>
            <a:ext cx="76136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30s</a:t>
            </a:r>
            <a:endParaRPr lang="en-US" altLang="zh-CN" sz="2800" b="1" dirty="0">
              <a:solidFill>
                <a:srgbClr val="FF0000"/>
              </a:solidFill>
              <a:latin typeface="Times New Roman" panose="02020603050405020304" pitchFamily="18" charset="0"/>
            </a:endParaRPr>
          </a:p>
        </p:txBody>
      </p:sp>
      <p:sp>
        <p:nvSpPr>
          <p:cNvPr id="3" name="文本框 2"/>
          <p:cNvSpPr txBox="1"/>
          <p:nvPr/>
        </p:nvSpPr>
        <p:spPr>
          <a:xfrm>
            <a:off x="6576695" y="2196465"/>
            <a:ext cx="87566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0.1s</a:t>
            </a:r>
            <a:endParaRPr lang="en-US" altLang="zh-CN" sz="2800" b="1" dirty="0">
              <a:solidFill>
                <a:srgbClr val="FF0000"/>
              </a:solidFill>
              <a:latin typeface="Times New Roman" panose="02020603050405020304" pitchFamily="18" charset="0"/>
            </a:endParaRPr>
          </a:p>
        </p:txBody>
      </p:sp>
      <p:sp>
        <p:nvSpPr>
          <p:cNvPr id="6" name="文本框 5"/>
          <p:cNvSpPr txBox="1"/>
          <p:nvPr/>
        </p:nvSpPr>
        <p:spPr>
          <a:xfrm>
            <a:off x="5001260" y="2718435"/>
            <a:ext cx="11918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15min</a:t>
            </a:r>
            <a:endParaRPr lang="en-US" altLang="zh-CN" sz="2800" b="1" dirty="0">
              <a:solidFill>
                <a:srgbClr val="FF0000"/>
              </a:solidFill>
              <a:latin typeface="Times New Roman" panose="02020603050405020304" pitchFamily="18" charset="0"/>
            </a:endParaRPr>
          </a:p>
        </p:txBody>
      </p:sp>
      <p:sp>
        <p:nvSpPr>
          <p:cNvPr id="7" name="文本框 6"/>
          <p:cNvSpPr txBox="1"/>
          <p:nvPr/>
        </p:nvSpPr>
        <p:spPr>
          <a:xfrm>
            <a:off x="1382395" y="4255135"/>
            <a:ext cx="60388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3</a:t>
            </a:r>
            <a:endParaRPr lang="en-US" altLang="zh-CN" sz="2800" b="1" dirty="0">
              <a:solidFill>
                <a:srgbClr val="FF0000"/>
              </a:solidFill>
              <a:latin typeface="Times New Roman" panose="02020603050405020304" pitchFamily="18" charset="0"/>
            </a:endParaRPr>
          </a:p>
        </p:txBody>
      </p:sp>
      <p:sp>
        <p:nvSpPr>
          <p:cNvPr id="8" name="文本框 7"/>
          <p:cNvSpPr txBox="1"/>
          <p:nvPr/>
        </p:nvSpPr>
        <p:spPr>
          <a:xfrm>
            <a:off x="1450340" y="3240405"/>
            <a:ext cx="146304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0.5min</a:t>
            </a:r>
            <a:endParaRPr lang="en-US" altLang="zh-CN" sz="2800" b="1" dirty="0">
              <a:solidFill>
                <a:srgbClr val="FF0000"/>
              </a:solidFill>
              <a:latin typeface="Times New Roman" panose="02020603050405020304" pitchFamily="18" charset="0"/>
            </a:endParaRPr>
          </a:p>
        </p:txBody>
      </p:sp>
      <p:sp>
        <p:nvSpPr>
          <p:cNvPr id="9" name="文本框 8"/>
          <p:cNvSpPr txBox="1"/>
          <p:nvPr/>
        </p:nvSpPr>
        <p:spPr>
          <a:xfrm>
            <a:off x="3394075" y="4255135"/>
            <a:ext cx="80772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38.3</a:t>
            </a:r>
            <a:endParaRPr lang="en-US" altLang="zh-CN" sz="2800" b="1" dirty="0">
              <a:solidFill>
                <a:srgbClr val="FF0000"/>
              </a:solidFill>
              <a:latin typeface="Times New Roman" panose="02020603050405020304" pitchFamily="18" charset="0"/>
            </a:endParaRPr>
          </a:p>
        </p:txBody>
      </p:sp>
      <p:pic>
        <p:nvPicPr>
          <p:cNvPr id="11" name="图片 10"/>
          <p:cNvPicPr>
            <a:picLocks noChangeAspect="1"/>
          </p:cNvPicPr>
          <p:nvPr/>
        </p:nvPicPr>
        <p:blipFill>
          <a:blip r:embed="rId1"/>
          <a:stretch>
            <a:fillRect/>
          </a:stretch>
        </p:blipFill>
        <p:spPr>
          <a:xfrm>
            <a:off x="5560060" y="3240405"/>
            <a:ext cx="2750185" cy="3175635"/>
          </a:xfrm>
          <a:prstGeom prst="rect">
            <a:avLst/>
          </a:prstGeom>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3" grpId="0"/>
      <p:bldP spid="3" grpId="1"/>
      <p:bldP spid="6" grpId="0"/>
      <p:bldP spid="6" grpId="1"/>
      <p:bldP spid="8" grpId="0"/>
      <p:bldP spid="8" grpId="1"/>
      <p:bldP spid="7" grpId="0"/>
      <p:bldP spid="7" grpId="1"/>
      <p:bldP spid="9" grpId="0"/>
      <p:bldP spid="9"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文本框 4"/>
          <p:cNvSpPr txBox="1"/>
          <p:nvPr/>
        </p:nvSpPr>
        <p:spPr>
          <a:xfrm>
            <a:off x="628968" y="2282190"/>
            <a:ext cx="7886065" cy="2675255"/>
          </a:xfrm>
          <a:prstGeom prst="rect">
            <a:avLst/>
          </a:prstGeom>
          <a:noFill/>
          <a:ln w="9525">
            <a:noFill/>
          </a:ln>
        </p:spPr>
        <p:txBody>
          <a:bodyPr wrap="square">
            <a:spAutoFit/>
          </a:bodyPr>
          <a:p>
            <a:pPr indent="741045" algn="just">
              <a:lnSpc>
                <a:spcPct val="120000"/>
              </a:lnSpc>
            </a:pPr>
            <a:r>
              <a:rPr lang="zh-CN" altLang="en-US" sz="2800" dirty="0">
                <a:latin typeface="宋体" panose="02010600030101010101" pitchFamily="2" charset="-122"/>
              </a:rPr>
              <a:t>近几年中考试题对本章知识的考查集中在时间和长度的测量，速度、路程、时间的简单计算，考查内容一般难度不大，要求不高</a:t>
            </a:r>
            <a:r>
              <a:rPr lang="en-US" altLang="zh-CN" sz="2800" dirty="0">
                <a:latin typeface="宋体" panose="02010600030101010101" pitchFamily="2" charset="-122"/>
              </a:rPr>
              <a:t>.</a:t>
            </a:r>
            <a:r>
              <a:rPr lang="zh-CN" altLang="en-US" sz="2800" dirty="0">
                <a:latin typeface="宋体" panose="02010600030101010101" pitchFamily="2" charset="-122"/>
              </a:rPr>
              <a:t>因此，复习时以掌握基础知识、正确理解概念为主</a:t>
            </a:r>
            <a:r>
              <a:rPr lang="en-US" altLang="zh-CN" sz="2800" dirty="0">
                <a:latin typeface="宋体" panose="02010600030101010101" pitchFamily="2" charset="-122"/>
              </a:rPr>
              <a:t>.</a:t>
            </a:r>
            <a:r>
              <a:rPr lang="zh-CN" altLang="en-US" sz="2800" dirty="0">
                <a:latin typeface="宋体" panose="02010600030101010101" pitchFamily="2" charset="-122"/>
              </a:rPr>
              <a:t>主要以选择题、填空题、综合题为主</a:t>
            </a:r>
            <a:r>
              <a:rPr lang="en-US" altLang="zh-CN" sz="2800" dirty="0">
                <a:latin typeface="宋体" panose="02010600030101010101" pitchFamily="2" charset="-122"/>
              </a:rPr>
              <a:t>.</a:t>
            </a:r>
            <a:endParaRPr lang="en-US" altLang="zh-CN" sz="2800" dirty="0">
              <a:latin typeface="宋体" panose="02010600030101010101" pitchFamily="2" charset="-122"/>
            </a:endParaRPr>
          </a:p>
        </p:txBody>
      </p:sp>
      <p:sp>
        <p:nvSpPr>
          <p:cNvPr id="3" name="TextBox 1"/>
          <p:cNvSpPr txBox="1"/>
          <p:nvPr/>
        </p:nvSpPr>
        <p:spPr>
          <a:xfrm>
            <a:off x="1150938" y="1311593"/>
            <a:ext cx="6842125" cy="521970"/>
          </a:xfrm>
          <a:prstGeom prst="rect">
            <a:avLst/>
          </a:prstGeom>
          <a:noFill/>
          <a:ln w="9525">
            <a:noFill/>
          </a:ln>
        </p:spPr>
        <p:txBody>
          <a:bodyPr>
            <a:spAutoFit/>
          </a:bodyPr>
          <a:p>
            <a:pPr marL="0" lvl="1" indent="-182880" algn="ctr" eaLnBrk="1" hangingPunct="1">
              <a:buClrTx/>
              <a:buSzTx/>
              <a:buFontTx/>
            </a:pPr>
            <a:r>
              <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 考情分析</a:t>
            </a:r>
            <a:endPar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p:push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文本框 9"/>
          <p:cNvSpPr txBox="1"/>
          <p:nvPr/>
        </p:nvSpPr>
        <p:spPr>
          <a:xfrm>
            <a:off x="419418" y="1828800"/>
            <a:ext cx="8305165" cy="3192145"/>
          </a:xfrm>
          <a:prstGeom prst="rect">
            <a:avLst/>
          </a:prstGeom>
          <a:noFill/>
        </p:spPr>
        <p:txBody>
          <a:bodyPr wrap="square" rtlCol="0" anchor="t">
            <a:spAutoFit/>
          </a:bodyPr>
          <a:p>
            <a:pPr algn="just">
              <a:lnSpc>
                <a:spcPct val="120000"/>
              </a:lnSpc>
              <a:buClrTx/>
              <a:buSzTx/>
              <a:buFontTx/>
            </a:pPr>
            <a:r>
              <a:rPr lang="en-US" altLang="zh-CN" sz="2800" b="1" dirty="0">
                <a:solidFill>
                  <a:srgbClr val="FF0000"/>
                </a:solidFill>
                <a:latin typeface="Times New Roman" panose="02020603050405020304" pitchFamily="18" charset="0"/>
                <a:sym typeface="+mn-ea"/>
              </a:rPr>
              <a:t>解析：停表中的小圈是分钟，即停表的短针是分针一周所表示的时间为30s，其分度值为0.1s；外边大圈是秒，即长针是秒针一周量度的时间为15min，其分度值为0.5min. 由短针超过3分钟半可知，长针应读38.3s，不能读成8.3s. 所以停表的示数是3 min38.3s，而不是3min8.3s.</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24205" y="1172845"/>
            <a:ext cx="7895590" cy="5259070"/>
          </a:xfrm>
          <a:prstGeom prst="rect">
            <a:avLst/>
          </a:prstGeom>
          <a:noFill/>
        </p:spPr>
        <p:txBody>
          <a:bodyPr wrap="square" rtlCol="0" anchor="t">
            <a:spAutoFit/>
          </a:bodyPr>
          <a:p>
            <a:pPr>
              <a:lnSpc>
                <a:spcPct val="120000"/>
              </a:lnSpc>
            </a:pPr>
            <a:r>
              <a:rPr lang="zh-CN" altLang="en-US" sz="2800">
                <a:solidFill>
                  <a:srgbClr val="FF0000"/>
                </a:solidFill>
              </a:rPr>
              <a:t>【点拨3】</a:t>
            </a:r>
            <a:endParaRPr lang="zh-CN" altLang="en-US" sz="2800">
              <a:solidFill>
                <a:srgbClr val="FF0000"/>
              </a:solidFill>
            </a:endParaRPr>
          </a:p>
          <a:p>
            <a:pPr marL="421640" indent="-421640" algn="just">
              <a:lnSpc>
                <a:spcPct val="120000"/>
              </a:lnSpc>
              <a:buClrTx/>
              <a:buSzTx/>
              <a:buNone/>
            </a:pPr>
            <a:r>
              <a:rPr lang="zh-CN" altLang="en-US" sz="2800"/>
              <a:t>（1）停表读数时，先观察表盘，弄清楚分针和秒针各转一圈的时间和每一小格所表示的分钟数和秒数；</a:t>
            </a:r>
            <a:endParaRPr lang="zh-CN" altLang="en-US" sz="2800"/>
          </a:p>
          <a:p>
            <a:pPr marL="421640" indent="-421640" algn="just">
              <a:lnSpc>
                <a:spcPct val="120000"/>
              </a:lnSpc>
              <a:buClrTx/>
              <a:buSzTx/>
              <a:buNone/>
            </a:pPr>
            <a:r>
              <a:rPr lang="zh-CN" altLang="en-US" sz="2800"/>
              <a:t>（2）再看分针所对准的分钟数，只读出整数的分钟数，其余的秒数从秒针所对准的刻度读出；</a:t>
            </a:r>
            <a:endParaRPr lang="zh-CN" altLang="en-US" sz="2800"/>
          </a:p>
          <a:p>
            <a:pPr marL="421640" indent="-421640" algn="just">
              <a:lnSpc>
                <a:spcPct val="120000"/>
              </a:lnSpc>
              <a:buClrTx/>
              <a:buSzTx/>
              <a:buNone/>
            </a:pPr>
            <a:r>
              <a:rPr lang="zh-CN" altLang="en-US" sz="2800"/>
              <a:t>（3）若分针所对准的刻度没有超出半分钟，则秒针的起始时刻为0；若分针所对准的刻度已超出了半分钟，则秒针的起始时刻为30s；</a:t>
            </a:r>
            <a:endParaRPr lang="zh-CN" altLang="en-US" sz="2800"/>
          </a:p>
          <a:p>
            <a:pPr marL="421640" indent="-421640" algn="just">
              <a:lnSpc>
                <a:spcPct val="120000"/>
              </a:lnSpc>
              <a:buClrTx/>
              <a:buSzTx/>
              <a:buNone/>
            </a:pPr>
            <a:r>
              <a:rPr lang="zh-CN" altLang="en-US" sz="2800"/>
              <a:t>（4）停表的读数应等于读出的分钟数与秒数之和.</a:t>
            </a:r>
            <a:endParaRPr lang="zh-CN" altLang="en-US" sz="2800"/>
          </a:p>
        </p:txBody>
      </p:sp>
    </p:spTree>
  </p:cSld>
  <p:clrMapOvr>
    <a:masterClrMapping/>
  </p:clrMapOvr>
  <p:transition>
    <p:push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316355"/>
            <a:ext cx="7996555" cy="3709035"/>
          </a:xfrm>
          <a:prstGeom prst="rect">
            <a:avLst/>
          </a:prstGeom>
          <a:noFill/>
        </p:spPr>
        <p:txBody>
          <a:bodyPr wrap="square" rtlCol="0" anchor="t">
            <a:spAutoFit/>
          </a:bodyPr>
          <a:p>
            <a:pPr algn="just">
              <a:lnSpc>
                <a:spcPct val="120000"/>
              </a:lnSpc>
            </a:pPr>
            <a:r>
              <a:rPr lang="zh-CN" altLang="en-US" sz="2800" b="1">
                <a:solidFill>
                  <a:srgbClr val="FF0000"/>
                </a:solidFill>
              </a:rPr>
              <a:t>变式拓展3</a:t>
            </a:r>
            <a:r>
              <a:rPr lang="zh-CN" altLang="en-US" sz="2800"/>
              <a:t>：（2018·澧县模拟）如图8所示是小红同学精确测量从家到学校所用的时间，下面读数正确的是（　 　）</a:t>
            </a:r>
            <a:endParaRPr lang="zh-CN" altLang="en-US" sz="2800"/>
          </a:p>
          <a:p>
            <a:pPr>
              <a:lnSpc>
                <a:spcPct val="120000"/>
              </a:lnSpc>
            </a:pPr>
            <a:r>
              <a:rPr lang="zh-CN" altLang="en-US" sz="2800"/>
              <a:t>A. 20s							</a:t>
            </a:r>
            <a:endParaRPr lang="zh-CN" altLang="en-US" sz="2800"/>
          </a:p>
          <a:p>
            <a:pPr>
              <a:lnSpc>
                <a:spcPct val="120000"/>
              </a:lnSpc>
            </a:pPr>
            <a:r>
              <a:rPr lang="zh-CN" altLang="en-US" sz="2800"/>
              <a:t>B. 3.2min		</a:t>
            </a:r>
            <a:endParaRPr lang="zh-CN" altLang="en-US" sz="2800"/>
          </a:p>
          <a:p>
            <a:pPr>
              <a:lnSpc>
                <a:spcPct val="120000"/>
              </a:lnSpc>
            </a:pPr>
            <a:r>
              <a:rPr lang="zh-CN" altLang="en-US" sz="2800"/>
              <a:t>C. 200s	  						</a:t>
            </a:r>
            <a:endParaRPr lang="zh-CN" altLang="en-US" sz="2800"/>
          </a:p>
          <a:p>
            <a:pPr>
              <a:lnSpc>
                <a:spcPct val="120000"/>
              </a:lnSpc>
            </a:pPr>
            <a:r>
              <a:rPr lang="zh-CN" altLang="en-US" sz="2800"/>
              <a:t>D. 180s</a:t>
            </a:r>
            <a:endParaRPr lang="zh-CN" altLang="en-US" sz="2800"/>
          </a:p>
        </p:txBody>
      </p:sp>
      <p:pic>
        <p:nvPicPr>
          <p:cNvPr id="3" name="图片 2"/>
          <p:cNvPicPr>
            <a:picLocks noChangeAspect="1"/>
          </p:cNvPicPr>
          <p:nvPr/>
        </p:nvPicPr>
        <p:blipFill>
          <a:blip r:embed="rId1"/>
          <a:stretch>
            <a:fillRect/>
          </a:stretch>
        </p:blipFill>
        <p:spPr>
          <a:xfrm>
            <a:off x="4596765" y="2729230"/>
            <a:ext cx="3792855" cy="3204210"/>
          </a:xfrm>
          <a:prstGeom prst="rect">
            <a:avLst/>
          </a:prstGeom>
        </p:spPr>
      </p:pic>
      <p:sp>
        <p:nvSpPr>
          <p:cNvPr id="4" name="文本框 3"/>
          <p:cNvSpPr txBox="1"/>
          <p:nvPr/>
        </p:nvSpPr>
        <p:spPr>
          <a:xfrm>
            <a:off x="2602230" y="2397125"/>
            <a:ext cx="60388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C</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24205" y="1948180"/>
            <a:ext cx="7895590" cy="2675255"/>
          </a:xfrm>
          <a:prstGeom prst="rect">
            <a:avLst/>
          </a:prstGeom>
          <a:noFill/>
        </p:spPr>
        <p:txBody>
          <a:bodyPr wrap="square" rtlCol="0" anchor="t">
            <a:spAutoFit/>
          </a:bodyPr>
          <a:p>
            <a:pPr algn="just">
              <a:lnSpc>
                <a:spcPct val="120000"/>
              </a:lnSpc>
            </a:pPr>
            <a:r>
              <a:rPr lang="zh-CN" altLang="en-US" sz="2800" b="1">
                <a:solidFill>
                  <a:srgbClr val="FF0000"/>
                </a:solidFill>
              </a:rPr>
              <a:t>例4</a:t>
            </a:r>
            <a:r>
              <a:rPr lang="zh-CN" altLang="en-US" sz="2800"/>
              <a:t> （2018·恩施）我们每天背着书包上学. 如果说书包是静止的，选择的参照物可能是</a:t>
            </a:r>
            <a:r>
              <a:rPr lang="zh-CN" altLang="en-US" sz="2800" u="sng"/>
              <a:t>         　</a:t>
            </a:r>
            <a:r>
              <a:rPr lang="zh-CN" altLang="en-US" sz="2800"/>
              <a:t>. 放学走出校门时，若以教室为参照物，书包是 </a:t>
            </a:r>
            <a:r>
              <a:rPr lang="zh-CN" altLang="en-US" sz="2800" u="sng"/>
              <a:t>               </a:t>
            </a:r>
            <a:r>
              <a:rPr lang="en-US" altLang="zh-CN" sz="2800">
                <a:solidFill>
                  <a:schemeClr val="bg1"/>
                </a:solidFill>
              </a:rPr>
              <a:t>.</a:t>
            </a:r>
            <a:r>
              <a:rPr lang="zh-CN" altLang="en-US" sz="2800">
                <a:solidFill>
                  <a:schemeClr val="bg1"/>
                </a:solidFill>
              </a:rPr>
              <a:t> </a:t>
            </a:r>
            <a:r>
              <a:rPr lang="zh-CN" altLang="en-US" sz="2800" u="sng"/>
              <a:t> </a:t>
            </a:r>
            <a:r>
              <a:rPr lang="zh-CN" altLang="en-US" sz="2800"/>
              <a:t>      　                    （选填“运动”或“静止”）的，这表明运动和静止是</a:t>
            </a:r>
            <a:r>
              <a:rPr lang="zh-CN" altLang="en-US" sz="2800" u="sng"/>
              <a:t>                          　</a:t>
            </a:r>
            <a:r>
              <a:rPr lang="zh-CN" altLang="en-US" sz="2800"/>
              <a:t>.</a:t>
            </a:r>
            <a:endParaRPr lang="zh-CN" altLang="en-US" sz="2800"/>
          </a:p>
        </p:txBody>
      </p:sp>
      <p:sp>
        <p:nvSpPr>
          <p:cNvPr id="4" name="文本框 3"/>
          <p:cNvSpPr txBox="1"/>
          <p:nvPr/>
        </p:nvSpPr>
        <p:spPr>
          <a:xfrm>
            <a:off x="6549390" y="2503170"/>
            <a:ext cx="80327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人 </a:t>
            </a:r>
            <a:endParaRPr lang="en-US" altLang="zh-CN" sz="2800" b="1" dirty="0">
              <a:solidFill>
                <a:srgbClr val="FF0000"/>
              </a:solidFill>
              <a:latin typeface="Times New Roman" panose="02020603050405020304" pitchFamily="18" charset="0"/>
            </a:endParaRPr>
          </a:p>
        </p:txBody>
      </p:sp>
      <p:sp>
        <p:nvSpPr>
          <p:cNvPr id="5" name="文本框 4"/>
          <p:cNvSpPr txBox="1"/>
          <p:nvPr/>
        </p:nvSpPr>
        <p:spPr>
          <a:xfrm>
            <a:off x="7068185" y="3025140"/>
            <a:ext cx="119697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运动</a:t>
            </a:r>
            <a:endParaRPr lang="en-US" altLang="zh-CN" sz="2800" b="1" dirty="0">
              <a:solidFill>
                <a:srgbClr val="FF0000"/>
              </a:solidFill>
              <a:latin typeface="Times New Roman" panose="02020603050405020304" pitchFamily="18" charset="0"/>
            </a:endParaRPr>
          </a:p>
        </p:txBody>
      </p:sp>
      <p:sp>
        <p:nvSpPr>
          <p:cNvPr id="3" name="文本框 2"/>
          <p:cNvSpPr txBox="1"/>
          <p:nvPr/>
        </p:nvSpPr>
        <p:spPr>
          <a:xfrm>
            <a:off x="671195" y="1299210"/>
            <a:ext cx="3541395" cy="681990"/>
          </a:xfrm>
          <a:prstGeom prst="rect">
            <a:avLst/>
          </a:prstGeom>
          <a:noFill/>
        </p:spPr>
        <p:txBody>
          <a:bodyPr wrap="none" rtlCol="0" anchor="t">
            <a:spAutoFit/>
          </a:bodyPr>
          <a:p>
            <a:pPr algn="l">
              <a:lnSpc>
                <a:spcPct val="120000"/>
              </a:lnSpc>
            </a:pPr>
            <a:r>
              <a:rPr lang="zh-CN" altLang="en-US" sz="3200" b="1">
                <a:solidFill>
                  <a:srgbClr val="FF0000"/>
                </a:solidFill>
                <a:sym typeface="+mn-ea"/>
              </a:rPr>
              <a:t>三、 运动的相对性</a:t>
            </a:r>
            <a:endParaRPr lang="zh-CN" altLang="en-US" sz="3200" b="1">
              <a:solidFill>
                <a:srgbClr val="FF0000"/>
              </a:solidFill>
              <a:sym typeface="+mn-ea"/>
            </a:endParaRPr>
          </a:p>
        </p:txBody>
      </p:sp>
      <p:sp>
        <p:nvSpPr>
          <p:cNvPr id="6" name="文本框 5"/>
          <p:cNvSpPr txBox="1"/>
          <p:nvPr/>
        </p:nvSpPr>
        <p:spPr>
          <a:xfrm>
            <a:off x="1983105" y="4048760"/>
            <a:ext cx="180975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相对的</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4" grpId="1"/>
      <p:bldP spid="5" grpId="1"/>
      <p:bldP spid="6"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24205" y="1603375"/>
            <a:ext cx="7895590" cy="3709035"/>
          </a:xfrm>
          <a:prstGeom prst="rect">
            <a:avLst/>
          </a:prstGeom>
          <a:noFill/>
        </p:spPr>
        <p:txBody>
          <a:bodyPr wrap="square" rtlCol="0" anchor="t">
            <a:spAutoFit/>
          </a:bodyPr>
          <a:p>
            <a:pPr>
              <a:lnSpc>
                <a:spcPct val="120000"/>
              </a:lnSpc>
            </a:pPr>
            <a:r>
              <a:rPr lang="zh-CN" altLang="en-US" sz="2800">
                <a:solidFill>
                  <a:srgbClr val="FF0000"/>
                </a:solidFill>
              </a:rPr>
              <a:t>【点拨4】</a:t>
            </a:r>
            <a:endParaRPr lang="zh-CN" altLang="en-US" sz="2800">
              <a:solidFill>
                <a:srgbClr val="FF0000"/>
              </a:solidFill>
            </a:endParaRPr>
          </a:p>
          <a:p>
            <a:pPr marL="421640" indent="-421640" algn="just">
              <a:lnSpc>
                <a:spcPct val="120000"/>
              </a:lnSpc>
              <a:buClrTx/>
              <a:buSzTx/>
              <a:buNone/>
            </a:pPr>
            <a:r>
              <a:rPr lang="zh-CN" altLang="en-US" sz="2800">
                <a:solidFill>
                  <a:schemeClr val="tx1"/>
                </a:solidFill>
              </a:rPr>
              <a:t>（1）根据参照物判断物体的运动状态：判断的关键是比较研究物体和参照物的位置是否发生变化．　</a:t>
            </a:r>
            <a:endParaRPr lang="zh-CN" altLang="en-US" sz="2800">
              <a:solidFill>
                <a:schemeClr val="tx1"/>
              </a:solidFill>
            </a:endParaRPr>
          </a:p>
          <a:p>
            <a:pPr marL="421640" indent="-421640" algn="just">
              <a:lnSpc>
                <a:spcPct val="120000"/>
              </a:lnSpc>
              <a:buClrTx/>
              <a:buSzTx/>
              <a:buNone/>
            </a:pPr>
            <a:r>
              <a:rPr lang="zh-CN" altLang="en-US" sz="2800">
                <a:solidFill>
                  <a:schemeClr val="tx1"/>
                </a:solidFill>
              </a:rPr>
              <a:t>（2）根据物体的运动状态判断参照物：关键是看研究对象相对于哪个物体的位置改变或不变，该物体即为参照物．</a:t>
            </a:r>
            <a:endParaRPr lang="zh-CN" altLang="en-US" sz="2800">
              <a:solidFill>
                <a:schemeClr val="tx1"/>
              </a:solidFill>
            </a:endParaRPr>
          </a:p>
        </p:txBody>
      </p:sp>
    </p:spTree>
  </p:cSld>
  <p:clrMapOvr>
    <a:masterClrMapping/>
  </p:clrMapOvr>
  <p:transition>
    <p:push dir="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316355"/>
            <a:ext cx="7996555" cy="4225925"/>
          </a:xfrm>
          <a:prstGeom prst="rect">
            <a:avLst/>
          </a:prstGeom>
          <a:noFill/>
        </p:spPr>
        <p:txBody>
          <a:bodyPr wrap="square" rtlCol="0" anchor="t">
            <a:spAutoFit/>
          </a:bodyPr>
          <a:p>
            <a:pPr algn="just">
              <a:lnSpc>
                <a:spcPct val="120000"/>
              </a:lnSpc>
            </a:pPr>
            <a:r>
              <a:rPr lang="zh-CN" altLang="en-US" sz="2800" b="1">
                <a:solidFill>
                  <a:srgbClr val="FF0000"/>
                </a:solidFill>
              </a:rPr>
              <a:t>变式拓展4</a:t>
            </a:r>
            <a:r>
              <a:rPr lang="zh-CN" altLang="en-US" sz="2800"/>
              <a:t>：假期到了，同学们送小明乘列车回家． 几个同学看着列车徐徐地向前开动了，小明坐在窗边，却看到同学们渐渐向后退去，原因是几个同学和小明所选择的参照物分别是（　 　）</a:t>
            </a:r>
            <a:endParaRPr lang="zh-CN" altLang="en-US" sz="2800"/>
          </a:p>
          <a:p>
            <a:pPr algn="just">
              <a:lnSpc>
                <a:spcPct val="120000"/>
              </a:lnSpc>
            </a:pPr>
            <a:r>
              <a:rPr lang="zh-CN" altLang="en-US" sz="2800"/>
              <a:t>A. 地面、列车     		</a:t>
            </a:r>
            <a:endParaRPr lang="zh-CN" altLang="en-US" sz="2800"/>
          </a:p>
          <a:p>
            <a:pPr algn="just">
              <a:lnSpc>
                <a:spcPct val="120000"/>
              </a:lnSpc>
            </a:pPr>
            <a:r>
              <a:rPr lang="zh-CN" altLang="en-US" sz="2800"/>
              <a:t>B. 列车、地面    			</a:t>
            </a:r>
            <a:endParaRPr lang="zh-CN" altLang="en-US" sz="2800"/>
          </a:p>
          <a:p>
            <a:pPr algn="just">
              <a:lnSpc>
                <a:spcPct val="120000"/>
              </a:lnSpc>
            </a:pPr>
            <a:r>
              <a:rPr lang="zh-CN" altLang="en-US" sz="2800"/>
              <a:t>C. 列车、列车   			</a:t>
            </a:r>
            <a:endParaRPr lang="zh-CN" altLang="en-US" sz="2800"/>
          </a:p>
          <a:p>
            <a:pPr algn="just">
              <a:lnSpc>
                <a:spcPct val="120000"/>
              </a:lnSpc>
            </a:pPr>
            <a:r>
              <a:rPr lang="zh-CN" altLang="en-US" sz="2800"/>
              <a:t>D. 地面、地面</a:t>
            </a:r>
            <a:endParaRPr lang="zh-CN" altLang="en-US" sz="2800"/>
          </a:p>
        </p:txBody>
      </p:sp>
      <p:sp>
        <p:nvSpPr>
          <p:cNvPr id="4" name="文本框 3"/>
          <p:cNvSpPr txBox="1"/>
          <p:nvPr/>
        </p:nvSpPr>
        <p:spPr>
          <a:xfrm>
            <a:off x="7192645" y="2921000"/>
            <a:ext cx="60388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A</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24205" y="2522220"/>
            <a:ext cx="7895590" cy="3881755"/>
          </a:xfrm>
          <a:prstGeom prst="rect">
            <a:avLst/>
          </a:prstGeom>
          <a:noFill/>
        </p:spPr>
        <p:txBody>
          <a:bodyPr wrap="square" rtlCol="0" anchor="t">
            <a:spAutoFit/>
          </a:bodyPr>
          <a:p>
            <a:pPr algn="just">
              <a:lnSpc>
                <a:spcPct val="110000"/>
              </a:lnSpc>
            </a:pPr>
            <a:r>
              <a:rPr sz="2800" b="1">
                <a:solidFill>
                  <a:srgbClr val="FF0000"/>
                </a:solidFill>
              </a:rPr>
              <a:t>例</a:t>
            </a:r>
            <a:r>
              <a:rPr lang="en-US" sz="2800" b="1">
                <a:solidFill>
                  <a:srgbClr val="FF0000"/>
                </a:solidFill>
              </a:rPr>
              <a:t>5 </a:t>
            </a:r>
            <a:r>
              <a:rPr sz="2800"/>
              <a:t> 如图9所示是相向而行的甲、乙两物体的s-t图像. 下列说法正确的是（　 　）</a:t>
            </a:r>
            <a:endParaRPr sz="2800"/>
          </a:p>
          <a:p>
            <a:pPr algn="just">
              <a:lnSpc>
                <a:spcPct val="110000"/>
              </a:lnSpc>
            </a:pPr>
            <a:r>
              <a:rPr sz="2800"/>
              <a:t>A. 相遇时两物体通过的路程</a:t>
            </a:r>
            <a:endParaRPr sz="2800"/>
          </a:p>
          <a:p>
            <a:pPr algn="just">
              <a:lnSpc>
                <a:spcPct val="110000"/>
              </a:lnSpc>
            </a:pPr>
            <a:r>
              <a:rPr sz="2800"/>
              <a:t>     均为100m</a:t>
            </a:r>
            <a:endParaRPr sz="2800"/>
          </a:p>
          <a:p>
            <a:pPr algn="just">
              <a:lnSpc>
                <a:spcPct val="110000"/>
              </a:lnSpc>
            </a:pPr>
            <a:r>
              <a:rPr sz="2800"/>
              <a:t>B. 0～30s内甲、乙均做匀速</a:t>
            </a:r>
            <a:endParaRPr sz="2800"/>
          </a:p>
          <a:p>
            <a:pPr algn="just">
              <a:lnSpc>
                <a:spcPct val="110000"/>
              </a:lnSpc>
            </a:pPr>
            <a:r>
              <a:rPr sz="2800"/>
              <a:t>     直线运动</a:t>
            </a:r>
            <a:endParaRPr sz="2800"/>
          </a:p>
          <a:p>
            <a:pPr algn="just">
              <a:lnSpc>
                <a:spcPct val="110000"/>
              </a:lnSpc>
            </a:pPr>
            <a:r>
              <a:rPr sz="2800"/>
              <a:t>C. 甲的运动速度为10m/s</a:t>
            </a:r>
            <a:endParaRPr sz="2800"/>
          </a:p>
          <a:p>
            <a:pPr algn="just">
              <a:lnSpc>
                <a:spcPct val="110000"/>
              </a:lnSpc>
            </a:pPr>
            <a:r>
              <a:rPr sz="2800"/>
              <a:t>D. 甲、乙是同时出发的</a:t>
            </a:r>
            <a:endParaRPr sz="2800"/>
          </a:p>
        </p:txBody>
      </p:sp>
      <p:sp>
        <p:nvSpPr>
          <p:cNvPr id="4" name="文本框 3"/>
          <p:cNvSpPr txBox="1"/>
          <p:nvPr/>
        </p:nvSpPr>
        <p:spPr>
          <a:xfrm>
            <a:off x="4419600" y="3096260"/>
            <a:ext cx="80327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C </a:t>
            </a:r>
            <a:endParaRPr lang="en-US" altLang="zh-CN" sz="2800" b="1" dirty="0">
              <a:solidFill>
                <a:srgbClr val="FF0000"/>
              </a:solidFill>
              <a:latin typeface="Times New Roman" panose="02020603050405020304" pitchFamily="18" charset="0"/>
            </a:endParaRPr>
          </a:p>
        </p:txBody>
      </p:sp>
      <p:sp>
        <p:nvSpPr>
          <p:cNvPr id="3" name="文本框 2"/>
          <p:cNvSpPr txBox="1"/>
          <p:nvPr/>
        </p:nvSpPr>
        <p:spPr>
          <a:xfrm>
            <a:off x="671195" y="1299210"/>
            <a:ext cx="4358005" cy="681990"/>
          </a:xfrm>
          <a:prstGeom prst="rect">
            <a:avLst/>
          </a:prstGeom>
          <a:noFill/>
        </p:spPr>
        <p:txBody>
          <a:bodyPr wrap="none" rtlCol="0" anchor="t">
            <a:spAutoFit/>
          </a:bodyPr>
          <a:p>
            <a:pPr algn="l">
              <a:lnSpc>
                <a:spcPct val="120000"/>
              </a:lnSpc>
            </a:pPr>
            <a:r>
              <a:rPr lang="zh-CN" altLang="en-US" sz="3200" b="1">
                <a:solidFill>
                  <a:srgbClr val="FF0000"/>
                </a:solidFill>
                <a:sym typeface="+mn-ea"/>
              </a:rPr>
              <a:t>四、 速度及其有关计算</a:t>
            </a:r>
            <a:endParaRPr lang="zh-CN" altLang="en-US" sz="3200" b="1">
              <a:solidFill>
                <a:srgbClr val="FF0000"/>
              </a:solidFill>
              <a:sym typeface="+mn-ea"/>
            </a:endParaRPr>
          </a:p>
        </p:txBody>
      </p:sp>
      <p:sp>
        <p:nvSpPr>
          <p:cNvPr id="7" name="文本框 6"/>
          <p:cNvSpPr txBox="1"/>
          <p:nvPr/>
        </p:nvSpPr>
        <p:spPr>
          <a:xfrm>
            <a:off x="2781618" y="1909445"/>
            <a:ext cx="3580765" cy="607695"/>
          </a:xfrm>
          <a:prstGeom prst="rect">
            <a:avLst/>
          </a:prstGeom>
          <a:noFill/>
        </p:spPr>
        <p:txBody>
          <a:bodyPr wrap="none" rtlCol="0" anchor="t">
            <a:spAutoFit/>
          </a:bodyPr>
          <a:p>
            <a:pPr algn="ctr">
              <a:lnSpc>
                <a:spcPct val="120000"/>
              </a:lnSpc>
            </a:pPr>
            <a:r>
              <a:rPr sz="2800" b="1">
                <a:sym typeface="+mn-ea"/>
              </a:rPr>
              <a:t>类型1：运动图像问题</a:t>
            </a:r>
            <a:endParaRPr lang="zh-CN" altLang="en-US" sz="2800" b="1">
              <a:sym typeface="+mn-ea"/>
            </a:endParaRPr>
          </a:p>
        </p:txBody>
      </p:sp>
      <p:pic>
        <p:nvPicPr>
          <p:cNvPr id="8" name="图片 7"/>
          <p:cNvPicPr>
            <a:picLocks noChangeAspect="1"/>
          </p:cNvPicPr>
          <p:nvPr/>
        </p:nvPicPr>
        <p:blipFill>
          <a:blip r:embed="rId1"/>
          <a:stretch>
            <a:fillRect/>
          </a:stretch>
        </p:blipFill>
        <p:spPr>
          <a:xfrm>
            <a:off x="5616575" y="3096260"/>
            <a:ext cx="3048635" cy="3355975"/>
          </a:xfrm>
          <a:prstGeom prst="rect">
            <a:avLst/>
          </a:prstGeom>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24205" y="1244600"/>
            <a:ext cx="7895590" cy="5259070"/>
          </a:xfrm>
          <a:prstGeom prst="rect">
            <a:avLst/>
          </a:prstGeom>
          <a:noFill/>
        </p:spPr>
        <p:txBody>
          <a:bodyPr wrap="square" rtlCol="0" anchor="t">
            <a:spAutoFit/>
          </a:bodyPr>
          <a:p>
            <a:pPr>
              <a:lnSpc>
                <a:spcPct val="120000"/>
              </a:lnSpc>
            </a:pPr>
            <a:r>
              <a:rPr lang="zh-CN" altLang="en-US" sz="2800">
                <a:solidFill>
                  <a:srgbClr val="FF0000"/>
                </a:solidFill>
              </a:rPr>
              <a:t>【点拨</a:t>
            </a:r>
            <a:r>
              <a:rPr lang="en-US" altLang="zh-CN" sz="2800">
                <a:solidFill>
                  <a:srgbClr val="FF0000"/>
                </a:solidFill>
              </a:rPr>
              <a:t>5</a:t>
            </a:r>
            <a:r>
              <a:rPr lang="zh-CN" altLang="en-US" sz="2800">
                <a:solidFill>
                  <a:srgbClr val="FF0000"/>
                </a:solidFill>
              </a:rPr>
              <a:t>】</a:t>
            </a:r>
            <a:r>
              <a:rPr lang="zh-CN" altLang="en-US" sz="2800">
                <a:solidFill>
                  <a:schemeClr val="tx1"/>
                </a:solidFill>
              </a:rPr>
              <a:t>观察两坐标轴含义，纵坐标表示路程，横坐标表示时间，根据图像中图线的形状，判断物体的运动情况. 再结合选项中的说法，运用速度公式，得出正确选项. </a:t>
            </a:r>
            <a:endParaRPr lang="zh-CN" altLang="en-US" sz="2800">
              <a:solidFill>
                <a:schemeClr val="tx1"/>
              </a:solidFill>
            </a:endParaRPr>
          </a:p>
          <a:p>
            <a:pPr marL="421640" indent="-421640" algn="just">
              <a:lnSpc>
                <a:spcPct val="120000"/>
              </a:lnSpc>
              <a:buClrTx/>
              <a:buSzTx/>
              <a:buNone/>
            </a:pPr>
            <a:r>
              <a:rPr lang="zh-CN" altLang="en-US" sz="2800">
                <a:solidFill>
                  <a:schemeClr val="tx1"/>
                </a:solidFill>
              </a:rPr>
              <a:t>　　s-t图像：倾斜的直线表示匀速运动，直线的倾斜程度越大速度越大；平行于横轴（时间轴）的直线表示静止. </a:t>
            </a:r>
            <a:endParaRPr lang="zh-CN" altLang="en-US" sz="2800">
              <a:solidFill>
                <a:schemeClr val="tx1"/>
              </a:solidFill>
            </a:endParaRPr>
          </a:p>
          <a:p>
            <a:pPr marL="421640" indent="-421640" algn="just">
              <a:lnSpc>
                <a:spcPct val="120000"/>
              </a:lnSpc>
              <a:buClrTx/>
              <a:buSzTx/>
              <a:buNone/>
            </a:pPr>
            <a:r>
              <a:rPr lang="zh-CN" altLang="en-US" sz="2800">
                <a:solidFill>
                  <a:schemeClr val="tx1"/>
                </a:solidFill>
              </a:rPr>
              <a:t>　　v-t图像：倾斜的直线表示变速运动；平行于横轴（时间轴）的直线表示匀速运动，直线位置越高速度越大. </a:t>
            </a:r>
            <a:endParaRPr lang="zh-CN" altLang="en-US" sz="2800">
              <a:solidFill>
                <a:schemeClr val="tx1"/>
              </a:solidFill>
            </a:endParaRPr>
          </a:p>
        </p:txBody>
      </p:sp>
    </p:spTree>
  </p:cSld>
  <p:clrMapOvr>
    <a:masterClrMapping/>
  </p:clrMapOvr>
  <p:transition>
    <p:push dir="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316355"/>
            <a:ext cx="7996555" cy="4742815"/>
          </a:xfrm>
          <a:prstGeom prst="rect">
            <a:avLst/>
          </a:prstGeom>
          <a:noFill/>
        </p:spPr>
        <p:txBody>
          <a:bodyPr wrap="square" rtlCol="0" anchor="t">
            <a:spAutoFit/>
          </a:bodyPr>
          <a:p>
            <a:pPr algn="just">
              <a:lnSpc>
                <a:spcPct val="120000"/>
              </a:lnSpc>
            </a:pPr>
            <a:r>
              <a:rPr lang="zh-CN" altLang="en-US" sz="2800" b="1">
                <a:solidFill>
                  <a:srgbClr val="FF0000"/>
                </a:solidFill>
              </a:rPr>
              <a:t>变式拓展5</a:t>
            </a:r>
            <a:r>
              <a:rPr lang="zh-CN" altLang="en-US" sz="2800"/>
              <a:t>：如图10所示是某物体做直线运动时的路程随时间变化的图像，由图像判断下列说法错误的是（　 　）</a:t>
            </a:r>
            <a:endParaRPr lang="zh-CN" altLang="en-US" sz="2800"/>
          </a:p>
          <a:p>
            <a:pPr algn="just">
              <a:lnSpc>
                <a:spcPct val="120000"/>
              </a:lnSpc>
            </a:pPr>
            <a:r>
              <a:rPr lang="zh-CN" altLang="en-US" sz="2800"/>
              <a:t>A. 15s时，物体通过的路程为30m</a:t>
            </a:r>
            <a:endParaRPr lang="zh-CN" altLang="en-US" sz="2800"/>
          </a:p>
          <a:p>
            <a:pPr algn="just">
              <a:lnSpc>
                <a:spcPct val="120000"/>
              </a:lnSpc>
            </a:pPr>
            <a:r>
              <a:rPr lang="zh-CN" altLang="en-US" sz="2800"/>
              <a:t>B. 整个20s时间内，物体的平均速</a:t>
            </a:r>
            <a:endParaRPr lang="zh-CN" altLang="en-US" sz="2800"/>
          </a:p>
          <a:p>
            <a:pPr algn="just">
              <a:lnSpc>
                <a:spcPct val="120000"/>
              </a:lnSpc>
            </a:pPr>
            <a:r>
              <a:rPr lang="zh-CN" altLang="en-US" sz="2800"/>
              <a:t>度为2m/s</a:t>
            </a:r>
            <a:endParaRPr lang="zh-CN" altLang="en-US" sz="2800"/>
          </a:p>
          <a:p>
            <a:pPr algn="just">
              <a:lnSpc>
                <a:spcPct val="120000"/>
              </a:lnSpc>
            </a:pPr>
            <a:r>
              <a:rPr lang="zh-CN" altLang="en-US" sz="2800"/>
              <a:t>C. 物体在20s内都做匀速直线运动</a:t>
            </a:r>
            <a:endParaRPr lang="zh-CN" altLang="en-US" sz="2800"/>
          </a:p>
          <a:p>
            <a:pPr algn="just">
              <a:lnSpc>
                <a:spcPct val="120000"/>
              </a:lnSpc>
            </a:pPr>
            <a:r>
              <a:rPr lang="zh-CN" altLang="en-US" sz="2800"/>
              <a:t>D. 物体在0～5s时间内的速度比</a:t>
            </a:r>
            <a:endParaRPr lang="zh-CN" altLang="en-US" sz="2800"/>
          </a:p>
          <a:p>
            <a:pPr algn="just">
              <a:lnSpc>
                <a:spcPct val="120000"/>
              </a:lnSpc>
            </a:pPr>
            <a:r>
              <a:rPr lang="zh-CN" altLang="en-US" sz="2800"/>
              <a:t>10～20s内的速度大</a:t>
            </a:r>
            <a:endParaRPr lang="zh-CN" altLang="en-US" sz="2800"/>
          </a:p>
        </p:txBody>
      </p:sp>
      <p:sp>
        <p:nvSpPr>
          <p:cNvPr id="4" name="文本框 3"/>
          <p:cNvSpPr txBox="1"/>
          <p:nvPr/>
        </p:nvSpPr>
        <p:spPr>
          <a:xfrm>
            <a:off x="2197100" y="2371090"/>
            <a:ext cx="60388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C</a:t>
            </a:r>
            <a:endParaRPr lang="en-US" altLang="zh-CN" sz="2800" b="1" dirty="0">
              <a:solidFill>
                <a:srgbClr val="FF0000"/>
              </a:solidFill>
              <a:latin typeface="Times New Roman" panose="02020603050405020304" pitchFamily="18" charset="0"/>
            </a:endParaRPr>
          </a:p>
        </p:txBody>
      </p:sp>
      <p:pic>
        <p:nvPicPr>
          <p:cNvPr id="3" name="图片 2"/>
          <p:cNvPicPr>
            <a:picLocks noChangeAspect="1"/>
          </p:cNvPicPr>
          <p:nvPr/>
        </p:nvPicPr>
        <p:blipFill>
          <a:blip r:embed="rId1"/>
          <a:stretch>
            <a:fillRect/>
          </a:stretch>
        </p:blipFill>
        <p:spPr>
          <a:xfrm>
            <a:off x="5949315" y="2517140"/>
            <a:ext cx="2926715" cy="3409950"/>
          </a:xfrm>
          <a:prstGeom prst="rect">
            <a:avLst/>
          </a:prstGeom>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24205" y="1876425"/>
            <a:ext cx="7895590" cy="4225925"/>
          </a:xfrm>
          <a:prstGeom prst="rect">
            <a:avLst/>
          </a:prstGeom>
          <a:noFill/>
        </p:spPr>
        <p:txBody>
          <a:bodyPr wrap="square" rtlCol="0" anchor="t">
            <a:spAutoFit/>
          </a:bodyPr>
          <a:p>
            <a:pPr algn="just">
              <a:lnSpc>
                <a:spcPct val="120000"/>
              </a:lnSpc>
            </a:pPr>
            <a:r>
              <a:rPr sz="2800" b="1">
                <a:solidFill>
                  <a:srgbClr val="FF0000"/>
                </a:solidFill>
              </a:rPr>
              <a:t>例6</a:t>
            </a:r>
            <a:r>
              <a:rPr sz="2800"/>
              <a:t>  如图11所示，轿车从某地往南宁方向匀速行驶. 当到达A地时，车内的钟表显示为</a:t>
            </a:r>
            <a:endParaRPr sz="2800"/>
          </a:p>
          <a:p>
            <a:pPr algn="just">
              <a:lnSpc>
                <a:spcPct val="120000"/>
              </a:lnSpc>
            </a:pPr>
            <a:r>
              <a:rPr sz="2800"/>
              <a:t>10时15分；到达B地时，钟表显示为10时45分. 则：</a:t>
            </a:r>
            <a:endParaRPr sz="2800"/>
          </a:p>
          <a:p>
            <a:pPr algn="just">
              <a:lnSpc>
                <a:spcPct val="120000"/>
              </a:lnSpc>
            </a:pPr>
            <a:r>
              <a:rPr sz="2800"/>
              <a:t>（1）轿车从A地到B地所用时间是多少小时？</a:t>
            </a:r>
            <a:endParaRPr sz="2800"/>
          </a:p>
          <a:p>
            <a:pPr algn="just">
              <a:lnSpc>
                <a:spcPct val="120000"/>
              </a:lnSpc>
            </a:pPr>
            <a:r>
              <a:rPr sz="2800"/>
              <a:t>（2）轿车从A地到B地的速度为多少千米/小时？</a:t>
            </a:r>
            <a:endParaRPr sz="2800"/>
          </a:p>
          <a:p>
            <a:pPr algn="just">
              <a:lnSpc>
                <a:spcPct val="120000"/>
              </a:lnSpc>
            </a:pPr>
            <a:r>
              <a:rPr sz="2800"/>
              <a:t>（3）若轿车仍以该速</a:t>
            </a:r>
            <a:endParaRPr sz="2800"/>
          </a:p>
          <a:p>
            <a:pPr algn="just">
              <a:lnSpc>
                <a:spcPct val="120000"/>
              </a:lnSpc>
            </a:pPr>
            <a:r>
              <a:rPr sz="2800"/>
              <a:t>     度匀速行驶，从B地到</a:t>
            </a:r>
            <a:endParaRPr sz="2800"/>
          </a:p>
          <a:p>
            <a:pPr algn="just">
              <a:lnSpc>
                <a:spcPct val="120000"/>
              </a:lnSpc>
            </a:pPr>
            <a:r>
              <a:rPr sz="2800"/>
              <a:t>     达南宁需要多长时间？</a:t>
            </a:r>
            <a:endParaRPr sz="2800"/>
          </a:p>
        </p:txBody>
      </p:sp>
      <p:sp>
        <p:nvSpPr>
          <p:cNvPr id="7" name="文本框 6"/>
          <p:cNvSpPr txBox="1"/>
          <p:nvPr/>
        </p:nvSpPr>
        <p:spPr>
          <a:xfrm>
            <a:off x="2245361" y="1263650"/>
            <a:ext cx="4653280" cy="607695"/>
          </a:xfrm>
          <a:prstGeom prst="rect">
            <a:avLst/>
          </a:prstGeom>
          <a:noFill/>
        </p:spPr>
        <p:txBody>
          <a:bodyPr wrap="none" rtlCol="0" anchor="t">
            <a:spAutoFit/>
          </a:bodyPr>
          <a:p>
            <a:pPr algn="ctr">
              <a:lnSpc>
                <a:spcPct val="120000"/>
              </a:lnSpc>
            </a:pPr>
            <a:r>
              <a:rPr sz="2800" b="1">
                <a:sym typeface="+mn-ea"/>
              </a:rPr>
              <a:t>类型2：速度公式的相关计算</a:t>
            </a:r>
            <a:endParaRPr sz="2800" b="1">
              <a:sym typeface="+mn-ea"/>
            </a:endParaRPr>
          </a:p>
        </p:txBody>
      </p:sp>
      <p:pic>
        <p:nvPicPr>
          <p:cNvPr id="3" name="图片 2"/>
          <p:cNvPicPr>
            <a:picLocks noChangeAspect="1"/>
          </p:cNvPicPr>
          <p:nvPr/>
        </p:nvPicPr>
        <p:blipFill>
          <a:blip r:embed="rId1"/>
          <a:stretch>
            <a:fillRect/>
          </a:stretch>
        </p:blipFill>
        <p:spPr>
          <a:xfrm>
            <a:off x="4752975" y="4629150"/>
            <a:ext cx="3766820" cy="1638935"/>
          </a:xfrm>
          <a:prstGeom prst="rect">
            <a:avLst/>
          </a:prstGeom>
        </p:spPr>
      </p:pic>
    </p:spTree>
  </p:cSld>
  <p:clrMapOvr>
    <a:masterClrMapping/>
  </p:clrMapOvr>
  <p:transition>
    <p:push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1"/>
          <p:cNvSpPr txBox="1"/>
          <p:nvPr/>
        </p:nvSpPr>
        <p:spPr>
          <a:xfrm>
            <a:off x="1150938" y="1190943"/>
            <a:ext cx="6842125" cy="583565"/>
          </a:xfrm>
          <a:prstGeom prst="rect">
            <a:avLst/>
          </a:prstGeom>
          <a:noFill/>
          <a:ln w="9525">
            <a:noFill/>
          </a:ln>
        </p:spPr>
        <p:txBody>
          <a:bodyPr>
            <a:spAutoFit/>
          </a:bodyPr>
          <a:p>
            <a:pPr marL="0" lvl="1" indent="-182880" algn="ctr" eaLnBrk="1" hangingPunct="1">
              <a:buClrTx/>
              <a:buSzTx/>
              <a:buFontTx/>
            </a:pPr>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 </a:t>
            </a:r>
            <a:r>
              <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知识结构</a:t>
            </a:r>
            <a:endPar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1"/>
          <a:stretch>
            <a:fillRect/>
          </a:stretch>
        </p:blipFill>
        <p:spPr>
          <a:xfrm>
            <a:off x="278765" y="2134235"/>
            <a:ext cx="8586470" cy="2122805"/>
          </a:xfrm>
          <a:prstGeom prst="rect">
            <a:avLst/>
          </a:prstGeom>
        </p:spPr>
      </p:pic>
    </p:spTree>
  </p:cSld>
  <p:clrMapOvr>
    <a:masterClrMapping/>
  </p:clrMapOvr>
  <p:transition>
    <p:push dir="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24205" y="1230630"/>
            <a:ext cx="7895590" cy="3192145"/>
          </a:xfrm>
          <a:prstGeom prst="rect">
            <a:avLst/>
          </a:prstGeom>
          <a:noFill/>
        </p:spPr>
        <p:txBody>
          <a:bodyPr wrap="square" rtlCol="0" anchor="t">
            <a:spAutoFit/>
          </a:bodyPr>
          <a:p>
            <a:pPr algn="just">
              <a:lnSpc>
                <a:spcPct val="120000"/>
              </a:lnSpc>
            </a:pPr>
            <a:r>
              <a:rPr sz="2800">
                <a:solidFill>
                  <a:srgbClr val="FF0000"/>
                </a:solidFill>
              </a:rPr>
              <a:t>解：</a:t>
            </a:r>
            <a:endParaRPr sz="2800">
              <a:solidFill>
                <a:srgbClr val="FF0000"/>
              </a:solidFill>
            </a:endParaRPr>
          </a:p>
          <a:p>
            <a:pPr algn="just">
              <a:lnSpc>
                <a:spcPct val="120000"/>
              </a:lnSpc>
            </a:pPr>
            <a:r>
              <a:rPr sz="2800">
                <a:solidFill>
                  <a:srgbClr val="FF0000"/>
                </a:solidFill>
              </a:rPr>
              <a:t>（1）t=10∶45-10∶15=30min=0.5h.　</a:t>
            </a:r>
            <a:endParaRPr sz="2800">
              <a:solidFill>
                <a:srgbClr val="FF0000"/>
              </a:solidFill>
            </a:endParaRPr>
          </a:p>
          <a:p>
            <a:pPr algn="just">
              <a:lnSpc>
                <a:spcPct val="120000"/>
              </a:lnSpc>
            </a:pPr>
            <a:r>
              <a:rPr sz="2800">
                <a:solidFill>
                  <a:srgbClr val="FF0000"/>
                </a:solidFill>
              </a:rPr>
              <a:t>（2）s=120km-70km=50km.　</a:t>
            </a:r>
            <a:endParaRPr sz="2800">
              <a:solidFill>
                <a:srgbClr val="FF0000"/>
              </a:solidFill>
            </a:endParaRPr>
          </a:p>
          <a:p>
            <a:pPr algn="just">
              <a:lnSpc>
                <a:spcPct val="120000"/>
              </a:lnSpc>
            </a:pPr>
            <a:r>
              <a:rPr sz="2800">
                <a:solidFill>
                  <a:srgbClr val="FF0000"/>
                </a:solidFill>
              </a:rPr>
              <a:t>          v=       =          =100km/h.</a:t>
            </a:r>
            <a:endParaRPr sz="2800">
              <a:solidFill>
                <a:srgbClr val="FF0000"/>
              </a:solidFill>
            </a:endParaRPr>
          </a:p>
          <a:p>
            <a:pPr marL="789940" indent="-789940" algn="just">
              <a:lnSpc>
                <a:spcPct val="120000"/>
              </a:lnSpc>
            </a:pPr>
            <a:r>
              <a:rPr sz="2800">
                <a:solidFill>
                  <a:srgbClr val="FF0000"/>
                </a:solidFill>
              </a:rPr>
              <a:t>（3）据图可知从B到达南宁的距离s′=70 km，t′=</a:t>
            </a:r>
            <a:r>
              <a:rPr lang="en-US" altLang="zh-CN" sz="2800">
                <a:solidFill>
                  <a:srgbClr val="FF0000"/>
                </a:solidFill>
              </a:rPr>
              <a:t>s'/t</a:t>
            </a:r>
            <a:r>
              <a:rPr sz="2800">
                <a:solidFill>
                  <a:srgbClr val="FF0000"/>
                </a:solidFill>
              </a:rPr>
              <a:t>=</a:t>
            </a:r>
            <a:r>
              <a:rPr lang="en-US" sz="2800">
                <a:solidFill>
                  <a:srgbClr val="FF0000"/>
                </a:solidFill>
              </a:rPr>
              <a:t>70km/(100km/h)</a:t>
            </a:r>
            <a:r>
              <a:rPr sz="2800">
                <a:solidFill>
                  <a:srgbClr val="FF0000"/>
                </a:solidFill>
              </a:rPr>
              <a:t>=0.7h=42min.</a:t>
            </a:r>
            <a:endParaRPr sz="2800">
              <a:solidFill>
                <a:srgbClr val="FF0000"/>
              </a:solidFill>
            </a:endParaRPr>
          </a:p>
        </p:txBody>
      </p:sp>
      <p:graphicFrame>
        <p:nvGraphicFramePr>
          <p:cNvPr id="9" name="对象 8"/>
          <p:cNvGraphicFramePr/>
          <p:nvPr/>
        </p:nvGraphicFramePr>
        <p:xfrm>
          <a:off x="2658110" y="2764790"/>
          <a:ext cx="750570" cy="617855"/>
        </p:xfrm>
        <a:graphic>
          <a:graphicData uri="http://schemas.openxmlformats.org/presentationml/2006/ole">
            <mc:AlternateContent xmlns:mc="http://schemas.openxmlformats.org/markup-compatibility/2006">
              <mc:Choice xmlns:v="urn:schemas-microsoft-com:vml" Requires="v">
                <p:oleObj spid="_x0000_s10" name="" r:id="rId1" imgW="889000" imgH="701040" progId="Equation.KSEE3">
                  <p:embed/>
                </p:oleObj>
              </mc:Choice>
              <mc:Fallback>
                <p:oleObj name="" r:id="rId1" imgW="889000" imgH="701040" progId="Equation.KSEE3">
                  <p:embed/>
                  <p:pic>
                    <p:nvPicPr>
                      <p:cNvPr id="0" name="图片 9"/>
                      <p:cNvPicPr/>
                      <p:nvPr/>
                    </p:nvPicPr>
                    <p:blipFill>
                      <a:blip r:embed="rId2"/>
                      <a:stretch>
                        <a:fillRect/>
                      </a:stretch>
                    </p:blipFill>
                    <p:spPr>
                      <a:xfrm>
                        <a:off x="2658110" y="2764790"/>
                        <a:ext cx="750570" cy="617855"/>
                      </a:xfrm>
                      <a:prstGeom prst="rect">
                        <a:avLst/>
                      </a:prstGeom>
                    </p:spPr>
                  </p:pic>
                </p:oleObj>
              </mc:Fallback>
            </mc:AlternateContent>
          </a:graphicData>
        </a:graphic>
      </p:graphicFrame>
      <p:graphicFrame>
        <p:nvGraphicFramePr>
          <p:cNvPr id="14" name="对象 13"/>
          <p:cNvGraphicFramePr/>
          <p:nvPr/>
        </p:nvGraphicFramePr>
        <p:xfrm>
          <a:off x="1852930" y="2660015"/>
          <a:ext cx="626110" cy="827405"/>
        </p:xfrm>
        <a:graphic>
          <a:graphicData uri="http://schemas.openxmlformats.org/presentationml/2006/ole">
            <mc:AlternateContent xmlns:mc="http://schemas.openxmlformats.org/markup-compatibility/2006">
              <mc:Choice xmlns:v="urn:schemas-microsoft-com:vml" Requires="v">
                <p:oleObj spid="_x0000_s15" name="" r:id="rId3" imgW="647065" imgH="752475" progId="Equation.KSEE3">
                  <p:embed/>
                </p:oleObj>
              </mc:Choice>
              <mc:Fallback>
                <p:oleObj name="" r:id="rId3" imgW="647065" imgH="752475" progId="Equation.KSEE3">
                  <p:embed/>
                  <p:pic>
                    <p:nvPicPr>
                      <p:cNvPr id="0" name="图片 12"/>
                      <p:cNvPicPr/>
                      <p:nvPr/>
                    </p:nvPicPr>
                    <p:blipFill>
                      <a:blip r:embed="rId4"/>
                      <a:stretch>
                        <a:fillRect/>
                      </a:stretch>
                    </p:blipFill>
                    <p:spPr>
                      <a:xfrm>
                        <a:off x="1852930" y="2660015"/>
                        <a:ext cx="626110" cy="827405"/>
                      </a:xfrm>
                      <a:prstGeom prst="rect">
                        <a:avLst/>
                      </a:prstGeom>
                    </p:spPr>
                  </p:pic>
                </p:oleObj>
              </mc:Fallback>
            </mc:AlternateContent>
          </a:graphicData>
        </a:graphic>
      </p:graphicFrame>
      <p:sp>
        <p:nvSpPr>
          <p:cNvPr id="16" name="文本框 15"/>
          <p:cNvSpPr txBox="1"/>
          <p:nvPr/>
        </p:nvSpPr>
        <p:spPr>
          <a:xfrm>
            <a:off x="624205" y="4244340"/>
            <a:ext cx="7895590" cy="2158365"/>
          </a:xfrm>
          <a:prstGeom prst="rect">
            <a:avLst/>
          </a:prstGeom>
          <a:noFill/>
        </p:spPr>
        <p:txBody>
          <a:bodyPr wrap="square" rtlCol="0" anchor="t">
            <a:spAutoFit/>
          </a:bodyPr>
          <a:p>
            <a:pPr algn="just">
              <a:lnSpc>
                <a:spcPct val="120000"/>
              </a:lnSpc>
            </a:pPr>
            <a:r>
              <a:rPr sz="2800">
                <a:solidFill>
                  <a:srgbClr val="FF0000"/>
                </a:solidFill>
              </a:rPr>
              <a:t>答：</a:t>
            </a:r>
            <a:endParaRPr sz="2800">
              <a:solidFill>
                <a:srgbClr val="FF0000"/>
              </a:solidFill>
            </a:endParaRPr>
          </a:p>
          <a:p>
            <a:pPr algn="just">
              <a:lnSpc>
                <a:spcPct val="120000"/>
              </a:lnSpc>
            </a:pPr>
            <a:r>
              <a:rPr sz="2800">
                <a:solidFill>
                  <a:srgbClr val="FF0000"/>
                </a:solidFill>
              </a:rPr>
              <a:t>（1）轿车从A地到B地用时30min；（2）轿车从A地到B地的速度为100km/h；（3）若轿车仍以该速度匀速行驶，从B地到达南宁需要时间为42min.</a:t>
            </a:r>
            <a:endParaRPr sz="2800">
              <a:solidFill>
                <a:srgbClr val="FF0000"/>
              </a:solidFill>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ppt_x"/>
                                          </p:val>
                                        </p:tav>
                                        <p:tav tm="100000">
                                          <p:val>
                                            <p:strVal val="#ppt_x"/>
                                          </p:val>
                                        </p:tav>
                                      </p:tavLst>
                                    </p:anim>
                                    <p:anim calcmode="lin" valueType="num">
                                      <p:cBhvr additive="base">
                                        <p:cTn id="2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16" grpId="0"/>
      <p:bldP spid="16" grpId="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24205" y="1244600"/>
            <a:ext cx="7895590" cy="5259070"/>
          </a:xfrm>
          <a:prstGeom prst="rect">
            <a:avLst/>
          </a:prstGeom>
          <a:noFill/>
        </p:spPr>
        <p:txBody>
          <a:bodyPr wrap="square" rtlCol="0" anchor="t">
            <a:spAutoFit/>
          </a:bodyPr>
          <a:p>
            <a:pPr>
              <a:lnSpc>
                <a:spcPct val="120000"/>
              </a:lnSpc>
            </a:pPr>
            <a:r>
              <a:rPr lang="zh-CN" altLang="en-US" sz="2800">
                <a:solidFill>
                  <a:srgbClr val="FF0000"/>
                </a:solidFill>
              </a:rPr>
              <a:t>【点拨6】</a:t>
            </a:r>
            <a:endParaRPr lang="zh-CN" altLang="en-US" sz="2800">
              <a:solidFill>
                <a:srgbClr val="FF0000"/>
              </a:solidFill>
            </a:endParaRPr>
          </a:p>
          <a:p>
            <a:pPr>
              <a:lnSpc>
                <a:spcPct val="120000"/>
              </a:lnSpc>
            </a:pPr>
            <a:r>
              <a:rPr lang="zh-CN" altLang="en-US" sz="2800">
                <a:solidFill>
                  <a:schemeClr val="tx1"/>
                </a:solidFill>
              </a:rPr>
              <a:t>应用公式v=      解题时，要注意几个问题：</a:t>
            </a:r>
            <a:endParaRPr lang="zh-CN" altLang="en-US" sz="2800">
              <a:solidFill>
                <a:schemeClr val="tx1"/>
              </a:solidFill>
            </a:endParaRPr>
          </a:p>
          <a:p>
            <a:pPr marL="708025" indent="-708025" algn="just">
              <a:lnSpc>
                <a:spcPct val="120000"/>
              </a:lnSpc>
              <a:buClrTx/>
              <a:buSzTx/>
              <a:buNone/>
            </a:pPr>
            <a:r>
              <a:rPr lang="zh-CN" altLang="en-US" sz="2800">
                <a:solidFill>
                  <a:schemeClr val="tx1"/>
                </a:solidFill>
              </a:rPr>
              <a:t>　　①同一性：三个物理量应对应于同一个物体  的同一过程.</a:t>
            </a:r>
            <a:endParaRPr lang="zh-CN" altLang="en-US" sz="2800">
              <a:solidFill>
                <a:schemeClr val="tx1"/>
              </a:solidFill>
            </a:endParaRPr>
          </a:p>
          <a:p>
            <a:pPr marL="421640" indent="-421640" algn="just">
              <a:lnSpc>
                <a:spcPct val="120000"/>
              </a:lnSpc>
              <a:buClrTx/>
              <a:buSzTx/>
              <a:buNone/>
            </a:pPr>
            <a:r>
              <a:rPr lang="zh-CN" altLang="en-US" sz="2800">
                <a:solidFill>
                  <a:schemeClr val="tx1"/>
                </a:solidFill>
              </a:rPr>
              <a:t>　　②对应性：代入数据时，v、s、t一一对应.</a:t>
            </a:r>
            <a:endParaRPr lang="zh-CN" altLang="en-US" sz="2800">
              <a:solidFill>
                <a:schemeClr val="tx1"/>
              </a:solidFill>
            </a:endParaRPr>
          </a:p>
          <a:p>
            <a:pPr marL="668655" indent="-668655" algn="just">
              <a:lnSpc>
                <a:spcPct val="120000"/>
              </a:lnSpc>
              <a:buClrTx/>
              <a:buSzTx/>
              <a:buNone/>
            </a:pPr>
            <a:r>
              <a:rPr lang="zh-CN" altLang="en-US" sz="2800">
                <a:solidFill>
                  <a:schemeClr val="tx1"/>
                </a:solidFill>
              </a:rPr>
              <a:t>　　③统一性：在应用公式时，各个物理量单位要统一，即v-m/s、s-m、t-s或v-km/h、s-km、t-h.</a:t>
            </a:r>
            <a:endParaRPr lang="zh-CN" altLang="en-US" sz="2800">
              <a:solidFill>
                <a:schemeClr val="tx1"/>
              </a:solidFill>
            </a:endParaRPr>
          </a:p>
          <a:p>
            <a:pPr marL="642620" indent="-642620" algn="just">
              <a:lnSpc>
                <a:spcPct val="120000"/>
              </a:lnSpc>
              <a:buClrTx/>
              <a:buSzTx/>
              <a:buNone/>
            </a:pPr>
            <a:r>
              <a:rPr lang="zh-CN" altLang="en-US" sz="2800">
                <a:solidFill>
                  <a:schemeClr val="tx1"/>
                </a:solidFill>
              </a:rPr>
              <a:t>　　④规范性：需要写计算步骤的，要写出公式，再代入数据，数据后要有单位. </a:t>
            </a:r>
            <a:endParaRPr lang="zh-CN" altLang="en-US" sz="2800">
              <a:solidFill>
                <a:schemeClr val="tx1"/>
              </a:solidFill>
            </a:endParaRPr>
          </a:p>
        </p:txBody>
      </p:sp>
      <p:graphicFrame>
        <p:nvGraphicFramePr>
          <p:cNvPr id="14" name="对象 13"/>
          <p:cNvGraphicFramePr/>
          <p:nvPr/>
        </p:nvGraphicFramePr>
        <p:xfrm>
          <a:off x="2437765" y="1633855"/>
          <a:ext cx="626110" cy="827405"/>
        </p:xfrm>
        <a:graphic>
          <a:graphicData uri="http://schemas.openxmlformats.org/presentationml/2006/ole">
            <mc:AlternateContent xmlns:mc="http://schemas.openxmlformats.org/markup-compatibility/2006">
              <mc:Choice xmlns:v="urn:schemas-microsoft-com:vml" Requires="v">
                <p:oleObj spid="_x0000_s15" name="" r:id="rId1" imgW="647065" imgH="752475" progId="Equation.KSEE3">
                  <p:embed/>
                </p:oleObj>
              </mc:Choice>
              <mc:Fallback>
                <p:oleObj name="" r:id="rId1" imgW="647065" imgH="752475" progId="Equation.KSEE3">
                  <p:embed/>
                  <p:pic>
                    <p:nvPicPr>
                      <p:cNvPr id="0" name="图片 12"/>
                      <p:cNvPicPr/>
                      <p:nvPr/>
                    </p:nvPicPr>
                    <p:blipFill>
                      <a:blip r:embed="rId2"/>
                      <a:stretch>
                        <a:fillRect/>
                      </a:stretch>
                    </p:blipFill>
                    <p:spPr>
                      <a:xfrm>
                        <a:off x="2437765" y="1633855"/>
                        <a:ext cx="626110" cy="827405"/>
                      </a:xfrm>
                      <a:prstGeom prst="rect">
                        <a:avLst/>
                      </a:prstGeom>
                    </p:spPr>
                  </p:pic>
                </p:oleObj>
              </mc:Fallback>
            </mc:AlternateContent>
          </a:graphicData>
        </a:graphic>
      </p:graphicFrame>
    </p:spTree>
  </p:cSld>
  <p:clrMapOvr>
    <a:masterClrMapping/>
  </p:clrMapOvr>
  <p:transition>
    <p:push dir="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531620"/>
            <a:ext cx="7996555" cy="3192145"/>
          </a:xfrm>
          <a:prstGeom prst="rect">
            <a:avLst/>
          </a:prstGeom>
          <a:noFill/>
        </p:spPr>
        <p:txBody>
          <a:bodyPr wrap="square" rtlCol="0" anchor="t">
            <a:spAutoFit/>
          </a:bodyPr>
          <a:p>
            <a:pPr algn="just">
              <a:lnSpc>
                <a:spcPct val="120000"/>
              </a:lnSpc>
            </a:pPr>
            <a:r>
              <a:rPr lang="zh-CN" altLang="en-US" sz="2800" b="1">
                <a:solidFill>
                  <a:srgbClr val="FF0000"/>
                </a:solidFill>
              </a:rPr>
              <a:t>变式拓展6</a:t>
            </a:r>
            <a:r>
              <a:rPr lang="zh-CN" altLang="en-US" sz="2800"/>
              <a:t>：一列火车长200m，已知它用2h跑了144km. 问：</a:t>
            </a:r>
            <a:endParaRPr lang="zh-CN" altLang="en-US" sz="2800"/>
          </a:p>
          <a:p>
            <a:pPr algn="just">
              <a:lnSpc>
                <a:spcPct val="120000"/>
              </a:lnSpc>
            </a:pPr>
            <a:r>
              <a:rPr lang="zh-CN" altLang="en-US" sz="2800"/>
              <a:t>（1）这列火车在这段时间内的平均速度是多大？合多少米每秒？</a:t>
            </a:r>
            <a:endParaRPr lang="zh-CN" altLang="en-US" sz="2800"/>
          </a:p>
          <a:p>
            <a:pPr algn="just">
              <a:lnSpc>
                <a:spcPct val="120000"/>
              </a:lnSpc>
            </a:pPr>
            <a:r>
              <a:rPr lang="zh-CN" altLang="en-US" sz="2800"/>
              <a:t>（2）若火车仍以此速度通过长1.6km的山洞，则整列火车驶出山洞要多长时间？</a:t>
            </a:r>
            <a:endParaRPr lang="zh-CN" altLang="en-US" sz="2800"/>
          </a:p>
        </p:txBody>
      </p:sp>
    </p:spTree>
  </p:cSld>
  <p:clrMapOvr>
    <a:masterClrMapping/>
  </p:clrMapOvr>
  <p:transition>
    <p:push dir="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24205" y="1230630"/>
            <a:ext cx="7895590" cy="2675255"/>
          </a:xfrm>
          <a:prstGeom prst="rect">
            <a:avLst/>
          </a:prstGeom>
          <a:noFill/>
        </p:spPr>
        <p:txBody>
          <a:bodyPr wrap="square" rtlCol="0" anchor="t">
            <a:spAutoFit/>
          </a:bodyPr>
          <a:p>
            <a:pPr algn="just">
              <a:lnSpc>
                <a:spcPct val="120000"/>
              </a:lnSpc>
            </a:pPr>
            <a:r>
              <a:rPr sz="2800">
                <a:solidFill>
                  <a:srgbClr val="FF0000"/>
                </a:solidFill>
              </a:rPr>
              <a:t>解：</a:t>
            </a:r>
            <a:endParaRPr sz="2800">
              <a:solidFill>
                <a:srgbClr val="FF0000"/>
              </a:solidFill>
            </a:endParaRPr>
          </a:p>
          <a:p>
            <a:pPr algn="just">
              <a:lnSpc>
                <a:spcPct val="120000"/>
              </a:lnSpc>
            </a:pPr>
            <a:r>
              <a:rPr sz="2800">
                <a:solidFill>
                  <a:srgbClr val="FF0000"/>
                </a:solidFill>
              </a:rPr>
              <a:t>（1）v= </a:t>
            </a:r>
            <a:r>
              <a:rPr lang="en-US" sz="2800">
                <a:solidFill>
                  <a:srgbClr val="FF0000"/>
                </a:solidFill>
              </a:rPr>
              <a:t>s</a:t>
            </a:r>
            <a:r>
              <a:rPr lang="en-US" sz="2800" baseline="-25000">
                <a:solidFill>
                  <a:srgbClr val="FF0000"/>
                </a:solidFill>
              </a:rPr>
              <a:t>1</a:t>
            </a:r>
            <a:r>
              <a:rPr lang="en-US" sz="2800">
                <a:solidFill>
                  <a:srgbClr val="FF0000"/>
                </a:solidFill>
              </a:rPr>
              <a:t>/t</a:t>
            </a:r>
            <a:r>
              <a:rPr lang="en-US" sz="2800" baseline="-25000">
                <a:solidFill>
                  <a:srgbClr val="FF0000"/>
                </a:solidFill>
              </a:rPr>
              <a:t>1</a:t>
            </a:r>
            <a:r>
              <a:rPr sz="2800">
                <a:solidFill>
                  <a:srgbClr val="FF0000"/>
                </a:solidFill>
              </a:rPr>
              <a:t>= </a:t>
            </a:r>
            <a:r>
              <a:rPr lang="en-US" sz="2800">
                <a:solidFill>
                  <a:srgbClr val="FF0000"/>
                </a:solidFill>
              </a:rPr>
              <a:t>144km/2h</a:t>
            </a:r>
            <a:r>
              <a:rPr sz="2800">
                <a:solidFill>
                  <a:srgbClr val="FF0000"/>
                </a:solidFill>
              </a:rPr>
              <a:t> =72 km/h=20m/s.</a:t>
            </a:r>
            <a:endParaRPr sz="2800">
              <a:solidFill>
                <a:srgbClr val="FF0000"/>
              </a:solidFill>
            </a:endParaRPr>
          </a:p>
          <a:p>
            <a:pPr algn="just">
              <a:lnSpc>
                <a:spcPct val="120000"/>
              </a:lnSpc>
            </a:pPr>
            <a:r>
              <a:rPr sz="2800">
                <a:solidFill>
                  <a:srgbClr val="FF0000"/>
                </a:solidFill>
              </a:rPr>
              <a:t>（2）火车过山洞时通过的路程：</a:t>
            </a:r>
            <a:endParaRPr sz="2800">
              <a:solidFill>
                <a:srgbClr val="FF0000"/>
              </a:solidFill>
            </a:endParaRPr>
          </a:p>
          <a:p>
            <a:pPr marL="702310" indent="-26035" algn="just">
              <a:lnSpc>
                <a:spcPct val="120000"/>
              </a:lnSpc>
            </a:pPr>
            <a:r>
              <a:rPr sz="2800">
                <a:solidFill>
                  <a:srgbClr val="FF0000"/>
                </a:solidFill>
              </a:rPr>
              <a:t>s</a:t>
            </a:r>
            <a:r>
              <a:rPr sz="2800" baseline="-25000">
                <a:solidFill>
                  <a:srgbClr val="FF0000"/>
                </a:solidFill>
              </a:rPr>
              <a:t>2</a:t>
            </a:r>
            <a:r>
              <a:rPr sz="2800">
                <a:solidFill>
                  <a:srgbClr val="FF0000"/>
                </a:solidFill>
              </a:rPr>
              <a:t>=s洞＋s车=1600m＋200m=1800m.</a:t>
            </a:r>
            <a:endParaRPr sz="2800">
              <a:solidFill>
                <a:srgbClr val="FF0000"/>
              </a:solidFill>
            </a:endParaRPr>
          </a:p>
          <a:p>
            <a:pPr indent="676275" algn="just">
              <a:lnSpc>
                <a:spcPct val="120000"/>
              </a:lnSpc>
            </a:pPr>
            <a:r>
              <a:rPr sz="2800">
                <a:solidFill>
                  <a:srgbClr val="FF0000"/>
                </a:solidFill>
              </a:rPr>
              <a:t>t</a:t>
            </a:r>
            <a:r>
              <a:rPr sz="2800" baseline="-25000">
                <a:solidFill>
                  <a:srgbClr val="FF0000"/>
                </a:solidFill>
              </a:rPr>
              <a:t>2</a:t>
            </a:r>
            <a:r>
              <a:rPr sz="2800">
                <a:solidFill>
                  <a:srgbClr val="FF0000"/>
                </a:solidFill>
              </a:rPr>
              <a:t>=</a:t>
            </a:r>
            <a:r>
              <a:rPr lang="en-US" sz="2800">
                <a:solidFill>
                  <a:srgbClr val="FF0000"/>
                </a:solidFill>
              </a:rPr>
              <a:t>s</a:t>
            </a:r>
            <a:r>
              <a:rPr lang="en-US" sz="2800" baseline="-25000">
                <a:solidFill>
                  <a:srgbClr val="FF0000"/>
                </a:solidFill>
              </a:rPr>
              <a:t>2</a:t>
            </a:r>
            <a:r>
              <a:rPr lang="en-US" sz="2800">
                <a:solidFill>
                  <a:srgbClr val="FF0000"/>
                </a:solidFill>
              </a:rPr>
              <a:t>/v</a:t>
            </a:r>
            <a:r>
              <a:rPr sz="2800">
                <a:solidFill>
                  <a:srgbClr val="FF0000"/>
                </a:solidFill>
              </a:rPr>
              <a:t>=</a:t>
            </a:r>
            <a:r>
              <a:rPr lang="en-US" sz="2800">
                <a:solidFill>
                  <a:srgbClr val="FF0000"/>
                </a:solidFill>
              </a:rPr>
              <a:t>1800m/(20m/s)</a:t>
            </a:r>
            <a:r>
              <a:rPr sz="2800">
                <a:solidFill>
                  <a:srgbClr val="FF0000"/>
                </a:solidFill>
              </a:rPr>
              <a:t>=90s.</a:t>
            </a:r>
            <a:endParaRPr sz="2800">
              <a:solidFill>
                <a:srgbClr val="FF0000"/>
              </a:solidFill>
            </a:endParaRPr>
          </a:p>
        </p:txBody>
      </p:sp>
      <p:sp>
        <p:nvSpPr>
          <p:cNvPr id="3" name="文本框 2"/>
          <p:cNvSpPr txBox="1"/>
          <p:nvPr/>
        </p:nvSpPr>
        <p:spPr>
          <a:xfrm>
            <a:off x="624205" y="3873500"/>
            <a:ext cx="7895590" cy="1641475"/>
          </a:xfrm>
          <a:prstGeom prst="rect">
            <a:avLst/>
          </a:prstGeom>
          <a:noFill/>
        </p:spPr>
        <p:txBody>
          <a:bodyPr wrap="square" rtlCol="0" anchor="t">
            <a:spAutoFit/>
          </a:bodyPr>
          <a:p>
            <a:pPr algn="just">
              <a:lnSpc>
                <a:spcPct val="120000"/>
              </a:lnSpc>
            </a:pPr>
            <a:r>
              <a:rPr sz="2800">
                <a:solidFill>
                  <a:srgbClr val="FF0000"/>
                </a:solidFill>
              </a:rPr>
              <a:t>答：</a:t>
            </a:r>
            <a:endParaRPr sz="2800">
              <a:solidFill>
                <a:srgbClr val="FF0000"/>
              </a:solidFill>
            </a:endParaRPr>
          </a:p>
          <a:p>
            <a:pPr algn="just">
              <a:lnSpc>
                <a:spcPct val="120000"/>
              </a:lnSpc>
            </a:pPr>
            <a:r>
              <a:rPr sz="2800">
                <a:solidFill>
                  <a:srgbClr val="FF0000"/>
                </a:solidFill>
              </a:rPr>
              <a:t>（1）这列火车的平均速速度为72km/h，合20m/s；（2）整列火车驶出山洞需要花的时间为90s.</a:t>
            </a:r>
            <a:endParaRPr sz="2800">
              <a:solidFill>
                <a:srgbClr val="FF0000"/>
              </a:solidFill>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3" name="TextBox 1"/>
          <p:cNvSpPr txBox="1"/>
          <p:nvPr/>
        </p:nvSpPr>
        <p:spPr>
          <a:xfrm>
            <a:off x="1150303" y="71278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 回归课本</a:t>
            </a:r>
            <a:endParaRPr lang="en-US" altLang="zh-CN"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573723" y="1388110"/>
            <a:ext cx="7996555" cy="2158365"/>
          </a:xfrm>
          <a:prstGeom prst="rect">
            <a:avLst/>
          </a:prstGeom>
          <a:noFill/>
        </p:spPr>
        <p:txBody>
          <a:bodyPr wrap="square" rtlCol="0" anchor="t">
            <a:spAutoFit/>
          </a:bodyPr>
          <a:p>
            <a:pPr algn="just">
              <a:lnSpc>
                <a:spcPct val="120000"/>
              </a:lnSpc>
            </a:pPr>
            <a:r>
              <a:rPr lang="zh-CN" altLang="en-US" sz="2800"/>
              <a:t>1. （2018·济宁）下表是简化的2018年北京南至上海虹桥G101次列车时刻表. G101次列车从济南西至曲阜东的行车里程为</a:t>
            </a:r>
            <a:r>
              <a:rPr lang="zh-CN" altLang="en-US" sz="2800" u="sng"/>
              <a:t>      　　  　</a:t>
            </a:r>
            <a:r>
              <a:rPr lang="zh-CN" altLang="en-US" sz="2800"/>
              <a:t>km；G101次列车从北京南至曲阜东的平均速度为 </a:t>
            </a:r>
            <a:r>
              <a:rPr lang="zh-CN" altLang="en-US" sz="2800" u="sng"/>
              <a:t>    　　   　</a:t>
            </a:r>
            <a:r>
              <a:rPr lang="zh-CN" altLang="en-US" sz="2800"/>
              <a:t>km/h. </a:t>
            </a:r>
            <a:endParaRPr lang="zh-CN" altLang="en-US" sz="2800"/>
          </a:p>
        </p:txBody>
      </p:sp>
      <p:pic>
        <p:nvPicPr>
          <p:cNvPr id="3" name="图片 2"/>
          <p:cNvPicPr>
            <a:picLocks noChangeAspect="1"/>
          </p:cNvPicPr>
          <p:nvPr/>
        </p:nvPicPr>
        <p:blipFill>
          <a:blip r:embed="rId1"/>
          <a:stretch>
            <a:fillRect/>
          </a:stretch>
        </p:blipFill>
        <p:spPr>
          <a:xfrm>
            <a:off x="576263" y="3776345"/>
            <a:ext cx="7994015" cy="2214245"/>
          </a:xfrm>
          <a:prstGeom prst="rect">
            <a:avLst/>
          </a:prstGeom>
        </p:spPr>
      </p:pic>
      <p:sp>
        <p:nvSpPr>
          <p:cNvPr id="4" name="文本框 3"/>
          <p:cNvSpPr txBox="1"/>
          <p:nvPr/>
        </p:nvSpPr>
        <p:spPr>
          <a:xfrm>
            <a:off x="6108065" y="3011170"/>
            <a:ext cx="98044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214</a:t>
            </a:r>
            <a:endParaRPr lang="en-US" altLang="zh-CN" sz="2800" b="1" dirty="0">
              <a:solidFill>
                <a:srgbClr val="FF0000"/>
              </a:solidFill>
              <a:latin typeface="Times New Roman" panose="02020603050405020304" pitchFamily="18" charset="0"/>
            </a:endParaRPr>
          </a:p>
        </p:txBody>
      </p:sp>
      <p:sp>
        <p:nvSpPr>
          <p:cNvPr id="5" name="文本框 4"/>
          <p:cNvSpPr txBox="1"/>
          <p:nvPr/>
        </p:nvSpPr>
        <p:spPr>
          <a:xfrm>
            <a:off x="4462145" y="2489200"/>
            <a:ext cx="90233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129</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4" grpId="0"/>
      <p:bldP spid="4" grpId="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316355"/>
            <a:ext cx="7996555" cy="3192145"/>
          </a:xfrm>
          <a:prstGeom prst="rect">
            <a:avLst/>
          </a:prstGeom>
          <a:noFill/>
        </p:spPr>
        <p:txBody>
          <a:bodyPr wrap="square" rtlCol="0" anchor="t">
            <a:spAutoFit/>
          </a:bodyPr>
          <a:p>
            <a:pPr algn="just">
              <a:lnSpc>
                <a:spcPct val="120000"/>
              </a:lnSpc>
            </a:pPr>
            <a:r>
              <a:rPr lang="zh-CN" altLang="en-US" sz="2800"/>
              <a:t>2. （2016·黔东南州）如图12所示，空中加油机正在给战斗机加油的情境. 下列说法错误的是（　 　）</a:t>
            </a:r>
            <a:endParaRPr lang="zh-CN" altLang="en-US" sz="2800"/>
          </a:p>
          <a:p>
            <a:pPr algn="just">
              <a:lnSpc>
                <a:spcPct val="120000"/>
              </a:lnSpc>
            </a:pPr>
            <a:r>
              <a:rPr lang="zh-CN" altLang="en-US" sz="2800"/>
              <a:t>A. 以加油机为参照物，战斗机甲是静止的</a:t>
            </a:r>
            <a:endParaRPr lang="zh-CN" altLang="en-US" sz="2800"/>
          </a:p>
          <a:p>
            <a:pPr algn="just">
              <a:lnSpc>
                <a:spcPct val="120000"/>
              </a:lnSpc>
            </a:pPr>
            <a:r>
              <a:rPr lang="zh-CN" altLang="en-US" sz="2800"/>
              <a:t>B. 以地面为参照物，战斗机乙是运动的</a:t>
            </a:r>
            <a:endParaRPr lang="zh-CN" altLang="en-US" sz="2800"/>
          </a:p>
          <a:p>
            <a:pPr algn="just">
              <a:lnSpc>
                <a:spcPct val="120000"/>
              </a:lnSpc>
            </a:pPr>
            <a:r>
              <a:rPr lang="zh-CN" altLang="en-US" sz="2800"/>
              <a:t>C. 以战斗机甲为参照物，战斗机乙是运动的</a:t>
            </a:r>
            <a:endParaRPr lang="zh-CN" altLang="en-US" sz="2800"/>
          </a:p>
          <a:p>
            <a:pPr algn="just">
              <a:lnSpc>
                <a:spcPct val="120000"/>
              </a:lnSpc>
            </a:pPr>
            <a:r>
              <a:rPr lang="zh-CN" altLang="en-US" sz="2800"/>
              <a:t>D. 加油机相对于地面是运动的</a:t>
            </a:r>
            <a:endParaRPr lang="zh-CN" altLang="en-US" sz="2800"/>
          </a:p>
        </p:txBody>
      </p:sp>
      <p:sp>
        <p:nvSpPr>
          <p:cNvPr id="5" name="文本框 4"/>
          <p:cNvSpPr txBox="1"/>
          <p:nvPr/>
        </p:nvSpPr>
        <p:spPr>
          <a:xfrm>
            <a:off x="7501890" y="1893570"/>
            <a:ext cx="90233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C</a:t>
            </a:r>
            <a:endParaRPr lang="en-US" altLang="zh-CN" sz="2800" b="1" dirty="0">
              <a:solidFill>
                <a:srgbClr val="FF0000"/>
              </a:solidFill>
              <a:latin typeface="Times New Roman" panose="02020603050405020304" pitchFamily="18" charset="0"/>
            </a:endParaRPr>
          </a:p>
        </p:txBody>
      </p:sp>
      <p:pic>
        <p:nvPicPr>
          <p:cNvPr id="3" name="图片 2"/>
          <p:cNvPicPr>
            <a:picLocks noChangeAspect="1"/>
          </p:cNvPicPr>
          <p:nvPr/>
        </p:nvPicPr>
        <p:blipFill>
          <a:blip r:embed="rId1"/>
          <a:stretch>
            <a:fillRect/>
          </a:stretch>
        </p:blipFill>
        <p:spPr>
          <a:xfrm>
            <a:off x="3794760" y="4391025"/>
            <a:ext cx="4735830" cy="2171700"/>
          </a:xfrm>
          <a:prstGeom prst="rect">
            <a:avLst/>
          </a:prstGeom>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3" name="TextBox 1"/>
          <p:cNvSpPr txBox="1"/>
          <p:nvPr/>
        </p:nvSpPr>
        <p:spPr>
          <a:xfrm>
            <a:off x="1150303" y="71278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 课堂精练</a:t>
            </a:r>
            <a:endParaRPr lang="en-US" altLang="zh-CN"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文本框 3"/>
          <p:cNvSpPr txBox="1"/>
          <p:nvPr/>
        </p:nvSpPr>
        <p:spPr>
          <a:xfrm>
            <a:off x="3056255" y="2450465"/>
            <a:ext cx="98044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C</a:t>
            </a:r>
            <a:endParaRPr lang="en-US" altLang="zh-CN" sz="2800" b="1" dirty="0">
              <a:solidFill>
                <a:srgbClr val="FF0000"/>
              </a:solidFill>
              <a:latin typeface="Times New Roman" panose="02020603050405020304" pitchFamily="18" charset="0"/>
            </a:endParaRPr>
          </a:p>
        </p:txBody>
      </p:sp>
      <p:grpSp>
        <p:nvGrpSpPr>
          <p:cNvPr id="3" name="组合 2"/>
          <p:cNvGrpSpPr/>
          <p:nvPr/>
        </p:nvGrpSpPr>
        <p:grpSpPr>
          <a:xfrm>
            <a:off x="574040" y="1227455"/>
            <a:ext cx="7996555" cy="2304415"/>
            <a:chOff x="904" y="1933"/>
            <a:chExt cx="12593" cy="3629"/>
          </a:xfrm>
        </p:grpSpPr>
        <p:sp>
          <p:nvSpPr>
            <p:cNvPr id="2" name="文本框 1"/>
            <p:cNvSpPr txBox="1"/>
            <p:nvPr/>
          </p:nvSpPr>
          <p:spPr>
            <a:xfrm>
              <a:off x="904" y="2977"/>
              <a:ext cx="12593" cy="2585"/>
            </a:xfrm>
            <a:prstGeom prst="rect">
              <a:avLst/>
            </a:prstGeom>
            <a:noFill/>
          </p:spPr>
          <p:txBody>
            <a:bodyPr wrap="square" rtlCol="0" anchor="t">
              <a:spAutoFit/>
            </a:bodyPr>
            <a:p>
              <a:pPr algn="just">
                <a:lnSpc>
                  <a:spcPct val="120000"/>
                </a:lnSpc>
              </a:pPr>
              <a:r>
                <a:rPr lang="zh-CN" altLang="en-US" sz="2800"/>
                <a:t>1. 如图13所示，用刻度尺测量铅笔的长度，测量方法正确的是（　 　）</a:t>
              </a:r>
              <a:endParaRPr lang="zh-CN" altLang="en-US" sz="2800"/>
            </a:p>
            <a:p>
              <a:pPr algn="just">
                <a:lnSpc>
                  <a:spcPct val="120000"/>
                </a:lnSpc>
              </a:pPr>
              <a:endParaRPr lang="zh-CN" altLang="en-US" sz="2800"/>
            </a:p>
          </p:txBody>
        </p:sp>
        <p:sp>
          <p:nvSpPr>
            <p:cNvPr id="5" name="文本框 4"/>
            <p:cNvSpPr txBox="1"/>
            <p:nvPr/>
          </p:nvSpPr>
          <p:spPr>
            <a:xfrm>
              <a:off x="904" y="1933"/>
              <a:ext cx="6608" cy="957"/>
            </a:xfrm>
            <a:prstGeom prst="rect">
              <a:avLst/>
            </a:prstGeom>
            <a:noFill/>
          </p:spPr>
          <p:txBody>
            <a:bodyPr wrap="none" rtlCol="0" anchor="t">
              <a:spAutoFit/>
            </a:bodyPr>
            <a:p>
              <a:pPr algn="l">
                <a:lnSpc>
                  <a:spcPct val="120000"/>
                </a:lnSpc>
              </a:pPr>
              <a:r>
                <a:rPr lang="zh-CN" altLang="en-US" sz="2800" b="1">
                  <a:solidFill>
                    <a:srgbClr val="FF0000"/>
                  </a:solidFill>
                  <a:sym typeface="+mn-ea"/>
                </a:rPr>
                <a:t>考点一 </a:t>
              </a:r>
              <a:r>
                <a:rPr lang="zh-CN" altLang="en-US" sz="2800" b="1">
                  <a:solidFill>
                    <a:schemeClr val="tx1"/>
                  </a:solidFill>
                  <a:sym typeface="+mn-ea"/>
                </a:rPr>
                <a:t>长度和时间的测量</a:t>
              </a:r>
              <a:endParaRPr lang="zh-CN" altLang="en-US" sz="2800" b="1">
                <a:solidFill>
                  <a:schemeClr val="tx1"/>
                </a:solidFill>
                <a:sym typeface="+mn-ea"/>
              </a:endParaRPr>
            </a:p>
          </p:txBody>
        </p:sp>
      </p:grpSp>
      <p:pic>
        <p:nvPicPr>
          <p:cNvPr id="8" name="图片 7"/>
          <p:cNvPicPr>
            <a:picLocks noChangeAspect="1"/>
          </p:cNvPicPr>
          <p:nvPr/>
        </p:nvPicPr>
        <p:blipFill>
          <a:blip r:embed="rId1"/>
          <a:stretch>
            <a:fillRect/>
          </a:stretch>
        </p:blipFill>
        <p:spPr>
          <a:xfrm>
            <a:off x="1075690" y="3145155"/>
            <a:ext cx="6992620" cy="3055620"/>
          </a:xfrm>
          <a:prstGeom prst="rect">
            <a:avLst/>
          </a:prstGeom>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4040" y="1746885"/>
            <a:ext cx="7620000" cy="3192145"/>
          </a:xfrm>
          <a:prstGeom prst="rect">
            <a:avLst/>
          </a:prstGeom>
          <a:noFill/>
        </p:spPr>
        <p:txBody>
          <a:bodyPr wrap="square" rtlCol="0" anchor="t">
            <a:spAutoFit/>
          </a:bodyPr>
          <a:p>
            <a:pPr algn="just">
              <a:lnSpc>
                <a:spcPct val="120000"/>
              </a:lnSpc>
            </a:pPr>
            <a:r>
              <a:rPr lang="zh-CN" altLang="en-US" sz="2800"/>
              <a:t>2. 关于某中学生的估测，下列数据合理的是</a:t>
            </a:r>
            <a:endParaRPr lang="zh-CN" altLang="en-US" sz="2800"/>
          </a:p>
          <a:p>
            <a:pPr algn="just">
              <a:lnSpc>
                <a:spcPct val="120000"/>
              </a:lnSpc>
            </a:pPr>
            <a:r>
              <a:rPr lang="zh-CN" altLang="en-US" sz="2800"/>
              <a:t>（　 　）</a:t>
            </a:r>
            <a:endParaRPr lang="zh-CN" altLang="en-US" sz="2800"/>
          </a:p>
          <a:p>
            <a:pPr algn="just">
              <a:lnSpc>
                <a:spcPct val="120000"/>
              </a:lnSpc>
            </a:pPr>
            <a:r>
              <a:rPr lang="zh-CN" altLang="en-US" sz="2800"/>
              <a:t>A. 身高约为160dm       </a:t>
            </a:r>
            <a:endParaRPr lang="zh-CN" altLang="en-US" sz="2800"/>
          </a:p>
          <a:p>
            <a:pPr algn="just">
              <a:lnSpc>
                <a:spcPct val="120000"/>
              </a:lnSpc>
            </a:pPr>
            <a:r>
              <a:rPr lang="zh-CN" altLang="en-US" sz="2800"/>
              <a:t>B. 100m短跑成绩约为6s</a:t>
            </a:r>
            <a:endParaRPr lang="zh-CN" altLang="en-US" sz="2800"/>
          </a:p>
          <a:p>
            <a:pPr algn="just">
              <a:lnSpc>
                <a:spcPct val="120000"/>
              </a:lnSpc>
            </a:pPr>
            <a:r>
              <a:rPr lang="zh-CN" altLang="en-US" sz="2800"/>
              <a:t>C. 10s内走了10m的路程               </a:t>
            </a:r>
            <a:endParaRPr lang="zh-CN" altLang="en-US" sz="2800"/>
          </a:p>
          <a:p>
            <a:pPr algn="just">
              <a:lnSpc>
                <a:spcPct val="120000"/>
              </a:lnSpc>
            </a:pPr>
            <a:r>
              <a:rPr lang="zh-CN" altLang="en-US" sz="2800"/>
              <a:t>D. 脉搏正常跳动60次所用时间约为1s</a:t>
            </a:r>
            <a:endParaRPr lang="zh-CN" altLang="en-US" sz="2800"/>
          </a:p>
        </p:txBody>
      </p:sp>
      <p:sp>
        <p:nvSpPr>
          <p:cNvPr id="5" name="文本框 4"/>
          <p:cNvSpPr txBox="1"/>
          <p:nvPr/>
        </p:nvSpPr>
        <p:spPr>
          <a:xfrm>
            <a:off x="929640" y="2324100"/>
            <a:ext cx="90233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C</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316355"/>
            <a:ext cx="7996555" cy="1124585"/>
          </a:xfrm>
          <a:prstGeom prst="rect">
            <a:avLst/>
          </a:prstGeom>
          <a:noFill/>
        </p:spPr>
        <p:txBody>
          <a:bodyPr wrap="square" rtlCol="0" anchor="t">
            <a:spAutoFit/>
          </a:bodyPr>
          <a:p>
            <a:pPr algn="just">
              <a:lnSpc>
                <a:spcPct val="120000"/>
              </a:lnSpc>
            </a:pPr>
            <a:r>
              <a:rPr lang="zh-CN" altLang="en-US" sz="2800"/>
              <a:t>3. （2019·广东）如图14所示，图甲中木块的长度为</a:t>
            </a:r>
            <a:r>
              <a:rPr lang="zh-CN" altLang="en-US" sz="2800" u="sng"/>
              <a:t>     　    　</a:t>
            </a:r>
            <a:r>
              <a:rPr lang="zh-CN" altLang="en-US" sz="2800"/>
              <a:t>cm；图乙中秒表的读数是</a:t>
            </a:r>
            <a:r>
              <a:rPr lang="zh-CN" altLang="en-US" sz="2800" u="sng"/>
              <a:t>     　    　</a:t>
            </a:r>
            <a:r>
              <a:rPr lang="zh-CN" altLang="en-US" sz="2800"/>
              <a:t>s. </a:t>
            </a:r>
            <a:endParaRPr lang="zh-CN" altLang="en-US" sz="2800"/>
          </a:p>
        </p:txBody>
      </p:sp>
      <p:pic>
        <p:nvPicPr>
          <p:cNvPr id="3" name="图片 2"/>
          <p:cNvPicPr>
            <a:picLocks noChangeAspect="1"/>
          </p:cNvPicPr>
          <p:nvPr/>
        </p:nvPicPr>
        <p:blipFill>
          <a:blip r:embed="rId1"/>
          <a:stretch>
            <a:fillRect/>
          </a:stretch>
        </p:blipFill>
        <p:spPr>
          <a:xfrm>
            <a:off x="1204278" y="2601595"/>
            <a:ext cx="6735445" cy="3237865"/>
          </a:xfrm>
          <a:prstGeom prst="rect">
            <a:avLst/>
          </a:prstGeom>
        </p:spPr>
      </p:pic>
      <p:sp>
        <p:nvSpPr>
          <p:cNvPr id="6" name="文本框 5"/>
          <p:cNvSpPr txBox="1"/>
          <p:nvPr/>
        </p:nvSpPr>
        <p:spPr>
          <a:xfrm>
            <a:off x="6747510" y="1918970"/>
            <a:ext cx="98044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335  </a:t>
            </a:r>
            <a:endParaRPr lang="en-US" altLang="zh-CN" sz="2800" b="1" dirty="0">
              <a:solidFill>
                <a:srgbClr val="FF0000"/>
              </a:solidFill>
              <a:latin typeface="Times New Roman" panose="02020603050405020304" pitchFamily="18" charset="0"/>
            </a:endParaRPr>
          </a:p>
        </p:txBody>
      </p:sp>
      <p:sp>
        <p:nvSpPr>
          <p:cNvPr id="7" name="文本框 6"/>
          <p:cNvSpPr txBox="1"/>
          <p:nvPr/>
        </p:nvSpPr>
        <p:spPr>
          <a:xfrm>
            <a:off x="1204595" y="1918970"/>
            <a:ext cx="90233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2.0</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6" grpId="0"/>
      <p:bldP spid="6" grpId="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531620"/>
            <a:ext cx="7996555" cy="3192145"/>
          </a:xfrm>
          <a:prstGeom prst="rect">
            <a:avLst/>
          </a:prstGeom>
          <a:noFill/>
        </p:spPr>
        <p:txBody>
          <a:bodyPr wrap="square" rtlCol="0" anchor="t">
            <a:spAutoFit/>
          </a:bodyPr>
          <a:p>
            <a:pPr algn="just">
              <a:lnSpc>
                <a:spcPct val="120000"/>
              </a:lnSpc>
            </a:pPr>
            <a:r>
              <a:rPr lang="zh-CN" altLang="en-US" sz="2800"/>
              <a:t>4. 五名同学先后对同一物体的长度进行了五次精确测量，记录结果分别是：14.72cm、14.71cm、14.82cm、14.73cm、14.73cm. 根据数据分析，刻度尺的分度值是</a:t>
            </a:r>
            <a:r>
              <a:rPr lang="zh-CN" altLang="en-US" sz="2800" u="sng"/>
              <a:t>     　    　</a:t>
            </a:r>
            <a:r>
              <a:rPr lang="zh-CN" altLang="en-US" sz="2800"/>
              <a:t>，其中有一次记录结果是错误的，它是</a:t>
            </a:r>
            <a:r>
              <a:rPr lang="zh-CN" altLang="en-US" sz="2800" u="sng"/>
              <a:t>     　    　</a:t>
            </a:r>
            <a:r>
              <a:rPr lang="zh-CN" altLang="en-US" sz="2800"/>
              <a:t>，本次测量的结果应记作</a:t>
            </a:r>
            <a:r>
              <a:rPr lang="zh-CN" altLang="en-US" sz="2800" u="sng"/>
              <a:t>     　    　</a:t>
            </a:r>
            <a:r>
              <a:rPr lang="zh-CN" altLang="en-US" sz="2800"/>
              <a:t>.</a:t>
            </a:r>
            <a:endParaRPr lang="zh-CN" altLang="en-US" sz="2800"/>
          </a:p>
        </p:txBody>
      </p:sp>
      <p:sp>
        <p:nvSpPr>
          <p:cNvPr id="6" name="文本框 5"/>
          <p:cNvSpPr txBox="1"/>
          <p:nvPr/>
        </p:nvSpPr>
        <p:spPr>
          <a:xfrm>
            <a:off x="3088005" y="3669030"/>
            <a:ext cx="174625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14.82cm  </a:t>
            </a:r>
            <a:endParaRPr lang="en-US" altLang="zh-CN" sz="2800" b="1" dirty="0">
              <a:solidFill>
                <a:srgbClr val="FF0000"/>
              </a:solidFill>
              <a:latin typeface="Times New Roman" panose="02020603050405020304" pitchFamily="18" charset="0"/>
            </a:endParaRPr>
          </a:p>
        </p:txBody>
      </p:sp>
      <p:sp>
        <p:nvSpPr>
          <p:cNvPr id="7" name="文本框 6"/>
          <p:cNvSpPr txBox="1"/>
          <p:nvPr/>
        </p:nvSpPr>
        <p:spPr>
          <a:xfrm>
            <a:off x="3490595" y="3147060"/>
            <a:ext cx="114808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1mm</a:t>
            </a:r>
            <a:endParaRPr lang="en-US" altLang="zh-CN" sz="2800" b="1" dirty="0">
              <a:solidFill>
                <a:srgbClr val="FF0000"/>
              </a:solidFill>
              <a:latin typeface="Times New Roman" panose="02020603050405020304" pitchFamily="18" charset="0"/>
            </a:endParaRPr>
          </a:p>
        </p:txBody>
      </p:sp>
      <p:sp>
        <p:nvSpPr>
          <p:cNvPr id="3" name="文本框 2"/>
          <p:cNvSpPr txBox="1"/>
          <p:nvPr/>
        </p:nvSpPr>
        <p:spPr>
          <a:xfrm>
            <a:off x="1005840" y="4191000"/>
            <a:ext cx="156527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14.72cm  </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6" grpId="0"/>
      <p:bldP spid="6" grpId="1"/>
      <p:bldP spid="3" grpId="0"/>
      <p:bldP spid="3"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TextBox 1"/>
          <p:cNvSpPr txBox="1"/>
          <p:nvPr/>
        </p:nvSpPr>
        <p:spPr>
          <a:xfrm>
            <a:off x="1150938" y="56927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考点梳理</a:t>
            </a:r>
            <a:endPar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670560" y="1724660"/>
            <a:ext cx="7895590" cy="1641475"/>
          </a:xfrm>
          <a:prstGeom prst="rect">
            <a:avLst/>
          </a:prstGeom>
          <a:noFill/>
        </p:spPr>
        <p:txBody>
          <a:bodyPr wrap="square" rtlCol="0" anchor="t">
            <a:spAutoFit/>
          </a:bodyPr>
          <a:p>
            <a:pPr>
              <a:lnSpc>
                <a:spcPct val="120000"/>
              </a:lnSpc>
            </a:pPr>
            <a:r>
              <a:rPr lang="zh-CN" altLang="en-US" sz="2800" b="1"/>
              <a:t>1. 长度的单位：</a:t>
            </a:r>
            <a:endParaRPr lang="zh-CN" altLang="en-US" sz="2800"/>
          </a:p>
          <a:p>
            <a:pPr>
              <a:lnSpc>
                <a:spcPct val="120000"/>
              </a:lnSpc>
            </a:pPr>
            <a:r>
              <a:rPr lang="zh-CN" altLang="en-US" sz="2800"/>
              <a:t>（1）国际单位：</a:t>
            </a:r>
            <a:r>
              <a:rPr lang="zh-CN" altLang="en-US" sz="2800" u="sng"/>
              <a:t>             </a:t>
            </a:r>
            <a:r>
              <a:rPr lang="zh-CN" altLang="en-US" sz="2800"/>
              <a:t>，符号：</a:t>
            </a:r>
            <a:r>
              <a:rPr lang="zh-CN" altLang="en-US" sz="2800" u="sng"/>
              <a:t>             </a:t>
            </a:r>
            <a:r>
              <a:rPr lang="zh-CN" altLang="en-US" sz="2800"/>
              <a:t>. </a:t>
            </a:r>
            <a:endParaRPr lang="zh-CN" altLang="en-US" sz="2800"/>
          </a:p>
          <a:p>
            <a:pPr>
              <a:lnSpc>
                <a:spcPct val="120000"/>
              </a:lnSpc>
            </a:pPr>
            <a:r>
              <a:rPr lang="zh-CN" altLang="en-US" sz="2800"/>
              <a:t>（2）常用单位：</a:t>
            </a:r>
            <a:endParaRPr lang="zh-CN" altLang="en-US" sz="2800"/>
          </a:p>
        </p:txBody>
      </p:sp>
      <p:pic>
        <p:nvPicPr>
          <p:cNvPr id="3" name="图片 2"/>
          <p:cNvPicPr>
            <a:picLocks noChangeAspect="1"/>
          </p:cNvPicPr>
          <p:nvPr/>
        </p:nvPicPr>
        <p:blipFill>
          <a:blip r:embed="rId1"/>
          <a:stretch>
            <a:fillRect/>
          </a:stretch>
        </p:blipFill>
        <p:spPr>
          <a:xfrm rot="10800000" flipH="1" flipV="1">
            <a:off x="1524635" y="3276600"/>
            <a:ext cx="7094855" cy="793115"/>
          </a:xfrm>
          <a:prstGeom prst="rect">
            <a:avLst/>
          </a:prstGeom>
        </p:spPr>
      </p:pic>
      <p:sp>
        <p:nvSpPr>
          <p:cNvPr id="4" name="文本框 3"/>
          <p:cNvSpPr txBox="1"/>
          <p:nvPr/>
        </p:nvSpPr>
        <p:spPr>
          <a:xfrm>
            <a:off x="890270" y="4046855"/>
            <a:ext cx="7676515" cy="1038860"/>
          </a:xfrm>
          <a:prstGeom prst="rect">
            <a:avLst/>
          </a:prstGeom>
          <a:noFill/>
        </p:spPr>
        <p:txBody>
          <a:bodyPr wrap="square" rtlCol="0" anchor="t">
            <a:spAutoFit/>
          </a:bodyPr>
          <a:p>
            <a:pPr indent="739775" algn="just">
              <a:lnSpc>
                <a:spcPct val="110000"/>
              </a:lnSpc>
            </a:pPr>
            <a:r>
              <a:rPr lang="zh-CN" altLang="en-US" sz="2800">
                <a:solidFill>
                  <a:srgbClr val="FF0000"/>
                </a:solidFill>
              </a:rPr>
              <a:t>【点拨】</a:t>
            </a:r>
            <a:r>
              <a:rPr lang="zh-CN" altLang="en-US" sz="2800"/>
              <a:t>天文测量中常用的长度单位是“光年”，即光在真空中沿直线传播一年的距离. </a:t>
            </a:r>
            <a:endParaRPr lang="zh-CN" altLang="en-US" sz="2800"/>
          </a:p>
        </p:txBody>
      </p:sp>
      <p:sp>
        <p:nvSpPr>
          <p:cNvPr id="7" name="文本框 6"/>
          <p:cNvSpPr txBox="1"/>
          <p:nvPr/>
        </p:nvSpPr>
        <p:spPr>
          <a:xfrm>
            <a:off x="3525520" y="2284730"/>
            <a:ext cx="876300" cy="521970"/>
          </a:xfrm>
          <a:prstGeom prst="rect">
            <a:avLst/>
          </a:prstGeom>
          <a:noFill/>
        </p:spPr>
        <p:txBody>
          <a:bodyPr wrap="square" rtlCol="0">
            <a:spAutoFit/>
          </a:bodyPr>
          <a:p>
            <a:pPr algn="ctr"/>
            <a:r>
              <a:rPr lang="zh-CN" altLang="en-US" sz="2800" b="1">
                <a:solidFill>
                  <a:srgbClr val="FF0000"/>
                </a:solidFill>
              </a:rPr>
              <a:t>米</a:t>
            </a:r>
            <a:endParaRPr lang="zh-CN" altLang="en-US" sz="2800" b="1">
              <a:solidFill>
                <a:srgbClr val="FF0000"/>
              </a:solidFill>
            </a:endParaRPr>
          </a:p>
        </p:txBody>
      </p:sp>
      <p:sp>
        <p:nvSpPr>
          <p:cNvPr id="8" name="文本框 7"/>
          <p:cNvSpPr txBox="1"/>
          <p:nvPr/>
        </p:nvSpPr>
        <p:spPr>
          <a:xfrm>
            <a:off x="6075045" y="2284730"/>
            <a:ext cx="761365" cy="521970"/>
          </a:xfrm>
          <a:prstGeom prst="rect">
            <a:avLst/>
          </a:prstGeom>
          <a:noFill/>
        </p:spPr>
        <p:txBody>
          <a:bodyPr wrap="square" rtlCol="0">
            <a:spAutoFit/>
          </a:bodyPr>
          <a:p>
            <a:pPr algn="ctr"/>
            <a:r>
              <a:rPr lang="en-US" altLang="zh-CN" sz="2800" b="1">
                <a:solidFill>
                  <a:srgbClr val="FF0000"/>
                </a:solidFill>
                <a:latin typeface="Times New Roman" panose="02020603050405020304" pitchFamily="18" charset="0"/>
                <a:cs typeface="Times New Roman" panose="02020603050405020304" pitchFamily="18" charset="0"/>
              </a:rPr>
              <a:t>m</a:t>
            </a:r>
            <a:endParaRPr lang="en-US" altLang="zh-CN" sz="2800" b="1">
              <a:solidFill>
                <a:srgbClr val="FF0000"/>
              </a:solidFill>
              <a:latin typeface="Times New Roman" panose="02020603050405020304" pitchFamily="18" charset="0"/>
              <a:cs typeface="Times New Roman" panose="02020603050405020304" pitchFamily="18" charset="0"/>
            </a:endParaRPr>
          </a:p>
        </p:txBody>
      </p:sp>
      <p:sp>
        <p:nvSpPr>
          <p:cNvPr id="10" name="文本框 9"/>
          <p:cNvSpPr txBox="1"/>
          <p:nvPr/>
        </p:nvSpPr>
        <p:spPr>
          <a:xfrm>
            <a:off x="671195" y="5149215"/>
            <a:ext cx="7895590" cy="1383665"/>
          </a:xfrm>
          <a:prstGeom prst="rect">
            <a:avLst/>
          </a:prstGeom>
          <a:noFill/>
        </p:spPr>
        <p:txBody>
          <a:bodyPr wrap="square" rtlCol="0" anchor="t">
            <a:spAutoFit/>
          </a:bodyPr>
          <a:p>
            <a:pPr algn="just"/>
            <a:r>
              <a:rPr lang="zh-CN" altLang="en-US" sz="2800"/>
              <a:t>（3）单位换算：</a:t>
            </a:r>
            <a:endParaRPr lang="zh-CN" altLang="en-US" sz="2800"/>
          </a:p>
          <a:p>
            <a:pPr marL="902335" algn="just"/>
            <a:r>
              <a:rPr lang="zh-CN" altLang="en-US" sz="2800"/>
              <a:t>1km= </a:t>
            </a:r>
            <a:r>
              <a:rPr lang="zh-CN" altLang="en-US" sz="2800" u="sng"/>
              <a:t>          </a:t>
            </a:r>
            <a:r>
              <a:rPr lang="zh-CN" altLang="en-US" sz="2800"/>
              <a:t>m；1m= </a:t>
            </a:r>
            <a:r>
              <a:rPr lang="zh-CN" altLang="en-US" sz="2800" u="sng"/>
              <a:t>          </a:t>
            </a:r>
            <a:r>
              <a:rPr lang="zh-CN" altLang="en-US" sz="2800"/>
              <a:t>dm；1m= </a:t>
            </a:r>
            <a:r>
              <a:rPr lang="zh-CN" altLang="en-US" sz="2800" u="sng"/>
              <a:t>          </a:t>
            </a:r>
            <a:r>
              <a:rPr lang="zh-CN" altLang="en-US" sz="2800"/>
              <a:t>cm；</a:t>
            </a:r>
            <a:endParaRPr lang="zh-CN" altLang="en-US" sz="2800"/>
          </a:p>
          <a:p>
            <a:pPr marL="902335" algn="just"/>
            <a:r>
              <a:rPr lang="zh-CN" altLang="en-US" sz="2800"/>
              <a:t>1m= </a:t>
            </a:r>
            <a:r>
              <a:rPr lang="zh-CN" altLang="en-US" sz="2800" u="sng"/>
              <a:t>         </a:t>
            </a:r>
            <a:r>
              <a:rPr lang="zh-CN" altLang="en-US" sz="2800"/>
              <a:t>mm；1m= </a:t>
            </a:r>
            <a:r>
              <a:rPr lang="zh-CN" altLang="en-US" sz="2800" u="sng"/>
              <a:t>         </a:t>
            </a:r>
            <a:r>
              <a:rPr lang="zh-CN" altLang="en-US" sz="2800"/>
              <a:t>μm；1m= </a:t>
            </a:r>
            <a:r>
              <a:rPr lang="zh-CN" altLang="en-US" sz="2800" u="sng"/>
              <a:t>         </a:t>
            </a:r>
            <a:r>
              <a:rPr lang="zh-CN" altLang="en-US" sz="2800"/>
              <a:t>nm. </a:t>
            </a:r>
            <a:endParaRPr lang="zh-CN" altLang="en-US" sz="2800"/>
          </a:p>
        </p:txBody>
      </p:sp>
      <p:sp>
        <p:nvSpPr>
          <p:cNvPr id="11" name="文本框 3"/>
          <p:cNvSpPr txBox="1"/>
          <p:nvPr/>
        </p:nvSpPr>
        <p:spPr>
          <a:xfrm>
            <a:off x="2614295" y="5498465"/>
            <a:ext cx="734695" cy="607695"/>
          </a:xfrm>
          <a:prstGeom prst="rect">
            <a:avLst/>
          </a:prstGeom>
          <a:noFill/>
          <a:ln w="9525">
            <a:noFill/>
          </a:ln>
        </p:spPr>
        <p:txBody>
          <a:bodyPr wrap="square">
            <a:spAutoFit/>
          </a:bodyPr>
          <a:p>
            <a:pPr algn="ctr">
              <a:lnSpc>
                <a:spcPct val="120000"/>
              </a:lnSpc>
            </a:pPr>
            <a:r>
              <a:rPr lang="en-US" altLang="zh-CN" sz="2800" b="1" dirty="0">
                <a:solidFill>
                  <a:srgbClr val="FF0000"/>
                </a:solidFill>
                <a:latin typeface="Times New Roman" panose="02020603050405020304" pitchFamily="18" charset="0"/>
              </a:rPr>
              <a:t>10</a:t>
            </a:r>
            <a:r>
              <a:rPr lang="en-US" altLang="zh-CN" sz="2800" b="1" baseline="30000" dirty="0">
                <a:solidFill>
                  <a:srgbClr val="FF0000"/>
                </a:solidFill>
                <a:latin typeface="Times New Roman" panose="02020603050405020304" pitchFamily="18" charset="0"/>
              </a:rPr>
              <a:t>3</a:t>
            </a:r>
            <a:endParaRPr lang="en-US" altLang="zh-CN" sz="2800" b="1" baseline="30000" dirty="0">
              <a:solidFill>
                <a:srgbClr val="FF0000"/>
              </a:solidFill>
              <a:latin typeface="Times New Roman" panose="02020603050405020304" pitchFamily="18" charset="0"/>
            </a:endParaRPr>
          </a:p>
        </p:txBody>
      </p:sp>
      <p:sp>
        <p:nvSpPr>
          <p:cNvPr id="12" name="文本框 3"/>
          <p:cNvSpPr txBox="1"/>
          <p:nvPr/>
        </p:nvSpPr>
        <p:spPr>
          <a:xfrm>
            <a:off x="4719320" y="5498465"/>
            <a:ext cx="734695" cy="607695"/>
          </a:xfrm>
          <a:prstGeom prst="rect">
            <a:avLst/>
          </a:prstGeom>
          <a:noFill/>
          <a:ln w="9525">
            <a:noFill/>
          </a:ln>
        </p:spPr>
        <p:txBody>
          <a:bodyPr wrap="square">
            <a:spAutoFit/>
          </a:bodyPr>
          <a:p>
            <a:pPr algn="ctr">
              <a:lnSpc>
                <a:spcPct val="120000"/>
              </a:lnSpc>
            </a:pPr>
            <a:r>
              <a:rPr lang="en-US" altLang="zh-CN" sz="2800" b="1" dirty="0">
                <a:solidFill>
                  <a:srgbClr val="FF0000"/>
                </a:solidFill>
                <a:latin typeface="Times New Roman" panose="02020603050405020304" pitchFamily="18" charset="0"/>
              </a:rPr>
              <a:t>10</a:t>
            </a:r>
            <a:endParaRPr lang="en-US" altLang="zh-CN" sz="2800" b="1" baseline="30000" dirty="0">
              <a:solidFill>
                <a:srgbClr val="FF0000"/>
              </a:solidFill>
              <a:latin typeface="Times New Roman" panose="02020603050405020304" pitchFamily="18" charset="0"/>
            </a:endParaRPr>
          </a:p>
        </p:txBody>
      </p:sp>
      <p:sp>
        <p:nvSpPr>
          <p:cNvPr id="13" name="文本框 3"/>
          <p:cNvSpPr txBox="1"/>
          <p:nvPr/>
        </p:nvSpPr>
        <p:spPr>
          <a:xfrm>
            <a:off x="7140575" y="5498465"/>
            <a:ext cx="734695" cy="607695"/>
          </a:xfrm>
          <a:prstGeom prst="rect">
            <a:avLst/>
          </a:prstGeom>
          <a:noFill/>
          <a:ln w="9525">
            <a:noFill/>
          </a:ln>
        </p:spPr>
        <p:txBody>
          <a:bodyPr wrap="square">
            <a:spAutoFit/>
          </a:bodyPr>
          <a:p>
            <a:pPr algn="ctr">
              <a:lnSpc>
                <a:spcPct val="120000"/>
              </a:lnSpc>
            </a:pPr>
            <a:r>
              <a:rPr lang="en-US" altLang="zh-CN" sz="2800" b="1" dirty="0">
                <a:solidFill>
                  <a:srgbClr val="FF0000"/>
                </a:solidFill>
                <a:latin typeface="Times New Roman" panose="02020603050405020304" pitchFamily="18" charset="0"/>
              </a:rPr>
              <a:t>10</a:t>
            </a:r>
            <a:r>
              <a:rPr lang="en-US" altLang="zh-CN" sz="2800" b="1" baseline="30000" dirty="0">
                <a:solidFill>
                  <a:srgbClr val="FF0000"/>
                </a:solidFill>
                <a:latin typeface="Times New Roman" panose="02020603050405020304" pitchFamily="18" charset="0"/>
              </a:rPr>
              <a:t>2</a:t>
            </a:r>
            <a:endParaRPr lang="en-US" altLang="zh-CN" sz="2800" b="1" baseline="30000" dirty="0">
              <a:solidFill>
                <a:srgbClr val="FF0000"/>
              </a:solidFill>
              <a:latin typeface="Times New Roman" panose="02020603050405020304" pitchFamily="18" charset="0"/>
            </a:endParaRPr>
          </a:p>
        </p:txBody>
      </p:sp>
      <p:sp>
        <p:nvSpPr>
          <p:cNvPr id="14" name="文本框 3"/>
          <p:cNvSpPr txBox="1"/>
          <p:nvPr/>
        </p:nvSpPr>
        <p:spPr>
          <a:xfrm>
            <a:off x="2347595" y="5958205"/>
            <a:ext cx="734695" cy="607695"/>
          </a:xfrm>
          <a:prstGeom prst="rect">
            <a:avLst/>
          </a:prstGeom>
          <a:noFill/>
          <a:ln w="9525">
            <a:noFill/>
          </a:ln>
        </p:spPr>
        <p:txBody>
          <a:bodyPr wrap="square">
            <a:spAutoFit/>
          </a:bodyPr>
          <a:p>
            <a:pPr algn="ctr">
              <a:lnSpc>
                <a:spcPct val="120000"/>
              </a:lnSpc>
            </a:pPr>
            <a:r>
              <a:rPr lang="en-US" altLang="zh-CN" sz="2800" b="1" dirty="0">
                <a:solidFill>
                  <a:srgbClr val="FF0000"/>
                </a:solidFill>
                <a:latin typeface="Times New Roman" panose="02020603050405020304" pitchFamily="18" charset="0"/>
              </a:rPr>
              <a:t>10</a:t>
            </a:r>
            <a:r>
              <a:rPr lang="en-US" altLang="zh-CN" sz="2800" b="1" baseline="30000" dirty="0">
                <a:solidFill>
                  <a:srgbClr val="FF0000"/>
                </a:solidFill>
                <a:latin typeface="Times New Roman" panose="02020603050405020304" pitchFamily="18" charset="0"/>
              </a:rPr>
              <a:t>3</a:t>
            </a:r>
            <a:endParaRPr lang="en-US" altLang="zh-CN" sz="2800" b="1" baseline="30000" dirty="0">
              <a:solidFill>
                <a:srgbClr val="FF0000"/>
              </a:solidFill>
              <a:latin typeface="Times New Roman" panose="02020603050405020304" pitchFamily="18" charset="0"/>
            </a:endParaRPr>
          </a:p>
        </p:txBody>
      </p:sp>
      <p:sp>
        <p:nvSpPr>
          <p:cNvPr id="15" name="文本框 3"/>
          <p:cNvSpPr txBox="1"/>
          <p:nvPr/>
        </p:nvSpPr>
        <p:spPr>
          <a:xfrm>
            <a:off x="4719320" y="5958205"/>
            <a:ext cx="734695" cy="607695"/>
          </a:xfrm>
          <a:prstGeom prst="rect">
            <a:avLst/>
          </a:prstGeom>
          <a:noFill/>
          <a:ln w="9525">
            <a:noFill/>
          </a:ln>
        </p:spPr>
        <p:txBody>
          <a:bodyPr wrap="square">
            <a:spAutoFit/>
          </a:bodyPr>
          <a:p>
            <a:pPr algn="ctr">
              <a:lnSpc>
                <a:spcPct val="120000"/>
              </a:lnSpc>
            </a:pPr>
            <a:r>
              <a:rPr lang="en-US" altLang="zh-CN" sz="2800" b="1" dirty="0">
                <a:solidFill>
                  <a:srgbClr val="FF0000"/>
                </a:solidFill>
                <a:latin typeface="Times New Roman" panose="02020603050405020304" pitchFamily="18" charset="0"/>
              </a:rPr>
              <a:t>10</a:t>
            </a:r>
            <a:r>
              <a:rPr lang="en-US" altLang="zh-CN" sz="2800" b="1" baseline="30000" dirty="0">
                <a:solidFill>
                  <a:srgbClr val="FF0000"/>
                </a:solidFill>
                <a:latin typeface="Times New Roman" panose="02020603050405020304" pitchFamily="18" charset="0"/>
              </a:rPr>
              <a:t>6</a:t>
            </a:r>
            <a:endParaRPr lang="en-US" altLang="zh-CN" sz="2800" b="1" baseline="30000" dirty="0">
              <a:solidFill>
                <a:srgbClr val="FF0000"/>
              </a:solidFill>
              <a:latin typeface="Times New Roman" panose="02020603050405020304" pitchFamily="18" charset="0"/>
            </a:endParaRPr>
          </a:p>
        </p:txBody>
      </p:sp>
      <p:sp>
        <p:nvSpPr>
          <p:cNvPr id="16" name="文本框 3"/>
          <p:cNvSpPr txBox="1"/>
          <p:nvPr/>
        </p:nvSpPr>
        <p:spPr>
          <a:xfrm>
            <a:off x="7044055" y="5958205"/>
            <a:ext cx="734695" cy="607695"/>
          </a:xfrm>
          <a:prstGeom prst="rect">
            <a:avLst/>
          </a:prstGeom>
          <a:noFill/>
          <a:ln w="9525">
            <a:noFill/>
          </a:ln>
        </p:spPr>
        <p:txBody>
          <a:bodyPr wrap="square">
            <a:spAutoFit/>
          </a:bodyPr>
          <a:p>
            <a:pPr algn="ctr">
              <a:lnSpc>
                <a:spcPct val="120000"/>
              </a:lnSpc>
            </a:pPr>
            <a:r>
              <a:rPr lang="en-US" altLang="zh-CN" sz="2800" b="1" dirty="0">
                <a:solidFill>
                  <a:srgbClr val="FF0000"/>
                </a:solidFill>
                <a:latin typeface="Times New Roman" panose="02020603050405020304" pitchFamily="18" charset="0"/>
              </a:rPr>
              <a:t>10</a:t>
            </a:r>
            <a:r>
              <a:rPr lang="en-US" altLang="zh-CN" sz="2800" b="1" baseline="30000" dirty="0">
                <a:solidFill>
                  <a:srgbClr val="FF0000"/>
                </a:solidFill>
                <a:latin typeface="Times New Roman" panose="02020603050405020304" pitchFamily="18" charset="0"/>
              </a:rPr>
              <a:t>9</a:t>
            </a:r>
            <a:endParaRPr lang="en-US" altLang="zh-CN" sz="2800" b="1" baseline="30000" dirty="0">
              <a:solidFill>
                <a:srgbClr val="FF0000"/>
              </a:solidFill>
              <a:latin typeface="Times New Roman" panose="02020603050405020304" pitchFamily="18" charset="0"/>
            </a:endParaRPr>
          </a:p>
        </p:txBody>
      </p:sp>
      <p:sp>
        <p:nvSpPr>
          <p:cNvPr id="5" name="文本框 4"/>
          <p:cNvSpPr txBox="1"/>
          <p:nvPr/>
        </p:nvSpPr>
        <p:spPr>
          <a:xfrm>
            <a:off x="671195" y="1155700"/>
            <a:ext cx="5581650" cy="681990"/>
          </a:xfrm>
          <a:prstGeom prst="rect">
            <a:avLst/>
          </a:prstGeom>
          <a:noFill/>
        </p:spPr>
        <p:txBody>
          <a:bodyPr wrap="none" rtlCol="0" anchor="t">
            <a:spAutoFit/>
          </a:bodyPr>
          <a:p>
            <a:pPr>
              <a:lnSpc>
                <a:spcPct val="120000"/>
              </a:lnSpc>
            </a:pPr>
            <a:r>
              <a:rPr lang="zh-CN" altLang="en-US" sz="3200" b="1">
                <a:solidFill>
                  <a:srgbClr val="FF0000"/>
                </a:solidFill>
                <a:sym typeface="+mn-ea"/>
              </a:rPr>
              <a:t>一、 长度的测量</a:t>
            </a:r>
            <a:r>
              <a:rPr lang="zh-CN" altLang="en-US" sz="3200">
                <a:sym typeface="+mn-ea"/>
              </a:rPr>
              <a:t>（10年10考）</a:t>
            </a:r>
            <a:endParaRPr lang="zh-CN" altLang="en-US" sz="320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ppt_x"/>
                                          </p:val>
                                        </p:tav>
                                        <p:tav tm="100000">
                                          <p:val>
                                            <p:strVal val="#ppt_x"/>
                                          </p:val>
                                        </p:tav>
                                      </p:tavLst>
                                    </p:anim>
                                    <p:anim calcmode="lin" valueType="num">
                                      <p:cBhvr additive="base">
                                        <p:cTn id="3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500" fill="hold"/>
                                        <p:tgtEl>
                                          <p:spTgt spid="14"/>
                                        </p:tgtEl>
                                        <p:attrNameLst>
                                          <p:attrName>ppt_x</p:attrName>
                                        </p:attrNameLst>
                                      </p:cBhvr>
                                      <p:tavLst>
                                        <p:tav tm="0">
                                          <p:val>
                                            <p:strVal val="#ppt_x"/>
                                          </p:val>
                                        </p:tav>
                                        <p:tav tm="100000">
                                          <p:val>
                                            <p:strVal val="#ppt_x"/>
                                          </p:val>
                                        </p:tav>
                                      </p:tavLst>
                                    </p:anim>
                                    <p:anim calcmode="lin" valueType="num">
                                      <p:cBhvr additive="base">
                                        <p:cTn id="4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500" fill="hold"/>
                                        <p:tgtEl>
                                          <p:spTgt spid="15"/>
                                        </p:tgtEl>
                                        <p:attrNameLst>
                                          <p:attrName>ppt_x</p:attrName>
                                        </p:attrNameLst>
                                      </p:cBhvr>
                                      <p:tavLst>
                                        <p:tav tm="0">
                                          <p:val>
                                            <p:strVal val="#ppt_x"/>
                                          </p:val>
                                        </p:tav>
                                        <p:tav tm="100000">
                                          <p:val>
                                            <p:strVal val="#ppt_x"/>
                                          </p:val>
                                        </p:tav>
                                      </p:tavLst>
                                    </p:anim>
                                    <p:anim calcmode="lin" valueType="num">
                                      <p:cBhvr additive="base">
                                        <p:cTn id="5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additive="base">
                                        <p:cTn id="55" dur="500" fill="hold"/>
                                        <p:tgtEl>
                                          <p:spTgt spid="16"/>
                                        </p:tgtEl>
                                        <p:attrNameLst>
                                          <p:attrName>ppt_x</p:attrName>
                                        </p:attrNameLst>
                                      </p:cBhvr>
                                      <p:tavLst>
                                        <p:tav tm="0">
                                          <p:val>
                                            <p:strVal val="#ppt_x"/>
                                          </p:val>
                                        </p:tav>
                                        <p:tav tm="100000">
                                          <p:val>
                                            <p:strVal val="#ppt_x"/>
                                          </p:val>
                                        </p:tav>
                                      </p:tavLst>
                                    </p:anim>
                                    <p:anim calcmode="lin" valueType="num">
                                      <p:cBhvr additive="base">
                                        <p:cTn id="56"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7" grpId="0"/>
      <p:bldP spid="8" grpId="0"/>
      <p:bldP spid="7" grpId="1"/>
      <p:bldP spid="8" grpId="1"/>
      <p:bldP spid="11" grpId="0"/>
      <p:bldP spid="12" grpId="0"/>
      <p:bldP spid="13" grpId="0"/>
      <p:bldP spid="14" grpId="0"/>
      <p:bldP spid="15" grpId="0"/>
      <p:bldP spid="16" grpId="0"/>
      <p:bldP spid="11" grpId="1"/>
      <p:bldP spid="12" grpId="1"/>
      <p:bldP spid="13" grpId="1"/>
      <p:bldP spid="14" grpId="1"/>
      <p:bldP spid="15" grpId="1"/>
      <p:bldP spid="16" grpId="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316355"/>
            <a:ext cx="7996555" cy="1641475"/>
          </a:xfrm>
          <a:prstGeom prst="rect">
            <a:avLst/>
          </a:prstGeom>
          <a:noFill/>
        </p:spPr>
        <p:txBody>
          <a:bodyPr wrap="square" rtlCol="0" anchor="t">
            <a:spAutoFit/>
          </a:bodyPr>
          <a:p>
            <a:pPr algn="just">
              <a:lnSpc>
                <a:spcPct val="120000"/>
              </a:lnSpc>
            </a:pPr>
            <a:r>
              <a:rPr lang="zh-CN" altLang="en-US" sz="2800"/>
              <a:t>5. 将粗细均匀的金属丝在笔杆上密绕30圈，如图15所示，线圈长度是</a:t>
            </a:r>
            <a:r>
              <a:rPr lang="zh-CN" altLang="en-US" sz="2800" u="sng"/>
              <a:t>      　    </a:t>
            </a:r>
            <a:r>
              <a:rPr lang="zh-CN" altLang="en-US" sz="2800"/>
              <a:t>，金属丝直径是      　  </a:t>
            </a:r>
            <a:r>
              <a:rPr lang="zh-CN" altLang="en-US" sz="2800" u="sng"/>
              <a:t>　                    </a:t>
            </a:r>
            <a:r>
              <a:rPr lang="zh-CN" altLang="en-US" sz="2800"/>
              <a:t>.</a:t>
            </a:r>
            <a:endParaRPr lang="zh-CN" altLang="en-US" sz="2800"/>
          </a:p>
        </p:txBody>
      </p:sp>
      <p:sp>
        <p:nvSpPr>
          <p:cNvPr id="6" name="文本框 5"/>
          <p:cNvSpPr txBox="1"/>
          <p:nvPr/>
        </p:nvSpPr>
        <p:spPr>
          <a:xfrm>
            <a:off x="1021080" y="2364105"/>
            <a:ext cx="130492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0.17cm  </a:t>
            </a:r>
            <a:endParaRPr lang="en-US" altLang="zh-CN" sz="2800" b="1" dirty="0">
              <a:solidFill>
                <a:srgbClr val="FF0000"/>
              </a:solidFill>
              <a:latin typeface="Times New Roman" panose="02020603050405020304" pitchFamily="18" charset="0"/>
            </a:endParaRPr>
          </a:p>
        </p:txBody>
      </p:sp>
      <p:sp>
        <p:nvSpPr>
          <p:cNvPr id="7" name="文本框 6"/>
          <p:cNvSpPr txBox="1"/>
          <p:nvPr/>
        </p:nvSpPr>
        <p:spPr>
          <a:xfrm>
            <a:off x="4328160" y="1876425"/>
            <a:ext cx="144716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5.00cm</a:t>
            </a:r>
            <a:endParaRPr lang="en-US" altLang="zh-CN" sz="2800" b="1" dirty="0">
              <a:solidFill>
                <a:srgbClr val="FF0000"/>
              </a:solidFill>
              <a:latin typeface="Times New Roman" panose="02020603050405020304" pitchFamily="18" charset="0"/>
            </a:endParaRPr>
          </a:p>
        </p:txBody>
      </p:sp>
      <p:pic>
        <p:nvPicPr>
          <p:cNvPr id="3" name="图片 2"/>
          <p:cNvPicPr>
            <a:picLocks noChangeAspect="1"/>
          </p:cNvPicPr>
          <p:nvPr/>
        </p:nvPicPr>
        <p:blipFill>
          <a:blip r:embed="rId1"/>
          <a:stretch>
            <a:fillRect/>
          </a:stretch>
        </p:blipFill>
        <p:spPr>
          <a:xfrm>
            <a:off x="1212850" y="3218180"/>
            <a:ext cx="6718300" cy="2013585"/>
          </a:xfrm>
          <a:prstGeom prst="rect">
            <a:avLst/>
          </a:prstGeom>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6" grpId="0"/>
      <p:bldP spid="6" grpId="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5598160" y="2435225"/>
            <a:ext cx="2972435" cy="3136265"/>
          </a:xfrm>
          <a:prstGeom prst="rect">
            <a:avLst/>
          </a:prstGeom>
        </p:spPr>
      </p:pic>
      <p:sp>
        <p:nvSpPr>
          <p:cNvPr id="2" name="文本框 1"/>
          <p:cNvSpPr txBox="1"/>
          <p:nvPr/>
        </p:nvSpPr>
        <p:spPr>
          <a:xfrm>
            <a:off x="573723" y="1890395"/>
            <a:ext cx="7996555" cy="4225925"/>
          </a:xfrm>
          <a:prstGeom prst="rect">
            <a:avLst/>
          </a:prstGeom>
          <a:noFill/>
        </p:spPr>
        <p:txBody>
          <a:bodyPr wrap="square" rtlCol="0" anchor="t">
            <a:spAutoFit/>
          </a:bodyPr>
          <a:p>
            <a:pPr algn="just">
              <a:lnSpc>
                <a:spcPct val="120000"/>
              </a:lnSpc>
            </a:pPr>
            <a:r>
              <a:rPr lang="zh-CN" altLang="en-US" sz="2800"/>
              <a:t>6. （2018·赤峰）如图16所示的情景中，下列说法正确的是（　 　）</a:t>
            </a:r>
            <a:endParaRPr lang="zh-CN" altLang="en-US" sz="2800"/>
          </a:p>
          <a:p>
            <a:pPr algn="just">
              <a:lnSpc>
                <a:spcPct val="120000"/>
              </a:lnSpc>
            </a:pPr>
            <a:r>
              <a:rPr lang="zh-CN" altLang="en-US" sz="2800"/>
              <a:t>A. 帆船相对于大地是静止的	</a:t>
            </a:r>
            <a:endParaRPr lang="zh-CN" altLang="en-US" sz="2800"/>
          </a:p>
          <a:p>
            <a:pPr algn="just">
              <a:lnSpc>
                <a:spcPct val="120000"/>
              </a:lnSpc>
            </a:pPr>
            <a:r>
              <a:rPr lang="zh-CN" altLang="en-US" sz="2800"/>
              <a:t>B. 空中的雨滴相对于帆船是</a:t>
            </a:r>
            <a:endParaRPr lang="zh-CN" altLang="en-US" sz="2800"/>
          </a:p>
          <a:p>
            <a:pPr marL="372745" algn="just">
              <a:lnSpc>
                <a:spcPct val="120000"/>
              </a:lnSpc>
            </a:pPr>
            <a:r>
              <a:rPr lang="zh-CN" altLang="en-US" sz="2800"/>
              <a:t>静止的	</a:t>
            </a:r>
            <a:endParaRPr lang="zh-CN" altLang="en-US" sz="2800"/>
          </a:p>
          <a:p>
            <a:pPr algn="just">
              <a:lnSpc>
                <a:spcPct val="120000"/>
              </a:lnSpc>
            </a:pPr>
            <a:r>
              <a:rPr lang="zh-CN" altLang="en-US" sz="2800"/>
              <a:t>C. 空中的雨滴相对于牛是静</a:t>
            </a:r>
            <a:endParaRPr lang="zh-CN" altLang="en-US" sz="2800"/>
          </a:p>
          <a:p>
            <a:pPr marL="372745" indent="0" algn="just">
              <a:lnSpc>
                <a:spcPct val="120000"/>
              </a:lnSpc>
            </a:pPr>
            <a:r>
              <a:rPr lang="zh-CN" altLang="en-US" sz="2800"/>
              <a:t>止的	</a:t>
            </a:r>
            <a:endParaRPr lang="zh-CN" altLang="en-US" sz="2800"/>
          </a:p>
          <a:p>
            <a:pPr algn="just">
              <a:lnSpc>
                <a:spcPct val="120000"/>
              </a:lnSpc>
            </a:pPr>
            <a:r>
              <a:rPr lang="zh-CN" altLang="en-US" sz="2800"/>
              <a:t>D. 地面上的人相对于大地是静止的</a:t>
            </a:r>
            <a:endParaRPr lang="zh-CN" altLang="en-US" sz="2800"/>
          </a:p>
        </p:txBody>
      </p:sp>
      <p:sp>
        <p:nvSpPr>
          <p:cNvPr id="6" name="文本框 5"/>
          <p:cNvSpPr txBox="1"/>
          <p:nvPr/>
        </p:nvSpPr>
        <p:spPr>
          <a:xfrm>
            <a:off x="2327275" y="2457450"/>
            <a:ext cx="98044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D </a:t>
            </a:r>
            <a:endParaRPr lang="en-US" altLang="zh-CN" sz="2800" b="1" dirty="0">
              <a:solidFill>
                <a:srgbClr val="FF0000"/>
              </a:solidFill>
              <a:latin typeface="Times New Roman" panose="02020603050405020304" pitchFamily="18" charset="0"/>
            </a:endParaRPr>
          </a:p>
        </p:txBody>
      </p:sp>
      <p:sp>
        <p:nvSpPr>
          <p:cNvPr id="5" name="文本框 4"/>
          <p:cNvSpPr txBox="1"/>
          <p:nvPr/>
        </p:nvSpPr>
        <p:spPr>
          <a:xfrm>
            <a:off x="574040" y="1227455"/>
            <a:ext cx="4486910" cy="607695"/>
          </a:xfrm>
          <a:prstGeom prst="rect">
            <a:avLst/>
          </a:prstGeom>
          <a:noFill/>
        </p:spPr>
        <p:txBody>
          <a:bodyPr wrap="square" rtlCol="0" anchor="t">
            <a:spAutoFit/>
          </a:bodyPr>
          <a:p>
            <a:pPr algn="l">
              <a:lnSpc>
                <a:spcPct val="120000"/>
              </a:lnSpc>
            </a:pPr>
            <a:r>
              <a:rPr lang="zh-CN" altLang="en-US" sz="2800" b="1">
                <a:solidFill>
                  <a:srgbClr val="FF0000"/>
                </a:solidFill>
                <a:sym typeface="+mn-ea"/>
              </a:rPr>
              <a:t>考点二</a:t>
            </a:r>
            <a:r>
              <a:rPr lang="zh-CN" altLang="en-US" sz="2800" b="1">
                <a:sym typeface="+mn-ea"/>
              </a:rPr>
              <a:t> 运动的描述</a:t>
            </a:r>
            <a:endParaRPr lang="zh-CN" altLang="en-US" sz="2800" b="1">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5707380" y="4271645"/>
            <a:ext cx="2980055" cy="2339340"/>
          </a:xfrm>
          <a:prstGeom prst="rect">
            <a:avLst/>
          </a:prstGeom>
        </p:spPr>
      </p:pic>
      <p:sp>
        <p:nvSpPr>
          <p:cNvPr id="2" name="文本框 1"/>
          <p:cNvSpPr txBox="1"/>
          <p:nvPr/>
        </p:nvSpPr>
        <p:spPr>
          <a:xfrm>
            <a:off x="456565" y="1172845"/>
            <a:ext cx="8230870" cy="5259070"/>
          </a:xfrm>
          <a:prstGeom prst="rect">
            <a:avLst/>
          </a:prstGeom>
          <a:noFill/>
        </p:spPr>
        <p:txBody>
          <a:bodyPr wrap="square" rtlCol="0" anchor="t">
            <a:spAutoFit/>
          </a:bodyPr>
          <a:p>
            <a:pPr algn="just">
              <a:lnSpc>
                <a:spcPct val="120000"/>
              </a:lnSpc>
            </a:pPr>
            <a:r>
              <a:rPr lang="zh-CN" altLang="en-US" sz="2800"/>
              <a:t>7. （2019·北京）2019年1月3日，“玉兔二号”从停稳在月球表面的“嫦娥四号”上沿轨道缓缓下行，到达月球表面，如图17所示. 关于“玉兔二号”下行的过程，下列说法正确的是（　 　）</a:t>
            </a:r>
            <a:endParaRPr lang="zh-CN" altLang="en-US" sz="2800"/>
          </a:p>
          <a:p>
            <a:pPr algn="just">
              <a:lnSpc>
                <a:spcPct val="120000"/>
              </a:lnSpc>
            </a:pPr>
            <a:r>
              <a:rPr lang="zh-CN" altLang="en-US" sz="2800"/>
              <a:t>A. 若以月球表面为参照物，“嫦娥四号”是运动的</a:t>
            </a:r>
            <a:endParaRPr lang="zh-CN" altLang="en-US" sz="2800"/>
          </a:p>
          <a:p>
            <a:pPr algn="just">
              <a:lnSpc>
                <a:spcPct val="120000"/>
              </a:lnSpc>
            </a:pPr>
            <a:r>
              <a:rPr lang="zh-CN" altLang="en-US" sz="2800"/>
              <a:t>B. 若以月球表面为参照物，“玉兔二号”是静止的</a:t>
            </a:r>
            <a:endParaRPr lang="zh-CN" altLang="en-US" sz="2800"/>
          </a:p>
          <a:p>
            <a:pPr algn="just">
              <a:lnSpc>
                <a:spcPct val="120000"/>
              </a:lnSpc>
            </a:pPr>
            <a:r>
              <a:rPr lang="zh-CN" altLang="en-US" sz="2800"/>
              <a:t>C. 若以轨道为参照物，“玉兔</a:t>
            </a:r>
            <a:endParaRPr lang="zh-CN" altLang="en-US" sz="2800"/>
          </a:p>
          <a:p>
            <a:pPr marL="327025" indent="26035" algn="just">
              <a:lnSpc>
                <a:spcPct val="120000"/>
              </a:lnSpc>
            </a:pPr>
            <a:r>
              <a:rPr lang="zh-CN" altLang="en-US" sz="2800"/>
              <a:t>二号”是运动的	</a:t>
            </a:r>
            <a:endParaRPr lang="zh-CN" altLang="en-US" sz="2800"/>
          </a:p>
          <a:p>
            <a:pPr algn="just">
              <a:lnSpc>
                <a:spcPct val="120000"/>
              </a:lnSpc>
            </a:pPr>
            <a:r>
              <a:rPr lang="zh-CN" altLang="en-US" sz="2800"/>
              <a:t>D. 若以“嫦娥四号”为参照物，</a:t>
            </a:r>
            <a:endParaRPr lang="zh-CN" altLang="en-US" sz="2800"/>
          </a:p>
          <a:p>
            <a:pPr indent="301625" algn="just">
              <a:lnSpc>
                <a:spcPct val="120000"/>
              </a:lnSpc>
            </a:pPr>
            <a:r>
              <a:rPr lang="zh-CN" altLang="en-US" sz="2800"/>
              <a:t>“玉兔二号”是静止的</a:t>
            </a:r>
            <a:endParaRPr lang="zh-CN" altLang="en-US" sz="2800"/>
          </a:p>
        </p:txBody>
      </p:sp>
      <p:sp>
        <p:nvSpPr>
          <p:cNvPr id="7" name="文本框 6"/>
          <p:cNvSpPr txBox="1"/>
          <p:nvPr/>
        </p:nvSpPr>
        <p:spPr>
          <a:xfrm>
            <a:off x="5068570" y="2768600"/>
            <a:ext cx="90233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 C </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316355"/>
            <a:ext cx="7996555" cy="4742815"/>
          </a:xfrm>
          <a:prstGeom prst="rect">
            <a:avLst/>
          </a:prstGeom>
          <a:noFill/>
        </p:spPr>
        <p:txBody>
          <a:bodyPr wrap="square" rtlCol="0" anchor="t">
            <a:spAutoFit/>
          </a:bodyPr>
          <a:p>
            <a:pPr algn="just">
              <a:lnSpc>
                <a:spcPct val="120000"/>
              </a:lnSpc>
            </a:pPr>
            <a:r>
              <a:rPr lang="zh-CN" altLang="en-US" sz="2800"/>
              <a:t>8. 对歌词“小小竹排江中游，巍巍青山两岸走”，从物理学相对运动的角度，有如下说法. 下列选项正确的是（　 　）</a:t>
            </a:r>
            <a:endParaRPr lang="zh-CN" altLang="en-US" sz="2800"/>
          </a:p>
          <a:p>
            <a:pPr algn="just">
              <a:lnSpc>
                <a:spcPct val="120000"/>
              </a:lnSpc>
            </a:pPr>
            <a:r>
              <a:rPr lang="zh-CN" altLang="en-US" sz="2800"/>
              <a:t>①前半句是以江水为参照物   </a:t>
            </a:r>
            <a:endParaRPr lang="zh-CN" altLang="en-US" sz="2800"/>
          </a:p>
          <a:p>
            <a:pPr algn="just">
              <a:lnSpc>
                <a:spcPct val="120000"/>
              </a:lnSpc>
            </a:pPr>
            <a:r>
              <a:rPr lang="zh-CN" altLang="en-US" sz="2800"/>
              <a:t>②前半句是以青山为参照物   </a:t>
            </a:r>
            <a:endParaRPr lang="zh-CN" altLang="en-US" sz="2800"/>
          </a:p>
          <a:p>
            <a:pPr algn="just">
              <a:lnSpc>
                <a:spcPct val="120000"/>
              </a:lnSpc>
            </a:pPr>
            <a:r>
              <a:rPr lang="zh-CN" altLang="en-US" sz="2800"/>
              <a:t>③后半句是以河岸为参照物   </a:t>
            </a:r>
            <a:endParaRPr lang="zh-CN" altLang="en-US" sz="2800"/>
          </a:p>
          <a:p>
            <a:pPr algn="just">
              <a:lnSpc>
                <a:spcPct val="120000"/>
              </a:lnSpc>
            </a:pPr>
            <a:r>
              <a:rPr lang="zh-CN" altLang="en-US" sz="2800"/>
              <a:t>④后半句是以竹排为参照物</a:t>
            </a:r>
            <a:endParaRPr lang="zh-CN" altLang="en-US" sz="2800"/>
          </a:p>
          <a:p>
            <a:pPr algn="just">
              <a:lnSpc>
                <a:spcPct val="120000"/>
              </a:lnSpc>
            </a:pPr>
            <a:r>
              <a:rPr lang="zh-CN" altLang="en-US" sz="2800"/>
              <a:t>A. 只有①正确  			B. 只有①④正确</a:t>
            </a:r>
            <a:endParaRPr lang="zh-CN" altLang="en-US" sz="2800"/>
          </a:p>
          <a:p>
            <a:pPr algn="just">
              <a:lnSpc>
                <a:spcPct val="120000"/>
              </a:lnSpc>
            </a:pPr>
            <a:r>
              <a:rPr lang="zh-CN" altLang="en-US" sz="2800"/>
              <a:t>C. 只有②③正确   			D. 只有②④正确</a:t>
            </a:r>
            <a:endParaRPr lang="zh-CN" altLang="en-US" sz="2800"/>
          </a:p>
        </p:txBody>
      </p:sp>
      <p:sp>
        <p:nvSpPr>
          <p:cNvPr id="7" name="文本框 6"/>
          <p:cNvSpPr txBox="1"/>
          <p:nvPr/>
        </p:nvSpPr>
        <p:spPr>
          <a:xfrm>
            <a:off x="2373630" y="2417445"/>
            <a:ext cx="90233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D</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5420360" y="3459480"/>
            <a:ext cx="2934970" cy="2474595"/>
          </a:xfrm>
          <a:prstGeom prst="rect">
            <a:avLst/>
          </a:prstGeom>
        </p:spPr>
      </p:pic>
      <p:sp>
        <p:nvSpPr>
          <p:cNvPr id="2" name="文本框 1"/>
          <p:cNvSpPr txBox="1"/>
          <p:nvPr/>
        </p:nvSpPr>
        <p:spPr>
          <a:xfrm>
            <a:off x="573723" y="1818640"/>
            <a:ext cx="7996555" cy="4742815"/>
          </a:xfrm>
          <a:prstGeom prst="rect">
            <a:avLst/>
          </a:prstGeom>
          <a:noFill/>
        </p:spPr>
        <p:txBody>
          <a:bodyPr wrap="square" rtlCol="0" anchor="t">
            <a:spAutoFit/>
          </a:bodyPr>
          <a:p>
            <a:pPr algn="just">
              <a:lnSpc>
                <a:spcPct val="120000"/>
              </a:lnSpc>
            </a:pPr>
            <a:r>
              <a:rPr lang="zh-CN" altLang="en-US" sz="2800"/>
              <a:t>9. （2019·湖州）甲、乙两物体运动时，路程与时间关系的s-t图像如图18所示. 其中甲为曲线，乙为直线，在t=5秒时两线相交. 则由图像可知（　 　）</a:t>
            </a:r>
            <a:endParaRPr lang="zh-CN" altLang="en-US" sz="2800"/>
          </a:p>
          <a:p>
            <a:pPr algn="just">
              <a:lnSpc>
                <a:spcPct val="120000"/>
              </a:lnSpc>
            </a:pPr>
            <a:r>
              <a:rPr lang="zh-CN" altLang="en-US" sz="2800"/>
              <a:t>A. 两物体在t=5秒时一定相遇</a:t>
            </a:r>
            <a:endParaRPr lang="zh-CN" altLang="en-US" sz="2800"/>
          </a:p>
          <a:p>
            <a:pPr algn="just">
              <a:lnSpc>
                <a:spcPct val="120000"/>
              </a:lnSpc>
            </a:pPr>
            <a:r>
              <a:rPr lang="zh-CN" altLang="en-US" sz="2800"/>
              <a:t>B. 两物体在5秒内通过的路程</a:t>
            </a:r>
            <a:endParaRPr lang="zh-CN" altLang="en-US" sz="2800"/>
          </a:p>
          <a:p>
            <a:pPr marL="398145" indent="-43815" algn="just">
              <a:lnSpc>
                <a:spcPct val="120000"/>
              </a:lnSpc>
            </a:pPr>
            <a:r>
              <a:rPr lang="zh-CN" altLang="en-US" sz="2800"/>
              <a:t>甲小于乙</a:t>
            </a:r>
            <a:endParaRPr lang="zh-CN" altLang="en-US" sz="2800"/>
          </a:p>
          <a:p>
            <a:pPr algn="just">
              <a:lnSpc>
                <a:spcPct val="120000"/>
              </a:lnSpc>
            </a:pPr>
            <a:r>
              <a:rPr lang="zh-CN" altLang="en-US" sz="2800"/>
              <a:t>C. 甲物体做曲线运动，乙物体</a:t>
            </a:r>
            <a:endParaRPr lang="zh-CN" altLang="en-US" sz="2800"/>
          </a:p>
          <a:p>
            <a:pPr indent="406400" algn="just">
              <a:lnSpc>
                <a:spcPct val="120000"/>
              </a:lnSpc>
            </a:pPr>
            <a:r>
              <a:rPr lang="zh-CN" altLang="en-US" sz="2800"/>
              <a:t>做直线运动</a:t>
            </a:r>
            <a:endParaRPr lang="zh-CN" altLang="en-US" sz="2800"/>
          </a:p>
          <a:p>
            <a:pPr algn="just">
              <a:lnSpc>
                <a:spcPct val="120000"/>
              </a:lnSpc>
            </a:pPr>
            <a:r>
              <a:rPr lang="zh-CN" altLang="en-US" sz="2800"/>
              <a:t>D. 甲物体做变速运动，乙物体做匀速运动</a:t>
            </a:r>
            <a:endParaRPr lang="zh-CN" altLang="en-US" sz="2800"/>
          </a:p>
        </p:txBody>
      </p:sp>
      <p:sp>
        <p:nvSpPr>
          <p:cNvPr id="6" name="文本框 5"/>
          <p:cNvSpPr txBox="1"/>
          <p:nvPr/>
        </p:nvSpPr>
        <p:spPr>
          <a:xfrm>
            <a:off x="7305675" y="2937510"/>
            <a:ext cx="98044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D  </a:t>
            </a:r>
            <a:endParaRPr lang="en-US" altLang="zh-CN" sz="2800" b="1" dirty="0">
              <a:solidFill>
                <a:srgbClr val="FF0000"/>
              </a:solidFill>
              <a:latin typeface="Times New Roman" panose="02020603050405020304" pitchFamily="18" charset="0"/>
            </a:endParaRPr>
          </a:p>
        </p:txBody>
      </p:sp>
      <p:sp>
        <p:nvSpPr>
          <p:cNvPr id="5" name="文本框 4"/>
          <p:cNvSpPr txBox="1"/>
          <p:nvPr/>
        </p:nvSpPr>
        <p:spPr>
          <a:xfrm>
            <a:off x="574040" y="1227455"/>
            <a:ext cx="4486910" cy="607695"/>
          </a:xfrm>
          <a:prstGeom prst="rect">
            <a:avLst/>
          </a:prstGeom>
          <a:noFill/>
        </p:spPr>
        <p:txBody>
          <a:bodyPr wrap="square" rtlCol="0" anchor="t">
            <a:spAutoFit/>
          </a:bodyPr>
          <a:p>
            <a:pPr algn="l">
              <a:lnSpc>
                <a:spcPct val="120000"/>
              </a:lnSpc>
            </a:pPr>
            <a:r>
              <a:rPr lang="zh-CN" altLang="en-US" sz="2800" b="1">
                <a:solidFill>
                  <a:srgbClr val="FF0000"/>
                </a:solidFill>
                <a:sym typeface="+mn-ea"/>
              </a:rPr>
              <a:t>考点三  </a:t>
            </a:r>
            <a:r>
              <a:rPr lang="zh-CN" altLang="en-US" sz="2800" b="1">
                <a:sym typeface="+mn-ea"/>
              </a:rPr>
              <a:t> 速度及其有关计算</a:t>
            </a:r>
            <a:endParaRPr lang="zh-CN" altLang="en-US" sz="2800" b="1">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nvPicPr>
        <p:blipFill>
          <a:blip r:embed="rId1"/>
          <a:stretch>
            <a:fillRect/>
          </a:stretch>
        </p:blipFill>
        <p:spPr>
          <a:xfrm>
            <a:off x="1918970" y="4323080"/>
            <a:ext cx="5306060" cy="2233930"/>
          </a:xfrm>
          <a:prstGeom prst="rect">
            <a:avLst/>
          </a:prstGeom>
        </p:spPr>
      </p:pic>
      <p:sp>
        <p:nvSpPr>
          <p:cNvPr id="2" name="文本框 1"/>
          <p:cNvSpPr txBox="1"/>
          <p:nvPr/>
        </p:nvSpPr>
        <p:spPr>
          <a:xfrm>
            <a:off x="573723" y="1172845"/>
            <a:ext cx="7996555" cy="3192145"/>
          </a:xfrm>
          <a:prstGeom prst="rect">
            <a:avLst/>
          </a:prstGeom>
          <a:noFill/>
        </p:spPr>
        <p:txBody>
          <a:bodyPr wrap="square" rtlCol="0" anchor="t">
            <a:spAutoFit/>
          </a:bodyPr>
          <a:p>
            <a:pPr algn="just">
              <a:lnSpc>
                <a:spcPct val="120000"/>
              </a:lnSpc>
            </a:pPr>
            <a:r>
              <a:rPr lang="zh-CN" altLang="en-US" sz="2800"/>
              <a:t>10. 甲、乙、丙同学在平直的路面上同向运动，他们运动的图像如图19所示：</a:t>
            </a:r>
            <a:endParaRPr lang="zh-CN" altLang="en-US" sz="2800"/>
          </a:p>
          <a:p>
            <a:pPr algn="just">
              <a:lnSpc>
                <a:spcPct val="120000"/>
              </a:lnSpc>
            </a:pPr>
            <a:r>
              <a:rPr lang="zh-CN" altLang="en-US" sz="2800"/>
              <a:t>（1）丙同学是做 </a:t>
            </a:r>
            <a:r>
              <a:rPr lang="zh-CN" altLang="en-US" sz="2800" u="sng"/>
              <a:t>                                 　    　</a:t>
            </a:r>
            <a:r>
              <a:rPr lang="zh-CN" altLang="en-US" sz="2800"/>
              <a:t>（选填“静止”“匀速直线”或“变速直线”）运动. </a:t>
            </a:r>
            <a:endParaRPr lang="zh-CN" altLang="en-US" sz="2800"/>
          </a:p>
          <a:p>
            <a:pPr algn="just">
              <a:lnSpc>
                <a:spcPct val="120000"/>
              </a:lnSpc>
            </a:pPr>
            <a:r>
              <a:rPr lang="zh-CN" altLang="en-US" sz="2800"/>
              <a:t>（2）由图可判断</a:t>
            </a:r>
            <a:r>
              <a:rPr lang="zh-CN" altLang="en-US" sz="2800" u="sng"/>
              <a:t>     　    　</a:t>
            </a:r>
            <a:r>
              <a:rPr lang="zh-CN" altLang="en-US" sz="2800"/>
              <a:t>同学运动最快，速度为</a:t>
            </a:r>
            <a:endParaRPr lang="zh-CN" altLang="en-US" sz="2800"/>
          </a:p>
          <a:p>
            <a:pPr algn="just">
              <a:lnSpc>
                <a:spcPct val="120000"/>
              </a:lnSpc>
            </a:pPr>
            <a:r>
              <a:rPr lang="zh-CN" altLang="en-US" sz="2800"/>
              <a:t>  </a:t>
            </a:r>
            <a:r>
              <a:rPr lang="zh-CN" altLang="en-US" sz="2800" u="sng"/>
              <a:t>                      </a:t>
            </a:r>
            <a:r>
              <a:rPr lang="zh-CN" altLang="en-US" sz="2800"/>
              <a:t>m/s，合</a:t>
            </a:r>
            <a:r>
              <a:rPr lang="zh-CN" altLang="en-US" sz="2800" u="sng"/>
              <a:t>     　    　</a:t>
            </a:r>
            <a:r>
              <a:rPr lang="zh-CN" altLang="en-US" sz="2800"/>
              <a:t>km/h. </a:t>
            </a:r>
            <a:endParaRPr lang="zh-CN" altLang="en-US" sz="2800"/>
          </a:p>
        </p:txBody>
      </p:sp>
      <p:sp>
        <p:nvSpPr>
          <p:cNvPr id="6" name="文本框 5"/>
          <p:cNvSpPr txBox="1"/>
          <p:nvPr/>
        </p:nvSpPr>
        <p:spPr>
          <a:xfrm>
            <a:off x="3581400" y="3261360"/>
            <a:ext cx="98044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甲  </a:t>
            </a:r>
            <a:endParaRPr lang="en-US" altLang="zh-CN" sz="2800" b="1" dirty="0">
              <a:solidFill>
                <a:srgbClr val="FF0000"/>
              </a:solidFill>
              <a:latin typeface="Times New Roman" panose="02020603050405020304" pitchFamily="18" charset="0"/>
            </a:endParaRPr>
          </a:p>
        </p:txBody>
      </p:sp>
      <p:sp>
        <p:nvSpPr>
          <p:cNvPr id="7" name="文本框 6"/>
          <p:cNvSpPr txBox="1"/>
          <p:nvPr/>
        </p:nvSpPr>
        <p:spPr>
          <a:xfrm>
            <a:off x="4100830" y="2196465"/>
            <a:ext cx="162877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匀速直线</a:t>
            </a:r>
            <a:endParaRPr lang="en-US" altLang="zh-CN" sz="2800" b="1" dirty="0">
              <a:solidFill>
                <a:srgbClr val="FF0000"/>
              </a:solidFill>
              <a:latin typeface="Times New Roman" panose="02020603050405020304" pitchFamily="18" charset="0"/>
            </a:endParaRPr>
          </a:p>
        </p:txBody>
      </p:sp>
      <p:sp>
        <p:nvSpPr>
          <p:cNvPr id="3" name="文本框 2"/>
          <p:cNvSpPr txBox="1"/>
          <p:nvPr/>
        </p:nvSpPr>
        <p:spPr>
          <a:xfrm>
            <a:off x="1240155" y="3783330"/>
            <a:ext cx="98044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5 </a:t>
            </a:r>
            <a:endParaRPr lang="en-US" altLang="zh-CN" sz="2800" b="1" dirty="0">
              <a:solidFill>
                <a:srgbClr val="FF0000"/>
              </a:solidFill>
              <a:latin typeface="Times New Roman" panose="02020603050405020304" pitchFamily="18" charset="0"/>
            </a:endParaRPr>
          </a:p>
        </p:txBody>
      </p:sp>
      <p:sp>
        <p:nvSpPr>
          <p:cNvPr id="4" name="文本框 3"/>
          <p:cNvSpPr txBox="1"/>
          <p:nvPr/>
        </p:nvSpPr>
        <p:spPr>
          <a:xfrm>
            <a:off x="4100830" y="3783330"/>
            <a:ext cx="98044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18</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P spid="3" grpId="0"/>
      <p:bldP spid="4" grpId="0"/>
      <p:bldP spid="7" grpId="1"/>
      <p:bldP spid="6" grpId="1"/>
      <p:bldP spid="3" grpId="1"/>
      <p:bldP spid="4" grpId="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nvPicPr>
        <p:blipFill>
          <a:blip r:embed="rId1"/>
          <a:stretch>
            <a:fillRect/>
          </a:stretch>
        </p:blipFill>
        <p:spPr>
          <a:xfrm>
            <a:off x="1918970" y="3103245"/>
            <a:ext cx="5306060" cy="2233930"/>
          </a:xfrm>
          <a:prstGeom prst="rect">
            <a:avLst/>
          </a:prstGeom>
        </p:spPr>
      </p:pic>
      <p:sp>
        <p:nvSpPr>
          <p:cNvPr id="2" name="文本框 1"/>
          <p:cNvSpPr txBox="1"/>
          <p:nvPr/>
        </p:nvSpPr>
        <p:spPr>
          <a:xfrm>
            <a:off x="573723" y="1316355"/>
            <a:ext cx="7996555" cy="1641475"/>
          </a:xfrm>
          <a:prstGeom prst="rect">
            <a:avLst/>
          </a:prstGeom>
          <a:noFill/>
        </p:spPr>
        <p:txBody>
          <a:bodyPr wrap="square" rtlCol="0" anchor="t">
            <a:spAutoFit/>
          </a:bodyPr>
          <a:p>
            <a:pPr algn="just">
              <a:lnSpc>
                <a:spcPct val="120000"/>
              </a:lnSpc>
            </a:pPr>
            <a:r>
              <a:rPr lang="zh-CN" altLang="en-US" sz="2800"/>
              <a:t>（3）开始运动时，甲、乙同学相距</a:t>
            </a:r>
            <a:r>
              <a:rPr lang="zh-CN" altLang="en-US" sz="2800" u="sng"/>
              <a:t>     　    　</a:t>
            </a:r>
            <a:r>
              <a:rPr lang="zh-CN" altLang="en-US" sz="2800"/>
              <a:t>m，图中的a点表示</a:t>
            </a:r>
            <a:r>
              <a:rPr lang="zh-CN" altLang="en-US" sz="2800" u="sng"/>
              <a:t>     　　　　　　    　</a:t>
            </a:r>
            <a:r>
              <a:rPr lang="zh-CN" altLang="en-US" sz="2800"/>
              <a:t>；图中所示6s末，甲、乙同学相距</a:t>
            </a:r>
            <a:r>
              <a:rPr lang="zh-CN" altLang="en-US" sz="2800" u="sng"/>
              <a:t>     　    　</a:t>
            </a:r>
            <a:r>
              <a:rPr lang="zh-CN" altLang="en-US" sz="2800"/>
              <a:t>m. </a:t>
            </a:r>
            <a:endParaRPr lang="zh-CN" altLang="en-US" sz="2800"/>
          </a:p>
        </p:txBody>
      </p:sp>
      <p:sp>
        <p:nvSpPr>
          <p:cNvPr id="6" name="文本框 5"/>
          <p:cNvSpPr txBox="1"/>
          <p:nvPr/>
        </p:nvSpPr>
        <p:spPr>
          <a:xfrm>
            <a:off x="2983865" y="1876425"/>
            <a:ext cx="344868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甲同学追上了乙同学 </a:t>
            </a:r>
            <a:endParaRPr lang="en-US" altLang="zh-CN" sz="2800" b="1" dirty="0">
              <a:solidFill>
                <a:srgbClr val="FF0000"/>
              </a:solidFill>
              <a:latin typeface="Times New Roman" panose="02020603050405020304" pitchFamily="18" charset="0"/>
            </a:endParaRPr>
          </a:p>
        </p:txBody>
      </p:sp>
      <p:sp>
        <p:nvSpPr>
          <p:cNvPr id="7" name="文本框 6"/>
          <p:cNvSpPr txBox="1"/>
          <p:nvPr/>
        </p:nvSpPr>
        <p:spPr>
          <a:xfrm>
            <a:off x="6503670" y="1316355"/>
            <a:ext cx="90233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10</a:t>
            </a:r>
            <a:endParaRPr lang="en-US" altLang="zh-CN" sz="2800" b="1" dirty="0">
              <a:solidFill>
                <a:srgbClr val="FF0000"/>
              </a:solidFill>
              <a:latin typeface="Times New Roman" panose="02020603050405020304" pitchFamily="18" charset="0"/>
            </a:endParaRPr>
          </a:p>
        </p:txBody>
      </p:sp>
      <p:sp>
        <p:nvSpPr>
          <p:cNvPr id="3" name="文本框 2"/>
          <p:cNvSpPr txBox="1"/>
          <p:nvPr/>
        </p:nvSpPr>
        <p:spPr>
          <a:xfrm>
            <a:off x="4237990" y="2398395"/>
            <a:ext cx="90233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2</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P spid="3" grpId="0"/>
      <p:bldP spid="7" grpId="1"/>
      <p:bldP spid="6" grpId="1"/>
      <p:bldP spid="3" grpId="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316355"/>
            <a:ext cx="7996555" cy="2158365"/>
          </a:xfrm>
          <a:prstGeom prst="rect">
            <a:avLst/>
          </a:prstGeom>
          <a:noFill/>
        </p:spPr>
        <p:txBody>
          <a:bodyPr wrap="square" rtlCol="0" anchor="t">
            <a:spAutoFit/>
          </a:bodyPr>
          <a:p>
            <a:pPr algn="just">
              <a:lnSpc>
                <a:spcPct val="120000"/>
              </a:lnSpc>
            </a:pPr>
            <a:r>
              <a:rPr lang="zh-CN" altLang="en-US" sz="2800"/>
              <a:t>11. （2019·济宁）如图２０所示的图像是某物体在40s内沿直线运动的s-t图像. 分析图像信息，前3s内物体通过的路程为</a:t>
            </a:r>
            <a:r>
              <a:rPr lang="zh-CN" altLang="en-US" sz="2800" u="sng"/>
              <a:t>     　    　</a:t>
            </a:r>
            <a:r>
              <a:rPr lang="zh-CN" altLang="en-US" sz="2800"/>
              <a:t>m；在这40s内，该物体的平均速度为</a:t>
            </a:r>
            <a:r>
              <a:rPr lang="zh-CN" altLang="en-US" sz="2800" u="sng"/>
              <a:t>     　    　</a:t>
            </a:r>
            <a:r>
              <a:rPr lang="zh-CN" altLang="en-US" sz="2800"/>
              <a:t>m/s.</a:t>
            </a:r>
            <a:endParaRPr lang="zh-CN" altLang="en-US" sz="2800"/>
          </a:p>
        </p:txBody>
      </p:sp>
      <p:sp>
        <p:nvSpPr>
          <p:cNvPr id="6" name="文本框 5"/>
          <p:cNvSpPr txBox="1"/>
          <p:nvPr/>
        </p:nvSpPr>
        <p:spPr>
          <a:xfrm>
            <a:off x="3253105" y="2926715"/>
            <a:ext cx="126555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5  </a:t>
            </a:r>
            <a:endParaRPr lang="en-US" altLang="zh-CN" sz="2800" b="1" dirty="0">
              <a:solidFill>
                <a:srgbClr val="FF0000"/>
              </a:solidFill>
              <a:latin typeface="Times New Roman" panose="02020603050405020304" pitchFamily="18" charset="0"/>
            </a:endParaRPr>
          </a:p>
        </p:txBody>
      </p:sp>
      <p:sp>
        <p:nvSpPr>
          <p:cNvPr id="7" name="文本框 6"/>
          <p:cNvSpPr txBox="1"/>
          <p:nvPr/>
        </p:nvSpPr>
        <p:spPr>
          <a:xfrm>
            <a:off x="3698875" y="2404745"/>
            <a:ext cx="131699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30</a:t>
            </a:r>
            <a:endParaRPr lang="en-US" altLang="zh-CN" sz="2800" b="1" dirty="0">
              <a:solidFill>
                <a:srgbClr val="FF0000"/>
              </a:solidFill>
              <a:latin typeface="Times New Roman" panose="02020603050405020304" pitchFamily="18" charset="0"/>
            </a:endParaRPr>
          </a:p>
        </p:txBody>
      </p:sp>
      <p:pic>
        <p:nvPicPr>
          <p:cNvPr id="3" name="图片 2"/>
          <p:cNvPicPr>
            <a:picLocks noChangeAspect="1"/>
          </p:cNvPicPr>
          <p:nvPr/>
        </p:nvPicPr>
        <p:blipFill>
          <a:blip r:embed="rId1"/>
          <a:stretch>
            <a:fillRect/>
          </a:stretch>
        </p:blipFill>
        <p:spPr>
          <a:xfrm>
            <a:off x="4883785" y="3370580"/>
            <a:ext cx="3686810" cy="2914015"/>
          </a:xfrm>
          <a:prstGeom prst="rect">
            <a:avLst/>
          </a:prstGeom>
        </p:spPr>
      </p:pic>
      <p:sp>
        <p:nvSpPr>
          <p:cNvPr id="4" name="文本框 3"/>
          <p:cNvSpPr txBox="1"/>
          <p:nvPr/>
        </p:nvSpPr>
        <p:spPr>
          <a:xfrm>
            <a:off x="6196965" y="5955030"/>
            <a:ext cx="1061085" cy="368300"/>
          </a:xfrm>
          <a:prstGeom prst="rect">
            <a:avLst/>
          </a:prstGeom>
          <a:noFill/>
        </p:spPr>
        <p:txBody>
          <a:bodyPr wrap="square" rtlCol="0">
            <a:spAutoFit/>
          </a:bodyPr>
          <a:p>
            <a:pPr algn="ctr"/>
            <a:r>
              <a:rPr lang="zh-CN" altLang="en-US">
                <a:latin typeface="楷体" panose="02010609060101010101" charset="-122"/>
                <a:ea typeface="楷体" panose="02010609060101010101" charset="-122"/>
                <a:cs typeface="宋体" panose="02010600030101010101" pitchFamily="2" charset="-122"/>
              </a:rPr>
              <a:t>图</a:t>
            </a:r>
            <a:r>
              <a:rPr lang="zh-CN" altLang="en-US">
                <a:latin typeface="宋体" panose="02010600030101010101" pitchFamily="2" charset="-122"/>
                <a:cs typeface="宋体" panose="02010600030101010101" pitchFamily="2" charset="-122"/>
              </a:rPr>
              <a:t> </a:t>
            </a:r>
            <a:r>
              <a:rPr lang="en-US" altLang="zh-CN">
                <a:latin typeface="Times New Roman" panose="02020603050405020304" pitchFamily="18" charset="0"/>
                <a:ea typeface="楷体" panose="02010609060101010101" charset="-122"/>
                <a:cs typeface="Times New Roman" panose="02020603050405020304" pitchFamily="18" charset="0"/>
              </a:rPr>
              <a:t>20</a:t>
            </a:r>
            <a:endParaRPr lang="en-US" altLang="zh-CN">
              <a:latin typeface="Times New Roman" panose="02020603050405020304" pitchFamily="18" charset="0"/>
              <a:ea typeface="楷体" panose="02010609060101010101" charset="-122"/>
              <a:cs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6" grpId="0"/>
      <p:bldP spid="6" grpId="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1175385" y="3593465"/>
            <a:ext cx="6793230" cy="2251710"/>
          </a:xfrm>
          <a:prstGeom prst="rect">
            <a:avLst/>
          </a:prstGeom>
        </p:spPr>
      </p:pic>
      <p:sp>
        <p:nvSpPr>
          <p:cNvPr id="2" name="文本框 1"/>
          <p:cNvSpPr txBox="1"/>
          <p:nvPr/>
        </p:nvSpPr>
        <p:spPr>
          <a:xfrm>
            <a:off x="573723" y="1316355"/>
            <a:ext cx="7996555" cy="2158365"/>
          </a:xfrm>
          <a:prstGeom prst="rect">
            <a:avLst/>
          </a:prstGeom>
          <a:noFill/>
        </p:spPr>
        <p:txBody>
          <a:bodyPr wrap="square" rtlCol="0" anchor="t">
            <a:spAutoFit/>
          </a:bodyPr>
          <a:p>
            <a:pPr algn="just">
              <a:lnSpc>
                <a:spcPct val="120000"/>
              </a:lnSpc>
            </a:pPr>
            <a:r>
              <a:rPr lang="zh-CN" altLang="en-US" sz="2800"/>
              <a:t>12. （2019·淮安）如图21所示. 小车水平向右做直线运动. 数字钟显示的时间格式是“时：分：秒”，则小车从起点到终点通过的总路程是</a:t>
            </a:r>
            <a:r>
              <a:rPr lang="zh-CN" altLang="en-US" sz="2800" u="sng"/>
              <a:t>       　    </a:t>
            </a:r>
            <a:r>
              <a:rPr lang="zh-CN" altLang="en-US" sz="2800"/>
              <a:t>cm，全程的平均速度是</a:t>
            </a:r>
            <a:r>
              <a:rPr lang="zh-CN" altLang="en-US" sz="2800" u="sng"/>
              <a:t>       　    </a:t>
            </a:r>
            <a:r>
              <a:rPr lang="zh-CN" altLang="en-US" sz="2800"/>
              <a:t>cm/s. </a:t>
            </a:r>
            <a:endParaRPr lang="zh-CN" altLang="en-US" sz="2800"/>
          </a:p>
        </p:txBody>
      </p:sp>
      <p:sp>
        <p:nvSpPr>
          <p:cNvPr id="6" name="文本框 5"/>
          <p:cNvSpPr txBox="1"/>
          <p:nvPr/>
        </p:nvSpPr>
        <p:spPr>
          <a:xfrm>
            <a:off x="3682365" y="2901315"/>
            <a:ext cx="98044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0.90</a:t>
            </a:r>
            <a:endParaRPr lang="en-US" altLang="zh-CN" sz="2800" b="1" dirty="0">
              <a:solidFill>
                <a:srgbClr val="FF0000"/>
              </a:solidFill>
              <a:latin typeface="Times New Roman" panose="02020603050405020304" pitchFamily="18" charset="0"/>
            </a:endParaRPr>
          </a:p>
        </p:txBody>
      </p:sp>
      <p:sp>
        <p:nvSpPr>
          <p:cNvPr id="7" name="文本框 6"/>
          <p:cNvSpPr txBox="1"/>
          <p:nvPr/>
        </p:nvSpPr>
        <p:spPr>
          <a:xfrm>
            <a:off x="6594475" y="2379345"/>
            <a:ext cx="90233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4.50</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6" grpId="0"/>
      <p:bldP spid="6" grpId="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2305050" y="3753485"/>
            <a:ext cx="98044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10  </a:t>
            </a:r>
            <a:endParaRPr lang="en-US" altLang="zh-CN" sz="2800" b="1" dirty="0">
              <a:solidFill>
                <a:srgbClr val="FF0000"/>
              </a:solidFill>
              <a:latin typeface="Times New Roman" panose="02020603050405020304" pitchFamily="18" charset="0"/>
            </a:endParaRPr>
          </a:p>
        </p:txBody>
      </p:sp>
      <p:sp>
        <p:nvSpPr>
          <p:cNvPr id="7" name="文本框 6"/>
          <p:cNvSpPr txBox="1"/>
          <p:nvPr/>
        </p:nvSpPr>
        <p:spPr>
          <a:xfrm>
            <a:off x="6361430" y="3231515"/>
            <a:ext cx="90233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6000</a:t>
            </a:r>
            <a:endParaRPr lang="en-US" altLang="zh-CN" sz="2800" b="1" dirty="0">
              <a:solidFill>
                <a:srgbClr val="FF0000"/>
              </a:solidFill>
              <a:latin typeface="Times New Roman" panose="02020603050405020304" pitchFamily="18" charset="0"/>
            </a:endParaRPr>
          </a:p>
        </p:txBody>
      </p:sp>
      <p:sp>
        <p:nvSpPr>
          <p:cNvPr id="2" name="文本框 1"/>
          <p:cNvSpPr txBox="1"/>
          <p:nvPr/>
        </p:nvSpPr>
        <p:spPr>
          <a:xfrm>
            <a:off x="573723" y="1675130"/>
            <a:ext cx="7996555" cy="2675255"/>
          </a:xfrm>
          <a:prstGeom prst="rect">
            <a:avLst/>
          </a:prstGeom>
          <a:noFill/>
        </p:spPr>
        <p:txBody>
          <a:bodyPr wrap="square" rtlCol="0" anchor="t">
            <a:spAutoFit/>
          </a:bodyPr>
          <a:p>
            <a:pPr algn="just">
              <a:lnSpc>
                <a:spcPct val="120000"/>
              </a:lnSpc>
            </a:pPr>
            <a:r>
              <a:rPr lang="zh-CN" altLang="en-US" sz="2800"/>
              <a:t>13. 汽车在出厂前要进行测试，某次测试中，先让汽车在模拟山路上以8m/s的速度行驶500s，紧接着在模拟公路上以20m/s的速度行驶100s，汽车在这次整个测试过程中行驶的路程为</a:t>
            </a:r>
            <a:r>
              <a:rPr lang="zh-CN" altLang="en-US" sz="2800" u="sng"/>
              <a:t>     　    　</a:t>
            </a:r>
            <a:r>
              <a:rPr lang="zh-CN" altLang="en-US" sz="2800"/>
              <a:t>m，平均速度为</a:t>
            </a:r>
            <a:r>
              <a:rPr lang="zh-CN" altLang="en-US" sz="2800" u="sng"/>
              <a:t>     　    　</a:t>
            </a:r>
            <a:r>
              <a:rPr lang="zh-CN" altLang="en-US" sz="2800"/>
              <a:t>m/s.   </a:t>
            </a:r>
            <a:endParaRPr lang="zh-CN" altLang="en-US" sz="2800"/>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6" grpId="0"/>
      <p:bldP spid="6"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nvSpPr>
        <p:spPr>
          <a:xfrm>
            <a:off x="625475" y="1184275"/>
            <a:ext cx="7894320" cy="4225925"/>
          </a:xfrm>
          <a:prstGeom prst="rect">
            <a:avLst/>
          </a:prstGeom>
          <a:noFill/>
        </p:spPr>
        <p:txBody>
          <a:bodyPr wrap="square" rtlCol="0" anchor="t">
            <a:spAutoFit/>
          </a:bodyPr>
          <a:p>
            <a:pPr algn="just">
              <a:lnSpc>
                <a:spcPct val="120000"/>
              </a:lnSpc>
            </a:pPr>
            <a:r>
              <a:rPr lang="zh-CN" altLang="en-US" sz="2800" b="1"/>
              <a:t>2. </a:t>
            </a:r>
            <a:r>
              <a:rPr lang="zh-CN" altLang="en-US" sz="2800" b="1"/>
              <a:t>测量的基本工具</a:t>
            </a:r>
            <a:r>
              <a:rPr lang="zh-CN" altLang="en-US" sz="2800"/>
              <a:t>：</a:t>
            </a:r>
            <a:r>
              <a:rPr lang="zh-CN" altLang="en-US" sz="2800" u="sng"/>
              <a:t>                </a:t>
            </a:r>
            <a:r>
              <a:rPr lang="zh-CN" altLang="en-US" sz="2800"/>
              <a:t> . </a:t>
            </a:r>
            <a:endParaRPr lang="zh-CN" altLang="en-US" sz="2800"/>
          </a:p>
          <a:p>
            <a:pPr>
              <a:lnSpc>
                <a:spcPct val="120000"/>
              </a:lnSpc>
            </a:pPr>
            <a:r>
              <a:rPr lang="zh-CN" altLang="en-US" sz="2800" b="1"/>
              <a:t>3. 刻度尺的使用</a:t>
            </a:r>
            <a:r>
              <a:rPr lang="zh-CN" altLang="en-US" sz="2800"/>
              <a:t>：</a:t>
            </a:r>
            <a:endParaRPr lang="zh-CN" altLang="en-US" sz="2800" b="1" dirty="0">
              <a:solidFill>
                <a:srgbClr val="FF0000"/>
              </a:solidFill>
              <a:latin typeface="Times New Roman" panose="02020603050405020304" pitchFamily="18" charset="0"/>
            </a:endParaRPr>
          </a:p>
          <a:p>
            <a:pPr>
              <a:lnSpc>
                <a:spcPct val="120000"/>
              </a:lnSpc>
            </a:pPr>
            <a:r>
              <a:rPr lang="zh-CN" altLang="en-US" sz="2800"/>
              <a:t>（1）使用前，应该观察：</a:t>
            </a:r>
            <a:endParaRPr lang="zh-CN" altLang="en-US" sz="2800"/>
          </a:p>
          <a:p>
            <a:pPr marL="744220">
              <a:lnSpc>
                <a:spcPct val="120000"/>
              </a:lnSpc>
            </a:pPr>
            <a:r>
              <a:rPr lang="zh-CN" altLang="en-US" sz="2800"/>
              <a:t>①</a:t>
            </a:r>
            <a:r>
              <a:rPr lang="zh-CN" altLang="en-US" sz="2800" u="sng"/>
              <a:t>　　      　</a:t>
            </a:r>
            <a:r>
              <a:rPr lang="zh-CN" altLang="en-US" sz="2800"/>
              <a:t>：是否磨损，若磨损则要从后面清晰的刻度开始量起.</a:t>
            </a:r>
            <a:endParaRPr lang="zh-CN" altLang="en-US" sz="2800"/>
          </a:p>
          <a:p>
            <a:pPr marL="744220">
              <a:lnSpc>
                <a:spcPct val="120000"/>
              </a:lnSpc>
            </a:pPr>
            <a:r>
              <a:rPr lang="zh-CN" altLang="en-US" sz="2800"/>
              <a:t>②</a:t>
            </a:r>
            <a:r>
              <a:rPr lang="zh-CN" altLang="en-US" sz="2800" u="sng"/>
              <a:t>　　      　</a:t>
            </a:r>
            <a:r>
              <a:rPr lang="zh-CN" altLang="en-US" sz="2800"/>
              <a:t>：便于选择合适的刻度尺进行测量.</a:t>
            </a:r>
            <a:endParaRPr lang="zh-CN" altLang="en-US" sz="2800"/>
          </a:p>
          <a:p>
            <a:pPr marL="744220">
              <a:lnSpc>
                <a:spcPct val="120000"/>
              </a:lnSpc>
            </a:pPr>
            <a:r>
              <a:rPr lang="zh-CN" altLang="en-US" sz="2800"/>
              <a:t>③</a:t>
            </a:r>
            <a:r>
              <a:rPr lang="zh-CN" altLang="en-US" sz="2800" u="sng"/>
              <a:t>　　      　</a:t>
            </a:r>
            <a:r>
              <a:rPr lang="zh-CN" altLang="en-US" sz="2800"/>
              <a:t>：便于快速准确地进行测量.</a:t>
            </a:r>
            <a:endParaRPr lang="zh-CN" altLang="en-US" sz="2800"/>
          </a:p>
        </p:txBody>
      </p:sp>
      <p:sp>
        <p:nvSpPr>
          <p:cNvPr id="13" name="文本框 3"/>
          <p:cNvSpPr txBox="1"/>
          <p:nvPr/>
        </p:nvSpPr>
        <p:spPr>
          <a:xfrm>
            <a:off x="3803650" y="1109980"/>
            <a:ext cx="1506855"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刻度尺</a:t>
            </a:r>
            <a:endParaRPr lang="zh-CN" altLang="en-US" sz="2800" b="1" dirty="0">
              <a:solidFill>
                <a:srgbClr val="FF0000"/>
              </a:solidFill>
              <a:latin typeface="Times New Roman" panose="02020603050405020304" pitchFamily="18" charset="0"/>
            </a:endParaRPr>
          </a:p>
        </p:txBody>
      </p:sp>
      <p:sp>
        <p:nvSpPr>
          <p:cNvPr id="14" name="文本框 13"/>
          <p:cNvSpPr txBox="1"/>
          <p:nvPr/>
        </p:nvSpPr>
        <p:spPr>
          <a:xfrm>
            <a:off x="1335405" y="2691130"/>
            <a:ext cx="2540000" cy="607695"/>
          </a:xfrm>
          <a:prstGeom prst="rect">
            <a:avLst/>
          </a:prstGeom>
          <a:noFill/>
        </p:spPr>
        <p:txBody>
          <a:bodyPr wrap="square" rtlCol="0" anchor="t">
            <a:spAutoFit/>
          </a:bodyPr>
          <a:p>
            <a:pPr algn="ctr">
              <a:lnSpc>
                <a:spcPct val="120000"/>
              </a:lnSpc>
              <a:buClrTx/>
              <a:buSzTx/>
              <a:buFontTx/>
            </a:pPr>
            <a:r>
              <a:rPr lang="zh-CN" altLang="en-US" sz="2800" b="1" dirty="0">
                <a:solidFill>
                  <a:srgbClr val="FF0000"/>
                </a:solidFill>
                <a:latin typeface="Times New Roman" panose="02020603050405020304" pitchFamily="18" charset="0"/>
              </a:rPr>
              <a:t>零刻度线</a:t>
            </a:r>
            <a:endParaRPr lang="zh-CN" altLang="en-US" sz="2800" b="1" dirty="0">
              <a:solidFill>
                <a:srgbClr val="FF0000"/>
              </a:solidFill>
              <a:latin typeface="Times New Roman" panose="02020603050405020304" pitchFamily="18" charset="0"/>
            </a:endParaRPr>
          </a:p>
        </p:txBody>
      </p:sp>
      <p:sp>
        <p:nvSpPr>
          <p:cNvPr id="15" name="文本框 14"/>
          <p:cNvSpPr txBox="1"/>
          <p:nvPr/>
        </p:nvSpPr>
        <p:spPr>
          <a:xfrm>
            <a:off x="1815465" y="3713480"/>
            <a:ext cx="1579880" cy="607695"/>
          </a:xfrm>
          <a:prstGeom prst="rect">
            <a:avLst/>
          </a:prstGeom>
          <a:noFill/>
        </p:spPr>
        <p:txBody>
          <a:bodyPr wrap="square" rtlCol="0" anchor="t">
            <a:spAutoFit/>
          </a:bodyPr>
          <a:p>
            <a:pPr algn="ctr">
              <a:lnSpc>
                <a:spcPct val="120000"/>
              </a:lnSpc>
              <a:buClrTx/>
              <a:buSzTx/>
              <a:buFontTx/>
            </a:pPr>
            <a:r>
              <a:rPr lang="zh-CN" altLang="en-US" sz="2800" b="1" dirty="0">
                <a:solidFill>
                  <a:srgbClr val="FF0000"/>
                </a:solidFill>
                <a:latin typeface="Times New Roman" panose="02020603050405020304" pitchFamily="18" charset="0"/>
              </a:rPr>
              <a:t>量程</a:t>
            </a:r>
            <a:endParaRPr lang="zh-CN" altLang="en-US" sz="2800" b="1" dirty="0">
              <a:solidFill>
                <a:srgbClr val="FF0000"/>
              </a:solidFill>
              <a:latin typeface="Times New Roman" panose="02020603050405020304" pitchFamily="18" charset="0"/>
            </a:endParaRPr>
          </a:p>
        </p:txBody>
      </p:sp>
      <p:sp>
        <p:nvSpPr>
          <p:cNvPr id="16" name="文本框 15"/>
          <p:cNvSpPr txBox="1"/>
          <p:nvPr/>
        </p:nvSpPr>
        <p:spPr>
          <a:xfrm>
            <a:off x="1891665" y="4779645"/>
            <a:ext cx="150241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分度值</a:t>
            </a:r>
            <a:endParaRPr lang="zh-CN" altLang="en-US"/>
          </a:p>
        </p:txBody>
      </p:sp>
      <p:pic>
        <p:nvPicPr>
          <p:cNvPr id="17" name="图片 16"/>
          <p:cNvPicPr>
            <a:picLocks noChangeAspect="1"/>
          </p:cNvPicPr>
          <p:nvPr/>
        </p:nvPicPr>
        <p:blipFill>
          <a:blip r:embed="rId1"/>
          <a:stretch>
            <a:fillRect/>
          </a:stretch>
        </p:blipFill>
        <p:spPr>
          <a:xfrm>
            <a:off x="5310505" y="5338445"/>
            <a:ext cx="3068320" cy="1242060"/>
          </a:xfrm>
          <a:prstGeom prst="rect">
            <a:avLst/>
          </a:prstGeom>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ppt_x"/>
                                          </p:val>
                                        </p:tav>
                                        <p:tav tm="100000">
                                          <p:val>
                                            <p:strVal val="#ppt_x"/>
                                          </p:val>
                                        </p:tav>
                                      </p:tavLst>
                                    </p:anim>
                                    <p:anim calcmode="lin" valueType="num">
                                      <p:cBhvr additive="base">
                                        <p:cTn id="1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fill="hold"/>
                                        <p:tgtEl>
                                          <p:spTgt spid="16"/>
                                        </p:tgtEl>
                                        <p:attrNameLst>
                                          <p:attrName>ppt_x</p:attrName>
                                        </p:attrNameLst>
                                      </p:cBhvr>
                                      <p:tavLst>
                                        <p:tav tm="0">
                                          <p:val>
                                            <p:strVal val="#ppt_x"/>
                                          </p:val>
                                        </p:tav>
                                        <p:tav tm="100000">
                                          <p:val>
                                            <p:strVal val="#ppt_x"/>
                                          </p:val>
                                        </p:tav>
                                      </p:tavLst>
                                    </p:anim>
                                    <p:anim calcmode="lin" valueType="num">
                                      <p:cBhvr additive="base">
                                        <p:cTn id="26"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14" grpId="0"/>
      <p:bldP spid="15" grpId="0"/>
      <p:bldP spid="16" grpId="0"/>
      <p:bldP spid="14" grpId="1"/>
      <p:bldP spid="15" grpId="1"/>
      <p:bldP spid="16" grpId="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172845"/>
            <a:ext cx="7996555" cy="5087620"/>
          </a:xfrm>
          <a:prstGeom prst="rect">
            <a:avLst/>
          </a:prstGeom>
          <a:noFill/>
        </p:spPr>
        <p:txBody>
          <a:bodyPr wrap="square" rtlCol="0" anchor="t">
            <a:spAutoFit/>
          </a:bodyPr>
          <a:p>
            <a:pPr algn="just">
              <a:lnSpc>
                <a:spcPct val="110000"/>
              </a:lnSpc>
            </a:pPr>
            <a:r>
              <a:rPr lang="zh-CN" altLang="en-US" sz="2800"/>
              <a:t>14. （2019·贵港）小林家门口到贵港新世纪广场的公交路线全长9km，周末，小林从家门口的公车站乘坐公共汽车用时15min到达新世纪广场公车站与同学会合. 求：</a:t>
            </a:r>
            <a:endParaRPr lang="zh-CN" altLang="en-US" sz="2800"/>
          </a:p>
          <a:p>
            <a:pPr algn="just">
              <a:lnSpc>
                <a:spcPct val="120000"/>
              </a:lnSpc>
            </a:pPr>
            <a:r>
              <a:rPr lang="zh-CN" altLang="en-US" sz="2800"/>
              <a:t>（1）公共汽车从小林家门口的公车站到新世纪广场公车站的平均速度v1是多少km/h？合多少m/s？</a:t>
            </a:r>
            <a:endParaRPr lang="zh-CN" altLang="en-US" sz="2800"/>
          </a:p>
          <a:p>
            <a:pPr algn="just">
              <a:lnSpc>
                <a:spcPct val="120000"/>
              </a:lnSpc>
            </a:pPr>
            <a:r>
              <a:rPr lang="zh-CN" altLang="en-US" sz="2800"/>
              <a:t>（2）新世纪广场到园博园的公交路线全长20km，则小林和同学从新世纪广场公车站乘坐公共汽车到园博园公车站需要用多长时间（假定此公共汽车的速度v2与v1相同）？</a:t>
            </a:r>
            <a:endParaRPr lang="zh-CN" altLang="en-US" sz="2800"/>
          </a:p>
        </p:txBody>
      </p:sp>
    </p:spTree>
  </p:cSld>
  <p:clrMapOvr>
    <a:masterClrMapping/>
  </p:clrMapOvr>
  <p:transition>
    <p:push dir="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172845"/>
            <a:ext cx="7996555" cy="2675255"/>
          </a:xfrm>
          <a:prstGeom prst="rect">
            <a:avLst/>
          </a:prstGeom>
          <a:noFill/>
        </p:spPr>
        <p:txBody>
          <a:bodyPr wrap="square" rtlCol="0" anchor="t">
            <a:spAutoFit/>
          </a:bodyPr>
          <a:p>
            <a:pPr algn="just">
              <a:lnSpc>
                <a:spcPct val="120000"/>
              </a:lnSpc>
              <a:buClrTx/>
              <a:buSzTx/>
              <a:buFontTx/>
            </a:pPr>
            <a:r>
              <a:rPr lang="en-US" altLang="zh-CN" sz="2800" b="1" dirty="0">
                <a:solidFill>
                  <a:srgbClr val="FF0000"/>
                </a:solidFill>
                <a:latin typeface="Times New Roman" panose="02020603050405020304" pitchFamily="18" charset="0"/>
              </a:rPr>
              <a:t>解：</a:t>
            </a:r>
            <a:endParaRPr lang="en-US" altLang="zh-CN" sz="2800" b="1" dirty="0">
              <a:solidFill>
                <a:srgbClr val="FF0000"/>
              </a:solidFill>
              <a:latin typeface="Times New Roman" panose="02020603050405020304" pitchFamily="18" charset="0"/>
            </a:endParaRPr>
          </a:p>
          <a:p>
            <a:pPr marL="956945" indent="-956310" algn="just">
              <a:lnSpc>
                <a:spcPct val="120000"/>
              </a:lnSpc>
              <a:buClrTx/>
              <a:buSzTx/>
              <a:buFontTx/>
            </a:pPr>
            <a:r>
              <a:rPr lang="en-US" altLang="zh-CN" sz="2800" b="1" dirty="0">
                <a:solidFill>
                  <a:srgbClr val="FF0000"/>
                </a:solidFill>
                <a:latin typeface="Times New Roman" panose="02020603050405020304" pitchFamily="18" charset="0"/>
              </a:rPr>
              <a:t>（1）公共汽车从小林家门口的公车站到新世纪广场公车站的平均速度：</a:t>
            </a:r>
            <a:endParaRPr lang="en-US" altLang="zh-CN" sz="2800" b="1" dirty="0">
              <a:solidFill>
                <a:srgbClr val="FF0000"/>
              </a:solidFill>
              <a:latin typeface="Times New Roman" panose="02020603050405020304" pitchFamily="18" charset="0"/>
            </a:endParaRPr>
          </a:p>
          <a:p>
            <a:pPr marL="943610" indent="0" algn="just">
              <a:lnSpc>
                <a:spcPct val="120000"/>
              </a:lnSpc>
              <a:buClrTx/>
              <a:buSzTx/>
              <a:buFontTx/>
            </a:pPr>
            <a:r>
              <a:rPr lang="en-US" altLang="zh-CN" sz="2800" b="1" dirty="0">
                <a:solidFill>
                  <a:srgbClr val="FF0000"/>
                </a:solidFill>
                <a:latin typeface="Times New Roman" panose="02020603050405020304" pitchFamily="18" charset="0"/>
              </a:rPr>
              <a:t>v</a:t>
            </a:r>
            <a:r>
              <a:rPr lang="en-US" altLang="zh-CN" sz="2800" b="1" baseline="-25000" dirty="0">
                <a:solidFill>
                  <a:srgbClr val="FF0000"/>
                </a:solidFill>
                <a:latin typeface="Times New Roman" panose="02020603050405020304" pitchFamily="18" charset="0"/>
              </a:rPr>
              <a:t>1</a:t>
            </a:r>
            <a:r>
              <a:rPr lang="en-US" altLang="zh-CN" sz="2800" b="1" dirty="0">
                <a:solidFill>
                  <a:srgbClr val="FF0000"/>
                </a:solidFill>
                <a:latin typeface="Times New Roman" panose="02020603050405020304" pitchFamily="18" charset="0"/>
              </a:rPr>
              <a:t>=s</a:t>
            </a:r>
            <a:r>
              <a:rPr lang="en-US" altLang="zh-CN" sz="2800" b="1" baseline="-25000" dirty="0">
                <a:solidFill>
                  <a:srgbClr val="FF0000"/>
                </a:solidFill>
                <a:latin typeface="Times New Roman" panose="02020603050405020304" pitchFamily="18" charset="0"/>
              </a:rPr>
              <a:t>1</a:t>
            </a:r>
            <a:r>
              <a:rPr lang="en-US" altLang="zh-CN" sz="2800" b="1" dirty="0">
                <a:solidFill>
                  <a:srgbClr val="FF0000"/>
                </a:solidFill>
                <a:latin typeface="Times New Roman" panose="02020603050405020304" pitchFamily="18" charset="0"/>
              </a:rPr>
              <a:t>/t</a:t>
            </a:r>
            <a:r>
              <a:rPr lang="en-US" altLang="zh-CN" sz="2800" b="1" baseline="-25000" dirty="0">
                <a:solidFill>
                  <a:srgbClr val="FF0000"/>
                </a:solidFill>
                <a:latin typeface="Times New Roman" panose="02020603050405020304" pitchFamily="18" charset="0"/>
              </a:rPr>
              <a:t>1</a:t>
            </a:r>
            <a:r>
              <a:rPr lang="en-US" altLang="zh-CN" sz="2800" b="1" dirty="0">
                <a:solidFill>
                  <a:srgbClr val="FF0000"/>
                </a:solidFill>
                <a:latin typeface="Times New Roman" panose="02020603050405020304" pitchFamily="18" charset="0"/>
              </a:rPr>
              <a:t>=9km/(15/60h)=36km/h；</a:t>
            </a:r>
            <a:endParaRPr lang="en-US" altLang="zh-CN" sz="2800" b="1" dirty="0">
              <a:solidFill>
                <a:srgbClr val="FF0000"/>
              </a:solidFill>
              <a:latin typeface="Times New Roman" panose="02020603050405020304" pitchFamily="18" charset="0"/>
            </a:endParaRPr>
          </a:p>
          <a:p>
            <a:pPr marL="0" indent="904875" algn="just">
              <a:lnSpc>
                <a:spcPct val="120000"/>
              </a:lnSpc>
              <a:buClrTx/>
              <a:buSzTx/>
              <a:buFontTx/>
            </a:pPr>
            <a:r>
              <a:rPr lang="en-US" altLang="zh-CN" sz="2800" b="1" dirty="0">
                <a:solidFill>
                  <a:srgbClr val="FF0000"/>
                </a:solidFill>
                <a:latin typeface="Times New Roman" panose="02020603050405020304" pitchFamily="18" charset="0"/>
              </a:rPr>
              <a:t>36km/h=36×(1/3.6)m/s=10m/s.     </a:t>
            </a:r>
            <a:endParaRPr lang="en-US" altLang="zh-CN" sz="2800" b="1" dirty="0">
              <a:solidFill>
                <a:srgbClr val="FF0000"/>
              </a:solidFill>
              <a:latin typeface="Times New Roman" panose="02020603050405020304" pitchFamily="18" charset="0"/>
            </a:endParaRPr>
          </a:p>
        </p:txBody>
      </p:sp>
      <p:sp>
        <p:nvSpPr>
          <p:cNvPr id="3" name="文本框 2"/>
          <p:cNvSpPr txBox="1"/>
          <p:nvPr/>
        </p:nvSpPr>
        <p:spPr>
          <a:xfrm>
            <a:off x="573088" y="3756025"/>
            <a:ext cx="7996555" cy="2675255"/>
          </a:xfrm>
          <a:prstGeom prst="rect">
            <a:avLst/>
          </a:prstGeom>
          <a:noFill/>
        </p:spPr>
        <p:txBody>
          <a:bodyPr wrap="square" rtlCol="0" anchor="t">
            <a:spAutoFit/>
          </a:bodyPr>
          <a:p>
            <a:pPr marL="904875" indent="-904875" algn="just">
              <a:lnSpc>
                <a:spcPct val="120000"/>
              </a:lnSpc>
              <a:buClrTx/>
              <a:buSzTx/>
              <a:buFontTx/>
            </a:pPr>
            <a:r>
              <a:rPr lang="en-US" altLang="zh-CN" sz="2800" b="1" dirty="0">
                <a:solidFill>
                  <a:srgbClr val="FF0000"/>
                </a:solidFill>
                <a:latin typeface="Times New Roman" panose="02020603050405020304" pitchFamily="18" charset="0"/>
              </a:rPr>
              <a:t>（2）假定此公共汽车的速度v2与v1相同，从新世纪广场公车站乘坐公共汽车到园博园公车站需要的时间：</a:t>
            </a:r>
            <a:endParaRPr lang="en-US" altLang="zh-CN" sz="2800" b="1" dirty="0">
              <a:solidFill>
                <a:srgbClr val="FF0000"/>
              </a:solidFill>
              <a:latin typeface="Times New Roman" panose="02020603050405020304" pitchFamily="18" charset="0"/>
            </a:endParaRPr>
          </a:p>
          <a:p>
            <a:pPr marL="969645" indent="-26035" algn="just">
              <a:lnSpc>
                <a:spcPct val="120000"/>
              </a:lnSpc>
              <a:buClrTx/>
              <a:buSzTx/>
              <a:buFontTx/>
            </a:pPr>
            <a:r>
              <a:rPr lang="en-US" altLang="zh-CN" sz="2800" b="1" dirty="0">
                <a:solidFill>
                  <a:srgbClr val="FF0000"/>
                </a:solidFill>
                <a:latin typeface="Times New Roman" panose="02020603050405020304" pitchFamily="18" charset="0"/>
              </a:rPr>
              <a:t>t</a:t>
            </a:r>
            <a:r>
              <a:rPr lang="en-US" altLang="zh-CN" sz="2800" b="1" baseline="-25000" dirty="0">
                <a:solidFill>
                  <a:srgbClr val="FF0000"/>
                </a:solidFill>
                <a:latin typeface="Times New Roman" panose="02020603050405020304" pitchFamily="18" charset="0"/>
              </a:rPr>
              <a:t>2</a:t>
            </a:r>
            <a:r>
              <a:rPr lang="en-US" altLang="zh-CN" sz="2800" b="1" dirty="0">
                <a:solidFill>
                  <a:srgbClr val="FF0000"/>
                </a:solidFill>
                <a:latin typeface="Times New Roman" panose="02020603050405020304" pitchFamily="18" charset="0"/>
              </a:rPr>
              <a:t>=s</a:t>
            </a:r>
            <a:r>
              <a:rPr lang="en-US" altLang="zh-CN" sz="2800" b="1" baseline="-25000" dirty="0">
                <a:solidFill>
                  <a:srgbClr val="FF0000"/>
                </a:solidFill>
                <a:latin typeface="Times New Roman" panose="02020603050405020304" pitchFamily="18" charset="0"/>
              </a:rPr>
              <a:t>2</a:t>
            </a:r>
            <a:r>
              <a:rPr lang="en-US" altLang="zh-CN" sz="2800" b="1" dirty="0">
                <a:solidFill>
                  <a:srgbClr val="FF0000"/>
                </a:solidFill>
                <a:latin typeface="Times New Roman" panose="02020603050405020304" pitchFamily="18" charset="0"/>
              </a:rPr>
              <a:t>/v</a:t>
            </a:r>
            <a:r>
              <a:rPr lang="en-US" altLang="zh-CN" sz="2800" b="1" baseline="-25000" dirty="0">
                <a:solidFill>
                  <a:srgbClr val="FF0000"/>
                </a:solidFill>
                <a:latin typeface="Times New Roman" panose="02020603050405020304" pitchFamily="18" charset="0"/>
              </a:rPr>
              <a:t>2</a:t>
            </a:r>
            <a:r>
              <a:rPr lang="en-US" altLang="zh-CN" sz="2800" b="1" dirty="0">
                <a:solidFill>
                  <a:srgbClr val="FF0000"/>
                </a:solidFill>
                <a:latin typeface="Times New Roman" panose="02020603050405020304" pitchFamily="18" charset="0"/>
              </a:rPr>
              <a:t>=(20</a:t>
            </a:r>
            <a:r>
              <a:rPr lang="en-US" altLang="zh-CN" sz="2800" b="1" dirty="0">
                <a:solidFill>
                  <a:srgbClr val="FF0000"/>
                </a:solidFill>
                <a:latin typeface="Times New Roman" panose="02020603050405020304" pitchFamily="18" charset="0"/>
                <a:sym typeface="+mn-ea"/>
              </a:rPr>
              <a:t>×10</a:t>
            </a:r>
            <a:r>
              <a:rPr lang="en-US" altLang="zh-CN" sz="2800" b="1" baseline="30000" dirty="0">
                <a:solidFill>
                  <a:srgbClr val="FF0000"/>
                </a:solidFill>
                <a:latin typeface="Times New Roman" panose="02020603050405020304" pitchFamily="18" charset="0"/>
                <a:sym typeface="+mn-ea"/>
              </a:rPr>
              <a:t>3</a:t>
            </a:r>
            <a:r>
              <a:rPr lang="en-US" altLang="zh-CN" sz="2800" b="1" dirty="0">
                <a:solidFill>
                  <a:srgbClr val="FF0000"/>
                </a:solidFill>
                <a:latin typeface="Times New Roman" panose="02020603050405020304" pitchFamily="18" charset="0"/>
                <a:sym typeface="+mn-ea"/>
              </a:rPr>
              <a:t>m/s)</a:t>
            </a:r>
            <a:r>
              <a:rPr lang="en-US" altLang="zh-CN" sz="2800" b="1" dirty="0">
                <a:solidFill>
                  <a:srgbClr val="FF0000"/>
                </a:solidFill>
                <a:latin typeface="Times New Roman" panose="02020603050405020304" pitchFamily="18" charset="0"/>
              </a:rPr>
              <a:t> /(10m/s)=2×10</a:t>
            </a:r>
            <a:r>
              <a:rPr lang="en-US" altLang="zh-CN" sz="2800" b="1" baseline="30000" dirty="0">
                <a:solidFill>
                  <a:srgbClr val="FF0000"/>
                </a:solidFill>
                <a:latin typeface="Times New Roman" panose="02020603050405020304" pitchFamily="18" charset="0"/>
              </a:rPr>
              <a:t>3</a:t>
            </a:r>
            <a:r>
              <a:rPr lang="en-US" altLang="zh-CN" sz="2800" b="1" dirty="0">
                <a:solidFill>
                  <a:srgbClr val="FF0000"/>
                </a:solidFill>
                <a:latin typeface="Times New Roman" panose="02020603050405020304" pitchFamily="18" charset="0"/>
              </a:rPr>
              <a:t>s.</a:t>
            </a:r>
            <a:endParaRPr lang="en-US" altLang="zh-CN" sz="2800" b="1" dirty="0">
              <a:solidFill>
                <a:srgbClr val="FF0000"/>
              </a:solidFill>
              <a:latin typeface="Times New Roman" panose="02020603050405020304" pitchFamily="18" charset="0"/>
            </a:endParaRPr>
          </a:p>
          <a:p>
            <a:pPr indent="-457200" algn="just">
              <a:lnSpc>
                <a:spcPct val="120000"/>
              </a:lnSpc>
              <a:buClrTx/>
              <a:buSzTx/>
              <a:buFontTx/>
            </a:pPr>
            <a:r>
              <a:rPr lang="en-US" altLang="zh-CN" sz="2800" b="1" dirty="0">
                <a:solidFill>
                  <a:srgbClr val="FF0000"/>
                </a:solidFill>
                <a:latin typeface="Times New Roman" panose="02020603050405020304" pitchFamily="18" charset="0"/>
              </a:rPr>
              <a:t>     </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Tree>
  </p:cSld>
  <p:clrMapOvr>
    <a:masterClrMapping/>
  </p:clrMapOvr>
  <p:transition>
    <p:push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nvSpPr>
        <p:spPr>
          <a:xfrm>
            <a:off x="625475" y="1256030"/>
            <a:ext cx="7894320" cy="4742815"/>
          </a:xfrm>
          <a:prstGeom prst="rect">
            <a:avLst/>
          </a:prstGeom>
          <a:noFill/>
        </p:spPr>
        <p:txBody>
          <a:bodyPr wrap="square" rtlCol="0" anchor="t">
            <a:spAutoFit/>
          </a:bodyPr>
          <a:p>
            <a:pPr algn="just">
              <a:lnSpc>
                <a:spcPct val="120000"/>
              </a:lnSpc>
            </a:pPr>
            <a:r>
              <a:rPr lang="zh-CN" altLang="en-US" sz="2800"/>
              <a:t>（2）使用时：</a:t>
            </a:r>
            <a:endParaRPr lang="zh-CN" altLang="en-US" sz="2800"/>
          </a:p>
          <a:p>
            <a:pPr marL="745490" indent="-5715" algn="just">
              <a:lnSpc>
                <a:spcPct val="120000"/>
              </a:lnSpc>
            </a:pPr>
            <a:r>
              <a:rPr lang="zh-CN" altLang="en-US" sz="2800"/>
              <a:t>①会放：把刻度尺有刻度线的一边紧靠被测物体且与被测物体保持平行，不能</a:t>
            </a:r>
            <a:r>
              <a:rPr lang="zh-CN" altLang="en-US" sz="2800" u="sng"/>
              <a:t>　　      　</a:t>
            </a:r>
            <a:r>
              <a:rPr lang="zh-CN" altLang="en-US" sz="2800"/>
              <a:t>.</a:t>
            </a:r>
            <a:endParaRPr lang="zh-CN" altLang="en-US" sz="2800"/>
          </a:p>
          <a:p>
            <a:pPr marL="739775" indent="-4445" algn="just">
              <a:lnSpc>
                <a:spcPct val="120000"/>
              </a:lnSpc>
            </a:pPr>
            <a:r>
              <a:rPr lang="zh-CN" altLang="en-US" sz="2800"/>
              <a:t>②会看：读数时，视线应与刻度尺　　      　</a:t>
            </a:r>
            <a:r>
              <a:rPr lang="zh-CN" altLang="en-US" sz="2800" u="sng">
                <a:sym typeface="+mn-ea"/>
              </a:rPr>
              <a:t>　　      　             </a:t>
            </a:r>
            <a:r>
              <a:rPr lang="zh-CN" altLang="en-US" sz="2800"/>
              <a:t>，不得斜视.</a:t>
            </a:r>
            <a:endParaRPr lang="zh-CN" altLang="en-US" sz="2800"/>
          </a:p>
          <a:p>
            <a:pPr marL="727710" indent="19685" algn="just">
              <a:lnSpc>
                <a:spcPct val="120000"/>
              </a:lnSpc>
            </a:pPr>
            <a:r>
              <a:rPr lang="zh-CN" altLang="en-US" sz="2800"/>
              <a:t>③会读：一定要估读到分度值的下</a:t>
            </a:r>
            <a:r>
              <a:rPr lang="zh-CN" altLang="en-US" sz="2800" u="sng"/>
              <a:t>　    </a:t>
            </a:r>
            <a:r>
              <a:rPr lang="zh-CN" altLang="en-US" sz="2800"/>
              <a:t>位.</a:t>
            </a:r>
            <a:endParaRPr lang="zh-CN" altLang="en-US" sz="2800"/>
          </a:p>
          <a:p>
            <a:pPr marL="727710" indent="-727710" algn="just">
              <a:lnSpc>
                <a:spcPct val="120000"/>
              </a:lnSpc>
            </a:pPr>
            <a:r>
              <a:rPr lang="zh-CN" altLang="en-US" sz="2800"/>
              <a:t>（3）记录：要记录数据和</a:t>
            </a:r>
            <a:r>
              <a:rPr lang="zh-CN" altLang="en-US" sz="2800" u="sng"/>
              <a:t>　　      　　</a:t>
            </a:r>
            <a:r>
              <a:rPr lang="zh-CN" altLang="en-US" sz="2800"/>
              <a:t>，测量结果由准确值、</a:t>
            </a:r>
            <a:r>
              <a:rPr lang="zh-CN" altLang="en-US" sz="2800" u="sng"/>
              <a:t>　　      　　</a:t>
            </a:r>
            <a:r>
              <a:rPr lang="zh-CN" altLang="en-US" sz="2800"/>
              <a:t>和</a:t>
            </a:r>
            <a:r>
              <a:rPr lang="zh-CN" altLang="en-US" sz="2800" u="sng"/>
              <a:t>　　      　　</a:t>
            </a:r>
            <a:r>
              <a:rPr lang="zh-CN" altLang="en-US" sz="2800"/>
              <a:t>组成.</a:t>
            </a:r>
            <a:endParaRPr lang="zh-CN" altLang="en-US" sz="2800"/>
          </a:p>
        </p:txBody>
      </p:sp>
      <p:sp>
        <p:nvSpPr>
          <p:cNvPr id="6" name="文本框 5"/>
          <p:cNvSpPr txBox="1"/>
          <p:nvPr/>
        </p:nvSpPr>
        <p:spPr>
          <a:xfrm>
            <a:off x="7153275" y="2340610"/>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歪斜</a:t>
            </a:r>
            <a:endParaRPr lang="zh-CN" altLang="en-US" sz="2800" b="1" dirty="0">
              <a:solidFill>
                <a:srgbClr val="FF0000"/>
              </a:solidFill>
              <a:latin typeface="Times New Roman" panose="02020603050405020304" pitchFamily="18" charset="0"/>
              <a:sym typeface="+mn-ea"/>
            </a:endParaRPr>
          </a:p>
        </p:txBody>
      </p:sp>
      <p:sp>
        <p:nvSpPr>
          <p:cNvPr id="7" name="文本框 6"/>
          <p:cNvSpPr txBox="1"/>
          <p:nvPr/>
        </p:nvSpPr>
        <p:spPr>
          <a:xfrm>
            <a:off x="1671320" y="3366135"/>
            <a:ext cx="897890" cy="521970"/>
          </a:xfrm>
          <a:prstGeom prst="rect">
            <a:avLst/>
          </a:prstGeom>
          <a:noFill/>
        </p:spPr>
        <p:txBody>
          <a:bodyPr wrap="none" rtlCol="0" anchor="t">
            <a:spAutoFit/>
          </a:bodyPr>
          <a:p>
            <a:pPr algn="ctr">
              <a:buClrTx/>
              <a:buSzTx/>
              <a:buFontTx/>
            </a:pPr>
            <a:r>
              <a:rPr lang="zh-CN" altLang="en-US" sz="2800" b="1" dirty="0">
                <a:solidFill>
                  <a:srgbClr val="FF0000"/>
                </a:solidFill>
                <a:latin typeface="Times New Roman" panose="02020603050405020304" pitchFamily="18" charset="0"/>
                <a:sym typeface="+mn-ea"/>
              </a:rPr>
              <a:t>垂直</a:t>
            </a:r>
            <a:endParaRPr lang="zh-CN" altLang="en-US" sz="2800" b="1" dirty="0">
              <a:solidFill>
                <a:srgbClr val="FF0000"/>
              </a:solidFill>
              <a:latin typeface="Times New Roman" panose="02020603050405020304" pitchFamily="18" charset="0"/>
            </a:endParaRPr>
          </a:p>
        </p:txBody>
      </p:sp>
      <p:sp>
        <p:nvSpPr>
          <p:cNvPr id="9" name="文本框 8"/>
          <p:cNvSpPr txBox="1"/>
          <p:nvPr/>
        </p:nvSpPr>
        <p:spPr>
          <a:xfrm>
            <a:off x="6855778" y="3888105"/>
            <a:ext cx="540385"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一</a:t>
            </a:r>
            <a:endParaRPr lang="zh-CN" altLang="en-US" sz="2800" b="1" dirty="0">
              <a:solidFill>
                <a:srgbClr val="FF0000"/>
              </a:solidFill>
              <a:latin typeface="Times New Roman" panose="02020603050405020304" pitchFamily="18" charset="0"/>
              <a:sym typeface="+mn-ea"/>
            </a:endParaRPr>
          </a:p>
        </p:txBody>
      </p:sp>
      <p:sp>
        <p:nvSpPr>
          <p:cNvPr id="10" name="文本框 9"/>
          <p:cNvSpPr txBox="1"/>
          <p:nvPr/>
        </p:nvSpPr>
        <p:spPr>
          <a:xfrm>
            <a:off x="5372735" y="4385310"/>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单位</a:t>
            </a:r>
            <a:endParaRPr lang="zh-CN" altLang="en-US" sz="2800" b="1" dirty="0">
              <a:solidFill>
                <a:srgbClr val="FF0000"/>
              </a:solidFill>
              <a:latin typeface="Times New Roman" panose="02020603050405020304" pitchFamily="18" charset="0"/>
              <a:sym typeface="+mn-ea"/>
            </a:endParaRPr>
          </a:p>
        </p:txBody>
      </p:sp>
      <p:sp>
        <p:nvSpPr>
          <p:cNvPr id="12" name="文本框 11"/>
          <p:cNvSpPr txBox="1"/>
          <p:nvPr/>
        </p:nvSpPr>
        <p:spPr>
          <a:xfrm>
            <a:off x="4035108" y="4907280"/>
            <a:ext cx="1255395"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估计值</a:t>
            </a:r>
            <a:endParaRPr lang="zh-CN" altLang="en-US" sz="2800" b="1" dirty="0">
              <a:solidFill>
                <a:srgbClr val="FF0000"/>
              </a:solidFill>
              <a:latin typeface="Times New Roman" panose="02020603050405020304" pitchFamily="18" charset="0"/>
              <a:sym typeface="+mn-ea"/>
            </a:endParaRPr>
          </a:p>
        </p:txBody>
      </p:sp>
      <p:sp>
        <p:nvSpPr>
          <p:cNvPr id="14" name="文本框 13"/>
          <p:cNvSpPr txBox="1"/>
          <p:nvPr/>
        </p:nvSpPr>
        <p:spPr>
          <a:xfrm>
            <a:off x="6633845" y="4907280"/>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单位</a:t>
            </a:r>
            <a:endParaRPr lang="zh-CN" alt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p:bldP spid="10" grpId="0"/>
      <p:bldP spid="12" grpId="0"/>
      <p:bldP spid="14" grpId="0"/>
      <p:bldP spid="6" grpId="1"/>
      <p:bldP spid="7" grpId="1"/>
      <p:bldP spid="9" grpId="1"/>
      <p:bldP spid="10" grpId="1"/>
      <p:bldP spid="12" grpId="1"/>
      <p:bldP spid="14"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70560" y="1222375"/>
            <a:ext cx="7895590" cy="3856355"/>
          </a:xfrm>
          <a:prstGeom prst="rect">
            <a:avLst/>
          </a:prstGeom>
          <a:noFill/>
        </p:spPr>
        <p:txBody>
          <a:bodyPr wrap="square" rtlCol="0" anchor="t">
            <a:spAutoFit/>
          </a:bodyPr>
          <a:p>
            <a:pPr marL="622935" indent="-622935" algn="just">
              <a:lnSpc>
                <a:spcPct val="120000"/>
              </a:lnSpc>
            </a:pPr>
            <a:r>
              <a:rPr lang="zh-CN" sz="3200" b="1" noProof="0" dirty="0">
                <a:ln>
                  <a:noFill/>
                </a:ln>
                <a:solidFill>
                  <a:srgbClr val="FF0000"/>
                </a:solidFill>
                <a:effectLst/>
                <a:uLnTx/>
                <a:uFillTx/>
                <a:sym typeface="+mn-ea"/>
              </a:rPr>
              <a:t>二、 时间的测量</a:t>
            </a:r>
            <a:r>
              <a:rPr lang="zh-CN" sz="3200" noProof="0" dirty="0">
                <a:ln>
                  <a:noFill/>
                </a:ln>
                <a:effectLst/>
                <a:uLnTx/>
                <a:uFillTx/>
                <a:sym typeface="+mn-ea"/>
              </a:rPr>
              <a:t>（10年4考，2019、2018、2014、2011年考）</a:t>
            </a:r>
            <a:endParaRPr kumimoji="0" lang="zh-CN" sz="3200"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endParaRPr>
          </a:p>
          <a:p>
            <a:pPr marL="622935" marR="0" lvl="0" indent="-622935" algn="just" defTabSz="914400" rtl="0">
              <a:lnSpc>
                <a:spcPct val="120000"/>
              </a:lnSpc>
              <a:spcBef>
                <a:spcPct val="0"/>
              </a:spcBef>
              <a:spcAft>
                <a:spcPct val="0"/>
              </a:spcAft>
              <a:buClrTx/>
              <a:buSzTx/>
              <a:buFontTx/>
              <a:buNone/>
              <a:defRPr/>
            </a:pPr>
            <a:r>
              <a:rPr lang="zh-CN" sz="2800" b="1" noProof="0" dirty="0">
                <a:ln>
                  <a:noFill/>
                </a:ln>
                <a:solidFill>
                  <a:schemeClr val="tx1"/>
                </a:solidFill>
                <a:effectLst/>
                <a:uLnTx/>
                <a:uFillTx/>
                <a:sym typeface="+mn-ea"/>
              </a:rPr>
              <a:t>1. 时间测量的常用工具：</a:t>
            </a:r>
            <a:r>
              <a:rPr lang="zh-CN" sz="2800" b="1" u="sng" noProof="0" dirty="0">
                <a:ln>
                  <a:noFill/>
                </a:ln>
                <a:solidFill>
                  <a:schemeClr val="tx1"/>
                </a:solidFill>
                <a:effectLst/>
                <a:uLnTx/>
                <a:uFillTx/>
                <a:sym typeface="+mn-ea"/>
              </a:rPr>
              <a:t>　  　</a:t>
            </a:r>
            <a:r>
              <a:rPr lang="zh-CN" sz="2800" b="1" noProof="0" dirty="0">
                <a:ln>
                  <a:noFill/>
                </a:ln>
                <a:solidFill>
                  <a:schemeClr val="tx1"/>
                </a:solidFill>
                <a:effectLst/>
                <a:uLnTx/>
                <a:uFillTx/>
                <a:sym typeface="+mn-ea"/>
              </a:rPr>
              <a:t>.</a:t>
            </a:r>
            <a:endParaRPr lang="zh-CN" sz="2800" b="1" noProof="0" dirty="0">
              <a:ln>
                <a:noFill/>
              </a:ln>
              <a:solidFill>
                <a:schemeClr val="tx1"/>
              </a:solidFill>
              <a:effectLst/>
              <a:uLnTx/>
              <a:uFillTx/>
              <a:sym typeface="+mn-ea"/>
            </a:endParaRPr>
          </a:p>
          <a:p>
            <a:pPr marL="622935" marR="0" lvl="0" indent="-622935" algn="just" defTabSz="914400" rtl="0">
              <a:lnSpc>
                <a:spcPct val="120000"/>
              </a:lnSpc>
              <a:spcBef>
                <a:spcPct val="0"/>
              </a:spcBef>
              <a:spcAft>
                <a:spcPct val="0"/>
              </a:spcAft>
              <a:buClrTx/>
              <a:buSzTx/>
              <a:buFontTx/>
              <a:buNone/>
              <a:defRPr/>
            </a:pPr>
            <a:r>
              <a:rPr lang="zh-CN" sz="2800" b="1" noProof="0" dirty="0">
                <a:ln>
                  <a:noFill/>
                </a:ln>
                <a:solidFill>
                  <a:schemeClr val="tx1"/>
                </a:solidFill>
                <a:effectLst/>
                <a:uLnTx/>
                <a:uFillTx/>
                <a:sym typeface="+mn-ea"/>
              </a:rPr>
              <a:t>2. 国际主单位：</a:t>
            </a:r>
            <a:r>
              <a:rPr lang="zh-CN" sz="2800" b="1" u="sng" noProof="0" dirty="0">
                <a:ln>
                  <a:noFill/>
                </a:ln>
                <a:solidFill>
                  <a:schemeClr val="tx1"/>
                </a:solidFill>
                <a:effectLst/>
                <a:uLnTx/>
                <a:uFillTx/>
                <a:sym typeface="+mn-ea"/>
              </a:rPr>
              <a:t>           </a:t>
            </a:r>
            <a:r>
              <a:rPr lang="zh-CN" sz="2800" b="1" noProof="0" dirty="0">
                <a:ln>
                  <a:noFill/>
                </a:ln>
                <a:solidFill>
                  <a:schemeClr val="tx1"/>
                </a:solidFill>
                <a:effectLst/>
                <a:uLnTx/>
                <a:uFillTx/>
                <a:sym typeface="+mn-ea"/>
              </a:rPr>
              <a:t>，常用单位： </a:t>
            </a:r>
            <a:r>
              <a:rPr lang="zh-CN" sz="2800" b="1" u="sng" noProof="0" dirty="0">
                <a:ln>
                  <a:noFill/>
                </a:ln>
                <a:solidFill>
                  <a:schemeClr val="tx1"/>
                </a:solidFill>
                <a:effectLst/>
                <a:uLnTx/>
                <a:uFillTx/>
                <a:sym typeface="+mn-ea"/>
              </a:rPr>
              <a:t>          </a:t>
            </a:r>
            <a:r>
              <a:rPr lang="zh-CN" sz="2800" b="1" noProof="0" dirty="0">
                <a:ln>
                  <a:noFill/>
                </a:ln>
                <a:solidFill>
                  <a:schemeClr val="tx1"/>
                </a:solidFill>
                <a:effectLst/>
                <a:uLnTx/>
                <a:uFillTx/>
                <a:sym typeface="+mn-ea"/>
              </a:rPr>
              <a:t>、</a:t>
            </a:r>
            <a:r>
              <a:rPr lang="zh-CN" sz="2800" b="1" u="sng" noProof="0" dirty="0">
                <a:ln>
                  <a:noFill/>
                </a:ln>
                <a:solidFill>
                  <a:schemeClr val="tx1"/>
                </a:solidFill>
                <a:effectLst/>
                <a:uLnTx/>
                <a:uFillTx/>
                <a:sym typeface="+mn-ea"/>
              </a:rPr>
              <a:t>  </a:t>
            </a:r>
            <a:r>
              <a:rPr lang="zh-CN" sz="2800" b="1" u="sng" noProof="0" dirty="0">
                <a:ln>
                  <a:noFill/>
                </a:ln>
                <a:solidFill>
                  <a:schemeClr val="tx1"/>
                </a:solidFill>
                <a:effectLst/>
                <a:uLnTx/>
                <a:uFillTx/>
                <a:sym typeface="+mn-ea"/>
              </a:rPr>
              <a:t>         </a:t>
            </a:r>
            <a:r>
              <a:rPr lang="en-US" altLang="zh-CN" sz="2800" b="1" noProof="0" dirty="0">
                <a:ln>
                  <a:noFill/>
                </a:ln>
                <a:solidFill>
                  <a:schemeClr val="tx1"/>
                </a:solidFill>
                <a:effectLst/>
                <a:uLnTx/>
                <a:uFillTx/>
                <a:sym typeface="+mn-ea"/>
              </a:rPr>
              <a:t>.</a:t>
            </a:r>
            <a:endParaRPr kumimoji="0" lang="zh-CN" sz="2800" b="1"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endParaRPr>
          </a:p>
          <a:p>
            <a:pPr marL="441960" marR="0" lvl="0" indent="-441960" algn="just" defTabSz="914400" rtl="0">
              <a:lnSpc>
                <a:spcPct val="120000"/>
              </a:lnSpc>
              <a:spcBef>
                <a:spcPct val="0"/>
              </a:spcBef>
              <a:spcAft>
                <a:spcPct val="0"/>
              </a:spcAft>
              <a:buClrTx/>
              <a:buSzTx/>
              <a:buFontTx/>
              <a:buNone/>
              <a:defRPr/>
            </a:pPr>
            <a:r>
              <a:rPr lang="zh-CN" sz="2800" b="1" noProof="0" dirty="0">
                <a:ln>
                  <a:noFill/>
                </a:ln>
                <a:solidFill>
                  <a:schemeClr val="tx1"/>
                </a:solidFill>
                <a:effectLst/>
                <a:uLnTx/>
                <a:uFillTx/>
                <a:sym typeface="+mn-ea"/>
              </a:rPr>
              <a:t>3. 单位换算：</a:t>
            </a:r>
            <a:r>
              <a:rPr lang="zh-CN" sz="2800" noProof="0" dirty="0">
                <a:ln>
                  <a:noFill/>
                </a:ln>
                <a:solidFill>
                  <a:schemeClr val="tx1"/>
                </a:solidFill>
                <a:effectLst/>
                <a:uLnTx/>
                <a:uFillTx/>
                <a:sym typeface="+mn-ea"/>
              </a:rPr>
              <a:t>1h=</a:t>
            </a:r>
            <a:r>
              <a:rPr lang="zh-CN" sz="2800" u="sng" noProof="0" dirty="0">
                <a:ln>
                  <a:noFill/>
                </a:ln>
                <a:solidFill>
                  <a:schemeClr val="tx1"/>
                </a:solidFill>
                <a:effectLst/>
                <a:uLnTx/>
                <a:uFillTx/>
                <a:sym typeface="+mn-ea"/>
              </a:rPr>
              <a:t>　　      </a:t>
            </a:r>
            <a:r>
              <a:rPr lang="zh-CN" sz="2800" noProof="0" dirty="0">
                <a:ln>
                  <a:noFill/>
                </a:ln>
                <a:solidFill>
                  <a:schemeClr val="tx1"/>
                </a:solidFill>
                <a:effectLst/>
                <a:uLnTx/>
                <a:uFillTx/>
                <a:sym typeface="+mn-ea"/>
              </a:rPr>
              <a:t>min，1min=</a:t>
            </a:r>
            <a:r>
              <a:rPr lang="zh-CN" sz="2800" u="sng" noProof="0" dirty="0">
                <a:ln>
                  <a:noFill/>
                </a:ln>
                <a:solidFill>
                  <a:schemeClr val="tx1"/>
                </a:solidFill>
                <a:effectLst/>
                <a:uLnTx/>
                <a:uFillTx/>
                <a:sym typeface="+mn-ea"/>
              </a:rPr>
              <a:t>　　      </a:t>
            </a:r>
            <a:r>
              <a:rPr lang="zh-CN" sz="2800" noProof="0" dirty="0">
                <a:ln>
                  <a:noFill/>
                </a:ln>
                <a:solidFill>
                  <a:schemeClr val="tx1"/>
                </a:solidFill>
                <a:effectLst/>
                <a:uLnTx/>
                <a:uFillTx/>
                <a:sym typeface="+mn-ea"/>
              </a:rPr>
              <a:t>s；1h=</a:t>
            </a:r>
            <a:r>
              <a:rPr lang="zh-CN" sz="2800" u="sng" noProof="0" dirty="0">
                <a:ln>
                  <a:noFill/>
                </a:ln>
                <a:solidFill>
                  <a:schemeClr val="tx1"/>
                </a:solidFill>
                <a:effectLst/>
                <a:uLnTx/>
                <a:uFillTx/>
                <a:sym typeface="+mn-ea"/>
              </a:rPr>
              <a:t>　　      </a:t>
            </a:r>
            <a:r>
              <a:rPr lang="zh-CN" sz="2800" noProof="0" dirty="0">
                <a:ln>
                  <a:noFill/>
                </a:ln>
                <a:solidFill>
                  <a:schemeClr val="tx1"/>
                </a:solidFill>
                <a:effectLst/>
                <a:uLnTx/>
                <a:uFillTx/>
                <a:sym typeface="+mn-ea"/>
              </a:rPr>
              <a:t>s.</a:t>
            </a:r>
            <a:endParaRPr lang="zh-CN" sz="2800" noProof="0" dirty="0">
              <a:ln>
                <a:noFill/>
              </a:ln>
              <a:solidFill>
                <a:schemeClr val="tx1"/>
              </a:solidFill>
              <a:effectLst/>
              <a:uLnTx/>
              <a:uFillTx/>
              <a:sym typeface="+mn-ea"/>
            </a:endParaRPr>
          </a:p>
          <a:p>
            <a:pPr marL="441960" marR="0" lvl="0" indent="-441960" algn="just" defTabSz="914400" rtl="0">
              <a:lnSpc>
                <a:spcPct val="120000"/>
              </a:lnSpc>
              <a:spcBef>
                <a:spcPct val="0"/>
              </a:spcBef>
              <a:spcAft>
                <a:spcPct val="0"/>
              </a:spcAft>
              <a:buClrTx/>
              <a:buSzTx/>
              <a:buFontTx/>
              <a:buNone/>
              <a:defRPr/>
            </a:pPr>
            <a:endParaRPr lang="zh-CN" altLang="en-US" sz="2800" noProof="0" dirty="0">
              <a:ln>
                <a:noFill/>
              </a:ln>
              <a:solidFill>
                <a:schemeClr val="tx1"/>
              </a:solidFill>
              <a:effectLst/>
              <a:uLnTx/>
              <a:uFillTx/>
              <a:sym typeface="+mn-ea"/>
            </a:endParaRPr>
          </a:p>
        </p:txBody>
      </p:sp>
      <p:sp>
        <p:nvSpPr>
          <p:cNvPr id="6" name="文本框 5"/>
          <p:cNvSpPr txBox="1"/>
          <p:nvPr/>
        </p:nvSpPr>
        <p:spPr>
          <a:xfrm>
            <a:off x="4821238" y="2413000"/>
            <a:ext cx="540385"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表</a:t>
            </a:r>
            <a:endParaRPr lang="zh-CN" altLang="en-US" sz="2800" b="1" dirty="0">
              <a:solidFill>
                <a:srgbClr val="FF0000"/>
              </a:solidFill>
              <a:latin typeface="Times New Roman" panose="02020603050405020304" pitchFamily="18" charset="0"/>
              <a:sym typeface="+mn-ea"/>
            </a:endParaRPr>
          </a:p>
        </p:txBody>
      </p:sp>
      <p:sp>
        <p:nvSpPr>
          <p:cNvPr id="3" name="文本框 2"/>
          <p:cNvSpPr txBox="1"/>
          <p:nvPr/>
        </p:nvSpPr>
        <p:spPr>
          <a:xfrm>
            <a:off x="3345498" y="2934970"/>
            <a:ext cx="540385"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秒</a:t>
            </a:r>
            <a:endParaRPr lang="zh-CN" altLang="en-US" sz="2800" b="1" dirty="0">
              <a:solidFill>
                <a:srgbClr val="FF0000"/>
              </a:solidFill>
              <a:latin typeface="Times New Roman" panose="02020603050405020304" pitchFamily="18" charset="0"/>
              <a:sym typeface="+mn-ea"/>
            </a:endParaRPr>
          </a:p>
        </p:txBody>
      </p:sp>
      <p:sp>
        <p:nvSpPr>
          <p:cNvPr id="5" name="文本框 4"/>
          <p:cNvSpPr txBox="1"/>
          <p:nvPr/>
        </p:nvSpPr>
        <p:spPr>
          <a:xfrm>
            <a:off x="6443028" y="2934970"/>
            <a:ext cx="540385"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分</a:t>
            </a:r>
            <a:endParaRPr lang="zh-CN" altLang="en-US" sz="2800" b="1" dirty="0">
              <a:solidFill>
                <a:srgbClr val="FF0000"/>
              </a:solidFill>
              <a:latin typeface="Times New Roman" panose="02020603050405020304" pitchFamily="18" charset="0"/>
              <a:sym typeface="+mn-ea"/>
            </a:endParaRPr>
          </a:p>
        </p:txBody>
      </p:sp>
      <p:sp>
        <p:nvSpPr>
          <p:cNvPr id="10" name="文本框 9"/>
          <p:cNvSpPr txBox="1"/>
          <p:nvPr/>
        </p:nvSpPr>
        <p:spPr>
          <a:xfrm>
            <a:off x="7442836" y="2934970"/>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小时</a:t>
            </a:r>
            <a:endParaRPr lang="zh-CN" altLang="en-US" sz="2800" b="1" dirty="0">
              <a:solidFill>
                <a:srgbClr val="FF0000"/>
              </a:solidFill>
              <a:latin typeface="Times New Roman" panose="02020603050405020304" pitchFamily="18" charset="0"/>
              <a:sym typeface="+mn-ea"/>
            </a:endParaRPr>
          </a:p>
        </p:txBody>
      </p:sp>
      <p:sp>
        <p:nvSpPr>
          <p:cNvPr id="11" name="文本框 10"/>
          <p:cNvSpPr txBox="1"/>
          <p:nvPr/>
        </p:nvSpPr>
        <p:spPr>
          <a:xfrm>
            <a:off x="3886836" y="3461385"/>
            <a:ext cx="538480" cy="521970"/>
          </a:xfrm>
          <a:prstGeom prst="rect">
            <a:avLst/>
          </a:prstGeom>
          <a:noFill/>
        </p:spPr>
        <p:txBody>
          <a:bodyPr wrap="none" rtlCol="0" anchor="t">
            <a:spAutoFit/>
          </a:bodyPr>
          <a:p>
            <a:pPr algn="ctr"/>
            <a:r>
              <a:rPr lang="en-US" altLang="zh-CN" sz="2800" b="1" dirty="0">
                <a:solidFill>
                  <a:srgbClr val="FF0000"/>
                </a:solidFill>
                <a:latin typeface="Times New Roman" panose="02020603050405020304" pitchFamily="18" charset="0"/>
                <a:sym typeface="+mn-ea"/>
              </a:rPr>
              <a:t>60</a:t>
            </a:r>
            <a:endParaRPr lang="en-US" altLang="zh-CN" sz="2800" b="1" dirty="0">
              <a:solidFill>
                <a:srgbClr val="FF0000"/>
              </a:solidFill>
              <a:latin typeface="Times New Roman" panose="02020603050405020304" pitchFamily="18" charset="0"/>
              <a:sym typeface="+mn-ea"/>
            </a:endParaRPr>
          </a:p>
        </p:txBody>
      </p:sp>
      <p:sp>
        <p:nvSpPr>
          <p:cNvPr id="12" name="文本框 11"/>
          <p:cNvSpPr txBox="1"/>
          <p:nvPr/>
        </p:nvSpPr>
        <p:spPr>
          <a:xfrm>
            <a:off x="6984366" y="3461385"/>
            <a:ext cx="538480" cy="521970"/>
          </a:xfrm>
          <a:prstGeom prst="rect">
            <a:avLst/>
          </a:prstGeom>
          <a:noFill/>
        </p:spPr>
        <p:txBody>
          <a:bodyPr wrap="none" rtlCol="0" anchor="t">
            <a:spAutoFit/>
          </a:bodyPr>
          <a:p>
            <a:pPr algn="ctr"/>
            <a:r>
              <a:rPr lang="en-US" altLang="zh-CN" sz="2800" b="1" dirty="0">
                <a:solidFill>
                  <a:srgbClr val="FF0000"/>
                </a:solidFill>
                <a:latin typeface="Times New Roman" panose="02020603050405020304" pitchFamily="18" charset="0"/>
                <a:sym typeface="+mn-ea"/>
              </a:rPr>
              <a:t>60</a:t>
            </a:r>
            <a:endParaRPr lang="en-US" altLang="zh-CN" sz="2800" b="1" dirty="0">
              <a:solidFill>
                <a:srgbClr val="FF0000"/>
              </a:solidFill>
              <a:latin typeface="Times New Roman" panose="02020603050405020304" pitchFamily="18" charset="0"/>
              <a:sym typeface="+mn-ea"/>
            </a:endParaRPr>
          </a:p>
        </p:txBody>
      </p:sp>
      <p:sp>
        <p:nvSpPr>
          <p:cNvPr id="13" name="文本框 12"/>
          <p:cNvSpPr txBox="1"/>
          <p:nvPr/>
        </p:nvSpPr>
        <p:spPr>
          <a:xfrm>
            <a:off x="1774825" y="3983355"/>
            <a:ext cx="894080" cy="521970"/>
          </a:xfrm>
          <a:prstGeom prst="rect">
            <a:avLst/>
          </a:prstGeom>
          <a:noFill/>
        </p:spPr>
        <p:txBody>
          <a:bodyPr wrap="none" rtlCol="0" anchor="t">
            <a:spAutoFit/>
          </a:bodyPr>
          <a:p>
            <a:pPr algn="ctr"/>
            <a:r>
              <a:rPr lang="en-US" altLang="zh-CN" sz="2800" b="1" dirty="0">
                <a:solidFill>
                  <a:srgbClr val="FF0000"/>
                </a:solidFill>
                <a:latin typeface="Times New Roman" panose="02020603050405020304" pitchFamily="18" charset="0"/>
                <a:sym typeface="+mn-ea"/>
              </a:rPr>
              <a:t>3600</a:t>
            </a:r>
            <a:endParaRPr lang="en-US" altLang="zh-CN" sz="2800" b="1" dirty="0">
              <a:solidFill>
                <a:srgbClr val="FF0000"/>
              </a:solidFill>
              <a:latin typeface="Times New Roman" panose="02020603050405020304" pitchFamily="18" charset="0"/>
              <a:sym typeface="+mn-ea"/>
            </a:endParaRPr>
          </a:p>
        </p:txBody>
      </p:sp>
      <p:pic>
        <p:nvPicPr>
          <p:cNvPr id="14" name="图片 13"/>
          <p:cNvPicPr>
            <a:picLocks noChangeAspect="1"/>
          </p:cNvPicPr>
          <p:nvPr/>
        </p:nvPicPr>
        <p:blipFill>
          <a:blip r:embed="rId1"/>
          <a:stretch>
            <a:fillRect/>
          </a:stretch>
        </p:blipFill>
        <p:spPr>
          <a:xfrm>
            <a:off x="5349875" y="4055110"/>
            <a:ext cx="3288030" cy="920750"/>
          </a:xfrm>
          <a:prstGeom prst="rect">
            <a:avLst/>
          </a:prstGeom>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500" fill="hold"/>
                                        <p:tgtEl>
                                          <p:spTgt spid="13"/>
                                        </p:tgtEl>
                                        <p:attrNameLst>
                                          <p:attrName>ppt_x</p:attrName>
                                        </p:attrNameLst>
                                      </p:cBhvr>
                                      <p:tavLst>
                                        <p:tav tm="0">
                                          <p:val>
                                            <p:strVal val="#ppt_x"/>
                                          </p:val>
                                        </p:tav>
                                        <p:tav tm="100000">
                                          <p:val>
                                            <p:strVal val="#ppt_x"/>
                                          </p:val>
                                        </p:tav>
                                      </p:tavLst>
                                    </p:anim>
                                    <p:anim calcmode="lin" valueType="num">
                                      <p:cBhvr additive="base">
                                        <p:cTn id="4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3" grpId="0"/>
      <p:bldP spid="3" grpId="1"/>
      <p:bldP spid="5" grpId="0"/>
      <p:bldP spid="5" grpId="1"/>
      <p:bldP spid="10" grpId="0"/>
      <p:bldP spid="10" grpId="1"/>
      <p:bldP spid="11" grpId="0"/>
      <p:bldP spid="11" grpId="1"/>
      <p:bldP spid="12" grpId="0"/>
      <p:bldP spid="12" grpId="1"/>
      <p:bldP spid="13" grpId="0"/>
      <p:bldP spid="13"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70560" y="1222375"/>
            <a:ext cx="7895590" cy="2232025"/>
          </a:xfrm>
          <a:prstGeom prst="rect">
            <a:avLst/>
          </a:prstGeom>
          <a:noFill/>
        </p:spPr>
        <p:txBody>
          <a:bodyPr wrap="square" rtlCol="0" anchor="t">
            <a:spAutoFit/>
          </a:bodyPr>
          <a:p>
            <a:pPr marL="441960" marR="0" lvl="0" indent="-441960" algn="just" defTabSz="914400" rtl="0">
              <a:lnSpc>
                <a:spcPct val="120000"/>
              </a:lnSpc>
              <a:spcBef>
                <a:spcPct val="0"/>
              </a:spcBef>
              <a:spcAft>
                <a:spcPct val="0"/>
              </a:spcAft>
              <a:buClrTx/>
              <a:buSzTx/>
              <a:buFontTx/>
              <a:buNone/>
              <a:defRPr/>
            </a:pPr>
            <a:r>
              <a:rPr lang="zh-CN" sz="3200" b="1" noProof="0" dirty="0">
                <a:ln>
                  <a:noFill/>
                </a:ln>
                <a:solidFill>
                  <a:srgbClr val="FF0000"/>
                </a:solidFill>
                <a:effectLst/>
                <a:uLnTx/>
                <a:uFillTx/>
                <a:sym typeface="+mn-ea"/>
              </a:rPr>
              <a:t>三、 误差</a:t>
            </a:r>
            <a:endParaRPr lang="zh-CN" sz="3200" b="1" noProof="0" dirty="0">
              <a:ln>
                <a:noFill/>
              </a:ln>
              <a:solidFill>
                <a:srgbClr val="FF0000"/>
              </a:solidFill>
              <a:effectLst/>
              <a:uLnTx/>
              <a:uFillTx/>
              <a:sym typeface="+mn-ea"/>
            </a:endParaRPr>
          </a:p>
          <a:p>
            <a:pPr marL="381635" marR="0" lvl="0" indent="-381635" algn="just" defTabSz="914400" rtl="0">
              <a:lnSpc>
                <a:spcPct val="120000"/>
              </a:lnSpc>
              <a:spcBef>
                <a:spcPct val="0"/>
              </a:spcBef>
              <a:spcAft>
                <a:spcPct val="0"/>
              </a:spcAft>
              <a:buClrTx/>
              <a:buSzTx/>
              <a:buFontTx/>
              <a:buNone/>
              <a:defRPr/>
            </a:pPr>
            <a:r>
              <a:rPr lang="zh-CN" altLang="en-US" sz="2800" b="1" noProof="0" dirty="0">
                <a:ln>
                  <a:noFill/>
                </a:ln>
                <a:solidFill>
                  <a:schemeClr val="tx1"/>
                </a:solidFill>
                <a:effectLst/>
                <a:uLnTx/>
                <a:uFillTx/>
                <a:sym typeface="+mn-ea"/>
              </a:rPr>
              <a:t>1. 概念</a:t>
            </a:r>
            <a:r>
              <a:rPr lang="zh-CN" altLang="en-US" sz="2800" noProof="0" dirty="0">
                <a:ln>
                  <a:noFill/>
                </a:ln>
                <a:solidFill>
                  <a:schemeClr val="tx1"/>
                </a:solidFill>
                <a:effectLst/>
                <a:uLnTx/>
                <a:uFillTx/>
                <a:sym typeface="+mn-ea"/>
              </a:rPr>
              <a:t>：测量时，</a:t>
            </a:r>
            <a:r>
              <a:rPr lang="zh-CN" altLang="en-US" sz="2800" u="sng" noProof="0" dirty="0">
                <a:ln>
                  <a:noFill/>
                </a:ln>
                <a:solidFill>
                  <a:schemeClr val="tx1"/>
                </a:solidFill>
                <a:effectLst/>
                <a:uLnTx/>
                <a:uFillTx/>
                <a:sym typeface="+mn-ea"/>
              </a:rPr>
              <a:t>　 　     </a:t>
            </a:r>
            <a:r>
              <a:rPr lang="zh-CN" altLang="en-US" sz="2800" noProof="0" dirty="0">
                <a:ln>
                  <a:noFill/>
                </a:ln>
                <a:solidFill>
                  <a:schemeClr val="tx1"/>
                </a:solidFill>
                <a:effectLst/>
                <a:uLnTx/>
                <a:uFillTx/>
                <a:sym typeface="+mn-ea"/>
              </a:rPr>
              <a:t>和</a:t>
            </a:r>
            <a:r>
              <a:rPr lang="zh-CN" altLang="en-US" sz="2800" u="sng" noProof="0" dirty="0">
                <a:ln>
                  <a:noFill/>
                </a:ln>
                <a:solidFill>
                  <a:schemeClr val="tx1"/>
                </a:solidFill>
                <a:effectLst/>
                <a:uLnTx/>
                <a:uFillTx/>
                <a:sym typeface="+mn-ea"/>
              </a:rPr>
              <a:t>　　      </a:t>
            </a:r>
            <a:r>
              <a:rPr lang="zh-CN" altLang="en-US" sz="2800" noProof="0" dirty="0">
                <a:ln>
                  <a:noFill/>
                </a:ln>
                <a:solidFill>
                  <a:schemeClr val="tx1"/>
                </a:solidFill>
                <a:effectLst/>
                <a:uLnTx/>
                <a:uFillTx/>
                <a:sym typeface="+mn-ea"/>
              </a:rPr>
              <a:t>之间的差异叫误差.</a:t>
            </a:r>
            <a:endParaRPr lang="zh-CN" altLang="en-US" sz="2800" noProof="0" dirty="0">
              <a:ln>
                <a:noFill/>
              </a:ln>
              <a:solidFill>
                <a:schemeClr val="tx1"/>
              </a:solidFill>
              <a:effectLst/>
              <a:uLnTx/>
              <a:uFillTx/>
              <a:sym typeface="+mn-ea"/>
            </a:endParaRPr>
          </a:p>
          <a:p>
            <a:pPr marL="441960" marR="0" lvl="0" indent="-441960" algn="just" defTabSz="914400" rtl="0">
              <a:lnSpc>
                <a:spcPct val="120000"/>
              </a:lnSpc>
              <a:spcBef>
                <a:spcPct val="0"/>
              </a:spcBef>
              <a:spcAft>
                <a:spcPct val="0"/>
              </a:spcAft>
              <a:buClrTx/>
              <a:buSzTx/>
              <a:buFontTx/>
              <a:buNone/>
              <a:defRPr/>
            </a:pPr>
            <a:r>
              <a:rPr lang="zh-CN" altLang="en-US" sz="2800" b="1" noProof="0" dirty="0">
                <a:ln>
                  <a:noFill/>
                </a:ln>
                <a:solidFill>
                  <a:schemeClr val="tx1"/>
                </a:solidFill>
                <a:effectLst/>
                <a:uLnTx/>
                <a:uFillTx/>
                <a:sym typeface="+mn-ea"/>
              </a:rPr>
              <a:t>2. 特点</a:t>
            </a:r>
            <a:r>
              <a:rPr lang="zh-CN" altLang="en-US" sz="2800" noProof="0" dirty="0">
                <a:ln>
                  <a:noFill/>
                </a:ln>
                <a:solidFill>
                  <a:schemeClr val="tx1"/>
                </a:solidFill>
                <a:effectLst/>
                <a:uLnTx/>
                <a:uFillTx/>
                <a:sym typeface="+mn-ea"/>
              </a:rPr>
              <a:t>：误差是</a:t>
            </a:r>
            <a:r>
              <a:rPr lang="zh-CN" altLang="en-US" sz="2800" b="1" u="sng" noProof="0" dirty="0">
                <a:ln>
                  <a:noFill/>
                </a:ln>
                <a:solidFill>
                  <a:schemeClr val="tx1"/>
                </a:solidFill>
                <a:effectLst/>
                <a:uLnTx/>
                <a:uFillTx/>
                <a:sym typeface="+mn-ea"/>
              </a:rPr>
              <a:t>　　      </a:t>
            </a:r>
            <a:r>
              <a:rPr lang="zh-CN" altLang="en-US" sz="2800" u="sng" noProof="0" dirty="0">
                <a:ln>
                  <a:noFill/>
                </a:ln>
                <a:solidFill>
                  <a:schemeClr val="tx1"/>
                </a:solidFill>
                <a:effectLst/>
                <a:uLnTx/>
                <a:uFillTx/>
                <a:sym typeface="+mn-ea"/>
              </a:rPr>
              <a:t>　</a:t>
            </a:r>
            <a:r>
              <a:rPr lang="zh-CN" altLang="en-US" sz="2800" noProof="0" dirty="0">
                <a:ln>
                  <a:noFill/>
                </a:ln>
                <a:solidFill>
                  <a:schemeClr val="tx1"/>
                </a:solidFill>
                <a:effectLst/>
                <a:uLnTx/>
                <a:uFillTx/>
                <a:sym typeface="+mn-ea"/>
              </a:rPr>
              <a:t>避免的，只能减小.</a:t>
            </a:r>
            <a:endParaRPr lang="zh-CN" altLang="en-US" sz="2800" noProof="0" dirty="0">
              <a:ln>
                <a:noFill/>
              </a:ln>
              <a:solidFill>
                <a:schemeClr val="tx1"/>
              </a:solidFill>
              <a:effectLst/>
              <a:uLnTx/>
              <a:uFillTx/>
              <a:sym typeface="+mn-ea"/>
            </a:endParaRPr>
          </a:p>
        </p:txBody>
      </p:sp>
      <p:sp>
        <p:nvSpPr>
          <p:cNvPr id="14" name="文本框 13"/>
          <p:cNvSpPr txBox="1"/>
          <p:nvPr/>
        </p:nvSpPr>
        <p:spPr>
          <a:xfrm>
            <a:off x="671830" y="3375025"/>
            <a:ext cx="7895590" cy="3192145"/>
          </a:xfrm>
          <a:prstGeom prst="rect">
            <a:avLst/>
          </a:prstGeom>
          <a:noFill/>
        </p:spPr>
        <p:txBody>
          <a:bodyPr wrap="square" rtlCol="0" anchor="t">
            <a:spAutoFit/>
          </a:bodyPr>
          <a:p>
            <a:pPr marL="622935" indent="-622935" algn="just">
              <a:lnSpc>
                <a:spcPct val="120000"/>
              </a:lnSpc>
            </a:pPr>
            <a:r>
              <a:rPr lang="zh-CN" sz="2800" b="1" noProof="0" dirty="0">
                <a:ln>
                  <a:noFill/>
                </a:ln>
                <a:effectLst/>
                <a:uLnTx/>
                <a:uFillTx/>
                <a:sym typeface="+mn-ea"/>
              </a:rPr>
              <a:t>3. 减小误差的方法</a:t>
            </a:r>
            <a:r>
              <a:rPr lang="zh-CN" sz="2800" noProof="0" dirty="0">
                <a:ln>
                  <a:noFill/>
                </a:ln>
                <a:effectLst/>
                <a:uLnTx/>
                <a:uFillTx/>
                <a:sym typeface="+mn-ea"/>
              </a:rPr>
              <a:t>：</a:t>
            </a:r>
            <a:endParaRPr lang="zh-CN" sz="2800" noProof="0" dirty="0">
              <a:ln>
                <a:noFill/>
              </a:ln>
              <a:effectLst/>
              <a:uLnTx/>
              <a:uFillTx/>
              <a:sym typeface="+mn-ea"/>
            </a:endParaRPr>
          </a:p>
          <a:p>
            <a:pPr marL="622935" indent="-622935" algn="just">
              <a:lnSpc>
                <a:spcPct val="120000"/>
              </a:lnSpc>
            </a:pPr>
            <a:r>
              <a:rPr lang="zh-CN" sz="2800" noProof="0" dirty="0">
                <a:ln>
                  <a:noFill/>
                </a:ln>
                <a:effectLst/>
                <a:uLnTx/>
                <a:uFillTx/>
                <a:sym typeface="+mn-ea"/>
              </a:rPr>
              <a:t>（1）多次测量求</a:t>
            </a:r>
            <a:r>
              <a:rPr lang="zh-CN" sz="2800" u="sng" noProof="0" dirty="0">
                <a:ln>
                  <a:noFill/>
                </a:ln>
                <a:effectLst/>
                <a:uLnTx/>
                <a:uFillTx/>
                <a:sym typeface="+mn-ea"/>
              </a:rPr>
              <a:t>　　                   </a:t>
            </a:r>
            <a:r>
              <a:rPr lang="zh-CN" sz="2800" noProof="0" dirty="0">
                <a:ln>
                  <a:noFill/>
                </a:ln>
                <a:effectLst/>
                <a:uLnTx/>
                <a:uFillTx/>
                <a:sym typeface="+mn-ea"/>
              </a:rPr>
              <a:t>；</a:t>
            </a:r>
            <a:endParaRPr lang="zh-CN" sz="2800" noProof="0" dirty="0">
              <a:ln>
                <a:noFill/>
              </a:ln>
              <a:effectLst/>
              <a:uLnTx/>
              <a:uFillTx/>
              <a:sym typeface="+mn-ea"/>
            </a:endParaRPr>
          </a:p>
          <a:p>
            <a:pPr marL="622935" indent="-622935" algn="just">
              <a:lnSpc>
                <a:spcPct val="120000"/>
              </a:lnSpc>
            </a:pPr>
            <a:r>
              <a:rPr lang="zh-CN" sz="2800" noProof="0" dirty="0">
                <a:ln>
                  <a:noFill/>
                </a:ln>
                <a:effectLst/>
                <a:uLnTx/>
                <a:uFillTx/>
                <a:sym typeface="+mn-ea"/>
              </a:rPr>
              <a:t>（2）选用</a:t>
            </a:r>
            <a:r>
              <a:rPr lang="zh-CN" sz="2800" u="sng" noProof="0" dirty="0">
                <a:ln>
                  <a:noFill/>
                </a:ln>
                <a:effectLst/>
                <a:uLnTx/>
                <a:uFillTx/>
                <a:sym typeface="+mn-ea"/>
              </a:rPr>
              <a:t>　　                        　　</a:t>
            </a:r>
            <a:r>
              <a:rPr lang="zh-CN" sz="2800" noProof="0" dirty="0">
                <a:ln>
                  <a:noFill/>
                </a:ln>
                <a:effectLst/>
                <a:uLnTx/>
                <a:uFillTx/>
                <a:sym typeface="+mn-ea"/>
              </a:rPr>
              <a:t>；</a:t>
            </a:r>
            <a:endParaRPr lang="zh-CN" sz="2800" noProof="0" dirty="0">
              <a:ln>
                <a:noFill/>
              </a:ln>
              <a:effectLst/>
              <a:uLnTx/>
              <a:uFillTx/>
              <a:sym typeface="+mn-ea"/>
            </a:endParaRPr>
          </a:p>
          <a:p>
            <a:pPr marL="622935" indent="-622935" algn="just">
              <a:lnSpc>
                <a:spcPct val="120000"/>
              </a:lnSpc>
            </a:pPr>
            <a:r>
              <a:rPr lang="zh-CN" sz="2800" noProof="0" dirty="0">
                <a:ln>
                  <a:noFill/>
                </a:ln>
                <a:effectLst/>
                <a:uLnTx/>
                <a:uFillTx/>
                <a:sym typeface="+mn-ea"/>
              </a:rPr>
              <a:t>（3）改进</a:t>
            </a:r>
            <a:r>
              <a:rPr lang="zh-CN" sz="2800" u="sng" noProof="0" dirty="0">
                <a:ln>
                  <a:noFill/>
                </a:ln>
                <a:effectLst/>
                <a:uLnTx/>
                <a:uFillTx/>
                <a:sym typeface="+mn-ea"/>
              </a:rPr>
              <a:t>　　                       　     </a:t>
            </a:r>
            <a:r>
              <a:rPr lang="zh-CN" sz="2800" noProof="0" dirty="0">
                <a:ln>
                  <a:noFill/>
                </a:ln>
                <a:effectLst/>
                <a:uLnTx/>
                <a:uFillTx/>
                <a:sym typeface="+mn-ea"/>
              </a:rPr>
              <a:t>.</a:t>
            </a:r>
            <a:endParaRPr lang="zh-CN" sz="2800" noProof="0" dirty="0">
              <a:ln>
                <a:noFill/>
              </a:ln>
              <a:effectLst/>
              <a:uLnTx/>
              <a:uFillTx/>
              <a:sym typeface="+mn-ea"/>
            </a:endParaRPr>
          </a:p>
          <a:p>
            <a:pPr marL="370205" indent="-370205" algn="just">
              <a:lnSpc>
                <a:spcPct val="120000"/>
              </a:lnSpc>
            </a:pPr>
            <a:r>
              <a:rPr lang="zh-CN" sz="2800" noProof="0" dirty="0">
                <a:ln>
                  <a:noFill/>
                </a:ln>
                <a:effectLst/>
                <a:uLnTx/>
                <a:uFillTx/>
                <a:sym typeface="+mn-ea"/>
              </a:rPr>
              <a:t>4. 错误是由于不遵守仪器的使用</a:t>
            </a:r>
            <a:r>
              <a:rPr lang="zh-CN" sz="2800" u="sng" noProof="0" dirty="0">
                <a:ln>
                  <a:noFill/>
                </a:ln>
                <a:effectLst/>
                <a:uLnTx/>
                <a:uFillTx/>
                <a:sym typeface="+mn-ea"/>
              </a:rPr>
              <a:t>　　       　</a:t>
            </a:r>
            <a:r>
              <a:rPr lang="zh-CN" sz="2800" noProof="0" dirty="0">
                <a:ln>
                  <a:noFill/>
                </a:ln>
                <a:effectLst/>
                <a:uLnTx/>
                <a:uFillTx/>
                <a:sym typeface="+mn-ea"/>
              </a:rPr>
              <a:t>和读数时</a:t>
            </a:r>
            <a:r>
              <a:rPr lang="zh-CN" sz="2800" u="sng" noProof="0" dirty="0">
                <a:ln>
                  <a:noFill/>
                </a:ln>
                <a:effectLst/>
                <a:uLnTx/>
                <a:uFillTx/>
                <a:sym typeface="+mn-ea"/>
              </a:rPr>
              <a:t>　　       　</a:t>
            </a:r>
            <a:r>
              <a:rPr lang="zh-CN" sz="2800" noProof="0" dirty="0">
                <a:ln>
                  <a:noFill/>
                </a:ln>
                <a:effectLst/>
                <a:uLnTx/>
                <a:uFillTx/>
                <a:sym typeface="+mn-ea"/>
              </a:rPr>
              <a:t>造成的，是</a:t>
            </a:r>
            <a:r>
              <a:rPr lang="zh-CN" sz="2800" u="sng" noProof="0" dirty="0">
                <a:ln>
                  <a:noFill/>
                </a:ln>
                <a:effectLst/>
                <a:uLnTx/>
                <a:uFillTx/>
                <a:sym typeface="+mn-ea"/>
              </a:rPr>
              <a:t>　　       </a:t>
            </a:r>
            <a:r>
              <a:rPr lang="zh-CN" sz="2800" noProof="0" dirty="0">
                <a:ln>
                  <a:noFill/>
                </a:ln>
                <a:effectLst/>
                <a:uLnTx/>
                <a:uFillTx/>
                <a:sym typeface="+mn-ea"/>
              </a:rPr>
              <a:t>避免的.</a:t>
            </a:r>
            <a:endParaRPr lang="zh-CN" sz="2800" noProof="0" dirty="0">
              <a:ln>
                <a:noFill/>
              </a:ln>
              <a:effectLst/>
              <a:uLnTx/>
              <a:uFillTx/>
              <a:sym typeface="+mn-ea"/>
            </a:endParaRPr>
          </a:p>
        </p:txBody>
      </p:sp>
      <p:sp>
        <p:nvSpPr>
          <p:cNvPr id="3" name="文本框 2"/>
          <p:cNvSpPr txBox="1"/>
          <p:nvPr/>
        </p:nvSpPr>
        <p:spPr>
          <a:xfrm>
            <a:off x="3913188" y="3902710"/>
            <a:ext cx="1255395"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平均值</a:t>
            </a:r>
            <a:endParaRPr lang="zh-CN" altLang="en-US" sz="2800" b="1" dirty="0">
              <a:solidFill>
                <a:srgbClr val="FF0000"/>
              </a:solidFill>
              <a:latin typeface="Times New Roman" panose="02020603050405020304" pitchFamily="18" charset="0"/>
              <a:sym typeface="+mn-ea"/>
            </a:endParaRPr>
          </a:p>
        </p:txBody>
      </p:sp>
      <p:sp>
        <p:nvSpPr>
          <p:cNvPr id="4" name="文本框 3"/>
          <p:cNvSpPr txBox="1"/>
          <p:nvPr/>
        </p:nvSpPr>
        <p:spPr>
          <a:xfrm>
            <a:off x="2536826" y="4416425"/>
            <a:ext cx="3042920" cy="521970"/>
          </a:xfrm>
          <a:prstGeom prst="rect">
            <a:avLst/>
          </a:prstGeom>
          <a:noFill/>
        </p:spPr>
        <p:txBody>
          <a:bodyPr wrap="none" rtlCol="0" anchor="t">
            <a:spAutoFit/>
          </a:bodyPr>
          <a:p>
            <a:pPr algn="ctr"/>
            <a:r>
              <a:rPr lang="zh-CN" altLang="en-US" sz="2800" b="1">
                <a:solidFill>
                  <a:srgbClr val="FF0000"/>
                </a:solidFill>
                <a:sym typeface="+mn-ea"/>
              </a:rPr>
              <a:t>更精密的测量工具   </a:t>
            </a:r>
            <a:endParaRPr lang="zh-CN" altLang="en-US" sz="2800" b="1" dirty="0">
              <a:solidFill>
                <a:srgbClr val="FF0000"/>
              </a:solidFill>
              <a:latin typeface="Times New Roman" panose="02020603050405020304" pitchFamily="18" charset="0"/>
              <a:sym typeface="+mn-ea"/>
            </a:endParaRPr>
          </a:p>
        </p:txBody>
      </p:sp>
      <p:sp>
        <p:nvSpPr>
          <p:cNvPr id="5" name="文本框 4"/>
          <p:cNvSpPr txBox="1"/>
          <p:nvPr/>
        </p:nvSpPr>
        <p:spPr>
          <a:xfrm>
            <a:off x="3121026" y="4946650"/>
            <a:ext cx="161290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测量方法</a:t>
            </a:r>
            <a:endParaRPr lang="zh-CN" altLang="en-US" sz="2800" b="1" dirty="0">
              <a:solidFill>
                <a:srgbClr val="FF0000"/>
              </a:solidFill>
              <a:latin typeface="Times New Roman" panose="02020603050405020304" pitchFamily="18" charset="0"/>
              <a:sym typeface="+mn-ea"/>
            </a:endParaRPr>
          </a:p>
        </p:txBody>
      </p:sp>
      <p:sp>
        <p:nvSpPr>
          <p:cNvPr id="6" name="文本框 5"/>
          <p:cNvSpPr txBox="1"/>
          <p:nvPr/>
        </p:nvSpPr>
        <p:spPr>
          <a:xfrm>
            <a:off x="6200141" y="5468620"/>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规则</a:t>
            </a:r>
            <a:endParaRPr lang="zh-CN" altLang="en-US" sz="2800" b="1" dirty="0">
              <a:solidFill>
                <a:srgbClr val="FF0000"/>
              </a:solidFill>
              <a:latin typeface="Times New Roman" panose="02020603050405020304" pitchFamily="18" charset="0"/>
              <a:sym typeface="+mn-ea"/>
            </a:endParaRPr>
          </a:p>
        </p:txBody>
      </p:sp>
      <p:sp>
        <p:nvSpPr>
          <p:cNvPr id="7" name="文本框 6"/>
          <p:cNvSpPr txBox="1"/>
          <p:nvPr/>
        </p:nvSpPr>
        <p:spPr>
          <a:xfrm>
            <a:off x="1861185" y="5990590"/>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粗心</a:t>
            </a:r>
            <a:endParaRPr lang="zh-CN" altLang="en-US" sz="2800" b="1" dirty="0">
              <a:solidFill>
                <a:srgbClr val="FF0000"/>
              </a:solidFill>
              <a:latin typeface="Times New Roman" panose="02020603050405020304" pitchFamily="18" charset="0"/>
              <a:sym typeface="+mn-ea"/>
            </a:endParaRPr>
          </a:p>
        </p:txBody>
      </p:sp>
      <p:sp>
        <p:nvSpPr>
          <p:cNvPr id="8" name="文本框 7"/>
          <p:cNvSpPr txBox="1"/>
          <p:nvPr/>
        </p:nvSpPr>
        <p:spPr>
          <a:xfrm>
            <a:off x="5089526" y="5990590"/>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能够</a:t>
            </a:r>
            <a:endParaRPr lang="zh-CN" altLang="en-US" sz="2800" b="1" dirty="0">
              <a:solidFill>
                <a:srgbClr val="FF0000"/>
              </a:solidFill>
              <a:latin typeface="Times New Roman" panose="02020603050405020304" pitchFamily="18" charset="0"/>
              <a:sym typeface="+mn-ea"/>
            </a:endParaRPr>
          </a:p>
        </p:txBody>
      </p:sp>
      <p:sp>
        <p:nvSpPr>
          <p:cNvPr id="9" name="文本框 8"/>
          <p:cNvSpPr txBox="1"/>
          <p:nvPr/>
        </p:nvSpPr>
        <p:spPr>
          <a:xfrm>
            <a:off x="3608706" y="2853055"/>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不能</a:t>
            </a:r>
            <a:endParaRPr lang="zh-CN" altLang="en-US" sz="2800" b="1" dirty="0">
              <a:solidFill>
                <a:srgbClr val="FF0000"/>
              </a:solidFill>
              <a:latin typeface="Times New Roman" panose="02020603050405020304" pitchFamily="18" charset="0"/>
              <a:sym typeface="+mn-ea"/>
            </a:endParaRPr>
          </a:p>
        </p:txBody>
      </p:sp>
      <p:sp>
        <p:nvSpPr>
          <p:cNvPr id="10" name="文本框 9"/>
          <p:cNvSpPr txBox="1"/>
          <p:nvPr/>
        </p:nvSpPr>
        <p:spPr>
          <a:xfrm>
            <a:off x="5400994" y="1843405"/>
            <a:ext cx="1255395"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真实值</a:t>
            </a:r>
            <a:endParaRPr lang="zh-CN" altLang="en-US" sz="2800" b="1" dirty="0">
              <a:solidFill>
                <a:srgbClr val="FF0000"/>
              </a:solidFill>
              <a:latin typeface="Times New Roman" panose="02020603050405020304" pitchFamily="18" charset="0"/>
              <a:sym typeface="+mn-ea"/>
            </a:endParaRPr>
          </a:p>
        </p:txBody>
      </p:sp>
      <p:sp>
        <p:nvSpPr>
          <p:cNvPr id="11" name="文本框 10"/>
          <p:cNvSpPr txBox="1"/>
          <p:nvPr/>
        </p:nvSpPr>
        <p:spPr>
          <a:xfrm>
            <a:off x="3734753" y="1843405"/>
            <a:ext cx="1255395"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测量值</a:t>
            </a:r>
            <a:endParaRPr lang="zh-CN" alt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ppt_x"/>
                                          </p:val>
                                        </p:tav>
                                        <p:tav tm="100000">
                                          <p:val>
                                            <p:strVal val="#ppt_x"/>
                                          </p:val>
                                        </p:tav>
                                      </p:tavLst>
                                    </p:anim>
                                    <p:anim calcmode="lin" valueType="num">
                                      <p:cBhvr additive="base">
                                        <p:cTn id="3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additive="base">
                                        <p:cTn id="43" dur="500" fill="hold"/>
                                        <p:tgtEl>
                                          <p:spTgt spid="6"/>
                                        </p:tgtEl>
                                        <p:attrNameLst>
                                          <p:attrName>ppt_x</p:attrName>
                                        </p:attrNameLst>
                                      </p:cBhvr>
                                      <p:tavLst>
                                        <p:tav tm="0">
                                          <p:val>
                                            <p:strVal val="#ppt_x"/>
                                          </p:val>
                                        </p:tav>
                                        <p:tav tm="100000">
                                          <p:val>
                                            <p:strVal val="#ppt_x"/>
                                          </p:val>
                                        </p:tav>
                                      </p:tavLst>
                                    </p:anim>
                                    <p:anim calcmode="lin" valueType="num">
                                      <p:cBhvr additive="base">
                                        <p:cTn id="4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7"/>
                                        </p:tgtEl>
                                        <p:attrNameLst>
                                          <p:attrName>style.visibility</p:attrName>
                                        </p:attrNameLst>
                                      </p:cBhvr>
                                      <p:to>
                                        <p:strVal val="visible"/>
                                      </p:to>
                                    </p:set>
                                    <p:anim calcmode="lin" valueType="num">
                                      <p:cBhvr additive="base">
                                        <p:cTn id="49" dur="500" fill="hold"/>
                                        <p:tgtEl>
                                          <p:spTgt spid="7"/>
                                        </p:tgtEl>
                                        <p:attrNameLst>
                                          <p:attrName>ppt_x</p:attrName>
                                        </p:attrNameLst>
                                      </p:cBhvr>
                                      <p:tavLst>
                                        <p:tav tm="0">
                                          <p:val>
                                            <p:strVal val="#ppt_x"/>
                                          </p:val>
                                        </p:tav>
                                        <p:tav tm="100000">
                                          <p:val>
                                            <p:strVal val="#ppt_x"/>
                                          </p:val>
                                        </p:tav>
                                      </p:tavLst>
                                    </p:anim>
                                    <p:anim calcmode="lin" valueType="num">
                                      <p:cBhvr additive="base">
                                        <p:cTn id="5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8"/>
                                        </p:tgtEl>
                                        <p:attrNameLst>
                                          <p:attrName>style.visibility</p:attrName>
                                        </p:attrNameLst>
                                      </p:cBhvr>
                                      <p:to>
                                        <p:strVal val="visible"/>
                                      </p:to>
                                    </p:set>
                                    <p:anim calcmode="lin" valueType="num">
                                      <p:cBhvr additive="base">
                                        <p:cTn id="55" dur="500" fill="hold"/>
                                        <p:tgtEl>
                                          <p:spTgt spid="8"/>
                                        </p:tgtEl>
                                        <p:attrNameLst>
                                          <p:attrName>ppt_x</p:attrName>
                                        </p:attrNameLst>
                                      </p:cBhvr>
                                      <p:tavLst>
                                        <p:tav tm="0">
                                          <p:val>
                                            <p:strVal val="#ppt_x"/>
                                          </p:val>
                                        </p:tav>
                                        <p:tav tm="100000">
                                          <p:val>
                                            <p:strVal val="#ppt_x"/>
                                          </p:val>
                                        </p:tav>
                                      </p:tavLst>
                                    </p:anim>
                                    <p:anim calcmode="lin" valueType="num">
                                      <p:cBhvr additive="base">
                                        <p:cTn id="5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0" grpId="0"/>
      <p:bldP spid="9" grpId="0"/>
      <p:bldP spid="3" grpId="0"/>
      <p:bldP spid="4" grpId="0"/>
      <p:bldP spid="5" grpId="0"/>
      <p:bldP spid="6" grpId="0"/>
      <p:bldP spid="8" grpId="0"/>
      <p:bldP spid="7" grpId="0"/>
      <p:bldP spid="11" grpId="1"/>
      <p:bldP spid="10" grpId="1"/>
      <p:bldP spid="9" grpId="1"/>
      <p:bldP spid="3" grpId="1"/>
      <p:bldP spid="4" grpId="1"/>
      <p:bldP spid="5" grpId="1"/>
      <p:bldP spid="6" grpId="1"/>
      <p:bldP spid="8" grpId="1"/>
      <p:bldP spid="7" grpId="1"/>
    </p:bldLst>
  </p:timing>
</p:sld>
</file>

<file path=ppt/tags/tag1.xml><?xml version="1.0" encoding="utf-8"?>
<p:tagLst xmlns:p="http://schemas.openxmlformats.org/presentationml/2006/main">
  <p:tag name="ISPRING_PRESENTATION_TITLE" val="bt021.pptx"/>
</p:tagLst>
</file>

<file path=ppt/theme/theme1.xml><?xml version="1.0" encoding="utf-8"?>
<a:theme xmlns:a="http://schemas.openxmlformats.org/drawingml/2006/main" name="自定义设计方案">
  <a:themeElements>
    <a:clrScheme name="自定义 24">
      <a:dk1>
        <a:sysClr val="windowText" lastClr="000000"/>
      </a:dk1>
      <a:lt1>
        <a:sysClr val="window" lastClr="FFFFFF"/>
      </a:lt1>
      <a:dk2>
        <a:srgbClr val="44546A"/>
      </a:dk2>
      <a:lt2>
        <a:srgbClr val="E7E6E6"/>
      </a:lt2>
      <a:accent1>
        <a:srgbClr val="AB0019"/>
      </a:accent1>
      <a:accent2>
        <a:srgbClr val="A5A5A5"/>
      </a:accent2>
      <a:accent3>
        <a:srgbClr val="AB0019"/>
      </a:accent3>
      <a:accent4>
        <a:srgbClr val="A5A5A5"/>
      </a:accent4>
      <a:accent5>
        <a:srgbClr val="AB0019"/>
      </a:accent5>
      <a:accent6>
        <a:srgbClr val="A5A5A5"/>
      </a:accent6>
      <a:hlink>
        <a:srgbClr val="AB0019"/>
      </a:hlink>
      <a:folHlink>
        <a:srgbClr val="A5A5A5"/>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D9D9D9">
            <a:alpha val="50196"/>
          </a:srgb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9355</Words>
  <Application>WPS 演示</Application>
  <PresentationFormat>自定义</PresentationFormat>
  <Paragraphs>605</Paragraphs>
  <Slides>62</Slides>
  <Notes>31</Notes>
  <HiddenSlides>0</HiddenSlides>
  <MMClips>1</MMClips>
  <ScaleCrop>false</ScaleCrop>
  <HeadingPairs>
    <vt:vector size="8" baseType="variant">
      <vt:variant>
        <vt:lpstr>已用的字体</vt:lpstr>
      </vt:variant>
      <vt:variant>
        <vt:i4>15</vt:i4>
      </vt:variant>
      <vt:variant>
        <vt:lpstr>主题</vt:lpstr>
      </vt:variant>
      <vt:variant>
        <vt:i4>1</vt:i4>
      </vt:variant>
      <vt:variant>
        <vt:lpstr>嵌入 OLE 服务器</vt:lpstr>
      </vt:variant>
      <vt:variant>
        <vt:i4>4</vt:i4>
      </vt:variant>
      <vt:variant>
        <vt:lpstr>幻灯片标题</vt:lpstr>
      </vt:variant>
      <vt:variant>
        <vt:i4>62</vt:i4>
      </vt:variant>
    </vt:vector>
  </HeadingPairs>
  <TitlesOfParts>
    <vt:vector size="82" baseType="lpstr">
      <vt:lpstr>Arial</vt:lpstr>
      <vt:lpstr>宋体</vt:lpstr>
      <vt:lpstr>Wingdings</vt:lpstr>
      <vt:lpstr>Calibri</vt:lpstr>
      <vt:lpstr>微软雅黑</vt:lpstr>
      <vt:lpstr>方正北魏楷书_GBK</vt:lpstr>
      <vt:lpstr>方正书宋繁体</vt:lpstr>
      <vt:lpstr>Times New Roman</vt:lpstr>
      <vt:lpstr>方正楷体_GBK</vt:lpstr>
      <vt:lpstr>Arial Unicode MS</vt:lpstr>
      <vt:lpstr>方正黑体_GBK</vt:lpstr>
      <vt:lpstr>方正正中黑简体</vt:lpstr>
      <vt:lpstr>黑体</vt:lpstr>
      <vt:lpstr>Times New Roman</vt:lpstr>
      <vt:lpstr>楷体</vt:lpstr>
      <vt:lpstr>自定义设计方案</vt:lpstr>
      <vt:lpstr>Equation.KSEE3</vt:lpstr>
      <vt:lpstr>Equation.KSEE3</vt:lpstr>
      <vt:lpstr>Equation.KSEE3</vt:lpstr>
      <vt:lpstr>Equation.KSEE3</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CCAV1234</cp:lastModifiedBy>
  <cp:revision>115</cp:revision>
  <dcterms:created xsi:type="dcterms:W3CDTF">2019-05-24T02:19:00Z</dcterms:created>
  <dcterms:modified xsi:type="dcterms:W3CDTF">2020-01-14T10:17:46Z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2052-11.3.0.8775</vt:lpwstr>
  </property>
</Properties>
</file>