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257" r:id="rId4"/>
    <p:sldId id="258" r:id="rId5"/>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image" Target="../media/image3.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tiff"/><Relationship Id="rId1" Type="http://schemas.openxmlformats.org/officeDocument/2006/relationships/image" Target="../media/image3.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slide" Target="slide9.xml"/><Relationship Id="rId3" Type="http://schemas.openxmlformats.org/officeDocument/2006/relationships/image" Target="../media/image1.png"/><Relationship Id="rId2" Type="http://schemas.openxmlformats.org/officeDocument/2006/relationships/tags" Target="../tags/tag2.xml"/><Relationship Id="rId1" Type="http://schemas.openxmlformats.org/officeDocument/2006/relationships/slide" Target="slide3.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7.xml"/><Relationship Id="rId4" Type="http://schemas.openxmlformats.org/officeDocument/2006/relationships/tags" Target="../tags/tag5.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tif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xml"/><Relationship Id="rId1" Type="http://schemas.openxmlformats.org/officeDocument/2006/relationships/image" Target="../media/image3.tiff"/></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7.xml"/><Relationship Id="rId3" Type="http://schemas.openxmlformats.org/officeDocument/2006/relationships/tags" Target="../tags/tag8.xml"/><Relationship Id="rId2" Type="http://schemas.openxmlformats.org/officeDocument/2006/relationships/image" Target="../media/image3.tiff"/><Relationship Id="rId1" Type="http://schemas.openxmlformats.org/officeDocument/2006/relationships/image" Target="../media/image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1152525" y="2125980"/>
            <a:ext cx="10382885" cy="26054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第18讲　走进信息时代　</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能源、材料与社会</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137920" y="1776095"/>
            <a:ext cx="1838960" cy="474345"/>
            <a:chOff x="1318" y="2359"/>
            <a:chExt cx="2896" cy="747"/>
          </a:xfrm>
        </p:grpSpPr>
        <p:pic>
          <p:nvPicPr>
            <p:cNvPr id="13" name="图片 12" descr="三级标"/>
            <p:cNvPicPr>
              <a:picLocks noChangeAspect="1"/>
            </p:cNvPicPr>
            <p:nvPr/>
          </p:nvPicPr>
          <p:blipFill>
            <a:blip r:embed="rId1"/>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2" name="文本框 101"/>
          <p:cNvSpPr txBox="1"/>
          <p:nvPr/>
        </p:nvSpPr>
        <p:spPr>
          <a:xfrm>
            <a:off x="994410" y="2308225"/>
            <a:ext cx="1047115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(2019</a:t>
            </a:r>
            <a:r>
              <a:rPr lang="zh-CN" sz="2400">
                <a:cs typeface="楷体_GB2312" charset="0"/>
              </a:rPr>
              <a:t>郴州</a:t>
            </a:r>
            <a:r>
              <a:rPr lang="en-US" sz="2400">
                <a:latin typeface="Times New Roman" panose="02020603050405020304" pitchFamily="18" charset="0"/>
                <a:cs typeface="楷体_GB2312" charset="0"/>
              </a:rPr>
              <a:t>)</a:t>
            </a:r>
            <a:r>
              <a:rPr lang="en-US" sz="2400">
                <a:latin typeface="Times New Roman" panose="02020603050405020304" pitchFamily="18" charset="0"/>
                <a:ea typeface="宋体" panose="02010600030101010101" pitchFamily="2" charset="-122"/>
              </a:rPr>
              <a:t>2019</a:t>
            </a:r>
            <a:r>
              <a:rPr lang="zh-CN" sz="2400">
                <a:ea typeface="宋体" panose="02010600030101010101" pitchFamily="2" charset="-122"/>
              </a:rPr>
              <a:t>年被称为</a:t>
            </a:r>
            <a:r>
              <a:rPr lang="en-US" sz="2400">
                <a:latin typeface="Times New Roman" panose="02020603050405020304" pitchFamily="18" charset="0"/>
                <a:ea typeface="宋体" panose="02010600030101010101" pitchFamily="2" charset="-122"/>
              </a:rPr>
              <a:t>5G</a:t>
            </a:r>
            <a:r>
              <a:rPr lang="zh-CN" sz="2400">
                <a:ea typeface="宋体" panose="02010600030101010101" pitchFamily="2" charset="-122"/>
              </a:rPr>
              <a:t>元年，</a:t>
            </a: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月</a:t>
            </a: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日我国开始发放</a:t>
            </a:r>
            <a:r>
              <a:rPr lang="en-US" sz="2400">
                <a:latin typeface="Times New Roman" panose="02020603050405020304" pitchFamily="18" charset="0"/>
                <a:ea typeface="宋体" panose="02010600030101010101" pitchFamily="2" charset="-122"/>
              </a:rPr>
              <a:t>5G</a:t>
            </a:r>
            <a:r>
              <a:rPr lang="zh-CN" sz="2400">
                <a:ea typeface="宋体" panose="02010600030101010101" pitchFamily="2" charset="-122"/>
              </a:rPr>
              <a:t>商用牌照，</a:t>
            </a:r>
            <a:r>
              <a:rPr lang="en-US" sz="2400">
                <a:latin typeface="Times New Roman" panose="02020603050405020304" pitchFamily="18" charset="0"/>
                <a:ea typeface="宋体" panose="02010600030101010101" pitchFamily="2" charset="-122"/>
              </a:rPr>
              <a:t>5G</a:t>
            </a:r>
            <a:r>
              <a:rPr lang="zh-CN" sz="2400">
                <a:ea typeface="宋体" panose="02010600030101010101" pitchFamily="2" charset="-122"/>
              </a:rPr>
              <a:t>技术也是依靠电磁波传递信息的，下列有关电磁波的说法正确的是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太空中是真空，电磁波不能传播</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电磁波在空气中的传播速度是</a:t>
            </a:r>
            <a:r>
              <a:rPr lang="en-US" sz="2400">
                <a:latin typeface="Times New Roman" panose="02020603050405020304" pitchFamily="18" charset="0"/>
                <a:ea typeface="宋体" panose="02010600030101010101" pitchFamily="2" charset="-122"/>
              </a:rPr>
              <a:t>340 m/sC. </a:t>
            </a:r>
            <a:r>
              <a:rPr lang="zh-CN" sz="2400">
                <a:ea typeface="宋体" panose="02010600030101010101" pitchFamily="2" charset="-122"/>
              </a:rPr>
              <a:t>光是一种电磁波</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中央电视台和郴州电视台发射的电磁波传播速度不同 </a:t>
            </a:r>
            <a:endParaRPr lang="zh-CN" altLang="en-US" sz="2400"/>
          </a:p>
        </p:txBody>
      </p:sp>
      <p:sp>
        <p:nvSpPr>
          <p:cNvPr id="11" name="文本框 10"/>
          <p:cNvSpPr txBox="1"/>
          <p:nvPr/>
        </p:nvSpPr>
        <p:spPr>
          <a:xfrm>
            <a:off x="9724390" y="3062605"/>
            <a:ext cx="696595" cy="460375"/>
          </a:xfrm>
          <a:prstGeom prst="rect">
            <a:avLst/>
          </a:prstGeom>
          <a:noFill/>
        </p:spPr>
        <p:txBody>
          <a:bodyPr wrap="square" rtlCol="0" anchor="t">
            <a:spAutoFit/>
          </a:bodyPr>
          <a:p>
            <a:r>
              <a:rPr lang="en-US" sz="2400">
                <a:solidFill>
                  <a:srgbClr val="FF0000"/>
                </a:solidFill>
                <a:latin typeface="Times New Roman" panose="02020603050405020304" pitchFamily="18" charset="0"/>
                <a:sym typeface="+mn-ea"/>
              </a:rPr>
              <a:t> C</a:t>
            </a:r>
            <a:r>
              <a:rPr lang="zh-CN" sz="2400">
                <a:solidFill>
                  <a:srgbClr val="FF0000"/>
                </a:solidFill>
                <a:sym typeface="+mn-ea"/>
              </a:rPr>
              <a:t>　　</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901065" y="1092835"/>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导体、半导体、绝缘体的判断</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(2018.2)</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2" name="文本框 101"/>
          <p:cNvSpPr txBox="1"/>
          <p:nvPr/>
        </p:nvSpPr>
        <p:spPr>
          <a:xfrm>
            <a:off x="829310" y="1614805"/>
            <a:ext cx="1046099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(2018</a:t>
            </a:r>
            <a:r>
              <a:rPr lang="zh-CN" sz="2400">
                <a:cs typeface="楷体_GB2312" charset="0"/>
              </a:rPr>
              <a:t>福建</a:t>
            </a:r>
            <a:r>
              <a:rPr lang="en-US" sz="2400">
                <a:latin typeface="Times New Roman" panose="02020603050405020304" pitchFamily="18" charset="0"/>
                <a:cs typeface="楷体_GB2312" charset="0"/>
              </a:rPr>
              <a:t>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下列物体通常情况下属于导体的是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铅笔芯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塑料尺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橡皮擦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玻璃杯</a:t>
            </a:r>
            <a:endParaRPr lang="zh-CN" altLang="en-US" sz="2400"/>
          </a:p>
        </p:txBody>
      </p:sp>
      <p:grpSp>
        <p:nvGrpSpPr>
          <p:cNvPr id="12" name="组合 11"/>
          <p:cNvGrpSpPr/>
          <p:nvPr/>
        </p:nvGrpSpPr>
        <p:grpSpPr>
          <a:xfrm>
            <a:off x="901065" y="2885440"/>
            <a:ext cx="1838960" cy="474345"/>
            <a:chOff x="1318" y="2359"/>
            <a:chExt cx="2896" cy="747"/>
          </a:xfrm>
        </p:grpSpPr>
        <p:pic>
          <p:nvPicPr>
            <p:cNvPr id="13" name="图片 12" descr="三级标"/>
            <p:cNvPicPr>
              <a:picLocks noChangeAspect="1"/>
            </p:cNvPicPr>
            <p:nvPr/>
          </p:nvPicPr>
          <p:blipFill>
            <a:blip r:embed="rId2"/>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829310" y="3288030"/>
            <a:ext cx="1040765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(2019</a:t>
            </a:r>
            <a:r>
              <a:rPr lang="zh-CN" sz="2400">
                <a:cs typeface="楷体_GB2312" charset="0"/>
              </a:rPr>
              <a:t>莆田</a:t>
            </a:r>
            <a:r>
              <a:rPr lang="en-US" sz="2400">
                <a:latin typeface="Times New Roman" panose="02020603050405020304" pitchFamily="18" charset="0"/>
                <a:cs typeface="楷体_GB2312" charset="0"/>
              </a:rPr>
              <a:t>5</a:t>
            </a:r>
            <a:r>
              <a:rPr lang="zh-CN" sz="2400">
                <a:cs typeface="楷体_GB2312" charset="0"/>
              </a:rPr>
              <a:t>月质检</a:t>
            </a:r>
            <a:r>
              <a:rPr lang="en-US" sz="2400">
                <a:latin typeface="Times New Roman" panose="02020603050405020304" pitchFamily="18" charset="0"/>
                <a:cs typeface="楷体_GB2312" charset="0"/>
              </a:rPr>
              <a:t>)</a:t>
            </a:r>
            <a:r>
              <a:rPr lang="en-US" sz="2400">
                <a:latin typeface="Times New Roman" panose="02020603050405020304" pitchFamily="18" charset="0"/>
                <a:ea typeface="宋体" panose="02010600030101010101" pitchFamily="2" charset="-122"/>
              </a:rPr>
              <a:t>2019</a:t>
            </a:r>
            <a:r>
              <a:rPr lang="zh-CN" sz="2400">
                <a:ea typeface="宋体" panose="02010600030101010101" pitchFamily="2" charset="-122"/>
              </a:rPr>
              <a:t>年</a:t>
            </a: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月，华为发布了折叠屏幕</a:t>
            </a:r>
            <a:r>
              <a:rPr lang="en-US" sz="2400">
                <a:latin typeface="Times New Roman" panose="02020603050405020304" pitchFamily="18" charset="0"/>
                <a:ea typeface="宋体" panose="02010600030101010101" pitchFamily="2" charset="-122"/>
              </a:rPr>
              <a:t>5G</a:t>
            </a:r>
            <a:endParaRPr lang="en-US" sz="2400">
              <a:latin typeface="Times New Roman" panose="02020603050405020304" pitchFamily="18" charset="0"/>
              <a:ea typeface="宋体" panose="02010600030101010101" pitchFamily="2" charset="-122"/>
            </a:endParaRPr>
          </a:p>
          <a:p>
            <a:pPr>
              <a:lnSpc>
                <a:spcPct val="150000"/>
              </a:lnSpc>
            </a:pPr>
            <a:r>
              <a:rPr lang="zh-CN" sz="2400">
                <a:ea typeface="宋体" panose="02010600030101010101" pitchFamily="2" charset="-122"/>
              </a:rPr>
              <a:t>手机，如图所示折叠屏幕使用柔性</a:t>
            </a:r>
            <a:r>
              <a:rPr lang="en-US" sz="2400">
                <a:latin typeface="Times New Roman" panose="02020603050405020304" pitchFamily="18" charset="0"/>
                <a:ea typeface="宋体" panose="02010600030101010101" pitchFamily="2" charset="-122"/>
              </a:rPr>
              <a:t>OLED——</a:t>
            </a:r>
            <a:r>
              <a:rPr lang="zh-CN" sz="2400">
                <a:ea typeface="宋体" panose="02010600030101010101" pitchFamily="2" charset="-122"/>
              </a:rPr>
              <a:t>有机发光二</a:t>
            </a:r>
            <a:endParaRPr lang="zh-CN" sz="2400">
              <a:ea typeface="宋体" panose="02010600030101010101" pitchFamily="2" charset="-122"/>
            </a:endParaRPr>
          </a:p>
          <a:p>
            <a:pPr>
              <a:lnSpc>
                <a:spcPct val="150000"/>
              </a:lnSpc>
            </a:pPr>
            <a:r>
              <a:rPr lang="zh-CN" sz="2400">
                <a:ea typeface="宋体" panose="02010600030101010101" pitchFamily="2" charset="-122"/>
              </a:rPr>
              <a:t>极管</a:t>
            </a:r>
            <a:r>
              <a:rPr lang="en-US" sz="2400">
                <a:latin typeface="Times New Roman" panose="02020603050405020304" pitchFamily="18" charset="0"/>
                <a:ea typeface="宋体" panose="02010600030101010101" pitchFamily="2" charset="-122"/>
              </a:rPr>
              <a:t>LED</a:t>
            </a:r>
            <a:r>
              <a:rPr lang="zh-CN" sz="2400">
                <a:ea typeface="宋体" panose="02010600030101010101" pitchFamily="2" charset="-122"/>
              </a:rPr>
              <a:t>材料，柔性</a:t>
            </a:r>
            <a:r>
              <a:rPr lang="en-US" sz="2400">
                <a:latin typeface="Times New Roman" panose="02020603050405020304" pitchFamily="18" charset="0"/>
                <a:ea typeface="宋体" panose="02010600030101010101" pitchFamily="2" charset="-122"/>
              </a:rPr>
              <a:t>OLED</a:t>
            </a:r>
            <a:r>
              <a:rPr lang="zh-CN" sz="2400">
                <a:ea typeface="宋体" panose="02010600030101010101" pitchFamily="2" charset="-122"/>
              </a:rPr>
              <a:t>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导体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绝缘体</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半导体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超导体</a:t>
            </a:r>
            <a:endParaRPr lang="zh-CN" altLang="en-US" sz="2400"/>
          </a:p>
        </p:txBody>
      </p:sp>
      <p:pic>
        <p:nvPicPr>
          <p:cNvPr id="3" name="图片 -2147481204"/>
          <p:cNvPicPr>
            <a:picLocks noChangeAspect="1"/>
          </p:cNvPicPr>
          <p:nvPr/>
        </p:nvPicPr>
        <p:blipFill>
          <a:blip r:embed="rId3"/>
          <a:stretch>
            <a:fillRect/>
          </a:stretch>
        </p:blipFill>
        <p:spPr>
          <a:xfrm>
            <a:off x="9137015" y="3558540"/>
            <a:ext cx="2099945" cy="1764030"/>
          </a:xfrm>
          <a:prstGeom prst="rect">
            <a:avLst/>
          </a:prstGeom>
          <a:noFill/>
          <a:ln w="9525">
            <a:noFill/>
          </a:ln>
        </p:spPr>
      </p:pic>
      <p:sp>
        <p:nvSpPr>
          <p:cNvPr id="4" name="文本框 3"/>
          <p:cNvSpPr txBox="1"/>
          <p:nvPr/>
        </p:nvSpPr>
        <p:spPr>
          <a:xfrm>
            <a:off x="9552940" y="5518785"/>
            <a:ext cx="1487170"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5</a:t>
            </a:r>
            <a:r>
              <a:rPr lang="zh-CN" sz="1800">
                <a:cs typeface="楷体_GB2312" charset="0"/>
              </a:rPr>
              <a:t>题图</a:t>
            </a:r>
            <a:endParaRPr lang="zh-CN" altLang="en-US" sz="1800"/>
          </a:p>
        </p:txBody>
      </p:sp>
      <p:sp>
        <p:nvSpPr>
          <p:cNvPr id="11" name="文本框 10"/>
          <p:cNvSpPr txBox="1"/>
          <p:nvPr/>
        </p:nvSpPr>
        <p:spPr>
          <a:xfrm>
            <a:off x="8330565" y="1824355"/>
            <a:ext cx="1071880" cy="460375"/>
          </a:xfrm>
          <a:prstGeom prst="rect">
            <a:avLst/>
          </a:prstGeom>
          <a:noFill/>
        </p:spPr>
        <p:txBody>
          <a:bodyPr wrap="none" rtlCol="0" anchor="t">
            <a:spAutoFit/>
          </a:bodyPr>
          <a:p>
            <a:r>
              <a:rPr lang="en-US" sz="2400">
                <a:solidFill>
                  <a:srgbClr val="FF0000"/>
                </a:solidFill>
                <a:latin typeface="Times New Roman" panose="02020603050405020304" pitchFamily="18" charset="0"/>
                <a:sym typeface="+mn-ea"/>
              </a:rPr>
              <a:t> A</a:t>
            </a:r>
            <a:r>
              <a:rPr lang="zh-CN" sz="2400">
                <a:solidFill>
                  <a:srgbClr val="FF0000"/>
                </a:solidFill>
                <a:sym typeface="+mn-ea"/>
              </a:rPr>
              <a:t>　　</a:t>
            </a:r>
            <a:endParaRPr lang="zh-CN" altLang="en-US" sz="2400"/>
          </a:p>
        </p:txBody>
      </p:sp>
      <p:sp>
        <p:nvSpPr>
          <p:cNvPr id="5" name="文本框 4"/>
          <p:cNvSpPr txBox="1"/>
          <p:nvPr/>
        </p:nvSpPr>
        <p:spPr>
          <a:xfrm>
            <a:off x="4831715" y="4559935"/>
            <a:ext cx="1071880" cy="460375"/>
          </a:xfrm>
          <a:prstGeom prst="rect">
            <a:avLst/>
          </a:prstGeom>
          <a:noFill/>
        </p:spPr>
        <p:txBody>
          <a:bodyPr wrap="none" rtlCol="0" anchor="t">
            <a:spAutoFit/>
          </a:bodyPr>
          <a:p>
            <a:r>
              <a:rPr lang="en-US" sz="2400">
                <a:solidFill>
                  <a:srgbClr val="FF0000"/>
                </a:solidFill>
                <a:latin typeface="Times New Roman" panose="02020603050405020304" pitchFamily="18" charset="0"/>
                <a:sym typeface="+mn-ea"/>
              </a:rPr>
              <a:t> C</a:t>
            </a:r>
            <a:r>
              <a:rPr lang="zh-CN" sz="2400">
                <a:solidFill>
                  <a:srgbClr val="FF0000"/>
                </a:solidFill>
                <a:sym typeface="+mn-ea"/>
              </a:rPr>
              <a:t>　　</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1090295" y="2381885"/>
            <a:ext cx="10407650" cy="2748280"/>
          </a:xfrm>
          <a:prstGeom prst="rect">
            <a:avLst/>
          </a:prstGeom>
          <a:noFill/>
          <a:ln w="9525">
            <a:noFill/>
          </a:ln>
        </p:spPr>
        <p:txBody>
          <a:bodyPr wrap="square">
            <a:spAutoFit/>
          </a:bodyPr>
          <a:p>
            <a:pPr>
              <a:lnSpc>
                <a:spcPct val="18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(2019</a:t>
            </a:r>
            <a:r>
              <a:rPr lang="zh-CN" sz="2400">
                <a:cs typeface="楷体_GB2312" charset="0"/>
              </a:rPr>
              <a:t>玉林</a:t>
            </a:r>
            <a:r>
              <a:rPr lang="en-US" sz="2400">
                <a:latin typeface="Times New Roman" panose="02020603050405020304" pitchFamily="18" charset="0"/>
                <a:cs typeface="楷体_GB2312" charset="0"/>
              </a:rPr>
              <a:t>)</a:t>
            </a:r>
            <a:r>
              <a:rPr lang="zh-CN" sz="2400">
                <a:ea typeface="宋体" panose="02010600030101010101" pitchFamily="2" charset="-122"/>
              </a:rPr>
              <a:t>超导现象是指某些物质在温度很低时电阻变为零的现象．如果某种超导材料能应用于实际，最适合用来制作</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保险丝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输电导线</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电炉丝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变阻器的电阻丝</a:t>
            </a:r>
            <a:endParaRPr lang="zh-CN" altLang="en-US" sz="2400"/>
          </a:p>
        </p:txBody>
      </p:sp>
      <p:sp>
        <p:nvSpPr>
          <p:cNvPr id="11" name="文本框 10"/>
          <p:cNvSpPr txBox="1"/>
          <p:nvPr/>
        </p:nvSpPr>
        <p:spPr>
          <a:xfrm>
            <a:off x="7440295" y="3281045"/>
            <a:ext cx="767080" cy="460375"/>
          </a:xfrm>
          <a:prstGeom prst="rect">
            <a:avLst/>
          </a:prstGeom>
          <a:noFill/>
        </p:spPr>
        <p:txBody>
          <a:bodyPr wrap="none" rtlCol="0" anchor="t">
            <a:spAutoFit/>
          </a:bodyPr>
          <a:p>
            <a:r>
              <a:rPr lang="en-US" sz="2400">
                <a:solidFill>
                  <a:srgbClr val="FF0000"/>
                </a:solidFill>
                <a:latin typeface="Times New Roman" panose="02020603050405020304" pitchFamily="18" charset="0"/>
                <a:sym typeface="+mn-ea"/>
              </a:rPr>
              <a:t> B</a:t>
            </a:r>
            <a:r>
              <a:rPr lang="zh-CN" sz="2400">
                <a:solidFill>
                  <a:srgbClr val="FF0000"/>
                </a:solidFill>
                <a:sym typeface="+mn-ea"/>
              </a:rPr>
              <a:t>　</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193165" y="1383030"/>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能量转化</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[2018.19</a:t>
              </a:r>
              <a:r>
                <a:rPr lang="zh-CN" altLang="en-US" sz="2400" dirty="0">
                  <a:latin typeface="宋体" panose="02010600030101010101" pitchFamily="2" charset="-122"/>
                  <a:cs typeface="Times New Roman" panose="02020603050405020304" pitchFamily="18" charset="0"/>
                </a:rPr>
                <a:t>第</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a:t>
              </a:r>
              <a:r>
                <a:rPr lang="zh-CN" altLang="en-US" sz="2400" dirty="0">
                  <a:latin typeface="宋体" panose="02010600030101010101" pitchFamily="2" charset="-122"/>
                  <a:cs typeface="Times New Roman" panose="02020603050405020304" pitchFamily="18" charset="0"/>
                </a:rPr>
                <a:t>空</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，2017.20</a:t>
              </a:r>
              <a:r>
                <a:rPr lang="zh-CN" altLang="en-US" sz="2400" dirty="0">
                  <a:latin typeface="宋体" panose="02010600030101010101" pitchFamily="2" charset="-122"/>
                  <a:cs typeface="Times New Roman" panose="02020603050405020304" pitchFamily="18" charset="0"/>
                </a:rPr>
                <a:t>第</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1</a:t>
              </a:r>
              <a:r>
                <a:rPr lang="zh-CN" altLang="en-US" sz="2400" dirty="0">
                  <a:latin typeface="宋体" panose="02010600030101010101" pitchFamily="2" charset="-122"/>
                  <a:cs typeface="Times New Roman" panose="02020603050405020304" pitchFamily="18" charset="0"/>
                </a:rPr>
                <a:t>空</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2" name="组合 11"/>
          <p:cNvGrpSpPr/>
          <p:nvPr/>
        </p:nvGrpSpPr>
        <p:grpSpPr>
          <a:xfrm>
            <a:off x="1193165" y="2090420"/>
            <a:ext cx="1838960" cy="474345"/>
            <a:chOff x="1318" y="2359"/>
            <a:chExt cx="2896" cy="747"/>
          </a:xfrm>
        </p:grpSpPr>
        <p:pic>
          <p:nvPicPr>
            <p:cNvPr id="13" name="图片 12" descr="三级标"/>
            <p:cNvPicPr>
              <a:picLocks noChangeAspect="1"/>
            </p:cNvPicPr>
            <p:nvPr/>
          </p:nvPicPr>
          <p:blipFill>
            <a:blip r:embed="rId2"/>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4" name="文本框 3"/>
          <p:cNvSpPr txBox="1"/>
          <p:nvPr/>
        </p:nvSpPr>
        <p:spPr>
          <a:xfrm>
            <a:off x="1158875" y="2564765"/>
            <a:ext cx="1056957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7. </a:t>
            </a:r>
            <a:r>
              <a:rPr lang="en-US" sz="2400">
                <a:latin typeface="Times New Roman" panose="02020603050405020304" pitchFamily="18" charset="0"/>
                <a:cs typeface="楷体_GB2312" charset="0"/>
              </a:rPr>
              <a:t>(2019</a:t>
            </a:r>
            <a:r>
              <a:rPr lang="zh-CN" sz="2400">
                <a:cs typeface="楷体_GB2312" charset="0"/>
              </a:rPr>
              <a:t>漳州</a:t>
            </a:r>
            <a:r>
              <a:rPr lang="en-US" sz="2400">
                <a:latin typeface="Times New Roman" panose="02020603050405020304" pitchFamily="18" charset="0"/>
                <a:cs typeface="楷体_GB2312" charset="0"/>
              </a:rPr>
              <a:t>5</a:t>
            </a:r>
            <a:r>
              <a:rPr lang="zh-CN" sz="2400">
                <a:cs typeface="楷体_GB2312" charset="0"/>
              </a:rPr>
              <a:t>月质检</a:t>
            </a:r>
            <a:r>
              <a:rPr lang="en-US" sz="2400">
                <a:latin typeface="Times New Roman" panose="02020603050405020304" pitchFamily="18" charset="0"/>
                <a:cs typeface="楷体_GB2312" charset="0"/>
              </a:rPr>
              <a:t>)</a:t>
            </a:r>
            <a:r>
              <a:rPr lang="zh-CN" sz="2400">
                <a:ea typeface="宋体" panose="02010600030101010101" pitchFamily="2" charset="-122"/>
              </a:rPr>
              <a:t>清华大</a:t>
            </a:r>
            <a:r>
              <a:rPr lang="zh-CN" sz="2400">
                <a:latin typeface="Times New Roman" panose="02020603050405020304" pitchFamily="18" charset="0"/>
                <a:ea typeface="宋体" panose="02010600030101010101" pitchFamily="2" charset="-122"/>
              </a:rPr>
              <a:t>学研究的高温气冷堆核电机组在国际核电技术中具有领先水平，关于核能发电能量转换顺序说法正确的是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核能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机械能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内能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电能</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核能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内能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机械能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电能</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核能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电能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机械能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内能</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核能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内能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电能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机械能</a:t>
            </a:r>
            <a:endParaRPr lang="zh-CN" altLang="en-US" sz="2400"/>
          </a:p>
        </p:txBody>
      </p:sp>
      <p:sp>
        <p:nvSpPr>
          <p:cNvPr id="11" name="文本框 10"/>
          <p:cNvSpPr txBox="1"/>
          <p:nvPr/>
        </p:nvSpPr>
        <p:spPr>
          <a:xfrm>
            <a:off x="9011285" y="3279775"/>
            <a:ext cx="767080" cy="460375"/>
          </a:xfrm>
          <a:prstGeom prst="rect">
            <a:avLst/>
          </a:prstGeom>
          <a:noFill/>
        </p:spPr>
        <p:txBody>
          <a:bodyPr wrap="none" rtlCol="0" anchor="t">
            <a:spAutoFit/>
          </a:bodyPr>
          <a:p>
            <a:r>
              <a:rPr lang="en-US" sz="2400">
                <a:solidFill>
                  <a:srgbClr val="FF0000"/>
                </a:solidFill>
                <a:latin typeface="Times New Roman" panose="02020603050405020304" pitchFamily="18" charset="0"/>
                <a:sym typeface="+mn-ea"/>
              </a:rPr>
              <a:t> B</a:t>
            </a:r>
            <a:r>
              <a:rPr lang="zh-CN" sz="2400">
                <a:solidFill>
                  <a:srgbClr val="FF0000"/>
                </a:solidFill>
                <a:sym typeface="+mn-ea"/>
              </a:rPr>
              <a:t>　</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946785" y="1995805"/>
            <a:ext cx="1056957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(2019</a:t>
            </a:r>
            <a:r>
              <a:rPr lang="zh-CN" sz="2400">
                <a:cs typeface="楷体_GB2312" charset="0"/>
              </a:rPr>
              <a:t>郴州</a:t>
            </a:r>
            <a:r>
              <a:rPr lang="en-US" sz="2400">
                <a:latin typeface="Times New Roman" panose="02020603050405020304" pitchFamily="18" charset="0"/>
                <a:cs typeface="楷体_GB2312" charset="0"/>
              </a:rPr>
              <a:t>)</a:t>
            </a:r>
            <a:r>
              <a:rPr lang="zh-CN" sz="2400">
                <a:ea typeface="宋体" panose="02010600030101010101" pitchFamily="2" charset="-122"/>
              </a:rPr>
              <a:t>现在流行一款鞋，穿上它走路时，鞋会发光，站着不动就不会发光．则这款鞋发光的原理，从能量转化的角度分析正确的是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机械能转化为电能，再转</a:t>
            </a:r>
            <a:r>
              <a:rPr lang="zh-CN" sz="2400">
                <a:latin typeface="Times New Roman" panose="02020603050405020304" pitchFamily="18" charset="0"/>
                <a:ea typeface="宋体" panose="02010600030101010101" pitchFamily="2" charset="-122"/>
              </a:rPr>
              <a:t>化为光能</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电能转化为机械能，再转化为光能</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机械能转化为光能，再转化为电能</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光能转化为机械能，再转化为电能</a:t>
            </a:r>
            <a:endParaRPr lang="zh-CN" altLang="en-US" sz="2400"/>
          </a:p>
        </p:txBody>
      </p:sp>
      <p:sp>
        <p:nvSpPr>
          <p:cNvPr id="11" name="文本框 10"/>
          <p:cNvSpPr txBox="1"/>
          <p:nvPr/>
        </p:nvSpPr>
        <p:spPr>
          <a:xfrm>
            <a:off x="9117965" y="2696845"/>
            <a:ext cx="767080" cy="460375"/>
          </a:xfrm>
          <a:prstGeom prst="rect">
            <a:avLst/>
          </a:prstGeom>
          <a:noFill/>
        </p:spPr>
        <p:txBody>
          <a:bodyPr wrap="none" rtlCol="0" anchor="t">
            <a:spAutoFit/>
          </a:bodyPr>
          <a:p>
            <a:r>
              <a:rPr lang="en-US" sz="2400">
                <a:solidFill>
                  <a:srgbClr val="FF0000"/>
                </a:solidFill>
                <a:latin typeface="Times New Roman" panose="02020603050405020304" pitchFamily="18" charset="0"/>
                <a:sym typeface="+mn-ea"/>
              </a:rPr>
              <a:t> A</a:t>
            </a:r>
            <a:r>
              <a:rPr lang="zh-CN" sz="2400">
                <a:solidFill>
                  <a:srgbClr val="FF0000"/>
                </a:solidFill>
                <a:sym typeface="+mn-ea"/>
              </a:rPr>
              <a:t>　</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772920" y="2283460"/>
            <a:ext cx="1056957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9. </a:t>
            </a:r>
            <a:r>
              <a:rPr lang="en-US" sz="2400">
                <a:latin typeface="Times New Roman" panose="02020603050405020304" pitchFamily="18" charset="0"/>
                <a:cs typeface="楷体_GB2312" charset="0"/>
              </a:rPr>
              <a:t>(2019</a:t>
            </a:r>
            <a:r>
              <a:rPr lang="zh-CN" sz="2400">
                <a:cs typeface="楷体_GB2312" charset="0"/>
              </a:rPr>
              <a:t>广安</a:t>
            </a:r>
            <a:r>
              <a:rPr lang="en-US" sz="2400">
                <a:latin typeface="Times New Roman" panose="02020603050405020304" pitchFamily="18" charset="0"/>
                <a:cs typeface="楷体_GB2312" charset="0"/>
              </a:rPr>
              <a:t>)</a:t>
            </a:r>
            <a:r>
              <a:rPr lang="zh-CN" sz="2400">
                <a:ea typeface="宋体" panose="02010600030101010101" pitchFamily="2" charset="-122"/>
              </a:rPr>
              <a:t>下列关于能量的说法中，正确的是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洗衣机工作时是将机械能转化为电能</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电水壶工作时是将内能转化为电能</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用热水泡脚，身体会感觉暖和，说明内能可以转移</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能量无论是转化还是转移，能量总和会逐渐减少</a:t>
            </a:r>
            <a:endParaRPr lang="zh-CN" altLang="en-US" sz="2400"/>
          </a:p>
        </p:txBody>
      </p:sp>
      <p:sp>
        <p:nvSpPr>
          <p:cNvPr id="11" name="文本框 10"/>
          <p:cNvSpPr txBox="1"/>
          <p:nvPr/>
        </p:nvSpPr>
        <p:spPr>
          <a:xfrm>
            <a:off x="8301355" y="2444750"/>
            <a:ext cx="487680" cy="829945"/>
          </a:xfrm>
          <a:prstGeom prst="rect">
            <a:avLst/>
          </a:prstGeom>
          <a:noFill/>
        </p:spPr>
        <p:txBody>
          <a:bodyPr wrap="square" rtlCol="0" anchor="t">
            <a:spAutoFit/>
          </a:bodyPr>
          <a:p>
            <a:r>
              <a:rPr lang="en-US" sz="2400">
                <a:solidFill>
                  <a:srgbClr val="FF0000"/>
                </a:solidFill>
                <a:latin typeface="Times New Roman" panose="02020603050405020304" pitchFamily="18" charset="0"/>
                <a:sym typeface="+mn-ea"/>
              </a:rPr>
              <a:t> C</a:t>
            </a:r>
            <a:endParaRPr lang="en-US" sz="2400" b="1">
              <a:solidFill>
                <a:srgbClr val="FF0000"/>
              </a:solidFill>
              <a:latin typeface="Times New Roman" panose="02020603050405020304" pitchFamily="18" charset="0"/>
              <a:sym typeface="+mn-ea"/>
            </a:endParaRPr>
          </a:p>
          <a:p>
            <a:r>
              <a:rPr lang="zh-CN" sz="2400">
                <a:solidFill>
                  <a:srgbClr val="FF0000"/>
                </a:solidFill>
                <a:sym typeface="+mn-ea"/>
              </a:rPr>
              <a:t>　</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865505" y="1377950"/>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能源及其分类、可持续发展</a:t>
              </a:r>
              <a:r>
                <a:rPr lang="zh-CN" altLang="en-US" sz="2400" dirty="0">
                  <a:latin typeface="Times New Roman" panose="02020603050405020304" pitchFamily="18" charset="0"/>
                  <a:ea typeface="楷体" panose="02010609060101010101" charset="-122"/>
                  <a:cs typeface="Times New Roman" panose="02020603050405020304" pitchFamily="18" charset="0"/>
                </a:rPr>
                <a:t>(2018.1，2017.6)</a:t>
              </a:r>
              <a:endParaRPr lang="zh-CN" altLang="en-US" sz="2400" dirty="0">
                <a:latin typeface="Times New Roman" panose="02020603050405020304" pitchFamily="18" charset="0"/>
                <a:ea typeface="楷体" panose="02010609060101010101"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2" name="文本框 101"/>
          <p:cNvSpPr txBox="1"/>
          <p:nvPr/>
        </p:nvSpPr>
        <p:spPr>
          <a:xfrm>
            <a:off x="742315" y="1864995"/>
            <a:ext cx="1088961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(2018</a:t>
            </a:r>
            <a:r>
              <a:rPr lang="zh-CN" sz="2400">
                <a:cs typeface="楷体_GB2312" charset="0"/>
              </a:rPr>
              <a:t>福建</a:t>
            </a:r>
            <a:r>
              <a:rPr lang="en-US" sz="2400">
                <a:latin typeface="Times New Roman" panose="02020603050405020304" pitchFamily="18" charset="0"/>
                <a:cs typeface="楷体_GB2312" charset="0"/>
              </a:rPr>
              <a:t>1</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物理学家霍金常提醒人们关注能源和人类生存问题．下列属于可再生能源的是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煤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石油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天然气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风能</a:t>
            </a:r>
            <a:r>
              <a:rPr lang="en-US" sz="2400">
                <a:latin typeface="Times New Roman" panose="02020603050405020304" pitchFamily="18" charset="0"/>
                <a:ea typeface="宋体" panose="02010600030101010101" pitchFamily="2" charset="-122"/>
              </a:rPr>
              <a:t>11. </a:t>
            </a:r>
            <a:r>
              <a:rPr lang="en-US" sz="2400">
                <a:latin typeface="Times New Roman" panose="02020603050405020304" pitchFamily="18" charset="0"/>
                <a:cs typeface="楷体_GB2312" charset="0"/>
              </a:rPr>
              <a:t>(2017</a:t>
            </a:r>
            <a:r>
              <a:rPr lang="zh-CN" sz="2400">
                <a:cs typeface="楷体_GB2312" charset="0"/>
              </a:rPr>
              <a:t>福建</a:t>
            </a:r>
            <a:r>
              <a:rPr lang="en-US" sz="2400">
                <a:latin typeface="Times New Roman" panose="02020603050405020304" pitchFamily="18" charset="0"/>
                <a:cs typeface="楷体_GB2312" charset="0"/>
              </a:rPr>
              <a:t>6</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为缓解电力紧张的状况，我省正在加大核电站的建设．下列说法正确的是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核电站将核能最终转化为电能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核反应堆中发生的是不可控制的核裂变</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核能发电使用的燃料是天然气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核电站利用</a:t>
            </a:r>
            <a:r>
              <a:rPr lang="zh-CN" sz="2400">
                <a:latin typeface="Times New Roman" panose="02020603050405020304" pitchFamily="18" charset="0"/>
                <a:ea typeface="宋体" panose="02010600030101010101" pitchFamily="2" charset="-122"/>
              </a:rPr>
              <a:t>的核能属于可再生能源</a:t>
            </a:r>
            <a:endParaRPr lang="zh-CN" altLang="en-US" sz="2400"/>
          </a:p>
        </p:txBody>
      </p:sp>
      <p:sp>
        <p:nvSpPr>
          <p:cNvPr id="11" name="文本框 10"/>
          <p:cNvSpPr txBox="1"/>
          <p:nvPr/>
        </p:nvSpPr>
        <p:spPr>
          <a:xfrm>
            <a:off x="3658870" y="2554605"/>
            <a:ext cx="1089025" cy="460375"/>
          </a:xfrm>
          <a:prstGeom prst="rect">
            <a:avLst/>
          </a:prstGeom>
          <a:noFill/>
        </p:spPr>
        <p:txBody>
          <a:bodyPr wrap="none" rtlCol="0" anchor="t">
            <a:spAutoFit/>
          </a:bodyPr>
          <a:p>
            <a:r>
              <a:rPr lang="en-US" sz="2400">
                <a:solidFill>
                  <a:srgbClr val="FF0000"/>
                </a:solidFill>
                <a:latin typeface="Times New Roman" panose="02020603050405020304" pitchFamily="18" charset="0"/>
                <a:sym typeface="+mn-ea"/>
              </a:rPr>
              <a:t> D</a:t>
            </a:r>
            <a:r>
              <a:rPr lang="zh-CN" sz="2400">
                <a:solidFill>
                  <a:srgbClr val="FF0000"/>
                </a:solidFill>
                <a:sym typeface="+mn-ea"/>
              </a:rPr>
              <a:t>　　</a:t>
            </a:r>
            <a:endParaRPr lang="zh-CN" altLang="en-US" sz="2400"/>
          </a:p>
        </p:txBody>
      </p:sp>
      <p:sp>
        <p:nvSpPr>
          <p:cNvPr id="2" name="文本框 1"/>
          <p:cNvSpPr txBox="1"/>
          <p:nvPr/>
        </p:nvSpPr>
        <p:spPr>
          <a:xfrm>
            <a:off x="3057525" y="4253230"/>
            <a:ext cx="767080" cy="460375"/>
          </a:xfrm>
          <a:prstGeom prst="rect">
            <a:avLst/>
          </a:prstGeom>
          <a:noFill/>
        </p:spPr>
        <p:txBody>
          <a:bodyPr wrap="none" rtlCol="0" anchor="t">
            <a:spAutoFit/>
          </a:bodyPr>
          <a:p>
            <a:r>
              <a:rPr lang="en-US" sz="2400">
                <a:solidFill>
                  <a:srgbClr val="FF0000"/>
                </a:solidFill>
                <a:latin typeface="Times New Roman" panose="02020603050405020304" pitchFamily="18" charset="0"/>
                <a:sym typeface="+mn-ea"/>
              </a:rPr>
              <a:t> A</a:t>
            </a:r>
            <a:r>
              <a:rPr lang="zh-CN" sz="2400">
                <a:solidFill>
                  <a:srgbClr val="FF0000"/>
                </a:solidFill>
                <a:sym typeface="+mn-ea"/>
              </a:rPr>
              <a:t>　</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 name="组合 11"/>
          <p:cNvGrpSpPr/>
          <p:nvPr/>
        </p:nvGrpSpPr>
        <p:grpSpPr>
          <a:xfrm>
            <a:off x="1097915" y="1705610"/>
            <a:ext cx="1838960" cy="474345"/>
            <a:chOff x="1318" y="2359"/>
            <a:chExt cx="2896" cy="747"/>
          </a:xfrm>
        </p:grpSpPr>
        <p:pic>
          <p:nvPicPr>
            <p:cNvPr id="13" name="图片 12" descr="三级标"/>
            <p:cNvPicPr>
              <a:picLocks noChangeAspect="1"/>
            </p:cNvPicPr>
            <p:nvPr/>
          </p:nvPicPr>
          <p:blipFill>
            <a:blip r:embed="rId1"/>
            <a:stretch>
              <a:fillRect/>
            </a:stretch>
          </p:blipFill>
          <p:spPr>
            <a:xfrm>
              <a:off x="1318" y="2359"/>
              <a:ext cx="2896" cy="714"/>
            </a:xfrm>
            <a:prstGeom prst="rect">
              <a:avLst/>
            </a:prstGeom>
          </p:spPr>
        </p:pic>
        <p:sp>
          <p:nvSpPr>
            <p:cNvPr id="17" name="文本框 1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2" name="文本框 101"/>
          <p:cNvSpPr txBox="1"/>
          <p:nvPr/>
        </p:nvSpPr>
        <p:spPr>
          <a:xfrm>
            <a:off x="1097915" y="2228215"/>
            <a:ext cx="999617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12. </a:t>
            </a:r>
            <a:r>
              <a:rPr lang="en-US" sz="2400">
                <a:latin typeface="Times New Roman" panose="02020603050405020304" pitchFamily="18" charset="0"/>
                <a:cs typeface="楷体_GB2312" charset="0"/>
              </a:rPr>
              <a:t>(2019</a:t>
            </a:r>
            <a:r>
              <a:rPr lang="zh-CN" sz="2400">
                <a:cs typeface="楷体_GB2312" charset="0"/>
              </a:rPr>
              <a:t>泉州九上期末质检</a:t>
            </a:r>
            <a:r>
              <a:rPr lang="en-US" sz="2400">
                <a:latin typeface="Times New Roman" panose="02020603050405020304" pitchFamily="18" charset="0"/>
                <a:cs typeface="楷体_GB2312" charset="0"/>
              </a:rPr>
              <a:t>)</a:t>
            </a:r>
            <a:r>
              <a:rPr lang="zh-CN" sz="2400">
                <a:ea typeface="宋体" panose="02010600030101010101" pitchFamily="2" charset="-122"/>
              </a:rPr>
              <a:t>下列做法符合</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绿色环保、节能减排</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理念的是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电视机长期处于待机状态</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废电池与其他垃圾一起填埋</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教室无人时要及时关灯</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夏天家里使用空调时，把温度调到</a:t>
            </a:r>
            <a:r>
              <a:rPr lang="en-US" sz="2400">
                <a:latin typeface="Times New Roman" panose="02020603050405020304" pitchFamily="18" charset="0"/>
                <a:ea typeface="宋体" panose="02010600030101010101" pitchFamily="2" charset="-122"/>
              </a:rPr>
              <a:t>16 </a:t>
            </a:r>
            <a:r>
              <a:rPr lang="en-US" sz="2400">
                <a:latin typeface="宋体" panose="02010600030101010101" pitchFamily="2" charset="-122"/>
                <a:cs typeface="Times New Roman" panose="02020603050405020304" pitchFamily="18" charset="0"/>
              </a:rPr>
              <a:t>℃</a:t>
            </a:r>
            <a:endParaRPr lang="zh-CN" altLang="en-US" sz="2400"/>
          </a:p>
        </p:txBody>
      </p:sp>
      <p:sp>
        <p:nvSpPr>
          <p:cNvPr id="11" name="文本框 10"/>
          <p:cNvSpPr txBox="1"/>
          <p:nvPr/>
        </p:nvSpPr>
        <p:spPr>
          <a:xfrm>
            <a:off x="1645285" y="2896235"/>
            <a:ext cx="462280" cy="460375"/>
          </a:xfrm>
          <a:prstGeom prst="rect">
            <a:avLst/>
          </a:prstGeom>
          <a:noFill/>
        </p:spPr>
        <p:txBody>
          <a:bodyPr wrap="none" rtlCol="0" anchor="t">
            <a:spAutoFit/>
          </a:bodyPr>
          <a:p>
            <a:r>
              <a:rPr lang="en-US" sz="2400">
                <a:solidFill>
                  <a:srgbClr val="FF0000"/>
                </a:solidFill>
                <a:latin typeface="Times New Roman" panose="02020603050405020304" pitchFamily="18" charset="0"/>
                <a:sym typeface="+mn-ea"/>
              </a:rPr>
              <a:t> C</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935990" y="2008505"/>
            <a:ext cx="1032002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13. </a:t>
            </a:r>
            <a:r>
              <a:rPr lang="en-US" sz="2400">
                <a:latin typeface="Times New Roman" panose="02020603050405020304" pitchFamily="18" charset="0"/>
                <a:cs typeface="楷体_GB2312" charset="0"/>
              </a:rPr>
              <a:t>(2019</a:t>
            </a:r>
            <a:r>
              <a:rPr lang="zh-CN" sz="2400">
                <a:cs typeface="楷体_GB2312" charset="0"/>
              </a:rPr>
              <a:t>辽阳</a:t>
            </a:r>
            <a:r>
              <a:rPr lang="en-US" sz="2400">
                <a:latin typeface="Times New Roman" panose="02020603050405020304" pitchFamily="18" charset="0"/>
                <a:cs typeface="楷体_GB2312" charset="0"/>
              </a:rPr>
              <a:t>)</a:t>
            </a:r>
            <a:r>
              <a:rPr lang="zh-CN" sz="2400">
                <a:ea typeface="宋体" panose="02010600030101010101" pitchFamily="2" charset="-122"/>
              </a:rPr>
              <a:t>如图是一款太阳能座椅，椅子顶部安装的硅光电池板，可储备能量供晚间使用．下列说法正确的是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硅光电池板是由超导材料制成的</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硅光电池板可以将太阳能转化为电能</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太阳能来源于太阳内部氢核的裂变</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太阳能属于不可再生能源</a:t>
            </a:r>
            <a:endParaRPr lang="zh-CN" altLang="en-US" sz="2400"/>
          </a:p>
        </p:txBody>
      </p:sp>
      <p:pic>
        <p:nvPicPr>
          <p:cNvPr id="2" name="图片 -2147481197"/>
          <p:cNvPicPr>
            <a:picLocks noChangeAspect="1"/>
          </p:cNvPicPr>
          <p:nvPr/>
        </p:nvPicPr>
        <p:blipFill>
          <a:blip r:embed="rId1"/>
          <a:stretch>
            <a:fillRect/>
          </a:stretch>
        </p:blipFill>
        <p:spPr>
          <a:xfrm>
            <a:off x="7438390" y="3079750"/>
            <a:ext cx="2766695" cy="1815465"/>
          </a:xfrm>
          <a:prstGeom prst="rect">
            <a:avLst/>
          </a:prstGeom>
          <a:noFill/>
          <a:ln w="9525">
            <a:noFill/>
          </a:ln>
        </p:spPr>
      </p:pic>
      <p:sp>
        <p:nvSpPr>
          <p:cNvPr id="3" name="文本框 2"/>
          <p:cNvSpPr txBox="1"/>
          <p:nvPr/>
        </p:nvSpPr>
        <p:spPr>
          <a:xfrm>
            <a:off x="7818120" y="5055235"/>
            <a:ext cx="224218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13</a:t>
            </a:r>
            <a:r>
              <a:rPr lang="zh-CN" sz="1800">
                <a:cs typeface="楷体_GB2312" charset="0"/>
              </a:rPr>
              <a:t>题图</a:t>
            </a:r>
            <a:endParaRPr lang="zh-CN" altLang="en-US" sz="1800"/>
          </a:p>
        </p:txBody>
      </p:sp>
      <p:sp>
        <p:nvSpPr>
          <p:cNvPr id="11" name="文本框 10"/>
          <p:cNvSpPr txBox="1"/>
          <p:nvPr/>
        </p:nvSpPr>
        <p:spPr>
          <a:xfrm>
            <a:off x="6104890" y="2691130"/>
            <a:ext cx="690880" cy="460375"/>
          </a:xfrm>
          <a:prstGeom prst="rect">
            <a:avLst/>
          </a:prstGeom>
          <a:noFill/>
        </p:spPr>
        <p:txBody>
          <a:bodyPr wrap="none" rtlCol="0" anchor="t">
            <a:spAutoFit/>
          </a:bodyPr>
          <a:p>
            <a:r>
              <a:rPr lang="en-US" sz="2400">
                <a:solidFill>
                  <a:srgbClr val="FF0000"/>
                </a:solidFill>
                <a:latin typeface="Times New Roman" panose="02020603050405020304" pitchFamily="18" charset="0"/>
                <a:sym typeface="+mn-ea"/>
              </a:rPr>
              <a:t>B</a:t>
            </a:r>
            <a:r>
              <a:rPr lang="zh-CN" sz="2400">
                <a:solidFill>
                  <a:srgbClr val="FF0000"/>
                </a:solidFill>
                <a:sym typeface="+mn-ea"/>
              </a:rPr>
              <a:t>　</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3089910" y="234442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089910" y="3877310"/>
            <a:ext cx="6573900" cy="751205"/>
            <a:chOff x="3529" y="5686"/>
            <a:chExt cx="10352" cy="1183"/>
          </a:xfrm>
        </p:grpSpPr>
        <p:sp>
          <p:nvSpPr>
            <p:cNvPr id="17418" name="文本框 108">
              <a:hlinkClick r:id="rId4" action="ppaction://hlinksldjump"/>
            </p:cNvPr>
            <p:cNvSpPr txBox="1"/>
            <p:nvPr>
              <p:custDataLst>
                <p:tags r:id="rId5"/>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福建近</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3</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745299" y="878840"/>
            <a:ext cx="10515147" cy="645159"/>
            <a:chOff x="1208" y="1190"/>
            <a:chExt cx="16640" cy="1018"/>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7" name="组合 6"/>
          <p:cNvGrpSpPr/>
          <p:nvPr/>
        </p:nvGrpSpPr>
        <p:grpSpPr>
          <a:xfrm>
            <a:off x="711835" y="1467485"/>
            <a:ext cx="2261870" cy="521970"/>
            <a:chOff x="7040" y="3883"/>
            <a:chExt cx="3562" cy="822"/>
          </a:xfrm>
        </p:grpSpPr>
        <p:sp>
          <p:nvSpPr>
            <p:cNvPr id="39941" name="文本框 23"/>
            <p:cNvSpPr txBox="1"/>
            <p:nvPr/>
          </p:nvSpPr>
          <p:spPr>
            <a:xfrm>
              <a:off x="8007" y="3883"/>
              <a:ext cx="2595" cy="822"/>
            </a:xfrm>
            <a:prstGeom prst="rect">
              <a:avLst/>
            </a:prstGeom>
            <a:noFill/>
            <a:ln w="9525">
              <a:noFill/>
            </a:ln>
          </p:spPr>
          <p:txBody>
            <a:bodyPr anchor="t">
              <a:spAutoFit/>
            </a:bodyPr>
            <a:p>
              <a:r>
                <a:rPr lang="zh-CN" altLang="en-US" sz="2800" b="1">
                  <a:latin typeface="黑体" panose="02010609060101010101" pitchFamily="49" charset="-122"/>
                  <a:ea typeface="黑体" panose="02010609060101010101" pitchFamily="49" charset="-122"/>
                </a:rPr>
                <a:t>考点梳理</a:t>
              </a:r>
              <a:endParaRPr lang="zh-CN" altLang="en-US" sz="2800" b="1">
                <a:latin typeface="黑体" panose="02010609060101010101" pitchFamily="49" charset="-122"/>
                <a:ea typeface="黑体" panose="02010609060101010101" pitchFamily="49" charset="-122"/>
              </a:endParaRPr>
            </a:p>
          </p:txBody>
        </p:sp>
        <p:pic>
          <p:nvPicPr>
            <p:cNvPr id="6" name="图片 5" descr="二级标（14磅）"/>
            <p:cNvPicPr>
              <a:picLocks noChangeAspect="1"/>
            </p:cNvPicPr>
            <p:nvPr/>
          </p:nvPicPr>
          <p:blipFill>
            <a:blip r:embed="rId2"/>
            <a:stretch>
              <a:fillRect/>
            </a:stretch>
          </p:blipFill>
          <p:spPr>
            <a:xfrm>
              <a:off x="7040" y="3883"/>
              <a:ext cx="940" cy="773"/>
            </a:xfrm>
            <a:prstGeom prst="rect">
              <a:avLst/>
            </a:prstGeom>
          </p:spPr>
        </p:pic>
      </p:grpSp>
      <p:grpSp>
        <p:nvGrpSpPr>
          <p:cNvPr id="3" name="组合 2"/>
          <p:cNvGrpSpPr/>
          <p:nvPr/>
        </p:nvGrpSpPr>
        <p:grpSpPr>
          <a:xfrm>
            <a:off x="745490" y="2209165"/>
            <a:ext cx="10210800" cy="52189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信息的传递</a:t>
              </a:r>
              <a:r>
                <a:rPr lang="zh-CN" altLang="en-US" sz="2400" dirty="0">
                  <a:latin typeface="Times New Roman" panose="02020603050405020304" pitchFamily="18" charset="0"/>
                  <a:ea typeface="楷体" panose="02010609060101010101" charset="-122"/>
                  <a:cs typeface="Times New Roman" panose="02020603050405020304" pitchFamily="18" charset="0"/>
                </a:rPr>
                <a:t>(2019.2，2017.2)</a:t>
              </a:r>
              <a:endParaRPr lang="zh-CN" altLang="en-US" sz="2400" dirty="0">
                <a:latin typeface="Times New Roman" panose="02020603050405020304" pitchFamily="18" charset="0"/>
                <a:ea typeface="楷体" panose="02010609060101010101"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3"/>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692785" y="2697480"/>
            <a:ext cx="11148060" cy="4225925"/>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电磁波</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产生：迅速变化的</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会在空间产生电磁波．</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传播：</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电磁波的传播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需要</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不需要</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介质，可在真空中传播．</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．传播速度：在真空中电磁波的波速与光速相同，约为</a:t>
            </a:r>
            <a:r>
              <a:rPr lang="en-US" sz="2400" i="1">
                <a:latin typeface="Times New Roman" panose="02020603050405020304" pitchFamily="18" charset="0"/>
                <a:ea typeface="宋体" panose="02010600030101010101" pitchFamily="2" charset="-122"/>
              </a:rPr>
              <a:t>c</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________m/s.(3)</a:t>
            </a:r>
            <a:r>
              <a:rPr lang="zh-CN" sz="2400">
                <a:ea typeface="宋体" panose="02010600030101010101" pitchFamily="2" charset="-122"/>
              </a:rPr>
              <a:t>波速</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c</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、波长</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λ</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、频率</a:t>
            </a:r>
            <a:r>
              <a:rPr lang="en-US" sz="2400">
                <a:latin typeface="Times New Roman" panose="02020603050405020304" pitchFamily="18" charset="0"/>
                <a:ea typeface="宋体" panose="02010600030101010101" pitchFamily="2" charset="-122"/>
              </a:rPr>
              <a:t>(</a:t>
            </a:r>
            <a:r>
              <a:rPr lang="en-US" sz="2400" i="1">
                <a:latin typeface="Times New Roman" panose="02020603050405020304" pitchFamily="18" charset="0"/>
                <a:ea typeface="宋体" panose="02010600030101010101" pitchFamily="2" charset="-122"/>
              </a:rPr>
              <a:t>f</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之间的关系：</a:t>
            </a:r>
            <a:r>
              <a:rPr lang="en-US" sz="2400">
                <a:latin typeface="Times New Roman" panose="02020603050405020304" pitchFamily="18" charset="0"/>
                <a:ea typeface="宋体" panose="02010600030101010101" pitchFamily="2" charset="-122"/>
              </a:rPr>
              <a:t>_____.</a:t>
            </a:r>
            <a:endParaRPr lang="en-US" sz="2400">
              <a:latin typeface="Times New Roman" panose="02020603050405020304" pitchFamily="18" charset="0"/>
              <a:ea typeface="宋体" panose="02010600030101010101" pitchFamily="2" charset="-122"/>
            </a:endParaRPr>
          </a:p>
          <a:p>
            <a:pPr>
              <a:lnSpc>
                <a:spcPct val="140000"/>
              </a:lnSpc>
            </a:pPr>
            <a:r>
              <a:rPr lang="en-US" sz="2400">
                <a:latin typeface="Times New Roman" panose="02020603050405020304" pitchFamily="18" charset="0"/>
                <a:sym typeface="+mn-ea"/>
              </a:rPr>
              <a:t>(4)</a:t>
            </a:r>
            <a:r>
              <a:rPr lang="zh-CN" sz="2400">
                <a:sym typeface="+mn-ea"/>
              </a:rPr>
              <a:t>应用：卫星通讯、广播电视、移动电话、微波炉、遥控器、收音机等．</a:t>
            </a:r>
            <a:r>
              <a:rPr lang="en-US" sz="2400">
                <a:latin typeface="Times New Roman" panose="02020603050405020304" pitchFamily="18" charset="0"/>
                <a:cs typeface="仿宋_GB2312" charset="0"/>
                <a:sym typeface="+mn-ea"/>
              </a:rPr>
              <a:t>(2017.2)</a:t>
            </a:r>
            <a:endParaRPr lang="zh-CN" altLang="en-US" sz="2400"/>
          </a:p>
          <a:p>
            <a:pPr>
              <a:lnSpc>
                <a:spcPct val="140000"/>
              </a:lnSpc>
            </a:pPr>
            <a:endParaRPr lang="zh-CN" altLang="en-US" sz="2400"/>
          </a:p>
        </p:txBody>
      </p:sp>
      <p:sp>
        <p:nvSpPr>
          <p:cNvPr id="100" name="文本框 99"/>
          <p:cNvSpPr txBox="1"/>
          <p:nvPr/>
        </p:nvSpPr>
        <p:spPr>
          <a:xfrm>
            <a:off x="3687445" y="3298190"/>
            <a:ext cx="9036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电流</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4194175" y="3797935"/>
            <a:ext cx="13722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不需要</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8670290" y="4838700"/>
            <a:ext cx="10934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a:t>
            </a:r>
            <a:r>
              <a:rPr lang="en-US" sz="2400">
                <a:solidFill>
                  <a:srgbClr val="FF0000"/>
                </a:solidFill>
                <a:latin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rPr>
              <a:t>8</a:t>
            </a:r>
            <a:r>
              <a:rPr lang="zh-CN" sz="2400">
                <a:solidFill>
                  <a:srgbClr val="FF0000"/>
                </a:solidFill>
                <a:ea typeface="宋体" panose="02010600030101010101" pitchFamily="2" charset="-122"/>
              </a:rPr>
              <a:t>　</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8" name="文本框 7"/>
          <p:cNvSpPr txBox="1"/>
          <p:nvPr/>
        </p:nvSpPr>
        <p:spPr>
          <a:xfrm>
            <a:off x="6262370" y="5322570"/>
            <a:ext cx="91884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c</a:t>
            </a:r>
            <a:r>
              <a:rPr lang="zh-CN" sz="2400">
                <a:solidFill>
                  <a:srgbClr val="FF0000"/>
                </a:solidFill>
                <a:ea typeface="宋体" panose="02010600030101010101" pitchFamily="2" charset="-122"/>
              </a:rPr>
              <a:t>＝</a:t>
            </a:r>
            <a:r>
              <a:rPr lang="en-US" sz="2400" i="1">
                <a:solidFill>
                  <a:srgbClr val="FF0000"/>
                </a:solidFill>
                <a:latin typeface="Times New Roman" panose="02020603050405020304" pitchFamily="18" charset="0"/>
                <a:ea typeface="宋体" panose="02010600030101010101" pitchFamily="2" charset="-122"/>
              </a:rPr>
              <a:t>λf</a:t>
            </a:r>
            <a:r>
              <a:rPr lang="zh-CN" sz="2400">
                <a:solidFill>
                  <a:srgbClr val="FF0000"/>
                </a:solidFill>
                <a:ea typeface="宋体" panose="02010600030101010101" pitchFamily="2" charset="-122"/>
              </a:rPr>
              <a:t>　</a:t>
            </a:r>
            <a:endParaRPr lang="zh-CN" altLang="en-US" sz="2400">
              <a:solidFill>
                <a:srgbClr val="FF0000"/>
              </a:solidFill>
              <a:latin typeface="Times New Roman" panose="02020603050405020304" pitchFamily="18" charset="0"/>
              <a:ea typeface="宋体" panose="02010600030101010101" pitchFamily="2"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4" grpId="0"/>
      <p:bldP spid="5"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096645" y="181356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踏上信息高速公路</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6" name="文本框 5"/>
          <p:cNvSpPr txBox="1"/>
          <p:nvPr/>
        </p:nvSpPr>
        <p:spPr>
          <a:xfrm>
            <a:off x="1096645" y="2584450"/>
            <a:ext cx="11158855" cy="460375"/>
          </a:xfrm>
          <a:prstGeom prst="rect">
            <a:avLst/>
          </a:prstGeom>
          <a:noFill/>
          <a:ln w="9525">
            <a:noFill/>
          </a:ln>
        </p:spPr>
        <p:txBody>
          <a:bodyPr wrap="square">
            <a:spAutoFit/>
          </a:bodyPr>
          <a:p>
            <a:r>
              <a:rPr lang="zh-CN" sz="2400">
                <a:ea typeface="黑体" panose="02010609060101010101" pitchFamily="49" charset="-122"/>
              </a:rPr>
              <a:t>光纤通信原理：</a:t>
            </a:r>
            <a:r>
              <a:rPr lang="zh-CN" sz="2400">
                <a:ea typeface="宋体" panose="02010600030101010101" pitchFamily="2" charset="-122"/>
              </a:rPr>
              <a:t>光在光纤内壁经过多次</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，将信息传向远方．</a:t>
            </a:r>
            <a:endParaRPr lang="zh-CN" altLang="en-US" sz="2400"/>
          </a:p>
        </p:txBody>
      </p:sp>
      <p:grpSp>
        <p:nvGrpSpPr>
          <p:cNvPr id="7" name="组合 6"/>
          <p:cNvGrpSpPr/>
          <p:nvPr/>
        </p:nvGrpSpPr>
        <p:grpSpPr>
          <a:xfrm>
            <a:off x="1096645" y="3263900"/>
            <a:ext cx="10210800" cy="521970"/>
            <a:chOff x="894" y="3246"/>
            <a:chExt cx="16080" cy="822"/>
          </a:xfrm>
        </p:grpSpPr>
        <p:sp>
          <p:nvSpPr>
            <p:cNvPr id="8"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能量的转化与守恒</a:t>
              </a:r>
              <a:endParaRPr lang="en-US" altLang="zh-CN"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9" name="组合 13"/>
            <p:cNvGrpSpPr/>
            <p:nvPr/>
          </p:nvGrpSpPr>
          <p:grpSpPr>
            <a:xfrm>
              <a:off x="894" y="3246"/>
              <a:ext cx="2665" cy="822"/>
              <a:chOff x="6686" y="8865"/>
              <a:chExt cx="2836" cy="877"/>
            </a:xfrm>
          </p:grpSpPr>
          <p:pic>
            <p:nvPicPr>
              <p:cNvPr id="10"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1"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12"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3" name="文本框 12"/>
          <p:cNvSpPr txBox="1"/>
          <p:nvPr/>
        </p:nvSpPr>
        <p:spPr>
          <a:xfrm>
            <a:off x="1090930" y="3878580"/>
            <a:ext cx="1115758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能量的转移与转化</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转移：能量由一个物体转移到另一个物体．</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转化：能量由一种形式转化为另一种形式．</a:t>
            </a:r>
            <a:endParaRPr lang="zh-CN" altLang="en-US" sz="2400"/>
          </a:p>
        </p:txBody>
      </p:sp>
      <p:sp>
        <p:nvSpPr>
          <p:cNvPr id="100" name="文本框 99"/>
          <p:cNvSpPr txBox="1"/>
          <p:nvPr/>
        </p:nvSpPr>
        <p:spPr>
          <a:xfrm>
            <a:off x="6372225" y="2512695"/>
            <a:ext cx="8591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反射　</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16890" y="1899285"/>
            <a:ext cx="1115758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能量守恒定律：</a:t>
            </a:r>
            <a:r>
              <a:rPr lang="zh-CN" sz="2400">
                <a:ea typeface="宋体" panose="02010600030101010101" pitchFamily="2" charset="-122"/>
              </a:rPr>
              <a:t>能量既不会凭空</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，也不会凭空产生，它只会从一种形式</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为另一种形式，或者从一个物体</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到另一个</a:t>
            </a:r>
            <a:r>
              <a:rPr lang="zh-CN" sz="2400">
                <a:latin typeface="Times New Roman" panose="02020603050405020304" pitchFamily="18" charset="0"/>
                <a:ea typeface="宋体" panose="02010600030101010101" pitchFamily="2" charset="-122"/>
              </a:rPr>
              <a:t>物体，而能量的总量</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 </a:t>
            </a:r>
            <a:r>
              <a:rPr lang="zh-CN" sz="2400">
                <a:ea typeface="黑体" panose="02010609060101010101" pitchFamily="49" charset="-122"/>
              </a:rPr>
              <a:t>能量转移与转化的方向性：</a:t>
            </a:r>
            <a:r>
              <a:rPr lang="zh-CN" sz="2400">
                <a:ea typeface="宋体" panose="02010600030101010101" pitchFamily="2" charset="-122"/>
              </a:rPr>
              <a:t>能量的转化与转移具有方向性．即能量可以自发地从一种形式转化为另一种形式或从一个物体转移到另一个物体，但是不能自动地逆向转化和转移．</a:t>
            </a:r>
            <a:endParaRPr lang="zh-CN" altLang="en-US" sz="2400"/>
          </a:p>
        </p:txBody>
      </p:sp>
      <p:sp>
        <p:nvSpPr>
          <p:cNvPr id="100" name="文本框 99"/>
          <p:cNvSpPr txBox="1"/>
          <p:nvPr/>
        </p:nvSpPr>
        <p:spPr>
          <a:xfrm>
            <a:off x="5358765" y="2001520"/>
            <a:ext cx="8312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消灭　</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2" name="文本框 1"/>
          <p:cNvSpPr txBox="1"/>
          <p:nvPr/>
        </p:nvSpPr>
        <p:spPr>
          <a:xfrm>
            <a:off x="770255" y="2605405"/>
            <a:ext cx="932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转化　</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6046470" y="2602865"/>
            <a:ext cx="14458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保持不变</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698500" y="3063240"/>
            <a:ext cx="14890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长期提供</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884555" y="1158875"/>
            <a:ext cx="10210800" cy="521970"/>
            <a:chOff x="894" y="3246"/>
            <a:chExt cx="16080" cy="822"/>
          </a:xfrm>
        </p:grpSpPr>
        <p:sp>
          <p:nvSpPr>
            <p:cNvPr id="8"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能源的开发和利用</a:t>
              </a:r>
              <a:endParaRPr lang="en-US" altLang="zh-CN"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9" name="组合 13"/>
            <p:cNvGrpSpPr/>
            <p:nvPr/>
          </p:nvGrpSpPr>
          <p:grpSpPr>
            <a:xfrm>
              <a:off x="894" y="3246"/>
              <a:ext cx="2665" cy="822"/>
              <a:chOff x="6686" y="8865"/>
              <a:chExt cx="2836" cy="877"/>
            </a:xfrm>
          </p:grpSpPr>
          <p:pic>
            <p:nvPicPr>
              <p:cNvPr id="10"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1"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12"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2" name="文本框 101"/>
          <p:cNvSpPr txBox="1"/>
          <p:nvPr/>
        </p:nvSpPr>
        <p:spPr>
          <a:xfrm>
            <a:off x="742315" y="1679575"/>
            <a:ext cx="1070737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能源的分类</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可再生能源：可以</a:t>
            </a:r>
            <a:r>
              <a:rPr lang="en-US" sz="2400">
                <a:latin typeface="Times New Roman" panose="02020603050405020304" pitchFamily="18" charset="0"/>
                <a:ea typeface="宋体" panose="02010600030101010101" pitchFamily="2" charset="-122"/>
              </a:rPr>
              <a:t>_________</a:t>
            </a:r>
            <a:r>
              <a:rPr lang="zh-CN" sz="2400">
                <a:ea typeface="宋体" panose="02010600030101010101" pitchFamily="2" charset="-122"/>
              </a:rPr>
              <a:t>或可以再生的能源．如太阳能、风能、水能、以及生物质能等．</a:t>
            </a:r>
            <a:r>
              <a:rPr lang="en-US" sz="2400">
                <a:latin typeface="Times New Roman" panose="02020603050405020304" pitchFamily="18" charset="0"/>
                <a:cs typeface="仿宋_GB2312" charset="0"/>
              </a:rPr>
              <a:t>(2018.1)</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不可再生能源：一旦消耗就很难再生的能源．如煤、石油、天然气、化石燃料、核能等．</a:t>
            </a:r>
            <a:r>
              <a:rPr lang="en-US" sz="2400">
                <a:latin typeface="Times New Roman" panose="02020603050405020304" pitchFamily="18" charset="0"/>
                <a:cs typeface="仿宋_GB2312" charset="0"/>
              </a:rPr>
              <a:t>(2017.6D)</a:t>
            </a:r>
            <a:r>
              <a:rPr lang="en-US" sz="2400">
                <a:latin typeface="Times New Roman" panose="02020603050405020304" pitchFamily="18" charset="0"/>
                <a:ea typeface="宋体" panose="02010600030101010101" pitchFamily="2" charset="-122"/>
              </a:rPr>
              <a:t>2. </a:t>
            </a:r>
            <a:r>
              <a:rPr lang="zh-CN" sz="2400">
                <a:ea typeface="黑体" panose="02010609060101010101" pitchFamily="49" charset="-122"/>
              </a:rPr>
              <a:t>新能源</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太阳能：太阳能是一种既相对清洁，又取之不尽的能源．目前利用太阳能的方式主要有：</a:t>
            </a:r>
            <a:r>
              <a:rPr lang="en-US" sz="2400">
                <a:latin typeface="Times New Roman" panose="02020603050405020304" pitchFamily="18" charset="0"/>
                <a:ea typeface="宋体" panose="02010600030101010101" pitchFamily="2" charset="-122"/>
              </a:rPr>
              <a:t>a.</a:t>
            </a:r>
            <a:r>
              <a:rPr lang="zh-CN" sz="2400">
                <a:ea typeface="宋体" panose="02010600030101010101" pitchFamily="2" charset="-122"/>
              </a:rPr>
              <a:t>光热转化，如太阳能热水器；</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光电转化，如太阳能电池．</a:t>
            </a:r>
            <a:endParaRPr lang="zh-CN" altLang="en-US" sz="2400"/>
          </a:p>
        </p:txBody>
      </p:sp>
      <p:sp>
        <p:nvSpPr>
          <p:cNvPr id="100" name="文本框 99"/>
          <p:cNvSpPr txBox="1"/>
          <p:nvPr/>
        </p:nvSpPr>
        <p:spPr>
          <a:xfrm>
            <a:off x="3619500" y="2386330"/>
            <a:ext cx="15481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长期提供</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4540" y="1380490"/>
            <a:ext cx="3829050" cy="645160"/>
          </a:xfrm>
          <a:prstGeom prst="rect">
            <a:avLst/>
          </a:prstGeom>
          <a:noFill/>
        </p:spPr>
        <p:txBody>
          <a:bodyPr wrap="square" rtlCol="0" anchor="t">
            <a:spAutoFit/>
          </a:bodyPr>
          <a:p>
            <a:pPr>
              <a:lnSpc>
                <a:spcPct val="150000"/>
              </a:lnSpc>
            </a:pPr>
            <a:r>
              <a:rPr lang="en-US" sz="2400">
                <a:latin typeface="Times New Roman" panose="02020603050405020304" pitchFamily="18" charset="0"/>
                <a:sym typeface="+mn-ea"/>
              </a:rPr>
              <a:t>(2)</a:t>
            </a:r>
            <a:r>
              <a:rPr lang="zh-CN" sz="2400">
                <a:sym typeface="+mn-ea"/>
              </a:rPr>
              <a:t>核能的开发和利用</a:t>
            </a:r>
            <a:endParaRPr lang="zh-CN" altLang="en-US" sz="2400"/>
          </a:p>
        </p:txBody>
      </p:sp>
      <p:graphicFrame>
        <p:nvGraphicFramePr>
          <p:cNvPr id="3" name="表格 2"/>
          <p:cNvGraphicFramePr/>
          <p:nvPr>
            <p:custDataLst>
              <p:tags r:id="rId1"/>
            </p:custDataLst>
          </p:nvPr>
        </p:nvGraphicFramePr>
        <p:xfrm>
          <a:off x="764223" y="2211070"/>
          <a:ext cx="10803890" cy="2953385"/>
        </p:xfrm>
        <a:graphic>
          <a:graphicData uri="http://schemas.openxmlformats.org/drawingml/2006/table">
            <a:tbl>
              <a:tblPr firstRow="1" bandRow="1">
                <a:tableStyleId>{5940675A-B579-460E-94D1-54222C63F5DA}</a:tableStyleId>
              </a:tblPr>
              <a:tblGrid>
                <a:gridCol w="1075055"/>
                <a:gridCol w="5005705"/>
                <a:gridCol w="4723130"/>
              </a:tblGrid>
              <a:tr h="55245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方式</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核裂变</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核聚变</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00711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较重的原子核裂变为较轻的原子核</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较轻的原子核结合为较重的原子核</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38810">
                <a:tc rowSpan="2">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应用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a:latin typeface="Times New Roman" panose="02020603050405020304" pitchFamily="18" charset="0"/>
                          <a:cs typeface="Times New Roman" panose="02020603050405020304" pitchFamily="18" charset="0"/>
                          <a:sym typeface="+mn-ea"/>
                        </a:rPr>
                        <a:t>不可控链式反应——原子弹</a:t>
                      </a: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lnSpc>
                          <a:spcPct val="150000"/>
                        </a:lnSpc>
                        <a:buNone/>
                      </a:pPr>
                      <a:r>
                        <a:rPr lang="en-US" altLang="zh-CN" sz="2400" b="0">
                          <a:latin typeface="Times New Roman" panose="02020603050405020304" pitchFamily="18" charset="0"/>
                        </a:rPr>
                        <a:t>氢弹、太阳能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55015">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sym typeface="+mn-ea"/>
                        </a:rPr>
                        <a:t>可控链式反应——核电站发电</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4" name="文本框 3"/>
          <p:cNvSpPr txBox="1"/>
          <p:nvPr/>
        </p:nvSpPr>
        <p:spPr>
          <a:xfrm>
            <a:off x="753110" y="5453380"/>
            <a:ext cx="5937885" cy="460375"/>
          </a:xfrm>
          <a:prstGeom prst="rect">
            <a:avLst/>
          </a:prstGeom>
          <a:noFill/>
        </p:spPr>
        <p:txBody>
          <a:bodyPr wrap="square" rtlCol="0">
            <a:spAutoFit/>
          </a:bodyPr>
          <a:p>
            <a:r>
              <a:rPr lang="en-US" altLang="zh-CN" sz="2400">
                <a:latin typeface="Times New Roman" panose="02020603050405020304" pitchFamily="18" charset="0"/>
                <a:cs typeface="Times New Roman" panose="02020603050405020304" pitchFamily="18" charset="0"/>
              </a:rPr>
              <a:t>(3)</a:t>
            </a:r>
            <a:r>
              <a:rPr lang="zh-CN" altLang="en-US" sz="2400">
                <a:latin typeface="Times New Roman" panose="02020603050405020304" pitchFamily="18" charset="0"/>
                <a:cs typeface="Times New Roman" panose="02020603050405020304" pitchFamily="18" charset="0"/>
              </a:rPr>
              <a:t>其他新能源：地热能、潮汐能、风能等</a:t>
            </a:r>
            <a:r>
              <a:rPr lang="en-US" altLang="zh-CN" sz="2400">
                <a:latin typeface="Times New Roman" panose="02020603050405020304" pitchFamily="18" charset="0"/>
                <a:cs typeface="Times New Roman" panose="02020603050405020304" pitchFamily="18" charset="0"/>
              </a:rPr>
              <a:t>.</a:t>
            </a:r>
            <a:endParaRPr lang="en-US" altLang="zh-CN" sz="240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850900" y="1081405"/>
            <a:ext cx="10210800" cy="521970"/>
            <a:chOff x="894" y="3246"/>
            <a:chExt cx="16080" cy="822"/>
          </a:xfrm>
        </p:grpSpPr>
        <p:sp>
          <p:nvSpPr>
            <p:cNvPr id="8"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新材料</a:t>
              </a:r>
              <a:endParaRPr lang="en-US" altLang="zh-CN"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9" name="组合 13"/>
            <p:cNvGrpSpPr/>
            <p:nvPr/>
          </p:nvGrpSpPr>
          <p:grpSpPr>
            <a:xfrm>
              <a:off x="894" y="3246"/>
              <a:ext cx="2665" cy="822"/>
              <a:chOff x="6686" y="8865"/>
              <a:chExt cx="2836" cy="877"/>
            </a:xfrm>
          </p:grpSpPr>
          <p:pic>
            <p:nvPicPr>
              <p:cNvPr id="10"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11"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12"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5</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2" name="文本框 101"/>
          <p:cNvSpPr txBox="1"/>
          <p:nvPr/>
        </p:nvSpPr>
        <p:spPr>
          <a:xfrm>
            <a:off x="800735" y="1810385"/>
            <a:ext cx="5080000" cy="460375"/>
          </a:xfrm>
          <a:prstGeom prst="rect">
            <a:avLst/>
          </a:prstGeom>
          <a:noFill/>
          <a:ln w="9525">
            <a:noFill/>
          </a:ln>
        </p:spPr>
        <p:txBody>
          <a:bodyPr>
            <a:spAutoFit/>
          </a:bodyPr>
          <a:p>
            <a:r>
              <a:rPr lang="zh-CN" sz="2400">
                <a:ea typeface="黑体" panose="02010609060101010101" pitchFamily="49" charset="-122"/>
              </a:rPr>
              <a:t>材料的导电性</a:t>
            </a:r>
            <a:r>
              <a:rPr lang="en-US" sz="2400">
                <a:latin typeface="Times New Roman" panose="02020603050405020304" pitchFamily="18" charset="0"/>
                <a:cs typeface="仿宋_GB2312" charset="0"/>
              </a:rPr>
              <a:t>(2018.2)</a:t>
            </a:r>
            <a:endParaRPr lang="zh-CN" altLang="en-US" sz="2400"/>
          </a:p>
        </p:txBody>
      </p:sp>
      <p:graphicFrame>
        <p:nvGraphicFramePr>
          <p:cNvPr id="2" name="表格 1"/>
          <p:cNvGraphicFramePr/>
          <p:nvPr>
            <p:custDataLst>
              <p:tags r:id="rId2"/>
            </p:custDataLst>
          </p:nvPr>
        </p:nvGraphicFramePr>
        <p:xfrm>
          <a:off x="800418" y="2367915"/>
          <a:ext cx="10794365" cy="3840480"/>
        </p:xfrm>
        <a:graphic>
          <a:graphicData uri="http://schemas.openxmlformats.org/drawingml/2006/table">
            <a:tbl>
              <a:tblPr firstRow="1" bandRow="1">
                <a:tableStyleId>{5940675A-B579-460E-94D1-54222C63F5DA}</a:tableStyleId>
              </a:tblPr>
              <a:tblGrid>
                <a:gridCol w="793750"/>
                <a:gridCol w="2612390"/>
                <a:gridCol w="1967865"/>
                <a:gridCol w="2914015"/>
                <a:gridCol w="2506345"/>
              </a:tblGrid>
              <a:tr h="54864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名称</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导体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绝缘体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半导体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黑体" panose="02010609060101010101" pitchFamily="49" charset="-122"/>
                        </a:rPr>
                        <a:t>超导体</a:t>
                      </a:r>
                      <a:endParaRPr lang="en-US" altLang="en-US" sz="2400" b="0">
                        <a:latin typeface="黑体" panose="02010609060101010101" pitchFamily="49" charset="-122"/>
                        <a:ea typeface="黑体" panose="02010609060101010101" pitchFamily="49" charset="-122"/>
                        <a:cs typeface="黑体" panose="02010609060101010101" pitchFamily="49"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109728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定义</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_____</a:t>
                      </a:r>
                      <a:r>
                        <a:rPr lang="en-US" sz="2400">
                          <a:latin typeface="Times New Roman" panose="02020603050405020304" pitchFamily="18" charset="0"/>
                          <a:cs typeface="Times New Roman" panose="02020603050405020304" pitchFamily="18" charset="0"/>
                          <a:sym typeface="+mn-ea"/>
                        </a:rPr>
                        <a:t>_____</a:t>
                      </a:r>
                      <a:r>
                        <a:rPr lang="en-US" sz="2400" b="0">
                          <a:latin typeface="Times New Roman" panose="02020603050405020304" pitchFamily="18" charset="0"/>
                          <a:cs typeface="Times New Roman" panose="02020603050405020304" pitchFamily="18" charset="0"/>
                        </a:rPr>
                        <a:t>的物体</a:t>
                      </a:r>
                      <a:endParaRPr lang="en-US" altLang="en-US" sz="2400" b="0">
                        <a:latin typeface="MS Mincho" panose="02020609040205080304" charset="-128"/>
                        <a:ea typeface="MS Mincho" panose="02020609040205080304" charset="-128"/>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____</a:t>
                      </a:r>
                      <a:r>
                        <a:rPr lang="en-US" sz="2400">
                          <a:latin typeface="Times New Roman" panose="02020603050405020304" pitchFamily="18" charset="0"/>
                          <a:cs typeface="Times New Roman" panose="02020603050405020304" pitchFamily="18" charset="0"/>
                          <a:sym typeface="+mn-ea"/>
                        </a:rPr>
                        <a:t>______</a:t>
                      </a:r>
                      <a:r>
                        <a:rPr lang="en-US" sz="2400" b="0">
                          <a:latin typeface="Times New Roman" panose="02020603050405020304" pitchFamily="18" charset="0"/>
                          <a:cs typeface="Times New Roman" panose="02020603050405020304" pitchFamily="18" charset="0"/>
                        </a:rPr>
                        <a:t>_的物体</a:t>
                      </a:r>
                      <a:endParaRPr lang="en-US" altLang="en-US" sz="2400" b="0">
                        <a:latin typeface="MS Mincho" panose="02020609040205080304" charset="-128"/>
                        <a:ea typeface="MS Mincho" panose="02020609040205080304" charset="-128"/>
                        <a:cs typeface="MS Mincho" panose="02020609040205080304" charset="-128"/>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导电性能介于导体和绝缘体之间的物体</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在温度很低时，电阻变成0的物体</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举例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金属、人体、大地、石墨、食盐水</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橡胶、玻璃、塑料、陶瓷</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硅、锗、二极管、三极管</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50000"/>
                        </a:lnSpc>
                        <a:buNone/>
                      </a:pPr>
                      <a:r>
                        <a:rPr lang="en-US" sz="2400" b="0">
                          <a:latin typeface="Times New Roman" panose="02020603050405020304" pitchFamily="18" charset="0"/>
                          <a:cs typeface="Times New Roman" panose="02020603050405020304" pitchFamily="18" charset="0"/>
                        </a:rPr>
                        <a:t>铅在</a:t>
                      </a:r>
                      <a:r>
                        <a:rPr lang="en-US" sz="2400">
                          <a:latin typeface="Times New Roman" panose="02020603050405020304" pitchFamily="18" charset="0"/>
                          <a:cs typeface="Times New Roman" panose="02020603050405020304" pitchFamily="18" charset="0"/>
                          <a:sym typeface="+mn-ea"/>
                        </a:rPr>
                        <a:t>－265.95 </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en-US" sz="2400">
                          <a:latin typeface="Times New Roman" panose="02020603050405020304" pitchFamily="18" charset="0"/>
                          <a:cs typeface="Times New Roman" panose="02020603050405020304" pitchFamily="18" charset="0"/>
                          <a:sym typeface="+mn-ea"/>
                        </a:rPr>
                        <a:t>以下，电阻降为0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728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联系</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4">
                  <a:txBody>
                    <a:bodyPr/>
                    <a:p>
                      <a:pPr indent="0" algn="l">
                        <a:lnSpc>
                          <a:spcPct val="150000"/>
                        </a:lnSpc>
                        <a:buNone/>
                      </a:pPr>
                      <a:r>
                        <a:rPr lang="en-US" sz="2400" b="0">
                          <a:latin typeface="Times New Roman" panose="02020603050405020304" pitchFamily="18" charset="0"/>
                          <a:cs typeface="Times New Roman" panose="02020603050405020304" pitchFamily="18" charset="0"/>
                        </a:rPr>
                        <a:t>导体和绝缘体之间没有绝对</a:t>
                      </a:r>
                      <a:r>
                        <a:rPr lang="en-US" sz="2400" b="0">
                          <a:latin typeface="宋体" panose="02010600030101010101" pitchFamily="2" charset="-122"/>
                          <a:ea typeface="宋体" panose="02010600030101010101" pitchFamily="2" charset="-122"/>
                          <a:cs typeface="宋体" panose="02010600030101010101" pitchFamily="2" charset="-122"/>
                        </a:rPr>
                        <a:t>的界限，当外界条件改变(高温、潮湿)时，绝缘体也可变成</a:t>
                      </a:r>
                      <a:r>
                        <a:rPr lang="en-US" sz="2400" b="0">
                          <a:latin typeface="Times New Roman" panose="02020603050405020304" pitchFamily="18" charset="0"/>
                          <a:cs typeface="Times New Roman" panose="02020603050405020304" pitchFamily="18" charset="0"/>
                        </a:rPr>
                        <a:t>________</a:t>
                      </a:r>
                      <a:r>
                        <a:rPr lang="en-US" altLang="zh-CN" sz="2400" b="0">
                          <a:latin typeface="Times New Roman" panose="02020603050405020304" pitchFamily="18" charset="0"/>
                        </a:rPr>
                        <a:t> </a:t>
                      </a:r>
                      <a:endParaRPr lang="en-US" sz="2400" b="0">
                        <a:latin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nvSpPr>
        <p:spPr>
          <a:xfrm>
            <a:off x="1623695" y="3246120"/>
            <a:ext cx="141668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容易导电</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4384675" y="2988310"/>
            <a:ext cx="18129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不容易导电</a:t>
            </a:r>
            <a:endParaRPr lang="zh-CN" altLang="en-US" sz="240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3644900" y="5785485"/>
            <a:ext cx="87439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导体</a:t>
            </a:r>
            <a:endParaRPr lang="zh-CN" altLang="en-US" sz="2400">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24979" y="1162050"/>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福建近</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3" name="组合 2"/>
          <p:cNvGrpSpPr/>
          <p:nvPr/>
        </p:nvGrpSpPr>
        <p:grpSpPr>
          <a:xfrm>
            <a:off x="967740" y="2329815"/>
            <a:ext cx="10210800" cy="521890"/>
            <a:chOff x="894" y="3246"/>
            <a:chExt cx="16080" cy="822"/>
          </a:xfrm>
        </p:grpSpPr>
        <p:sp>
          <p:nvSpPr>
            <p:cNvPr id="4"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电磁波</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(2019.2，2017.2)</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5" name="组合 13"/>
            <p:cNvGrpSpPr/>
            <p:nvPr/>
          </p:nvGrpSpPr>
          <p:grpSpPr>
            <a:xfrm>
              <a:off x="894" y="3246"/>
              <a:ext cx="2665" cy="822"/>
              <a:chOff x="6686" y="8865"/>
              <a:chExt cx="2836" cy="877"/>
            </a:xfrm>
          </p:grpSpPr>
          <p:pic>
            <p:nvPicPr>
              <p:cNvPr id="6"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7"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8"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2" name="文本框 1"/>
          <p:cNvSpPr txBox="1"/>
          <p:nvPr/>
        </p:nvSpPr>
        <p:spPr>
          <a:xfrm>
            <a:off x="895985" y="3061970"/>
            <a:ext cx="1079881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(2019</a:t>
            </a:r>
            <a:r>
              <a:rPr lang="zh-CN" sz="2400">
                <a:cs typeface="楷体_GB2312" charset="0"/>
              </a:rPr>
              <a:t>福建</a:t>
            </a:r>
            <a:r>
              <a:rPr lang="en-US" sz="2400">
                <a:latin typeface="Times New Roman" panose="02020603050405020304" pitchFamily="18" charset="0"/>
                <a:cs typeface="楷体_GB2312" charset="0"/>
              </a:rPr>
              <a:t>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北斗导航卫星与地球之间的通讯是利用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电磁波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次声波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超声波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空气</a:t>
            </a:r>
            <a:r>
              <a:rPr lang="en-US" sz="2400">
                <a:latin typeface="Times New Roman" panose="02020603050405020304" pitchFamily="18" charset="0"/>
                <a:ea typeface="宋体" panose="02010600030101010101" pitchFamily="2" charset="-122"/>
              </a:rPr>
              <a:t>2. </a:t>
            </a:r>
            <a:r>
              <a:rPr lang="en-US" sz="2400">
                <a:latin typeface="Times New Roman" panose="02020603050405020304" pitchFamily="18" charset="0"/>
                <a:cs typeface="楷体_GB2312" charset="0"/>
              </a:rPr>
              <a:t>(2017</a:t>
            </a:r>
            <a:r>
              <a:rPr lang="zh-CN" sz="2400">
                <a:cs typeface="楷体_GB2312" charset="0"/>
              </a:rPr>
              <a:t>福建</a:t>
            </a:r>
            <a:r>
              <a:rPr lang="en-US" sz="2400">
                <a:latin typeface="Times New Roman" panose="02020603050405020304" pitchFamily="18" charset="0"/>
                <a:cs typeface="楷体_GB2312" charset="0"/>
              </a:rPr>
              <a:t>2</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今年</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月，我国发射的世界首颗量子科学实验卫星，完成了在轨测试任务．实验卫星与地面通信联系是利用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次声波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无线电波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红外线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超声波</a:t>
            </a:r>
            <a:endParaRPr lang="zh-CN" altLang="en-US" sz="2400"/>
          </a:p>
        </p:txBody>
      </p:sp>
      <p:sp>
        <p:nvSpPr>
          <p:cNvPr id="10" name="文本框 9"/>
          <p:cNvSpPr txBox="1"/>
          <p:nvPr/>
        </p:nvSpPr>
        <p:spPr>
          <a:xfrm>
            <a:off x="9018270" y="3264535"/>
            <a:ext cx="503555" cy="460375"/>
          </a:xfrm>
          <a:prstGeom prst="rect">
            <a:avLst/>
          </a:prstGeom>
          <a:noFill/>
        </p:spPr>
        <p:txBody>
          <a:bodyPr wrap="square" rtlCol="0" anchor="t">
            <a:spAutoFit/>
          </a:bodyPr>
          <a:p>
            <a:r>
              <a:rPr lang="en-US" sz="2400">
                <a:solidFill>
                  <a:srgbClr val="FF0000"/>
                </a:solidFill>
                <a:latin typeface="Times New Roman" panose="02020603050405020304" pitchFamily="18" charset="0"/>
                <a:sym typeface="+mn-ea"/>
              </a:rPr>
              <a:t>A</a:t>
            </a:r>
            <a:r>
              <a:rPr lang="zh-CN" sz="2400">
                <a:solidFill>
                  <a:srgbClr val="FF0000"/>
                </a:solidFill>
                <a:sym typeface="+mn-ea"/>
              </a:rPr>
              <a:t>　</a:t>
            </a:r>
            <a:endParaRPr lang="zh-CN" altLang="en-US" sz="2400"/>
          </a:p>
        </p:txBody>
      </p:sp>
      <p:sp>
        <p:nvSpPr>
          <p:cNvPr id="11" name="文本框 10"/>
          <p:cNvSpPr txBox="1"/>
          <p:nvPr/>
        </p:nvSpPr>
        <p:spPr>
          <a:xfrm>
            <a:off x="7647305" y="4885690"/>
            <a:ext cx="690880" cy="460375"/>
          </a:xfrm>
          <a:prstGeom prst="rect">
            <a:avLst/>
          </a:prstGeom>
          <a:noFill/>
        </p:spPr>
        <p:txBody>
          <a:bodyPr wrap="none" rtlCol="0" anchor="t">
            <a:spAutoFit/>
          </a:bodyPr>
          <a:p>
            <a:r>
              <a:rPr lang="en-US" sz="2400">
                <a:solidFill>
                  <a:srgbClr val="FF0000"/>
                </a:solidFill>
                <a:latin typeface="Times New Roman" panose="02020603050405020304" pitchFamily="18" charset="0"/>
                <a:sym typeface="+mn-ea"/>
              </a:rPr>
              <a:t>B</a:t>
            </a:r>
            <a:r>
              <a:rPr lang="zh-CN" sz="2400">
                <a:solidFill>
                  <a:srgbClr val="FF0000"/>
                </a:solidFill>
                <a:sym typeface="+mn-ea"/>
              </a:rPr>
              <a:t>　</a:t>
            </a:r>
            <a:endParaRPr lang="zh-CN" altLang="en-US" sz="2400"/>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p="http://schemas.openxmlformats.org/presentationml/2006/main">
  <p:tag name="KSO_WM_SLIDE_ITEM_CNT" val="4"/>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UNIT_TABLE_BEAUTIFY" val="smartTable{87b6bf54-7197-45e1-a87f-eea25a49c077}"/>
</p:tagLst>
</file>

<file path=ppt/tags/tag7.xml><?xml version="1.0" encoding="utf-8"?>
<p:tagLst xmlns:p="http://schemas.openxmlformats.org/presentationml/2006/main">
  <p:tag name="KSO_WM_UNIT_TABLE_BEAUTIFY" val="smartTable{6ee89b91-7bf5-46e9-bb78-f09991876410}"/>
</p:tagLst>
</file>

<file path=ppt/tags/tag8.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3048</Words>
  <Application>WPS 演示</Application>
  <PresentationFormat>宽屏</PresentationFormat>
  <Paragraphs>293</Paragraphs>
  <Slides>18</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18</vt:i4>
      </vt:variant>
    </vt:vector>
  </HeadingPairs>
  <TitlesOfParts>
    <vt:vector size="32" baseType="lpstr">
      <vt:lpstr>Arial</vt:lpstr>
      <vt:lpstr>宋体</vt:lpstr>
      <vt:lpstr>Wingdings</vt:lpstr>
      <vt:lpstr>Times New Roman</vt:lpstr>
      <vt:lpstr>黑体</vt:lpstr>
      <vt:lpstr>微软雅黑</vt:lpstr>
      <vt:lpstr>楷体</vt:lpstr>
      <vt:lpstr>仿宋_GB2312</vt:lpstr>
      <vt:lpstr>仿宋</vt:lpstr>
      <vt:lpstr>MS Mincho</vt:lpstr>
      <vt:lpstr>楷体_GB2312</vt:lpstr>
      <vt:lpstr>新宋体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2019-12-29T06:06:25Z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