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32"/>
  </p:notesMasterIdLst>
  <p:sldIdLst>
    <p:sldId id="256" r:id="rId2"/>
    <p:sldId id="346" r:id="rId3"/>
    <p:sldId id="325" r:id="rId4"/>
    <p:sldId id="326" r:id="rId5"/>
    <p:sldId id="358" r:id="rId6"/>
    <p:sldId id="360" r:id="rId7"/>
    <p:sldId id="363" r:id="rId8"/>
    <p:sldId id="362" r:id="rId9"/>
    <p:sldId id="364" r:id="rId10"/>
    <p:sldId id="365" r:id="rId11"/>
    <p:sldId id="366" r:id="rId12"/>
    <p:sldId id="367" r:id="rId13"/>
    <p:sldId id="368" r:id="rId14"/>
    <p:sldId id="369" r:id="rId15"/>
    <p:sldId id="370" r:id="rId16"/>
    <p:sldId id="371" r:id="rId17"/>
    <p:sldId id="373" r:id="rId18"/>
    <p:sldId id="374" r:id="rId19"/>
    <p:sldId id="375" r:id="rId20"/>
    <p:sldId id="376" r:id="rId21"/>
    <p:sldId id="377" r:id="rId22"/>
    <p:sldId id="378" r:id="rId23"/>
    <p:sldId id="379" r:id="rId24"/>
    <p:sldId id="342" r:id="rId25"/>
    <p:sldId id="347" r:id="rId26"/>
    <p:sldId id="349" r:id="rId27"/>
    <p:sldId id="380" r:id="rId28"/>
    <p:sldId id="350" r:id="rId29"/>
    <p:sldId id="351" r:id="rId30"/>
    <p:sldId id="381" r:id="rId31"/>
  </p:sldIdLst>
  <p:sldSz cx="9144000" cy="5130800"/>
  <p:notesSz cx="6858000" cy="9144000"/>
  <p:defaultTextStyle>
    <a:lvl1pPr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1pPr>
    <a:lvl2pPr indent="4572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2pPr>
    <a:lvl3pPr indent="9144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3pPr>
    <a:lvl4pPr indent="13716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4pPr>
    <a:lvl5pPr indent="18288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5pPr>
    <a:lvl6pPr indent="22860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6pPr>
    <a:lvl7pPr indent="27432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7pPr>
    <a:lvl8pPr indent="32004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8pPr>
    <a:lvl9pPr indent="36576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16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007E27"/>
    <a:srgbClr val="01457D"/>
    <a:srgbClr val="66FF33"/>
    <a:srgbClr val="025EAA"/>
    <a:srgbClr val="0039A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1860" autoAdjust="0"/>
    <p:restoredTop sz="94660"/>
  </p:normalViewPr>
  <p:slideViewPr>
    <p:cSldViewPr snapToGrid="0">
      <p:cViewPr varScale="1">
        <p:scale>
          <a:sx n="136" d="100"/>
          <a:sy n="136" d="100"/>
        </p:scale>
        <p:origin x="-1080" y="-96"/>
      </p:cViewPr>
      <p:guideLst>
        <p:guide orient="horz" pos="1616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png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1.wmf"/><Relationship Id="rId1" Type="http://schemas.openxmlformats.org/officeDocument/2006/relationships/image" Target="../media/image4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6" name="Shape 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xmlns="" val="2002096812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1pPr>
    <a:lvl2pPr indent="228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2pPr>
    <a:lvl3pPr indent="457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3pPr>
    <a:lvl4pPr indent="685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4pPr>
    <a:lvl5pPr indent="9144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5pPr>
    <a:lvl6pPr indent="11430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6pPr>
    <a:lvl7pPr indent="1371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7pPr>
    <a:lvl8pPr indent="1600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8pPr>
    <a:lvl9pPr indent="1828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74650" y="685800"/>
            <a:ext cx="61087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7806254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>
            <a:spLocks noGrp="1"/>
          </p:cNvSpPr>
          <p:nvPr>
            <p:ph type="title" hasCustomPrompt="1"/>
          </p:nvPr>
        </p:nvSpPr>
        <p:spPr>
          <a:xfrm>
            <a:off x="1143000" y="0"/>
            <a:ext cx="6858000" cy="2632075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标题文本</a:t>
            </a:r>
          </a:p>
        </p:txBody>
      </p:sp>
      <p:sp>
        <p:nvSpPr>
          <p:cNvPr id="6" name="Shape 6"/>
          <p:cNvSpPr>
            <a:spLocks noGrp="1"/>
          </p:cNvSpPr>
          <p:nvPr>
            <p:ph type="body" idx="1" hasCustomPrompt="1"/>
          </p:nvPr>
        </p:nvSpPr>
        <p:spPr>
          <a:xfrm>
            <a:off x="1143000" y="2700338"/>
            <a:ext cx="6858000" cy="2430462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500"/>
              </a:spcBef>
              <a:buSzTx/>
              <a:buNone/>
              <a:defRPr sz="2400"/>
            </a:lvl1pPr>
            <a:lvl2pPr marL="0" indent="457200" algn="ctr">
              <a:spcBef>
                <a:spcPts val="500"/>
              </a:spcBef>
              <a:buSzTx/>
              <a:buNone/>
              <a:defRPr sz="2400"/>
            </a:lvl2pPr>
            <a:lvl3pPr marL="0" indent="914400" algn="ctr">
              <a:spcBef>
                <a:spcPts val="500"/>
              </a:spcBef>
              <a:buSzTx/>
              <a:buNone/>
              <a:defRPr sz="2400"/>
            </a:lvl3pPr>
            <a:lvl4pPr marL="0" indent="1371600" algn="ctr">
              <a:spcBef>
                <a:spcPts val="500"/>
              </a:spcBef>
              <a:buSzTx/>
              <a:buNone/>
              <a:defRPr sz="2400"/>
            </a:lvl4pPr>
            <a:lvl5pPr marL="0" indent="1828800" algn="ctr">
              <a:spcBef>
                <a:spcPts val="500"/>
              </a:spcBef>
              <a:buSzTx/>
              <a:buNone/>
              <a:defRPr sz="2400"/>
            </a:lvl5pPr>
          </a:lstStyle>
          <a:p>
            <a:pPr lvl="0">
              <a:defRPr sz="1800"/>
            </a:pPr>
            <a:r>
              <a:rPr sz="2400"/>
              <a:t>正文级别 1</a:t>
            </a:r>
          </a:p>
          <a:p>
            <a:pPr lvl="1">
              <a:defRPr sz="1800"/>
            </a:pPr>
            <a:r>
              <a:rPr sz="2400"/>
              <a:t>正文级别 2</a:t>
            </a:r>
          </a:p>
          <a:p>
            <a:pPr lvl="2">
              <a:defRPr sz="1800"/>
            </a:pPr>
            <a:r>
              <a:rPr sz="2400"/>
              <a:t>正文级别 3</a:t>
            </a:r>
          </a:p>
          <a:p>
            <a:pPr lvl="3">
              <a:defRPr sz="1800"/>
            </a:pPr>
            <a:r>
              <a:rPr sz="2400"/>
              <a:t>正文级别 4</a:t>
            </a:r>
          </a:p>
          <a:p>
            <a:pPr lvl="4">
              <a:defRPr sz="1800"/>
            </a:pPr>
            <a:r>
              <a:rPr sz="2400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2" name="图片 1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>
            <a:spLocks noGrp="1"/>
          </p:cNvSpPr>
          <p:nvPr>
            <p:ph type="title" hasCustomPrompt="1"/>
          </p:nvPr>
        </p:nvSpPr>
        <p:spPr>
          <a:xfrm>
            <a:off x="6543675" y="273050"/>
            <a:ext cx="1971675" cy="48577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3" name="Shape 33"/>
          <p:cNvSpPr>
            <a:spLocks noGrp="1"/>
          </p:cNvSpPr>
          <p:nvPr>
            <p:ph type="body" idx="1" hasCustomPrompt="1"/>
          </p:nvPr>
        </p:nvSpPr>
        <p:spPr>
          <a:xfrm>
            <a:off x="628650" y="273050"/>
            <a:ext cx="5762625" cy="48577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470"/>
            <a:ext cx="8229600" cy="85513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672353"/>
            <a:ext cx="2133600" cy="356306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672353"/>
            <a:ext cx="2895600" cy="356306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672353"/>
            <a:ext cx="2133600" cy="356306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369E6A63-BE4A-48E2-824A-83AC5E94258B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4674729"/>
            <a:ext cx="2895600" cy="34205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53200" y="4674729"/>
            <a:ext cx="2133600" cy="34205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22CB04-1C76-4638-974B-DB39F9E3B23F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xfrm>
            <a:off x="457200" y="4672353"/>
            <a:ext cx="2133600" cy="356306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AndTwoObj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470"/>
            <a:ext cx="8229600" cy="85513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197187"/>
            <a:ext cx="4038600" cy="338609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197187"/>
            <a:ext cx="4038600" cy="163544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2946648"/>
            <a:ext cx="4038600" cy="163663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457200" y="4672353"/>
            <a:ext cx="2133600" cy="356306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3124200" y="4672353"/>
            <a:ext cx="2895600" cy="356306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6553200" y="4672353"/>
            <a:ext cx="2133600" cy="356306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F0B497F1-9EBA-4AA6-AACC-9EEF9B0F2A3F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sndAc>
      <p:stSnd>
        <p:snd r:embed="rId1" name="camera.wav"/>
      </p:stSnd>
    </p:sndAc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TwoObj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470"/>
            <a:ext cx="8229600" cy="85513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365838"/>
            <a:ext cx="3886200" cy="3255445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365838"/>
            <a:ext cx="3886200" cy="1570120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29150" y="3049976"/>
            <a:ext cx="3886200" cy="157130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6" name="Rectangle 4"/>
          <p:cNvSpPr>
            <a:spLocks noGrp="1"/>
          </p:cNvSpPr>
          <p:nvPr>
            <p:ph type="dt" sz="half" idx="10"/>
          </p:nvPr>
        </p:nvSpPr>
        <p:spPr>
          <a:xfrm>
            <a:off x="457200" y="4672353"/>
            <a:ext cx="2133600" cy="356306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5"/>
          <p:cNvSpPr>
            <a:spLocks noGrp="1"/>
          </p:cNvSpPr>
          <p:nvPr>
            <p:ph type="ftr" sz="quarter" idx="11"/>
          </p:nvPr>
        </p:nvSpPr>
        <p:spPr>
          <a:xfrm>
            <a:off x="3124200" y="4672353"/>
            <a:ext cx="2895600" cy="356306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Rectangle 6"/>
          <p:cNvSpPr>
            <a:spLocks noGrp="1"/>
          </p:cNvSpPr>
          <p:nvPr>
            <p:ph type="sldNum" sz="quarter" idx="12"/>
          </p:nvPr>
        </p:nvSpPr>
        <p:spPr>
          <a:xfrm>
            <a:off x="6553200" y="4672353"/>
            <a:ext cx="2133600" cy="356306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8B4B048A-AC9C-4F30-88A9-E861F396A417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 hasCustomPrompt="1"/>
          </p:nvPr>
        </p:nvSpPr>
        <p:spPr>
          <a:xfrm>
            <a:off x="623887" y="0"/>
            <a:ext cx="7886701" cy="3421064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标题文本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idx="1" hasCustomPrompt="1"/>
          </p:nvPr>
        </p:nvSpPr>
        <p:spPr>
          <a:xfrm>
            <a:off x="623887" y="3441700"/>
            <a:ext cx="7886701" cy="16891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500"/>
              </a:spcBef>
              <a:buSzTx/>
              <a:buNone/>
              <a:defRPr sz="2400"/>
            </a:lvl1pPr>
            <a:lvl2pPr marL="0" indent="457200">
              <a:spcBef>
                <a:spcPts val="500"/>
              </a:spcBef>
              <a:buSzTx/>
              <a:buNone/>
              <a:defRPr sz="2400"/>
            </a:lvl2pPr>
            <a:lvl3pPr marL="0" indent="914400">
              <a:spcBef>
                <a:spcPts val="500"/>
              </a:spcBef>
              <a:buSzTx/>
              <a:buNone/>
              <a:defRPr sz="2400"/>
            </a:lvl3pPr>
            <a:lvl4pPr marL="0" indent="1371600">
              <a:spcBef>
                <a:spcPts val="500"/>
              </a:spcBef>
              <a:buSzTx/>
              <a:buNone/>
              <a:defRPr sz="2400"/>
            </a:lvl4pPr>
            <a:lvl5pPr marL="0" indent="1828800">
              <a:spcBef>
                <a:spcPts val="500"/>
              </a:spcBef>
              <a:buSzTx/>
              <a:buNone/>
              <a:defRPr sz="2400"/>
            </a:lvl5pPr>
          </a:lstStyle>
          <a:p>
            <a:pPr lvl="0">
              <a:defRPr sz="1800"/>
            </a:pPr>
            <a:r>
              <a:rPr sz="2400"/>
              <a:t>正文级别 1</a:t>
            </a:r>
          </a:p>
          <a:p>
            <a:pPr lvl="1">
              <a:defRPr sz="1800"/>
            </a:pPr>
            <a:r>
              <a:rPr sz="2400"/>
              <a:t>正文级别 2</a:t>
            </a:r>
          </a:p>
          <a:p>
            <a:pPr lvl="2">
              <a:defRPr sz="1800"/>
            </a:pPr>
            <a:r>
              <a:rPr sz="2400"/>
              <a:t>正文级别 3</a:t>
            </a:r>
          </a:p>
          <a:p>
            <a:pPr lvl="3">
              <a:defRPr sz="1800"/>
            </a:pPr>
            <a:r>
              <a:rPr sz="2400"/>
              <a:t>正文级别 4</a:t>
            </a:r>
          </a:p>
          <a:p>
            <a:pPr lvl="4">
              <a:defRPr sz="1800"/>
            </a:pPr>
            <a:r>
              <a:rPr sz="24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15" name="Shape 15"/>
          <p:cNvSpPr>
            <a:spLocks noGrp="1"/>
          </p:cNvSpPr>
          <p:nvPr>
            <p:ph type="body" idx="1" hasCustomPrompt="1"/>
          </p:nvPr>
        </p:nvSpPr>
        <p:spPr>
          <a:xfrm>
            <a:off x="628650" y="1368425"/>
            <a:ext cx="3867150" cy="376237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/>
          </p:cNvSpPr>
          <p:nvPr>
            <p:ph type="title" hasCustomPrompt="1"/>
          </p:nvPr>
        </p:nvSpPr>
        <p:spPr>
          <a:xfrm>
            <a:off x="630237" y="273050"/>
            <a:ext cx="7886701" cy="995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18" name="Shape 18"/>
          <p:cNvSpPr>
            <a:spLocks noGrp="1"/>
          </p:cNvSpPr>
          <p:nvPr>
            <p:ph type="body" idx="1" hasCustomPrompt="1"/>
          </p:nvPr>
        </p:nvSpPr>
        <p:spPr>
          <a:xfrm>
            <a:off x="630237" y="1260475"/>
            <a:ext cx="3868739" cy="61753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None/>
              <a:defRPr sz="2400" b="1"/>
            </a:lvl1pPr>
            <a:lvl2pPr marL="0" indent="457200">
              <a:spcBef>
                <a:spcPts val="500"/>
              </a:spcBef>
              <a:buSzTx/>
              <a:buNone/>
              <a:defRPr sz="2400" b="1"/>
            </a:lvl2pPr>
            <a:lvl3pPr marL="0" indent="914400">
              <a:spcBef>
                <a:spcPts val="500"/>
              </a:spcBef>
              <a:buSzTx/>
              <a:buNone/>
              <a:defRPr sz="2400" b="1"/>
            </a:lvl3pPr>
            <a:lvl4pPr marL="0" indent="1371600">
              <a:spcBef>
                <a:spcPts val="500"/>
              </a:spcBef>
              <a:buSzTx/>
              <a:buNone/>
              <a:defRPr sz="2400" b="1"/>
            </a:lvl4pPr>
            <a:lvl5pPr marL="0" indent="1828800">
              <a:spcBef>
                <a:spcPts val="500"/>
              </a:spcBef>
              <a:buSzTx/>
              <a:buNone/>
              <a:defRPr sz="2400" b="1"/>
            </a:lvl5pPr>
          </a:lstStyle>
          <a:p>
            <a:pPr lvl="0">
              <a:defRPr sz="1800" b="0"/>
            </a:pPr>
            <a:r>
              <a:rPr sz="2400" b="1"/>
              <a:t>正文级别 1</a:t>
            </a:r>
          </a:p>
          <a:p>
            <a:pPr lvl="1">
              <a:defRPr sz="1800" b="0"/>
            </a:pPr>
            <a:r>
              <a:rPr sz="2400" b="1"/>
              <a:t>正文级别 2</a:t>
            </a:r>
          </a:p>
          <a:p>
            <a:pPr lvl="2">
              <a:defRPr sz="1800" b="0"/>
            </a:pPr>
            <a:r>
              <a:rPr sz="2400" b="1"/>
              <a:t>正文级别 3</a:t>
            </a:r>
          </a:p>
          <a:p>
            <a:pPr lvl="3">
              <a:defRPr sz="1800" b="0"/>
            </a:pPr>
            <a:r>
              <a:rPr sz="2400" b="1"/>
              <a:t>正文级别 4</a:t>
            </a:r>
          </a:p>
          <a:p>
            <a:pPr lvl="4">
              <a:defRPr sz="1800" b="0"/>
            </a:pPr>
            <a:r>
              <a:rPr sz="2400" b="1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title" hasCustomPrompt="1"/>
          </p:nvPr>
        </p:nvSpPr>
        <p:spPr>
          <a:xfrm>
            <a:off x="628650" y="273050"/>
            <a:ext cx="7886700" cy="995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4" name="图片 3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>
            <a:spLocks noGrp="1"/>
          </p:cNvSpPr>
          <p:nvPr>
            <p:ph type="title" hasCustomPrompt="1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标题文本</a:t>
            </a:r>
          </a:p>
        </p:txBody>
      </p:sp>
      <p:sp>
        <p:nvSpPr>
          <p:cNvPr id="24" name="Shape 24"/>
          <p:cNvSpPr>
            <a:spLocks noGrp="1"/>
          </p:cNvSpPr>
          <p:nvPr>
            <p:ph type="body" idx="1" hasCustomPrompt="1"/>
          </p:nvPr>
        </p:nvSpPr>
        <p:spPr>
          <a:xfrm>
            <a:off x="3887787" y="739775"/>
            <a:ext cx="4629151" cy="439102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/>
          </p:cNvSpPr>
          <p:nvPr>
            <p:ph type="title" hasCustomPrompt="1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标题文本</a:t>
            </a:r>
          </a:p>
        </p:txBody>
      </p:sp>
      <p:sp>
        <p:nvSpPr>
          <p:cNvPr id="27" name="Shape 27"/>
          <p:cNvSpPr>
            <a:spLocks noGrp="1"/>
          </p:cNvSpPr>
          <p:nvPr>
            <p:ph type="body" idx="1" hasCustomPrompt="1"/>
          </p:nvPr>
        </p:nvSpPr>
        <p:spPr>
          <a:xfrm>
            <a:off x="630237" y="1543050"/>
            <a:ext cx="2949576" cy="358775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None/>
              <a:defRPr sz="1600"/>
            </a:lvl1pPr>
            <a:lvl2pPr marL="0" indent="457200">
              <a:spcBef>
                <a:spcPts val="300"/>
              </a:spcBef>
              <a:buSzTx/>
              <a:buNone/>
              <a:defRPr sz="1600"/>
            </a:lvl2pPr>
            <a:lvl3pPr marL="0" indent="914400">
              <a:spcBef>
                <a:spcPts val="300"/>
              </a:spcBef>
              <a:buSzTx/>
              <a:buNone/>
              <a:defRPr sz="1600"/>
            </a:lvl3pPr>
            <a:lvl4pPr marL="0" indent="1371600">
              <a:spcBef>
                <a:spcPts val="300"/>
              </a:spcBef>
              <a:buSzTx/>
              <a:buNone/>
              <a:defRPr sz="1600"/>
            </a:lvl4pPr>
            <a:lvl5pPr marL="0" indent="1828800">
              <a:spcBef>
                <a:spcPts val="300"/>
              </a:spcBef>
              <a:buSzTx/>
              <a:buNone/>
              <a:defRPr sz="1600"/>
            </a:lvl5pPr>
          </a:lstStyle>
          <a:p>
            <a:pPr lvl="0">
              <a:defRPr sz="1800"/>
            </a:pPr>
            <a:r>
              <a:rPr sz="1600"/>
              <a:t>正文级别 1</a:t>
            </a:r>
          </a:p>
          <a:p>
            <a:pPr lvl="1">
              <a:defRPr sz="1800"/>
            </a:pPr>
            <a:r>
              <a:rPr sz="1600"/>
              <a:t>正文级别 2</a:t>
            </a:r>
          </a:p>
          <a:p>
            <a:pPr lvl="2">
              <a:defRPr sz="1800"/>
            </a:pPr>
            <a:r>
              <a:rPr sz="1600"/>
              <a:t>正文级别 3</a:t>
            </a:r>
          </a:p>
          <a:p>
            <a:pPr lvl="3">
              <a:defRPr sz="1800"/>
            </a:pPr>
            <a:r>
              <a:rPr sz="1600"/>
              <a:t>正文级别 4</a:t>
            </a:r>
          </a:p>
          <a:p>
            <a:pPr lvl="4">
              <a:defRPr sz="1800"/>
            </a:pPr>
            <a:r>
              <a:rPr sz="16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0" name="Shape 30"/>
          <p:cNvSpPr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8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628650" y="273050"/>
            <a:ext cx="7886700" cy="1095375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628650" y="1368425"/>
            <a:ext cx="7886700" cy="3762375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7450969" y="126477"/>
            <a:ext cx="1433080" cy="430931"/>
            <a:chOff x="468128" y="370735"/>
            <a:chExt cx="1135204" cy="341359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  <p:sldLayoutId id="2147483663" r:id="rId14"/>
    <p:sldLayoutId id="2147483664" r:id="rId15"/>
    <p:sldLayoutId id="2147483665" r:id="rId16"/>
  </p:sldLayoutIdLst>
  <p:transition spd="med"/>
  <p:txStyles>
    <p:titleStyle>
      <a:lvl1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1pPr>
      <a:lvl2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2pPr>
      <a:lvl3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3pPr>
      <a:lvl4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4pPr>
      <a:lvl5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5pPr>
      <a:lvl6pPr indent="4572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6pPr>
      <a:lvl7pPr indent="9144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7pPr>
      <a:lvl8pPr indent="13716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8pPr>
      <a:lvl9pPr indent="18288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9pPr>
    </p:titleStyle>
    <p:bodyStyle>
      <a:lvl1pPr marL="342900" indent="-3429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1pPr>
      <a:lvl2pPr marL="783590" indent="-326390">
        <a:spcBef>
          <a:spcPts val="700"/>
        </a:spcBef>
        <a:buSzPct val="100000"/>
        <a:buChar char="–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2pPr>
      <a:lvl3pPr marL="1219200" indent="-3048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3pPr>
      <a:lvl4pPr marL="1737360" indent="-365760">
        <a:spcBef>
          <a:spcPts val="700"/>
        </a:spcBef>
        <a:buSzPct val="100000"/>
        <a:buChar char="–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4pPr>
      <a:lvl5pPr marL="2194560" indent="-365760">
        <a:spcBef>
          <a:spcPts val="700"/>
        </a:spcBef>
        <a:buSzPct val="100000"/>
        <a:buChar char="»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5pPr>
      <a:lvl6pPr marL="26924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6pPr>
      <a:lvl7pPr marL="31496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7pPr>
      <a:lvl8pPr marL="36068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8pPr>
      <a:lvl9pPr marL="40640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9pPr>
    </p:bodyStyle>
    <p:otherStyle>
      <a:lvl1pPr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1pPr>
      <a:lvl2pPr indent="457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2pPr>
      <a:lvl3pPr indent="914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3pPr>
      <a:lvl4pPr indent="1371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4pPr>
      <a:lvl5pPr indent="18288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5pPr>
      <a:lvl6pPr indent="22860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6pPr>
      <a:lvl7pPr indent="2743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7pPr>
      <a:lvl8pPr indent="3200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8pPr>
      <a:lvl9pPr indent="3657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1.png"/><Relationship Id="rId4" Type="http://schemas.openxmlformats.org/officeDocument/2006/relationships/image" Target="../media/image3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../../yz/&#26700;&#38754;/&#22768;&#30340;&#21033;&#29992;/&#38647;&#22768;.mp3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C:/Users/lenovo/Desktop/&#36716;WORD/DF044.TIF" TargetMode="External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3.bin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C:/Users/lenovo/Desktop/&#36716;WORD/F055.TIF" TargetMode="External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hyperlink" Target="file:///D:\Documents%20and%20Settings\liling\My%20Documents\&#27773;&#36710;&#20498;&#36710;&#38647;&#36798;.doc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32747" y="1934396"/>
            <a:ext cx="1829733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中物理</a:t>
            </a:r>
            <a:endParaRPr kumimoji="0" lang="zh-CN" altLang="en-US" sz="2400" b="1" i="0" u="none" strike="noStrike" cap="none" spc="0" normalizeH="0" dirty="0">
              <a:ln>
                <a:noFill/>
              </a:ln>
              <a:solidFill>
                <a:schemeClr val="bg1"/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7060202020302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7314" y="203839"/>
            <a:ext cx="1530566" cy="307775"/>
          </a:xfrm>
          <a:prstGeom prst="rect">
            <a:avLst/>
          </a:prstGeom>
          <a:solidFill>
            <a:srgbClr val="007E27"/>
          </a:solidFill>
          <a:ln w="12700" cap="flat">
            <a:noFill/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905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dist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2040204020203" charset="-122"/>
                <a:sym typeface="微软雅黑" panose="020B0502040204020203" charset="-122"/>
              </a:rPr>
              <a:t>同步</a:t>
            </a:r>
            <a:r>
              <a:rPr kumimoji="0" lang="zh-CN" altLang="en-US" sz="1400" b="1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2040204020203" charset="-122"/>
                <a:sym typeface="微软雅黑" panose="020B0502040204020203" charset="-122"/>
              </a:rPr>
              <a:t>精品课堂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8999" y="783946"/>
            <a:ext cx="3565649" cy="3562907"/>
          </a:xfrm>
          <a:prstGeom prst="rect">
            <a:avLst/>
          </a:prstGeom>
        </p:spPr>
      </p:pic>
      <p:sp>
        <p:nvSpPr>
          <p:cNvPr id="11" name="Shape 40"/>
          <p:cNvSpPr/>
          <p:nvPr/>
        </p:nvSpPr>
        <p:spPr>
          <a:xfrm>
            <a:off x="4917790" y="2396059"/>
            <a:ext cx="2777575" cy="50270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000" baseline="-25000" dirty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第二章 声现象</a:t>
            </a:r>
            <a:endParaRPr lang="zh-CN" sz="4000" baseline="-25000" dirty="0">
              <a:solidFill>
                <a:schemeClr val="tx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12" name="Shape 40"/>
          <p:cNvSpPr/>
          <p:nvPr/>
        </p:nvSpPr>
        <p:spPr>
          <a:xfrm>
            <a:off x="4203778" y="721428"/>
            <a:ext cx="3781372" cy="830997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7200" b="1" baseline="-25000" dirty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人教版  物理</a:t>
            </a:r>
            <a:endParaRPr lang="zh-CN" sz="2400" b="1" baseline="-25000" dirty="0">
              <a:solidFill>
                <a:srgbClr val="007E27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3" name="Shape 40"/>
          <p:cNvSpPr/>
          <p:nvPr/>
        </p:nvSpPr>
        <p:spPr>
          <a:xfrm>
            <a:off x="4523752" y="3332154"/>
            <a:ext cx="3565649" cy="1200329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>
              <a:defRPr sz="1800">
                <a:solidFill>
                  <a:srgbClr val="000000"/>
                </a:solidFill>
              </a:defRPr>
            </a:pPr>
            <a:r>
              <a:rPr lang="zh-CN" altLang="en-US" sz="5400" b="1" baseline="-25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第</a:t>
            </a:r>
            <a:r>
              <a:rPr lang="en-US" altLang="zh-CN" sz="5400" b="1" baseline="-25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5400" b="1" baseline="-25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节 声的利用</a:t>
            </a:r>
            <a:endParaRPr lang="zh-CN" altLang="zh-CN" sz="5400" b="1" baseline="-250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>
              <a:defRPr sz="1800">
                <a:solidFill>
                  <a:srgbClr val="000000"/>
                </a:solidFill>
              </a:defRPr>
            </a:pPr>
            <a:endParaRPr lang="zh-CN" sz="5400" b="1" baseline="-250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448872" y="1987946"/>
            <a:ext cx="1246493" cy="3693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方正幼线简体" panose="03000509000000000000" pitchFamily="65" charset="-122"/>
                <a:ea typeface="方正幼线简体" panose="03000509000000000000" pitchFamily="65" charset="-122"/>
                <a:sym typeface="Arial" panose="020B0706020202030204"/>
              </a:rPr>
              <a:t>（八年级）</a:t>
            </a:r>
          </a:p>
        </p:txBody>
      </p:sp>
    </p:spTree>
  </p:cSld>
  <p:clrMapOvr>
    <a:masterClrMapping/>
  </p:clrMapOvr>
  <p:transition spd="med" advClick="0" advTm="2000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标题 92162"/>
          <p:cNvSpPr>
            <a:spLocks noGrp="1" noChangeArrowheads="1"/>
          </p:cNvSpPr>
          <p:nvPr>
            <p:ph type="title"/>
          </p:nvPr>
        </p:nvSpPr>
        <p:spPr bwMode="auto">
          <a:xfrm>
            <a:off x="416965" y="451454"/>
            <a:ext cx="8066087" cy="115205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/>
            <a:r>
              <a:rPr lang="zh-CN" altLang="en-US" sz="2800">
                <a:latin typeface="黑体" pitchFamily="49" charset="-122"/>
                <a:ea typeface="黑体" pitchFamily="49" charset="-122"/>
              </a:rPr>
              <a:t>以上这些例子说明了</a:t>
            </a:r>
            <a:r>
              <a:rPr lang="zh-CN" altLang="en-US" sz="280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声音能传递信息。</a:t>
            </a:r>
            <a:r>
              <a:rPr lang="zh-CN" altLang="en-US" sz="2800">
                <a:latin typeface="黑体" pitchFamily="49" charset="-122"/>
                <a:ea typeface="黑体" pitchFamily="49" charset="-122"/>
              </a:rPr>
              <a:t> </a:t>
            </a:r>
          </a:p>
        </p:txBody>
      </p:sp>
      <p:sp>
        <p:nvSpPr>
          <p:cNvPr id="92167" name="矩形 92166"/>
          <p:cNvSpPr>
            <a:spLocks noChangeArrowheads="1"/>
          </p:cNvSpPr>
          <p:nvPr/>
        </p:nvSpPr>
        <p:spPr bwMode="auto">
          <a:xfrm>
            <a:off x="345479" y="3488332"/>
            <a:ext cx="8042251" cy="14274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150000"/>
              </a:lnSpc>
              <a:spcBef>
                <a:spcPct val="20000"/>
              </a:spcBef>
            </a:pPr>
            <a:r>
              <a:rPr lang="zh-CN" altLang="en-US" sz="2600" b="1" dirty="0">
                <a:latin typeface="宋体" pitchFamily="2" charset="-122"/>
              </a:rPr>
              <a:t>水波是一种波动，水波能传递能量。</a:t>
            </a:r>
            <a:endParaRPr lang="zh-CN" altLang="en-US" sz="2600" dirty="0">
              <a:latin typeface="宋体" pitchFamily="2" charset="-122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</a:pPr>
            <a:r>
              <a:rPr lang="zh-CN" altLang="en-US" sz="2600" b="1" dirty="0">
                <a:solidFill>
                  <a:srgbClr val="0000FF"/>
                </a:solidFill>
                <a:latin typeface="宋体" pitchFamily="2" charset="-122"/>
              </a:rPr>
              <a:t>声波也是一种波动，那么</a:t>
            </a:r>
            <a:r>
              <a:rPr lang="en-US" altLang="zh-CN" sz="2600" b="1" dirty="0">
                <a:solidFill>
                  <a:srgbClr val="0000FF"/>
                </a:solidFill>
                <a:latin typeface="宋体" pitchFamily="2" charset="-122"/>
              </a:rPr>
              <a:t>,</a:t>
            </a:r>
            <a:r>
              <a:rPr lang="zh-CN" altLang="en-US" sz="2600" b="1" dirty="0">
                <a:solidFill>
                  <a:srgbClr val="0000FF"/>
                </a:solidFill>
                <a:latin typeface="宋体" pitchFamily="2" charset="-122"/>
              </a:rPr>
              <a:t>声波能传递能量吗？</a:t>
            </a:r>
          </a:p>
        </p:txBody>
      </p:sp>
      <p:sp>
        <p:nvSpPr>
          <p:cNvPr id="92169" name="矩形 92168"/>
          <p:cNvSpPr>
            <a:spLocks noChangeArrowheads="1"/>
          </p:cNvSpPr>
          <p:nvPr/>
        </p:nvSpPr>
        <p:spPr bwMode="auto">
          <a:xfrm>
            <a:off x="382588" y="1496484"/>
            <a:ext cx="6019800" cy="2092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600" dirty="0">
                <a:latin typeface="宋体" pitchFamily="2" charset="-122"/>
              </a:rPr>
              <a:t>把一块石头扔进水里，可以看到一圈一圈的水波向四周散去，水面上的树叶也随之起伏。这说明石头的能量通过水波传给了树叶。</a:t>
            </a:r>
          </a:p>
        </p:txBody>
      </p:sp>
      <p:pic>
        <p:nvPicPr>
          <p:cNvPr id="92170" name="图片 92169" descr="C:\Users\Administrator\Desktop\3703366268582964494.gif370336626858296449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48401" y="1496483"/>
            <a:ext cx="2589213" cy="15629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92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921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92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92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2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2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2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2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21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21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21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21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7" grpId="0" build="p"/>
      <p:bldP spid="9216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内容占位符 95233" descr="2008080314480575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4758" y="1477915"/>
            <a:ext cx="3694558" cy="2764077"/>
          </a:xfrm>
          <a:noFill/>
          <a:ln w="38100">
            <a:solidFill>
              <a:srgbClr val="FF0066"/>
            </a:solidFill>
            <a:miter lim="800000"/>
            <a:headEnd/>
            <a:tailEnd/>
          </a:ln>
        </p:spPr>
      </p:pic>
      <p:sp>
        <p:nvSpPr>
          <p:cNvPr id="19458" name="矩形 95234"/>
          <p:cNvSpPr>
            <a:spLocks noChangeArrowheads="1"/>
          </p:cNvSpPr>
          <p:nvPr/>
        </p:nvSpPr>
        <p:spPr bwMode="auto">
          <a:xfrm>
            <a:off x="5689937" y="1042779"/>
            <a:ext cx="203132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 sz="2400" b="1" dirty="0"/>
              <a:t>超声波加湿器</a:t>
            </a:r>
          </a:p>
        </p:txBody>
      </p:sp>
      <p:sp>
        <p:nvSpPr>
          <p:cNvPr id="19459" name="矩形 95237"/>
          <p:cNvSpPr>
            <a:spLocks noChangeArrowheads="1"/>
          </p:cNvSpPr>
          <p:nvPr/>
        </p:nvSpPr>
        <p:spPr bwMode="auto">
          <a:xfrm>
            <a:off x="4876800" y="1504444"/>
            <a:ext cx="365760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超声波加湿器采用超声波高频振荡原理将水雾化为</a:t>
            </a:r>
            <a:r>
              <a:rPr lang="en-US" altLang="zh-CN" sz="24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1—5</a:t>
            </a:r>
            <a:r>
              <a:rPr lang="zh-CN" altLang="en-US" sz="24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微米的超微粒子，通过风动装置，将水雾扩散到空气中，从而达到均匀加湿空气的目的。</a:t>
            </a:r>
          </a:p>
        </p:txBody>
      </p:sp>
      <p:sp>
        <p:nvSpPr>
          <p:cNvPr id="12" name="矩形 11"/>
          <p:cNvSpPr/>
          <p:nvPr/>
        </p:nvSpPr>
        <p:spPr>
          <a:xfrm>
            <a:off x="614783" y="469431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7E27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二、</a:t>
            </a:r>
            <a:r>
              <a:rPr lang="zh-CN" altLang="zh-CN" sz="2800" b="1" dirty="0">
                <a:solidFill>
                  <a:srgbClr val="007E27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声与能量</a:t>
            </a:r>
          </a:p>
        </p:txBody>
      </p:sp>
    </p:spTree>
  </p:cSld>
  <p:clrMapOvr>
    <a:masterClrMapping/>
  </p:clrMapOvr>
  <p:transition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574055" y="997528"/>
            <a:ext cx="3735077" cy="3135744"/>
            <a:chOff x="829" y="1360"/>
            <a:chExt cx="5880" cy="609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29" y="1360"/>
              <a:ext cx="5701" cy="4644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  <a:softEdge rad="31750"/>
            </a:effectLst>
          </p:spPr>
        </p:pic>
        <p:sp>
          <p:nvSpPr>
            <p:cNvPr id="18436" name="文本框 5"/>
            <p:cNvSpPr txBox="1">
              <a:spLocks noChangeArrowheads="1"/>
            </p:cNvSpPr>
            <p:nvPr/>
          </p:nvSpPr>
          <p:spPr bwMode="auto">
            <a:xfrm>
              <a:off x="861" y="6484"/>
              <a:ext cx="5848" cy="9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zh-CN" sz="2400" dirty="0"/>
                <a:t>放在扬声器前的烛焰会动</a:t>
              </a:r>
            </a:p>
          </p:txBody>
        </p:sp>
      </p:grpSp>
      <p:grpSp>
        <p:nvGrpSpPr>
          <p:cNvPr id="3" name="组合 9"/>
          <p:cNvGrpSpPr>
            <a:grpSpLocks/>
          </p:cNvGrpSpPr>
          <p:nvPr/>
        </p:nvGrpSpPr>
        <p:grpSpPr bwMode="auto">
          <a:xfrm>
            <a:off x="4871068" y="997528"/>
            <a:ext cx="3584890" cy="3115246"/>
            <a:chOff x="7768" y="1460"/>
            <a:chExt cx="5645" cy="5996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768" y="1460"/>
              <a:ext cx="5645" cy="4599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  <a:softEdge rad="31750"/>
            </a:effectLst>
          </p:spPr>
        </p:pic>
        <p:sp>
          <p:nvSpPr>
            <p:cNvPr id="18439" name="文本框 6"/>
            <p:cNvSpPr txBox="1">
              <a:spLocks noChangeArrowheads="1"/>
            </p:cNvSpPr>
            <p:nvPr/>
          </p:nvSpPr>
          <p:spPr bwMode="auto">
            <a:xfrm>
              <a:off x="8596" y="6484"/>
              <a:ext cx="4394" cy="9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zh-CN" sz="2400" dirty="0"/>
                <a:t>超声波能清洗眼镜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矩形 96259"/>
          <p:cNvSpPr>
            <a:spLocks noChangeArrowheads="1"/>
          </p:cNvSpPr>
          <p:nvPr/>
        </p:nvSpPr>
        <p:spPr bwMode="auto">
          <a:xfrm>
            <a:off x="847153" y="494051"/>
            <a:ext cx="3074531" cy="520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44436" tIns="44436" rIns="44436" bIns="44436" anchor="ctr">
            <a:spAutoFit/>
          </a:bodyPr>
          <a:lstStyle/>
          <a:p>
            <a:pPr fontAlgn="ctr"/>
            <a:r>
              <a:rPr lang="zh-CN" altLang="en-US" sz="2800" b="1" dirty="0"/>
              <a:t>小型超声波清洗机 </a:t>
            </a:r>
          </a:p>
        </p:txBody>
      </p:sp>
      <p:sp>
        <p:nvSpPr>
          <p:cNvPr id="20482" name="矩形 96260"/>
          <p:cNvSpPr>
            <a:spLocks noChangeArrowheads="1"/>
          </p:cNvSpPr>
          <p:nvPr/>
        </p:nvSpPr>
        <p:spPr bwMode="auto">
          <a:xfrm>
            <a:off x="4572000" y="1128331"/>
            <a:ext cx="4347441" cy="35196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000" dirty="0">
                <a:solidFill>
                  <a:srgbClr val="007E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使用目的：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物件的清洗、脱气、消毒、乳化、混匀、置换、提取。 </a:t>
            </a:r>
            <a:endParaRPr lang="en-US" altLang="zh-CN" sz="20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2000" dirty="0">
                <a:solidFill>
                  <a:srgbClr val="007E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使用部门：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工矿企业，大专院校科研单位实验室；医院；电子车间流水线；钟表眼镜店、珠宝首饰店；家庭。 </a:t>
            </a:r>
            <a:endParaRPr lang="en-US" altLang="zh-CN" sz="20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2000" dirty="0">
                <a:solidFill>
                  <a:srgbClr val="007E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清洗物件：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电子产品、机械五金配件、眼镜、首饰、钟表、钱币、水果等。 </a:t>
            </a:r>
          </a:p>
        </p:txBody>
      </p:sp>
      <p:pic>
        <p:nvPicPr>
          <p:cNvPr id="20483" name="内容占位符 96262" descr="%E5%B0%8F%E5%9E%8B%E8%B6%85%E5%A3%B0%E6%B3%A2%E6%B8%85%E6%B4%97%E6%9C%BA+%28VGT-1730QT%29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4917" y="1457012"/>
            <a:ext cx="4032250" cy="2862321"/>
          </a:xfrm>
          <a:noFill/>
          <a:ln w="38100">
            <a:solidFill>
              <a:schemeClr val="accent2"/>
            </a:solidFill>
            <a:miter lim="800000"/>
            <a:headEnd/>
            <a:tailEnd/>
          </a:ln>
        </p:spPr>
      </p:pic>
    </p:spTree>
  </p:cSld>
  <p:clrMapOvr>
    <a:masterClrMapping/>
  </p:clrMapOvr>
  <p:transition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5" name="Picture 5" descr="200911435151017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4388" y="764869"/>
            <a:ext cx="4255741" cy="18005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610" name="Picture 10" descr="ss3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012" y="2760761"/>
            <a:ext cx="4324494" cy="18215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5607" name="Rectangle 7"/>
          <p:cNvSpPr>
            <a:spLocks noChangeArrowheads="1"/>
          </p:cNvSpPr>
          <p:nvPr/>
        </p:nvSpPr>
        <p:spPr bwMode="auto">
          <a:xfrm>
            <a:off x="5413419" y="1665134"/>
            <a:ext cx="234872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 sz="2800" b="1" dirty="0">
                <a:latin typeface="宋体" pitchFamily="2" charset="-122"/>
              </a:rPr>
              <a:t>超声波碎石机</a:t>
            </a:r>
          </a:p>
        </p:txBody>
      </p:sp>
      <p:sp>
        <p:nvSpPr>
          <p:cNvPr id="25608" name="Rectangle 8"/>
          <p:cNvSpPr>
            <a:spLocks noChangeArrowheads="1"/>
          </p:cNvSpPr>
          <p:nvPr/>
        </p:nvSpPr>
        <p:spPr bwMode="auto">
          <a:xfrm>
            <a:off x="5191746" y="2565400"/>
            <a:ext cx="3317557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dirty="0">
                <a:latin typeface="宋体" pitchFamily="2" charset="-122"/>
              </a:rPr>
              <a:t>主要适应症：肾结石、输尿管结石、膀胱结石、尿道结石。</a:t>
            </a:r>
          </a:p>
        </p:txBody>
      </p:sp>
    </p:spTree>
  </p:cSld>
  <p:clrMapOvr>
    <a:masterClrMapping/>
  </p:clrMapOvr>
  <p:transition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56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图片 10035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6180" y="844846"/>
            <a:ext cx="4043363" cy="32613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2530" name="文本框 100355"/>
          <p:cNvSpPr txBox="1">
            <a:spLocks noChangeArrowheads="1"/>
          </p:cNvSpPr>
          <p:nvPr/>
        </p:nvSpPr>
        <p:spPr bwMode="auto">
          <a:xfrm>
            <a:off x="4876801" y="1140178"/>
            <a:ext cx="396081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ea typeface="黑体" pitchFamily="49" charset="-122"/>
              </a:rPr>
              <a:t>超声的“破碎”能力</a:t>
            </a:r>
          </a:p>
        </p:txBody>
      </p:sp>
      <p:sp>
        <p:nvSpPr>
          <p:cNvPr id="22531" name="矩形 100356"/>
          <p:cNvSpPr>
            <a:spLocks noChangeArrowheads="1"/>
          </p:cNvSpPr>
          <p:nvPr/>
        </p:nvSpPr>
        <p:spPr bwMode="auto">
          <a:xfrm>
            <a:off x="5178426" y="2184154"/>
            <a:ext cx="335756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ea typeface="黑体" pitchFamily="49" charset="-122"/>
              </a:rPr>
              <a:t>使油和水混合</a:t>
            </a:r>
          </a:p>
        </p:txBody>
      </p:sp>
      <p:sp>
        <p:nvSpPr>
          <p:cNvPr id="100361" name="文本框 100360"/>
          <p:cNvSpPr txBox="1">
            <a:spLocks noChangeArrowheads="1"/>
          </p:cNvSpPr>
          <p:nvPr/>
        </p:nvSpPr>
        <p:spPr bwMode="auto">
          <a:xfrm>
            <a:off x="4956176" y="2991011"/>
            <a:ext cx="329882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声波能传递能量。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0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0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6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530" name="Text Box 2"/>
          <p:cNvSpPr txBox="1">
            <a:spLocks noChangeArrowheads="1"/>
          </p:cNvSpPr>
          <p:nvPr/>
        </p:nvSpPr>
        <p:spPr bwMode="auto">
          <a:xfrm>
            <a:off x="1841210" y="2323123"/>
            <a:ext cx="3983038" cy="661848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lnSpc>
                <a:spcPct val="150000"/>
              </a:lnSpc>
              <a:spcBef>
                <a:spcPct val="0"/>
              </a:spcBef>
            </a:pPr>
            <a:r>
              <a:rPr lang="zh-CN" altLang="en-US" sz="2800" b="1" dirty="0">
                <a:solidFill>
                  <a:srgbClr val="0000FF"/>
                </a:solidFill>
              </a:rPr>
              <a:t>天坛的声现象</a:t>
            </a:r>
          </a:p>
        </p:txBody>
      </p:sp>
      <p:pic>
        <p:nvPicPr>
          <p:cNvPr id="278537" name="Picture 18" descr="taosh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60278" y="0"/>
            <a:ext cx="3960812" cy="6294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8538" name="Picture 10" descr="图片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541" y="1278732"/>
            <a:ext cx="2797175" cy="761307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554" name="Text Box 2"/>
          <p:cNvSpPr txBox="1">
            <a:spLocks noChangeArrowheads="1"/>
          </p:cNvSpPr>
          <p:nvPr/>
        </p:nvSpPr>
        <p:spPr bwMode="auto">
          <a:xfrm>
            <a:off x="900906" y="2082046"/>
            <a:ext cx="7342187" cy="941155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20000"/>
              </a:lnSpc>
              <a:spcBef>
                <a:spcPct val="0"/>
              </a:spcBef>
            </a:pPr>
            <a:r>
              <a:rPr lang="zh-CN" altLang="en-US" sz="2400" b="1" dirty="0">
                <a:solidFill>
                  <a:srgbClr val="007E2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_GB2312"/>
              </a:rPr>
              <a:t>天坛建造于十五世纪初年。</a:t>
            </a:r>
            <a:r>
              <a:rPr lang="zh-CN" altLang="en-US" sz="2400" b="1" dirty="0">
                <a:solidFill>
                  <a:srgbClr val="007E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你知道天坛建筑有哪些著名的声学现象吗？</a:t>
            </a:r>
          </a:p>
        </p:txBody>
      </p:sp>
      <p:pic>
        <p:nvPicPr>
          <p:cNvPr id="5122" name="Picture 2">
            <a:extLst>
              <a:ext uri="{FF2B5EF4-FFF2-40B4-BE49-F238E27FC236}">
                <a16:creationId xmlns="" xmlns:a16="http://schemas.microsoft.com/office/drawing/2014/main" id="{7525F0B3-182F-46DE-A61A-93B56EBB0F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43232" y="276812"/>
            <a:ext cx="2406792" cy="1805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>
            <a:extLst>
              <a:ext uri="{FF2B5EF4-FFF2-40B4-BE49-F238E27FC236}">
                <a16:creationId xmlns="" xmlns:a16="http://schemas.microsoft.com/office/drawing/2014/main" id="{CDAA33BB-CEBA-46B4-8345-0AB15BFFF1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87946" y="3048755"/>
            <a:ext cx="2536899" cy="1902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>
            <a:extLst>
              <a:ext uri="{FF2B5EF4-FFF2-40B4-BE49-F238E27FC236}">
                <a16:creationId xmlns="" xmlns:a16="http://schemas.microsoft.com/office/drawing/2014/main" id="{234359ED-9F9C-4215-BF2B-21112DA9FE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43232" y="3048754"/>
            <a:ext cx="2861076" cy="1902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11328B62-7F80-477A-84CB-4929ECB84A8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5648" y="272593"/>
            <a:ext cx="2559197" cy="1755239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>
            <a:extLst>
              <a:ext uri="{FF2B5EF4-FFF2-40B4-BE49-F238E27FC236}">
                <a16:creationId xmlns="" xmlns:a16="http://schemas.microsoft.com/office/drawing/2014/main" id="{4C61320F-B53D-4921-884D-AFBA8DAA15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70375" y="1833019"/>
            <a:ext cx="4286250" cy="2466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70338" name="Text Box 2"/>
          <p:cNvSpPr txBox="1">
            <a:spLocks noChangeArrowheads="1"/>
          </p:cNvSpPr>
          <p:nvPr/>
        </p:nvSpPr>
        <p:spPr bwMode="auto">
          <a:xfrm>
            <a:off x="279400" y="1594842"/>
            <a:ext cx="3855243" cy="2807948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spcBef>
                <a:spcPct val="0"/>
              </a:spcBef>
            </a:pPr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圜丘：</a:t>
            </a: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它是一座分三层的圆形平台。当你站在第三层中心的圆形大理石（俗称天心石）上说话时，你会觉得声音特别洪亮，但站在天心石外的人听起来，却没有这种感受。原因是什么呢？</a:t>
            </a:r>
          </a:p>
        </p:txBody>
      </p:sp>
      <p:pic>
        <p:nvPicPr>
          <p:cNvPr id="258052" name="Picture 4" descr="天心石"/>
          <p:cNvPicPr>
            <a:picLocks noChangeAspect="1" noChangeArrowheads="1"/>
          </p:cNvPicPr>
          <p:nvPr/>
        </p:nvPicPr>
        <p:blipFill>
          <a:blip r:embed="rId3" cstate="print">
            <a:lum bright="24000"/>
          </a:blip>
          <a:srcRect l="25000" t="35417" r="10417"/>
          <a:stretch>
            <a:fillRect/>
          </a:stretch>
        </p:blipFill>
        <p:spPr bwMode="auto">
          <a:xfrm>
            <a:off x="6684963" y="907392"/>
            <a:ext cx="1833562" cy="1028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8053" name="Line 5"/>
          <p:cNvSpPr>
            <a:spLocks noChangeShapeType="1"/>
          </p:cNvSpPr>
          <p:nvPr/>
        </p:nvSpPr>
        <p:spPr bwMode="auto">
          <a:xfrm flipV="1">
            <a:off x="6413500" y="1718581"/>
            <a:ext cx="1189038" cy="771996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805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362" name="Text Box 2"/>
          <p:cNvSpPr txBox="1">
            <a:spLocks noChangeArrowheads="1"/>
          </p:cNvSpPr>
          <p:nvPr/>
        </p:nvSpPr>
        <p:spPr bwMode="auto">
          <a:xfrm>
            <a:off x="682743" y="698159"/>
            <a:ext cx="7849363" cy="2308324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spcBef>
                <a:spcPct val="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圜丘第三层台面并不平，台面中心略高，四周微微向下倾斜。当有人在台中心喊叫一声，传向四周的声音有一部分被石栏板挡住，反射到倾斜的台面后又反射回台中心，而这只需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0.07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秒的时间，所以声音听起来特别洪亮。</a:t>
            </a:r>
          </a:p>
        </p:txBody>
      </p:sp>
      <p:pic>
        <p:nvPicPr>
          <p:cNvPr id="271374" name="Picture 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66271" y="3198019"/>
            <a:ext cx="4867275" cy="1589123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  <a:effectLst/>
        </p:spPr>
      </p:pic>
      <p:sp>
        <p:nvSpPr>
          <p:cNvPr id="271375" name="Line 15"/>
          <p:cNvSpPr>
            <a:spLocks noChangeShapeType="1"/>
          </p:cNvSpPr>
          <p:nvPr/>
        </p:nvSpPr>
        <p:spPr bwMode="auto">
          <a:xfrm flipH="1" flipV="1">
            <a:off x="3846515" y="3269698"/>
            <a:ext cx="255587" cy="59384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08"/>
          <p:cNvSpPr/>
          <p:nvPr/>
        </p:nvSpPr>
        <p:spPr>
          <a:xfrm>
            <a:off x="271805" y="86954"/>
            <a:ext cx="608220" cy="51118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5" name="Shape 112"/>
          <p:cNvSpPr/>
          <p:nvPr/>
        </p:nvSpPr>
        <p:spPr>
          <a:xfrm>
            <a:off x="174115" y="86817"/>
            <a:ext cx="809896" cy="523220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1</a:t>
            </a:r>
            <a:endParaRPr kumimoji="0" sz="2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6" name="文本框 1"/>
          <p:cNvSpPr txBox="1"/>
          <p:nvPr/>
        </p:nvSpPr>
        <p:spPr>
          <a:xfrm>
            <a:off x="1149087" y="128067"/>
            <a:ext cx="1118253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课堂导入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1018621" y="536062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8" name="文本框 38924"/>
          <p:cNvSpPr txBox="1">
            <a:spLocks noChangeArrowheads="1"/>
          </p:cNvSpPr>
          <p:nvPr/>
        </p:nvSpPr>
        <p:spPr bwMode="auto">
          <a:xfrm>
            <a:off x="2849659" y="671193"/>
            <a:ext cx="43434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7E27"/>
                </a:solidFill>
                <a:latin typeface="宋体" pitchFamily="2" charset="-122"/>
              </a:rPr>
              <a:t>声有什么作用？</a:t>
            </a:r>
          </a:p>
        </p:txBody>
      </p:sp>
      <p:pic>
        <p:nvPicPr>
          <p:cNvPr id="9" name="图片 8" descr="城s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8790" y="1465486"/>
            <a:ext cx="3679693" cy="20647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文本框 38928">
            <a:hlinkClick r:id="rId3"/>
          </p:cNvPr>
          <p:cNvSpPr txBox="1">
            <a:spLocks noChangeArrowheads="1"/>
          </p:cNvSpPr>
          <p:nvPr/>
        </p:nvSpPr>
        <p:spPr bwMode="auto">
          <a:xfrm>
            <a:off x="309383" y="3620968"/>
            <a:ext cx="3334467" cy="1113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</a:rPr>
              <a:t>远处轰隆隆的雷声预示着一场可能的大雨。</a:t>
            </a:r>
          </a:p>
        </p:txBody>
      </p:sp>
      <p:pic>
        <p:nvPicPr>
          <p:cNvPr id="11" name="图片 10" descr="3a86813d857be113baa1679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30578" y="1471291"/>
            <a:ext cx="4874632" cy="20589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4468873" y="3609877"/>
            <a:ext cx="4104486" cy="1113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tx1"/>
                </a:solidFill>
                <a:latin typeface="宋体" pitchFamily="2" charset="-122"/>
              </a:rPr>
              <a:t>海豚利用声波识别食物、敌人和它们周围的环境。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389" name="Text Box 6"/>
          <p:cNvSpPr txBox="1">
            <a:spLocks noChangeArrowheads="1"/>
          </p:cNvSpPr>
          <p:nvPr/>
        </p:nvSpPr>
        <p:spPr bwMode="auto">
          <a:xfrm>
            <a:off x="625643" y="525162"/>
            <a:ext cx="7817088" cy="2308324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spcBef>
                <a:spcPct val="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回音壁：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回音壁是一道圆形的围墙，高约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米，直径 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65.1 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米，厚 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0.9 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米，墙面光洁平整。围墙内有三座建筑物，靠北边围墙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2.5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米处的一座叫“皇穹宇”，原来是皇帝用来祭祀的地方，此外还有两座长方形建筑物。</a:t>
            </a:r>
          </a:p>
        </p:txBody>
      </p:sp>
      <p:pic>
        <p:nvPicPr>
          <p:cNvPr id="7170" name="Picture 2">
            <a:extLst>
              <a:ext uri="{FF2B5EF4-FFF2-40B4-BE49-F238E27FC236}">
                <a16:creationId xmlns="" xmlns:a16="http://schemas.microsoft.com/office/drawing/2014/main" id="{EAE3685A-A466-4EAA-871A-89860A36C6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35594" y="2881975"/>
            <a:ext cx="2910799" cy="1940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E5403F45-04F0-4E59-9AD1-9DE91656A8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6894" y="2881975"/>
            <a:ext cx="2829361" cy="1940532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2813052" y="1060603"/>
            <a:ext cx="3413125" cy="2572527"/>
            <a:chOff x="1772" y="745"/>
            <a:chExt cx="2150" cy="2166"/>
          </a:xfrm>
        </p:grpSpPr>
        <p:graphicFrame>
          <p:nvGraphicFramePr>
            <p:cNvPr id="273411" name="Object 3"/>
            <p:cNvGraphicFramePr>
              <a:graphicFrameLocks noChangeAspect="1"/>
            </p:cNvGraphicFramePr>
            <p:nvPr/>
          </p:nvGraphicFramePr>
          <p:xfrm>
            <a:off x="1772" y="745"/>
            <a:ext cx="2150" cy="2166"/>
          </p:xfrm>
          <a:graphic>
            <a:graphicData uri="http://schemas.openxmlformats.org/presentationml/2006/ole">
              <p:oleObj spid="_x0000_s1035" name="位图图像" r:id="rId3" imgW="2580952" imgH="2600000" progId="PBrush">
                <p:embed/>
              </p:oleObj>
            </a:graphicData>
          </a:graphic>
        </p:graphicFrame>
        <p:sp>
          <p:nvSpPr>
            <p:cNvPr id="273412" name="Text Box 4"/>
            <p:cNvSpPr txBox="1">
              <a:spLocks noChangeArrowheads="1"/>
            </p:cNvSpPr>
            <p:nvPr/>
          </p:nvSpPr>
          <p:spPr bwMode="auto">
            <a:xfrm>
              <a:off x="2516" y="1057"/>
              <a:ext cx="701" cy="3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>
                <a:spcBef>
                  <a:spcPct val="0"/>
                </a:spcBef>
              </a:pPr>
              <a:r>
                <a:rPr kumimoji="1" lang="zh-CN" altLang="en-US" sz="2400" b="1">
                  <a:solidFill>
                    <a:schemeClr val="tx1"/>
                  </a:solidFill>
                  <a:latin typeface="Times New Roman" pitchFamily="18" charset="0"/>
                </a:rPr>
                <a:t>皇穹宇</a:t>
              </a:r>
            </a:p>
          </p:txBody>
        </p:sp>
        <p:sp>
          <p:nvSpPr>
            <p:cNvPr id="273413" name="Text Box 5"/>
            <p:cNvSpPr txBox="1">
              <a:spLocks noChangeArrowheads="1"/>
            </p:cNvSpPr>
            <p:nvPr/>
          </p:nvSpPr>
          <p:spPr bwMode="auto">
            <a:xfrm>
              <a:off x="2972" y="1615"/>
              <a:ext cx="116" cy="389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>
                <a:spcBef>
                  <a:spcPct val="0"/>
                </a:spcBef>
              </a:pPr>
              <a:endParaRPr kumimoji="1" lang="zh-CN" altLang="zh-CN" sz="2400" b="1">
                <a:solidFill>
                  <a:schemeClr val="tx1"/>
                </a:solidFill>
                <a:latin typeface="Times New Roman" pitchFamily="18" charset="0"/>
              </a:endParaRPr>
            </a:p>
          </p:txBody>
        </p:sp>
        <p:sp>
          <p:nvSpPr>
            <p:cNvPr id="273414" name="Text Box 6"/>
            <p:cNvSpPr txBox="1">
              <a:spLocks noChangeArrowheads="1"/>
            </p:cNvSpPr>
            <p:nvPr/>
          </p:nvSpPr>
          <p:spPr bwMode="auto">
            <a:xfrm>
              <a:off x="3563" y="1681"/>
              <a:ext cx="311" cy="3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>
                <a:spcBef>
                  <a:spcPct val="0"/>
                </a:spcBef>
              </a:pPr>
              <a:r>
                <a:rPr kumimoji="1" lang="zh-CN" altLang="en-US" sz="2400" b="1">
                  <a:solidFill>
                    <a:schemeClr val="tx1"/>
                  </a:solidFill>
                  <a:latin typeface="Times New Roman" pitchFamily="18" charset="0"/>
                </a:rPr>
                <a:t>Ｃ</a:t>
              </a:r>
            </a:p>
          </p:txBody>
        </p:sp>
        <p:sp>
          <p:nvSpPr>
            <p:cNvPr id="273415" name="Text Box 7"/>
            <p:cNvSpPr txBox="1">
              <a:spLocks noChangeArrowheads="1"/>
            </p:cNvSpPr>
            <p:nvPr/>
          </p:nvSpPr>
          <p:spPr bwMode="auto">
            <a:xfrm>
              <a:off x="3382" y="2216"/>
              <a:ext cx="206" cy="3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0"/>
                </a:spcBef>
              </a:pPr>
              <a:r>
                <a:rPr kumimoji="1" lang="zh-CN" altLang="en-US" sz="2400" b="1">
                  <a:solidFill>
                    <a:schemeClr val="tx1"/>
                  </a:solidFill>
                  <a:latin typeface="Times New Roman" pitchFamily="18" charset="0"/>
                </a:rPr>
                <a:t>Ｂ</a:t>
              </a:r>
            </a:p>
          </p:txBody>
        </p:sp>
        <p:sp>
          <p:nvSpPr>
            <p:cNvPr id="273416" name="Text Box 8"/>
            <p:cNvSpPr txBox="1">
              <a:spLocks noChangeArrowheads="1"/>
            </p:cNvSpPr>
            <p:nvPr/>
          </p:nvSpPr>
          <p:spPr bwMode="auto">
            <a:xfrm>
              <a:off x="2057" y="1948"/>
              <a:ext cx="506" cy="7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>
                <a:spcBef>
                  <a:spcPct val="0"/>
                </a:spcBef>
              </a:pPr>
              <a:r>
                <a:rPr kumimoji="1" lang="zh-CN" altLang="en-US" sz="2400" b="1">
                  <a:solidFill>
                    <a:schemeClr val="tx1"/>
                  </a:solidFill>
                  <a:latin typeface="Times New Roman" pitchFamily="18" charset="0"/>
                </a:rPr>
                <a:t>声波</a:t>
              </a:r>
            </a:p>
            <a:p>
              <a:pPr algn="l">
                <a:spcBef>
                  <a:spcPct val="0"/>
                </a:spcBef>
              </a:pPr>
              <a:r>
                <a:rPr kumimoji="1" lang="zh-CN" altLang="en-US" sz="2400" b="1">
                  <a:solidFill>
                    <a:schemeClr val="tx1"/>
                  </a:solidFill>
                  <a:latin typeface="Times New Roman" pitchFamily="18" charset="0"/>
                </a:rPr>
                <a:t>Ａ</a:t>
              </a:r>
            </a:p>
          </p:txBody>
        </p:sp>
      </p:grpSp>
      <p:sp>
        <p:nvSpPr>
          <p:cNvPr id="273417" name="Text Box 9"/>
          <p:cNvSpPr txBox="1">
            <a:spLocks noChangeArrowheads="1"/>
          </p:cNvSpPr>
          <p:nvPr/>
        </p:nvSpPr>
        <p:spPr bwMode="auto">
          <a:xfrm>
            <a:off x="3124202" y="3783966"/>
            <a:ext cx="3248025" cy="580415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  <a:spcBef>
                <a:spcPct val="0"/>
              </a:spcBef>
            </a:pPr>
            <a:r>
              <a:rPr lang="zh-CN" altLang="en-US" sz="2400" b="1" dirty="0">
                <a:solidFill>
                  <a:schemeClr val="tx1"/>
                </a:solidFill>
              </a:rPr>
              <a:t>回声壁声音反射示意图</a:t>
            </a:r>
          </a:p>
        </p:txBody>
      </p:sp>
      <p:pic>
        <p:nvPicPr>
          <p:cNvPr id="273418" name="Picture 18" descr="taosh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399183" y="0"/>
            <a:ext cx="3960813" cy="6294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330A4D94-CBC0-442E-9F59-ABE8F03ED6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83970" y="810161"/>
            <a:ext cx="2559197" cy="1755239"/>
          </a:xfrm>
          <a:prstGeom prst="rect">
            <a:avLst/>
          </a:prstGeom>
        </p:spPr>
      </p:pic>
      <p:sp>
        <p:nvSpPr>
          <p:cNvPr id="274435" name="Text Box 14"/>
          <p:cNvSpPr txBox="1">
            <a:spLocks noChangeArrowheads="1"/>
          </p:cNvSpPr>
          <p:nvPr/>
        </p:nvSpPr>
        <p:spPr bwMode="auto">
          <a:xfrm>
            <a:off x="478038" y="594277"/>
            <a:ext cx="4768850" cy="3587329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  <a:spcBef>
                <a:spcPct val="0"/>
              </a:spcBef>
            </a:pPr>
            <a:r>
              <a:rPr lang="en-US" altLang="zh-CN" sz="2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_GB2312"/>
              </a:rPr>
              <a:t>3.</a:t>
            </a:r>
            <a:r>
              <a:rPr lang="zh-CN" altLang="en-US" sz="2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_GB2312"/>
              </a:rPr>
              <a:t>三音</a:t>
            </a:r>
            <a:r>
              <a:rPr lang="zh-CN" altLang="en-US" sz="2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石：</a:t>
            </a:r>
            <a:r>
              <a:rPr lang="zh-CN" altLang="en-US" sz="2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_GB2312"/>
              </a:rPr>
              <a:t>在三音</a:t>
            </a:r>
            <a:r>
              <a:rPr lang="zh-CN" altLang="en-US" sz="2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石</a:t>
            </a:r>
            <a:r>
              <a:rPr lang="zh-CN" altLang="en-US" sz="2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_GB2312"/>
              </a:rPr>
              <a:t>上鼓掌一次，可以连续听到“啪、啪、啪”三次回音</a:t>
            </a:r>
            <a:r>
              <a:rPr lang="zh-CN" altLang="en-US" sz="2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。因为三音石正好处在围墙的中心，掌声等距离地传到围墙，又等距离地被反射回来，在中心点合成为第一响；接着再向四面八方传播，碰到围墙后又“弹回来”在中心点组成第二响。</a:t>
            </a:r>
          </a:p>
        </p:txBody>
      </p:sp>
      <p:pic>
        <p:nvPicPr>
          <p:cNvPr id="263184" name="Picture 16" descr="sys"/>
          <p:cNvPicPr>
            <a:picLocks noChangeAspect="1" noChangeArrowheads="1"/>
          </p:cNvPicPr>
          <p:nvPr/>
        </p:nvPicPr>
        <p:blipFill>
          <a:blip r:embed="rId3" cstate="print"/>
          <a:srcRect r="717" b="1131"/>
          <a:stretch>
            <a:fillRect/>
          </a:stretch>
        </p:blipFill>
        <p:spPr bwMode="auto">
          <a:xfrm>
            <a:off x="5683969" y="2821598"/>
            <a:ext cx="2559197" cy="1858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3185" name="Line 17"/>
          <p:cNvSpPr>
            <a:spLocks noChangeShapeType="1"/>
          </p:cNvSpPr>
          <p:nvPr/>
        </p:nvSpPr>
        <p:spPr bwMode="auto">
          <a:xfrm flipH="1">
            <a:off x="6862763" y="1608126"/>
            <a:ext cx="366712" cy="2142584"/>
          </a:xfrm>
          <a:prstGeom prst="line">
            <a:avLst/>
          </a:prstGeom>
          <a:noFill/>
          <a:ln w="41275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318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5458" name="Picture 2" descr="butu1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5746"/>
          <a:stretch>
            <a:fillRect/>
          </a:stretch>
        </p:blipFill>
        <p:spPr bwMode="auto">
          <a:xfrm rot="5400000">
            <a:off x="3290093" y="2327788"/>
            <a:ext cx="2563813" cy="2506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5459" name="Text Box 3"/>
          <p:cNvSpPr txBox="1">
            <a:spLocks noChangeArrowheads="1"/>
          </p:cNvSpPr>
          <p:nvPr/>
        </p:nvSpPr>
        <p:spPr bwMode="auto">
          <a:xfrm>
            <a:off x="769327" y="693402"/>
            <a:ext cx="7710487" cy="1689052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  <a:spcBef>
                <a:spcPct val="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_GB2312"/>
              </a:rPr>
              <a:t>　　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_GB2312"/>
              </a:rPr>
              <a:t>如此往返不停，便能听到第三、第四响等等。当然，声波的能量会逐渐消耗，所以五、六响之后，剩下的声音就微弱得让人耳觉察不出来了。</a:t>
            </a:r>
          </a:p>
        </p:txBody>
      </p:sp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08"/>
          <p:cNvSpPr/>
          <p:nvPr/>
        </p:nvSpPr>
        <p:spPr>
          <a:xfrm>
            <a:off x="99925" y="100704"/>
            <a:ext cx="546343" cy="559314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15" name="Shape 112"/>
          <p:cNvSpPr/>
          <p:nvPr/>
        </p:nvSpPr>
        <p:spPr>
          <a:xfrm>
            <a:off x="116877" y="137503"/>
            <a:ext cx="591267" cy="523220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3</a:t>
            </a:r>
            <a:endParaRPr kumimoji="0" sz="2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16" name="文本框 1"/>
          <p:cNvSpPr txBox="1"/>
          <p:nvPr/>
        </p:nvSpPr>
        <p:spPr>
          <a:xfrm>
            <a:off x="867204" y="155567"/>
            <a:ext cx="1118253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课堂小结</a:t>
            </a:r>
          </a:p>
        </p:txBody>
      </p:sp>
      <p:cxnSp>
        <p:nvCxnSpPr>
          <p:cNvPr id="17" name="直接连接符 16"/>
          <p:cNvCxnSpPr/>
          <p:nvPr/>
        </p:nvCxnSpPr>
        <p:spPr>
          <a:xfrm>
            <a:off x="819242" y="570438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6" name="内容占位符 31746"/>
          <p:cNvSpPr txBox="1">
            <a:spLocks noChangeArrowheads="1"/>
          </p:cNvSpPr>
          <p:nvPr/>
        </p:nvSpPr>
        <p:spPr bwMode="auto">
          <a:xfrm>
            <a:off x="412510" y="570438"/>
            <a:ext cx="8334375" cy="4301921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ctr" defTabSz="914400" eaLnBrk="1" fontAlgn="auto" latinLnBrk="0" hangingPunct="1">
              <a:lnSpc>
                <a:spcPct val="125000"/>
              </a:lnSpc>
              <a:spcBef>
                <a:spcPts val="25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pPr>
            <a:r>
              <a: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声的利用</a:t>
            </a: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706020202030204"/>
              </a:rPr>
              <a:t>　　</a:t>
            </a:r>
            <a:endParaRPr kumimoji="0" lang="en-US" altLang="zh-CN" sz="2400" b="0" i="0" u="none" strike="noStrike" kern="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706020202030204"/>
            </a:endParaRPr>
          </a:p>
          <a:p>
            <a:pPr marL="342900" marR="0" lvl="0" indent="-342900" defTabSz="914400" eaLnBrk="1" fontAlgn="auto" latinLnBrk="0" hangingPunct="1">
              <a:lnSpc>
                <a:spcPct val="125000"/>
              </a:lnSpc>
              <a:spcBef>
                <a:spcPts val="25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706020202030204"/>
              </a:rPr>
              <a:t>　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7E2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706020202030204"/>
              </a:rPr>
              <a:t>　一、声与信息。</a:t>
            </a:r>
          </a:p>
          <a:p>
            <a:pPr marL="342900" marR="0" lvl="0" indent="-342900" defTabSz="914400" eaLnBrk="1" fontAlgn="auto" latinLnBrk="0" hangingPunct="1">
              <a:lnSpc>
                <a:spcPct val="125000"/>
              </a:lnSpc>
              <a:spcBef>
                <a:spcPts val="25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706020202030204"/>
              </a:rPr>
              <a:t>（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706020202030204"/>
              </a:rPr>
              <a:t>1</a:t>
            </a: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706020202030204"/>
              </a:rPr>
              <a:t>）回声定位：</a:t>
            </a:r>
          </a:p>
          <a:p>
            <a:pPr marL="342900" marR="0" lvl="0" indent="-342900" defTabSz="914400" eaLnBrk="1" fontAlgn="auto" latinLnBrk="0" hangingPunct="1">
              <a:lnSpc>
                <a:spcPct val="125000"/>
              </a:lnSpc>
              <a:spcBef>
                <a:spcPts val="25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706020202030204"/>
              </a:rPr>
              <a:t>　　声呐：探测海洋深度、获得水中鱼群信息等。</a:t>
            </a:r>
          </a:p>
          <a:p>
            <a:pPr marL="342900" marR="0" lvl="0" indent="-342900" defTabSz="914400" eaLnBrk="1" fontAlgn="auto" latinLnBrk="0" hangingPunct="1">
              <a:lnSpc>
                <a:spcPct val="125000"/>
              </a:lnSpc>
              <a:spcBef>
                <a:spcPts val="25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706020202030204"/>
              </a:rPr>
              <a:t>（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706020202030204"/>
              </a:rPr>
              <a:t>2</a:t>
            </a: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706020202030204"/>
              </a:rPr>
              <a:t>）利用超声波获得人体内部疾病的信息：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706020202030204"/>
              </a:rPr>
              <a:t>B</a:t>
            </a: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706020202030204"/>
              </a:rPr>
              <a:t>超。</a:t>
            </a:r>
          </a:p>
          <a:p>
            <a:pPr marL="342900" marR="0" lvl="0" indent="-342900" defTabSz="914400" eaLnBrk="1" fontAlgn="auto" latinLnBrk="0" hangingPunct="1">
              <a:lnSpc>
                <a:spcPct val="125000"/>
              </a:lnSpc>
              <a:spcBef>
                <a:spcPts val="25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7E2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706020202030204"/>
              </a:rPr>
              <a:t>　　二、声与能量。</a:t>
            </a:r>
          </a:p>
          <a:p>
            <a:pPr marL="342900" marR="0" lvl="0" indent="-342900" defTabSz="914400" eaLnBrk="1" fontAlgn="auto" latinLnBrk="0" hangingPunct="1">
              <a:lnSpc>
                <a:spcPct val="125000"/>
              </a:lnSpc>
              <a:spcBef>
                <a:spcPts val="25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706020202030204"/>
              </a:rPr>
              <a:t>（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706020202030204"/>
              </a:rPr>
              <a:t>1</a:t>
            </a: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706020202030204"/>
              </a:rPr>
              <a:t>）利用超声波在液体中引起的强烈振动，来清洗钟表等精细的机械。</a:t>
            </a:r>
          </a:p>
          <a:p>
            <a:pPr marL="342900" marR="0" lvl="0" indent="-342900" defTabSz="914400" eaLnBrk="1" fontAlgn="auto" latinLnBrk="0" hangingPunct="1">
              <a:lnSpc>
                <a:spcPct val="125000"/>
              </a:lnSpc>
              <a:spcBef>
                <a:spcPts val="25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706020202030204"/>
              </a:rPr>
              <a:t>（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706020202030204"/>
              </a:rPr>
              <a:t>2</a:t>
            </a: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706020202030204"/>
              </a:rPr>
              <a:t>）外科医生利用超声波振动除去人体内结石。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108"/>
          <p:cNvSpPr/>
          <p:nvPr/>
        </p:nvSpPr>
        <p:spPr>
          <a:xfrm>
            <a:off x="99925" y="100704"/>
            <a:ext cx="546343" cy="559314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8" name="Shape 112"/>
          <p:cNvSpPr/>
          <p:nvPr/>
        </p:nvSpPr>
        <p:spPr>
          <a:xfrm>
            <a:off x="89377" y="137503"/>
            <a:ext cx="576140" cy="523219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4</a:t>
            </a:r>
            <a:endParaRPr kumimoji="0" sz="2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9" name="文本框 1"/>
          <p:cNvSpPr txBox="1"/>
          <p:nvPr/>
        </p:nvSpPr>
        <p:spPr>
          <a:xfrm>
            <a:off x="867204" y="155567"/>
            <a:ext cx="1118253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练习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819242" y="570438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3" name="矩形: 圆角 3">
            <a:extLst>
              <a:ext uri="{FF2B5EF4-FFF2-40B4-BE49-F238E27FC236}">
                <a16:creationId xmlns="" xmlns:a16="http://schemas.microsoft.com/office/drawing/2014/main" id="{F2126010-1323-4D13-97AC-AE7C7BC291CF}"/>
              </a:ext>
            </a:extLst>
          </p:cNvPr>
          <p:cNvSpPr/>
          <p:nvPr/>
        </p:nvSpPr>
        <p:spPr>
          <a:xfrm>
            <a:off x="664227" y="1470245"/>
            <a:ext cx="1293222" cy="408620"/>
          </a:xfrm>
          <a:prstGeom prst="roundRect">
            <a:avLst/>
          </a:prstGeom>
          <a:solidFill>
            <a:srgbClr val="92D05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典型例题 </a:t>
            </a:r>
            <a:r>
              <a:rPr kumimoji="0" lang="en-US" altLang="zh-CN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1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2040204020203" charset="-122"/>
              <a:ea typeface="微软雅黑" panose="020B0502040204020203" charset="-122"/>
              <a:cs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14" name="文本框 6">
            <a:extLst>
              <a:ext uri="{FF2B5EF4-FFF2-40B4-BE49-F238E27FC236}">
                <a16:creationId xmlns="" xmlns:a16="http://schemas.microsoft.com/office/drawing/2014/main" id="{1F2C7743-AB90-45EC-B95E-A25E02C94235}"/>
              </a:ext>
            </a:extLst>
          </p:cNvPr>
          <p:cNvSpPr txBox="1"/>
          <p:nvPr/>
        </p:nvSpPr>
        <p:spPr>
          <a:xfrm>
            <a:off x="599251" y="833948"/>
            <a:ext cx="2429509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考点一  声与信息</a:t>
            </a:r>
          </a:p>
        </p:txBody>
      </p:sp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638697" y="2099436"/>
            <a:ext cx="8154667" cy="2308324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spcBef>
                <a:spcPct val="0"/>
              </a:spcBef>
            </a:pPr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中医诊病</a:t>
            </a:r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一般要“望”、“闻”、“问”、“切”</a:t>
            </a:r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其中利用病变器官的声音提供信息的诊病方法叫</a:t>
            </a:r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   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)</a:t>
            </a:r>
          </a:p>
          <a:p>
            <a:pPr algn="l">
              <a:lnSpc>
                <a:spcPct val="150000"/>
              </a:lnSpc>
              <a:spcBef>
                <a:spcPct val="0"/>
              </a:spcBef>
            </a:pPr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望　　　　　</a:t>
            </a:r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闻      </a:t>
            </a:r>
            <a:endParaRPr lang="en-US" altLang="zh-CN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</a:pPr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C.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　　　　　</a:t>
            </a:r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D.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切</a:t>
            </a: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6684601" y="2764224"/>
            <a:ext cx="62071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6">
            <a:extLst>
              <a:ext uri="{FF2B5EF4-FFF2-40B4-BE49-F238E27FC236}">
                <a16:creationId xmlns="" xmlns:a16="http://schemas.microsoft.com/office/drawing/2014/main" id="{00617E96-A574-4D62-B030-536A4A9D852C}"/>
              </a:ext>
            </a:extLst>
          </p:cNvPr>
          <p:cNvSpPr/>
          <p:nvPr/>
        </p:nvSpPr>
        <p:spPr>
          <a:xfrm>
            <a:off x="593667" y="396775"/>
            <a:ext cx="1482639" cy="408620"/>
          </a:xfrm>
          <a:prstGeom prst="roundRect">
            <a:avLst/>
          </a:prstGeom>
          <a:solidFill>
            <a:srgbClr val="92D05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dirty="0">
                <a:solidFill>
                  <a:srgbClr val="000000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迁移</a:t>
            </a: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训练  </a:t>
            </a:r>
            <a:r>
              <a:rPr kumimoji="0" lang="en-US" altLang="zh-CN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1</a:t>
            </a: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 </a:t>
            </a:r>
          </a:p>
        </p:txBody>
      </p:sp>
      <p:sp>
        <p:nvSpPr>
          <p:cNvPr id="4" name="文本框 1"/>
          <p:cNvSpPr txBox="1">
            <a:spLocks noChangeArrowheads="1"/>
          </p:cNvSpPr>
          <p:nvPr/>
        </p:nvSpPr>
        <p:spPr bwMode="auto">
          <a:xfrm>
            <a:off x="440013" y="920159"/>
            <a:ext cx="8477106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利用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“B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超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可以帮助医生确定病人体内脏器的情况，这是因为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     )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A.“B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超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声波的频率很高</a:t>
            </a:r>
          </a:p>
          <a:p>
            <a:pPr eaLnBrk="0" hangingPunct="0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B.“B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超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声波的能量很大</a:t>
            </a:r>
          </a:p>
          <a:p>
            <a:pPr eaLnBrk="0" hangingPunct="0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C.“B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超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声波进入人体，可在脏器上发生反射，反射波带有信息</a:t>
            </a:r>
          </a:p>
          <a:p>
            <a:pPr eaLnBrk="0" hangingPunct="0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D.“B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超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声波进入人体可穿透内部脏器治病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Picture 5" descr="C:\Users\lenovo\Desktop\转WORD\DF044.TIF"/>
          <p:cNvPicPr>
            <a:picLocks noChangeAspect="1" noChangeArrowheads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6012160" y="1561356"/>
            <a:ext cx="2149475" cy="1436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1246968" y="1561356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>
              <a:buFontTx/>
              <a:buNone/>
              <a:defRPr/>
            </a:pPr>
            <a:r>
              <a:rPr lang="en-US" altLang="zh-CN" sz="3200" b="1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文本占位符 43010"/>
          <p:cNvSpPr>
            <a:spLocks noGrp="1" noChangeArrowheads="1"/>
          </p:cNvSpPr>
          <p:nvPr>
            <p:ph type="body" sz="half" idx="1"/>
          </p:nvPr>
        </p:nvSpPr>
        <p:spPr bwMode="auto">
          <a:xfrm>
            <a:off x="339212" y="681649"/>
            <a:ext cx="8304212" cy="193592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3.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某人对着山谷对面的山峰喊了一声，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秒后听到了回声，求人与山峰之间的距离？</a:t>
            </a:r>
          </a:p>
        </p:txBody>
      </p:sp>
      <p:graphicFrame>
        <p:nvGraphicFramePr>
          <p:cNvPr id="43012" name="内容占位符 43011"/>
          <p:cNvGraphicFramePr>
            <a:graphicFrameLocks noGrp="1"/>
          </p:cNvGraphicFramePr>
          <p:nvPr>
            <p:ph sz="quarter" idx="2"/>
          </p:nvPr>
        </p:nvGraphicFramePr>
        <p:xfrm>
          <a:off x="2133600" y="2795994"/>
          <a:ext cx="1447800" cy="389561"/>
        </p:xfrm>
        <a:graphic>
          <a:graphicData uri="http://schemas.openxmlformats.org/presentationml/2006/ole">
            <p:oleObj spid="_x0000_s2068" r:id="rId3" imgW="494870" imgH="203024" progId="">
              <p:embed/>
            </p:oleObj>
          </a:graphicData>
        </a:graphic>
      </p:graphicFrame>
      <p:sp>
        <p:nvSpPr>
          <p:cNvPr id="43013" name="文本框 43012"/>
          <p:cNvSpPr txBox="1">
            <a:spLocks noChangeArrowheads="1"/>
          </p:cNvSpPr>
          <p:nvPr/>
        </p:nvSpPr>
        <p:spPr bwMode="auto">
          <a:xfrm>
            <a:off x="1371600" y="2749676"/>
            <a:ext cx="9144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</a:rPr>
              <a:t>解：</a:t>
            </a:r>
          </a:p>
        </p:txBody>
      </p:sp>
      <p:sp>
        <p:nvSpPr>
          <p:cNvPr id="43014" name="文本框 43013"/>
          <p:cNvSpPr txBox="1">
            <a:spLocks noChangeArrowheads="1"/>
          </p:cNvSpPr>
          <p:nvPr/>
        </p:nvSpPr>
        <p:spPr bwMode="auto">
          <a:xfrm>
            <a:off x="3581400" y="2797182"/>
            <a:ext cx="174278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itchFamily="18" charset="0"/>
              </a:rPr>
              <a:t>=340m/s ×</a:t>
            </a:r>
          </a:p>
        </p:txBody>
      </p:sp>
      <p:sp>
        <p:nvSpPr>
          <p:cNvPr id="43016" name="文本框 43015"/>
          <p:cNvSpPr txBox="1">
            <a:spLocks noChangeArrowheads="1"/>
          </p:cNvSpPr>
          <p:nvPr/>
        </p:nvSpPr>
        <p:spPr bwMode="auto">
          <a:xfrm>
            <a:off x="6172200" y="2797182"/>
            <a:ext cx="120417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itchFamily="18" charset="0"/>
              </a:rPr>
              <a:t>=680m</a:t>
            </a:r>
          </a:p>
        </p:txBody>
      </p:sp>
      <p:sp>
        <p:nvSpPr>
          <p:cNvPr id="43017" name="文本框 43016"/>
          <p:cNvSpPr txBox="1">
            <a:spLocks noChangeArrowheads="1"/>
          </p:cNvSpPr>
          <p:nvPr/>
        </p:nvSpPr>
        <p:spPr bwMode="auto">
          <a:xfrm>
            <a:off x="1447800" y="3480102"/>
            <a:ext cx="43434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</a:rPr>
              <a:t>答：人与山峰相距</a:t>
            </a:r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</a:rPr>
              <a:t>680m</a:t>
            </a: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</a:rPr>
              <a:t>。</a:t>
            </a:r>
          </a:p>
        </p:txBody>
      </p:sp>
      <p:graphicFrame>
        <p:nvGraphicFramePr>
          <p:cNvPr id="10249" name="内容占位符 3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5456239" y="2529953"/>
          <a:ext cx="606425" cy="827817"/>
        </p:xfrm>
        <a:graphic>
          <a:graphicData uri="http://schemas.openxmlformats.org/presentationml/2006/ole">
            <p:oleObj spid="_x0000_s2069" r:id="rId4" imgW="559543" imgH="1020343" progId="">
              <p:embed/>
            </p:oleObj>
          </a:graphicData>
        </a:graphic>
      </p:graphicFrame>
    </p:spTree>
  </p:cSld>
  <p:clrMapOvr>
    <a:masterClrMapping/>
  </p:clrMapOvr>
  <p:transition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3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3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3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1" grpId="0" build="p"/>
      <p:bldP spid="43013" grpId="0"/>
      <p:bldP spid="43014" grpId="0"/>
      <p:bldP spid="43016" grpId="0"/>
      <p:bldP spid="4301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3">
            <a:extLst>
              <a:ext uri="{FF2B5EF4-FFF2-40B4-BE49-F238E27FC236}">
                <a16:creationId xmlns="" xmlns:a16="http://schemas.microsoft.com/office/drawing/2014/main" id="{F2126010-1323-4D13-97AC-AE7C7BC291CF}"/>
              </a:ext>
            </a:extLst>
          </p:cNvPr>
          <p:cNvSpPr/>
          <p:nvPr/>
        </p:nvSpPr>
        <p:spPr>
          <a:xfrm>
            <a:off x="657353" y="1208987"/>
            <a:ext cx="1293222" cy="408620"/>
          </a:xfrm>
          <a:prstGeom prst="roundRect">
            <a:avLst/>
          </a:prstGeom>
          <a:solidFill>
            <a:srgbClr val="92D05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典型例题 </a:t>
            </a:r>
            <a:r>
              <a:rPr lang="en-US" altLang="zh-CN" dirty="0">
                <a:solidFill>
                  <a:srgbClr val="000000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2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2040204020203" charset="-122"/>
              <a:ea typeface="微软雅黑" panose="020B0502040204020203" charset="-122"/>
              <a:cs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4" name="文本框 6">
            <a:extLst>
              <a:ext uri="{FF2B5EF4-FFF2-40B4-BE49-F238E27FC236}">
                <a16:creationId xmlns="" xmlns:a16="http://schemas.microsoft.com/office/drawing/2014/main" id="{1F2C7743-AB90-45EC-B95E-A25E02C94235}"/>
              </a:ext>
            </a:extLst>
          </p:cNvPr>
          <p:cNvSpPr txBox="1"/>
          <p:nvPr/>
        </p:nvSpPr>
        <p:spPr>
          <a:xfrm>
            <a:off x="559128" y="403948"/>
            <a:ext cx="2429509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考点二  声与能量</a:t>
            </a: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615509" y="1870745"/>
            <a:ext cx="8094662" cy="1955215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  <a:spcBef>
                <a:spcPct val="0"/>
              </a:spcBef>
            </a:pPr>
            <a:r>
              <a:rPr lang="en-US" altLang="zh-CN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 </a:t>
            </a:r>
            <a:r>
              <a: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在一个两端开口的纸筒的一端蒙上橡皮膜，用橡皮筋扎紧。对着火焰敲橡皮膜，火焰会</a:t>
            </a:r>
            <a:r>
              <a:rPr lang="en-US" altLang="zh-CN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_______</a:t>
            </a:r>
            <a:r>
              <a: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。这说明了</a:t>
            </a:r>
            <a:r>
              <a:rPr lang="en-US" altLang="zh-CN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</a:t>
            </a:r>
            <a:r>
              <a: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7" name="Text Box 13"/>
          <p:cNvSpPr txBox="1">
            <a:spLocks noChangeArrowheads="1"/>
          </p:cNvSpPr>
          <p:nvPr/>
        </p:nvSpPr>
        <p:spPr bwMode="auto">
          <a:xfrm>
            <a:off x="6882829" y="2679930"/>
            <a:ext cx="103019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kumimoji="1"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摇摆</a:t>
            </a:r>
          </a:p>
        </p:txBody>
      </p:sp>
      <p:sp>
        <p:nvSpPr>
          <p:cNvPr id="8" name="Text Box 14"/>
          <p:cNvSpPr txBox="1">
            <a:spLocks noChangeArrowheads="1"/>
          </p:cNvSpPr>
          <p:nvPr/>
        </p:nvSpPr>
        <p:spPr bwMode="auto">
          <a:xfrm>
            <a:off x="1836399" y="3280134"/>
            <a:ext cx="246526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kumimoji="1"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声音能传递能量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utoUpdateAnimBg="0"/>
      <p:bldP spid="8" grpId="0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6">
            <a:extLst>
              <a:ext uri="{FF2B5EF4-FFF2-40B4-BE49-F238E27FC236}">
                <a16:creationId xmlns="" xmlns:a16="http://schemas.microsoft.com/office/drawing/2014/main" id="{00617E96-A574-4D62-B030-536A4A9D852C}"/>
              </a:ext>
            </a:extLst>
          </p:cNvPr>
          <p:cNvSpPr/>
          <p:nvPr/>
        </p:nvSpPr>
        <p:spPr>
          <a:xfrm>
            <a:off x="552415" y="341773"/>
            <a:ext cx="1482639" cy="408620"/>
          </a:xfrm>
          <a:prstGeom prst="roundRect">
            <a:avLst/>
          </a:prstGeom>
          <a:solidFill>
            <a:srgbClr val="92D05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dirty="0">
                <a:solidFill>
                  <a:srgbClr val="000000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迁移</a:t>
            </a: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训练  </a:t>
            </a:r>
            <a:r>
              <a:rPr lang="en-US" altLang="zh-CN" dirty="0">
                <a:solidFill>
                  <a:srgbClr val="000000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2</a:t>
            </a: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 </a:t>
            </a:r>
          </a:p>
        </p:txBody>
      </p:sp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481262" y="875652"/>
            <a:ext cx="8298351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 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有一种电动牙刷，它能发出超声波，直达牙刷棕毛刷不到的地方，这种刷牙方式既干净又舒服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下列声音的利用与电动牙刷的声音利用方式不同的是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      )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登雪山时不许高声讲话</a:t>
            </a:r>
          </a:p>
          <a:p>
            <a:pPr eaLnBrk="0" hangingPunct="0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超声波清洗钟表</a:t>
            </a:r>
          </a:p>
          <a:p>
            <a:pPr eaLnBrk="0" hangingPunct="0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C.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彩超观察胎儿的生长情况</a:t>
            </a:r>
          </a:p>
          <a:p>
            <a:pPr eaLnBrk="0" hangingPunct="0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D.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超声波为结石患者击碎结石</a:t>
            </a:r>
          </a:p>
        </p:txBody>
      </p:sp>
      <p:sp>
        <p:nvSpPr>
          <p:cNvPr id="5" name="矩形 4"/>
          <p:cNvSpPr/>
          <p:nvPr/>
        </p:nvSpPr>
        <p:spPr>
          <a:xfrm>
            <a:off x="4685855" y="2053167"/>
            <a:ext cx="4603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>
              <a:buFontTx/>
              <a:buNone/>
              <a:defRPr/>
            </a:pPr>
            <a:r>
              <a:rPr lang="en-US" altLang="zh-CN" sz="3200" b="1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108"/>
          <p:cNvSpPr/>
          <p:nvPr/>
        </p:nvSpPr>
        <p:spPr>
          <a:xfrm>
            <a:off x="381170" y="323045"/>
            <a:ext cx="263526" cy="27305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/>
          </a:p>
        </p:txBody>
      </p:sp>
      <p:sp>
        <p:nvSpPr>
          <p:cNvPr id="8" name="Shape 112"/>
          <p:cNvSpPr/>
          <p:nvPr/>
        </p:nvSpPr>
        <p:spPr>
          <a:xfrm>
            <a:off x="390231" y="352255"/>
            <a:ext cx="245403" cy="243841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000" dirty="0">
                <a:solidFill>
                  <a:srgbClr val="FFFFFF"/>
                </a:solidFill>
              </a:rPr>
              <a:t>0</a:t>
            </a:r>
            <a:r>
              <a:rPr lang="en-US" altLang="zh-CN" sz="1000" dirty="0">
                <a:solidFill>
                  <a:srgbClr val="FFFFFF"/>
                </a:solidFill>
              </a:rPr>
              <a:t>2</a:t>
            </a:r>
            <a:endParaRPr sz="1000" dirty="0">
              <a:solidFill>
                <a:srgbClr val="FFFFFF"/>
              </a:solidFill>
            </a:endParaRPr>
          </a:p>
        </p:txBody>
      </p:sp>
      <p:sp>
        <p:nvSpPr>
          <p:cNvPr id="9" name="Shape 120"/>
          <p:cNvSpPr/>
          <p:nvPr/>
        </p:nvSpPr>
        <p:spPr>
          <a:xfrm>
            <a:off x="715634" y="316668"/>
            <a:ext cx="923330" cy="276999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b="0">
                <a:solidFill>
                  <a:srgbClr val="000000"/>
                </a:solidFill>
              </a:defRPr>
            </a:pPr>
            <a:r>
              <a:rPr lang="zh-CN" altLang="en-US" b="1" dirty="0">
                <a:solidFill>
                  <a:srgbClr val="007E27"/>
                </a:solidFill>
              </a:rPr>
              <a:t>学习目标</a:t>
            </a:r>
            <a:endParaRPr b="1" dirty="0">
              <a:solidFill>
                <a:srgbClr val="007E27"/>
              </a:solidFill>
            </a:endParaRPr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1058777" y="914973"/>
            <a:ext cx="7590208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kumimoji="1"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kumimoji="1" lang="en-US" altLang="zh-CN" sz="20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</a:pPr>
            <a:endParaRPr kumimoji="1" lang="en-US" altLang="en-US" sz="1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</a:pPr>
            <a:r>
              <a:rPr kumimoji="1" lang="en-US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1、</a:t>
            </a:r>
            <a:r>
              <a:rPr kumimoji="1"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了解声可以传递信息。</a:t>
            </a:r>
            <a:endParaRPr kumimoji="1" lang="en-US" altLang="zh-CN" sz="2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</a:pPr>
            <a:r>
              <a:rPr kumimoji="1" lang="en-US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2、</a:t>
            </a:r>
            <a:r>
              <a:rPr kumimoji="1"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了解声可以传递能量。</a:t>
            </a:r>
            <a:endParaRPr kumimoji="1" lang="en-US" altLang="zh-CN" sz="2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</a:pPr>
            <a:r>
              <a:rPr kumimoji="1" lang="en-US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3、</a:t>
            </a:r>
            <a:r>
              <a:rPr kumimoji="1"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通过学习，了解声在现代技术中的应用。 </a:t>
            </a:r>
          </a:p>
        </p:txBody>
      </p:sp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1624013" y="2745053"/>
            <a:ext cx="6072187" cy="54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20000"/>
              </a:lnSpc>
              <a:spcBef>
                <a:spcPct val="0"/>
              </a:spcBef>
            </a:pPr>
            <a:r>
              <a:rPr kumimoji="1" lang="en-US" altLang="zh-CN" sz="28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 </a:t>
            </a:r>
            <a:endParaRPr kumimoji="1" lang="zh-CN" altLang="en-US" sz="2800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71259" y="557131"/>
            <a:ext cx="849085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  <a:buFontTx/>
              <a:buNone/>
              <a:defRPr/>
            </a:pP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6. 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《西游记》第六十八回，写到孙悟空利用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“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悬丝诊脉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”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之法治好了朱紫国国王的病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.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所谓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“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悬丝诊脉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”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，相传是将丝线系在病人手腕上，医生从线的另一端就可以感受出病人的脉搏跳动情况，从而来诊断病情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.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你能说出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“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悬丝诊脉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”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的原理吗？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</p:txBody>
      </p:sp>
      <p:pic>
        <p:nvPicPr>
          <p:cNvPr id="18434" name="Picture 2" descr="C:\Users\lenovo\Desktop\转WORD\F055.TIF"/>
          <p:cNvPicPr>
            <a:picLocks noChangeAspect="1" noChangeArrowheads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5150233" y="3085246"/>
            <a:ext cx="3663128" cy="1507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377440" y="2909262"/>
            <a:ext cx="461394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  <a:buFontTx/>
              <a:buNone/>
              <a:defRPr/>
            </a:pPr>
            <a:r>
              <a:rPr lang="zh-CN" altLang="zh-CN" sz="2000" b="1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声音可以通过丝线传播，声音可以传递信息．</a:t>
            </a:r>
            <a:r>
              <a:rPr lang="en-US" altLang="zh-CN" sz="2000" b="1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2000" b="1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悬丝诊脉</a:t>
            </a:r>
            <a:r>
              <a:rPr lang="en-US" altLang="zh-CN" sz="2000" b="1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2000" b="1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就是将病人的脉搏跳动通过丝线传播到医生，医生通过声音传递的信息，来判断病情．</a:t>
            </a:r>
            <a:endParaRPr lang="zh-CN" altLang="en-US" sz="2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hape 108"/>
          <p:cNvSpPr/>
          <p:nvPr/>
        </p:nvSpPr>
        <p:spPr>
          <a:xfrm>
            <a:off x="161803" y="86953"/>
            <a:ext cx="601344" cy="552439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16" name="Shape 112"/>
          <p:cNvSpPr/>
          <p:nvPr/>
        </p:nvSpPr>
        <p:spPr>
          <a:xfrm>
            <a:off x="146616" y="107442"/>
            <a:ext cx="623405" cy="46166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2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17" name="文本框 1"/>
          <p:cNvSpPr txBox="1"/>
          <p:nvPr/>
        </p:nvSpPr>
        <p:spPr>
          <a:xfrm>
            <a:off x="942833" y="134942"/>
            <a:ext cx="1118253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课堂活动</a:t>
            </a:r>
          </a:p>
        </p:txBody>
      </p:sp>
      <p:cxnSp>
        <p:nvCxnSpPr>
          <p:cNvPr id="18" name="直接连接符 17"/>
          <p:cNvCxnSpPr/>
          <p:nvPr/>
        </p:nvCxnSpPr>
        <p:spPr>
          <a:xfrm>
            <a:off x="819242" y="570438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589143" y="1514420"/>
            <a:ext cx="5038725" cy="580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  <a:spcBef>
                <a:spcPct val="0"/>
              </a:spcBef>
            </a:pPr>
            <a:r>
              <a:rPr lang="zh-CN" altLang="en-US" sz="2400" dirty="0">
                <a:solidFill>
                  <a:srgbClr val="007E27"/>
                </a:solidFill>
              </a:rPr>
              <a:t>通过声音获取信息的事例有哪些？</a:t>
            </a:r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633593" y="2232462"/>
            <a:ext cx="41068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kumimoji="1" lang="en-US" altLang="zh-CN" sz="2400" b="1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kumimoji="1" lang="zh-CN" altLang="en-US" sz="2400" b="1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从异常声音中获取信息</a:t>
            </a:r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679631" y="2761629"/>
            <a:ext cx="4478337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  <a:spcBef>
                <a:spcPct val="0"/>
              </a:spcBef>
            </a:pPr>
            <a:r>
              <a:rPr lang="zh-CN" altLang="en-US" sz="24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医生通过听诊器诊断疾病</a:t>
            </a:r>
            <a:r>
              <a:rPr lang="en-US" altLang="zh-CN" sz="24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;</a:t>
            </a:r>
          </a:p>
          <a:p>
            <a:pPr algn="l">
              <a:lnSpc>
                <a:spcPct val="150000"/>
              </a:lnSpc>
              <a:spcBef>
                <a:spcPct val="0"/>
              </a:spcBef>
            </a:pPr>
            <a:r>
              <a:rPr lang="zh-CN" altLang="en-US" sz="24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汽车修理师通过听汽车发动机</a:t>
            </a:r>
          </a:p>
          <a:p>
            <a:pPr algn="l">
              <a:lnSpc>
                <a:spcPct val="150000"/>
              </a:lnSpc>
              <a:spcBef>
                <a:spcPct val="0"/>
              </a:spcBef>
            </a:pPr>
            <a:r>
              <a:rPr lang="zh-CN" altLang="en-US" sz="24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的声音判断故障 。</a:t>
            </a:r>
            <a:endParaRPr lang="en-US" altLang="zh-CN" sz="2400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0" name="Picture 14" descr="2005-03-21_15-24-56_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57968" y="2369171"/>
            <a:ext cx="3558431" cy="20757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矩形 10"/>
          <p:cNvSpPr/>
          <p:nvPr/>
        </p:nvSpPr>
        <p:spPr>
          <a:xfrm>
            <a:off x="656035" y="875067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7E27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一、</a:t>
            </a:r>
            <a:r>
              <a:rPr lang="zh-CN" altLang="zh-CN" sz="2800" b="1" dirty="0">
                <a:solidFill>
                  <a:srgbClr val="007E27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声与信息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文本框 44045"/>
          <p:cNvSpPr txBox="1">
            <a:spLocks noChangeArrowheads="1"/>
          </p:cNvSpPr>
          <p:nvPr/>
        </p:nvSpPr>
        <p:spPr bwMode="auto">
          <a:xfrm>
            <a:off x="885826" y="3352416"/>
            <a:ext cx="72009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dirty="0">
                <a:latin typeface="宋体" pitchFamily="2" charset="-122"/>
              </a:rPr>
              <a:t>蝙蝠靠超声波探测飞行中的障碍物和发现昆虫 </a:t>
            </a:r>
            <a:r>
              <a:rPr lang="en-US" altLang="zh-CN" sz="2800" dirty="0">
                <a:latin typeface="宋体" pitchFamily="2" charset="-122"/>
              </a:rPr>
              <a:t>,</a:t>
            </a:r>
            <a:r>
              <a:rPr lang="zh-CN" altLang="en-US" sz="2800" dirty="0">
                <a:latin typeface="宋体" pitchFamily="2" charset="-122"/>
              </a:rPr>
              <a:t>人们利用这个现象研制了声呐。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="" xmlns:a16="http://schemas.microsoft.com/office/drawing/2014/main" id="{82C37E56-C8D7-4FA5-B38F-BD3BB1A836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5791" y="503615"/>
            <a:ext cx="6284407" cy="2994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0"/>
          <p:cNvSpPr txBox="1">
            <a:spLocks noChangeArrowheads="1"/>
          </p:cNvSpPr>
          <p:nvPr/>
        </p:nvSpPr>
        <p:spPr bwMode="auto">
          <a:xfrm>
            <a:off x="755576" y="625985"/>
            <a:ext cx="324036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/>
            <a:r>
              <a:rPr kumimoji="1" lang="en-US" altLang="en-US" sz="280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2.回声定位：</a:t>
            </a:r>
            <a:endParaRPr kumimoji="1" lang="zh-CN" altLang="en-US" sz="2800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Text Box 11"/>
          <p:cNvSpPr txBox="1">
            <a:spLocks noChangeArrowheads="1"/>
          </p:cNvSpPr>
          <p:nvPr/>
        </p:nvSpPr>
        <p:spPr bwMode="auto">
          <a:xfrm>
            <a:off x="772052" y="1237887"/>
            <a:ext cx="7593013" cy="559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  <a:spcBef>
                <a:spcPct val="0"/>
              </a:spcBef>
            </a:pPr>
            <a:r>
              <a:rPr lang="zh-CN" altLang="zh-CN" sz="2400" b="1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根据回声到来的方位和时间,来确定目标的位置和距离.</a:t>
            </a:r>
          </a:p>
        </p:txBody>
      </p:sp>
      <p:sp>
        <p:nvSpPr>
          <p:cNvPr id="10" name="Text Box 16"/>
          <p:cNvSpPr txBox="1">
            <a:spLocks noChangeArrowheads="1"/>
          </p:cNvSpPr>
          <p:nvPr/>
        </p:nvSpPr>
        <p:spPr bwMode="auto">
          <a:xfrm>
            <a:off x="544512" y="4043150"/>
            <a:ext cx="759301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/>
            <a:r>
              <a:rPr lang="zh-CN" altLang="en-US" sz="2400" b="1" dirty="0">
                <a:solidFill>
                  <a:srgbClr val="007E27"/>
                </a:solidFill>
                <a:latin typeface="楷体_GB2312" pitchFamily="49" charset="-122"/>
                <a:ea typeface="楷体_GB2312" pitchFamily="49" charset="-122"/>
              </a:rPr>
              <a:t>蝙蝠、海豚觅食        利用声呐探测海深           </a:t>
            </a:r>
            <a:r>
              <a:rPr lang="en-US" altLang="zh-CN" sz="2400" b="1" dirty="0">
                <a:solidFill>
                  <a:srgbClr val="007E27"/>
                </a:solidFill>
                <a:latin typeface="楷体_GB2312" pitchFamily="49" charset="-122"/>
                <a:ea typeface="楷体_GB2312" pitchFamily="49" charset="-122"/>
              </a:rPr>
              <a:t>B</a:t>
            </a:r>
            <a:r>
              <a:rPr lang="zh-CN" altLang="en-US" sz="2400" b="1" dirty="0">
                <a:solidFill>
                  <a:srgbClr val="007E27"/>
                </a:solidFill>
                <a:latin typeface="楷体_GB2312" pitchFamily="49" charset="-122"/>
                <a:ea typeface="楷体_GB2312" pitchFamily="49" charset="-122"/>
              </a:rPr>
              <a:t>超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434E7A3C-4BD3-4EAF-8551-E131EA31B133}"/>
              </a:ext>
            </a:extLst>
          </p:cNvPr>
          <p:cNvGrpSpPr/>
          <p:nvPr/>
        </p:nvGrpSpPr>
        <p:grpSpPr>
          <a:xfrm>
            <a:off x="303699" y="1841565"/>
            <a:ext cx="7833826" cy="2085776"/>
            <a:chOff x="303699" y="1841565"/>
            <a:chExt cx="7833826" cy="2085776"/>
          </a:xfrm>
        </p:grpSpPr>
        <p:grpSp>
          <p:nvGrpSpPr>
            <p:cNvPr id="6" name="Group 12"/>
            <p:cNvGrpSpPr>
              <a:grpSpLocks/>
            </p:cNvGrpSpPr>
            <p:nvPr/>
          </p:nvGrpSpPr>
          <p:grpSpPr bwMode="auto">
            <a:xfrm>
              <a:off x="3579212" y="1841565"/>
              <a:ext cx="4558313" cy="2085776"/>
              <a:chOff x="2243" y="1517"/>
              <a:chExt cx="3083" cy="1886"/>
            </a:xfrm>
          </p:grpSpPr>
          <p:pic>
            <p:nvPicPr>
              <p:cNvPr id="7" name="Picture 13" descr="20060723005202554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 l="1163" t="2866" r="63535" b="9328"/>
              <a:stretch>
                <a:fillRect/>
              </a:stretch>
            </p:blipFill>
            <p:spPr bwMode="auto">
              <a:xfrm>
                <a:off x="2243" y="1517"/>
                <a:ext cx="1490" cy="1886"/>
              </a:xfrm>
              <a:prstGeom prst="rect">
                <a:avLst/>
              </a:prstGeom>
              <a:noFill/>
            </p:spPr>
          </p:pic>
          <p:pic>
            <p:nvPicPr>
              <p:cNvPr id="9" name="Picture 15" descr="yunfuBRAY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4081" y="1525"/>
                <a:ext cx="1245" cy="1870"/>
              </a:xfrm>
              <a:prstGeom prst="rect">
                <a:avLst/>
              </a:prstGeom>
              <a:noFill/>
            </p:spPr>
          </p:pic>
        </p:grpSp>
        <p:pic>
          <p:nvPicPr>
            <p:cNvPr id="4098" name="Picture 2">
              <a:extLst>
                <a:ext uri="{FF2B5EF4-FFF2-40B4-BE49-F238E27FC236}">
                  <a16:creationId xmlns="" xmlns:a16="http://schemas.microsoft.com/office/drawing/2014/main" id="{1F7B1E5C-20F9-4FE6-822D-46DE86838F0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3699" y="1846611"/>
              <a:ext cx="2751228" cy="2067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2691" name="Picture 3" descr="1f4b6735-7521-4746-b29c-bca2979f7b67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22177" y="893221"/>
            <a:ext cx="4094569" cy="2434369"/>
          </a:xfrm>
          <a:prstGeom prst="rect">
            <a:avLst/>
          </a:prstGeom>
          <a:noFill/>
          <a:ln w="57150">
            <a:noFill/>
            <a:miter lim="800000"/>
            <a:headEnd/>
            <a:tailEnd/>
          </a:ln>
        </p:spPr>
      </p:pic>
      <p:pic>
        <p:nvPicPr>
          <p:cNvPr id="242693" name="Picture 5" descr="648439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4661" y="881765"/>
            <a:ext cx="3286695" cy="2458934"/>
          </a:xfrm>
          <a:prstGeom prst="rect">
            <a:avLst/>
          </a:prstGeom>
          <a:noFill/>
          <a:ln w="57150">
            <a:noFill/>
            <a:miter lim="800000"/>
            <a:headEnd/>
            <a:tailEnd/>
          </a:ln>
        </p:spPr>
      </p:pic>
      <p:sp>
        <p:nvSpPr>
          <p:cNvPr id="242694" name="Rectangle 6"/>
          <p:cNvSpPr>
            <a:spLocks noChangeArrowheads="1"/>
          </p:cNvSpPr>
          <p:nvPr/>
        </p:nvSpPr>
        <p:spPr bwMode="auto">
          <a:xfrm>
            <a:off x="941312" y="3528778"/>
            <a:ext cx="2506662" cy="637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  <a:spcBef>
                <a:spcPct val="0"/>
              </a:spcBef>
            </a:pPr>
            <a:r>
              <a:rPr lang="zh-CN" altLang="en-US" sz="28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超声波测速仪 </a:t>
            </a:r>
          </a:p>
        </p:txBody>
      </p:sp>
      <p:sp>
        <p:nvSpPr>
          <p:cNvPr id="242696" name="Text Box 8"/>
          <p:cNvSpPr txBox="1">
            <a:spLocks noChangeArrowheads="1"/>
          </p:cNvSpPr>
          <p:nvPr/>
        </p:nvSpPr>
        <p:spPr bwMode="auto">
          <a:xfrm>
            <a:off x="5582112" y="3528778"/>
            <a:ext cx="2406804" cy="637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spcBef>
                <a:spcPct val="0"/>
              </a:spcBef>
            </a:pPr>
            <a:r>
              <a:rPr lang="zh-CN" altLang="en-US" sz="28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超声波探伤仪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9" name="图片 91138" descr="C:\Users\Administrator\Desktop\03904003.jpg03904003">
            <a:hlinkClick r:id="rId2" action="ppaction://hlinkfile"/>
          </p:cNvPr>
          <p:cNvPicPr>
            <a:picLocks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8058" y="1750046"/>
            <a:ext cx="5537620" cy="27215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1140" name="图片 91139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2879" y="2403808"/>
            <a:ext cx="2913063" cy="1320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1141" name="文本框 91140"/>
          <p:cNvSpPr txBox="1">
            <a:spLocks noChangeArrowheads="1"/>
          </p:cNvSpPr>
          <p:nvPr/>
        </p:nvSpPr>
        <p:spPr bwMode="auto">
          <a:xfrm>
            <a:off x="614363" y="659165"/>
            <a:ext cx="51308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宋体" pitchFamily="2" charset="-122"/>
              </a:rPr>
              <a:t>利用超声波可以制造倒车雷达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91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91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1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4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矩形 64513"/>
          <p:cNvSpPr>
            <a:spLocks noChangeArrowheads="1"/>
          </p:cNvSpPr>
          <p:nvPr/>
        </p:nvSpPr>
        <p:spPr bwMode="auto">
          <a:xfrm>
            <a:off x="685800" y="1596249"/>
            <a:ext cx="2057400" cy="1254196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>
              <a:latin typeface="宋体" pitchFamily="2" charset="-122"/>
            </a:endParaRPr>
          </a:p>
        </p:txBody>
      </p:sp>
      <p:sp>
        <p:nvSpPr>
          <p:cNvPr id="64515" name="文本框 64514"/>
          <p:cNvSpPr txBox="1">
            <a:spLocks noChangeArrowheads="1"/>
          </p:cNvSpPr>
          <p:nvPr/>
        </p:nvSpPr>
        <p:spPr bwMode="auto">
          <a:xfrm>
            <a:off x="188495" y="1183739"/>
            <a:ext cx="2667000" cy="16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宋体" pitchFamily="2" charset="-122"/>
              </a:rPr>
              <a:t>蝙蝠利用</a:t>
            </a:r>
          </a:p>
          <a:p>
            <a:pPr algn="ctr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宋体" pitchFamily="2" charset="-122"/>
              </a:rPr>
              <a:t>超声波导航</a:t>
            </a:r>
            <a:r>
              <a:rPr lang="zh-CN" altLang="en-US" sz="2800" b="1" dirty="0">
                <a:latin typeface="宋体" pitchFamily="2" charset="-122"/>
              </a:rPr>
              <a:t>（回声定位）</a:t>
            </a:r>
          </a:p>
        </p:txBody>
      </p:sp>
      <p:sp>
        <p:nvSpPr>
          <p:cNvPr id="64516" name="直接连接符 64515"/>
          <p:cNvSpPr>
            <a:spLocks noChangeShapeType="1"/>
          </p:cNvSpPr>
          <p:nvPr/>
        </p:nvSpPr>
        <p:spPr bwMode="auto">
          <a:xfrm>
            <a:off x="2578196" y="2451382"/>
            <a:ext cx="1981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4517" name="文本框 64516"/>
          <p:cNvSpPr txBox="1">
            <a:spLocks noChangeArrowheads="1"/>
          </p:cNvSpPr>
          <p:nvPr/>
        </p:nvSpPr>
        <p:spPr bwMode="auto">
          <a:xfrm>
            <a:off x="2688199" y="1958074"/>
            <a:ext cx="18288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dirty="0">
                <a:latin typeface="宋体" pitchFamily="2" charset="-122"/>
              </a:rPr>
              <a:t>人们受到启示</a:t>
            </a:r>
          </a:p>
        </p:txBody>
      </p:sp>
      <p:sp>
        <p:nvSpPr>
          <p:cNvPr id="64518" name="直接连接符 64517"/>
          <p:cNvSpPr>
            <a:spLocks noChangeShapeType="1"/>
          </p:cNvSpPr>
          <p:nvPr/>
        </p:nvSpPr>
        <p:spPr bwMode="auto">
          <a:xfrm>
            <a:off x="5410200" y="1767276"/>
            <a:ext cx="0" cy="142522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4519" name="直接连接符 64518"/>
          <p:cNvSpPr>
            <a:spLocks noChangeShapeType="1"/>
          </p:cNvSpPr>
          <p:nvPr/>
        </p:nvSpPr>
        <p:spPr bwMode="auto">
          <a:xfrm>
            <a:off x="5410200" y="1767276"/>
            <a:ext cx="685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4520" name="直接连接符 64519"/>
          <p:cNvSpPr>
            <a:spLocks noChangeShapeType="1"/>
          </p:cNvSpPr>
          <p:nvPr/>
        </p:nvSpPr>
        <p:spPr bwMode="auto">
          <a:xfrm>
            <a:off x="5410200" y="2451382"/>
            <a:ext cx="685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4521" name="直接连接符 64520"/>
          <p:cNvSpPr>
            <a:spLocks noChangeShapeType="1"/>
          </p:cNvSpPr>
          <p:nvPr/>
        </p:nvSpPr>
        <p:spPr bwMode="auto">
          <a:xfrm>
            <a:off x="5410200" y="3192498"/>
            <a:ext cx="609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4522" name="文本框 64521"/>
          <p:cNvSpPr txBox="1">
            <a:spLocks noChangeArrowheads="1"/>
          </p:cNvSpPr>
          <p:nvPr/>
        </p:nvSpPr>
        <p:spPr bwMode="auto">
          <a:xfrm>
            <a:off x="4586324" y="1799928"/>
            <a:ext cx="6096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宋体" pitchFamily="2" charset="-122"/>
              </a:rPr>
              <a:t>声呐</a:t>
            </a:r>
          </a:p>
        </p:txBody>
      </p:sp>
      <p:sp>
        <p:nvSpPr>
          <p:cNvPr id="64523" name="文本框 64522"/>
          <p:cNvSpPr txBox="1">
            <a:spLocks noChangeArrowheads="1"/>
          </p:cNvSpPr>
          <p:nvPr/>
        </p:nvSpPr>
        <p:spPr bwMode="auto">
          <a:xfrm>
            <a:off x="6199700" y="1603978"/>
            <a:ext cx="2765544" cy="40011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 dirty="0">
                <a:solidFill>
                  <a:srgbClr val="0000FF"/>
                </a:solidFill>
                <a:latin typeface="宋体" pitchFamily="2" charset="-122"/>
              </a:rPr>
              <a:t>探测海深、海底暗礁等</a:t>
            </a:r>
          </a:p>
        </p:txBody>
      </p:sp>
      <p:sp>
        <p:nvSpPr>
          <p:cNvPr id="64524" name="文本框 64523"/>
          <p:cNvSpPr txBox="1">
            <a:spLocks noChangeArrowheads="1"/>
          </p:cNvSpPr>
          <p:nvPr/>
        </p:nvSpPr>
        <p:spPr bwMode="auto">
          <a:xfrm>
            <a:off x="6179074" y="2264598"/>
            <a:ext cx="2779295" cy="40011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 dirty="0">
                <a:solidFill>
                  <a:srgbClr val="0000FF"/>
                </a:solidFill>
                <a:latin typeface="宋体" pitchFamily="2" charset="-122"/>
              </a:rPr>
              <a:t>探测鱼群、潜艇位置等</a:t>
            </a:r>
          </a:p>
        </p:txBody>
      </p:sp>
      <p:sp>
        <p:nvSpPr>
          <p:cNvPr id="64525" name="文本框 64524"/>
          <p:cNvSpPr txBox="1">
            <a:spLocks noChangeArrowheads="1"/>
          </p:cNvSpPr>
          <p:nvPr/>
        </p:nvSpPr>
        <p:spPr bwMode="auto">
          <a:xfrm>
            <a:off x="6074801" y="2959595"/>
            <a:ext cx="2959195" cy="40011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 dirty="0">
                <a:solidFill>
                  <a:srgbClr val="0000FF"/>
                </a:solidFill>
                <a:latin typeface="宋体" pitchFamily="2" charset="-122"/>
              </a:rPr>
              <a:t>绘水下数千米地形图</a:t>
            </a:r>
          </a:p>
        </p:txBody>
      </p:sp>
      <p:sp>
        <p:nvSpPr>
          <p:cNvPr id="64526" name="直接连接符 64525"/>
          <p:cNvSpPr>
            <a:spLocks noChangeShapeType="1"/>
          </p:cNvSpPr>
          <p:nvPr/>
        </p:nvSpPr>
        <p:spPr bwMode="auto">
          <a:xfrm>
            <a:off x="1676400" y="2850444"/>
            <a:ext cx="0" cy="74111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4527" name="直接连接符 64526"/>
          <p:cNvSpPr>
            <a:spLocks noChangeShapeType="1"/>
          </p:cNvSpPr>
          <p:nvPr/>
        </p:nvSpPr>
        <p:spPr bwMode="auto">
          <a:xfrm>
            <a:off x="1676400" y="3591560"/>
            <a:ext cx="3200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4528" name="直接连接符 64527"/>
          <p:cNvSpPr>
            <a:spLocks noChangeShapeType="1"/>
          </p:cNvSpPr>
          <p:nvPr/>
        </p:nvSpPr>
        <p:spPr bwMode="auto">
          <a:xfrm flipV="1">
            <a:off x="4876800" y="2736427"/>
            <a:ext cx="0" cy="85513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4529" name="文本框 64528"/>
          <p:cNvSpPr txBox="1">
            <a:spLocks noChangeArrowheads="1"/>
          </p:cNvSpPr>
          <p:nvPr/>
        </p:nvSpPr>
        <p:spPr bwMode="auto">
          <a:xfrm>
            <a:off x="1876926" y="3675768"/>
            <a:ext cx="28194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dirty="0">
                <a:latin typeface="宋体" pitchFamily="2" charset="-122"/>
              </a:rPr>
              <a:t>仿生学</a:t>
            </a:r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645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645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645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645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64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45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45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64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45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45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64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645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500"/>
                                        <p:tgtEl>
                                          <p:spTgt spid="64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5" dur="500"/>
                                        <p:tgtEl>
                                          <p:spTgt spid="64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9" dur="500"/>
                                        <p:tgtEl>
                                          <p:spTgt spid="64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4" dur="500"/>
                                        <p:tgtEl>
                                          <p:spTgt spid="645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5" grpId="0"/>
      <p:bldP spid="64516" grpId="0" animBg="1"/>
      <p:bldP spid="64517" grpId="0"/>
      <p:bldP spid="64518" grpId="0" animBg="1"/>
      <p:bldP spid="64519" grpId="0" animBg="1"/>
      <p:bldP spid="64520" grpId="0" animBg="1"/>
      <p:bldP spid="64521" grpId="0" animBg="1"/>
      <p:bldP spid="64522" grpId="0" bldLvl="0" animBg="1"/>
      <p:bldP spid="64523" grpId="0" bldLvl="0"/>
      <p:bldP spid="64524" grpId="0" bldLvl="0"/>
      <p:bldP spid="64525" grpId="0" bldLvl="0"/>
      <p:bldP spid="64526" grpId="0" animBg="1"/>
      <p:bldP spid="64527" grpId="0" animBg="1"/>
      <p:bldP spid="64528" grpId="0" animBg="1"/>
      <p:bldP spid="64529" grpId="0"/>
    </p:bldLst>
  </p:timing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2F2F2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2040204020203" charset="-122"/>
            <a:ea typeface="微软雅黑" panose="020B0502040204020203" charset="-122"/>
            <a:cs typeface="微软雅黑" panose="020B0502040204020203" charset="-122"/>
            <a:sym typeface="微软雅黑" panose="020B0502040204020203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9050">
          <a:noFill/>
        </a:ln>
      </a:spPr>
      <a:bodyPr/>
      <a:lstStyle>
        <a:defPPr>
          <a:lnSpc>
            <a:spcPct val="150000"/>
          </a:lnSpc>
          <a:defRPr sz="2400" noProof="1">
            <a:latin typeface="Times New Roman" panose="02020603050405020304" pitchFamily="18" charset="0"/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2040204020203" charset="-122"/>
            <a:ea typeface="微软雅黑" panose="020B0502040204020203" charset="-122"/>
            <a:cs typeface="微软雅黑" panose="020B0502040204020203" charset="-122"/>
            <a:sym typeface="微软雅黑" panose="020B0502040204020203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706020202030204"/>
            <a:ea typeface="Arial" panose="020B0706020202030204"/>
            <a:cs typeface="Arial" panose="020B0706020202030204"/>
            <a:sym typeface="Arial" panose="020B070602020203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997</Words>
  <Application>Microsoft Office PowerPoint</Application>
  <PresentationFormat>自定义</PresentationFormat>
  <Paragraphs>117</Paragraphs>
  <Slides>30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2" baseType="lpstr">
      <vt:lpstr>Default</vt:lpstr>
      <vt:lpstr>位图图像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以上这些例子说明了声音能传递信息。 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2019-08-13T02:49:41Z</dcterms:created>
  <dcterms:modified xsi:type="dcterms:W3CDTF">2019-11-23T03:27:37Z</dcterms:modified>
</cp:coreProperties>
</file>