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bin" ContentType="application/vnd.openxmlformats-officedocument.oleObject"/>
  <Default Extension="png" ContentType="image/png"/>
  <Default Extension="tiff" ContentType="image/tiff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sldIdLst>
    <p:sldId id="258" r:id="rId3"/>
    <p:sldId id="259" r:id="rId4"/>
    <p:sldId id="260" r:id="rId5"/>
    <p:sldId id="261" r:id="rId6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  <p:sldId id="305" r:id="rId51"/>
    <p:sldId id="306" r:id="rId52"/>
    <p:sldId id="307" r:id="rId53"/>
    <p:sldId id="308" r:id="rId54"/>
    <p:sldId id="309" r:id="rId55"/>
    <p:sldId id="310" r:id="rId56"/>
    <p:sldId id="311" r:id="rId5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notesMaster" Target="notesMasters/notesMaster1.xml"/><Relationship Id="rId60" Type="http://schemas.openxmlformats.org/officeDocument/2006/relationships/tableStyles" Target="tableStyles.xml"/><Relationship Id="rId6" Type="http://schemas.openxmlformats.org/officeDocument/2006/relationships/slide" Target="slides/slide4.xml"/><Relationship Id="rId59" Type="http://schemas.openxmlformats.org/officeDocument/2006/relationships/viewProps" Target="viewProps.xml"/><Relationship Id="rId58" Type="http://schemas.openxmlformats.org/officeDocument/2006/relationships/presProps" Target="presProps.xml"/><Relationship Id="rId57" Type="http://schemas.openxmlformats.org/officeDocument/2006/relationships/slide" Target="slides/slide54.xml"/><Relationship Id="rId56" Type="http://schemas.openxmlformats.org/officeDocument/2006/relationships/slide" Target="slides/slide53.xml"/><Relationship Id="rId55" Type="http://schemas.openxmlformats.org/officeDocument/2006/relationships/slide" Target="slides/slide52.xml"/><Relationship Id="rId54" Type="http://schemas.openxmlformats.org/officeDocument/2006/relationships/slide" Target="slides/slide51.xml"/><Relationship Id="rId53" Type="http://schemas.openxmlformats.org/officeDocument/2006/relationships/slide" Target="slides/slide50.xml"/><Relationship Id="rId52" Type="http://schemas.openxmlformats.org/officeDocument/2006/relationships/slide" Target="slides/slide49.xml"/><Relationship Id="rId51" Type="http://schemas.openxmlformats.org/officeDocument/2006/relationships/slide" Target="slides/slide48.xml"/><Relationship Id="rId50" Type="http://schemas.openxmlformats.org/officeDocument/2006/relationships/slide" Target="slides/slide47.xml"/><Relationship Id="rId5" Type="http://schemas.openxmlformats.org/officeDocument/2006/relationships/slide" Target="slides/slide3.xml"/><Relationship Id="rId49" Type="http://schemas.openxmlformats.org/officeDocument/2006/relationships/slide" Target="slides/slide46.xml"/><Relationship Id="rId48" Type="http://schemas.openxmlformats.org/officeDocument/2006/relationships/slide" Target="slides/slide45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slide" Target="slides/slide2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image" Target="../media/image3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wmf"/></Relationships>
</file>

<file path=ppt/drawings/_rels/vmlDrawing3.vml.rels><?xml version="1.0" encoding="UTF-8" standalone="yes"?>
<Relationships xmlns="http://schemas.openxmlformats.org/package/2006/relationships"><Relationship Id="rId4" Type="http://schemas.openxmlformats.org/officeDocument/2006/relationships/image" Target="../media/image23.wmf"/><Relationship Id="rId3" Type="http://schemas.openxmlformats.org/officeDocument/2006/relationships/image" Target="../media/image22.wmf"/><Relationship Id="rId2" Type="http://schemas.openxmlformats.org/officeDocument/2006/relationships/image" Target="../media/image21.wmf"/><Relationship Id="rId1" Type="http://schemas.openxmlformats.org/officeDocument/2006/relationships/image" Target="../media/image20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/>
          </p:nvPr>
        </p:nvSpPr>
        <p:spPr/>
      </p:sp>
      <p:sp>
        <p:nvSpPr>
          <p:cNvPr id="3" name="文本占位符 2"/>
          <p:cNvSpPr/>
          <p:nvPr>
            <p:ph type="body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slide" Target="slide3.xml"/><Relationship Id="rId1" Type="http://schemas.openxmlformats.org/officeDocument/2006/relationships/image" Target="../media/image1.tiff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slide" Target="slide3.xml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7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12.xml"/><Relationship Id="rId3" Type="http://schemas.openxmlformats.org/officeDocument/2006/relationships/slide" Target="slide3.xml"/><Relationship Id="rId2" Type="http://schemas.openxmlformats.org/officeDocument/2006/relationships/image" Target="NULL" TargetMode="External"/><Relationship Id="rId1" Type="http://schemas.openxmlformats.org/officeDocument/2006/relationships/image" Target="../media/image2.png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vmlDrawing" Target="../drawings/vmlDrawing1.vml"/><Relationship Id="rId8" Type="http://schemas.openxmlformats.org/officeDocument/2006/relationships/slideLayout" Target="../slideLayouts/slideLayout7.xml"/><Relationship Id="rId7" Type="http://schemas.openxmlformats.org/officeDocument/2006/relationships/tags" Target="../tags/tag13.xml"/><Relationship Id="rId6" Type="http://schemas.openxmlformats.org/officeDocument/2006/relationships/slide" Target="slide3.xml"/><Relationship Id="rId5" Type="http://schemas.openxmlformats.org/officeDocument/2006/relationships/image" Target="../media/image4.wmf"/><Relationship Id="rId4" Type="http://schemas.openxmlformats.org/officeDocument/2006/relationships/oleObject" Target="../embeddings/oleObject2.bin"/><Relationship Id="rId3" Type="http://schemas.openxmlformats.org/officeDocument/2006/relationships/image" Target="../media/image3.wmf"/><Relationship Id="rId2" Type="http://schemas.openxmlformats.org/officeDocument/2006/relationships/oleObject" Target="../embeddings/oleObject1.bin"/><Relationship Id="rId10" Type="http://schemas.openxmlformats.org/officeDocument/2006/relationships/notesSlide" Target="../notesSlides/notesSlide8.xml"/><Relationship Id="rId1" Type="http://schemas.openxmlformats.org/officeDocument/2006/relationships/image" Target="../media/image1.tiff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9.xml"/><Relationship Id="rId8" Type="http://schemas.openxmlformats.org/officeDocument/2006/relationships/slideLayout" Target="../slideLayouts/slideLayout7.xml"/><Relationship Id="rId7" Type="http://schemas.openxmlformats.org/officeDocument/2006/relationships/tags" Target="../tags/tag15.xml"/><Relationship Id="rId6" Type="http://schemas.openxmlformats.org/officeDocument/2006/relationships/slide" Target="slide3.xml"/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tags" Target="../tags/tag14.xml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0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17.xml"/><Relationship Id="rId2" Type="http://schemas.openxmlformats.org/officeDocument/2006/relationships/slide" Target="slide3.xml"/><Relationship Id="rId1" Type="http://schemas.openxmlformats.org/officeDocument/2006/relationships/tags" Target="../tags/tag16.xml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1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18.xml"/><Relationship Id="rId2" Type="http://schemas.openxmlformats.org/officeDocument/2006/relationships/slide" Target="slide3.xml"/><Relationship Id="rId1" Type="http://schemas.openxmlformats.org/officeDocument/2006/relationships/image" Target="../media/image1.tiff"/></Relationships>
</file>

<file path=ppt/slides/_rels/slide17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2.xml"/><Relationship Id="rId6" Type="http://schemas.openxmlformats.org/officeDocument/2006/relationships/vmlDrawing" Target="../drawings/vmlDrawing2.v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19.xml"/><Relationship Id="rId3" Type="http://schemas.openxmlformats.org/officeDocument/2006/relationships/slide" Target="slide3.xml"/><Relationship Id="rId2" Type="http://schemas.openxmlformats.org/officeDocument/2006/relationships/image" Target="../media/image9.wmf"/><Relationship Id="rId1" Type="http://schemas.openxmlformats.org/officeDocument/2006/relationships/oleObject" Target="../embeddings/oleObject3.bin"/></Relationships>
</file>

<file path=ppt/slides/_rels/slide1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3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20.xml"/><Relationship Id="rId2" Type="http://schemas.openxmlformats.org/officeDocument/2006/relationships/slide" Target="slide3.xml"/><Relationship Id="rId1" Type="http://schemas.openxmlformats.org/officeDocument/2006/relationships/image" Target="../media/image4.tiff"/></Relationships>
</file>

<file path=ppt/slides/_rels/slide1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4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21.xml"/><Relationship Id="rId2" Type="http://schemas.openxmlformats.org/officeDocument/2006/relationships/slide" Target="slide3.xml"/><Relationship Id="rId1" Type="http://schemas.openxmlformats.org/officeDocument/2006/relationships/image" Target="../media/image1.tiff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5.xml"/><Relationship Id="rId8" Type="http://schemas.openxmlformats.org/officeDocument/2006/relationships/slide" Target="slide20.xml"/><Relationship Id="rId7" Type="http://schemas.openxmlformats.org/officeDocument/2006/relationships/tags" Target="../tags/tag4.xml"/><Relationship Id="rId6" Type="http://schemas.openxmlformats.org/officeDocument/2006/relationships/slide" Target="slide47.xml"/><Relationship Id="rId5" Type="http://schemas.openxmlformats.org/officeDocument/2006/relationships/tags" Target="../tags/tag3.xml"/><Relationship Id="rId4" Type="http://schemas.openxmlformats.org/officeDocument/2006/relationships/slide" Target="slide31.xml"/><Relationship Id="rId3" Type="http://schemas.openxmlformats.org/officeDocument/2006/relationships/image" Target="../media/image1.png"/><Relationship Id="rId2" Type="http://schemas.openxmlformats.org/officeDocument/2006/relationships/tags" Target="../tags/tag2.xml"/><Relationship Id="rId10" Type="http://schemas.openxmlformats.org/officeDocument/2006/relationships/slideLayout" Target="../slideLayouts/slideLayout7.xml"/><Relationship Id="rId1" Type="http://schemas.openxmlformats.org/officeDocument/2006/relationships/slide" Target="slide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0.png"/><Relationship Id="rId1" Type="http://schemas.openxmlformats.org/officeDocument/2006/relationships/image" Target="../media/image3.tiff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3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4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slide" Target="slide4.xml"/><Relationship Id="rId5" Type="http://schemas.openxmlformats.org/officeDocument/2006/relationships/slide" Target="slide7.xml"/><Relationship Id="rId4" Type="http://schemas.openxmlformats.org/officeDocument/2006/relationships/slide" Target="slide19.xml"/><Relationship Id="rId3" Type="http://schemas.openxmlformats.org/officeDocument/2006/relationships/slide" Target="slide16.xml"/><Relationship Id="rId2" Type="http://schemas.openxmlformats.org/officeDocument/2006/relationships/slide" Target="slide13.xml"/><Relationship Id="rId1" Type="http://schemas.openxmlformats.org/officeDocument/2006/relationships/slide" Target="slide10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5.png"/></Relationships>
</file>

<file path=ppt/slides/_rels/slide3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6.png"/><Relationship Id="rId2" Type="http://schemas.openxmlformats.org/officeDocument/2006/relationships/image" Target="../media/image6.tiff"/><Relationship Id="rId1" Type="http://schemas.openxmlformats.org/officeDocument/2006/relationships/image" Target="../media/image5.tiff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7.pn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8.png"/><Relationship Id="rId1" Type="http://schemas.openxmlformats.org/officeDocument/2006/relationships/image" Target="../media/image6.tiff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2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23.xml"/><Relationship Id="rId1" Type="http://schemas.openxmlformats.org/officeDocument/2006/relationships/image" Target="../media/image6.tiff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tiff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9.png"/><Relationship Id="rId1" Type="http://schemas.openxmlformats.org/officeDocument/2006/relationships/image" Target="../media/image6.tiff"/></Relationships>
</file>

<file path=ppt/slides/_rels/slide4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6.xml"/><Relationship Id="rId4" Type="http://schemas.openxmlformats.org/officeDocument/2006/relationships/slide" Target="slide3.xml"/><Relationship Id="rId3" Type="http://schemas.openxmlformats.org/officeDocument/2006/relationships/image" Target="../media/image3.tiff"/><Relationship Id="rId2" Type="http://schemas.openxmlformats.org/officeDocument/2006/relationships/image" Target="../media/image2.tiff"/><Relationship Id="rId1" Type="http://schemas.openxmlformats.org/officeDocument/2006/relationships/image" Target="../media/image1.tiff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24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tiff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tiff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25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.xml"/><Relationship Id="rId8" Type="http://schemas.openxmlformats.org/officeDocument/2006/relationships/image" Target="../media/image23.wmf"/><Relationship Id="rId7" Type="http://schemas.openxmlformats.org/officeDocument/2006/relationships/oleObject" Target="../embeddings/oleObject7.bin"/><Relationship Id="rId6" Type="http://schemas.openxmlformats.org/officeDocument/2006/relationships/image" Target="../media/image22.wmf"/><Relationship Id="rId5" Type="http://schemas.openxmlformats.org/officeDocument/2006/relationships/oleObject" Target="../embeddings/oleObject6.bin"/><Relationship Id="rId4" Type="http://schemas.openxmlformats.org/officeDocument/2006/relationships/image" Target="../media/image21.wmf"/><Relationship Id="rId3" Type="http://schemas.openxmlformats.org/officeDocument/2006/relationships/oleObject" Target="../embeddings/oleObject5.bin"/><Relationship Id="rId2" Type="http://schemas.openxmlformats.org/officeDocument/2006/relationships/image" Target="../media/image20.wmf"/><Relationship Id="rId10" Type="http://schemas.openxmlformats.org/officeDocument/2006/relationships/vmlDrawing" Target="../drawings/vmlDrawing3.vml"/><Relationship Id="rId1" Type="http://schemas.openxmlformats.org/officeDocument/2006/relationships/oleObject" Target="../embeddings/oleObject4.bin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7.tiff"/><Relationship Id="rId1" Type="http://schemas.openxmlformats.org/officeDocument/2006/relationships/image" Target="../media/image2.tiff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7.xml"/><Relationship Id="rId1" Type="http://schemas.openxmlformats.org/officeDocument/2006/relationships/slide" Target="slide3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tiff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7.xml"/><Relationship Id="rId1" Type="http://schemas.openxmlformats.org/officeDocument/2006/relationships/slide" Target="slide3.xml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8.xml"/><Relationship Id="rId2" Type="http://schemas.openxmlformats.org/officeDocument/2006/relationships/slide" Target="slide3.xml"/><Relationship Id="rId1" Type="http://schemas.openxmlformats.org/officeDocument/2006/relationships/image" Target="../media/image1.tiff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10.xml"/><Relationship Id="rId2" Type="http://schemas.openxmlformats.org/officeDocument/2006/relationships/slide" Target="slide3.xml"/><Relationship Id="rId1" Type="http://schemas.openxmlformats.org/officeDocument/2006/relationships/tags" Target="../tags/tag9.xml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11.xml"/><Relationship Id="rId1" Type="http://schemas.openxmlformats.org/officeDocument/2006/relationships/slide" Target="slid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4" name="矩形 103"/>
          <p:cNvSpPr/>
          <p:nvPr/>
        </p:nvSpPr>
        <p:spPr>
          <a:xfrm>
            <a:off x="1774190" y="2597785"/>
            <a:ext cx="9045575" cy="124650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6000" b="1" i="0" u="none" strike="noStrike" kern="1200" cap="none" spc="0" normalizeH="0" baseline="0" noProof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第</a:t>
            </a:r>
            <a:r>
              <a:rPr kumimoji="0" lang="en-US" altLang="zh-CN" sz="6000" b="1" i="0" u="none" strike="noStrike" kern="1200" cap="none" spc="0" normalizeH="0" baseline="0" noProof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12</a:t>
            </a:r>
            <a:r>
              <a:rPr kumimoji="0" lang="zh-CN" altLang="en-US" sz="6000" b="1" i="0" u="none" strike="noStrike" kern="1200" cap="none" spc="0" normalizeH="0" baseline="0" noProof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讲</a:t>
            </a:r>
            <a:r>
              <a:rPr kumimoji="0" lang="zh-CN" altLang="en-US" sz="6000" b="1" i="0" u="none" strike="noStrike" kern="1200" cap="none" spc="0" normalizeH="0" baseline="0" noProof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  内能  内能的利用</a:t>
            </a:r>
            <a:endParaRPr kumimoji="0" lang="zh-CN" altLang="en-US" sz="6000" b="1" i="0" u="none" strike="noStrike" kern="1200" cap="none" spc="0" normalizeH="0" baseline="0" noProof="1" dirty="0" smtClean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5" name="组合 4"/>
          <p:cNvGrpSpPr/>
          <p:nvPr/>
        </p:nvGrpSpPr>
        <p:grpSpPr>
          <a:xfrm>
            <a:off x="998855" y="1917700"/>
            <a:ext cx="4099560" cy="521970"/>
            <a:chOff x="894" y="3246"/>
            <a:chExt cx="6456" cy="822"/>
          </a:xfrm>
        </p:grpSpPr>
        <p:sp>
          <p:nvSpPr>
            <p:cNvPr id="20481" name="文本框 4"/>
            <p:cNvSpPr txBox="1"/>
            <p:nvPr/>
          </p:nvSpPr>
          <p:spPr>
            <a:xfrm>
              <a:off x="3894" y="3246"/>
              <a:ext cx="3456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r>
                <a:rPr sz="2800" dirty="0"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rPr>
                <a:t>比热容</a:t>
              </a:r>
              <a:r>
                <a:rPr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(必考)</a:t>
              </a:r>
              <a:endParaRPr sz="24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pSp>
          <p:nvGrpSpPr>
            <p:cNvPr id="20488" name="组合 13"/>
            <p:cNvGrpSpPr/>
            <p:nvPr/>
          </p:nvGrpSpPr>
          <p:grpSpPr>
            <a:xfrm>
              <a:off x="894" y="3246"/>
              <a:ext cx="2665" cy="822"/>
              <a:chOff x="6686" y="8865"/>
              <a:chExt cx="2836" cy="877"/>
            </a:xfrm>
          </p:grpSpPr>
          <p:pic>
            <p:nvPicPr>
              <p:cNvPr id="20489" name="图片 9" descr="考点2字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6686" y="8865"/>
                <a:ext cx="2836" cy="821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0490" name="文本框 10"/>
              <p:cNvSpPr txBox="1"/>
              <p:nvPr/>
            </p:nvSpPr>
            <p:spPr>
              <a:xfrm>
                <a:off x="6686" y="8865"/>
                <a:ext cx="1536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zh-CN" altLang="en-US" sz="28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考点</a:t>
                </a:r>
                <a:endParaRPr lang="zh-CN" altLang="en-US" sz="2800" b="1" dirty="0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20491" name="文本框 11"/>
              <p:cNvSpPr txBox="1"/>
              <p:nvPr/>
            </p:nvSpPr>
            <p:spPr>
              <a:xfrm rot="-10800000" flipV="1">
                <a:off x="8667" y="8865"/>
                <a:ext cx="668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28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3</a:t>
                </a:r>
                <a:endParaRPr lang="en-US" altLang="zh-CN" sz="28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8" name="文本框 7"/>
          <p:cNvSpPr txBox="1"/>
          <p:nvPr/>
        </p:nvSpPr>
        <p:spPr>
          <a:xfrm>
            <a:off x="855345" y="2808605"/>
            <a:ext cx="8696325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1. </a:t>
            </a:r>
            <a:r>
              <a:rPr lang="zh-CN" sz="2400">
                <a:ea typeface="黑体" panose="02010609060101010101" pitchFamily="49" charset="-122"/>
              </a:rPr>
              <a:t>比热容</a:t>
            </a: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</a:rPr>
              <a:t>(1)</a:t>
            </a:r>
            <a:r>
              <a:rPr lang="zh-CN" sz="2400">
                <a:ea typeface="黑体" panose="02010609060101010101" pitchFamily="49" charset="-122"/>
              </a:rPr>
              <a:t>定义：</a:t>
            </a:r>
            <a:r>
              <a:rPr lang="zh-CN" sz="2400">
                <a:ea typeface="宋体" panose="02010600030101010101" pitchFamily="2" charset="-122"/>
              </a:rPr>
              <a:t>一定质量的某种物质，在温度升高时所吸收的热量与它的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和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____________</a:t>
            </a:r>
            <a:r>
              <a:rPr lang="zh-CN" sz="2400">
                <a:ea typeface="宋体" panose="02010600030101010101" pitchFamily="2" charset="-122"/>
              </a:rPr>
              <a:t>的乘积之比．用符号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  <a:r>
              <a:rPr lang="zh-CN" sz="2400">
                <a:ea typeface="宋体" panose="02010600030101010101" pitchFamily="2" charset="-122"/>
              </a:rPr>
              <a:t>表示．</a:t>
            </a: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</a:rPr>
              <a:t>(2)</a:t>
            </a:r>
            <a:r>
              <a:rPr lang="zh-CN" sz="2400">
                <a:ea typeface="黑体" panose="02010609060101010101" pitchFamily="49" charset="-122"/>
              </a:rPr>
              <a:t>单位：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______________</a:t>
            </a:r>
            <a:r>
              <a:rPr lang="zh-CN" sz="2400">
                <a:ea typeface="宋体" panose="02010600030101010101" pitchFamily="2" charset="-122"/>
              </a:rPr>
              <a:t>，符号是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__________</a:t>
            </a:r>
            <a:r>
              <a:rPr lang="zh-CN" sz="2400">
                <a:ea typeface="宋体" panose="02010600030101010101" pitchFamily="2" charset="-122"/>
              </a:rPr>
              <a:t>．</a:t>
            </a:r>
            <a:endParaRPr lang="zh-CN" altLang="en-US" sz="2400"/>
          </a:p>
        </p:txBody>
      </p:sp>
      <p:sp>
        <p:nvSpPr>
          <p:cNvPr id="10" name="矩形 9"/>
          <p:cNvSpPr/>
          <p:nvPr/>
        </p:nvSpPr>
        <p:spPr>
          <a:xfrm>
            <a:off x="1768212" y="4029437"/>
            <a:ext cx="792480" cy="460375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质量</a:t>
            </a:r>
            <a:endParaRPr lang="zh-CN" altLang="zh-CN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131557" y="4029437"/>
            <a:ext cx="1706880" cy="460375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升高的温度</a:t>
            </a:r>
            <a:endParaRPr lang="zh-CN" altLang="zh-CN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055232" y="4603477"/>
            <a:ext cx="2316480" cy="460375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焦每千克摄氏度</a:t>
            </a:r>
            <a:endParaRPr lang="zh-CN" altLang="zh-CN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714737" y="4603477"/>
            <a:ext cx="1300480" cy="460375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J/(kg·℃)</a:t>
            </a:r>
            <a:endParaRPr lang="zh-CN" altLang="zh-CN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43" name="流程图: 终止 42">
            <a:hlinkClick r:id="rId2" action="ppaction://hlinksldjump"/>
          </p:cNvPr>
          <p:cNvSpPr/>
          <p:nvPr/>
        </p:nvSpPr>
        <p:spPr>
          <a:xfrm>
            <a:off x="8521700" y="4622165"/>
            <a:ext cx="2034540" cy="477520"/>
          </a:xfrm>
          <a:prstGeom prst="flowChartTerminator">
            <a:avLst/>
          </a:prstGeom>
          <a:solidFill>
            <a:schemeClr val="accent4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p>
            <a:pPr algn="ctr" fontAlgn="base">
              <a:lnSpc>
                <a:spcPct val="100000"/>
              </a:lnSpc>
            </a:pPr>
            <a:r>
              <a:rPr lang="zh-CN" altLang="en-US" sz="1815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返回思维导图</a:t>
            </a:r>
            <a:endParaRPr lang="zh-CN" altLang="en-US" sz="1815" b="1" strike="noStrike" noProof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815340" y="972820"/>
            <a:ext cx="10661015" cy="50774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</a:rPr>
              <a:t>(3)</a:t>
            </a:r>
            <a:r>
              <a:rPr lang="zh-CN" sz="2400">
                <a:ea typeface="黑体" panose="02010609060101010101" pitchFamily="49" charset="-122"/>
              </a:rPr>
              <a:t>理解</a:t>
            </a:r>
            <a:r>
              <a:rPr lang="en-US" sz="2400">
                <a:latin typeface="Times New Roman" panose="02020603050405020304" pitchFamily="18" charset="0"/>
                <a:cs typeface="仿宋_GB2312" charset="0"/>
              </a:rPr>
              <a:t>[2015.18(3)</a:t>
            </a:r>
            <a:r>
              <a:rPr lang="zh-CN" sz="2400">
                <a:cs typeface="仿宋_GB2312" charset="0"/>
              </a:rPr>
              <a:t>第</a:t>
            </a:r>
            <a:r>
              <a:rPr lang="en-US" sz="2400">
                <a:latin typeface="Times New Roman" panose="02020603050405020304" pitchFamily="18" charset="0"/>
                <a:cs typeface="仿宋_GB2312" charset="0"/>
              </a:rPr>
              <a:t>2</a:t>
            </a:r>
            <a:r>
              <a:rPr lang="zh-CN" sz="2400">
                <a:cs typeface="仿宋_GB2312" charset="0"/>
              </a:rPr>
              <a:t>空，</a:t>
            </a:r>
            <a:r>
              <a:rPr lang="en-US" sz="2400">
                <a:latin typeface="Times New Roman" panose="02020603050405020304" pitchFamily="18" charset="0"/>
                <a:cs typeface="仿宋_GB2312" charset="0"/>
              </a:rPr>
              <a:t>2014.12]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A</a:t>
            </a:r>
            <a:r>
              <a:rPr lang="zh-CN" sz="2400">
                <a:ea typeface="宋体" panose="02010600030101010101" pitchFamily="2" charset="-122"/>
              </a:rPr>
              <a:t>．比热容是物质的一种特性，只与物质的种类和状态有关，与物质的质量、体积、吸放热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</a:t>
            </a:r>
            <a:r>
              <a:rPr lang="zh-CN" sz="2400">
                <a:ea typeface="宋体" panose="02010600030101010101" pitchFamily="2" charset="-122"/>
              </a:rPr>
              <a:t>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B</a:t>
            </a:r>
            <a:r>
              <a:rPr lang="zh-CN" sz="2400">
                <a:ea typeface="宋体" panose="02010600030101010101" pitchFamily="2" charset="-122"/>
              </a:rPr>
              <a:t>．质量相同的不同物质，当吸收或放出相同的热量时，温度变化较大的物质比热容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C</a:t>
            </a:r>
            <a:r>
              <a:rPr lang="zh-CN" sz="2400">
                <a:ea typeface="宋体" panose="02010600030101010101" pitchFamily="2" charset="-122"/>
              </a:rPr>
              <a:t>．质量相同的不同物质，当升高或降低相同的温度时，吸收或放出热量较多的物质比热容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．</a:t>
            </a: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</a:rPr>
              <a:t>(4)</a:t>
            </a:r>
            <a:r>
              <a:rPr lang="zh-CN" sz="2400">
                <a:ea typeface="黑体" panose="02010609060101010101" pitchFamily="49" charset="-122"/>
              </a:rPr>
              <a:t>水的比热容较</a:t>
            </a: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</a:rPr>
              <a:t>______</a:t>
            </a:r>
            <a:r>
              <a:rPr lang="zh-CN" sz="2400">
                <a:ea typeface="黑体" panose="02010609060101010101" pitchFamily="49" charset="-122"/>
              </a:rPr>
              <a:t>的应用：</a:t>
            </a:r>
            <a:r>
              <a:rPr lang="zh-CN" sz="2400">
                <a:ea typeface="宋体" panose="02010600030101010101" pitchFamily="2" charset="-122"/>
              </a:rPr>
              <a:t>汽车发动机用水做冷却剂；用水作为暖气片、热水袋的传热介质等．</a:t>
            </a:r>
            <a:endParaRPr lang="zh-CN" altLang="en-US" sz="2400"/>
          </a:p>
        </p:txBody>
      </p:sp>
      <p:sp>
        <p:nvSpPr>
          <p:cNvPr id="10" name="矩形 9"/>
          <p:cNvSpPr/>
          <p:nvPr/>
        </p:nvSpPr>
        <p:spPr>
          <a:xfrm>
            <a:off x="2772782" y="2163807"/>
            <a:ext cx="792480" cy="460375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无关</a:t>
            </a:r>
            <a:endParaRPr lang="zh-CN" altLang="zh-CN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983477" y="3311887"/>
            <a:ext cx="487680" cy="460375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小</a:t>
            </a:r>
            <a:endParaRPr lang="zh-CN" altLang="zh-CN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916292" y="4388212"/>
            <a:ext cx="487680" cy="460375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大</a:t>
            </a:r>
            <a:endParaRPr lang="zh-CN" altLang="zh-CN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131557" y="4962252"/>
            <a:ext cx="487680" cy="460375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大</a:t>
            </a:r>
            <a:endParaRPr lang="zh-CN" altLang="zh-CN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43" name="流程图: 终止 42">
            <a:hlinkClick r:id="rId1" action="ppaction://hlinksldjump"/>
          </p:cNvPr>
          <p:cNvSpPr/>
          <p:nvPr/>
        </p:nvSpPr>
        <p:spPr>
          <a:xfrm>
            <a:off x="9095740" y="5554980"/>
            <a:ext cx="2034540" cy="477520"/>
          </a:xfrm>
          <a:prstGeom prst="flowChartTerminator">
            <a:avLst/>
          </a:prstGeom>
          <a:solidFill>
            <a:schemeClr val="accent4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p>
            <a:pPr algn="ctr" fontAlgn="base">
              <a:lnSpc>
                <a:spcPct val="100000"/>
              </a:lnSpc>
            </a:pPr>
            <a:r>
              <a:rPr lang="zh-CN" altLang="en-US" sz="1815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返回思维导图</a:t>
            </a:r>
            <a:endParaRPr lang="zh-CN" altLang="en-US" sz="1815" b="1" strike="noStrike" noProof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" name="文本框 7"/>
          <p:cNvSpPr txBox="1"/>
          <p:nvPr/>
        </p:nvSpPr>
        <p:spPr>
          <a:xfrm>
            <a:off x="967740" y="1800225"/>
            <a:ext cx="609282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2. </a:t>
            </a:r>
            <a:r>
              <a:rPr lang="zh-CN" alt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物质吸收、放出热量的计算公式</a:t>
            </a:r>
            <a:r>
              <a:rPr lang="en-US" sz="2400">
                <a:latin typeface="Times New Roman" panose="02020603050405020304" pitchFamily="18" charset="0"/>
                <a:cs typeface="仿宋_GB2312" charset="0"/>
              </a:rPr>
              <a:t>(6</a:t>
            </a:r>
            <a:r>
              <a:rPr lang="zh-CN" sz="2400">
                <a:cs typeface="仿宋_GB2312" charset="0"/>
              </a:rPr>
              <a:t>年</a:t>
            </a:r>
            <a:r>
              <a:rPr lang="en-US" sz="2400">
                <a:latin typeface="Times New Roman" panose="02020603050405020304" pitchFamily="18" charset="0"/>
                <a:cs typeface="仿宋_GB2312" charset="0"/>
              </a:rPr>
              <a:t>4</a:t>
            </a:r>
            <a:r>
              <a:rPr lang="zh-CN" sz="2400">
                <a:cs typeface="仿宋_GB2312" charset="0"/>
              </a:rPr>
              <a:t>考</a:t>
            </a:r>
            <a:r>
              <a:rPr lang="en-US" sz="2400">
                <a:latin typeface="Times New Roman" panose="02020603050405020304" pitchFamily="18" charset="0"/>
                <a:cs typeface="仿宋_GB2312" charset="0"/>
              </a:rPr>
              <a:t>)</a:t>
            </a:r>
            <a:endParaRPr lang="zh-CN" altLang="en-US" sz="2400"/>
          </a:p>
        </p:txBody>
      </p:sp>
      <p:pic>
        <p:nvPicPr>
          <p:cNvPr id="9" name="图片 997"/>
          <p:cNvPicPr>
            <a:picLocks noChangeAspect="1"/>
          </p:cNvPicPr>
          <p:nvPr/>
        </p:nvPicPr>
        <p:blipFill>
          <a:blip r:embed="rId1" r:link="rId2"/>
          <a:stretch>
            <a:fillRect/>
          </a:stretch>
        </p:blipFill>
        <p:spPr>
          <a:xfrm>
            <a:off x="2705735" y="2927985"/>
            <a:ext cx="6780530" cy="1517015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文本框 9"/>
          <p:cNvSpPr txBox="1"/>
          <p:nvPr/>
        </p:nvSpPr>
        <p:spPr>
          <a:xfrm>
            <a:off x="967740" y="5052060"/>
            <a:ext cx="662305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ea typeface="黑体" panose="02010609060101010101" pitchFamily="49" charset="-122"/>
              </a:rPr>
              <a:t>注：</a:t>
            </a:r>
            <a:r>
              <a:rPr lang="zh-CN" sz="2400">
                <a:cs typeface="楷体_GB2312" charset="0"/>
              </a:rPr>
              <a:t>吸热时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Δ</a:t>
            </a:r>
            <a:r>
              <a:rPr lang="en-US" sz="2400" i="1">
                <a:latin typeface="Times New Roman" panose="02020603050405020304" pitchFamily="18" charset="0"/>
                <a:cs typeface="楷体_GB2312" charset="0"/>
              </a:rPr>
              <a:t>t</a:t>
            </a:r>
            <a:r>
              <a:rPr lang="zh-CN" sz="2400">
                <a:cs typeface="楷体_GB2312" charset="0"/>
              </a:rPr>
              <a:t>＝</a:t>
            </a:r>
            <a:r>
              <a:rPr lang="en-US" sz="2400" i="1">
                <a:latin typeface="Times New Roman" panose="02020603050405020304" pitchFamily="18" charset="0"/>
                <a:cs typeface="楷体_GB2312" charset="0"/>
              </a:rPr>
              <a:t>t</a:t>
            </a:r>
            <a:r>
              <a:rPr lang="zh-CN" sz="2400" baseline="-25000">
                <a:cs typeface="楷体_GB2312" charset="0"/>
              </a:rPr>
              <a:t>末</a:t>
            </a:r>
            <a:r>
              <a:rPr lang="zh-CN" sz="2400">
                <a:cs typeface="楷体_GB2312" charset="0"/>
              </a:rPr>
              <a:t>－</a:t>
            </a:r>
            <a:r>
              <a:rPr lang="en-US" sz="2400" i="1">
                <a:latin typeface="Times New Roman" panose="02020603050405020304" pitchFamily="18" charset="0"/>
                <a:cs typeface="楷体_GB2312" charset="0"/>
              </a:rPr>
              <a:t>t</a:t>
            </a:r>
            <a:r>
              <a:rPr lang="zh-CN" sz="2400" baseline="-25000">
                <a:cs typeface="楷体_GB2312" charset="0"/>
              </a:rPr>
              <a:t>初</a:t>
            </a:r>
            <a:r>
              <a:rPr lang="zh-CN" sz="2400">
                <a:cs typeface="楷体_GB2312" charset="0"/>
              </a:rPr>
              <a:t>，放热时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Δ</a:t>
            </a:r>
            <a:r>
              <a:rPr lang="en-US" sz="2400" i="1">
                <a:latin typeface="Times New Roman" panose="02020603050405020304" pitchFamily="18" charset="0"/>
                <a:cs typeface="楷体_GB2312" charset="0"/>
              </a:rPr>
              <a:t>t</a:t>
            </a:r>
            <a:r>
              <a:rPr lang="zh-CN" sz="2400">
                <a:cs typeface="楷体_GB2312" charset="0"/>
              </a:rPr>
              <a:t>＝</a:t>
            </a:r>
            <a:r>
              <a:rPr lang="en-US" sz="2400" i="1">
                <a:latin typeface="Times New Roman" panose="02020603050405020304" pitchFamily="18" charset="0"/>
                <a:cs typeface="楷体_GB2312" charset="0"/>
              </a:rPr>
              <a:t>t</a:t>
            </a:r>
            <a:r>
              <a:rPr lang="zh-CN" sz="2400" baseline="-25000">
                <a:cs typeface="楷体_GB2312" charset="0"/>
              </a:rPr>
              <a:t>初</a:t>
            </a:r>
            <a:r>
              <a:rPr lang="zh-CN" sz="2400">
                <a:cs typeface="楷体_GB2312" charset="0"/>
              </a:rPr>
              <a:t>－</a:t>
            </a:r>
            <a:r>
              <a:rPr lang="en-US" sz="2400" i="1">
                <a:latin typeface="Times New Roman" panose="02020603050405020304" pitchFamily="18" charset="0"/>
                <a:cs typeface="楷体_GB2312" charset="0"/>
              </a:rPr>
              <a:t>t</a:t>
            </a:r>
            <a:r>
              <a:rPr lang="zh-CN" sz="2400" baseline="-25000">
                <a:cs typeface="楷体_GB2312" charset="0"/>
              </a:rPr>
              <a:t>末</a:t>
            </a:r>
            <a:endParaRPr lang="zh-CN" altLang="en-US" sz="2400"/>
          </a:p>
        </p:txBody>
      </p:sp>
      <p:sp>
        <p:nvSpPr>
          <p:cNvPr id="43" name="流程图: 终止 42">
            <a:hlinkClick r:id="rId3" action="ppaction://hlinksldjump"/>
          </p:cNvPr>
          <p:cNvSpPr/>
          <p:nvPr/>
        </p:nvSpPr>
        <p:spPr>
          <a:xfrm>
            <a:off x="8808720" y="5124450"/>
            <a:ext cx="2034540" cy="477520"/>
          </a:xfrm>
          <a:prstGeom prst="flowChartTerminator">
            <a:avLst/>
          </a:prstGeom>
          <a:solidFill>
            <a:schemeClr val="accent4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p>
            <a:pPr algn="ctr" fontAlgn="base">
              <a:lnSpc>
                <a:spcPct val="100000"/>
              </a:lnSpc>
            </a:pPr>
            <a:r>
              <a:rPr lang="zh-CN" altLang="en-US" sz="1815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返回思维导图</a:t>
            </a:r>
            <a:endParaRPr lang="zh-CN" altLang="en-US" sz="1815" b="1" strike="noStrike" noProof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7" name="组合 6"/>
          <p:cNvGrpSpPr/>
          <p:nvPr/>
        </p:nvGrpSpPr>
        <p:grpSpPr>
          <a:xfrm>
            <a:off x="1070610" y="1917700"/>
            <a:ext cx="4723765" cy="521970"/>
            <a:chOff x="894" y="3246"/>
            <a:chExt cx="7439" cy="822"/>
          </a:xfrm>
        </p:grpSpPr>
        <p:sp>
          <p:nvSpPr>
            <p:cNvPr id="20481" name="文本框 4"/>
            <p:cNvSpPr txBox="1"/>
            <p:nvPr/>
          </p:nvSpPr>
          <p:spPr>
            <a:xfrm>
              <a:off x="3894" y="3246"/>
              <a:ext cx="4439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r>
                <a:rPr sz="2800" dirty="0"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rPr>
                <a:t>热机</a:t>
              </a:r>
              <a:r>
                <a:rPr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(2016.6第3空)　</a:t>
              </a:r>
              <a:endParaRPr sz="24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pSp>
          <p:nvGrpSpPr>
            <p:cNvPr id="20488" name="组合 13"/>
            <p:cNvGrpSpPr/>
            <p:nvPr/>
          </p:nvGrpSpPr>
          <p:grpSpPr>
            <a:xfrm>
              <a:off x="894" y="3246"/>
              <a:ext cx="2665" cy="822"/>
              <a:chOff x="6686" y="8865"/>
              <a:chExt cx="2836" cy="877"/>
            </a:xfrm>
          </p:grpSpPr>
          <p:pic>
            <p:nvPicPr>
              <p:cNvPr id="20489" name="图片 9" descr="考点2字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6686" y="8865"/>
                <a:ext cx="2836" cy="821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0490" name="文本框 10"/>
              <p:cNvSpPr txBox="1"/>
              <p:nvPr/>
            </p:nvSpPr>
            <p:spPr>
              <a:xfrm>
                <a:off x="6686" y="8865"/>
                <a:ext cx="1536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zh-CN" altLang="en-US" sz="28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考点</a:t>
                </a:r>
                <a:endParaRPr lang="zh-CN" altLang="en-US" sz="2800" b="1" dirty="0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20491" name="文本框 11"/>
              <p:cNvSpPr txBox="1"/>
              <p:nvPr/>
            </p:nvSpPr>
            <p:spPr>
              <a:xfrm rot="-10800000" flipV="1">
                <a:off x="8667" y="8865"/>
                <a:ext cx="668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28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4</a:t>
                </a:r>
                <a:endParaRPr lang="en-US" altLang="zh-CN" sz="28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13" name="组合 12"/>
          <p:cNvGrpSpPr/>
          <p:nvPr/>
        </p:nvGrpSpPr>
        <p:grpSpPr>
          <a:xfrm>
            <a:off x="998855" y="2473960"/>
            <a:ext cx="9505950" cy="2306955"/>
            <a:chOff x="1459" y="3670"/>
            <a:chExt cx="14970" cy="3633"/>
          </a:xfrm>
        </p:grpSpPr>
        <p:sp>
          <p:nvSpPr>
            <p:cNvPr id="8" name="文本框 7"/>
            <p:cNvSpPr txBox="1"/>
            <p:nvPr/>
          </p:nvSpPr>
          <p:spPr>
            <a:xfrm>
              <a:off x="1459" y="3670"/>
              <a:ext cx="14970" cy="363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>
                <a:lnSpc>
                  <a:spcPct val="150000"/>
                </a:lnSpc>
              </a:pPr>
              <a:r>
                <a:rPr lang="en-US" sz="2400">
                  <a:latin typeface="Times New Roman" panose="02020603050405020304" pitchFamily="18" charset="0"/>
                  <a:ea typeface="宋体" panose="02010600030101010101" pitchFamily="2" charset="-122"/>
                </a:rPr>
                <a:t>1. </a:t>
              </a:r>
              <a:r>
                <a:rPr lang="zh-CN" sz="2400">
                  <a:ea typeface="黑体" panose="02010609060101010101" pitchFamily="49" charset="-122"/>
                </a:rPr>
                <a:t>热机</a:t>
              </a:r>
              <a:r>
                <a:rPr lang="en-US" sz="2400">
                  <a:latin typeface="Times New Roman" panose="02020603050405020304" pitchFamily="18" charset="0"/>
                  <a:cs typeface="仿宋_GB2312" charset="0"/>
                </a:rPr>
                <a:t>(2016.6</a:t>
              </a:r>
              <a:r>
                <a:rPr lang="zh-CN" sz="2400">
                  <a:cs typeface="仿宋_GB2312" charset="0"/>
                </a:rPr>
                <a:t>第</a:t>
              </a:r>
              <a:r>
                <a:rPr lang="en-US" sz="2400">
                  <a:latin typeface="Times New Roman" panose="02020603050405020304" pitchFamily="18" charset="0"/>
                  <a:cs typeface="仿宋_GB2312" charset="0"/>
                </a:rPr>
                <a:t>3</a:t>
              </a:r>
              <a:r>
                <a:rPr lang="zh-CN" sz="2400">
                  <a:cs typeface="仿宋_GB2312" charset="0"/>
                </a:rPr>
                <a:t>空</a:t>
              </a:r>
              <a:r>
                <a:rPr lang="en-US" sz="2400">
                  <a:latin typeface="Times New Roman" panose="02020603050405020304" pitchFamily="18" charset="0"/>
                  <a:cs typeface="仿宋_GB2312" charset="0"/>
                </a:rPr>
                <a:t>)</a:t>
              </a:r>
              <a:r>
                <a:rPr lang="en-US" sz="2400">
                  <a:latin typeface="Times New Roman" panose="02020603050405020304" pitchFamily="18" charset="0"/>
                  <a:ea typeface="黑体" panose="02010609060101010101" pitchFamily="49" charset="-122"/>
                </a:rPr>
                <a:t>(1)</a:t>
              </a:r>
              <a:r>
                <a:rPr lang="zh-CN" sz="2400">
                  <a:ea typeface="黑体" panose="02010609060101010101" pitchFamily="49" charset="-122"/>
                </a:rPr>
                <a:t>定义：</a:t>
              </a:r>
              <a:r>
                <a:rPr lang="zh-CN" sz="2400">
                  <a:ea typeface="宋体" panose="02010600030101010101" pitchFamily="2" charset="-122"/>
                </a:rPr>
                <a:t>利用内能做功的机械．如蒸汽机、内燃机、汽轮机、喷气式发动机等．</a:t>
              </a:r>
              <a:r>
                <a:rPr lang="en-US" sz="2400">
                  <a:latin typeface="Times New Roman" panose="02020603050405020304" pitchFamily="18" charset="0"/>
                  <a:ea typeface="黑体" panose="02010609060101010101" pitchFamily="49" charset="-122"/>
                </a:rPr>
                <a:t>(2)</a:t>
              </a:r>
              <a:r>
                <a:rPr lang="zh-CN" sz="2400">
                  <a:ea typeface="黑体" panose="02010609060101010101" pitchFamily="49" charset="-122"/>
                </a:rPr>
                <a:t>工作原理：</a:t>
              </a:r>
              <a:r>
                <a:rPr lang="zh-CN" sz="2400">
                  <a:ea typeface="宋体" panose="02010600030101010101" pitchFamily="2" charset="-122"/>
                </a:rPr>
                <a:t>燃料的</a:t>
              </a:r>
              <a:r>
                <a:rPr lang="en-US" sz="2400">
                  <a:latin typeface="Times New Roman" panose="02020603050405020304" pitchFamily="18" charset="0"/>
                  <a:ea typeface="宋体" panose="02010600030101010101" pitchFamily="2" charset="-122"/>
                </a:rPr>
                <a:t>______                    </a:t>
              </a:r>
              <a:r>
                <a:rPr lang="zh-CN" sz="2400">
                  <a:ea typeface="宋体" panose="02010600030101010101" pitchFamily="2" charset="-122"/>
                </a:rPr>
                <a:t>内能                       机械能．</a:t>
              </a:r>
              <a:endPara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aphicFrame>
          <p:nvGraphicFramePr>
            <p:cNvPr id="9" name="对象 8"/>
            <p:cNvGraphicFramePr/>
            <p:nvPr/>
          </p:nvGraphicFramePr>
          <p:xfrm>
            <a:off x="7673" y="6278"/>
            <a:ext cx="2145" cy="95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" name="" r:id="rId2" imgW="1210945" imgH="473710" progId="Equation.DSMT4">
                    <p:embed/>
                  </p:oleObj>
                </mc:Choice>
                <mc:Fallback>
                  <p:oleObj name="" r:id="rId2" imgW="1210945" imgH="473710" progId="Equation.DSMT4">
                    <p:embed/>
                    <p:pic>
                      <p:nvPicPr>
                        <p:cNvPr id="0" name="图片 9"/>
                        <p:cNvPicPr/>
                        <p:nvPr/>
                      </p:nvPicPr>
                      <p:blipFill>
                        <a:blip r:embed="rId3"/>
                        <a:stretch>
                          <a:fillRect/>
                        </a:stretch>
                      </p:blipFill>
                      <p:spPr>
                        <a:xfrm>
                          <a:off x="7673" y="6278"/>
                          <a:ext cx="2145" cy="95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1" name="对象 10"/>
            <p:cNvGraphicFramePr/>
            <p:nvPr/>
          </p:nvGraphicFramePr>
          <p:xfrm>
            <a:off x="10970" y="6398"/>
            <a:ext cx="2151" cy="85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2" name="" r:id="rId4" imgW="520700" imgH="215900" progId="Equation.DSMT4">
                    <p:embed/>
                  </p:oleObj>
                </mc:Choice>
                <mc:Fallback>
                  <p:oleObj name="" r:id="rId4" imgW="520700" imgH="215900" progId="Equation.DSMT4">
                    <p:embed/>
                    <p:pic>
                      <p:nvPicPr>
                        <p:cNvPr id="0" name="图片 9"/>
                        <p:cNvPicPr/>
                        <p:nvPr/>
                      </p:nvPicPr>
                      <p:blipFill>
                        <a:blip r:embed="rId5"/>
                        <a:stretch>
                          <a:fillRect/>
                        </a:stretch>
                      </p:blipFill>
                      <p:spPr>
                        <a:xfrm>
                          <a:off x="10970" y="6398"/>
                          <a:ext cx="2151" cy="85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2" name="矩形 1"/>
          <p:cNvSpPr/>
          <p:nvPr/>
        </p:nvSpPr>
        <p:spPr>
          <a:xfrm>
            <a:off x="3777352" y="4244702"/>
            <a:ext cx="1097280" cy="460375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化学能</a:t>
            </a:r>
            <a:endParaRPr lang="zh-CN" altLang="zh-CN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43" name="流程图: 终止 42">
            <a:hlinkClick r:id="rId6" action="ppaction://hlinksldjump"/>
          </p:cNvPr>
          <p:cNvSpPr/>
          <p:nvPr/>
        </p:nvSpPr>
        <p:spPr>
          <a:xfrm>
            <a:off x="8593455" y="4980940"/>
            <a:ext cx="2034540" cy="477520"/>
          </a:xfrm>
          <a:prstGeom prst="flowChartTerminator">
            <a:avLst/>
          </a:prstGeom>
          <a:solidFill>
            <a:schemeClr val="accent4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p>
            <a:pPr algn="ctr" fontAlgn="base">
              <a:lnSpc>
                <a:spcPct val="100000"/>
              </a:lnSpc>
            </a:pPr>
            <a:r>
              <a:rPr lang="zh-CN" altLang="en-US" sz="1815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返回思维导图</a:t>
            </a:r>
            <a:endParaRPr lang="zh-CN" altLang="en-US" sz="1815" b="1" strike="noStrike" noProof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  <p:custDataLst>
      <p:tags r:id="rId7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" name="文本框 7"/>
          <p:cNvSpPr txBox="1"/>
          <p:nvPr/>
        </p:nvSpPr>
        <p:spPr>
          <a:xfrm>
            <a:off x="1026795" y="1612900"/>
            <a:ext cx="378587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2. </a:t>
            </a:r>
            <a:r>
              <a:rPr lang="zh-CN" sz="2400">
                <a:ea typeface="黑体" panose="02010609060101010101" pitchFamily="49" charset="-122"/>
              </a:rPr>
              <a:t>四冲程汽油机工作原理</a:t>
            </a:r>
            <a:endParaRPr lang="zh-CN" altLang="en-US" sz="2400"/>
          </a:p>
        </p:txBody>
      </p:sp>
      <p:graphicFrame>
        <p:nvGraphicFramePr>
          <p:cNvPr id="9" name="表格 8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1127542" y="2207523"/>
          <a:ext cx="9865360" cy="360011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800225"/>
                <a:gridCol w="2088515"/>
                <a:gridCol w="2030095"/>
                <a:gridCol w="1972945"/>
                <a:gridCol w="1973580"/>
              </a:tblGrid>
              <a:tr h="2433320">
                <a:tc>
                  <a:txBody>
                    <a:bodyPr/>
                    <a:p>
                      <a:r>
                        <a:rPr lang="zh-CN" altLang="en-US" sz="2400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示意图</a:t>
                      </a:r>
                      <a:endParaRPr lang="zh-CN" altLang="en-US" sz="2400" dirty="0" smtClean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endParaRPr lang="zh-CN" altLang="en-US" sz="2400">
                        <a:latin typeface="+mn-ea"/>
                        <a:ea typeface="+mn-ea"/>
                      </a:endParaRPr>
                    </a:p>
                  </a:txBody>
                  <a:tcPr anchor="ctr" anchorCtr="1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p>
                      <a:endParaRPr lang="zh-CN" altLang="en-US" sz="2400">
                        <a:latin typeface="+mn-ea"/>
                        <a:ea typeface="+mn-ea"/>
                      </a:endParaRPr>
                    </a:p>
                  </a:txBody>
                  <a:tcPr anchor="ctr" anchorCtr="1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p>
                      <a:endParaRPr lang="zh-CN" altLang="en-US" sz="2400">
                        <a:latin typeface="+mn-ea"/>
                        <a:ea typeface="+mn-ea"/>
                      </a:endParaRPr>
                    </a:p>
                  </a:txBody>
                  <a:tcPr anchor="ctr" anchorCtr="1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p>
                      <a:endParaRPr lang="zh-CN" altLang="en-US" sz="2400">
                        <a:latin typeface="+mn-ea"/>
                        <a:ea typeface="+mn-ea"/>
                      </a:endParaRPr>
                    </a:p>
                  </a:txBody>
                  <a:tcPr anchor="ctr" anchorCtr="1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  <a:tr h="583395">
                <a:tc>
                  <a:txBody>
                    <a:bodyPr/>
                    <a:p>
                      <a:r>
                        <a:rPr lang="zh-CN" altLang="en-US" sz="2400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进气门</a:t>
                      </a:r>
                      <a:endParaRPr lang="zh-CN" altLang="en-US" sz="2400" dirty="0" smtClean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r>
                        <a:rPr lang="zh-CN" altLang="en-US" sz="2400" dirty="0" smtClean="0">
                          <a:latin typeface="+mn-ea"/>
                          <a:ea typeface="+mn-ea"/>
                        </a:rPr>
                        <a:t>打开</a:t>
                      </a:r>
                      <a:endParaRPr lang="zh-CN" altLang="en-US" sz="2400" dirty="0">
                        <a:latin typeface="+mn-ea"/>
                        <a:ea typeface="+mn-ea"/>
                      </a:endParaRPr>
                    </a:p>
                  </a:txBody>
                  <a:tcPr anchor="ctr" anchorCtr="1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p>
                      <a:r>
                        <a:rPr lang="zh-CN" altLang="en-US" sz="2400" dirty="0" smtClean="0">
                          <a:latin typeface="+mn-ea"/>
                          <a:sym typeface="+mn-ea"/>
                        </a:rPr>
                        <a:t>关闭</a:t>
                      </a:r>
                      <a:endParaRPr lang="zh-CN" altLang="en-US" sz="2400" dirty="0">
                        <a:latin typeface="+mn-ea"/>
                        <a:ea typeface="+mn-ea"/>
                      </a:endParaRPr>
                    </a:p>
                  </a:txBody>
                  <a:tcPr anchor="ctr" anchorCtr="1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p>
                      <a:r>
                        <a:rPr lang="zh-CN" altLang="en-US" sz="2400" dirty="0" smtClean="0">
                          <a:latin typeface="+mn-ea"/>
                          <a:sym typeface="+mn-ea"/>
                        </a:rPr>
                        <a:t>关闭</a:t>
                      </a:r>
                      <a:endParaRPr lang="zh-CN" altLang="en-US" sz="2400" dirty="0">
                        <a:latin typeface="+mn-ea"/>
                        <a:ea typeface="+mn-ea"/>
                      </a:endParaRPr>
                    </a:p>
                  </a:txBody>
                  <a:tcPr anchor="ctr" anchorCtr="1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p>
                      <a:r>
                        <a:rPr lang="zh-CN" altLang="en-US" sz="2400" dirty="0" smtClean="0">
                          <a:latin typeface="+mn-ea"/>
                          <a:ea typeface="+mn-ea"/>
                        </a:rPr>
                        <a:t>关闭</a:t>
                      </a:r>
                      <a:endParaRPr lang="zh-CN" altLang="en-US" sz="2400" dirty="0">
                        <a:latin typeface="+mn-ea"/>
                        <a:ea typeface="+mn-ea"/>
                      </a:endParaRPr>
                    </a:p>
                  </a:txBody>
                  <a:tcPr anchor="ctr" anchorCtr="1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  <a:tr h="583395">
                <a:tc>
                  <a:txBody>
                    <a:bodyPr/>
                    <a:p>
                      <a:r>
                        <a:rPr lang="zh-CN" altLang="en-US" sz="2400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排气门</a:t>
                      </a:r>
                      <a:endParaRPr lang="zh-CN" altLang="en-US" sz="2400" dirty="0" smtClean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r>
                        <a:rPr lang="zh-CN" altLang="en-US" sz="2400" dirty="0" smtClean="0">
                          <a:latin typeface="+mn-ea"/>
                          <a:ea typeface="+mn-ea"/>
                        </a:rPr>
                        <a:t>关闭</a:t>
                      </a:r>
                      <a:endParaRPr lang="zh-CN" altLang="en-US" sz="2400" dirty="0">
                        <a:latin typeface="+mn-ea"/>
                        <a:ea typeface="+mn-ea"/>
                      </a:endParaRPr>
                    </a:p>
                  </a:txBody>
                  <a:tcPr anchor="ctr" anchorCtr="1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r>
                        <a:rPr lang="zh-CN" altLang="en-US" sz="2400" dirty="0" smtClean="0">
                          <a:latin typeface="+mn-ea"/>
                          <a:sym typeface="+mn-ea"/>
                        </a:rPr>
                        <a:t>关闭</a:t>
                      </a:r>
                      <a:endParaRPr lang="zh-CN" altLang="en-US" sz="2400" dirty="0">
                        <a:latin typeface="+mn-ea"/>
                        <a:ea typeface="+mn-ea"/>
                      </a:endParaRPr>
                    </a:p>
                  </a:txBody>
                  <a:tcPr anchor="ctr" anchorCtr="1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r>
                        <a:rPr lang="zh-CN" altLang="en-US" sz="2400" dirty="0" smtClean="0">
                          <a:latin typeface="+mn-ea"/>
                          <a:sym typeface="+mn-ea"/>
                        </a:rPr>
                        <a:t>关闭</a:t>
                      </a:r>
                      <a:endParaRPr lang="zh-CN" altLang="en-US" sz="2400" dirty="0">
                        <a:latin typeface="+mn-ea"/>
                        <a:ea typeface="+mn-ea"/>
                      </a:endParaRPr>
                    </a:p>
                  </a:txBody>
                  <a:tcPr anchor="ctr" anchorCtr="1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r>
                        <a:rPr lang="zh-CN" altLang="en-US" sz="2400" dirty="0" smtClean="0">
                          <a:latin typeface="+mn-ea"/>
                          <a:ea typeface="+mn-ea"/>
                        </a:rPr>
                        <a:t>打开</a:t>
                      </a:r>
                      <a:endParaRPr lang="zh-CN" altLang="en-US" sz="2400" dirty="0">
                        <a:latin typeface="+mn-ea"/>
                        <a:ea typeface="+mn-ea"/>
                      </a:endParaRPr>
                    </a:p>
                  </a:txBody>
                  <a:tcPr anchor="ctr" anchorCtr="1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28533" y="2242825"/>
            <a:ext cx="1348535" cy="23403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04005" y="2242825"/>
            <a:ext cx="1308215" cy="23109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20230" y="2275928"/>
            <a:ext cx="1284020" cy="23072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64446" y="2275929"/>
            <a:ext cx="1260949" cy="22953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3" name="流程图: 终止 42">
            <a:hlinkClick r:id="rId6" action="ppaction://hlinksldjump"/>
          </p:cNvPr>
          <p:cNvSpPr/>
          <p:nvPr/>
        </p:nvSpPr>
        <p:spPr>
          <a:xfrm>
            <a:off x="8958580" y="1418590"/>
            <a:ext cx="2034540" cy="477520"/>
          </a:xfrm>
          <a:prstGeom prst="flowChartTerminator">
            <a:avLst/>
          </a:prstGeom>
          <a:solidFill>
            <a:schemeClr val="accent4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p>
            <a:pPr algn="ctr" fontAlgn="base">
              <a:lnSpc>
                <a:spcPct val="100000"/>
              </a:lnSpc>
            </a:pPr>
            <a:r>
              <a:rPr lang="zh-CN" altLang="en-US" sz="1815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返回思维导图</a:t>
            </a:r>
            <a:endParaRPr lang="zh-CN" altLang="en-US" sz="1815" b="1" strike="noStrike" noProof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  <p:custDataLst>
      <p:tags r:id="rId7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5" name="表格 4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983779" y="1771551"/>
          <a:ext cx="10226675" cy="44577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045335"/>
                <a:gridCol w="2045335"/>
                <a:gridCol w="2045335"/>
                <a:gridCol w="2045335"/>
                <a:gridCol w="2045335"/>
              </a:tblGrid>
              <a:tr h="1173480">
                <a:tc>
                  <a:txBody>
                    <a:bodyPr/>
                    <a:p>
                      <a:r>
                        <a:rPr lang="zh-CN" altLang="en-US" sz="2400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活塞运动方向</a:t>
                      </a:r>
                      <a:endParaRPr lang="zh-CN" altLang="en-US" sz="2400" dirty="0" smtClean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r>
                        <a:rPr lang="zh-CN" altLang="en-US" sz="24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向下</a:t>
                      </a:r>
                      <a:endParaRPr lang="zh-CN" altLang="en-US" sz="2400" dirty="0"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 anchorCtr="1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p>
                      <a:r>
                        <a:rPr lang="en-US" altLang="zh-CN" sz="2400" dirty="0" smtClean="0">
                          <a:solidFill>
                            <a:prstClr val="black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_______</a:t>
                      </a:r>
                      <a:endParaRPr lang="zh-CN" altLang="en-US" sz="2400" dirty="0"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 anchorCtr="1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p>
                      <a:r>
                        <a:rPr lang="en-US" altLang="zh-CN" sz="2400" dirty="0" smtClean="0">
                          <a:solidFill>
                            <a:prstClr val="black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_______</a:t>
                      </a:r>
                      <a:endParaRPr lang="zh-CN" altLang="en-US" sz="2400" dirty="0"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 anchorCtr="1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p>
                      <a:r>
                        <a:rPr lang="zh-CN" altLang="en-US" sz="24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向上</a:t>
                      </a:r>
                      <a:endParaRPr lang="zh-CN" altLang="en-US" sz="2400" dirty="0"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 anchorCtr="1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  <a:tr h="1172210">
                <a:tc>
                  <a:txBody>
                    <a:bodyPr/>
                    <a:p>
                      <a:r>
                        <a:rPr lang="zh-CN" altLang="en-US" sz="2400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工作冲程</a:t>
                      </a:r>
                      <a:endParaRPr lang="zh-CN" altLang="en-US" sz="2400" dirty="0" smtClean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r>
                        <a:rPr lang="en-US" altLang="zh-CN" sz="24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______</a:t>
                      </a:r>
                      <a:r>
                        <a:rPr lang="zh-CN" altLang="en-US" sz="24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冲程</a:t>
                      </a:r>
                      <a:endParaRPr lang="zh-CN" altLang="en-US" sz="2400" dirty="0"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 anchorCtr="1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p>
                      <a:r>
                        <a:rPr lang="en-US" altLang="zh-CN" sz="2400" dirty="0" smtClean="0">
                          <a:solidFill>
                            <a:prstClr val="black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____</a:t>
                      </a:r>
                      <a:r>
                        <a:rPr lang="zh-CN" altLang="en-US" sz="2400" dirty="0" smtClean="0">
                          <a:solidFill>
                            <a:prstClr val="black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冲程</a:t>
                      </a:r>
                      <a:endParaRPr lang="zh-CN" altLang="en-US" sz="2400" dirty="0" smtClean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 anchorCtr="1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p>
                      <a:r>
                        <a:rPr lang="en-US" altLang="zh-CN" sz="2400" dirty="0" smtClean="0">
                          <a:solidFill>
                            <a:prstClr val="black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___</a:t>
                      </a:r>
                      <a:r>
                        <a:rPr lang="en-US" altLang="zh-CN" sz="2400" dirty="0" smtClean="0">
                          <a:solidFill>
                            <a:prstClr val="black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</a:t>
                      </a:r>
                      <a:r>
                        <a:rPr lang="zh-CN" altLang="en-US" sz="2400" dirty="0" smtClean="0">
                          <a:solidFill>
                            <a:prstClr val="black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冲程</a:t>
                      </a:r>
                      <a:endParaRPr lang="zh-CN" altLang="en-US" sz="2400" dirty="0"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 anchorCtr="1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p>
                      <a:r>
                        <a:rPr lang="en-US" altLang="zh-CN" sz="2400" dirty="0" smtClean="0">
                          <a:solidFill>
                            <a:prstClr val="black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</a:t>
                      </a:r>
                      <a:r>
                        <a:rPr lang="zh-CN" altLang="en-US" sz="24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冲程</a:t>
                      </a:r>
                      <a:endParaRPr lang="zh-CN" altLang="en-US" sz="2400" dirty="0"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 anchorCtr="1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  <a:tr h="2112010">
                <a:tc>
                  <a:txBody>
                    <a:bodyPr/>
                    <a:p>
                      <a:r>
                        <a:rPr lang="zh-CN" altLang="en-US" sz="2400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能量转化</a:t>
                      </a:r>
                      <a:endParaRPr lang="zh-CN" altLang="en-US" sz="2400" dirty="0" smtClean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r>
                        <a:rPr lang="en-US" altLang="zh-CN" sz="24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/</a:t>
                      </a:r>
                      <a:endParaRPr lang="en-US" altLang="zh-CN" sz="2400" dirty="0"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 anchorCtr="1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lnBlToTr>
                      <a:noFill/>
                    </a:lnBlToTr>
                  </a:tcPr>
                </a:tc>
                <a:tc>
                  <a:txBody>
                    <a:bodyPr/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altLang="zh-CN" sz="2400" dirty="0" smtClean="0">
                          <a:solidFill>
                            <a:prstClr val="black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_______</a:t>
                      </a:r>
                      <a:r>
                        <a:rPr lang="zh-CN" altLang="en-US" sz="24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能→</a:t>
                      </a:r>
                      <a:r>
                        <a:rPr lang="en-US" altLang="zh-CN" sz="2400" dirty="0" smtClean="0">
                          <a:solidFill>
                            <a:prstClr val="black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_______</a:t>
                      </a:r>
                      <a:r>
                        <a:rPr lang="zh-CN" altLang="en-US" sz="24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能</a:t>
                      </a:r>
                      <a:endParaRPr lang="zh-CN" altLang="en-US" sz="2400" dirty="0"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 anchorCtr="1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altLang="zh-CN" sz="2400" dirty="0" smtClean="0">
                          <a:solidFill>
                            <a:prstClr val="black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_______</a:t>
                      </a:r>
                      <a:r>
                        <a:rPr lang="zh-CN" altLang="en-US" sz="24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能→</a:t>
                      </a:r>
                      <a:r>
                        <a:rPr lang="en-US" altLang="zh-CN" sz="2400" dirty="0" smtClean="0">
                          <a:solidFill>
                            <a:prstClr val="black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_______</a:t>
                      </a:r>
                      <a:r>
                        <a:rPr lang="zh-CN" altLang="en-US" sz="24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能</a:t>
                      </a:r>
                      <a:endParaRPr lang="zh-CN" altLang="en-US" sz="2400" dirty="0"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 anchorCtr="1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p>
                      <a:r>
                        <a:rPr lang="en-US" altLang="zh-CN" sz="24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/</a:t>
                      </a:r>
                      <a:endParaRPr lang="en-US" altLang="zh-CN" sz="2400" dirty="0"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 anchorCtr="1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lnBlToTr>
                      <a:noFill/>
                    </a:lnBlToTr>
                  </a:tcPr>
                </a:tc>
              </a:tr>
            </a:tbl>
          </a:graphicData>
        </a:graphic>
      </p:graphicFrame>
      <p:sp>
        <p:nvSpPr>
          <p:cNvPr id="10" name="矩形 9"/>
          <p:cNvSpPr/>
          <p:nvPr/>
        </p:nvSpPr>
        <p:spPr>
          <a:xfrm>
            <a:off x="5687783" y="1846089"/>
            <a:ext cx="792480" cy="460375"/>
          </a:xfrm>
          <a:prstGeom prst="rect">
            <a:avLst/>
          </a:prstGeom>
        </p:spPr>
        <p:txBody>
          <a:bodyPr wrap="none">
            <a:spAutoFit/>
          </a:bodyPr>
          <a:p>
            <a:r>
              <a:rPr lang="zh-CN" altLang="zh-CN" sz="2400" dirty="0">
                <a:solidFill>
                  <a:srgbClr val="FF0000"/>
                </a:solidFill>
              </a:rPr>
              <a:t>向上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7744594" y="1774081"/>
            <a:ext cx="792480" cy="460375"/>
          </a:xfrm>
          <a:prstGeom prst="rect">
            <a:avLst/>
          </a:prstGeom>
        </p:spPr>
        <p:txBody>
          <a:bodyPr wrap="none">
            <a:spAutoFit/>
          </a:bodyPr>
          <a:p>
            <a:r>
              <a:rPr lang="zh-CN" altLang="zh-CN" sz="2400" dirty="0">
                <a:solidFill>
                  <a:srgbClr val="FF0000"/>
                </a:solidFill>
              </a:rPr>
              <a:t>向下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5332104" y="2495649"/>
            <a:ext cx="792480" cy="460375"/>
          </a:xfrm>
          <a:prstGeom prst="rect">
            <a:avLst/>
          </a:prstGeom>
        </p:spPr>
        <p:txBody>
          <a:bodyPr wrap="none">
            <a:spAutoFit/>
          </a:bodyPr>
          <a:p>
            <a:r>
              <a:rPr lang="zh-CN" altLang="zh-CN" sz="2400" dirty="0">
                <a:solidFill>
                  <a:srgbClr val="FF0000"/>
                </a:solidFill>
              </a:rPr>
              <a:t>压缩</a:t>
            </a:r>
            <a:endParaRPr lang="zh-CN" altLang="zh-CN" sz="2400" dirty="0">
              <a:solidFill>
                <a:srgbClr val="FF0000"/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7444754" y="2524797"/>
            <a:ext cx="792480" cy="460375"/>
          </a:xfrm>
          <a:prstGeom prst="rect">
            <a:avLst/>
          </a:prstGeom>
        </p:spPr>
        <p:txBody>
          <a:bodyPr wrap="none">
            <a:spAutoFit/>
          </a:bodyPr>
          <a:p>
            <a:r>
              <a:rPr lang="zh-CN" altLang="zh-CN" sz="2400" dirty="0">
                <a:solidFill>
                  <a:srgbClr val="FF0000"/>
                </a:solidFill>
              </a:rPr>
              <a:t>做功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5403859" y="3214241"/>
            <a:ext cx="792480" cy="460375"/>
          </a:xfrm>
          <a:prstGeom prst="rect">
            <a:avLst/>
          </a:prstGeom>
        </p:spPr>
        <p:txBody>
          <a:bodyPr wrap="none">
            <a:spAutoFit/>
          </a:bodyPr>
          <a:p>
            <a:r>
              <a:rPr lang="zh-CN" altLang="zh-CN" sz="2400" dirty="0">
                <a:solidFill>
                  <a:srgbClr val="FF0000"/>
                </a:solidFill>
              </a:rPr>
              <a:t>机械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5865523" y="3790305"/>
            <a:ext cx="487680" cy="460375"/>
          </a:xfrm>
          <a:prstGeom prst="rect">
            <a:avLst/>
          </a:prstGeom>
        </p:spPr>
        <p:txBody>
          <a:bodyPr wrap="none">
            <a:spAutoFit/>
          </a:bodyPr>
          <a:p>
            <a:r>
              <a:rPr lang="zh-CN" altLang="zh-CN" sz="2400" dirty="0">
                <a:solidFill>
                  <a:srgbClr val="FF0000"/>
                </a:solidFill>
              </a:rPr>
              <a:t>内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7734136" y="3228662"/>
            <a:ext cx="487680" cy="460375"/>
          </a:xfrm>
          <a:prstGeom prst="rect">
            <a:avLst/>
          </a:prstGeom>
        </p:spPr>
        <p:txBody>
          <a:bodyPr wrap="none">
            <a:spAutoFit/>
          </a:bodyPr>
          <a:p>
            <a:r>
              <a:rPr lang="zh-CN" altLang="zh-CN" sz="2400" dirty="0">
                <a:solidFill>
                  <a:srgbClr val="FF0000"/>
                </a:solidFill>
              </a:rPr>
              <a:t>内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7752530" y="3790305"/>
            <a:ext cx="792480" cy="460375"/>
          </a:xfrm>
          <a:prstGeom prst="rect">
            <a:avLst/>
          </a:prstGeom>
        </p:spPr>
        <p:txBody>
          <a:bodyPr wrap="none">
            <a:spAutoFit/>
          </a:bodyPr>
          <a:p>
            <a:r>
              <a:rPr lang="zh-CN" altLang="zh-CN" sz="2400" dirty="0">
                <a:solidFill>
                  <a:srgbClr val="FF0000"/>
                </a:solidFill>
              </a:rPr>
              <a:t>机械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3401695" y="2524760"/>
            <a:ext cx="7924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2400" dirty="0" smtClean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+mn-ea"/>
              </a:rPr>
              <a:t>吸气</a:t>
            </a:r>
            <a:endParaRPr lang="zh-CN" altLang="en-US" sz="2400" dirty="0" smtClean="0">
              <a:solidFill>
                <a:srgbClr val="FF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9408795" y="2495550"/>
            <a:ext cx="7924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2400" dirty="0" smtClean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+mn-ea"/>
              </a:rPr>
              <a:t>排气</a:t>
            </a:r>
            <a:endParaRPr lang="zh-CN" altLang="en-US" sz="2400" dirty="0" smtClean="0">
              <a:solidFill>
                <a:srgbClr val="FF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983615" y="4526280"/>
            <a:ext cx="1022604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zh-CN" sz="2400">
                <a:ea typeface="宋体" panose="02010600030101010101" pitchFamily="2" charset="-122"/>
              </a:rPr>
              <a:t>说明：四冲程汽油机的一个工作循环中，活塞往复运动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sz="2400">
                <a:ea typeface="宋体" panose="02010600030101010101" pitchFamily="2" charset="-122"/>
              </a:rPr>
              <a:t>次，曲轴转动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sz="2400">
                <a:ea typeface="宋体" panose="02010600030101010101" pitchFamily="2" charset="-122"/>
              </a:rPr>
              <a:t>圈，对外做功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sz="2400">
                <a:ea typeface="宋体" panose="02010600030101010101" pitchFamily="2" charset="-122"/>
              </a:rPr>
              <a:t>次．</a:t>
            </a:r>
            <a:endParaRPr lang="zh-CN" altLang="en-US" sz="2400"/>
          </a:p>
        </p:txBody>
      </p:sp>
      <p:sp>
        <p:nvSpPr>
          <p:cNvPr id="43" name="流程图: 终止 42">
            <a:hlinkClick r:id="rId2" action="ppaction://hlinksldjump"/>
          </p:cNvPr>
          <p:cNvSpPr/>
          <p:nvPr/>
        </p:nvSpPr>
        <p:spPr>
          <a:xfrm>
            <a:off x="9311005" y="5339715"/>
            <a:ext cx="2034540" cy="477520"/>
          </a:xfrm>
          <a:prstGeom prst="flowChartTerminator">
            <a:avLst/>
          </a:prstGeom>
          <a:solidFill>
            <a:schemeClr val="accent4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p>
            <a:pPr algn="ctr" fontAlgn="base">
              <a:lnSpc>
                <a:spcPct val="100000"/>
              </a:lnSpc>
            </a:pPr>
            <a:r>
              <a:rPr lang="zh-CN" altLang="en-US" sz="1815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返回思维导图</a:t>
            </a:r>
            <a:endParaRPr lang="zh-CN" altLang="en-US" sz="1815" b="1" strike="noStrike" noProof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0" grpId="1"/>
      <p:bldP spid="19" grpId="0"/>
      <p:bldP spid="19" grpId="1"/>
      <p:bldP spid="34" grpId="0"/>
      <p:bldP spid="34" grpId="1"/>
      <p:bldP spid="20" grpId="0"/>
      <p:bldP spid="20" grpId="1"/>
      <p:bldP spid="21" grpId="0"/>
      <p:bldP spid="21" grpId="1"/>
      <p:bldP spid="36" grpId="0"/>
      <p:bldP spid="36" grpId="1"/>
      <p:bldP spid="22" grpId="0"/>
      <p:bldP spid="22" grpId="1"/>
      <p:bldP spid="23" grpId="0"/>
      <p:bldP spid="23" grpId="1"/>
      <p:bldP spid="24" grpId="0"/>
      <p:bldP spid="24" grpId="1"/>
      <p:bldP spid="25" grpId="0"/>
      <p:bldP spid="25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3" name="组合 2"/>
          <p:cNvGrpSpPr/>
          <p:nvPr/>
        </p:nvGrpSpPr>
        <p:grpSpPr>
          <a:xfrm>
            <a:off x="798830" y="1702435"/>
            <a:ext cx="4723765" cy="521970"/>
            <a:chOff x="894" y="3246"/>
            <a:chExt cx="7439" cy="822"/>
          </a:xfrm>
        </p:grpSpPr>
        <p:sp>
          <p:nvSpPr>
            <p:cNvPr id="20481" name="文本框 4"/>
            <p:cNvSpPr txBox="1"/>
            <p:nvPr/>
          </p:nvSpPr>
          <p:spPr>
            <a:xfrm>
              <a:off x="3894" y="3246"/>
              <a:ext cx="4439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r>
                <a:rPr sz="2800" dirty="0"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rPr>
                <a:t>热机效率</a:t>
              </a:r>
              <a:r>
                <a:rPr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(6年3考)</a:t>
              </a:r>
              <a:endParaRPr sz="24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pSp>
          <p:nvGrpSpPr>
            <p:cNvPr id="20488" name="组合 13"/>
            <p:cNvGrpSpPr/>
            <p:nvPr/>
          </p:nvGrpSpPr>
          <p:grpSpPr>
            <a:xfrm>
              <a:off x="894" y="3246"/>
              <a:ext cx="2665" cy="822"/>
              <a:chOff x="6686" y="8865"/>
              <a:chExt cx="2836" cy="877"/>
            </a:xfrm>
          </p:grpSpPr>
          <p:pic>
            <p:nvPicPr>
              <p:cNvPr id="20489" name="图片 9" descr="考点2字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6686" y="8865"/>
                <a:ext cx="2836" cy="821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0490" name="文本框 10"/>
              <p:cNvSpPr txBox="1"/>
              <p:nvPr/>
            </p:nvSpPr>
            <p:spPr>
              <a:xfrm>
                <a:off x="6686" y="8865"/>
                <a:ext cx="1536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zh-CN" altLang="en-US" sz="28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考点</a:t>
                </a:r>
                <a:endParaRPr lang="zh-CN" altLang="en-US" sz="2800" b="1" dirty="0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20491" name="文本框 11"/>
              <p:cNvSpPr txBox="1"/>
              <p:nvPr/>
            </p:nvSpPr>
            <p:spPr>
              <a:xfrm rot="-10800000" flipV="1">
                <a:off x="8667" y="8865"/>
                <a:ext cx="668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28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5</a:t>
                </a:r>
                <a:endParaRPr lang="en-US" altLang="zh-CN" sz="28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100" name="文本框 99"/>
          <p:cNvSpPr txBox="1"/>
          <p:nvPr/>
        </p:nvSpPr>
        <p:spPr>
          <a:xfrm>
            <a:off x="714375" y="2438400"/>
            <a:ext cx="11159490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</a:rPr>
              <a:t>1. </a:t>
            </a:r>
            <a:r>
              <a:rPr lang="zh-CN" sz="2400">
                <a:ea typeface="黑体" panose="02010609060101010101" pitchFamily="49" charset="-122"/>
              </a:rPr>
              <a:t>燃料的热值</a:t>
            </a: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</a:rPr>
              <a:t>(1)</a:t>
            </a:r>
            <a:r>
              <a:rPr lang="zh-CN" sz="2400">
                <a:ea typeface="黑体" panose="02010609060101010101" pitchFamily="49" charset="-122"/>
              </a:rPr>
              <a:t>定义：</a:t>
            </a:r>
            <a:r>
              <a:rPr lang="zh-CN" sz="2400">
                <a:ea typeface="宋体" panose="02010600030101010101" pitchFamily="2" charset="-122"/>
              </a:rPr>
              <a:t>某种燃料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__________</a:t>
            </a:r>
            <a:r>
              <a:rPr lang="zh-CN" sz="2400">
                <a:ea typeface="宋体" panose="02010600030101010101" pitchFamily="2" charset="-122"/>
              </a:rPr>
              <a:t>放出的热量与其质量之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</a:t>
            </a:r>
            <a:r>
              <a:rPr lang="zh-CN" sz="2400">
                <a:ea typeface="宋体" panose="02010600030101010101" pitchFamily="2" charset="-122"/>
              </a:rPr>
              <a:t>，用符号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</a:t>
            </a:r>
            <a:r>
              <a:rPr lang="zh-CN" sz="2400">
                <a:ea typeface="宋体" panose="02010600030101010101" pitchFamily="2" charset="-122"/>
              </a:rPr>
              <a:t>表示．</a:t>
            </a: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</a:rPr>
              <a:t>(2)</a:t>
            </a:r>
            <a:r>
              <a:rPr lang="zh-CN" sz="2400">
                <a:ea typeface="黑体" panose="02010609060101010101" pitchFamily="49" charset="-122"/>
              </a:rPr>
              <a:t>单位：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____________</a:t>
            </a:r>
            <a:r>
              <a:rPr lang="zh-CN" sz="2400">
                <a:ea typeface="宋体" panose="02010600030101010101" pitchFamily="2" charset="-122"/>
              </a:rPr>
              <a:t>，符号：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．</a:t>
            </a: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</a:rPr>
              <a:t>(3)</a:t>
            </a:r>
            <a:r>
              <a:rPr lang="zh-CN" sz="2400">
                <a:ea typeface="黑体" panose="02010609060101010101" pitchFamily="49" charset="-122"/>
              </a:rPr>
              <a:t>理解：</a:t>
            </a:r>
            <a:r>
              <a:rPr lang="zh-CN" sz="2400">
                <a:ea typeface="宋体" panose="02010600030101010101" pitchFamily="2" charset="-122"/>
              </a:rPr>
              <a:t>热值是燃料的一种属性，与燃料的体积、质量、是否充分燃烧等无关，只与燃料的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</a:t>
            </a:r>
            <a:r>
              <a:rPr lang="zh-CN" sz="2400">
                <a:ea typeface="宋体" panose="02010600030101010101" pitchFamily="2" charset="-122"/>
              </a:rPr>
              <a:t>有关．</a:t>
            </a:r>
            <a:endParaRPr lang="zh-CN" altLang="en-US" sz="2400"/>
          </a:p>
        </p:txBody>
      </p:sp>
      <p:sp>
        <p:nvSpPr>
          <p:cNvPr id="10" name="矩形 9"/>
          <p:cNvSpPr/>
          <p:nvPr/>
        </p:nvSpPr>
        <p:spPr>
          <a:xfrm>
            <a:off x="3346822" y="3096622"/>
            <a:ext cx="1402080" cy="460375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完全燃烧</a:t>
            </a:r>
            <a:endParaRPr lang="zh-CN" altLang="zh-CN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8010897" y="3096622"/>
            <a:ext cx="487680" cy="460375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比</a:t>
            </a:r>
            <a:endParaRPr lang="zh-CN" altLang="zh-CN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9948282" y="3096622"/>
            <a:ext cx="335280" cy="460375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zh-CN" altLang="zh-CN" sz="24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q</a:t>
            </a:r>
            <a:endParaRPr lang="zh-CN" altLang="zh-CN" sz="2400" i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126987" y="3670662"/>
            <a:ext cx="1706880" cy="460375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焦耳每千克</a:t>
            </a:r>
            <a:endParaRPr lang="zh-CN" altLang="zh-CN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212452" y="3670662"/>
            <a:ext cx="690880" cy="460375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J/kg</a:t>
            </a:r>
            <a:endParaRPr lang="zh-CN" altLang="zh-CN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342252" y="4746987"/>
            <a:ext cx="792480" cy="460375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种类</a:t>
            </a:r>
            <a:endParaRPr lang="zh-CN" altLang="zh-CN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43" name="流程图: 终止 42">
            <a:hlinkClick r:id="rId2" action="ppaction://hlinksldjump"/>
          </p:cNvPr>
          <p:cNvSpPr/>
          <p:nvPr/>
        </p:nvSpPr>
        <p:spPr>
          <a:xfrm>
            <a:off x="9353550" y="5083175"/>
            <a:ext cx="2034540" cy="477520"/>
          </a:xfrm>
          <a:prstGeom prst="flowChartTerminator">
            <a:avLst/>
          </a:prstGeom>
          <a:solidFill>
            <a:schemeClr val="accent4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p>
            <a:pPr algn="ctr" fontAlgn="base">
              <a:lnSpc>
                <a:spcPct val="100000"/>
              </a:lnSpc>
            </a:pPr>
            <a:r>
              <a:rPr lang="zh-CN" altLang="en-US" sz="1815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返回思维导图</a:t>
            </a:r>
            <a:endParaRPr lang="zh-CN" altLang="en-US" sz="1815" b="1" strike="noStrike" noProof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0" name="组合 9"/>
          <p:cNvGrpSpPr/>
          <p:nvPr/>
        </p:nvGrpSpPr>
        <p:grpSpPr>
          <a:xfrm>
            <a:off x="1235710" y="1499235"/>
            <a:ext cx="9756775" cy="4117340"/>
            <a:chOff x="1945" y="2361"/>
            <a:chExt cx="15365" cy="6484"/>
          </a:xfrm>
        </p:grpSpPr>
        <p:sp>
          <p:nvSpPr>
            <p:cNvPr id="3" name="文本框 2"/>
            <p:cNvSpPr txBox="1"/>
            <p:nvPr/>
          </p:nvSpPr>
          <p:spPr>
            <a:xfrm>
              <a:off x="1945" y="2361"/>
              <a:ext cx="15365" cy="625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>
                <a:lnSpc>
                  <a:spcPct val="150000"/>
                </a:lnSpc>
              </a:pPr>
              <a:r>
                <a:rPr lang="en-US" sz="2400">
                  <a:latin typeface="Times New Roman" panose="02020603050405020304" pitchFamily="18" charset="0"/>
                  <a:ea typeface="黑体" panose="02010609060101010101" pitchFamily="49" charset="-122"/>
                </a:rPr>
                <a:t>2. </a:t>
              </a:r>
              <a:r>
                <a:rPr lang="zh-CN" altLang="en-US" sz="2400">
                  <a:latin typeface="Times New Roman" panose="02020603050405020304" pitchFamily="18" charset="0"/>
                  <a:ea typeface="黑体" panose="02010609060101010101" pitchFamily="49" charset="-122"/>
                </a:rPr>
                <a:t>燃料放出热量的计算公式</a:t>
              </a:r>
              <a:r>
                <a:rPr lang="en-US" sz="2400">
                  <a:latin typeface="Times New Roman" panose="02020603050405020304" pitchFamily="18" charset="0"/>
                  <a:cs typeface="仿宋_GB2312" charset="0"/>
                </a:rPr>
                <a:t>(6</a:t>
              </a:r>
              <a:r>
                <a:rPr lang="zh-CN" sz="2400">
                  <a:cs typeface="仿宋_GB2312" charset="0"/>
                </a:rPr>
                <a:t>年</a:t>
              </a:r>
              <a:r>
                <a:rPr lang="en-US" sz="2400">
                  <a:latin typeface="Times New Roman" panose="02020603050405020304" pitchFamily="18" charset="0"/>
                  <a:cs typeface="仿宋_GB2312" charset="0"/>
                </a:rPr>
                <a:t>3</a:t>
              </a:r>
              <a:r>
                <a:rPr lang="zh-CN" sz="2400">
                  <a:cs typeface="仿宋_GB2312" charset="0"/>
                </a:rPr>
                <a:t>考</a:t>
              </a:r>
              <a:r>
                <a:rPr lang="en-US" sz="2400">
                  <a:latin typeface="Times New Roman" panose="02020603050405020304" pitchFamily="18" charset="0"/>
                  <a:cs typeface="仿宋_GB2312" charset="0"/>
                </a:rPr>
                <a:t>)</a:t>
              </a:r>
              <a:r>
                <a:rPr lang="zh-CN" sz="2400">
                  <a:ea typeface="宋体" panose="02010600030101010101" pitchFamily="2" charset="-122"/>
                </a:rPr>
                <a:t>当</a:t>
              </a:r>
              <a:r>
                <a:rPr lang="en-US" sz="2400" i="1">
                  <a:latin typeface="Times New Roman" panose="02020603050405020304" pitchFamily="18" charset="0"/>
                  <a:ea typeface="宋体" panose="02010600030101010101" pitchFamily="2" charset="-122"/>
                </a:rPr>
                <a:t>q</a:t>
              </a:r>
              <a:r>
                <a:rPr lang="zh-CN" sz="2400">
                  <a:ea typeface="宋体" panose="02010600030101010101" pitchFamily="2" charset="-122"/>
                </a:rPr>
                <a:t>的单位为</a:t>
              </a:r>
              <a:r>
                <a:rPr lang="en-US" sz="2400">
                  <a:latin typeface="Times New Roman" panose="02020603050405020304" pitchFamily="18" charset="0"/>
                  <a:ea typeface="宋体" panose="02010600030101010101" pitchFamily="2" charset="-122"/>
                </a:rPr>
                <a:t>J/kg</a:t>
              </a:r>
              <a:r>
                <a:rPr lang="zh-CN" sz="2400">
                  <a:ea typeface="宋体" panose="02010600030101010101" pitchFamily="2" charset="-122"/>
                </a:rPr>
                <a:t>时，</a:t>
              </a:r>
              <a:r>
                <a:rPr lang="en-US" sz="2400" i="1">
                  <a:latin typeface="Times New Roman" panose="02020603050405020304" pitchFamily="18" charset="0"/>
                  <a:ea typeface="宋体" panose="02010600030101010101" pitchFamily="2" charset="-122"/>
                </a:rPr>
                <a:t>Q</a:t>
              </a:r>
              <a:r>
                <a:rPr lang="zh-CN" sz="2400">
                  <a:ea typeface="宋体" panose="02010600030101010101" pitchFamily="2" charset="-122"/>
                </a:rPr>
                <a:t>＝</a:t>
              </a:r>
              <a:r>
                <a:rPr lang="en-US" sz="2400">
                  <a:latin typeface="Times New Roman" panose="02020603050405020304" pitchFamily="18" charset="0"/>
                  <a:ea typeface="宋体" panose="02010600030101010101" pitchFamily="2" charset="-122"/>
                </a:rPr>
                <a:t>________</a:t>
              </a:r>
              <a:r>
                <a:rPr lang="zh-CN" sz="2400">
                  <a:ea typeface="宋体" panose="02010600030101010101" pitchFamily="2" charset="-122"/>
                </a:rPr>
                <a:t>．当</a:t>
              </a:r>
              <a:r>
                <a:rPr lang="en-US" sz="2400" i="1">
                  <a:latin typeface="Times New Roman" panose="02020603050405020304" pitchFamily="18" charset="0"/>
                  <a:ea typeface="宋体" panose="02010600030101010101" pitchFamily="2" charset="-122"/>
                </a:rPr>
                <a:t>q</a:t>
              </a:r>
              <a:r>
                <a:rPr lang="zh-CN" sz="2400">
                  <a:ea typeface="宋体" panose="02010600030101010101" pitchFamily="2" charset="-122"/>
                </a:rPr>
                <a:t>的单位为</a:t>
              </a:r>
              <a:r>
                <a:rPr lang="en-US" sz="2400">
                  <a:latin typeface="Times New Roman" panose="02020603050405020304" pitchFamily="18" charset="0"/>
                  <a:ea typeface="宋体" panose="02010600030101010101" pitchFamily="2" charset="-122"/>
                </a:rPr>
                <a:t>J/m</a:t>
              </a:r>
              <a:r>
                <a:rPr lang="en-US" sz="2400" baseline="30000">
                  <a:latin typeface="Times New Roman" panose="02020603050405020304" pitchFamily="18" charset="0"/>
                  <a:ea typeface="宋体" panose="02010600030101010101" pitchFamily="2" charset="-122"/>
                </a:rPr>
                <a:t>3</a:t>
              </a:r>
              <a:r>
                <a:rPr lang="zh-CN" sz="2400">
                  <a:ea typeface="宋体" panose="02010600030101010101" pitchFamily="2" charset="-122"/>
                </a:rPr>
                <a:t>时，</a:t>
              </a:r>
              <a:r>
                <a:rPr lang="en-US" sz="2400" i="1">
                  <a:latin typeface="Times New Roman" panose="02020603050405020304" pitchFamily="18" charset="0"/>
                  <a:ea typeface="宋体" panose="02010600030101010101" pitchFamily="2" charset="-122"/>
                </a:rPr>
                <a:t>Q</a:t>
              </a:r>
              <a:r>
                <a:rPr lang="zh-CN" sz="2400">
                  <a:ea typeface="宋体" panose="02010600030101010101" pitchFamily="2" charset="-122"/>
                </a:rPr>
                <a:t>＝</a:t>
              </a:r>
              <a:r>
                <a:rPr lang="en-US" sz="2400">
                  <a:latin typeface="Times New Roman" panose="02020603050405020304" pitchFamily="18" charset="0"/>
                  <a:ea typeface="宋体" panose="02010600030101010101" pitchFamily="2" charset="-122"/>
                </a:rPr>
                <a:t>________</a:t>
              </a:r>
              <a:r>
                <a:rPr lang="zh-CN" sz="2400">
                  <a:ea typeface="宋体" panose="02010600030101010101" pitchFamily="2" charset="-122"/>
                </a:rPr>
                <a:t>．</a:t>
              </a:r>
              <a:r>
                <a:rPr lang="en-US" sz="2400">
                  <a:latin typeface="Times New Roman" panose="02020603050405020304" pitchFamily="18" charset="0"/>
                  <a:ea typeface="黑体" panose="02010609060101010101" pitchFamily="49" charset="-122"/>
                </a:rPr>
                <a:t>3. </a:t>
              </a:r>
              <a:r>
                <a:rPr lang="zh-CN" sz="2400">
                  <a:ea typeface="黑体" panose="02010609060101010101" pitchFamily="49" charset="-122"/>
                </a:rPr>
                <a:t>热机的效率</a:t>
              </a:r>
              <a:r>
                <a:rPr lang="en-US" sz="2400">
                  <a:latin typeface="Times New Roman" panose="02020603050405020304" pitchFamily="18" charset="0"/>
                  <a:ea typeface="黑体" panose="02010609060101010101" pitchFamily="49" charset="-122"/>
                </a:rPr>
                <a:t>(1)</a:t>
              </a:r>
              <a:r>
                <a:rPr lang="zh-CN" sz="2400">
                  <a:ea typeface="黑体" panose="02010609060101010101" pitchFamily="49" charset="-122"/>
                </a:rPr>
                <a:t>定义：</a:t>
              </a:r>
              <a:r>
                <a:rPr lang="zh-CN" sz="2400">
                  <a:ea typeface="宋体" panose="02010600030101010101" pitchFamily="2" charset="-122"/>
                </a:rPr>
                <a:t>热机工作时，用来做</a:t>
              </a:r>
              <a:r>
                <a:rPr lang="en-US" sz="2400">
                  <a:latin typeface="Times New Roman" panose="02020603050405020304" pitchFamily="18" charset="0"/>
                  <a:ea typeface="宋体" panose="02010600030101010101" pitchFamily="2" charset="-122"/>
                </a:rPr>
                <a:t>________</a:t>
              </a:r>
              <a:r>
                <a:rPr lang="zh-CN" sz="2400">
                  <a:ea typeface="宋体" panose="02010600030101010101" pitchFamily="2" charset="-122"/>
                </a:rPr>
                <a:t>的那部分能量与燃料</a:t>
              </a:r>
              <a:r>
                <a:rPr lang="en-US" sz="2400">
                  <a:latin typeface="Times New Roman" panose="02020603050405020304" pitchFamily="18" charset="0"/>
                  <a:ea typeface="宋体" panose="02010600030101010101" pitchFamily="2" charset="-122"/>
                </a:rPr>
                <a:t>________</a:t>
              </a:r>
              <a:r>
                <a:rPr lang="zh-CN" sz="2400">
                  <a:ea typeface="宋体" panose="02010600030101010101" pitchFamily="2" charset="-122"/>
                </a:rPr>
                <a:t>放出的热量之比．用</a:t>
              </a:r>
              <a:r>
                <a:rPr lang="en-US" sz="2400" i="1">
                  <a:latin typeface="Times New Roman" panose="02020603050405020304" pitchFamily="18" charset="0"/>
                  <a:ea typeface="宋体" panose="02010600030101010101" pitchFamily="2" charset="-122"/>
                </a:rPr>
                <a:t>η</a:t>
              </a:r>
              <a:r>
                <a:rPr lang="zh-CN" sz="2400">
                  <a:ea typeface="宋体" panose="02010600030101010101" pitchFamily="2" charset="-122"/>
                </a:rPr>
                <a:t>表示．</a:t>
              </a:r>
              <a:r>
                <a:rPr lang="en-US" sz="2400">
                  <a:latin typeface="Times New Roman" panose="02020603050405020304" pitchFamily="18" charset="0"/>
                  <a:ea typeface="黑体" panose="02010609060101010101" pitchFamily="49" charset="-122"/>
                </a:rPr>
                <a:t>(2)</a:t>
              </a:r>
              <a:r>
                <a:rPr lang="zh-CN" altLang="en-US" sz="2400">
                  <a:latin typeface="Times New Roman" panose="02020603050405020304" pitchFamily="18" charset="0"/>
                  <a:ea typeface="黑体" panose="02010609060101010101" pitchFamily="49" charset="-122"/>
                </a:rPr>
                <a:t>公式</a:t>
              </a:r>
              <a:r>
                <a:rPr lang="zh-CN" sz="2400">
                  <a:ea typeface="宋体" panose="02010600030101010101" pitchFamily="2" charset="-122"/>
                </a:rPr>
                <a:t>：</a:t>
              </a:r>
              <a:r>
                <a:rPr lang="en-US" sz="2400" i="1">
                  <a:latin typeface="Times New Roman" panose="02020603050405020304" pitchFamily="18" charset="0"/>
                  <a:ea typeface="宋体" panose="02010600030101010101" pitchFamily="2" charset="-122"/>
                </a:rPr>
                <a:t>η</a:t>
              </a:r>
              <a:r>
                <a:rPr lang="zh-CN" sz="2400">
                  <a:ea typeface="宋体" panose="02010600030101010101" pitchFamily="2" charset="-122"/>
                </a:rPr>
                <a:t>＝         </a:t>
              </a:r>
              <a:r>
                <a:rPr lang="en-US" sz="2400">
                  <a:latin typeface="宋体" panose="02010600030101010101" pitchFamily="2" charset="-122"/>
                  <a:cs typeface="Times New Roman" panose="02020603050405020304" pitchFamily="18" charset="0"/>
                </a:rPr>
                <a:t>×</a:t>
              </a:r>
              <a:r>
                <a:rPr lang="en-US" sz="2400">
                  <a:latin typeface="Times New Roman" panose="02020603050405020304" pitchFamily="18" charset="0"/>
                  <a:ea typeface="宋体" panose="02010600030101010101" pitchFamily="2" charset="-122"/>
                </a:rPr>
                <a:t>100%.</a:t>
              </a:r>
              <a:endParaRPr lang="zh-CN" altLang="en-US" sz="2400"/>
            </a:p>
          </p:txBody>
        </p:sp>
        <p:graphicFrame>
          <p:nvGraphicFramePr>
            <p:cNvPr id="5" name="对象 4"/>
            <p:cNvGraphicFramePr/>
            <p:nvPr/>
          </p:nvGraphicFramePr>
          <p:xfrm>
            <a:off x="4849" y="7465"/>
            <a:ext cx="1071" cy="138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9" name="" r:id="rId1" imgW="550545" imgH="913765" progId="Equation.DSMT4">
                    <p:embed/>
                  </p:oleObj>
                </mc:Choice>
                <mc:Fallback>
                  <p:oleObj name="" r:id="rId1" imgW="550545" imgH="913765" progId="Equation.DSMT4">
                    <p:embed/>
                    <p:pic>
                      <p:nvPicPr>
                        <p:cNvPr id="0" name="图片 8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4849" y="7465"/>
                          <a:ext cx="1071" cy="138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2" name="矩形 1"/>
          <p:cNvSpPr/>
          <p:nvPr/>
        </p:nvSpPr>
        <p:spPr>
          <a:xfrm>
            <a:off x="4781922" y="2163807"/>
            <a:ext cx="555625" cy="460375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zh-CN" altLang="zh-CN" sz="24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mq</a:t>
            </a:r>
            <a:endParaRPr lang="zh-CN" altLang="zh-CN" sz="2400" i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853677" y="2737847"/>
            <a:ext cx="521335" cy="460375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zh-CN" altLang="zh-CN" sz="24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qV</a:t>
            </a:r>
            <a:endParaRPr lang="zh-CN" altLang="zh-CN" sz="2400" i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355962" y="3814172"/>
            <a:ext cx="1097280" cy="460375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有用功</a:t>
            </a:r>
            <a:endParaRPr lang="zh-CN" altLang="zh-CN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9230732" y="3814172"/>
            <a:ext cx="1402080" cy="460375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完全燃烧</a:t>
            </a:r>
            <a:endParaRPr lang="zh-CN" altLang="zh-CN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43" name="流程图: 终止 42">
            <a:hlinkClick r:id="rId3" action="ppaction://hlinksldjump"/>
          </p:cNvPr>
          <p:cNvSpPr/>
          <p:nvPr/>
        </p:nvSpPr>
        <p:spPr>
          <a:xfrm>
            <a:off x="8880475" y="4909185"/>
            <a:ext cx="2034540" cy="477520"/>
          </a:xfrm>
          <a:prstGeom prst="flowChartTerminator">
            <a:avLst/>
          </a:prstGeom>
          <a:solidFill>
            <a:schemeClr val="accent4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p>
            <a:pPr algn="ctr" fontAlgn="base">
              <a:lnSpc>
                <a:spcPct val="100000"/>
              </a:lnSpc>
            </a:pPr>
            <a:r>
              <a:rPr lang="zh-CN" altLang="en-US" sz="1815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返回思维导图</a:t>
            </a:r>
            <a:endParaRPr lang="zh-CN" altLang="en-US" sz="1815" b="1" strike="noStrike" noProof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6" name="组合 25"/>
          <p:cNvGrpSpPr/>
          <p:nvPr/>
        </p:nvGrpSpPr>
        <p:grpSpPr>
          <a:xfrm>
            <a:off x="1411605" y="1713230"/>
            <a:ext cx="1838960" cy="474345"/>
            <a:chOff x="1318" y="2359"/>
            <a:chExt cx="2896" cy="747"/>
          </a:xfrm>
        </p:grpSpPr>
        <p:pic>
          <p:nvPicPr>
            <p:cNvPr id="31" name="图片 30" descr="三级标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18" y="2359"/>
              <a:ext cx="2896" cy="714"/>
            </a:xfrm>
            <a:prstGeom prst="rect">
              <a:avLst/>
            </a:prstGeom>
          </p:spPr>
        </p:pic>
        <p:sp>
          <p:nvSpPr>
            <p:cNvPr id="32" name="文本框 31"/>
            <p:cNvSpPr txBox="1"/>
            <p:nvPr/>
          </p:nvSpPr>
          <p:spPr>
            <a:xfrm>
              <a:off x="1517" y="2381"/>
              <a:ext cx="2281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400" b="1">
                  <a:latin typeface="黑体" panose="02010609060101010101" pitchFamily="49" charset="-122"/>
                  <a:ea typeface="黑体" panose="02010609060101010101" pitchFamily="49" charset="-122"/>
                </a:rPr>
                <a:t>适时总结</a:t>
              </a:r>
              <a:endParaRPr lang="zh-CN" altLang="en-US" sz="24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1339850" y="2472055"/>
            <a:ext cx="9507220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zh-CN" sz="2400">
                <a:solidFill>
                  <a:srgbClr val="1D41D5"/>
                </a:solidFill>
                <a:ea typeface="黑体" panose="02010609060101010101" pitchFamily="49" charset="-122"/>
              </a:rPr>
              <a:t>不同装置</a:t>
            </a:r>
            <a:r>
              <a:rPr lang="zh-CN" sz="2400">
                <a:solidFill>
                  <a:srgbClr val="1D41D5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烧水时的总功：</a:t>
            </a:r>
            <a:r>
              <a:rPr lang="en-US" sz="2400">
                <a:solidFill>
                  <a:srgbClr val="1D41D5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(1)</a:t>
            </a:r>
            <a:r>
              <a:rPr lang="zh-CN" sz="2400">
                <a:solidFill>
                  <a:srgbClr val="1D41D5"/>
                </a:solidFill>
                <a:ea typeface="宋体" panose="02010600030101010101" pitchFamily="2" charset="-122"/>
              </a:rPr>
              <a:t>炉子：</a:t>
            </a:r>
            <a:r>
              <a:rPr lang="en-US" sz="2400" i="1">
                <a:solidFill>
                  <a:srgbClr val="1D41D5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W</a:t>
            </a:r>
            <a:r>
              <a:rPr lang="zh-CN" sz="2400" baseline="-25000">
                <a:solidFill>
                  <a:srgbClr val="1D41D5"/>
                </a:solidFill>
                <a:ea typeface="宋体" panose="02010600030101010101" pitchFamily="2" charset="-122"/>
              </a:rPr>
              <a:t>总</a:t>
            </a:r>
            <a:r>
              <a:rPr lang="zh-CN" sz="2400">
                <a:solidFill>
                  <a:srgbClr val="1D41D5"/>
                </a:solidFill>
                <a:ea typeface="宋体" panose="02010600030101010101" pitchFamily="2" charset="-122"/>
              </a:rPr>
              <a:t>为燃料完全燃烧放出的热量</a:t>
            </a:r>
            <a:r>
              <a:rPr lang="en-US" sz="2400">
                <a:solidFill>
                  <a:srgbClr val="1D41D5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en-US" sz="2400" i="1">
                <a:solidFill>
                  <a:srgbClr val="1D41D5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W</a:t>
            </a:r>
            <a:r>
              <a:rPr lang="zh-CN" sz="2400" baseline="-25000">
                <a:solidFill>
                  <a:srgbClr val="1D41D5"/>
                </a:solidFill>
                <a:ea typeface="宋体" panose="02010600030101010101" pitchFamily="2" charset="-122"/>
              </a:rPr>
              <a:t>总</a:t>
            </a:r>
            <a:r>
              <a:rPr lang="zh-CN" sz="2400">
                <a:solidFill>
                  <a:srgbClr val="1D41D5"/>
                </a:solidFill>
                <a:ea typeface="宋体" panose="02010600030101010101" pitchFamily="2" charset="-122"/>
              </a:rPr>
              <a:t>＝</a:t>
            </a:r>
            <a:r>
              <a:rPr lang="en-US" sz="2400" i="1">
                <a:solidFill>
                  <a:srgbClr val="1D41D5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Q</a:t>
            </a:r>
            <a:r>
              <a:rPr lang="zh-CN" sz="2400" baseline="-25000">
                <a:solidFill>
                  <a:srgbClr val="1D41D5"/>
                </a:solidFill>
                <a:ea typeface="宋体" panose="02010600030101010101" pitchFamily="2" charset="-122"/>
              </a:rPr>
              <a:t>放</a:t>
            </a:r>
            <a:r>
              <a:rPr lang="zh-CN" sz="2400">
                <a:solidFill>
                  <a:srgbClr val="1D41D5"/>
                </a:solidFill>
                <a:ea typeface="宋体" panose="02010600030101010101" pitchFamily="2" charset="-122"/>
              </a:rPr>
              <a:t>＝</a:t>
            </a:r>
            <a:r>
              <a:rPr lang="en-US" sz="2400" i="1">
                <a:solidFill>
                  <a:srgbClr val="1D41D5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qm</a:t>
            </a:r>
            <a:r>
              <a:rPr lang="en-US" sz="2400">
                <a:solidFill>
                  <a:srgbClr val="1D41D5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>
                <a:solidFill>
                  <a:srgbClr val="1D41D5"/>
                </a:solidFill>
                <a:ea typeface="宋体" panose="02010600030101010101" pitchFamily="2" charset="-122"/>
              </a:rPr>
              <a:t>．</a:t>
            </a:r>
            <a:r>
              <a:rPr lang="en-US" sz="2400">
                <a:solidFill>
                  <a:srgbClr val="1D41D5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(2)</a:t>
            </a:r>
            <a:r>
              <a:rPr lang="zh-CN" sz="2400">
                <a:solidFill>
                  <a:srgbClr val="1D41D5"/>
                </a:solidFill>
                <a:ea typeface="宋体" panose="02010600030101010101" pitchFamily="2" charset="-122"/>
              </a:rPr>
              <a:t>太阳能热水器：</a:t>
            </a:r>
            <a:r>
              <a:rPr lang="en-US" sz="2400" i="1">
                <a:solidFill>
                  <a:srgbClr val="1D41D5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W</a:t>
            </a:r>
            <a:r>
              <a:rPr lang="zh-CN" sz="2400" baseline="-25000">
                <a:solidFill>
                  <a:srgbClr val="1D41D5"/>
                </a:solidFill>
                <a:ea typeface="宋体" panose="02010600030101010101" pitchFamily="2" charset="-122"/>
              </a:rPr>
              <a:t>总</a:t>
            </a:r>
            <a:r>
              <a:rPr lang="zh-CN" sz="2400">
                <a:solidFill>
                  <a:srgbClr val="1D41D5"/>
                </a:solidFill>
                <a:ea typeface="宋体" panose="02010600030101010101" pitchFamily="2" charset="-122"/>
              </a:rPr>
              <a:t>为太阳光照射到热水器上的总能量</a:t>
            </a:r>
            <a:r>
              <a:rPr lang="en-US" sz="2400">
                <a:solidFill>
                  <a:srgbClr val="1D41D5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en-US" sz="2400" i="1">
                <a:solidFill>
                  <a:srgbClr val="1D41D5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W</a:t>
            </a:r>
            <a:r>
              <a:rPr lang="zh-CN" sz="2400" baseline="-25000">
                <a:solidFill>
                  <a:srgbClr val="1D41D5"/>
                </a:solidFill>
                <a:ea typeface="宋体" panose="02010600030101010101" pitchFamily="2" charset="-122"/>
              </a:rPr>
              <a:t>总</a:t>
            </a:r>
            <a:r>
              <a:rPr lang="zh-CN" sz="2400">
                <a:solidFill>
                  <a:srgbClr val="1D41D5"/>
                </a:solidFill>
                <a:ea typeface="宋体" panose="02010600030101010101" pitchFamily="2" charset="-122"/>
              </a:rPr>
              <a:t>＝</a:t>
            </a:r>
            <a:r>
              <a:rPr lang="en-US" sz="2400" i="1">
                <a:solidFill>
                  <a:srgbClr val="1D41D5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PtS</a:t>
            </a:r>
            <a:r>
              <a:rPr lang="en-US" sz="2400">
                <a:solidFill>
                  <a:srgbClr val="1D41D5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>
                <a:solidFill>
                  <a:srgbClr val="1D41D5"/>
                </a:solidFill>
                <a:ea typeface="宋体" panose="02010600030101010101" pitchFamily="2" charset="-122"/>
              </a:rPr>
              <a:t>．</a:t>
            </a:r>
            <a:r>
              <a:rPr lang="en-US" sz="2400">
                <a:solidFill>
                  <a:srgbClr val="1D41D5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(3)</a:t>
            </a:r>
            <a:r>
              <a:rPr lang="zh-CN" sz="2400">
                <a:solidFill>
                  <a:srgbClr val="1D41D5"/>
                </a:solidFill>
                <a:ea typeface="宋体" panose="02010600030101010101" pitchFamily="2" charset="-122"/>
              </a:rPr>
              <a:t>电热水器：</a:t>
            </a:r>
            <a:r>
              <a:rPr lang="en-US" sz="2400" i="1">
                <a:solidFill>
                  <a:srgbClr val="1D41D5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W</a:t>
            </a:r>
            <a:r>
              <a:rPr lang="zh-CN" sz="2400" baseline="-25000">
                <a:solidFill>
                  <a:srgbClr val="1D41D5"/>
                </a:solidFill>
                <a:ea typeface="宋体" panose="02010600030101010101" pitchFamily="2" charset="-122"/>
              </a:rPr>
              <a:t>总</a:t>
            </a:r>
            <a:r>
              <a:rPr lang="zh-CN" sz="2400">
                <a:solidFill>
                  <a:srgbClr val="1D41D5"/>
                </a:solidFill>
                <a:ea typeface="宋体" panose="02010600030101010101" pitchFamily="2" charset="-122"/>
              </a:rPr>
              <a:t>为电流做功消耗的电能</a:t>
            </a:r>
            <a:r>
              <a:rPr lang="en-US" sz="2400">
                <a:solidFill>
                  <a:srgbClr val="1D41D5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en-US" sz="2400" i="1">
                <a:solidFill>
                  <a:srgbClr val="1D41D5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W</a:t>
            </a:r>
            <a:r>
              <a:rPr lang="zh-CN" sz="2400" baseline="-25000">
                <a:solidFill>
                  <a:srgbClr val="1D41D5"/>
                </a:solidFill>
                <a:ea typeface="宋体" panose="02010600030101010101" pitchFamily="2" charset="-122"/>
              </a:rPr>
              <a:t>总</a:t>
            </a:r>
            <a:r>
              <a:rPr lang="zh-CN" sz="2400">
                <a:solidFill>
                  <a:srgbClr val="1D41D5"/>
                </a:solidFill>
                <a:ea typeface="宋体" panose="02010600030101010101" pitchFamily="2" charset="-122"/>
              </a:rPr>
              <a:t>＝</a:t>
            </a:r>
            <a:r>
              <a:rPr lang="en-US" sz="2400" i="1">
                <a:solidFill>
                  <a:srgbClr val="1D41D5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Pt</a:t>
            </a:r>
            <a:r>
              <a:rPr lang="zh-CN" sz="2400">
                <a:solidFill>
                  <a:srgbClr val="1D41D5"/>
                </a:solidFill>
                <a:ea typeface="宋体" panose="02010600030101010101" pitchFamily="2" charset="-122"/>
              </a:rPr>
              <a:t>＝</a:t>
            </a:r>
            <a:r>
              <a:rPr lang="en-US" sz="2400" i="1">
                <a:solidFill>
                  <a:srgbClr val="1D41D5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UIt</a:t>
            </a:r>
            <a:r>
              <a:rPr lang="en-US" sz="2400">
                <a:solidFill>
                  <a:srgbClr val="1D41D5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>
                <a:solidFill>
                  <a:srgbClr val="1D41D5"/>
                </a:solidFill>
                <a:ea typeface="宋体" panose="02010600030101010101" pitchFamily="2" charset="-122"/>
              </a:rPr>
              <a:t>．</a:t>
            </a:r>
            <a:endParaRPr lang="zh-CN" altLang="en-US" sz="2400">
              <a:solidFill>
                <a:srgbClr val="1D41D5"/>
              </a:solidFill>
              <a:ea typeface="宋体" panose="02010600030101010101" pitchFamily="2" charset="-122"/>
            </a:endParaRPr>
          </a:p>
        </p:txBody>
      </p:sp>
      <p:sp>
        <p:nvSpPr>
          <p:cNvPr id="43" name="流程图: 终止 42">
            <a:hlinkClick r:id="rId2" action="ppaction://hlinksldjump"/>
          </p:cNvPr>
          <p:cNvSpPr/>
          <p:nvPr/>
        </p:nvSpPr>
        <p:spPr>
          <a:xfrm>
            <a:off x="8812530" y="4987290"/>
            <a:ext cx="2034540" cy="477520"/>
          </a:xfrm>
          <a:prstGeom prst="flowChartTerminator">
            <a:avLst/>
          </a:prstGeom>
          <a:solidFill>
            <a:schemeClr val="accent4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p>
            <a:pPr algn="ctr" fontAlgn="base">
              <a:lnSpc>
                <a:spcPct val="100000"/>
              </a:lnSpc>
            </a:pPr>
            <a:r>
              <a:rPr lang="zh-CN" altLang="en-US" sz="1815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返回思维导图</a:t>
            </a:r>
            <a:endParaRPr lang="zh-CN" altLang="en-US" sz="1815" b="1" strike="noStrike" noProof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9" name="组合 8"/>
          <p:cNvGrpSpPr/>
          <p:nvPr/>
        </p:nvGrpSpPr>
        <p:grpSpPr>
          <a:xfrm>
            <a:off x="998855" y="1558925"/>
            <a:ext cx="6391910" cy="521970"/>
            <a:chOff x="894" y="3246"/>
            <a:chExt cx="10066" cy="822"/>
          </a:xfrm>
        </p:grpSpPr>
        <p:sp>
          <p:nvSpPr>
            <p:cNvPr id="20481" name="文本框 4"/>
            <p:cNvSpPr txBox="1"/>
            <p:nvPr/>
          </p:nvSpPr>
          <p:spPr>
            <a:xfrm>
              <a:off x="3894" y="3246"/>
              <a:ext cx="7066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r>
                <a:rPr sz="2800" dirty="0"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rPr>
                <a:t>能量的转化和守恒</a:t>
              </a:r>
              <a:r>
                <a:rPr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(6年5考)</a:t>
              </a:r>
              <a:endParaRPr sz="24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pSp>
          <p:nvGrpSpPr>
            <p:cNvPr id="20488" name="组合 13"/>
            <p:cNvGrpSpPr/>
            <p:nvPr/>
          </p:nvGrpSpPr>
          <p:grpSpPr>
            <a:xfrm>
              <a:off x="894" y="3246"/>
              <a:ext cx="2665" cy="822"/>
              <a:chOff x="6686" y="8865"/>
              <a:chExt cx="2836" cy="877"/>
            </a:xfrm>
          </p:grpSpPr>
          <p:pic>
            <p:nvPicPr>
              <p:cNvPr id="20489" name="图片 9" descr="考点2字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6686" y="8865"/>
                <a:ext cx="2836" cy="821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0490" name="文本框 10"/>
              <p:cNvSpPr txBox="1"/>
              <p:nvPr/>
            </p:nvSpPr>
            <p:spPr>
              <a:xfrm>
                <a:off x="6686" y="8865"/>
                <a:ext cx="1536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zh-CN" altLang="en-US" sz="28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考点</a:t>
                </a:r>
                <a:endParaRPr lang="zh-CN" altLang="en-US" sz="2800" b="1" dirty="0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20491" name="文本框 11"/>
              <p:cNvSpPr txBox="1"/>
              <p:nvPr/>
            </p:nvSpPr>
            <p:spPr>
              <a:xfrm rot="-10800000" flipV="1">
                <a:off x="8667" y="8865"/>
                <a:ext cx="668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28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6</a:t>
                </a:r>
                <a:endParaRPr lang="en-US" altLang="zh-CN" sz="28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10" name="文本框 9"/>
          <p:cNvSpPr txBox="1"/>
          <p:nvPr/>
        </p:nvSpPr>
        <p:spPr>
          <a:xfrm>
            <a:off x="927100" y="2446655"/>
            <a:ext cx="10349865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</a:rPr>
              <a:t>1. </a:t>
            </a:r>
            <a:r>
              <a:rPr lang="zh-CN" sz="2400">
                <a:ea typeface="黑体" panose="02010609060101010101" pitchFamily="49" charset="-122"/>
              </a:rPr>
              <a:t>能量的转化：</a:t>
            </a:r>
            <a:r>
              <a:rPr lang="zh-CN" sz="2400">
                <a:ea typeface="宋体" panose="02010600030101010101" pitchFamily="2" charset="-122"/>
              </a:rPr>
              <a:t>在一定条件下，各种形式的能量是可以相互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的．</a:t>
            </a:r>
            <a:r>
              <a:rPr lang="en-US" sz="2400">
                <a:latin typeface="Times New Roman" panose="02020603050405020304" pitchFamily="18" charset="0"/>
                <a:cs typeface="仿宋_GB2312" charset="0"/>
              </a:rPr>
              <a:t>(6</a:t>
            </a:r>
            <a:r>
              <a:rPr lang="zh-CN" sz="2400">
                <a:cs typeface="仿宋_GB2312" charset="0"/>
              </a:rPr>
              <a:t>年</a:t>
            </a:r>
            <a:r>
              <a:rPr lang="en-US" sz="2400">
                <a:latin typeface="Times New Roman" panose="02020603050405020304" pitchFamily="18" charset="0"/>
                <a:cs typeface="仿宋_GB2312" charset="0"/>
              </a:rPr>
              <a:t>4</a:t>
            </a:r>
            <a:r>
              <a:rPr lang="zh-CN" sz="2400">
                <a:cs typeface="仿宋_GB2312" charset="0"/>
              </a:rPr>
              <a:t>考</a:t>
            </a:r>
            <a:r>
              <a:rPr lang="en-US" sz="2400">
                <a:latin typeface="Times New Roman" panose="02020603050405020304" pitchFamily="18" charset="0"/>
                <a:cs typeface="仿宋_GB2312" charset="0"/>
              </a:rPr>
              <a:t>)</a:t>
            </a: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</a:rPr>
              <a:t>2. </a:t>
            </a:r>
            <a:r>
              <a:rPr lang="zh-CN" sz="2400">
                <a:ea typeface="黑体" panose="02010609060101010101" pitchFamily="49" charset="-122"/>
              </a:rPr>
              <a:t>能量守恒定律</a:t>
            </a:r>
            <a:r>
              <a:rPr lang="zh-CN" sz="2400">
                <a:ea typeface="宋体" panose="02010600030101010101" pitchFamily="2" charset="-122"/>
              </a:rPr>
              <a:t>：能量既不会凭空产生，也不会凭空消失，它只会从一种形式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为其他形式，或者从一个物体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到其他物体，而在转化和转移的过程中，能量的总量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．</a:t>
            </a:r>
            <a:r>
              <a:rPr lang="en-US" sz="2400">
                <a:latin typeface="Times New Roman" panose="02020603050405020304" pitchFamily="18" charset="0"/>
                <a:cs typeface="仿宋_GB2312" charset="0"/>
              </a:rPr>
              <a:t>(2017.13D)</a:t>
            </a:r>
            <a:endParaRPr lang="zh-CN" altLang="en-US" sz="2400"/>
          </a:p>
        </p:txBody>
      </p:sp>
      <p:sp>
        <p:nvSpPr>
          <p:cNvPr id="2" name="矩形 1"/>
          <p:cNvSpPr/>
          <p:nvPr/>
        </p:nvSpPr>
        <p:spPr>
          <a:xfrm>
            <a:off x="9087222" y="2594337"/>
            <a:ext cx="792480" cy="460375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转化</a:t>
            </a:r>
            <a:endParaRPr lang="zh-CN" altLang="zh-CN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481192" y="4244702"/>
            <a:ext cx="792480" cy="460375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转化</a:t>
            </a:r>
            <a:endParaRPr lang="zh-CN" altLang="zh-CN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719307" y="4244702"/>
            <a:ext cx="792480" cy="460375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转移</a:t>
            </a:r>
            <a:endParaRPr lang="zh-CN" altLang="zh-CN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638412" y="4746987"/>
            <a:ext cx="1402080" cy="460375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保持不变</a:t>
            </a:r>
            <a:endParaRPr lang="zh-CN" altLang="zh-CN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43" name="流程图: 终止 42">
            <a:hlinkClick r:id="rId2" action="ppaction://hlinksldjump"/>
          </p:cNvPr>
          <p:cNvSpPr/>
          <p:nvPr/>
        </p:nvSpPr>
        <p:spPr>
          <a:xfrm>
            <a:off x="9087485" y="5021580"/>
            <a:ext cx="2034540" cy="477520"/>
          </a:xfrm>
          <a:prstGeom prst="flowChartTerminator">
            <a:avLst/>
          </a:prstGeom>
          <a:solidFill>
            <a:schemeClr val="accent4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p>
            <a:pPr algn="ctr" fontAlgn="base">
              <a:lnSpc>
                <a:spcPct val="100000"/>
              </a:lnSpc>
            </a:pPr>
            <a:r>
              <a:rPr lang="zh-CN" altLang="en-US" sz="1815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返回思维导图</a:t>
            </a:r>
            <a:endParaRPr lang="zh-CN" altLang="en-US" sz="1815" b="1" strike="noStrike" noProof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五边形 4"/>
          <p:cNvSpPr/>
          <p:nvPr/>
        </p:nvSpPr>
        <p:spPr>
          <a:xfrm rot="5400000">
            <a:off x="9750393" y="623539"/>
            <a:ext cx="2131092" cy="864870"/>
          </a:xfrm>
          <a:prstGeom prst="homePlate">
            <a:avLst/>
          </a:prstGeom>
          <a:solidFill>
            <a:srgbClr val="FF9919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vert270" rtlCol="0" anchor="ctr"/>
          <a:p>
            <a:pPr marL="0" marR="0" indent="0" algn="ctr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3600" b="1" i="0" u="none" strike="noStrike" kern="1200" cap="none" spc="0" normalizeH="0" baseline="0" noProof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目</a:t>
            </a:r>
            <a:endParaRPr kumimoji="0" lang="zh-CN" altLang="en-US" sz="3600" b="1" i="0" u="none" strike="noStrike" kern="1200" cap="none" spc="0" normalizeH="0" baseline="0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indent="0" algn="ctr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3600" b="1" i="0" u="none" strike="noStrike" kern="1200" cap="none" spc="0" normalizeH="0" baseline="0" noProof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录</a:t>
            </a:r>
            <a:endParaRPr kumimoji="0" lang="zh-CN" altLang="en-US" sz="3600" b="1" i="0" u="none" strike="noStrike" kern="1200" cap="none" spc="0" normalizeH="0" baseline="0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17412" name="组合 3"/>
          <p:cNvGrpSpPr/>
          <p:nvPr/>
        </p:nvGrpSpPr>
        <p:grpSpPr>
          <a:xfrm>
            <a:off x="2874645" y="1913890"/>
            <a:ext cx="6338887" cy="822325"/>
            <a:chOff x="3671" y="4200"/>
            <a:chExt cx="9982" cy="1296"/>
          </a:xfrm>
        </p:grpSpPr>
        <p:sp>
          <p:nvSpPr>
            <p:cNvPr id="17413" name="文本框 104">
              <a:hlinkClick r:id="rId1" action="ppaction://hlinksldjump"/>
            </p:cNvPr>
            <p:cNvSpPr txBox="1"/>
            <p:nvPr>
              <p:custDataLst>
                <p:tags r:id="rId2"/>
              </p:custDataLst>
            </p:nvPr>
          </p:nvSpPr>
          <p:spPr>
            <a:xfrm>
              <a:off x="6076" y="4218"/>
              <a:ext cx="7577" cy="127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/>
            <a:p>
              <a:pPr algn="l">
                <a:lnSpc>
                  <a:spcPct val="120000"/>
                </a:lnSpc>
                <a:buSzPct val="100000"/>
              </a:pPr>
              <a:r>
                <a: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面对面</a:t>
              </a:r>
              <a:r>
                <a:rPr lang="en-US" altLang="zh-CN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“</a:t>
              </a:r>
              <a:r>
                <a: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过</a:t>
              </a:r>
              <a:r>
                <a:rPr lang="en-US" altLang="zh-CN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”</a:t>
              </a:r>
              <a:r>
                <a: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考点</a:t>
              </a:r>
              <a:endPara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endParaRPr>
            </a:p>
            <a:p>
              <a:pPr>
                <a:lnSpc>
                  <a:spcPct val="120000"/>
                </a:lnSpc>
                <a:buSzPct val="100000"/>
              </a:pPr>
              <a:endPara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endParaRPr>
            </a:p>
          </p:txBody>
        </p:sp>
        <p:grpSp>
          <p:nvGrpSpPr>
            <p:cNvPr id="17414" name="组合 3"/>
            <p:cNvGrpSpPr/>
            <p:nvPr/>
          </p:nvGrpSpPr>
          <p:grpSpPr>
            <a:xfrm>
              <a:off x="3671" y="4200"/>
              <a:ext cx="2230" cy="1183"/>
              <a:chOff x="8163" y="4584"/>
              <a:chExt cx="2870" cy="1632"/>
            </a:xfrm>
          </p:grpSpPr>
          <p:pic>
            <p:nvPicPr>
              <p:cNvPr id="17415" name="图片 2" descr="图片1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8163" y="4584"/>
                <a:ext cx="2870" cy="163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7416" name="文本框 5"/>
              <p:cNvSpPr txBox="1"/>
              <p:nvPr/>
            </p:nvSpPr>
            <p:spPr>
              <a:xfrm>
                <a:off x="9864" y="4584"/>
                <a:ext cx="401" cy="140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36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1</a:t>
                </a:r>
                <a:endPara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17417" name="组合 11"/>
          <p:cNvGrpSpPr/>
          <p:nvPr/>
        </p:nvGrpSpPr>
        <p:grpSpPr>
          <a:xfrm>
            <a:off x="2874645" y="3662045"/>
            <a:ext cx="7386111" cy="751205"/>
            <a:chOff x="3529" y="5686"/>
            <a:chExt cx="11631" cy="1183"/>
          </a:xfrm>
        </p:grpSpPr>
        <p:sp>
          <p:nvSpPr>
            <p:cNvPr id="17418" name="文本框 108">
              <a:hlinkClick r:id="rId4" action="ppaction://hlinksldjump"/>
            </p:cNvPr>
            <p:cNvSpPr txBox="1"/>
            <p:nvPr>
              <p:custDataLst>
                <p:tags r:id="rId5"/>
              </p:custDataLst>
            </p:nvPr>
          </p:nvSpPr>
          <p:spPr>
            <a:xfrm>
              <a:off x="5902" y="5686"/>
              <a:ext cx="9258" cy="957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/>
            <a:p>
              <a:pPr algn="l">
                <a:lnSpc>
                  <a:spcPct val="120000"/>
                </a:lnSpc>
                <a:buSzPct val="100000"/>
              </a:pPr>
              <a:r>
                <a:rPr lang="zh-CN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河南</a:t>
              </a:r>
              <a:r>
                <a:rPr lang="en-US" altLang="zh-CN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6</a:t>
              </a:r>
              <a:r>
                <a: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年真题、备用卷精讲练</a:t>
              </a:r>
              <a:endPara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endParaRPr>
            </a:p>
          </p:txBody>
        </p:sp>
        <p:grpSp>
          <p:nvGrpSpPr>
            <p:cNvPr id="17419" name="组合 12"/>
            <p:cNvGrpSpPr/>
            <p:nvPr/>
          </p:nvGrpSpPr>
          <p:grpSpPr>
            <a:xfrm>
              <a:off x="3529" y="5686"/>
              <a:ext cx="2230" cy="1183"/>
              <a:chOff x="8163" y="4584"/>
              <a:chExt cx="2870" cy="1632"/>
            </a:xfrm>
          </p:grpSpPr>
          <p:pic>
            <p:nvPicPr>
              <p:cNvPr id="17420" name="图片 13" descr="图片1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8163" y="4584"/>
                <a:ext cx="2870" cy="163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7421" name="文本框 14"/>
              <p:cNvSpPr txBox="1"/>
              <p:nvPr/>
            </p:nvSpPr>
            <p:spPr>
              <a:xfrm>
                <a:off x="9864" y="4584"/>
                <a:ext cx="401" cy="140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36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2</a:t>
                </a:r>
                <a:endPara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17422" name="组合 12"/>
          <p:cNvGrpSpPr/>
          <p:nvPr/>
        </p:nvGrpSpPr>
        <p:grpSpPr>
          <a:xfrm>
            <a:off x="2874645" y="4621530"/>
            <a:ext cx="6337547" cy="751205"/>
            <a:chOff x="4643" y="7172"/>
            <a:chExt cx="9982" cy="1185"/>
          </a:xfrm>
        </p:grpSpPr>
        <p:sp>
          <p:nvSpPr>
            <p:cNvPr id="17423" name="文本框 106">
              <a:hlinkClick r:id="rId6" action="ppaction://hlinksldjump"/>
            </p:cNvPr>
            <p:cNvSpPr txBox="1"/>
            <p:nvPr>
              <p:custDataLst>
                <p:tags r:id="rId7"/>
              </p:custDataLst>
            </p:nvPr>
          </p:nvSpPr>
          <p:spPr>
            <a:xfrm>
              <a:off x="7076" y="7285"/>
              <a:ext cx="7549" cy="88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/>
            <a:p>
              <a:pPr algn="l">
                <a:lnSpc>
                  <a:spcPct val="120000"/>
                </a:lnSpc>
                <a:buSzPct val="100000"/>
              </a:pPr>
              <a:r>
                <a: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  <a:sym typeface="宋体" panose="02010600030101010101" pitchFamily="2" charset="-122"/>
                </a:rPr>
                <a:t>实验突破</a:t>
              </a:r>
              <a:endPara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endParaRPr>
            </a:p>
          </p:txBody>
        </p:sp>
        <p:grpSp>
          <p:nvGrpSpPr>
            <p:cNvPr id="17424" name="组合 15"/>
            <p:cNvGrpSpPr/>
            <p:nvPr/>
          </p:nvGrpSpPr>
          <p:grpSpPr>
            <a:xfrm>
              <a:off x="4643" y="7172"/>
              <a:ext cx="2233" cy="1185"/>
              <a:chOff x="8163" y="4584"/>
              <a:chExt cx="2870" cy="1632"/>
            </a:xfrm>
          </p:grpSpPr>
          <p:pic>
            <p:nvPicPr>
              <p:cNvPr id="17425" name="图片 16" descr="图片1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8163" y="4584"/>
                <a:ext cx="2870" cy="163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7426" name="文本框 17"/>
              <p:cNvSpPr txBox="1"/>
              <p:nvPr/>
            </p:nvSpPr>
            <p:spPr>
              <a:xfrm>
                <a:off x="9864" y="4584"/>
                <a:ext cx="401" cy="140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36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3</a:t>
                </a:r>
                <a:endPara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10" name="矩形 9">
            <a:hlinkClick r:id="rId1" action="ppaction://hlinksldjump"/>
          </p:cNvPr>
          <p:cNvSpPr/>
          <p:nvPr/>
        </p:nvSpPr>
        <p:spPr>
          <a:xfrm>
            <a:off x="2946400" y="2882900"/>
            <a:ext cx="2453640" cy="49339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考点梳理</a:t>
            </a:r>
            <a:endParaRPr lang="zh-CN" altLang="en-US" sz="2800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1" name="矩形 10">
            <a:hlinkClick r:id="rId8" action="ppaction://hlinksldjump"/>
          </p:cNvPr>
          <p:cNvSpPr/>
          <p:nvPr/>
        </p:nvSpPr>
        <p:spPr>
          <a:xfrm>
            <a:off x="6175375" y="2882900"/>
            <a:ext cx="2858770" cy="49339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教材图片分点练</a:t>
            </a:r>
            <a:endParaRPr lang="zh-CN" altLang="en-US" sz="2800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  <p:custDataLst>
      <p:tags r:id="rId9"/>
    </p:custDataLst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9" name="组合 8"/>
          <p:cNvGrpSpPr/>
          <p:nvPr/>
        </p:nvGrpSpPr>
        <p:grpSpPr>
          <a:xfrm>
            <a:off x="817880" y="1000760"/>
            <a:ext cx="4552950" cy="648335"/>
            <a:chOff x="1456" y="3050"/>
            <a:chExt cx="7170" cy="1021"/>
          </a:xfrm>
        </p:grpSpPr>
        <p:sp>
          <p:nvSpPr>
            <p:cNvPr id="100" name="文本框 99"/>
            <p:cNvSpPr txBox="1"/>
            <p:nvPr/>
          </p:nvSpPr>
          <p:spPr>
            <a:xfrm>
              <a:off x="3000" y="3132"/>
              <a:ext cx="5626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algn="l"/>
              <a:r>
                <a:rPr lang="zh-CN" sz="2800">
                  <a:ea typeface="黑体" panose="02010609060101010101" pitchFamily="49" charset="-122"/>
                </a:rPr>
                <a:t>教材图片分点练</a:t>
              </a:r>
              <a:endParaRPr lang="zh-CN" sz="2800">
                <a:ea typeface="黑体" panose="02010609060101010101" pitchFamily="49" charset="-122"/>
              </a:endParaRPr>
            </a:p>
          </p:txBody>
        </p:sp>
        <p:pic>
          <p:nvPicPr>
            <p:cNvPr id="10" name="图片 9" descr="二级标（14磅）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456" y="3050"/>
              <a:ext cx="1243" cy="1021"/>
            </a:xfrm>
            <a:prstGeom prst="rect">
              <a:avLst/>
            </a:prstGeom>
          </p:spPr>
        </p:pic>
      </p:grpSp>
      <p:pic>
        <p:nvPicPr>
          <p:cNvPr id="2" name="图片 -214748202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66715" y="3107690"/>
            <a:ext cx="1900555" cy="258953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4956810" y="5803900"/>
            <a:ext cx="267970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1800">
                <a:latin typeface="Times New Roman" panose="02020603050405020304" pitchFamily="18" charset="0"/>
                <a:cs typeface="仿宋_GB2312" charset="0"/>
              </a:rPr>
              <a:t>(RJ</a:t>
            </a:r>
            <a:r>
              <a:rPr lang="zh-CN" sz="1800">
                <a:cs typeface="仿宋_GB2312" charset="0"/>
              </a:rPr>
              <a:t>九年级</a:t>
            </a:r>
            <a:r>
              <a:rPr lang="en-US" sz="1800">
                <a:latin typeface="Times New Roman" panose="02020603050405020304" pitchFamily="18" charset="0"/>
                <a:cs typeface="仿宋_GB2312" charset="0"/>
              </a:rPr>
              <a:t>P6</a:t>
            </a:r>
            <a:r>
              <a:rPr lang="zh-CN" sz="1800">
                <a:cs typeface="仿宋_GB2312" charset="0"/>
              </a:rPr>
              <a:t>图</a:t>
            </a:r>
            <a:r>
              <a:rPr lang="en-US" sz="1800">
                <a:latin typeface="Times New Roman" panose="02020603050405020304" pitchFamily="18" charset="0"/>
                <a:cs typeface="仿宋_GB2312" charset="0"/>
              </a:rPr>
              <a:t>13.1</a:t>
            </a:r>
            <a:r>
              <a:rPr lang="zh-CN" sz="1800">
                <a:cs typeface="仿宋_GB2312" charset="0"/>
              </a:rPr>
              <a:t>－</a:t>
            </a:r>
            <a:r>
              <a:rPr lang="en-US" sz="1800">
                <a:latin typeface="Times New Roman" panose="02020603050405020304" pitchFamily="18" charset="0"/>
                <a:cs typeface="仿宋_GB2312" charset="0"/>
              </a:rPr>
              <a:t>8)</a:t>
            </a:r>
            <a:endParaRPr lang="zh-CN" altLang="en-US" sz="1800"/>
          </a:p>
        </p:txBody>
      </p:sp>
      <p:sp>
        <p:nvSpPr>
          <p:cNvPr id="4" name="文本框 3"/>
          <p:cNvSpPr txBox="1"/>
          <p:nvPr/>
        </p:nvSpPr>
        <p:spPr>
          <a:xfrm>
            <a:off x="699770" y="1717040"/>
            <a:ext cx="1106678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1. </a:t>
            </a:r>
            <a:r>
              <a:rPr lang="zh-CN" sz="2400">
                <a:ea typeface="宋体" panose="02010600030101010101" pitchFamily="2" charset="-122"/>
              </a:rPr>
              <a:t>小江把一块干净的玻璃板吊在弹簧测力计的下面，记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下弹簧测力计的示数为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F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sz="2400">
                <a:ea typeface="宋体" panose="02010600030101010101" pitchFamily="2" charset="-122"/>
              </a:rPr>
              <a:t>，然后使玻璃板的下表面水平接触水面，如图所示，回答下列问题：</a:t>
            </a:r>
            <a:endParaRPr lang="zh-CN" altLang="en-US" sz="24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771525" y="664845"/>
            <a:ext cx="11144250" cy="57759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>
              <a:lnSpc>
                <a:spcPct val="140000"/>
              </a:lnSpc>
            </a:pPr>
            <a:r>
              <a:rPr lang="zh-CN" sz="2400">
                <a:ea typeface="黑体" panose="02010609060101010101" pitchFamily="49" charset="-122"/>
              </a:rPr>
              <a:t>命题点</a:t>
            </a: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</a:rPr>
              <a:t>1</a:t>
            </a:r>
            <a:r>
              <a:rPr lang="zh-CN" sz="2400">
                <a:ea typeface="黑体" panose="02010609060101010101" pitchFamily="49" charset="-122"/>
              </a:rPr>
              <a:t>　分子动理论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(1)</a:t>
            </a:r>
            <a:r>
              <a:rPr lang="zh-CN" sz="2400">
                <a:ea typeface="宋体" panose="02010600030101010101" pitchFamily="2" charset="-122"/>
              </a:rPr>
              <a:t>稍稍用力向上拉玻璃板，当玻璃板即将离开水面时，弹簧测力计的示数为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F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sz="2400">
                <a:ea typeface="宋体" panose="02010600030101010101" pitchFamily="2" charset="-122"/>
              </a:rPr>
              <a:t>，则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F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________(</a:t>
            </a:r>
            <a:r>
              <a:rPr lang="zh-CN" sz="2400">
                <a:ea typeface="宋体" panose="02010600030101010101" pitchFamily="2" charset="-122"/>
              </a:rPr>
              <a:t>选填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＞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sz="2400">
                <a:ea typeface="宋体" panose="02010600030101010101" pitchFamily="2" charset="-122"/>
              </a:rPr>
              <a:t>＜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ea typeface="宋体" panose="02010600030101010101" pitchFamily="2" charset="-122"/>
              </a:rPr>
              <a:t>或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＝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F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sz="2400">
                <a:ea typeface="宋体" panose="02010600030101010101" pitchFamily="2" charset="-122"/>
              </a:rPr>
              <a:t>，这表明玻璃板的分子和水分子之间存在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(2)</a:t>
            </a:r>
            <a:r>
              <a:rPr lang="zh-CN" sz="2400">
                <a:ea typeface="宋体" panose="02010600030101010101" pitchFamily="2" charset="-122"/>
              </a:rPr>
              <a:t>小江不小心将玻璃板掉到地上摔成两块，他发现两块玻璃合在一起不能还原成一整块，小江认为这是因为两块玻璃结合处分子间存在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斥力导致的，这一说法是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________(</a:t>
            </a:r>
            <a:r>
              <a:rPr lang="zh-CN" sz="2400">
                <a:ea typeface="宋体" panose="02010600030101010101" pitchFamily="2" charset="-122"/>
              </a:rPr>
              <a:t>选填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正确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ea typeface="宋体" panose="02010600030101010101" pitchFamily="2" charset="-122"/>
              </a:rPr>
              <a:t>或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错误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的．</a:t>
            </a:r>
            <a:r>
              <a:rPr lang="zh-CN" sz="2400">
                <a:ea typeface="黑体" panose="02010609060101010101" pitchFamily="49" charset="-122"/>
              </a:rPr>
              <a:t>命题点</a:t>
            </a: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r>
              <a:rPr lang="zh-CN" sz="2400">
                <a:ea typeface="黑体" panose="02010609060101010101" pitchFamily="49" charset="-122"/>
              </a:rPr>
              <a:t>　受力分析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(3)</a:t>
            </a:r>
            <a:r>
              <a:rPr lang="zh-CN" sz="2400">
                <a:ea typeface="宋体" panose="02010600030101010101" pitchFamily="2" charset="-122"/>
              </a:rPr>
              <a:t>更换同样规格的玻璃板后，将玻璃板慢慢浸没在水中，玻璃板没有接触杯底，静止时弹簧测力计的示数为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F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zh-CN" sz="2400">
                <a:ea typeface="宋体" panose="02010600030101010101" pitchFamily="2" charset="-122"/>
              </a:rPr>
              <a:t>，则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F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____(</a:t>
            </a:r>
            <a:r>
              <a:rPr lang="zh-CN" sz="2400">
                <a:ea typeface="宋体" panose="02010600030101010101" pitchFamily="2" charset="-122"/>
              </a:rPr>
              <a:t>选填</a:t>
            </a:r>
            <a:r>
              <a:rPr 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＞</a:t>
            </a:r>
            <a:r>
              <a:rPr 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sz="2400">
                <a:ea typeface="宋体" panose="02010600030101010101" pitchFamily="2" charset="-122"/>
              </a:rPr>
              <a:t>＜</a:t>
            </a:r>
            <a:r>
              <a:rPr 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ea typeface="宋体" panose="02010600030101010101" pitchFamily="2" charset="-122"/>
              </a:rPr>
              <a:t>或</a:t>
            </a:r>
            <a:r>
              <a:rPr 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＝</a:t>
            </a:r>
            <a:r>
              <a:rPr 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F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sz="2400">
                <a:ea typeface="宋体" panose="02010600030101010101" pitchFamily="2" charset="-122"/>
              </a:rPr>
              <a:t>，此时玻璃板除受到拉力外，还受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</a:t>
            </a:r>
            <a:r>
              <a:rPr lang="zh-CN" sz="2400">
                <a:ea typeface="宋体" panose="02010600030101010101" pitchFamily="2" charset="-122"/>
              </a:rPr>
              <a:t>力和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力．</a:t>
            </a:r>
            <a:endParaRPr lang="zh-CN" altLang="en-US" sz="2400"/>
          </a:p>
        </p:txBody>
      </p:sp>
      <p:sp>
        <p:nvSpPr>
          <p:cNvPr id="10" name="矩形 9"/>
          <p:cNvSpPr/>
          <p:nvPr/>
        </p:nvSpPr>
        <p:spPr>
          <a:xfrm>
            <a:off x="1552947" y="1805032"/>
            <a:ext cx="487680" cy="460375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＞</a:t>
            </a:r>
            <a:endParaRPr lang="zh-CN" altLang="zh-CN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608192" y="2290807"/>
            <a:ext cx="792480" cy="460375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引力</a:t>
            </a:r>
            <a:endParaRPr lang="zh-CN" altLang="zh-CN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089397" y="3852907"/>
            <a:ext cx="792480" cy="460375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错误</a:t>
            </a:r>
            <a:endParaRPr lang="zh-CN" altLang="zh-CN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593452" y="5343252"/>
            <a:ext cx="487680" cy="460375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＜</a:t>
            </a:r>
            <a:endParaRPr lang="zh-CN" altLang="zh-CN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445372" y="5845537"/>
            <a:ext cx="487680" cy="460375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重</a:t>
            </a:r>
            <a:endParaRPr lang="zh-CN" altLang="zh-CN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023982" y="5917292"/>
            <a:ext cx="487680" cy="460375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浮</a:t>
            </a:r>
            <a:endParaRPr lang="zh-CN" altLang="zh-CN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-214748201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292465" y="2223770"/>
            <a:ext cx="2821940" cy="212280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0" name="文本框 99"/>
          <p:cNvSpPr txBox="1"/>
          <p:nvPr/>
        </p:nvSpPr>
        <p:spPr>
          <a:xfrm>
            <a:off x="8394700" y="4686935"/>
            <a:ext cx="261747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1800">
                <a:latin typeface="Times New Roman" panose="02020603050405020304" pitchFamily="18" charset="0"/>
                <a:cs typeface="仿宋_GB2312" charset="0"/>
              </a:rPr>
              <a:t>(RJ</a:t>
            </a:r>
            <a:r>
              <a:rPr lang="zh-CN" sz="1800">
                <a:cs typeface="仿宋_GB2312" charset="0"/>
              </a:rPr>
              <a:t>九年级</a:t>
            </a:r>
            <a:r>
              <a:rPr lang="en-US" sz="1800">
                <a:latin typeface="Times New Roman" panose="02020603050405020304" pitchFamily="18" charset="0"/>
                <a:cs typeface="仿宋_GB2312" charset="0"/>
              </a:rPr>
              <a:t>P8</a:t>
            </a:r>
            <a:r>
              <a:rPr lang="zh-CN" sz="1800">
                <a:cs typeface="仿宋_GB2312" charset="0"/>
              </a:rPr>
              <a:t>图</a:t>
            </a:r>
            <a:r>
              <a:rPr lang="en-US" sz="1800">
                <a:latin typeface="Times New Roman" panose="02020603050405020304" pitchFamily="18" charset="0"/>
                <a:cs typeface="仿宋_GB2312" charset="0"/>
              </a:rPr>
              <a:t>13.2</a:t>
            </a:r>
            <a:r>
              <a:rPr lang="zh-CN" sz="1800">
                <a:cs typeface="仿宋_GB2312" charset="0"/>
              </a:rPr>
              <a:t>－</a:t>
            </a:r>
            <a:r>
              <a:rPr lang="en-US" sz="1800">
                <a:latin typeface="Times New Roman" panose="02020603050405020304" pitchFamily="18" charset="0"/>
                <a:cs typeface="仿宋_GB2312" charset="0"/>
              </a:rPr>
              <a:t>4)</a:t>
            </a:r>
            <a:endParaRPr lang="zh-CN" altLang="en-US" sz="1800"/>
          </a:p>
        </p:txBody>
      </p:sp>
      <p:sp>
        <p:nvSpPr>
          <p:cNvPr id="3" name="文本框 2"/>
          <p:cNvSpPr txBox="1"/>
          <p:nvPr/>
        </p:nvSpPr>
        <p:spPr>
          <a:xfrm>
            <a:off x="889635" y="1083945"/>
            <a:ext cx="7230745" cy="50774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2. </a:t>
            </a:r>
            <a:r>
              <a:rPr lang="zh-CN" sz="2400">
                <a:ea typeface="宋体" panose="02010600030101010101" pitchFamily="2" charset="-122"/>
              </a:rPr>
              <a:t>如图所示，是小朋友从滑梯上下滑的过程，同时臀部感到灼热感．</a:t>
            </a:r>
            <a:r>
              <a:rPr lang="zh-CN" sz="2400">
                <a:ea typeface="黑体" panose="02010609060101010101" pitchFamily="49" charset="-122"/>
              </a:rPr>
              <a:t>命题点</a:t>
            </a: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</a:rPr>
              <a:t>1</a:t>
            </a:r>
            <a:r>
              <a:rPr lang="zh-CN" sz="2400">
                <a:ea typeface="黑体" panose="02010609060101010101" pitchFamily="49" charset="-122"/>
              </a:rPr>
              <a:t>　改变内能的方式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(1)</a:t>
            </a:r>
            <a:r>
              <a:rPr lang="zh-CN" sz="2400">
                <a:ea typeface="宋体" panose="02010600030101010101" pitchFamily="2" charset="-122"/>
              </a:rPr>
              <a:t>小朋友下滑时，臀部温度升高，内能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________(</a:t>
            </a:r>
            <a:r>
              <a:rPr lang="zh-CN" sz="2400">
                <a:ea typeface="宋体" panose="02010600030101010101" pitchFamily="2" charset="-122"/>
              </a:rPr>
              <a:t>选填</a:t>
            </a:r>
            <a:r>
              <a:rPr lang="en-US" sz="2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增大</a:t>
            </a:r>
            <a:r>
              <a:rPr lang="en-US" sz="2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sz="2400">
                <a:ea typeface="宋体" panose="02010600030101010101" pitchFamily="2" charset="-122"/>
              </a:rPr>
              <a:t>减小</a:t>
            </a:r>
            <a:r>
              <a:rPr lang="en-US" sz="2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ea typeface="宋体" panose="02010600030101010101" pitchFamily="2" charset="-122"/>
              </a:rPr>
              <a:t>或</a:t>
            </a:r>
            <a:r>
              <a:rPr lang="en-US" sz="2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不变</a:t>
            </a:r>
            <a:r>
              <a:rPr lang="en-US" sz="2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，这是通过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的方式改变内能的．</a:t>
            </a:r>
            <a:endParaRPr lang="zh-CN" sz="2400">
              <a:ea typeface="宋体" panose="02010600030101010101" pitchFamily="2" charset="-122"/>
            </a:endParaRPr>
          </a:p>
          <a:p>
            <a:pPr algn="l">
              <a:lnSpc>
                <a:spcPct val="150000"/>
              </a:lnSpc>
            </a:pPr>
            <a:r>
              <a:rPr lang="zh-CN" altLang="en-US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命题点2　参照物的选取及运动状态的判断</a:t>
            </a:r>
            <a:endParaRPr lang="zh-CN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>
              <a:lnSpc>
                <a:spcPct val="150000"/>
              </a:lnSpc>
            </a:pP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(2)小朋友在下滑过程中，相对于地面是________(选填“运动”或“静止”)的．</a:t>
            </a:r>
            <a:endParaRPr lang="zh-CN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327512" y="2848337"/>
            <a:ext cx="792480" cy="460375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增大</a:t>
            </a:r>
            <a:endParaRPr lang="zh-CN" altLang="zh-CN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968737" y="3422377"/>
            <a:ext cx="792480" cy="460375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做功</a:t>
            </a:r>
            <a:endParaRPr lang="zh-CN" altLang="zh-CN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399267" y="5072742"/>
            <a:ext cx="792480" cy="460375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运动</a:t>
            </a:r>
            <a:endParaRPr lang="zh-CN" altLang="zh-CN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652780" y="757555"/>
            <a:ext cx="11003280" cy="56311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>
              <a:lnSpc>
                <a:spcPct val="150000"/>
              </a:lnSpc>
            </a:pPr>
            <a:r>
              <a:rPr lang="zh-CN" sz="2400">
                <a:ea typeface="黑体" panose="02010609060101010101" pitchFamily="49" charset="-122"/>
              </a:rPr>
              <a:t>命题点</a:t>
            </a: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</a:rPr>
              <a:t>3</a:t>
            </a:r>
            <a:r>
              <a:rPr lang="zh-CN" sz="2400">
                <a:ea typeface="黑体" panose="02010609060101010101" pitchFamily="49" charset="-122"/>
              </a:rPr>
              <a:t>　摩擦力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(3)</a:t>
            </a:r>
            <a:r>
              <a:rPr lang="zh-CN" sz="2400">
                <a:ea typeface="宋体" panose="02010600030101010101" pitchFamily="2" charset="-122"/>
              </a:rPr>
              <a:t>小朋友匀速直线下滑时，处于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______(</a:t>
            </a:r>
            <a:r>
              <a:rPr lang="zh-CN" sz="2400">
                <a:ea typeface="宋体" panose="02010600030101010101" pitchFamily="2" charset="-122"/>
              </a:rPr>
              <a:t>选填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平衡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ea typeface="宋体" panose="02010600030101010101" pitchFamily="2" charset="-122"/>
              </a:rPr>
              <a:t>或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非平衡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状态，滑梯对他的摩擦力方向是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______________(</a:t>
            </a:r>
            <a:r>
              <a:rPr lang="zh-CN" sz="2400">
                <a:ea typeface="宋体" panose="02010600030101010101" pitchFamily="2" charset="-122"/>
              </a:rPr>
              <a:t>选填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沿滑梯表面向上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ea typeface="宋体" panose="02010600030101010101" pitchFamily="2" charset="-122"/>
              </a:rPr>
              <a:t>或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沿滑梯表面向下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．滑梯表面尽量做得光滑的目的是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____________</a:t>
            </a:r>
            <a:r>
              <a:rPr lang="zh-CN" sz="2400">
                <a:ea typeface="宋体" panose="02010600030101010101" pitchFamily="2" charset="-122"/>
              </a:rPr>
              <a:t>．</a:t>
            </a:r>
            <a:r>
              <a:rPr lang="zh-CN" sz="2400">
                <a:ea typeface="黑体" panose="02010609060101010101" pitchFamily="49" charset="-122"/>
              </a:rPr>
              <a:t>命题点</a:t>
            </a: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</a:rPr>
              <a:t>4</a:t>
            </a:r>
            <a:r>
              <a:rPr lang="zh-CN" sz="2400">
                <a:ea typeface="黑体" panose="02010609060101010101" pitchFamily="49" charset="-122"/>
              </a:rPr>
              <a:t>　惯性及惯性的理解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(4)</a:t>
            </a:r>
            <a:r>
              <a:rPr lang="zh-CN" sz="2400">
                <a:ea typeface="宋体" panose="02010600030101010101" pitchFamily="2" charset="-122"/>
              </a:rPr>
              <a:t>小朋友滑到滑梯底部时，还会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继续向前运动，是由于小朋友具有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．若在下滑过程中，所有外力突然全部消失，小朋友将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________________</a:t>
            </a:r>
            <a:r>
              <a:rPr lang="zh-CN" sz="2400">
                <a:ea typeface="宋体" panose="02010600030101010101" pitchFamily="2" charset="-122"/>
              </a:rPr>
              <a:t>．</a:t>
            </a:r>
            <a:r>
              <a:rPr lang="zh-CN" sz="2400">
                <a:ea typeface="黑体" panose="02010609060101010101" pitchFamily="49" charset="-122"/>
              </a:rPr>
              <a:t>命题点</a:t>
            </a: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</a:rPr>
              <a:t>5</a:t>
            </a:r>
            <a:r>
              <a:rPr lang="zh-CN" sz="2400">
                <a:ea typeface="黑体" panose="02010609060101010101" pitchFamily="49" charset="-122"/>
              </a:rPr>
              <a:t>　能量转化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(5)</a:t>
            </a:r>
            <a:r>
              <a:rPr lang="zh-CN" sz="2400">
                <a:ea typeface="宋体" panose="02010600030101010101" pitchFamily="2" charset="-122"/>
              </a:rPr>
              <a:t>小朋友匀速下滑的过程中，重力势能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，动能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，机械能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________(</a:t>
            </a:r>
            <a:r>
              <a:rPr lang="zh-CN" sz="2400">
                <a:ea typeface="宋体" panose="02010600030101010101" pitchFamily="2" charset="-122"/>
              </a:rPr>
              <a:t>均选填</a:t>
            </a:r>
            <a:r>
              <a:rPr 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增大</a:t>
            </a:r>
            <a:r>
              <a:rPr 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sz="2400">
                <a:ea typeface="宋体" panose="02010600030101010101" pitchFamily="2" charset="-122"/>
              </a:rPr>
              <a:t>减小</a:t>
            </a:r>
            <a:r>
              <a:rPr 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ea typeface="宋体" panose="02010600030101010101" pitchFamily="2" charset="-122"/>
              </a:rPr>
              <a:t>或</a:t>
            </a:r>
            <a:r>
              <a:rPr 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不变</a:t>
            </a:r>
            <a:r>
              <a:rPr 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．</a:t>
            </a:r>
            <a:endParaRPr lang="zh-CN" altLang="en-US" sz="2400"/>
          </a:p>
        </p:txBody>
      </p:sp>
      <p:sp>
        <p:nvSpPr>
          <p:cNvPr id="6" name="矩形 5"/>
          <p:cNvSpPr/>
          <p:nvPr/>
        </p:nvSpPr>
        <p:spPr>
          <a:xfrm>
            <a:off x="5035922" y="1413237"/>
            <a:ext cx="792480" cy="460375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平衡</a:t>
            </a:r>
            <a:endParaRPr lang="zh-CN" altLang="zh-CN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385557" y="1987277"/>
            <a:ext cx="2316480" cy="460375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沿滑梯表面向上</a:t>
            </a:r>
            <a:endParaRPr lang="zh-CN" altLang="zh-CN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112247" y="2561317"/>
            <a:ext cx="1402080" cy="460375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减小摩擦</a:t>
            </a:r>
            <a:endParaRPr lang="zh-CN" altLang="zh-CN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9699997" y="3637642"/>
            <a:ext cx="792480" cy="460375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惯性</a:t>
            </a:r>
            <a:endParaRPr lang="zh-CN" altLang="zh-CN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7459082" y="4195172"/>
            <a:ext cx="2316480" cy="460375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做匀速直线运动</a:t>
            </a:r>
            <a:endParaRPr lang="zh-CN" altLang="zh-CN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095737" y="5271497"/>
            <a:ext cx="792480" cy="460375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减小</a:t>
            </a:r>
            <a:endParaRPr lang="zh-CN" altLang="zh-CN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8104877" y="5271497"/>
            <a:ext cx="792480" cy="460375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不变</a:t>
            </a:r>
            <a:endParaRPr lang="zh-CN" altLang="zh-CN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929377" y="5845537"/>
            <a:ext cx="792480" cy="460375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减小</a:t>
            </a:r>
            <a:endParaRPr lang="zh-CN" altLang="zh-CN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-214748201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078470" y="2205990"/>
            <a:ext cx="2528570" cy="222948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0" name="文本框 99"/>
          <p:cNvSpPr txBox="1"/>
          <p:nvPr/>
        </p:nvSpPr>
        <p:spPr>
          <a:xfrm>
            <a:off x="8211185" y="4696460"/>
            <a:ext cx="253936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en-US" sz="1800">
                <a:latin typeface="Times New Roman" panose="02020603050405020304" pitchFamily="18" charset="0"/>
                <a:cs typeface="仿宋_GB2312" charset="0"/>
              </a:rPr>
              <a:t>(RJ</a:t>
            </a:r>
            <a:r>
              <a:rPr lang="zh-CN" sz="1800">
                <a:cs typeface="仿宋_GB2312" charset="0"/>
              </a:rPr>
              <a:t>九年</a:t>
            </a:r>
            <a:r>
              <a:rPr lang="zh-CN" sz="1800">
                <a:latin typeface="Times New Roman" panose="02020603050405020304" pitchFamily="18" charset="0"/>
                <a:cs typeface="仿宋_GB2312" charset="0"/>
              </a:rPr>
              <a:t>级</a:t>
            </a:r>
            <a:r>
              <a:rPr lang="en-US" sz="1800">
                <a:latin typeface="Times New Roman" panose="02020603050405020304" pitchFamily="18" charset="0"/>
                <a:cs typeface="仿宋_GB2312" charset="0"/>
              </a:rPr>
              <a:t>P3</a:t>
            </a:r>
            <a:r>
              <a:rPr lang="zh-CN" sz="1800">
                <a:cs typeface="仿宋_GB2312" charset="0"/>
              </a:rPr>
              <a:t>图</a:t>
            </a:r>
            <a:r>
              <a:rPr lang="en-US" sz="1800">
                <a:latin typeface="Times New Roman" panose="02020603050405020304" pitchFamily="18" charset="0"/>
                <a:cs typeface="仿宋_GB2312" charset="0"/>
              </a:rPr>
              <a:t>13.1</a:t>
            </a:r>
            <a:r>
              <a:rPr lang="zh-CN" sz="1800">
                <a:cs typeface="仿宋_GB2312" charset="0"/>
              </a:rPr>
              <a:t>－</a:t>
            </a:r>
            <a:r>
              <a:rPr lang="en-US" sz="1800">
                <a:latin typeface="Times New Roman" panose="02020603050405020304" pitchFamily="18" charset="0"/>
                <a:cs typeface="仿宋_GB2312" charset="0"/>
              </a:rPr>
              <a:t>2)</a:t>
            </a:r>
            <a:endParaRPr lang="zh-CN" altLang="en-US" sz="1800"/>
          </a:p>
        </p:txBody>
      </p:sp>
      <p:sp>
        <p:nvSpPr>
          <p:cNvPr id="3" name="文本框 2"/>
          <p:cNvSpPr txBox="1"/>
          <p:nvPr/>
        </p:nvSpPr>
        <p:spPr>
          <a:xfrm>
            <a:off x="1239520" y="2068195"/>
            <a:ext cx="6031230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3. </a:t>
            </a:r>
            <a:r>
              <a:rPr lang="zh-CN" sz="2400">
                <a:ea typeface="宋体" panose="02010600030101010101" pitchFamily="2" charset="-122"/>
              </a:rPr>
              <a:t>在装着红棕色二氧化氮气体的瓶子上面，倒扣一个空瓶子，使两个瓶口相对，之间用一块玻璃板隔开，如图所示．抽掉玻璃板后，保持两瓶口紧贴静置较长时间，两瓶中气体的颜色变得相同．</a:t>
            </a:r>
            <a:endParaRPr lang="zh-CN" altLang="en-US" sz="24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687705" y="1038225"/>
            <a:ext cx="10784840" cy="50774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>
              <a:lnSpc>
                <a:spcPct val="150000"/>
              </a:lnSpc>
            </a:pPr>
            <a:r>
              <a:rPr lang="zh-CN" sz="2400">
                <a:ea typeface="黑体" panose="02010609060101010101" pitchFamily="49" charset="-122"/>
              </a:rPr>
              <a:t>命题点</a:t>
            </a: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</a:rPr>
              <a:t>1</a:t>
            </a:r>
            <a:r>
              <a:rPr lang="zh-CN" sz="2400">
                <a:ea typeface="黑体" panose="02010609060101010101" pitchFamily="49" charset="-122"/>
              </a:rPr>
              <a:t>　分子动理论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(1)</a:t>
            </a:r>
            <a:r>
              <a:rPr lang="zh-CN" sz="2400">
                <a:ea typeface="宋体" panose="02010600030101010101" pitchFamily="2" charset="-122"/>
              </a:rPr>
              <a:t>两瓶中气体的颜色变得相同，这是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现象，说明分子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________________________</a:t>
            </a:r>
            <a:r>
              <a:rPr lang="zh-CN" sz="2400">
                <a:ea typeface="宋体" panose="02010600030101010101" pitchFamily="2" charset="-122"/>
              </a:rPr>
              <a:t>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(2)</a:t>
            </a:r>
            <a:r>
              <a:rPr lang="zh-CN" sz="2400">
                <a:ea typeface="宋体" panose="02010600030101010101" pitchFamily="2" charset="-122"/>
              </a:rPr>
              <a:t>分别在不同室温下进行实验，发现温度越高时，两瓶中气体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颜色变均匀所用时间更短，说明温度越高，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____________________</a:t>
            </a:r>
            <a:r>
              <a:rPr lang="zh-CN" sz="2400">
                <a:ea typeface="宋体" panose="02010600030101010101" pitchFamily="2" charset="-122"/>
              </a:rPr>
              <a:t>．</a:t>
            </a:r>
            <a:r>
              <a:rPr lang="zh-CN" sz="2400">
                <a:ea typeface="黑体" panose="02010609060101010101" pitchFamily="49" charset="-122"/>
              </a:rPr>
              <a:t>命题点</a:t>
            </a: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r>
              <a:rPr lang="zh-CN" sz="2400">
                <a:ea typeface="黑体" panose="02010609060101010101" pitchFamily="49" charset="-122"/>
              </a:rPr>
              <a:t>　实验交流与反思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(3)</a:t>
            </a:r>
            <a:r>
              <a:rPr lang="zh-CN" sz="2400">
                <a:ea typeface="宋体" panose="02010600030101010101" pitchFamily="2" charset="-122"/>
              </a:rPr>
              <a:t>若把装着红棕色二氧化氮气体的瓶子放在上面，空瓶子放在下面，抽掉玻璃板后，两瓶中气体的颜色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______(</a:t>
            </a:r>
            <a:r>
              <a:rPr lang="zh-CN" sz="2400">
                <a:ea typeface="宋体" panose="02010600030101010101" pitchFamily="2" charset="-122"/>
              </a:rPr>
              <a:t>选填</a:t>
            </a:r>
            <a:r>
              <a:rPr 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会</a:t>
            </a:r>
            <a:r>
              <a:rPr 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ea typeface="宋体" panose="02010600030101010101" pitchFamily="2" charset="-122"/>
              </a:rPr>
              <a:t>或</a:t>
            </a:r>
            <a:r>
              <a:rPr 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不会</a:t>
            </a:r>
            <a:r>
              <a:rPr 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变得相同．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______(</a:t>
            </a:r>
            <a:r>
              <a:rPr lang="zh-CN" sz="2400">
                <a:ea typeface="宋体" panose="02010600030101010101" pitchFamily="2" charset="-122"/>
              </a:rPr>
              <a:t>选填</a:t>
            </a:r>
            <a:r>
              <a:rPr 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能</a:t>
            </a:r>
            <a:r>
              <a:rPr 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ea typeface="宋体" panose="02010600030101010101" pitchFamily="2" charset="-122"/>
              </a:rPr>
              <a:t>或</a:t>
            </a:r>
            <a:r>
              <a:rPr 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不能</a:t>
            </a:r>
            <a:r>
              <a:rPr 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根据此现象得出与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(1)</a:t>
            </a:r>
            <a:r>
              <a:rPr lang="zh-CN" sz="2400">
                <a:ea typeface="宋体" panose="02010600030101010101" pitchFamily="2" charset="-122"/>
              </a:rPr>
              <a:t>相同的结论．</a:t>
            </a:r>
            <a:endParaRPr lang="zh-CN" altLang="en-US" sz="2400"/>
          </a:p>
        </p:txBody>
      </p:sp>
      <p:sp>
        <p:nvSpPr>
          <p:cNvPr id="4" name="矩形 3"/>
          <p:cNvSpPr/>
          <p:nvPr/>
        </p:nvSpPr>
        <p:spPr>
          <a:xfrm>
            <a:off x="5825227" y="1700257"/>
            <a:ext cx="792480" cy="460375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扩散</a:t>
            </a:r>
            <a:endParaRPr lang="zh-CN" altLang="zh-CN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658867" y="2274297"/>
            <a:ext cx="3840480" cy="460375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在永不停息地做无规则运动</a:t>
            </a:r>
            <a:endParaRPr lang="zh-CN" altLang="zh-CN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246617" y="3350622"/>
            <a:ext cx="3230880" cy="460375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分子无规则运动越剧烈</a:t>
            </a:r>
            <a:endParaRPr lang="zh-CN" altLang="zh-CN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390127" y="5000987"/>
            <a:ext cx="487680" cy="460375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会</a:t>
            </a:r>
            <a:endParaRPr lang="zh-CN" altLang="zh-CN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843507" y="5000987"/>
            <a:ext cx="792480" cy="460375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不能</a:t>
            </a:r>
            <a:endParaRPr lang="zh-CN" altLang="zh-CN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" name="图片 99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498205" y="1889125"/>
            <a:ext cx="2166620" cy="279273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0" name="文本框 99"/>
          <p:cNvSpPr txBox="1"/>
          <p:nvPr/>
        </p:nvSpPr>
        <p:spPr>
          <a:xfrm>
            <a:off x="8251190" y="4974590"/>
            <a:ext cx="266382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en-US" sz="1800">
                <a:latin typeface="Times New Roman" panose="02020603050405020304" pitchFamily="18" charset="0"/>
                <a:cs typeface="仿宋_GB2312" charset="0"/>
              </a:rPr>
              <a:t>(RJ</a:t>
            </a:r>
            <a:r>
              <a:rPr lang="zh-CN" sz="1800">
                <a:cs typeface="仿宋_GB2312" charset="0"/>
              </a:rPr>
              <a:t>九年级</a:t>
            </a:r>
            <a:r>
              <a:rPr lang="en-US" sz="1800">
                <a:latin typeface="Times New Roman" panose="02020603050405020304" pitchFamily="18" charset="0"/>
                <a:cs typeface="仿宋_GB2312" charset="0"/>
              </a:rPr>
              <a:t>P9</a:t>
            </a:r>
            <a:r>
              <a:rPr lang="zh-CN" sz="1800">
                <a:cs typeface="仿宋_GB2312" charset="0"/>
              </a:rPr>
              <a:t>图</a:t>
            </a:r>
            <a:r>
              <a:rPr lang="en-US" sz="1800">
                <a:latin typeface="Times New Roman" panose="02020603050405020304" pitchFamily="18" charset="0"/>
                <a:cs typeface="仿宋_GB2312" charset="0"/>
              </a:rPr>
              <a:t>13.2</a:t>
            </a:r>
            <a:r>
              <a:rPr lang="zh-CN" sz="1800">
                <a:cs typeface="仿宋_GB2312" charset="0"/>
              </a:rPr>
              <a:t>－</a:t>
            </a:r>
            <a:r>
              <a:rPr lang="en-US" sz="1800">
                <a:latin typeface="Times New Roman" panose="02020603050405020304" pitchFamily="18" charset="0"/>
                <a:cs typeface="仿宋_GB2312" charset="0"/>
              </a:rPr>
              <a:t>5</a:t>
            </a:r>
            <a:r>
              <a:rPr lang="zh-CN" sz="1800">
                <a:cs typeface="仿宋_GB2312" charset="0"/>
              </a:rPr>
              <a:t>甲</a:t>
            </a:r>
            <a:r>
              <a:rPr lang="en-US" sz="1800">
                <a:latin typeface="Times New Roman" panose="02020603050405020304" pitchFamily="18" charset="0"/>
                <a:cs typeface="仿宋_GB2312" charset="0"/>
              </a:rPr>
              <a:t>)</a:t>
            </a:r>
            <a:endParaRPr lang="zh-CN" altLang="en-US" sz="1800"/>
          </a:p>
        </p:txBody>
      </p:sp>
      <p:sp>
        <p:nvSpPr>
          <p:cNvPr id="2" name="文本框 1"/>
          <p:cNvSpPr txBox="1"/>
          <p:nvPr/>
        </p:nvSpPr>
        <p:spPr>
          <a:xfrm>
            <a:off x="721360" y="1028065"/>
            <a:ext cx="10816590" cy="50774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4. </a:t>
            </a:r>
            <a:r>
              <a:rPr lang="zh-CN" sz="2400">
                <a:ea typeface="宋体" panose="02010600030101010101" pitchFamily="2" charset="-122"/>
              </a:rPr>
              <a:t>如图所示，在一个配有活塞的厚玻璃筒里放一小团硝化棉，把活塞迅速压下去，观察到硝化棉燃烧．</a:t>
            </a:r>
            <a:r>
              <a:rPr lang="zh-CN" sz="2400">
                <a:ea typeface="黑体" panose="02010609060101010101" pitchFamily="49" charset="-122"/>
              </a:rPr>
              <a:t>命题点</a:t>
            </a: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</a:rPr>
              <a:t>1</a:t>
            </a:r>
            <a:r>
              <a:rPr lang="zh-CN" sz="2400">
                <a:ea typeface="黑体" panose="02010609060101010101" pitchFamily="49" charset="-122"/>
              </a:rPr>
              <a:t>　内能及改变内能的方式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(1)</a:t>
            </a:r>
            <a:r>
              <a:rPr lang="zh-CN" sz="2400">
                <a:ea typeface="宋体" panose="02010600030101010101" pitchFamily="2" charset="-122"/>
              </a:rPr>
              <a:t>迅速下压活塞，看到硝化棉燃烧起来，这是通过</a:t>
            </a:r>
            <a:endParaRPr lang="zh-CN" sz="2400">
              <a:ea typeface="宋体" panose="02010600030101010101" pitchFamily="2" charset="-122"/>
            </a:endParaRPr>
          </a:p>
          <a:p>
            <a:pPr algn="l"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的方式使玻璃筒内空气的内能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，</a:t>
            </a:r>
            <a:endParaRPr lang="zh-CN" sz="2400">
              <a:ea typeface="宋体" panose="02010600030101010101" pitchFamily="2" charset="-122"/>
            </a:endParaRPr>
          </a:p>
          <a:p>
            <a:pPr algn="l">
              <a:lnSpc>
                <a:spcPct val="150000"/>
              </a:lnSpc>
            </a:pPr>
            <a:r>
              <a:rPr lang="zh-CN" sz="2400">
                <a:ea typeface="宋体" panose="02010600030101010101" pitchFamily="2" charset="-122"/>
              </a:rPr>
              <a:t>温度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，达到硝化棉的着火点，生活中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______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选填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哈气取暖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ea typeface="宋体" panose="02010600030101010101" pitchFamily="2" charset="-122"/>
              </a:rPr>
              <a:t>或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搓手</a:t>
            </a:r>
            <a:endParaRPr lang="zh-CN" sz="2400">
              <a:ea typeface="宋体" panose="02010600030101010101" pitchFamily="2" charset="-122"/>
            </a:endParaRPr>
          </a:p>
          <a:p>
            <a:pPr algn="l">
              <a:lnSpc>
                <a:spcPct val="150000"/>
              </a:lnSpc>
            </a:pPr>
            <a:r>
              <a:rPr lang="zh-CN" sz="2400">
                <a:ea typeface="宋体" panose="02010600030101010101" pitchFamily="2" charset="-122"/>
              </a:rPr>
              <a:t>取暖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也是通过这种方式改变内能的．实验开始时，</a:t>
            </a:r>
            <a:endParaRPr lang="zh-CN" sz="2400">
              <a:ea typeface="宋体" panose="02010600030101010101" pitchFamily="2" charset="-122"/>
            </a:endParaRPr>
          </a:p>
          <a:p>
            <a:pPr algn="l">
              <a:lnSpc>
                <a:spcPct val="150000"/>
              </a:lnSpc>
            </a:pPr>
            <a:r>
              <a:rPr lang="zh-CN" sz="2400">
                <a:ea typeface="宋体" panose="02010600030101010101" pitchFamily="2" charset="-122"/>
              </a:rPr>
              <a:t>若迅速向上抽活塞，硝化棉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________(</a:t>
            </a:r>
            <a:r>
              <a:rPr lang="zh-CN" sz="2400">
                <a:ea typeface="宋体" panose="02010600030101010101" pitchFamily="2" charset="-122"/>
              </a:rPr>
              <a:t>选填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能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ea typeface="宋体" panose="02010600030101010101" pitchFamily="2" charset="-122"/>
              </a:rPr>
              <a:t>或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不能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被引燃．</a:t>
            </a:r>
            <a:endParaRPr lang="zh-CN" altLang="en-US" sz="2400"/>
          </a:p>
        </p:txBody>
      </p:sp>
      <p:sp>
        <p:nvSpPr>
          <p:cNvPr id="4" name="矩形 3"/>
          <p:cNvSpPr/>
          <p:nvPr/>
        </p:nvSpPr>
        <p:spPr>
          <a:xfrm>
            <a:off x="945887" y="3350622"/>
            <a:ext cx="792480" cy="460375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做功</a:t>
            </a:r>
            <a:endParaRPr lang="zh-CN" altLang="zh-CN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184002" y="3350622"/>
            <a:ext cx="792480" cy="460375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增大</a:t>
            </a:r>
            <a:endParaRPr lang="zh-CN" altLang="zh-CN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591682" y="3924662"/>
            <a:ext cx="792480" cy="460375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升高</a:t>
            </a:r>
            <a:endParaRPr lang="zh-CN" altLang="zh-CN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950457" y="4426947"/>
            <a:ext cx="1402080" cy="460375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搓手取暖</a:t>
            </a:r>
            <a:endParaRPr lang="zh-CN" altLang="zh-CN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605392" y="5575027"/>
            <a:ext cx="792480" cy="460375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不能</a:t>
            </a:r>
            <a:endParaRPr lang="zh-CN" altLang="zh-CN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974725" y="1268730"/>
            <a:ext cx="10364470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>
              <a:lnSpc>
                <a:spcPct val="150000"/>
              </a:lnSpc>
            </a:pPr>
            <a:r>
              <a:rPr lang="zh-CN" sz="2400">
                <a:ea typeface="黑体" panose="02010609060101010101" pitchFamily="49" charset="-122"/>
              </a:rPr>
              <a:t>命题点</a:t>
            </a: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r>
              <a:rPr lang="zh-CN" sz="2400">
                <a:ea typeface="黑体" panose="02010609060101010101" pitchFamily="49" charset="-122"/>
              </a:rPr>
              <a:t>　能量的转化及热机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(2)</a:t>
            </a:r>
            <a:r>
              <a:rPr lang="zh-CN" sz="2400">
                <a:ea typeface="宋体" panose="02010600030101010101" pitchFamily="2" charset="-122"/>
              </a:rPr>
              <a:t>活塞压缩空气做功时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能转化为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</a:t>
            </a:r>
            <a:r>
              <a:rPr lang="zh-CN" sz="2400">
                <a:ea typeface="宋体" panose="02010600030101010101" pitchFamily="2" charset="-122"/>
              </a:rPr>
              <a:t>能，能量转化情况与热机的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冲程相同，硝化棉在燃烧过程中将化学能转化为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能．</a:t>
            </a:r>
            <a:r>
              <a:rPr lang="zh-CN" sz="2400">
                <a:ea typeface="黑体" panose="02010609060101010101" pitchFamily="49" charset="-122"/>
              </a:rPr>
              <a:t>命题点</a:t>
            </a: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</a:rPr>
              <a:t>3</a:t>
            </a:r>
            <a:r>
              <a:rPr lang="zh-CN" sz="2400">
                <a:ea typeface="黑体" panose="02010609060101010101" pitchFamily="49" charset="-122"/>
              </a:rPr>
              <a:t>　分子动理论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(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3)</a:t>
            </a:r>
            <a:r>
              <a:rPr lang="zh-CN" sz="2400">
                <a:ea typeface="宋体" panose="02010600030101010101" pitchFamily="2" charset="-122"/>
              </a:rPr>
              <a:t>玻璃筒里的空气比较容易被压缩，是因为气体分子间存在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．</a:t>
            </a:r>
            <a:r>
              <a:rPr lang="zh-CN" sz="2400">
                <a:ea typeface="黑体" panose="02010609060101010101" pitchFamily="49" charset="-122"/>
              </a:rPr>
              <a:t>命题点</a:t>
            </a: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</a:rPr>
              <a:t>4</a:t>
            </a:r>
            <a:r>
              <a:rPr lang="zh-CN" sz="2400">
                <a:ea typeface="黑体" panose="02010609060101010101" pitchFamily="49" charset="-122"/>
              </a:rPr>
              <a:t>　质量、密度的理解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(4)</a:t>
            </a:r>
            <a:r>
              <a:rPr lang="zh-CN" sz="2400">
                <a:ea typeface="宋体" panose="02010600030101010101" pitchFamily="2" charset="-122"/>
              </a:rPr>
              <a:t>下压活塞时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硝化棉未燃烧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，玻璃筒内空气的质量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</a:t>
            </a:r>
            <a:r>
              <a:rPr lang="zh-CN" sz="2400">
                <a:ea typeface="宋体" panose="02010600030101010101" pitchFamily="2" charset="-122"/>
              </a:rPr>
              <a:t>，密度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</a:t>
            </a:r>
            <a:r>
              <a:rPr lang="zh-CN" sz="2400">
                <a:ea typeface="宋体" panose="02010600030101010101" pitchFamily="2" charset="-122"/>
              </a:rPr>
              <a:t>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均选填</a:t>
            </a:r>
            <a:r>
              <a:rPr lang="en-US" sz="2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增大</a:t>
            </a:r>
            <a:r>
              <a:rPr lang="en-US" sz="2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sz="2400">
                <a:ea typeface="宋体" panose="02010600030101010101" pitchFamily="2" charset="-122"/>
              </a:rPr>
              <a:t>减小</a:t>
            </a:r>
            <a:r>
              <a:rPr lang="en-US" sz="2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ea typeface="宋体" panose="02010600030101010101" pitchFamily="2" charset="-122"/>
              </a:rPr>
              <a:t>或</a:t>
            </a:r>
            <a:r>
              <a:rPr lang="en-US" sz="2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不变</a:t>
            </a:r>
            <a:r>
              <a:rPr lang="en-US" sz="2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zh-CN" altLang="en-US" sz="2400"/>
          </a:p>
        </p:txBody>
      </p:sp>
      <p:sp>
        <p:nvSpPr>
          <p:cNvPr id="4" name="矩形 3"/>
          <p:cNvSpPr/>
          <p:nvPr/>
        </p:nvSpPr>
        <p:spPr>
          <a:xfrm>
            <a:off x="4318372" y="1915522"/>
            <a:ext cx="792480" cy="460375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机械</a:t>
            </a:r>
            <a:endParaRPr lang="zh-CN" altLang="zh-CN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6901552" y="1915522"/>
            <a:ext cx="487680" cy="460375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内</a:t>
            </a:r>
            <a:endParaRPr lang="zh-CN" altLang="zh-CN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232907" y="2489562"/>
            <a:ext cx="792480" cy="460375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压缩</a:t>
            </a:r>
            <a:endParaRPr lang="zh-CN" altLang="zh-CN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9126220" y="2489835"/>
            <a:ext cx="430530" cy="460375"/>
          </a:xfrm>
          <a:prstGeom prst="rect">
            <a:avLst/>
          </a:prstGeom>
        </p:spPr>
        <p:txBody>
          <a:bodyPr wrap="square">
            <a:spAutoFit/>
          </a:bodyPr>
          <a:p>
            <a:pPr algn="l"/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内</a:t>
            </a:r>
            <a:endParaRPr lang="zh-CN" altLang="zh-CN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269467" y="3637642"/>
            <a:ext cx="792480" cy="460375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空隙</a:t>
            </a:r>
            <a:endParaRPr lang="zh-CN" altLang="zh-CN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8049632" y="4642212"/>
            <a:ext cx="792480" cy="460375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不变</a:t>
            </a:r>
            <a:endParaRPr lang="zh-CN" altLang="zh-CN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89397" y="5288007"/>
            <a:ext cx="792480" cy="460375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增大</a:t>
            </a:r>
            <a:endParaRPr lang="zh-CN" altLang="zh-CN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-214748201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442325" y="2091055"/>
            <a:ext cx="2698115" cy="21780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0" name="文本框 99"/>
          <p:cNvSpPr txBox="1"/>
          <p:nvPr/>
        </p:nvSpPr>
        <p:spPr>
          <a:xfrm>
            <a:off x="8578215" y="4577715"/>
            <a:ext cx="255524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1800">
                <a:latin typeface="Times New Roman" panose="02020603050405020304" pitchFamily="18" charset="0"/>
                <a:cs typeface="仿宋_GB2312" charset="0"/>
              </a:rPr>
              <a:t>(RJ</a:t>
            </a:r>
            <a:r>
              <a:rPr lang="zh-CN" sz="1800">
                <a:cs typeface="仿宋_GB2312" charset="0"/>
              </a:rPr>
              <a:t>九年级</a:t>
            </a:r>
            <a:r>
              <a:rPr lang="en-US" sz="1800">
                <a:latin typeface="Times New Roman" panose="02020603050405020304" pitchFamily="18" charset="0"/>
                <a:cs typeface="仿宋_GB2312" charset="0"/>
              </a:rPr>
              <a:t>P9</a:t>
            </a:r>
            <a:r>
              <a:rPr lang="zh-CN" sz="1800">
                <a:cs typeface="仿宋_GB2312" charset="0"/>
              </a:rPr>
              <a:t>图</a:t>
            </a:r>
            <a:r>
              <a:rPr lang="en-US" sz="1800">
                <a:latin typeface="Times New Roman" panose="02020603050405020304" pitchFamily="18" charset="0"/>
                <a:cs typeface="仿宋_GB2312" charset="0"/>
              </a:rPr>
              <a:t>13.2</a:t>
            </a:r>
            <a:r>
              <a:rPr lang="zh-CN" sz="1800">
                <a:cs typeface="仿宋_GB2312" charset="0"/>
              </a:rPr>
              <a:t>－</a:t>
            </a:r>
            <a:r>
              <a:rPr lang="en-US" sz="1800">
                <a:latin typeface="Times New Roman" panose="02020603050405020304" pitchFamily="18" charset="0"/>
                <a:cs typeface="仿宋_GB2312" charset="0"/>
              </a:rPr>
              <a:t>5)</a:t>
            </a:r>
            <a:endParaRPr lang="zh-CN" altLang="en-US" sz="1800"/>
          </a:p>
        </p:txBody>
      </p:sp>
      <p:sp>
        <p:nvSpPr>
          <p:cNvPr id="3" name="文本框 2"/>
          <p:cNvSpPr txBox="1"/>
          <p:nvPr/>
        </p:nvSpPr>
        <p:spPr>
          <a:xfrm>
            <a:off x="859155" y="1558290"/>
            <a:ext cx="7245985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5. </a:t>
            </a:r>
            <a:r>
              <a:rPr lang="zh-CN" sz="2400">
                <a:ea typeface="宋体" panose="02010600030101010101" pitchFamily="2" charset="-122"/>
              </a:rPr>
              <a:t>如图所示，烧瓶内装有适量水，用打气筒向瓶内打气，过一会发现瓶塞跳出．</a:t>
            </a:r>
            <a:r>
              <a:rPr lang="zh-CN" sz="2400">
                <a:ea typeface="黑体" panose="02010609060101010101" pitchFamily="49" charset="-122"/>
              </a:rPr>
              <a:t>命题点</a:t>
            </a: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</a:rPr>
              <a:t>1</a:t>
            </a:r>
            <a:r>
              <a:rPr lang="zh-CN" sz="2400">
                <a:ea typeface="黑体" panose="02010609060101010101" pitchFamily="49" charset="-122"/>
              </a:rPr>
              <a:t>　改变内能的方式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(1)</a:t>
            </a:r>
            <a:r>
              <a:rPr lang="zh-CN" sz="2400">
                <a:ea typeface="宋体" panose="02010600030101010101" pitchFamily="2" charset="-122"/>
              </a:rPr>
              <a:t>向瓶内打气时，瓶内气体的密度不断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________(</a:t>
            </a:r>
            <a:r>
              <a:rPr lang="zh-CN" sz="2400">
                <a:ea typeface="宋体" panose="02010600030101010101" pitchFamily="2" charset="-122"/>
              </a:rPr>
              <a:t>选填</a:t>
            </a:r>
            <a:r>
              <a:rPr lang="en-US" sz="2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增大</a:t>
            </a:r>
            <a:r>
              <a:rPr lang="en-US" sz="2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sz="2400">
                <a:ea typeface="宋体" panose="02010600030101010101" pitchFamily="2" charset="-122"/>
              </a:rPr>
              <a:t>减小</a:t>
            </a:r>
            <a:r>
              <a:rPr lang="en-US" sz="2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ea typeface="宋体" panose="02010600030101010101" pitchFamily="2" charset="-122"/>
              </a:rPr>
              <a:t>或</a:t>
            </a:r>
            <a:r>
              <a:rPr lang="en-US" sz="2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不变</a:t>
            </a:r>
            <a:r>
              <a:rPr lang="en-US" sz="2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，内能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，温度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，气压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，这是通过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的方式改变瓶内气体的内能的．</a:t>
            </a:r>
            <a:endParaRPr lang="zh-CN" altLang="en-US" sz="2400"/>
          </a:p>
        </p:txBody>
      </p:sp>
      <p:sp>
        <p:nvSpPr>
          <p:cNvPr id="4" name="矩形 3"/>
          <p:cNvSpPr/>
          <p:nvPr/>
        </p:nvSpPr>
        <p:spPr>
          <a:xfrm>
            <a:off x="6327512" y="3350622"/>
            <a:ext cx="792480" cy="460375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增大</a:t>
            </a:r>
            <a:endParaRPr lang="zh-CN" altLang="zh-CN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251450" y="3853180"/>
            <a:ext cx="792480" cy="460375"/>
          </a:xfrm>
          <a:prstGeom prst="rect">
            <a:avLst/>
          </a:prstGeom>
        </p:spPr>
        <p:txBody>
          <a:bodyPr wrap="square">
            <a:spAutoFit/>
          </a:bodyPr>
          <a:p>
            <a:pPr algn="l"/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变大</a:t>
            </a:r>
            <a:endParaRPr lang="zh-CN" altLang="zh-CN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89397" y="4426947"/>
            <a:ext cx="792480" cy="460375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升高</a:t>
            </a:r>
            <a:endParaRPr lang="zh-CN" altLang="zh-CN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170292" y="4426947"/>
            <a:ext cx="792480" cy="460375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变大</a:t>
            </a:r>
            <a:endParaRPr lang="zh-CN" altLang="zh-CN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040492" y="4426947"/>
            <a:ext cx="792480" cy="460375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做功</a:t>
            </a:r>
            <a:endParaRPr lang="zh-CN" altLang="zh-CN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846455" y="1530985"/>
            <a:ext cx="10442575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>
              <a:lnSpc>
                <a:spcPct val="150000"/>
              </a:lnSpc>
            </a:pPr>
            <a:r>
              <a:rPr lang="zh-CN" sz="2400">
                <a:ea typeface="黑体" panose="02010609060101010101" pitchFamily="49" charset="-122"/>
              </a:rPr>
              <a:t>命题点</a:t>
            </a: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r>
              <a:rPr lang="zh-CN" sz="2400">
                <a:ea typeface="黑体" panose="02010609060101010101" pitchFamily="49" charset="-122"/>
              </a:rPr>
              <a:t>　能量的转化及热机原理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(2)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当瓶塞跳出时，瓶内气体的内能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</a:t>
            </a:r>
            <a:r>
              <a:rPr lang="zh-CN" sz="2400">
                <a:ea typeface="宋体" panose="02010600030101010101" pitchFamily="2" charset="-122"/>
              </a:rPr>
              <a:t>，温度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</a:t>
            </a:r>
            <a:r>
              <a:rPr lang="zh-CN" sz="2400">
                <a:ea typeface="宋体" panose="02010600030101010101" pitchFamily="2" charset="-122"/>
              </a:rPr>
              <a:t>，气体的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</a:t>
            </a:r>
            <a:r>
              <a:rPr lang="zh-CN" sz="2400">
                <a:ea typeface="宋体" panose="02010600030101010101" pitchFamily="2" charset="-122"/>
              </a:rPr>
              <a:t>能转化为瓶塞的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</a:t>
            </a:r>
            <a:r>
              <a:rPr lang="zh-CN" sz="2400">
                <a:ea typeface="宋体" panose="02010600030101010101" pitchFamily="2" charset="-122"/>
              </a:rPr>
              <a:t>能，能量转化形式与汽油机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冲程的能量转化形式相同．</a:t>
            </a:r>
            <a:r>
              <a:rPr lang="zh-CN" sz="2400">
                <a:ea typeface="黑体" panose="02010609060101010101" pitchFamily="49" charset="-122"/>
              </a:rPr>
              <a:t>命题点</a:t>
            </a: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</a:rPr>
              <a:t>3</a:t>
            </a:r>
            <a:r>
              <a:rPr lang="zh-CN" sz="2400">
                <a:ea typeface="黑体" panose="02010609060101010101" pitchFamily="49" charset="-122"/>
              </a:rPr>
              <a:t>　物态变化辨识及吸放热判断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(3)</a:t>
            </a:r>
            <a:r>
              <a:rPr lang="zh-CN" sz="2400">
                <a:ea typeface="宋体" panose="02010600030101010101" pitchFamily="2" charset="-122"/>
              </a:rPr>
              <a:t>当瓶塞跳出时，可以看到瓶内出现了白雾，这是水蒸气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________(</a:t>
            </a:r>
            <a:r>
              <a:rPr lang="zh-CN" sz="2400">
                <a:ea typeface="宋体" panose="02010600030101010101" pitchFamily="2" charset="-122"/>
              </a:rPr>
              <a:t>填物态变化名称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形成的，此过程需要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________(</a:t>
            </a:r>
            <a:r>
              <a:rPr lang="zh-CN" sz="2400">
                <a:ea typeface="宋体" panose="02010600030101010101" pitchFamily="2" charset="-122"/>
              </a:rPr>
              <a:t>选填</a:t>
            </a:r>
            <a:r>
              <a:rPr 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吸热</a:t>
            </a:r>
            <a:r>
              <a:rPr 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ea typeface="宋体" panose="02010600030101010101" pitchFamily="2" charset="-122"/>
              </a:rPr>
              <a:t>或</a:t>
            </a:r>
            <a:r>
              <a:rPr 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放热</a:t>
            </a:r>
            <a:r>
              <a:rPr 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．</a:t>
            </a:r>
            <a:endParaRPr lang="zh-CN" altLang="en-US" sz="2400"/>
          </a:p>
        </p:txBody>
      </p:sp>
      <p:sp>
        <p:nvSpPr>
          <p:cNvPr id="4" name="矩形 3"/>
          <p:cNvSpPr/>
          <p:nvPr/>
        </p:nvSpPr>
        <p:spPr>
          <a:xfrm>
            <a:off x="5609962" y="2202542"/>
            <a:ext cx="792480" cy="460375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减小</a:t>
            </a:r>
            <a:endParaRPr lang="zh-CN" altLang="zh-CN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7475592" y="2202542"/>
            <a:ext cx="792480" cy="460375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降低</a:t>
            </a:r>
            <a:endParaRPr lang="zh-CN" altLang="zh-CN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699997" y="2202542"/>
            <a:ext cx="487680" cy="460375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内</a:t>
            </a:r>
            <a:endParaRPr lang="zh-CN" altLang="zh-CN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524497" y="2776582"/>
            <a:ext cx="792480" cy="460375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机械</a:t>
            </a:r>
            <a:endParaRPr lang="zh-CN" altLang="zh-CN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260327" y="2776582"/>
            <a:ext cx="792480" cy="460375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做功</a:t>
            </a:r>
            <a:endParaRPr lang="zh-CN" altLang="zh-CN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8695427" y="4426947"/>
            <a:ext cx="792480" cy="460375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液化</a:t>
            </a:r>
            <a:endParaRPr lang="zh-CN" altLang="zh-CN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964167" y="4929232"/>
            <a:ext cx="792480" cy="460375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放热</a:t>
            </a:r>
            <a:endParaRPr lang="zh-CN" altLang="zh-CN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1" name="MainIdea"/>
          <p:cNvSpPr/>
          <p:nvPr/>
        </p:nvSpPr>
        <p:spPr>
          <a:xfrm>
            <a:off x="5525770" y="3127375"/>
            <a:ext cx="1343025" cy="845185"/>
          </a:xfrm>
          <a:custGeom>
            <a:avLst/>
            <a:gdLst>
              <a:gd name="rtl" fmla="*/ 224960 w 969760"/>
              <a:gd name="rtt" fmla="*/ 132240 h 547200"/>
              <a:gd name="rtr" fmla="*/ 741760 w 969760"/>
              <a:gd name="rtb" fmla="*/ 428640 h 547200"/>
            </a:gdLst>
            <a:ahLst/>
            <a:cxnLst/>
            <a:rect l="rtl" t="rtt" r="rtr" b="rtb"/>
            <a:pathLst>
              <a:path w="969760" h="547200">
                <a:moveTo>
                  <a:pt x="273600" y="0"/>
                </a:moveTo>
                <a:lnTo>
                  <a:pt x="696160" y="0"/>
                </a:lnTo>
                <a:cubicBezTo>
                  <a:pt x="847271" y="0"/>
                  <a:pt x="969760" y="122491"/>
                  <a:pt x="969760" y="273600"/>
                </a:cubicBezTo>
                <a:cubicBezTo>
                  <a:pt x="969760" y="424709"/>
                  <a:pt x="847271" y="547200"/>
                  <a:pt x="696160" y="547200"/>
                </a:cubicBezTo>
                <a:lnTo>
                  <a:pt x="273600" y="547200"/>
                </a:lnTo>
                <a:cubicBezTo>
                  <a:pt x="122491" y="547200"/>
                  <a:pt x="0" y="424709"/>
                  <a:pt x="0" y="273600"/>
                </a:cubicBezTo>
                <a:cubicBezTo>
                  <a:pt x="0" y="122491"/>
                  <a:pt x="122491" y="0"/>
                  <a:pt x="273600" y="0"/>
                </a:cubicBezTo>
                <a:close/>
              </a:path>
            </a:pathLst>
          </a:custGeom>
          <a:solidFill>
            <a:srgbClr val="FFFFFF"/>
          </a:solidFill>
          <a:ln w="30400" cap="flat">
            <a:solidFill>
              <a:schemeClr val="accent4"/>
            </a:solidFill>
            <a:round/>
          </a:ln>
        </p:spPr>
        <p:txBody>
          <a:bodyPr wrap="none" lIns="0" tIns="0" rIns="0" bIns="22500" rtlCol="0" anchor="ctr"/>
          <a:p>
            <a:pPr algn="ctr">
              <a:lnSpc>
                <a:spcPct val="100000"/>
              </a:lnSpc>
            </a:pPr>
            <a:r>
              <a:rPr sz="2400" b="1">
                <a:solidFill>
                  <a:srgbClr val="454545"/>
                </a:solidFill>
                <a:latin typeface="方正粗黑宋简体" panose="02000000000000000000" charset="-122"/>
              </a:rPr>
              <a:t>内能</a:t>
            </a:r>
            <a:endParaRPr sz="2400" b="1">
              <a:solidFill>
                <a:srgbClr val="454545"/>
              </a:solidFill>
              <a:latin typeface="方正粗黑宋简体" panose="02000000000000000000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3973830" y="4593590"/>
            <a:ext cx="2571750" cy="1393825"/>
            <a:chOff x="6257" y="7799"/>
            <a:chExt cx="4050" cy="2195"/>
          </a:xfrm>
        </p:grpSpPr>
        <p:sp>
          <p:nvSpPr>
            <p:cNvPr id="103" name="MMConnector"/>
            <p:cNvSpPr/>
            <p:nvPr/>
          </p:nvSpPr>
          <p:spPr>
            <a:xfrm>
              <a:off x="8874" y="7799"/>
              <a:ext cx="1433" cy="2195"/>
            </a:xfrm>
            <a:custGeom>
              <a:avLst/>
              <a:gdLst/>
              <a:ahLst/>
              <a:cxnLst/>
              <a:pathLst>
                <a:path w="893366" h="1014110">
                  <a:moveTo>
                    <a:pt x="272811" y="-386787"/>
                  </a:moveTo>
                  <a:cubicBezTo>
                    <a:pt x="284655" y="-401837"/>
                    <a:pt x="283181" y="-419262"/>
                    <a:pt x="271694" y="-428322"/>
                  </a:cubicBezTo>
                  <a:cubicBezTo>
                    <a:pt x="260208" y="-437383"/>
                    <a:pt x="242396" y="-435157"/>
                    <a:pt x="231041" y="-419734"/>
                  </a:cubicBezTo>
                  <a:cubicBezTo>
                    <a:pt x="220225" y="-405044"/>
                    <a:pt x="209408" y="-390353"/>
                    <a:pt x="199124" y="-375378"/>
                  </a:cubicBezTo>
                  <a:cubicBezTo>
                    <a:pt x="188839" y="-360402"/>
                    <a:pt x="179087" y="-345140"/>
                    <a:pt x="169628" y="-329749"/>
                  </a:cubicBezTo>
                  <a:cubicBezTo>
                    <a:pt x="160170" y="-314357"/>
                    <a:pt x="151005" y="-298836"/>
                    <a:pt x="142113" y="-283201"/>
                  </a:cubicBezTo>
                  <a:cubicBezTo>
                    <a:pt x="133220" y="-267566"/>
                    <a:pt x="124600" y="-251818"/>
                    <a:pt x="116181" y="-235996"/>
                  </a:cubicBezTo>
                  <a:cubicBezTo>
                    <a:pt x="107763" y="-220175"/>
                    <a:pt x="99546" y="-204280"/>
                    <a:pt x="91482" y="-188336"/>
                  </a:cubicBezTo>
                  <a:cubicBezTo>
                    <a:pt x="83418" y="-172393"/>
                    <a:pt x="75506" y="-156400"/>
                    <a:pt x="67700" y="-140380"/>
                  </a:cubicBezTo>
                  <a:cubicBezTo>
                    <a:pt x="59893" y="-124360"/>
                    <a:pt x="52191" y="-108312"/>
                    <a:pt x="44550" y="-92257"/>
                  </a:cubicBezTo>
                  <a:cubicBezTo>
                    <a:pt x="36909" y="-76201"/>
                    <a:pt x="29329" y="-60137"/>
                    <a:pt x="21770" y="-44081"/>
                  </a:cubicBezTo>
                  <a:cubicBezTo>
                    <a:pt x="14210" y="-28026"/>
                    <a:pt x="6670" y="-11979"/>
                    <a:pt x="-889" y="4042"/>
                  </a:cubicBezTo>
                  <a:cubicBezTo>
                    <a:pt x="-8449" y="20062"/>
                    <a:pt x="-16028" y="36057"/>
                    <a:pt x="-23667" y="52009"/>
                  </a:cubicBezTo>
                  <a:cubicBezTo>
                    <a:pt x="-31306" y="67960"/>
                    <a:pt x="-39004" y="83867"/>
                    <a:pt x="-46802" y="99711"/>
                  </a:cubicBezTo>
                  <a:cubicBezTo>
                    <a:pt x="-54600" y="115555"/>
                    <a:pt x="-62498" y="131335"/>
                    <a:pt x="-70537" y="147029"/>
                  </a:cubicBezTo>
                  <a:cubicBezTo>
                    <a:pt x="-78576" y="162722"/>
                    <a:pt x="-86757" y="178330"/>
                    <a:pt x="-95123" y="193823"/>
                  </a:cubicBezTo>
                  <a:cubicBezTo>
                    <a:pt x="-103489" y="209316"/>
                    <a:pt x="-112040" y="224695"/>
                    <a:pt x="-120823" y="239926"/>
                  </a:cubicBezTo>
                  <a:cubicBezTo>
                    <a:pt x="-129606" y="255158"/>
                    <a:pt x="-138622" y="270241"/>
                    <a:pt x="-147918" y="285135"/>
                  </a:cubicBezTo>
                  <a:cubicBezTo>
                    <a:pt x="-157215" y="300028"/>
                    <a:pt x="-166794" y="314732"/>
                    <a:pt x="-176706" y="329192"/>
                  </a:cubicBezTo>
                  <a:cubicBezTo>
                    <a:pt x="-186618" y="343653"/>
                    <a:pt x="-196864" y="357871"/>
                    <a:pt x="-207496" y="371780"/>
                  </a:cubicBezTo>
                  <a:cubicBezTo>
                    <a:pt x="-218128" y="385688"/>
                    <a:pt x="-229147" y="399288"/>
                    <a:pt x="-240602" y="412496"/>
                  </a:cubicBezTo>
                  <a:cubicBezTo>
                    <a:pt x="-252057" y="425705"/>
                    <a:pt x="-263948" y="438523"/>
                    <a:pt x="-276317" y="450852"/>
                  </a:cubicBezTo>
                  <a:cubicBezTo>
                    <a:pt x="-288686" y="463181"/>
                    <a:pt x="-301533" y="475022"/>
                    <a:pt x="-314879" y="486264"/>
                  </a:cubicBezTo>
                  <a:cubicBezTo>
                    <a:pt x="-328225" y="497507"/>
                    <a:pt x="-342071" y="508151"/>
                    <a:pt x="-356418" y="518084"/>
                  </a:cubicBezTo>
                  <a:cubicBezTo>
                    <a:pt x="-370765" y="528018"/>
                    <a:pt x="-385613" y="537241"/>
                    <a:pt x="-400900" y="545652"/>
                  </a:cubicBezTo>
                  <a:cubicBezTo>
                    <a:pt x="-416187" y="554064"/>
                    <a:pt x="-431914" y="561664"/>
                    <a:pt x="-448086" y="568391"/>
                  </a:cubicBezTo>
                  <a:cubicBezTo>
                    <a:pt x="-464258" y="575117"/>
                    <a:pt x="-480876" y="580970"/>
                    <a:pt x="-497542" y="585908"/>
                  </a:cubicBezTo>
                  <a:cubicBezTo>
                    <a:pt x="-514208" y="590847"/>
                    <a:pt x="-530922" y="594870"/>
                    <a:pt x="-548698" y="598076"/>
                  </a:cubicBezTo>
                  <a:cubicBezTo>
                    <a:pt x="-566475" y="601282"/>
                    <a:pt x="-585314" y="603672"/>
                    <a:pt x="-600948" y="605032"/>
                  </a:cubicBezTo>
                  <a:cubicBezTo>
                    <a:pt x="-616582" y="606392"/>
                    <a:pt x="-629011" y="606721"/>
                    <a:pt x="-641440" y="607050"/>
                  </a:cubicBezTo>
                  <a:cubicBezTo>
                    <a:pt x="-644175" y="607122"/>
                    <a:pt x="-646000" y="608760"/>
                    <a:pt x="-646000" y="610850"/>
                  </a:cubicBezTo>
                  <a:cubicBezTo>
                    <a:pt x="-646000" y="612940"/>
                    <a:pt x="-644176" y="614635"/>
                    <a:pt x="-641440" y="614650"/>
                  </a:cubicBezTo>
                  <a:cubicBezTo>
                    <a:pt x="-628848" y="614720"/>
                    <a:pt x="-616257" y="614791"/>
                    <a:pt x="-600340" y="613919"/>
                  </a:cubicBezTo>
                  <a:cubicBezTo>
                    <a:pt x="-584423" y="613046"/>
                    <a:pt x="-565182" y="611231"/>
                    <a:pt x="-546950" y="608542"/>
                  </a:cubicBezTo>
                  <a:cubicBezTo>
                    <a:pt x="-528717" y="605853"/>
                    <a:pt x="-511495" y="602289"/>
                    <a:pt x="-494256" y="597776"/>
                  </a:cubicBezTo>
                  <a:cubicBezTo>
                    <a:pt x="-477017" y="593264"/>
                    <a:pt x="-459761" y="587802"/>
                    <a:pt x="-442905" y="581416"/>
                  </a:cubicBezTo>
                  <a:cubicBezTo>
                    <a:pt x="-426049" y="575030"/>
                    <a:pt x="-409593" y="567719"/>
                    <a:pt x="-393549" y="559550"/>
                  </a:cubicBezTo>
                  <a:cubicBezTo>
                    <a:pt x="-377505" y="551380"/>
                    <a:pt x="-361873" y="542350"/>
                    <a:pt x="-346732" y="532569"/>
                  </a:cubicBezTo>
                  <a:cubicBezTo>
                    <a:pt x="-331591" y="522788"/>
                    <a:pt x="-316942" y="512255"/>
                    <a:pt x="-302795" y="501093"/>
                  </a:cubicBezTo>
                  <a:cubicBezTo>
                    <a:pt x="-288649" y="489931"/>
                    <a:pt x="-275006" y="478141"/>
                    <a:pt x="-261852" y="465843"/>
                  </a:cubicBezTo>
                  <a:cubicBezTo>
                    <a:pt x="-248697" y="453545"/>
                    <a:pt x="-236032" y="440741"/>
                    <a:pt x="-223818" y="427536"/>
                  </a:cubicBezTo>
                  <a:cubicBezTo>
                    <a:pt x="-211604" y="414331"/>
                    <a:pt x="-199841" y="400726"/>
                    <a:pt x="-188480" y="386811"/>
                  </a:cubicBezTo>
                  <a:cubicBezTo>
                    <a:pt x="-177118" y="372896"/>
                    <a:pt x="-166159" y="358669"/>
                    <a:pt x="-155548" y="344205"/>
                  </a:cubicBezTo>
                  <a:cubicBezTo>
                    <a:pt x="-144936" y="329740"/>
                    <a:pt x="-134673" y="315036"/>
                    <a:pt x="-124706" y="300151"/>
                  </a:cubicBezTo>
                  <a:cubicBezTo>
                    <a:pt x="-114738" y="285266"/>
                    <a:pt x="-105066" y="270200"/>
                    <a:pt x="-95638" y="254997"/>
                  </a:cubicBezTo>
                  <a:cubicBezTo>
                    <a:pt x="-86210" y="239794"/>
                    <a:pt x="-77026" y="224455"/>
                    <a:pt x="-68040" y="209016"/>
                  </a:cubicBezTo>
                  <a:cubicBezTo>
                    <a:pt x="-59053" y="193577"/>
                    <a:pt x="-50264" y="178039"/>
                    <a:pt x="-41627" y="162431"/>
                  </a:cubicBezTo>
                  <a:cubicBezTo>
                    <a:pt x="-32990" y="146823"/>
                    <a:pt x="-24506" y="131145"/>
                    <a:pt x="-16132" y="115424"/>
                  </a:cubicBezTo>
                  <a:cubicBezTo>
                    <a:pt x="-7759" y="99702"/>
                    <a:pt x="504" y="83937"/>
                    <a:pt x="8695" y="68150"/>
                  </a:cubicBezTo>
                  <a:cubicBezTo>
                    <a:pt x="16887" y="52364"/>
                    <a:pt x="25007" y="36556"/>
                    <a:pt x="33094" y="20748"/>
                  </a:cubicBezTo>
                  <a:cubicBezTo>
                    <a:pt x="41182" y="4940"/>
                    <a:pt x="49237" y="-10867"/>
                    <a:pt x="57297" y="-26654"/>
                  </a:cubicBezTo>
                  <a:cubicBezTo>
                    <a:pt x="65357" y="-42440"/>
                    <a:pt x="73423" y="-58205"/>
                    <a:pt x="81532" y="-73927"/>
                  </a:cubicBezTo>
                  <a:cubicBezTo>
                    <a:pt x="89641" y="-89649"/>
                    <a:pt x="97794" y="-105328"/>
                    <a:pt x="106030" y="-120939"/>
                  </a:cubicBezTo>
                  <a:cubicBezTo>
                    <a:pt x="114266" y="-136550"/>
                    <a:pt x="122585" y="-152093"/>
                    <a:pt x="131029" y="-167540"/>
                  </a:cubicBezTo>
                  <a:cubicBezTo>
                    <a:pt x="139473" y="-182986"/>
                    <a:pt x="148043" y="-198336"/>
                    <a:pt x="156778" y="-213557"/>
                  </a:cubicBezTo>
                  <a:cubicBezTo>
                    <a:pt x="165514" y="-228778"/>
                    <a:pt x="174417" y="-243871"/>
                    <a:pt x="183542" y="-258784"/>
                  </a:cubicBezTo>
                  <a:cubicBezTo>
                    <a:pt x="192667" y="-273696"/>
                    <a:pt x="202015" y="-288428"/>
                    <a:pt x="211602" y="-302961"/>
                  </a:cubicBezTo>
                  <a:cubicBezTo>
                    <a:pt x="221188" y="-317494"/>
                    <a:pt x="231014" y="-331828"/>
                    <a:pt x="241255" y="-345766"/>
                  </a:cubicBezTo>
                  <a:cubicBezTo>
                    <a:pt x="251496" y="-359704"/>
                    <a:pt x="262154" y="-373245"/>
                    <a:pt x="272811" y="-386787"/>
                  </a:cubicBezTo>
                  <a:close/>
                </a:path>
              </a:pathLst>
            </a:custGeom>
            <a:solidFill>
              <a:schemeClr val="accent4"/>
            </a:solidFill>
            <a:ln w="7600" cap="rnd">
              <a:solidFill>
                <a:schemeClr val="accent4"/>
              </a:solidFill>
              <a:round/>
            </a:ln>
          </p:spPr>
        </p:sp>
        <p:sp>
          <p:nvSpPr>
            <p:cNvPr id="102" name="MainTopic"/>
            <p:cNvSpPr/>
            <p:nvPr/>
          </p:nvSpPr>
          <p:spPr>
            <a:xfrm>
              <a:off x="6257" y="8766"/>
              <a:ext cx="1608" cy="721"/>
            </a:xfrm>
            <a:custGeom>
              <a:avLst/>
              <a:gdLst>
                <a:gd name="rtl" fmla="*/ 135280 w 737200"/>
                <a:gd name="rtt" fmla="*/ 71440 h 296400"/>
                <a:gd name="rtr" fmla="*/ 598880 w 737200"/>
                <a:gd name="rtb" fmla="*/ 238640 h 296400"/>
              </a:gdLst>
              <a:ahLst/>
              <a:cxnLst/>
              <a:rect l="rtl" t="rtt" r="rtr" b="rtb"/>
              <a:pathLst>
                <a:path w="737200" h="296400">
                  <a:moveTo>
                    <a:pt x="30400" y="0"/>
                  </a:moveTo>
                  <a:lnTo>
                    <a:pt x="706800" y="0"/>
                  </a:lnTo>
                  <a:cubicBezTo>
                    <a:pt x="723581" y="0"/>
                    <a:pt x="737200" y="13619"/>
                    <a:pt x="737200" y="30400"/>
                  </a:cubicBezTo>
                  <a:lnTo>
                    <a:pt x="737200" y="266000"/>
                  </a:lnTo>
                  <a:cubicBezTo>
                    <a:pt x="737200" y="282781"/>
                    <a:pt x="723581" y="296400"/>
                    <a:pt x="706800" y="296400"/>
                  </a:cubicBezTo>
                  <a:lnTo>
                    <a:pt x="30400" y="296400"/>
                  </a:lnTo>
                  <a:cubicBezTo>
                    <a:pt x="13619" y="296400"/>
                    <a:pt x="0" y="282781"/>
                    <a:pt x="0" y="266000"/>
                  </a:cubicBezTo>
                  <a:lnTo>
                    <a:pt x="0" y="30400"/>
                  </a:lnTo>
                  <a:cubicBezTo>
                    <a:pt x="0" y="13619"/>
                    <a:pt x="13619" y="0"/>
                    <a:pt x="30400" y="0"/>
                  </a:cubicBezTo>
                  <a:close/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>
                <a:lnSpc>
                  <a:spcPct val="100000"/>
                </a:lnSpc>
              </a:pPr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  <a:hlinkClick r:id="rId1" action="ppaction://hlinksldjump"/>
                </a:rPr>
                <a:t>比热容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6798310" y="1691005"/>
            <a:ext cx="1278255" cy="2169795"/>
            <a:chOff x="10705" y="3228"/>
            <a:chExt cx="2013" cy="3417"/>
          </a:xfrm>
        </p:grpSpPr>
        <p:sp>
          <p:nvSpPr>
            <p:cNvPr id="105" name="MMConnector"/>
            <p:cNvSpPr/>
            <p:nvPr/>
          </p:nvSpPr>
          <p:spPr>
            <a:xfrm>
              <a:off x="10705" y="4759"/>
              <a:ext cx="973" cy="1886"/>
            </a:xfrm>
            <a:custGeom>
              <a:avLst/>
              <a:gdLst/>
              <a:ahLst/>
              <a:cxnLst/>
              <a:pathLst>
                <a:path w="871865" h="775361">
                  <a:moveTo>
                    <a:pt x="-249522" y="275670"/>
                  </a:moveTo>
                  <a:cubicBezTo>
                    <a:pt x="-262891" y="289384"/>
                    <a:pt x="-263148" y="306919"/>
                    <a:pt x="-252645" y="317103"/>
                  </a:cubicBezTo>
                  <a:cubicBezTo>
                    <a:pt x="-242142" y="327287"/>
                    <a:pt x="-224173" y="326909"/>
                    <a:pt x="-211328" y="312703"/>
                  </a:cubicBezTo>
                  <a:cubicBezTo>
                    <a:pt x="-199112" y="299193"/>
                    <a:pt x="-186897" y="285684"/>
                    <a:pt x="-175153" y="271858"/>
                  </a:cubicBezTo>
                  <a:cubicBezTo>
                    <a:pt x="-163409" y="258032"/>
                    <a:pt x="-152138" y="243889"/>
                    <a:pt x="-141126" y="229601"/>
                  </a:cubicBezTo>
                  <a:cubicBezTo>
                    <a:pt x="-130115" y="215313"/>
                    <a:pt x="-119364" y="200880"/>
                    <a:pt x="-108848" y="186324"/>
                  </a:cubicBezTo>
                  <a:cubicBezTo>
                    <a:pt x="-98332" y="171768"/>
                    <a:pt x="-88051" y="157089"/>
                    <a:pt x="-77933" y="142338"/>
                  </a:cubicBezTo>
                  <a:cubicBezTo>
                    <a:pt x="-67816" y="127587"/>
                    <a:pt x="-57863" y="112763"/>
                    <a:pt x="-48019" y="97900"/>
                  </a:cubicBezTo>
                  <a:cubicBezTo>
                    <a:pt x="-38176" y="83037"/>
                    <a:pt x="-28442" y="68135"/>
                    <a:pt x="-18763" y="53227"/>
                  </a:cubicBezTo>
                  <a:cubicBezTo>
                    <a:pt x="-9084" y="38319"/>
                    <a:pt x="541" y="23404"/>
                    <a:pt x="10162" y="8514"/>
                  </a:cubicBezTo>
                  <a:cubicBezTo>
                    <a:pt x="19784" y="-6376"/>
                    <a:pt x="29402" y="-21241"/>
                    <a:pt x="39070" y="-36051"/>
                  </a:cubicBezTo>
                  <a:cubicBezTo>
                    <a:pt x="48737" y="-50861"/>
                    <a:pt x="58454" y="-65616"/>
                    <a:pt x="68270" y="-80281"/>
                  </a:cubicBezTo>
                  <a:cubicBezTo>
                    <a:pt x="78087" y="-94947"/>
                    <a:pt x="88003" y="-109523"/>
                    <a:pt x="98073" y="-123972"/>
                  </a:cubicBezTo>
                  <a:cubicBezTo>
                    <a:pt x="108142" y="-138422"/>
                    <a:pt x="118363" y="-152744"/>
                    <a:pt x="128790" y="-166895"/>
                  </a:cubicBezTo>
                  <a:cubicBezTo>
                    <a:pt x="139217" y="-181046"/>
                    <a:pt x="149849" y="-195026"/>
                    <a:pt x="160741" y="-208781"/>
                  </a:cubicBezTo>
                  <a:cubicBezTo>
                    <a:pt x="171633" y="-222536"/>
                    <a:pt x="182784" y="-236067"/>
                    <a:pt x="194248" y="-249310"/>
                  </a:cubicBezTo>
                  <a:cubicBezTo>
                    <a:pt x="205712" y="-262552"/>
                    <a:pt x="217489" y="-275507"/>
                    <a:pt x="229628" y="-288096"/>
                  </a:cubicBezTo>
                  <a:cubicBezTo>
                    <a:pt x="241766" y="-300685"/>
                    <a:pt x="254268" y="-312910"/>
                    <a:pt x="267173" y="-324680"/>
                  </a:cubicBezTo>
                  <a:cubicBezTo>
                    <a:pt x="280078" y="-336450"/>
                    <a:pt x="293386" y="-347766"/>
                    <a:pt x="307124" y="-358528"/>
                  </a:cubicBezTo>
                  <a:cubicBezTo>
                    <a:pt x="320862" y="-369290"/>
                    <a:pt x="335029" y="-379498"/>
                    <a:pt x="349630" y="-389051"/>
                  </a:cubicBezTo>
                  <a:cubicBezTo>
                    <a:pt x="364231" y="-398605"/>
                    <a:pt x="379266" y="-407503"/>
                    <a:pt x="394698" y="-415653"/>
                  </a:cubicBezTo>
                  <a:cubicBezTo>
                    <a:pt x="410129" y="-423804"/>
                    <a:pt x="425957" y="-431206"/>
                    <a:pt x="442164" y="-437800"/>
                  </a:cubicBezTo>
                  <a:cubicBezTo>
                    <a:pt x="458372" y="-444394"/>
                    <a:pt x="474959" y="-450179"/>
                    <a:pt x="491692" y="-455108"/>
                  </a:cubicBezTo>
                  <a:cubicBezTo>
                    <a:pt x="508424" y="-460036"/>
                    <a:pt x="525303" y="-464108"/>
                    <a:pt x="542812" y="-467409"/>
                  </a:cubicBezTo>
                  <a:cubicBezTo>
                    <a:pt x="560321" y="-470710"/>
                    <a:pt x="578461" y="-473240"/>
                    <a:pt x="595004" y="-474772"/>
                  </a:cubicBezTo>
                  <a:cubicBezTo>
                    <a:pt x="611547" y="-476304"/>
                    <a:pt x="626494" y="-476840"/>
                    <a:pt x="641440" y="-477375"/>
                  </a:cubicBezTo>
                  <a:cubicBezTo>
                    <a:pt x="644174" y="-477473"/>
                    <a:pt x="646000" y="-479085"/>
                    <a:pt x="646000" y="-481175"/>
                  </a:cubicBezTo>
                  <a:cubicBezTo>
                    <a:pt x="646000" y="-483265"/>
                    <a:pt x="644176" y="-484970"/>
                    <a:pt x="641440" y="-484975"/>
                  </a:cubicBezTo>
                  <a:cubicBezTo>
                    <a:pt x="626295" y="-485001"/>
                    <a:pt x="611149" y="-485027"/>
                    <a:pt x="594300" y="-484100"/>
                  </a:cubicBezTo>
                  <a:cubicBezTo>
                    <a:pt x="577450" y="-483173"/>
                    <a:pt x="558896" y="-481293"/>
                    <a:pt x="540911" y="-478596"/>
                  </a:cubicBezTo>
                  <a:cubicBezTo>
                    <a:pt x="522927" y="-475899"/>
                    <a:pt x="505511" y="-472384"/>
                    <a:pt x="488174" y="-467976"/>
                  </a:cubicBezTo>
                  <a:cubicBezTo>
                    <a:pt x="470837" y="-463568"/>
                    <a:pt x="453580" y="-458267"/>
                    <a:pt x="436653" y="-452109"/>
                  </a:cubicBezTo>
                  <a:cubicBezTo>
                    <a:pt x="419726" y="-445950"/>
                    <a:pt x="403131" y="-438935"/>
                    <a:pt x="386901" y="-431126"/>
                  </a:cubicBezTo>
                  <a:cubicBezTo>
                    <a:pt x="370670" y="-423317"/>
                    <a:pt x="354805" y="-414713"/>
                    <a:pt x="339361" y="-405416"/>
                  </a:cubicBezTo>
                  <a:cubicBezTo>
                    <a:pt x="323918" y="-396118"/>
                    <a:pt x="308895" y="-386126"/>
                    <a:pt x="294303" y="-375552"/>
                  </a:cubicBezTo>
                  <a:cubicBezTo>
                    <a:pt x="279710" y="-364978"/>
                    <a:pt x="265547" y="-353822"/>
                    <a:pt x="251798" y="-342194"/>
                  </a:cubicBezTo>
                  <a:cubicBezTo>
                    <a:pt x="238048" y="-330567"/>
                    <a:pt x="224712" y="-318468"/>
                    <a:pt x="211753" y="-305998"/>
                  </a:cubicBezTo>
                  <a:cubicBezTo>
                    <a:pt x="198793" y="-293529"/>
                    <a:pt x="186211" y="-280687"/>
                    <a:pt x="173957" y="-267560"/>
                  </a:cubicBezTo>
                  <a:cubicBezTo>
                    <a:pt x="161703" y="-254433"/>
                    <a:pt x="149779" y="-241020"/>
                    <a:pt x="138131" y="-227391"/>
                  </a:cubicBezTo>
                  <a:cubicBezTo>
                    <a:pt x="126484" y="-213763"/>
                    <a:pt x="115113" y="-199920"/>
                    <a:pt x="103965" y="-185921"/>
                  </a:cubicBezTo>
                  <a:cubicBezTo>
                    <a:pt x="92818" y="-171922"/>
                    <a:pt x="81893" y="-157767"/>
                    <a:pt x="71140" y="-143505"/>
                  </a:cubicBezTo>
                  <a:cubicBezTo>
                    <a:pt x="60386" y="-129244"/>
                    <a:pt x="49804" y="-114876"/>
                    <a:pt x="39340" y="-100445"/>
                  </a:cubicBezTo>
                  <a:cubicBezTo>
                    <a:pt x="28877" y="-86013"/>
                    <a:pt x="18534" y="-71518"/>
                    <a:pt x="8260" y="-56998"/>
                  </a:cubicBezTo>
                  <a:cubicBezTo>
                    <a:pt x="-2013" y="-42479"/>
                    <a:pt x="-12217" y="-27934"/>
                    <a:pt x="-22399" y="-13401"/>
                  </a:cubicBezTo>
                  <a:cubicBezTo>
                    <a:pt x="-32581" y="1132"/>
                    <a:pt x="-42741" y="15653"/>
                    <a:pt x="-52928" y="30126"/>
                  </a:cubicBezTo>
                  <a:cubicBezTo>
                    <a:pt x="-63115" y="44599"/>
                    <a:pt x="-73327" y="59023"/>
                    <a:pt x="-83615" y="73360"/>
                  </a:cubicBezTo>
                  <a:cubicBezTo>
                    <a:pt x="-93903" y="87697"/>
                    <a:pt x="-104265" y="101945"/>
                    <a:pt x="-114748" y="116065"/>
                  </a:cubicBezTo>
                  <a:cubicBezTo>
                    <a:pt x="-125231" y="130185"/>
                    <a:pt x="-135835" y="144176"/>
                    <a:pt x="-146616" y="157979"/>
                  </a:cubicBezTo>
                  <a:cubicBezTo>
                    <a:pt x="-157397" y="171782"/>
                    <a:pt x="-168355" y="185397"/>
                    <a:pt x="-179510" y="198800"/>
                  </a:cubicBezTo>
                  <a:cubicBezTo>
                    <a:pt x="-190666" y="212203"/>
                    <a:pt x="-202018" y="225395"/>
                    <a:pt x="-213720" y="238171"/>
                  </a:cubicBezTo>
                  <a:cubicBezTo>
                    <a:pt x="-225421" y="250948"/>
                    <a:pt x="-237471" y="263309"/>
                    <a:pt x="-249522" y="275670"/>
                  </a:cubicBezTo>
                  <a:close/>
                </a:path>
              </a:pathLst>
            </a:custGeom>
            <a:solidFill>
              <a:schemeClr val="accent4"/>
            </a:solidFill>
            <a:ln w="7600" cap="rnd">
              <a:solidFill>
                <a:schemeClr val="accent4"/>
              </a:solidFill>
              <a:round/>
            </a:ln>
          </p:spPr>
        </p:sp>
        <p:sp>
          <p:nvSpPr>
            <p:cNvPr id="104" name="MainTopic"/>
            <p:cNvSpPr/>
            <p:nvPr/>
          </p:nvSpPr>
          <p:spPr>
            <a:xfrm>
              <a:off x="11426" y="3228"/>
              <a:ext cx="1293" cy="721"/>
            </a:xfrm>
            <a:custGeom>
              <a:avLst/>
              <a:gdLst>
                <a:gd name="rtl" fmla="*/ 135280 w 592800"/>
                <a:gd name="rtt" fmla="*/ 71440 h 296400"/>
                <a:gd name="rtr" fmla="*/ 454480 w 592800"/>
                <a:gd name="rtb" fmla="*/ 238640 h 296400"/>
              </a:gdLst>
              <a:ahLst/>
              <a:cxnLst/>
              <a:rect l="rtl" t="rtt" r="rtr" b="rtb"/>
              <a:pathLst>
                <a:path w="592800" h="296400">
                  <a:moveTo>
                    <a:pt x="30400" y="0"/>
                  </a:moveTo>
                  <a:lnTo>
                    <a:pt x="562400" y="0"/>
                  </a:lnTo>
                  <a:cubicBezTo>
                    <a:pt x="579181" y="0"/>
                    <a:pt x="592800" y="13619"/>
                    <a:pt x="592800" y="30400"/>
                  </a:cubicBezTo>
                  <a:lnTo>
                    <a:pt x="592800" y="266000"/>
                  </a:lnTo>
                  <a:cubicBezTo>
                    <a:pt x="592800" y="282781"/>
                    <a:pt x="579181" y="296400"/>
                    <a:pt x="562400" y="296400"/>
                  </a:cubicBezTo>
                  <a:lnTo>
                    <a:pt x="30400" y="296400"/>
                  </a:lnTo>
                  <a:cubicBezTo>
                    <a:pt x="13619" y="296400"/>
                    <a:pt x="0" y="282781"/>
                    <a:pt x="0" y="266000"/>
                  </a:cubicBezTo>
                  <a:lnTo>
                    <a:pt x="0" y="30400"/>
                  </a:lnTo>
                  <a:cubicBezTo>
                    <a:pt x="0" y="13619"/>
                    <a:pt x="13619" y="0"/>
                    <a:pt x="30400" y="0"/>
                  </a:cubicBezTo>
                  <a:close/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>
                <a:lnSpc>
                  <a:spcPct val="100000"/>
                </a:lnSpc>
              </a:pPr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  <a:hlinkClick r:id="rId2" action="ppaction://hlinksldjump"/>
                </a:rPr>
                <a:t>热机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6941820" y="3143250"/>
            <a:ext cx="1807210" cy="457200"/>
            <a:chOff x="10931" y="5515"/>
            <a:chExt cx="2846" cy="720"/>
          </a:xfrm>
        </p:grpSpPr>
        <p:sp>
          <p:nvSpPr>
            <p:cNvPr id="107" name="MMConnector"/>
            <p:cNvSpPr/>
            <p:nvPr/>
          </p:nvSpPr>
          <p:spPr>
            <a:xfrm>
              <a:off x="10931" y="6072"/>
              <a:ext cx="778" cy="120"/>
            </a:xfrm>
            <a:custGeom>
              <a:avLst/>
              <a:gdLst/>
              <a:ahLst/>
              <a:cxnLst/>
              <a:pathLst>
                <a:path w="798607" h="50034">
                  <a:moveTo>
                    <a:pt x="-159016" y="-10701"/>
                  </a:moveTo>
                  <a:cubicBezTo>
                    <a:pt x="-178150" y="-9888"/>
                    <a:pt x="-190026" y="3458"/>
                    <a:pt x="-189009" y="18053"/>
                  </a:cubicBezTo>
                  <a:cubicBezTo>
                    <a:pt x="-187992" y="32648"/>
                    <a:pt x="-174375" y="44271"/>
                    <a:pt x="-155318" y="42370"/>
                  </a:cubicBezTo>
                  <a:cubicBezTo>
                    <a:pt x="-137623" y="40605"/>
                    <a:pt x="-119929" y="38840"/>
                    <a:pt x="-102246" y="37026"/>
                  </a:cubicBezTo>
                  <a:cubicBezTo>
                    <a:pt x="-84562" y="35213"/>
                    <a:pt x="-66890" y="33351"/>
                    <a:pt x="-49226" y="31465"/>
                  </a:cubicBezTo>
                  <a:cubicBezTo>
                    <a:pt x="-31561" y="29578"/>
                    <a:pt x="-13903" y="27668"/>
                    <a:pt x="3748" y="25738"/>
                  </a:cubicBezTo>
                  <a:cubicBezTo>
                    <a:pt x="21398" y="23808"/>
                    <a:pt x="39042" y="21860"/>
                    <a:pt x="56681" y="19903"/>
                  </a:cubicBezTo>
                  <a:cubicBezTo>
                    <a:pt x="74319" y="17947"/>
                    <a:pt x="91953" y="15984"/>
                    <a:pt x="109582" y="14024"/>
                  </a:cubicBezTo>
                  <a:cubicBezTo>
                    <a:pt x="127212" y="12064"/>
                    <a:pt x="144837" y="10107"/>
                    <a:pt x="162461" y="8167"/>
                  </a:cubicBezTo>
                  <a:cubicBezTo>
                    <a:pt x="180085" y="6226"/>
                    <a:pt x="197707" y="4301"/>
                    <a:pt x="215328" y="2404"/>
                  </a:cubicBezTo>
                  <a:cubicBezTo>
                    <a:pt x="232950" y="508"/>
                    <a:pt x="250571" y="-1360"/>
                    <a:pt x="268194" y="-3186"/>
                  </a:cubicBezTo>
                  <a:cubicBezTo>
                    <a:pt x="285818" y="-5011"/>
                    <a:pt x="303443" y="-6795"/>
                    <a:pt x="321071" y="-8522"/>
                  </a:cubicBezTo>
                  <a:cubicBezTo>
                    <a:pt x="338699" y="-10249"/>
                    <a:pt x="356330" y="-11920"/>
                    <a:pt x="373969" y="-13520"/>
                  </a:cubicBezTo>
                  <a:cubicBezTo>
                    <a:pt x="391609" y="-15120"/>
                    <a:pt x="409257" y="-16649"/>
                    <a:pt x="426899" y="-18093"/>
                  </a:cubicBezTo>
                  <a:cubicBezTo>
                    <a:pt x="444541" y="-19536"/>
                    <a:pt x="462178" y="-20895"/>
                    <a:pt x="479868" y="-22150"/>
                  </a:cubicBezTo>
                  <a:cubicBezTo>
                    <a:pt x="497559" y="-23404"/>
                    <a:pt x="515303" y="-24555"/>
                    <a:pt x="532884" y="-25601"/>
                  </a:cubicBezTo>
                  <a:cubicBezTo>
                    <a:pt x="550465" y="-26647"/>
                    <a:pt x="567882" y="-27586"/>
                    <a:pt x="585948" y="-28357"/>
                  </a:cubicBezTo>
                  <a:cubicBezTo>
                    <a:pt x="604014" y="-29128"/>
                    <a:pt x="622727" y="-29730"/>
                    <a:pt x="641440" y="-30332"/>
                  </a:cubicBezTo>
                  <a:cubicBezTo>
                    <a:pt x="644175" y="-30420"/>
                    <a:pt x="646000" y="-32110"/>
                    <a:pt x="646000" y="-34200"/>
                  </a:cubicBezTo>
                  <a:cubicBezTo>
                    <a:pt x="646000" y="-36290"/>
                    <a:pt x="644175" y="-38008"/>
                    <a:pt x="641440" y="-38068"/>
                  </a:cubicBezTo>
                  <a:cubicBezTo>
                    <a:pt x="622673" y="-38476"/>
                    <a:pt x="603906" y="-38884"/>
                    <a:pt x="585773" y="-39123"/>
                  </a:cubicBezTo>
                  <a:cubicBezTo>
                    <a:pt x="567639" y="-39361"/>
                    <a:pt x="550139" y="-39430"/>
                    <a:pt x="532467" y="-39392"/>
                  </a:cubicBezTo>
                  <a:cubicBezTo>
                    <a:pt x="514795" y="-39355"/>
                    <a:pt x="496951" y="-39211"/>
                    <a:pt x="479154" y="-38963"/>
                  </a:cubicBezTo>
                  <a:cubicBezTo>
                    <a:pt x="461357" y="-38715"/>
                    <a:pt x="443606" y="-38362"/>
                    <a:pt x="425846" y="-37924"/>
                  </a:cubicBezTo>
                  <a:cubicBezTo>
                    <a:pt x="408086" y="-37486"/>
                    <a:pt x="390316" y="-36962"/>
                    <a:pt x="372552" y="-36367"/>
                  </a:cubicBezTo>
                  <a:cubicBezTo>
                    <a:pt x="354789" y="-35772"/>
                    <a:pt x="337033" y="-35105"/>
                    <a:pt x="319280" y="-34382"/>
                  </a:cubicBezTo>
                  <a:cubicBezTo>
                    <a:pt x="301527" y="-33658"/>
                    <a:pt x="283778" y="-32879"/>
                    <a:pt x="266033" y="-32057"/>
                  </a:cubicBezTo>
                  <a:cubicBezTo>
                    <a:pt x="248289" y="-31236"/>
                    <a:pt x="230549" y="-30372"/>
                    <a:pt x="212814" y="-29480"/>
                  </a:cubicBezTo>
                  <a:cubicBezTo>
                    <a:pt x="195078" y="-28588"/>
                    <a:pt x="177348" y="-27668"/>
                    <a:pt x="159622" y="-26732"/>
                  </a:cubicBezTo>
                  <a:cubicBezTo>
                    <a:pt x="141896" y="-25797"/>
                    <a:pt x="124174" y="-24846"/>
                    <a:pt x="106457" y="-23893"/>
                  </a:cubicBezTo>
                  <a:cubicBezTo>
                    <a:pt x="88739" y="-22939"/>
                    <a:pt x="71026" y="-21983"/>
                    <a:pt x="53317" y="-21035"/>
                  </a:cubicBezTo>
                  <a:cubicBezTo>
                    <a:pt x="35608" y="-20087"/>
                    <a:pt x="17903" y="-19147"/>
                    <a:pt x="202" y="-18227"/>
                  </a:cubicBezTo>
                  <a:cubicBezTo>
                    <a:pt x="-17499" y="-17306"/>
                    <a:pt x="-35197" y="-16406"/>
                    <a:pt x="-52891" y="-15531"/>
                  </a:cubicBezTo>
                  <a:cubicBezTo>
                    <a:pt x="-70585" y="-14656"/>
                    <a:pt x="-88276" y="-13806"/>
                    <a:pt x="-105963" y="-13005"/>
                  </a:cubicBezTo>
                  <a:cubicBezTo>
                    <a:pt x="-123650" y="-12204"/>
                    <a:pt x="-141333" y="-11453"/>
                    <a:pt x="-159016" y="-10701"/>
                  </a:cubicBezTo>
                  <a:close/>
                </a:path>
              </a:pathLst>
            </a:custGeom>
            <a:solidFill>
              <a:schemeClr val="accent4"/>
            </a:solidFill>
            <a:ln w="7600" cap="rnd">
              <a:solidFill>
                <a:schemeClr val="accent4"/>
              </a:solidFill>
              <a:round/>
            </a:ln>
          </p:spPr>
        </p:sp>
        <p:sp>
          <p:nvSpPr>
            <p:cNvPr id="106" name="MainTopic"/>
            <p:cNvSpPr/>
            <p:nvPr/>
          </p:nvSpPr>
          <p:spPr>
            <a:xfrm>
              <a:off x="11539" y="5515"/>
              <a:ext cx="2238" cy="721"/>
            </a:xfrm>
            <a:custGeom>
              <a:avLst/>
              <a:gdLst>
                <a:gd name="rtl" fmla="*/ 135280 w 1026000"/>
                <a:gd name="rtt" fmla="*/ 71440 h 296400"/>
                <a:gd name="rtr" fmla="*/ 887680 w 1026000"/>
                <a:gd name="rtb" fmla="*/ 238640 h 296400"/>
              </a:gdLst>
              <a:ahLst/>
              <a:cxnLst/>
              <a:rect l="rtl" t="rtt" r="rtr" b="rtb"/>
              <a:pathLst>
                <a:path w="1026000" h="296400">
                  <a:moveTo>
                    <a:pt x="30400" y="0"/>
                  </a:moveTo>
                  <a:lnTo>
                    <a:pt x="995600" y="0"/>
                  </a:lnTo>
                  <a:cubicBezTo>
                    <a:pt x="1012381" y="0"/>
                    <a:pt x="1026000" y="13619"/>
                    <a:pt x="1026000" y="30400"/>
                  </a:cubicBezTo>
                  <a:lnTo>
                    <a:pt x="1026000" y="266000"/>
                  </a:lnTo>
                  <a:cubicBezTo>
                    <a:pt x="1026000" y="282781"/>
                    <a:pt x="1012381" y="296400"/>
                    <a:pt x="995600" y="296400"/>
                  </a:cubicBezTo>
                  <a:lnTo>
                    <a:pt x="30400" y="296400"/>
                  </a:lnTo>
                  <a:cubicBezTo>
                    <a:pt x="13619" y="296400"/>
                    <a:pt x="0" y="282781"/>
                    <a:pt x="0" y="266000"/>
                  </a:cubicBezTo>
                  <a:lnTo>
                    <a:pt x="0" y="30400"/>
                  </a:lnTo>
                  <a:cubicBezTo>
                    <a:pt x="0" y="13619"/>
                    <a:pt x="13619" y="0"/>
                    <a:pt x="30400" y="0"/>
                  </a:cubicBezTo>
                  <a:close/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>
                <a:lnSpc>
                  <a:spcPct val="100000"/>
                </a:lnSpc>
              </a:pPr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  <a:hlinkClick r:id="rId3" action="ppaction://hlinksldjump"/>
                </a:rPr>
                <a:t>热机的效率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6726555" y="4485640"/>
            <a:ext cx="1871980" cy="1198880"/>
            <a:chOff x="10592" y="7629"/>
            <a:chExt cx="2948" cy="1888"/>
          </a:xfrm>
        </p:grpSpPr>
        <p:sp>
          <p:nvSpPr>
            <p:cNvPr id="109" name="MMConnector"/>
            <p:cNvSpPr/>
            <p:nvPr/>
          </p:nvSpPr>
          <p:spPr>
            <a:xfrm>
              <a:off x="10592" y="7629"/>
              <a:ext cx="902" cy="1874"/>
            </a:xfrm>
            <a:custGeom>
              <a:avLst/>
              <a:gdLst/>
              <a:ahLst/>
              <a:cxnLst/>
              <a:pathLst>
                <a:path w="865540" h="713951">
                  <a:moveTo>
                    <a:pt x="-205638" y="-286125"/>
                  </a:moveTo>
                  <a:cubicBezTo>
                    <a:pt x="-218949" y="-299895"/>
                    <a:pt x="-236925" y="-299663"/>
                    <a:pt x="-247079" y="-289130"/>
                  </a:cubicBezTo>
                  <a:cubicBezTo>
                    <a:pt x="-257234" y="-278598"/>
                    <a:pt x="-256402" y="-261065"/>
                    <a:pt x="-242562" y="-247826"/>
                  </a:cubicBezTo>
                  <a:cubicBezTo>
                    <a:pt x="-230078" y="-235885"/>
                    <a:pt x="-217594" y="-223944"/>
                    <a:pt x="-205435" y="-211585"/>
                  </a:cubicBezTo>
                  <a:cubicBezTo>
                    <a:pt x="-193276" y="-199227"/>
                    <a:pt x="-181442" y="-186451"/>
                    <a:pt x="-169790" y="-173463"/>
                  </a:cubicBezTo>
                  <a:cubicBezTo>
                    <a:pt x="-158138" y="-160475"/>
                    <a:pt x="-146668" y="-147274"/>
                    <a:pt x="-135360" y="-133884"/>
                  </a:cubicBezTo>
                  <a:cubicBezTo>
                    <a:pt x="-124052" y="-120495"/>
                    <a:pt x="-112904" y="-106918"/>
                    <a:pt x="-101862" y="-93215"/>
                  </a:cubicBezTo>
                  <a:cubicBezTo>
                    <a:pt x="-90819" y="-79511"/>
                    <a:pt x="-79882" y="-65682"/>
                    <a:pt x="-69003" y="-51771"/>
                  </a:cubicBezTo>
                  <a:cubicBezTo>
                    <a:pt x="-58123" y="-37861"/>
                    <a:pt x="-47302" y="-23868"/>
                    <a:pt x="-36488" y="-9837"/>
                  </a:cubicBezTo>
                  <a:cubicBezTo>
                    <a:pt x="-25674" y="4194"/>
                    <a:pt x="-14868" y="18263"/>
                    <a:pt x="-4020" y="32328"/>
                  </a:cubicBezTo>
                  <a:cubicBezTo>
                    <a:pt x="6828" y="46394"/>
                    <a:pt x="17718" y="60456"/>
                    <a:pt x="28701" y="74472"/>
                  </a:cubicBezTo>
                  <a:cubicBezTo>
                    <a:pt x="39685" y="88488"/>
                    <a:pt x="50761" y="102458"/>
                    <a:pt x="61982" y="116336"/>
                  </a:cubicBezTo>
                  <a:cubicBezTo>
                    <a:pt x="73203" y="130214"/>
                    <a:pt x="84569" y="144000"/>
                    <a:pt x="96134" y="157643"/>
                  </a:cubicBezTo>
                  <a:cubicBezTo>
                    <a:pt x="107698" y="171286"/>
                    <a:pt x="119461" y="184785"/>
                    <a:pt x="131474" y="198080"/>
                  </a:cubicBezTo>
                  <a:cubicBezTo>
                    <a:pt x="143488" y="211376"/>
                    <a:pt x="155754" y="224468"/>
                    <a:pt x="168323" y="237285"/>
                  </a:cubicBezTo>
                  <a:cubicBezTo>
                    <a:pt x="180892" y="250103"/>
                    <a:pt x="193764" y="262645"/>
                    <a:pt x="206986" y="274829"/>
                  </a:cubicBezTo>
                  <a:cubicBezTo>
                    <a:pt x="220209" y="287013"/>
                    <a:pt x="233782" y="298838"/>
                    <a:pt x="247741" y="310208"/>
                  </a:cubicBezTo>
                  <a:cubicBezTo>
                    <a:pt x="261700" y="321577"/>
                    <a:pt x="276046" y="332490"/>
                    <a:pt x="290796" y="342839"/>
                  </a:cubicBezTo>
                  <a:cubicBezTo>
                    <a:pt x="305545" y="353189"/>
                    <a:pt x="320698" y="362975"/>
                    <a:pt x="336248" y="372089"/>
                  </a:cubicBezTo>
                  <a:cubicBezTo>
                    <a:pt x="351798" y="381203"/>
                    <a:pt x="367744" y="389646"/>
                    <a:pt x="384039" y="397319"/>
                  </a:cubicBezTo>
                  <a:cubicBezTo>
                    <a:pt x="400334" y="404993"/>
                    <a:pt x="416979" y="411898"/>
                    <a:pt x="433927" y="417972"/>
                  </a:cubicBezTo>
                  <a:cubicBezTo>
                    <a:pt x="450876" y="424046"/>
                    <a:pt x="468128" y="429290"/>
                    <a:pt x="485503" y="433662"/>
                  </a:cubicBezTo>
                  <a:cubicBezTo>
                    <a:pt x="502878" y="438035"/>
                    <a:pt x="520376" y="441536"/>
                    <a:pt x="538250" y="444243"/>
                  </a:cubicBezTo>
                  <a:cubicBezTo>
                    <a:pt x="556123" y="446950"/>
                    <a:pt x="574372" y="448862"/>
                    <a:pt x="591633" y="449818"/>
                  </a:cubicBezTo>
                  <a:cubicBezTo>
                    <a:pt x="608894" y="450774"/>
                    <a:pt x="625167" y="450775"/>
                    <a:pt x="641440" y="450775"/>
                  </a:cubicBezTo>
                  <a:cubicBezTo>
                    <a:pt x="644176" y="450775"/>
                    <a:pt x="646000" y="449065"/>
                    <a:pt x="646000" y="446975"/>
                  </a:cubicBezTo>
                  <a:cubicBezTo>
                    <a:pt x="646000" y="444885"/>
                    <a:pt x="644174" y="443282"/>
                    <a:pt x="641440" y="443175"/>
                  </a:cubicBezTo>
                  <a:cubicBezTo>
                    <a:pt x="625382" y="442546"/>
                    <a:pt x="609325" y="441917"/>
                    <a:pt x="592380" y="440313"/>
                  </a:cubicBezTo>
                  <a:cubicBezTo>
                    <a:pt x="575435" y="438709"/>
                    <a:pt x="557602" y="436130"/>
                    <a:pt x="540209" y="432796"/>
                  </a:cubicBezTo>
                  <a:cubicBezTo>
                    <a:pt x="522816" y="429462"/>
                    <a:pt x="505862" y="425373"/>
                    <a:pt x="489097" y="420450"/>
                  </a:cubicBezTo>
                  <a:cubicBezTo>
                    <a:pt x="472333" y="415527"/>
                    <a:pt x="455758" y="409771"/>
                    <a:pt x="439535" y="403231"/>
                  </a:cubicBezTo>
                  <a:cubicBezTo>
                    <a:pt x="423312" y="396691"/>
                    <a:pt x="407442" y="389366"/>
                    <a:pt x="391953" y="381318"/>
                  </a:cubicBezTo>
                  <a:cubicBezTo>
                    <a:pt x="376464" y="373270"/>
                    <a:pt x="361355" y="364498"/>
                    <a:pt x="346656" y="355091"/>
                  </a:cubicBezTo>
                  <a:cubicBezTo>
                    <a:pt x="331957" y="345685"/>
                    <a:pt x="317668" y="335645"/>
                    <a:pt x="303782" y="325069"/>
                  </a:cubicBezTo>
                  <a:cubicBezTo>
                    <a:pt x="289897" y="314492"/>
                    <a:pt x="276415" y="303379"/>
                    <a:pt x="263310" y="291826"/>
                  </a:cubicBezTo>
                  <a:cubicBezTo>
                    <a:pt x="250206" y="280272"/>
                    <a:pt x="237478" y="268278"/>
                    <a:pt x="225087" y="255930"/>
                  </a:cubicBezTo>
                  <a:cubicBezTo>
                    <a:pt x="212695" y="243583"/>
                    <a:pt x="200639" y="230881"/>
                    <a:pt x="188870" y="217901"/>
                  </a:cubicBezTo>
                  <a:cubicBezTo>
                    <a:pt x="177100" y="204920"/>
                    <a:pt x="165616" y="191661"/>
                    <a:pt x="154365" y="178187"/>
                  </a:cubicBezTo>
                  <a:cubicBezTo>
                    <a:pt x="143114" y="164712"/>
                    <a:pt x="132096" y="151023"/>
                    <a:pt x="121256" y="137171"/>
                  </a:cubicBezTo>
                  <a:cubicBezTo>
                    <a:pt x="110415" y="123320"/>
                    <a:pt x="99753" y="109307"/>
                    <a:pt x="89215" y="95178"/>
                  </a:cubicBezTo>
                  <a:cubicBezTo>
                    <a:pt x="78676" y="81049"/>
                    <a:pt x="68261" y="66804"/>
                    <a:pt x="57916" y="52483"/>
                  </a:cubicBezTo>
                  <a:cubicBezTo>
                    <a:pt x="47571" y="38162"/>
                    <a:pt x="37295" y="23765"/>
                    <a:pt x="27035" y="9329"/>
                  </a:cubicBezTo>
                  <a:cubicBezTo>
                    <a:pt x="16775" y="-5107"/>
                    <a:pt x="6531" y="-19582"/>
                    <a:pt x="-3752" y="-34061"/>
                  </a:cubicBezTo>
                  <a:cubicBezTo>
                    <a:pt x="-14035" y="-48540"/>
                    <a:pt x="-24357" y="-63023"/>
                    <a:pt x="-34775" y="-77473"/>
                  </a:cubicBezTo>
                  <a:cubicBezTo>
                    <a:pt x="-45192" y="-91923"/>
                    <a:pt x="-55705" y="-106339"/>
                    <a:pt x="-66368" y="-120686"/>
                  </a:cubicBezTo>
                  <a:cubicBezTo>
                    <a:pt x="-77032" y="-135032"/>
                    <a:pt x="-87846" y="-149308"/>
                    <a:pt x="-98881" y="-163460"/>
                  </a:cubicBezTo>
                  <a:cubicBezTo>
                    <a:pt x="-109917" y="-177613"/>
                    <a:pt x="-121174" y="-191642"/>
                    <a:pt x="-132678" y="-205522"/>
                  </a:cubicBezTo>
                  <a:cubicBezTo>
                    <a:pt x="-144182" y="-219402"/>
                    <a:pt x="-155935" y="-233134"/>
                    <a:pt x="-168136" y="-246544"/>
                  </a:cubicBezTo>
                  <a:cubicBezTo>
                    <a:pt x="-180337" y="-259953"/>
                    <a:pt x="-192987" y="-273039"/>
                    <a:pt x="-205638" y="-286125"/>
                  </a:cubicBezTo>
                  <a:close/>
                </a:path>
              </a:pathLst>
            </a:custGeom>
            <a:solidFill>
              <a:schemeClr val="accent4"/>
            </a:solidFill>
            <a:ln w="7600" cap="rnd">
              <a:solidFill>
                <a:schemeClr val="accent4"/>
              </a:solidFill>
              <a:round/>
            </a:ln>
          </p:spPr>
        </p:sp>
        <p:sp>
          <p:nvSpPr>
            <p:cNvPr id="108" name="MainTopic"/>
            <p:cNvSpPr/>
            <p:nvPr/>
          </p:nvSpPr>
          <p:spPr>
            <a:xfrm>
              <a:off x="11275" y="7969"/>
              <a:ext cx="2265" cy="1548"/>
            </a:xfrm>
            <a:custGeom>
              <a:avLst/>
              <a:gdLst>
                <a:gd name="rtl" fmla="*/ 135280 w 1459200"/>
                <a:gd name="rtt" fmla="*/ 71440 h 296400"/>
                <a:gd name="rtr" fmla="*/ 1320880 w 1459200"/>
                <a:gd name="rtb" fmla="*/ 238640 h 296400"/>
              </a:gdLst>
              <a:ahLst/>
              <a:cxnLst/>
              <a:rect l="rtl" t="rtt" r="rtr" b="rtb"/>
              <a:pathLst>
                <a:path w="1459200" h="296400">
                  <a:moveTo>
                    <a:pt x="30400" y="0"/>
                  </a:moveTo>
                  <a:lnTo>
                    <a:pt x="1428800" y="0"/>
                  </a:lnTo>
                  <a:cubicBezTo>
                    <a:pt x="1445581" y="0"/>
                    <a:pt x="1459200" y="13619"/>
                    <a:pt x="1459200" y="30400"/>
                  </a:cubicBezTo>
                  <a:lnTo>
                    <a:pt x="1459200" y="266000"/>
                  </a:lnTo>
                  <a:cubicBezTo>
                    <a:pt x="1459200" y="282781"/>
                    <a:pt x="1445581" y="296400"/>
                    <a:pt x="1428800" y="296400"/>
                  </a:cubicBezTo>
                  <a:lnTo>
                    <a:pt x="30400" y="296400"/>
                  </a:lnTo>
                  <a:cubicBezTo>
                    <a:pt x="13619" y="296400"/>
                    <a:pt x="0" y="282781"/>
                    <a:pt x="0" y="266000"/>
                  </a:cubicBezTo>
                  <a:lnTo>
                    <a:pt x="0" y="30400"/>
                  </a:lnTo>
                  <a:cubicBezTo>
                    <a:pt x="0" y="13619"/>
                    <a:pt x="13619" y="0"/>
                    <a:pt x="30400" y="0"/>
                  </a:cubicBezTo>
                  <a:close/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>
                <a:lnSpc>
                  <a:spcPct val="100000"/>
                </a:lnSpc>
              </a:pPr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  <a:hlinkClick r:id="rId4" action="ppaction://hlinksldjump"/>
                </a:rPr>
                <a:t>能量的转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  <a:hlinkClick r:id="rId4" action="ppaction://hlinksldjump"/>
              </a:endParaRPr>
            </a:p>
            <a:p>
              <a:pPr algn="ctr">
                <a:lnSpc>
                  <a:spcPct val="100000"/>
                </a:lnSpc>
              </a:pPr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  <a:hlinkClick r:id="rId4" action="ppaction://hlinksldjump"/>
                </a:rPr>
                <a:t>化和守恒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3853180" y="3442970"/>
            <a:ext cx="2160905" cy="457835"/>
            <a:chOff x="6067" y="5987"/>
            <a:chExt cx="3403" cy="721"/>
          </a:xfrm>
        </p:grpSpPr>
        <p:sp>
          <p:nvSpPr>
            <p:cNvPr id="115" name="MMConnector"/>
            <p:cNvSpPr/>
            <p:nvPr/>
          </p:nvSpPr>
          <p:spPr>
            <a:xfrm>
              <a:off x="8417" y="6264"/>
              <a:ext cx="1053" cy="238"/>
            </a:xfrm>
            <a:custGeom>
              <a:avLst/>
              <a:gdLst/>
              <a:ahLst/>
              <a:cxnLst/>
              <a:pathLst>
                <a:path w="804142" h="160580">
                  <a:moveTo>
                    <a:pt x="168719" y="-25419"/>
                  </a:moveTo>
                  <a:cubicBezTo>
                    <a:pt x="187468" y="-29325"/>
                    <a:pt x="197104" y="-44299"/>
                    <a:pt x="193795" y="-58550"/>
                  </a:cubicBezTo>
                  <a:cubicBezTo>
                    <a:pt x="190486" y="-72800"/>
                    <a:pt x="175190" y="-82179"/>
                    <a:pt x="156686" y="-77240"/>
                  </a:cubicBezTo>
                  <a:cubicBezTo>
                    <a:pt x="139403" y="-72628"/>
                    <a:pt x="122120" y="-68015"/>
                    <a:pt x="104905" y="-63242"/>
                  </a:cubicBezTo>
                  <a:cubicBezTo>
                    <a:pt x="87691" y="-58469"/>
                    <a:pt x="70545" y="-53534"/>
                    <a:pt x="53440" y="-48523"/>
                  </a:cubicBezTo>
                  <a:cubicBezTo>
                    <a:pt x="36335" y="-43513"/>
                    <a:pt x="19270" y="-38425"/>
                    <a:pt x="2241" y="-33285"/>
                  </a:cubicBezTo>
                  <a:cubicBezTo>
                    <a:pt x="-14788" y="-28144"/>
                    <a:pt x="-31782" y="-22950"/>
                    <a:pt x="-48755" y="-17744"/>
                  </a:cubicBezTo>
                  <a:cubicBezTo>
                    <a:pt x="-65728" y="-12539"/>
                    <a:pt x="-82680" y="-7323"/>
                    <a:pt x="-99625" y="-2135"/>
                  </a:cubicBezTo>
                  <a:cubicBezTo>
                    <a:pt x="-116570" y="3053"/>
                    <a:pt x="-133508" y="8211"/>
                    <a:pt x="-150453" y="13299"/>
                  </a:cubicBezTo>
                  <a:cubicBezTo>
                    <a:pt x="-167399" y="18386"/>
                    <a:pt x="-184352" y="23403"/>
                    <a:pt x="-201328" y="28305"/>
                  </a:cubicBezTo>
                  <a:cubicBezTo>
                    <a:pt x="-218303" y="33208"/>
                    <a:pt x="-235300" y="37996"/>
                    <a:pt x="-252332" y="42629"/>
                  </a:cubicBezTo>
                  <a:cubicBezTo>
                    <a:pt x="-269365" y="47261"/>
                    <a:pt x="-286433" y="51737"/>
                    <a:pt x="-303543" y="56016"/>
                  </a:cubicBezTo>
                  <a:cubicBezTo>
                    <a:pt x="-320653" y="60295"/>
                    <a:pt x="-337804" y="64377"/>
                    <a:pt x="-355018" y="68223"/>
                  </a:cubicBezTo>
                  <a:cubicBezTo>
                    <a:pt x="-372232" y="72070"/>
                    <a:pt x="-389508" y="75681"/>
                    <a:pt x="-406798" y="79022"/>
                  </a:cubicBezTo>
                  <a:cubicBezTo>
                    <a:pt x="-424088" y="82362"/>
                    <a:pt x="-441393" y="85432"/>
                    <a:pt x="-458897" y="88207"/>
                  </a:cubicBezTo>
                  <a:cubicBezTo>
                    <a:pt x="-476401" y="90982"/>
                    <a:pt x="-494104" y="93462"/>
                    <a:pt x="-511305" y="95605"/>
                  </a:cubicBezTo>
                  <a:cubicBezTo>
                    <a:pt x="-528506" y="97748"/>
                    <a:pt x="-545205" y="99554"/>
                    <a:pt x="-563987" y="101083"/>
                  </a:cubicBezTo>
                  <a:cubicBezTo>
                    <a:pt x="-582769" y="102611"/>
                    <a:pt x="-603633" y="103863"/>
                    <a:pt x="-616889" y="104545"/>
                  </a:cubicBezTo>
                  <a:cubicBezTo>
                    <a:pt x="-630145" y="105227"/>
                    <a:pt x="-635792" y="105338"/>
                    <a:pt x="-641440" y="105450"/>
                  </a:cubicBezTo>
                  <a:cubicBezTo>
                    <a:pt x="-644175" y="105504"/>
                    <a:pt x="-646000" y="107160"/>
                    <a:pt x="-646000" y="109250"/>
                  </a:cubicBezTo>
                  <a:cubicBezTo>
                    <a:pt x="-646000" y="111340"/>
                    <a:pt x="-644174" y="112952"/>
                    <a:pt x="-641440" y="113050"/>
                  </a:cubicBezTo>
                  <a:cubicBezTo>
                    <a:pt x="-635766" y="113252"/>
                    <a:pt x="-630091" y="113455"/>
                    <a:pt x="-616726" y="113509"/>
                  </a:cubicBezTo>
                  <a:cubicBezTo>
                    <a:pt x="-603362" y="113563"/>
                    <a:pt x="-582306" y="113468"/>
                    <a:pt x="-563310" y="112978"/>
                  </a:cubicBezTo>
                  <a:cubicBezTo>
                    <a:pt x="-544314" y="112488"/>
                    <a:pt x="-527376" y="111602"/>
                    <a:pt x="-509904" y="110403"/>
                  </a:cubicBezTo>
                  <a:cubicBezTo>
                    <a:pt x="-492431" y="109203"/>
                    <a:pt x="-474422" y="107691"/>
                    <a:pt x="-456588" y="105869"/>
                  </a:cubicBezTo>
                  <a:cubicBezTo>
                    <a:pt x="-438754" y="104047"/>
                    <a:pt x="-421096" y="101915"/>
                    <a:pt x="-403434" y="99509"/>
                  </a:cubicBezTo>
                  <a:cubicBezTo>
                    <a:pt x="-385772" y="97102"/>
                    <a:pt x="-368106" y="94420"/>
                    <a:pt x="-350493" y="91498"/>
                  </a:cubicBezTo>
                  <a:cubicBezTo>
                    <a:pt x="-332880" y="88575"/>
                    <a:pt x="-315319" y="85412"/>
                    <a:pt x="-297798" y="82049"/>
                  </a:cubicBezTo>
                  <a:cubicBezTo>
                    <a:pt x="-280278" y="78686"/>
                    <a:pt x="-262798" y="75123"/>
                    <a:pt x="-245360" y="71404"/>
                  </a:cubicBezTo>
                  <a:cubicBezTo>
                    <a:pt x="-227923" y="67685"/>
                    <a:pt x="-210527" y="63810"/>
                    <a:pt x="-193168" y="59823"/>
                  </a:cubicBezTo>
                  <a:cubicBezTo>
                    <a:pt x="-175809" y="55837"/>
                    <a:pt x="-158486" y="51739"/>
                    <a:pt x="-141192" y="47576"/>
                  </a:cubicBezTo>
                  <a:cubicBezTo>
                    <a:pt x="-123899" y="43413"/>
                    <a:pt x="-106635" y="39184"/>
                    <a:pt x="-89392" y="34934"/>
                  </a:cubicBezTo>
                  <a:cubicBezTo>
                    <a:pt x="-72149" y="30683"/>
                    <a:pt x="-54927" y="26412"/>
                    <a:pt x="-37717" y="22161"/>
                  </a:cubicBezTo>
                  <a:cubicBezTo>
                    <a:pt x="-20507" y="17910"/>
                    <a:pt x="-3309" y="13680"/>
                    <a:pt x="13885" y="9513"/>
                  </a:cubicBezTo>
                  <a:cubicBezTo>
                    <a:pt x="31079" y="5346"/>
                    <a:pt x="48270" y="1242"/>
                    <a:pt x="65464" y="-2775"/>
                  </a:cubicBezTo>
                  <a:cubicBezTo>
                    <a:pt x="82657" y="-6792"/>
                    <a:pt x="99853" y="-10724"/>
                    <a:pt x="117063" y="-14484"/>
                  </a:cubicBezTo>
                  <a:cubicBezTo>
                    <a:pt x="134273" y="-18244"/>
                    <a:pt x="151496" y="-21831"/>
                    <a:pt x="168719" y="-25419"/>
                  </a:cubicBezTo>
                  <a:close/>
                </a:path>
              </a:pathLst>
            </a:custGeom>
            <a:solidFill>
              <a:schemeClr val="accent4"/>
            </a:solidFill>
            <a:ln w="7600" cap="rnd">
              <a:solidFill>
                <a:schemeClr val="accent4"/>
              </a:solidFill>
              <a:round/>
            </a:ln>
          </p:spPr>
        </p:sp>
        <p:sp>
          <p:nvSpPr>
            <p:cNvPr id="114" name="MainTopic"/>
            <p:cNvSpPr/>
            <p:nvPr/>
          </p:nvSpPr>
          <p:spPr>
            <a:xfrm>
              <a:off x="6067" y="5987"/>
              <a:ext cx="1459" cy="721"/>
            </a:xfrm>
            <a:custGeom>
              <a:avLst/>
              <a:gdLst>
                <a:gd name="rtl" fmla="*/ 135280 w 668800"/>
                <a:gd name="rtt" fmla="*/ 71440 h 296400"/>
                <a:gd name="rtr" fmla="*/ 530480 w 668800"/>
                <a:gd name="rtb" fmla="*/ 238640 h 296400"/>
              </a:gdLst>
              <a:ahLst/>
              <a:cxnLst/>
              <a:rect l="rtl" t="rtt" r="rtr" b="rtb"/>
              <a:pathLst>
                <a:path w="668800" h="296400">
                  <a:moveTo>
                    <a:pt x="30400" y="0"/>
                  </a:moveTo>
                  <a:lnTo>
                    <a:pt x="638400" y="0"/>
                  </a:lnTo>
                  <a:cubicBezTo>
                    <a:pt x="655181" y="0"/>
                    <a:pt x="668800" y="13619"/>
                    <a:pt x="668800" y="30400"/>
                  </a:cubicBezTo>
                  <a:lnTo>
                    <a:pt x="668800" y="266000"/>
                  </a:lnTo>
                  <a:cubicBezTo>
                    <a:pt x="668800" y="282781"/>
                    <a:pt x="655181" y="296400"/>
                    <a:pt x="638400" y="296400"/>
                  </a:cubicBezTo>
                  <a:lnTo>
                    <a:pt x="30400" y="296400"/>
                  </a:lnTo>
                  <a:cubicBezTo>
                    <a:pt x="13619" y="296400"/>
                    <a:pt x="0" y="282781"/>
                    <a:pt x="0" y="266000"/>
                  </a:cubicBezTo>
                  <a:lnTo>
                    <a:pt x="0" y="30400"/>
                  </a:lnTo>
                  <a:cubicBezTo>
                    <a:pt x="0" y="13619"/>
                    <a:pt x="13619" y="0"/>
                    <a:pt x="30400" y="0"/>
                  </a:cubicBezTo>
                  <a:close/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>
                <a:lnSpc>
                  <a:spcPct val="100000"/>
                </a:lnSpc>
              </a:pPr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  <a:hlinkClick r:id="rId5" action="ppaction://hlinksldjump"/>
                </a:rPr>
                <a:t>内能</a:t>
              </a:r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 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3502025" y="1771650"/>
            <a:ext cx="3018790" cy="1903730"/>
            <a:chOff x="5514" y="3355"/>
            <a:chExt cx="4754" cy="2998"/>
          </a:xfrm>
        </p:grpSpPr>
        <p:sp>
          <p:nvSpPr>
            <p:cNvPr id="117" name="MMConnector"/>
            <p:cNvSpPr/>
            <p:nvPr/>
          </p:nvSpPr>
          <p:spPr>
            <a:xfrm>
              <a:off x="9005" y="4759"/>
              <a:ext cx="1263" cy="1594"/>
            </a:xfrm>
            <a:custGeom>
              <a:avLst/>
              <a:gdLst/>
              <a:ahLst/>
              <a:cxnLst/>
              <a:pathLst>
                <a:path w="875518" h="812385">
                  <a:moveTo>
                    <a:pt x="214640" y="328943"/>
                  </a:moveTo>
                  <a:cubicBezTo>
                    <a:pt x="227221" y="343383"/>
                    <a:pt x="245176" y="344098"/>
                    <a:pt x="255868" y="334112"/>
                  </a:cubicBezTo>
                  <a:cubicBezTo>
                    <a:pt x="266559" y="324125"/>
                    <a:pt x="266619" y="306597"/>
                    <a:pt x="253517" y="292628"/>
                  </a:cubicBezTo>
                  <a:cubicBezTo>
                    <a:pt x="241712" y="280041"/>
                    <a:pt x="229908" y="267454"/>
                    <a:pt x="218465" y="254454"/>
                  </a:cubicBezTo>
                  <a:cubicBezTo>
                    <a:pt x="207022" y="241454"/>
                    <a:pt x="195940" y="228040"/>
                    <a:pt x="185064" y="214416"/>
                  </a:cubicBezTo>
                  <a:cubicBezTo>
                    <a:pt x="174189" y="200793"/>
                    <a:pt x="163518" y="186959"/>
                    <a:pt x="153034" y="172937"/>
                  </a:cubicBezTo>
                  <a:cubicBezTo>
                    <a:pt x="142549" y="158915"/>
                    <a:pt x="132250" y="144706"/>
                    <a:pt x="122081" y="130367"/>
                  </a:cubicBezTo>
                  <a:cubicBezTo>
                    <a:pt x="111911" y="116028"/>
                    <a:pt x="101871" y="101559"/>
                    <a:pt x="91915" y="87000"/>
                  </a:cubicBezTo>
                  <a:cubicBezTo>
                    <a:pt x="81960" y="72440"/>
                    <a:pt x="72088" y="57790"/>
                    <a:pt x="62253" y="43087"/>
                  </a:cubicBezTo>
                  <a:cubicBezTo>
                    <a:pt x="52418" y="28384"/>
                    <a:pt x="42619" y="13627"/>
                    <a:pt x="32811" y="-1148"/>
                  </a:cubicBezTo>
                  <a:cubicBezTo>
                    <a:pt x="23003" y="-15924"/>
                    <a:pt x="13185" y="-30719"/>
                    <a:pt x="3311" y="-45500"/>
                  </a:cubicBezTo>
                  <a:cubicBezTo>
                    <a:pt x="-6564" y="-60280"/>
                    <a:pt x="-16495" y="-75046"/>
                    <a:pt x="-26530" y="-89763"/>
                  </a:cubicBezTo>
                  <a:cubicBezTo>
                    <a:pt x="-36566" y="-104480"/>
                    <a:pt x="-46705" y="-119148"/>
                    <a:pt x="-56999" y="-133728"/>
                  </a:cubicBezTo>
                  <a:cubicBezTo>
                    <a:pt x="-67293" y="-148309"/>
                    <a:pt x="-77740" y="-162801"/>
                    <a:pt x="-88392" y="-177163"/>
                  </a:cubicBezTo>
                  <a:cubicBezTo>
                    <a:pt x="-99045" y="-191524"/>
                    <a:pt x="-109902" y="-205755"/>
                    <a:pt x="-121017" y="-219801"/>
                  </a:cubicBezTo>
                  <a:cubicBezTo>
                    <a:pt x="-132133" y="-233848"/>
                    <a:pt x="-143506" y="-247711"/>
                    <a:pt x="-155190" y="-261328"/>
                  </a:cubicBezTo>
                  <a:cubicBezTo>
                    <a:pt x="-166875" y="-274944"/>
                    <a:pt x="-178871" y="-288315"/>
                    <a:pt x="-191229" y="-301361"/>
                  </a:cubicBezTo>
                  <a:cubicBezTo>
                    <a:pt x="-203588" y="-314408"/>
                    <a:pt x="-216309" y="-327131"/>
                    <a:pt x="-229437" y="-339439"/>
                  </a:cubicBezTo>
                  <a:cubicBezTo>
                    <a:pt x="-242565" y="-351747"/>
                    <a:pt x="-256100" y="-363640"/>
                    <a:pt x="-270073" y="-375011"/>
                  </a:cubicBezTo>
                  <a:cubicBezTo>
                    <a:pt x="-284046" y="-386381"/>
                    <a:pt x="-298457" y="-397230"/>
                    <a:pt x="-313309" y="-407442"/>
                  </a:cubicBezTo>
                  <a:cubicBezTo>
                    <a:pt x="-328160" y="-417653"/>
                    <a:pt x="-343453" y="-427228"/>
                    <a:pt x="-359174" y="-436054"/>
                  </a:cubicBezTo>
                  <a:cubicBezTo>
                    <a:pt x="-374895" y="-444881"/>
                    <a:pt x="-391044" y="-452959"/>
                    <a:pt x="-407510" y="-460200"/>
                  </a:cubicBezTo>
                  <a:cubicBezTo>
                    <a:pt x="-423977" y="-467440"/>
                    <a:pt x="-440761" y="-473844"/>
                    <a:pt x="-457960" y="-479358"/>
                  </a:cubicBezTo>
                  <a:cubicBezTo>
                    <a:pt x="-475160" y="-484872"/>
                    <a:pt x="-492776" y="-489497"/>
                    <a:pt x="-510007" y="-493240"/>
                  </a:cubicBezTo>
                  <a:cubicBezTo>
                    <a:pt x="-527238" y="-496984"/>
                    <a:pt x="-544084" y="-499847"/>
                    <a:pt x="-563062" y="-501831"/>
                  </a:cubicBezTo>
                  <a:cubicBezTo>
                    <a:pt x="-582039" y="-503814"/>
                    <a:pt x="-603148" y="-504918"/>
                    <a:pt x="-616566" y="-505366"/>
                  </a:cubicBezTo>
                  <a:cubicBezTo>
                    <a:pt x="-629985" y="-505814"/>
                    <a:pt x="-635712" y="-505607"/>
                    <a:pt x="-641440" y="-505400"/>
                  </a:cubicBezTo>
                  <a:cubicBezTo>
                    <a:pt x="-644174" y="-505301"/>
                    <a:pt x="-646000" y="-503690"/>
                    <a:pt x="-646000" y="-501600"/>
                  </a:cubicBezTo>
                  <a:cubicBezTo>
                    <a:pt x="-646000" y="-499510"/>
                    <a:pt x="-644176" y="-497801"/>
                    <a:pt x="-641440" y="-497800"/>
                  </a:cubicBezTo>
                  <a:cubicBezTo>
                    <a:pt x="-635770" y="-497797"/>
                    <a:pt x="-630101" y="-497794"/>
                    <a:pt x="-616901" y="-496870"/>
                  </a:cubicBezTo>
                  <a:cubicBezTo>
                    <a:pt x="-603701" y="-495945"/>
                    <a:pt x="-582970" y="-494099"/>
                    <a:pt x="-564418" y="-491473"/>
                  </a:cubicBezTo>
                  <a:cubicBezTo>
                    <a:pt x="-545865" y="-488847"/>
                    <a:pt x="-529491" y="-485441"/>
                    <a:pt x="-512806" y="-481171"/>
                  </a:cubicBezTo>
                  <a:cubicBezTo>
                    <a:pt x="-496122" y="-476902"/>
                    <a:pt x="-479127" y="-471769"/>
                    <a:pt x="-462602" y="-465798"/>
                  </a:cubicBezTo>
                  <a:cubicBezTo>
                    <a:pt x="-446077" y="-459827"/>
                    <a:pt x="-430021" y="-453017"/>
                    <a:pt x="-414321" y="-445417"/>
                  </a:cubicBezTo>
                  <a:cubicBezTo>
                    <a:pt x="-398621" y="-437817"/>
                    <a:pt x="-383277" y="-429427"/>
                    <a:pt x="-368380" y="-420332"/>
                  </a:cubicBezTo>
                  <a:cubicBezTo>
                    <a:pt x="-353483" y="-411237"/>
                    <a:pt x="-339034" y="-401438"/>
                    <a:pt x="-325028" y="-391035"/>
                  </a:cubicBezTo>
                  <a:cubicBezTo>
                    <a:pt x="-311023" y="-380632"/>
                    <a:pt x="-297462" y="-369625"/>
                    <a:pt x="-284333" y="-358118"/>
                  </a:cubicBezTo>
                  <a:cubicBezTo>
                    <a:pt x="-271203" y="-346611"/>
                    <a:pt x="-258504" y="-334605"/>
                    <a:pt x="-246199" y="-322193"/>
                  </a:cubicBezTo>
                  <a:cubicBezTo>
                    <a:pt x="-233894" y="-309782"/>
                    <a:pt x="-221983" y="-296966"/>
                    <a:pt x="-210419" y="-283829"/>
                  </a:cubicBezTo>
                  <a:cubicBezTo>
                    <a:pt x="-198855" y="-270692"/>
                    <a:pt x="-187638" y="-257232"/>
                    <a:pt x="-176716" y="-243521"/>
                  </a:cubicBezTo>
                  <a:cubicBezTo>
                    <a:pt x="-165794" y="-229810"/>
                    <a:pt x="-155166" y="-215846"/>
                    <a:pt x="-144780" y="-201687"/>
                  </a:cubicBezTo>
                  <a:cubicBezTo>
                    <a:pt x="-134393" y="-187528"/>
                    <a:pt x="-124248" y="-173173"/>
                    <a:pt x="-114291" y="-158671"/>
                  </a:cubicBezTo>
                  <a:cubicBezTo>
                    <a:pt x="-104334" y="-144168"/>
                    <a:pt x="-94565" y="-129517"/>
                    <a:pt x="-84932" y="-114757"/>
                  </a:cubicBezTo>
                  <a:cubicBezTo>
                    <a:pt x="-75300" y="-99998"/>
                    <a:pt x="-65804" y="-85129"/>
                    <a:pt x="-56394" y="-70185"/>
                  </a:cubicBezTo>
                  <a:cubicBezTo>
                    <a:pt x="-46985" y="-55241"/>
                    <a:pt x="-37661" y="-40221"/>
                    <a:pt x="-28374" y="-25157"/>
                  </a:cubicBezTo>
                  <a:cubicBezTo>
                    <a:pt x="-19087" y="-10092"/>
                    <a:pt x="-9837" y="5017"/>
                    <a:pt x="-573" y="20144"/>
                  </a:cubicBezTo>
                  <a:cubicBezTo>
                    <a:pt x="8690" y="35271"/>
                    <a:pt x="17967" y="50414"/>
                    <a:pt x="27308" y="65547"/>
                  </a:cubicBezTo>
                  <a:cubicBezTo>
                    <a:pt x="36649" y="80679"/>
                    <a:pt x="46054" y="95801"/>
                    <a:pt x="55576" y="110880"/>
                  </a:cubicBezTo>
                  <a:cubicBezTo>
                    <a:pt x="65099" y="125960"/>
                    <a:pt x="74739" y="140998"/>
                    <a:pt x="84551" y="155962"/>
                  </a:cubicBezTo>
                  <a:cubicBezTo>
                    <a:pt x="94362" y="170926"/>
                    <a:pt x="104345" y="185817"/>
                    <a:pt x="114570" y="200586"/>
                  </a:cubicBezTo>
                  <a:cubicBezTo>
                    <a:pt x="124795" y="215355"/>
                    <a:pt x="135262" y="230002"/>
                    <a:pt x="145996" y="244507"/>
                  </a:cubicBezTo>
                  <a:cubicBezTo>
                    <a:pt x="156730" y="259011"/>
                    <a:pt x="167731" y="273372"/>
                    <a:pt x="179216" y="287421"/>
                  </a:cubicBezTo>
                  <a:cubicBezTo>
                    <a:pt x="190701" y="301469"/>
                    <a:pt x="202671" y="315206"/>
                    <a:pt x="214640" y="328943"/>
                  </a:cubicBezTo>
                  <a:close/>
                </a:path>
              </a:pathLst>
            </a:custGeom>
            <a:solidFill>
              <a:schemeClr val="accent4"/>
            </a:solidFill>
            <a:ln w="7600" cap="rnd">
              <a:solidFill>
                <a:schemeClr val="accent4"/>
              </a:solidFill>
              <a:round/>
            </a:ln>
          </p:spPr>
        </p:sp>
        <p:sp>
          <p:nvSpPr>
            <p:cNvPr id="116" name="MainTopic"/>
            <p:cNvSpPr/>
            <p:nvPr/>
          </p:nvSpPr>
          <p:spPr>
            <a:xfrm>
              <a:off x="5514" y="3355"/>
              <a:ext cx="2589" cy="721"/>
            </a:xfrm>
            <a:custGeom>
              <a:avLst/>
              <a:gdLst>
                <a:gd name="rtl" fmla="*/ 135280 w 1026000"/>
                <a:gd name="rtt" fmla="*/ 71440 h 296400"/>
                <a:gd name="rtr" fmla="*/ 887680 w 1026000"/>
                <a:gd name="rtb" fmla="*/ 238640 h 296400"/>
              </a:gdLst>
              <a:ahLst/>
              <a:cxnLst/>
              <a:rect l="rtl" t="rtt" r="rtr" b="rtb"/>
              <a:pathLst>
                <a:path w="1026000" h="296400">
                  <a:moveTo>
                    <a:pt x="30400" y="0"/>
                  </a:moveTo>
                  <a:lnTo>
                    <a:pt x="995600" y="0"/>
                  </a:lnTo>
                  <a:cubicBezTo>
                    <a:pt x="1012381" y="0"/>
                    <a:pt x="1026000" y="13619"/>
                    <a:pt x="1026000" y="30400"/>
                  </a:cubicBezTo>
                  <a:lnTo>
                    <a:pt x="1026000" y="266000"/>
                  </a:lnTo>
                  <a:cubicBezTo>
                    <a:pt x="1026000" y="282781"/>
                    <a:pt x="1012381" y="296400"/>
                    <a:pt x="995600" y="296400"/>
                  </a:cubicBezTo>
                  <a:lnTo>
                    <a:pt x="30400" y="296400"/>
                  </a:lnTo>
                  <a:cubicBezTo>
                    <a:pt x="13619" y="296400"/>
                    <a:pt x="0" y="282781"/>
                    <a:pt x="0" y="266000"/>
                  </a:cubicBezTo>
                  <a:lnTo>
                    <a:pt x="0" y="30400"/>
                  </a:lnTo>
                  <a:cubicBezTo>
                    <a:pt x="0" y="13619"/>
                    <a:pt x="13619" y="0"/>
                    <a:pt x="30400" y="0"/>
                  </a:cubicBezTo>
                  <a:close/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>
                <a:lnSpc>
                  <a:spcPct val="100000"/>
                </a:lnSpc>
              </a:pPr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  <a:hlinkClick r:id="rId6" action="ppaction://hlinksldjump"/>
                </a:rPr>
                <a:t>分子热运动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8251190" y="1611630"/>
            <a:ext cx="699135" cy="322580"/>
            <a:chOff x="12993" y="3103"/>
            <a:chExt cx="1101" cy="508"/>
          </a:xfrm>
        </p:grpSpPr>
        <p:sp>
          <p:nvSpPr>
            <p:cNvPr id="177" name="MMConnector"/>
            <p:cNvSpPr/>
            <p:nvPr/>
          </p:nvSpPr>
          <p:spPr>
            <a:xfrm>
              <a:off x="12993" y="3565"/>
              <a:ext cx="547" cy="46"/>
            </a:xfrm>
            <a:custGeom>
              <a:avLst/>
              <a:gdLst/>
              <a:ahLst/>
              <a:cxnLst/>
              <a:pathLst>
                <a:path w="250800" h="19000" fill="none">
                  <a:moveTo>
                    <a:pt x="-125400" y="9500"/>
                  </a:moveTo>
                  <a:cubicBezTo>
                    <a:pt x="-25080" y="9500"/>
                    <a:pt x="50160" y="-9500"/>
                    <a:pt x="125400" y="-9500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156" name="SubTopic"/>
            <p:cNvSpPr/>
            <p:nvPr/>
          </p:nvSpPr>
          <p:spPr>
            <a:xfrm>
              <a:off x="13266" y="3103"/>
              <a:ext cx="829" cy="439"/>
            </a:xfrm>
            <a:custGeom>
              <a:avLst/>
              <a:gdLst>
                <a:gd name="rtl" fmla="*/ 54150 w 380000"/>
                <a:gd name="rtt" fmla="*/ 26030 h 180500"/>
                <a:gd name="rtr" fmla="*/ 327750 w 380000"/>
                <a:gd name="rtb" fmla="*/ 162830 h 180500"/>
              </a:gdLst>
              <a:ahLst/>
              <a:cxnLst/>
              <a:rect l="rtl" t="rtt" r="rtr" b="rtb"/>
              <a:pathLst>
                <a:path w="380000" h="180500" stroke="0">
                  <a:moveTo>
                    <a:pt x="0" y="0"/>
                  </a:moveTo>
                  <a:lnTo>
                    <a:pt x="380000" y="0"/>
                  </a:lnTo>
                  <a:lnTo>
                    <a:pt x="3800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380000" h="180500" fill="none">
                  <a:moveTo>
                    <a:pt x="0" y="180500"/>
                  </a:moveTo>
                  <a:lnTo>
                    <a:pt x="3800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>
                <a:lnSpc>
                  <a:spcPct val="100000"/>
                </a:lnSpc>
              </a:pPr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定义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8251190" y="2021205"/>
            <a:ext cx="3291205" cy="360045"/>
            <a:chOff x="12993" y="3748"/>
            <a:chExt cx="5183" cy="567"/>
          </a:xfrm>
        </p:grpSpPr>
        <p:sp>
          <p:nvSpPr>
            <p:cNvPr id="178" name="MMConnector"/>
            <p:cNvSpPr/>
            <p:nvPr/>
          </p:nvSpPr>
          <p:spPr>
            <a:xfrm>
              <a:off x="12993" y="3831"/>
              <a:ext cx="547" cy="485"/>
            </a:xfrm>
            <a:custGeom>
              <a:avLst/>
              <a:gdLst/>
              <a:ahLst/>
              <a:cxnLst/>
              <a:pathLst>
                <a:path w="250800" h="199500" fill="none">
                  <a:moveTo>
                    <a:pt x="-125400" y="-99750"/>
                  </a:moveTo>
                  <a:cubicBezTo>
                    <a:pt x="-1957" y="-99750"/>
                    <a:pt x="-3793" y="99750"/>
                    <a:pt x="125400" y="99750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164" name="SubTopic"/>
            <p:cNvSpPr/>
            <p:nvPr/>
          </p:nvSpPr>
          <p:spPr>
            <a:xfrm>
              <a:off x="13284" y="3748"/>
              <a:ext cx="4893" cy="370"/>
            </a:xfrm>
            <a:custGeom>
              <a:avLst/>
              <a:gdLst>
                <a:gd name="rtl" fmla="*/ 54150 w 1474400"/>
                <a:gd name="rtt" fmla="*/ 26030 h 180500"/>
                <a:gd name="rtr" fmla="*/ 1422150 w 1474400"/>
                <a:gd name="rtb" fmla="*/ 162830 h 180500"/>
              </a:gdLst>
              <a:ahLst/>
              <a:cxnLst/>
              <a:rect l="rtl" t="rtt" r="rtr" b="rtb"/>
              <a:pathLst>
                <a:path w="1474400" h="180500" stroke="0">
                  <a:moveTo>
                    <a:pt x="0" y="0"/>
                  </a:moveTo>
                  <a:lnTo>
                    <a:pt x="1474400" y="0"/>
                  </a:lnTo>
                  <a:lnTo>
                    <a:pt x="14744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1474400" h="180500" fill="none">
                  <a:moveTo>
                    <a:pt x="0" y="180500"/>
                  </a:moveTo>
                  <a:lnTo>
                    <a:pt x="14744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>
                <a:lnSpc>
                  <a:spcPct val="100000"/>
                </a:lnSpc>
              </a:pPr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四冲程汽油机的工作过程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8923020" y="3135630"/>
            <a:ext cx="627380" cy="323215"/>
            <a:chOff x="14051" y="5503"/>
            <a:chExt cx="988" cy="509"/>
          </a:xfrm>
        </p:grpSpPr>
        <p:sp>
          <p:nvSpPr>
            <p:cNvPr id="201" name="MMConnector"/>
            <p:cNvSpPr/>
            <p:nvPr/>
          </p:nvSpPr>
          <p:spPr>
            <a:xfrm>
              <a:off x="14051" y="5966"/>
              <a:ext cx="547" cy="46"/>
            </a:xfrm>
            <a:custGeom>
              <a:avLst/>
              <a:gdLst/>
              <a:ahLst/>
              <a:cxnLst/>
              <a:pathLst>
                <a:path w="250800" h="19000" fill="none">
                  <a:moveTo>
                    <a:pt x="-125400" y="9500"/>
                  </a:moveTo>
                  <a:cubicBezTo>
                    <a:pt x="-25080" y="9500"/>
                    <a:pt x="50160" y="-9500"/>
                    <a:pt x="125400" y="-9500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180" name="SubTopic"/>
            <p:cNvSpPr/>
            <p:nvPr/>
          </p:nvSpPr>
          <p:spPr>
            <a:xfrm>
              <a:off x="14211" y="5503"/>
              <a:ext cx="829" cy="439"/>
            </a:xfrm>
            <a:custGeom>
              <a:avLst/>
              <a:gdLst>
                <a:gd name="rtl" fmla="*/ 54150 w 380000"/>
                <a:gd name="rtt" fmla="*/ 26030 h 180500"/>
                <a:gd name="rtr" fmla="*/ 327750 w 380000"/>
                <a:gd name="rtb" fmla="*/ 162830 h 180500"/>
              </a:gdLst>
              <a:ahLst/>
              <a:cxnLst/>
              <a:rect l="rtl" t="rtt" r="rtr" b="rtb"/>
              <a:pathLst>
                <a:path w="380000" h="180500" stroke="0">
                  <a:moveTo>
                    <a:pt x="0" y="0"/>
                  </a:moveTo>
                  <a:lnTo>
                    <a:pt x="380000" y="0"/>
                  </a:lnTo>
                  <a:lnTo>
                    <a:pt x="3800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380000" h="180500" fill="none">
                  <a:moveTo>
                    <a:pt x="0" y="180500"/>
                  </a:moveTo>
                  <a:lnTo>
                    <a:pt x="3800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>
                <a:lnSpc>
                  <a:spcPct val="100000"/>
                </a:lnSpc>
              </a:pPr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热值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8923020" y="3851275"/>
            <a:ext cx="2978785" cy="814070"/>
            <a:chOff x="14051" y="6630"/>
            <a:chExt cx="4691" cy="1282"/>
          </a:xfrm>
        </p:grpSpPr>
        <p:sp>
          <p:nvSpPr>
            <p:cNvPr id="202" name="MMConnector"/>
            <p:cNvSpPr/>
            <p:nvPr/>
          </p:nvSpPr>
          <p:spPr>
            <a:xfrm>
              <a:off x="14051" y="6630"/>
              <a:ext cx="547" cy="1282"/>
            </a:xfrm>
            <a:custGeom>
              <a:avLst/>
              <a:gdLst/>
              <a:ahLst/>
              <a:cxnLst/>
              <a:pathLst>
                <a:path w="250800" h="527250" fill="none">
                  <a:moveTo>
                    <a:pt x="-125400" y="-263625"/>
                  </a:moveTo>
                  <a:cubicBezTo>
                    <a:pt x="30216" y="-263625"/>
                    <a:pt x="-78864" y="263625"/>
                    <a:pt x="125400" y="263625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188" name="SubTopic"/>
            <p:cNvSpPr/>
            <p:nvPr/>
          </p:nvSpPr>
          <p:spPr>
            <a:xfrm>
              <a:off x="14318" y="6832"/>
              <a:ext cx="4425" cy="468"/>
            </a:xfrm>
            <a:custGeom>
              <a:avLst/>
              <a:gdLst>
                <a:gd name="rtl" fmla="*/ 54150 w 1352800"/>
                <a:gd name="rtt" fmla="*/ 26030 h 180500"/>
                <a:gd name="rtr" fmla="*/ 1300550 w 1352800"/>
                <a:gd name="rtb" fmla="*/ 162830 h 180500"/>
              </a:gdLst>
              <a:ahLst/>
              <a:cxnLst/>
              <a:rect l="rtl" t="rtt" r="rtr" b="rtb"/>
              <a:pathLst>
                <a:path w="1352800" h="180500" stroke="0">
                  <a:moveTo>
                    <a:pt x="0" y="0"/>
                  </a:moveTo>
                  <a:lnTo>
                    <a:pt x="1352800" y="0"/>
                  </a:lnTo>
                  <a:lnTo>
                    <a:pt x="13528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1352800" h="180500" fill="none">
                  <a:moveTo>
                    <a:pt x="0" y="180500"/>
                  </a:moveTo>
                  <a:lnTo>
                    <a:pt x="13528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>
                <a:lnSpc>
                  <a:spcPct val="100000"/>
                </a:lnSpc>
              </a:pPr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热效率计算公式的应用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2835910" y="2752090"/>
            <a:ext cx="1189990" cy="1186815"/>
            <a:chOff x="4465" y="4899"/>
            <a:chExt cx="1874" cy="1869"/>
          </a:xfrm>
        </p:grpSpPr>
        <p:sp>
          <p:nvSpPr>
            <p:cNvPr id="297" name="MMConnector"/>
            <p:cNvSpPr/>
            <p:nvPr/>
          </p:nvSpPr>
          <p:spPr>
            <a:xfrm>
              <a:off x="5793" y="5926"/>
              <a:ext cx="547" cy="843"/>
            </a:xfrm>
            <a:custGeom>
              <a:avLst/>
              <a:gdLst/>
              <a:ahLst/>
              <a:cxnLst/>
              <a:pathLst>
                <a:path w="250800" h="346750" fill="none">
                  <a:moveTo>
                    <a:pt x="125400" y="173375"/>
                  </a:moveTo>
                  <a:cubicBezTo>
                    <a:pt x="-13793" y="173375"/>
                    <a:pt x="40543" y="-173375"/>
                    <a:pt x="-125400" y="-173375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276" name="SubTopic"/>
            <p:cNvSpPr/>
            <p:nvPr/>
          </p:nvSpPr>
          <p:spPr>
            <a:xfrm>
              <a:off x="4465" y="4899"/>
              <a:ext cx="1101" cy="605"/>
            </a:xfrm>
            <a:custGeom>
              <a:avLst/>
              <a:gdLst>
                <a:gd name="rtl" fmla="*/ 54150 w 380000"/>
                <a:gd name="rtt" fmla="*/ 26030 h 180500"/>
                <a:gd name="rtr" fmla="*/ 327750 w 380000"/>
                <a:gd name="rtb" fmla="*/ 162830 h 180500"/>
              </a:gdLst>
              <a:ahLst/>
              <a:cxnLst/>
              <a:rect l="rtl" t="rtt" r="rtr" b="rtb"/>
              <a:pathLst>
                <a:path w="380000" h="180500" stroke="0">
                  <a:moveTo>
                    <a:pt x="0" y="0"/>
                  </a:moveTo>
                  <a:lnTo>
                    <a:pt x="380000" y="0"/>
                  </a:lnTo>
                  <a:lnTo>
                    <a:pt x="3800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380000" h="180500" fill="none">
                  <a:moveTo>
                    <a:pt x="0" y="180500"/>
                  </a:moveTo>
                  <a:lnTo>
                    <a:pt x="3800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>
                <a:lnSpc>
                  <a:spcPct val="100000"/>
                </a:lnSpc>
              </a:pPr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定义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1835785" y="1144270"/>
            <a:ext cx="1838960" cy="1123315"/>
            <a:chOff x="2890" y="2367"/>
            <a:chExt cx="2896" cy="1769"/>
          </a:xfrm>
        </p:grpSpPr>
        <p:sp>
          <p:nvSpPr>
            <p:cNvPr id="321" name="MMConnector"/>
            <p:cNvSpPr/>
            <p:nvPr/>
          </p:nvSpPr>
          <p:spPr>
            <a:xfrm>
              <a:off x="5240" y="3294"/>
              <a:ext cx="547" cy="843"/>
            </a:xfrm>
            <a:custGeom>
              <a:avLst/>
              <a:gdLst/>
              <a:ahLst/>
              <a:cxnLst/>
              <a:pathLst>
                <a:path w="250800" h="346750" fill="none">
                  <a:moveTo>
                    <a:pt x="125400" y="173375"/>
                  </a:moveTo>
                  <a:cubicBezTo>
                    <a:pt x="-13793" y="173375"/>
                    <a:pt x="40543" y="-173375"/>
                    <a:pt x="-125400" y="-173375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300" name="SubTopic"/>
            <p:cNvSpPr/>
            <p:nvPr/>
          </p:nvSpPr>
          <p:spPr>
            <a:xfrm>
              <a:off x="2890" y="2367"/>
              <a:ext cx="2225" cy="505"/>
            </a:xfrm>
            <a:custGeom>
              <a:avLst/>
              <a:gdLst>
                <a:gd name="rtl" fmla="*/ 54150 w 744800"/>
                <a:gd name="rtt" fmla="*/ 26030 h 180500"/>
                <a:gd name="rtr" fmla="*/ 692550 w 744800"/>
                <a:gd name="rtb" fmla="*/ 162830 h 180500"/>
              </a:gdLst>
              <a:ahLst/>
              <a:cxnLst/>
              <a:rect l="rtl" t="rtt" r="rtr" b="rtb"/>
              <a:pathLst>
                <a:path w="744800" h="180500" stroke="0">
                  <a:moveTo>
                    <a:pt x="0" y="0"/>
                  </a:moveTo>
                  <a:lnTo>
                    <a:pt x="744800" y="0"/>
                  </a:lnTo>
                  <a:lnTo>
                    <a:pt x="7448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744800" h="180500" fill="none">
                  <a:moveTo>
                    <a:pt x="0" y="180500"/>
                  </a:moveTo>
                  <a:lnTo>
                    <a:pt x="7448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>
                <a:lnSpc>
                  <a:spcPct val="100000"/>
                </a:lnSpc>
              </a:pPr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物质的构成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1764030" y="1620520"/>
            <a:ext cx="1910715" cy="394335"/>
            <a:chOff x="2777" y="3117"/>
            <a:chExt cx="3009" cy="621"/>
          </a:xfrm>
        </p:grpSpPr>
        <p:sp>
          <p:nvSpPr>
            <p:cNvPr id="322" name="MMConnector"/>
            <p:cNvSpPr/>
            <p:nvPr/>
          </p:nvSpPr>
          <p:spPr>
            <a:xfrm>
              <a:off x="5240" y="3692"/>
              <a:ext cx="547" cy="46"/>
            </a:xfrm>
            <a:custGeom>
              <a:avLst/>
              <a:gdLst/>
              <a:ahLst/>
              <a:cxnLst/>
              <a:pathLst>
                <a:path w="250800" h="19000" fill="none">
                  <a:moveTo>
                    <a:pt x="125400" y="9500"/>
                  </a:moveTo>
                  <a:cubicBezTo>
                    <a:pt x="25080" y="9500"/>
                    <a:pt x="-50160" y="-9500"/>
                    <a:pt x="-125400" y="-9500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308" name="SubTopic"/>
            <p:cNvSpPr/>
            <p:nvPr/>
          </p:nvSpPr>
          <p:spPr>
            <a:xfrm>
              <a:off x="2777" y="3117"/>
              <a:ext cx="2254" cy="538"/>
            </a:xfrm>
            <a:custGeom>
              <a:avLst/>
              <a:gdLst>
                <a:gd name="rtl" fmla="*/ 54150 w 744800"/>
                <a:gd name="rtt" fmla="*/ 26030 h 180500"/>
                <a:gd name="rtr" fmla="*/ 692550 w 744800"/>
                <a:gd name="rtb" fmla="*/ 162830 h 180500"/>
              </a:gdLst>
              <a:ahLst/>
              <a:cxnLst/>
              <a:rect l="rtl" t="rtt" r="rtr" b="rtb"/>
              <a:pathLst>
                <a:path w="744800" h="180500" stroke="0">
                  <a:moveTo>
                    <a:pt x="0" y="0"/>
                  </a:moveTo>
                  <a:lnTo>
                    <a:pt x="744800" y="0"/>
                  </a:lnTo>
                  <a:lnTo>
                    <a:pt x="7448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744800" h="180500" fill="none">
                  <a:moveTo>
                    <a:pt x="0" y="180500"/>
                  </a:moveTo>
                  <a:lnTo>
                    <a:pt x="7448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>
                <a:lnSpc>
                  <a:spcPct val="100000"/>
                </a:lnSpc>
              </a:pPr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分子热运动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2310130" y="3123565"/>
            <a:ext cx="1715770" cy="647065"/>
            <a:chOff x="3637" y="5484"/>
            <a:chExt cx="2702" cy="1019"/>
          </a:xfrm>
        </p:grpSpPr>
        <p:sp>
          <p:nvSpPr>
            <p:cNvPr id="392" name="MMConnector"/>
            <p:cNvSpPr/>
            <p:nvPr/>
          </p:nvSpPr>
          <p:spPr>
            <a:xfrm>
              <a:off x="5793" y="6191"/>
              <a:ext cx="547" cy="312"/>
            </a:xfrm>
            <a:custGeom>
              <a:avLst/>
              <a:gdLst/>
              <a:ahLst/>
              <a:cxnLst/>
              <a:pathLst>
                <a:path w="250800" h="128250" fill="none">
                  <a:moveTo>
                    <a:pt x="125400" y="64125"/>
                  </a:moveTo>
                  <a:cubicBezTo>
                    <a:pt x="10072" y="64125"/>
                    <a:pt x="-15142" y="-64125"/>
                    <a:pt x="-125400" y="-64125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391" name="SubTopic"/>
            <p:cNvSpPr/>
            <p:nvPr/>
          </p:nvSpPr>
          <p:spPr>
            <a:xfrm>
              <a:off x="3637" y="5484"/>
              <a:ext cx="1883" cy="531"/>
            </a:xfrm>
            <a:custGeom>
              <a:avLst/>
              <a:gdLst>
                <a:gd name="rtl" fmla="*/ 54150 w 623200"/>
                <a:gd name="rtt" fmla="*/ 26030 h 180500"/>
                <a:gd name="rtr" fmla="*/ 570950 w 623200"/>
                <a:gd name="rtb" fmla="*/ 162830 h 180500"/>
              </a:gdLst>
              <a:ahLst/>
              <a:cxnLst/>
              <a:rect l="rtl" t="rtt" r="rtr" b="rtb"/>
              <a:pathLst>
                <a:path w="623200" h="180500" stroke="0">
                  <a:moveTo>
                    <a:pt x="0" y="0"/>
                  </a:moveTo>
                  <a:lnTo>
                    <a:pt x="623200" y="0"/>
                  </a:lnTo>
                  <a:lnTo>
                    <a:pt x="6232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623200" h="180500" fill="none">
                  <a:moveTo>
                    <a:pt x="0" y="180500"/>
                  </a:moveTo>
                  <a:lnTo>
                    <a:pt x="6232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>
                <a:lnSpc>
                  <a:spcPct val="100000"/>
                </a:lnSpc>
              </a:pPr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影响因素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410845" y="2198370"/>
            <a:ext cx="3263900" cy="608330"/>
            <a:chOff x="646" y="4027"/>
            <a:chExt cx="5140" cy="958"/>
          </a:xfrm>
        </p:grpSpPr>
        <p:sp>
          <p:nvSpPr>
            <p:cNvPr id="147" name="MMConnector"/>
            <p:cNvSpPr/>
            <p:nvPr/>
          </p:nvSpPr>
          <p:spPr>
            <a:xfrm>
              <a:off x="5228" y="4137"/>
              <a:ext cx="559" cy="849"/>
            </a:xfrm>
            <a:custGeom>
              <a:avLst/>
              <a:gdLst/>
              <a:ahLst/>
              <a:cxnLst/>
              <a:pathLst>
                <a:path w="250800" h="308750" fill="none">
                  <a:moveTo>
                    <a:pt x="125400" y="-154375"/>
                  </a:moveTo>
                  <a:cubicBezTo>
                    <a:pt x="-9893" y="-154375"/>
                    <a:pt x="31445" y="154375"/>
                    <a:pt x="-125400" y="154375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146" name="SubTopic"/>
            <p:cNvSpPr/>
            <p:nvPr/>
          </p:nvSpPr>
          <p:spPr>
            <a:xfrm>
              <a:off x="646" y="4027"/>
              <a:ext cx="4309" cy="515"/>
            </a:xfrm>
            <a:custGeom>
              <a:avLst/>
              <a:gdLst>
                <a:gd name="rtl" fmla="*/ 54150 w 1231200"/>
                <a:gd name="rtt" fmla="*/ 26030 h 180500"/>
                <a:gd name="rtr" fmla="*/ 1178950 w 1231200"/>
                <a:gd name="rtb" fmla="*/ 162830 h 180500"/>
              </a:gdLst>
              <a:ahLst/>
              <a:cxnLst/>
              <a:rect l="rtl" t="rtt" r="rtr" b="rtb"/>
              <a:pathLst>
                <a:path w="1231200" h="180500" stroke="0">
                  <a:moveTo>
                    <a:pt x="0" y="0"/>
                  </a:moveTo>
                  <a:lnTo>
                    <a:pt x="1231200" y="0"/>
                  </a:lnTo>
                  <a:lnTo>
                    <a:pt x="12312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1231200" h="180500" fill="none">
                  <a:moveTo>
                    <a:pt x="0" y="180500"/>
                  </a:moveTo>
                  <a:lnTo>
                    <a:pt x="12312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>
                <a:lnSpc>
                  <a:spcPct val="100000"/>
                </a:lnSpc>
              </a:pPr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分子间的相互作用力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1537335" y="3701415"/>
            <a:ext cx="2489200" cy="432435"/>
            <a:chOff x="2420" y="6394"/>
            <a:chExt cx="3920" cy="681"/>
          </a:xfrm>
        </p:grpSpPr>
        <p:sp>
          <p:nvSpPr>
            <p:cNvPr id="151" name="MMConnector"/>
            <p:cNvSpPr/>
            <p:nvPr/>
          </p:nvSpPr>
          <p:spPr>
            <a:xfrm>
              <a:off x="5793" y="6590"/>
              <a:ext cx="547" cy="485"/>
            </a:xfrm>
            <a:custGeom>
              <a:avLst/>
              <a:gdLst/>
              <a:ahLst/>
              <a:cxnLst/>
              <a:pathLst>
                <a:path w="250800" h="199500" fill="none">
                  <a:moveTo>
                    <a:pt x="125400" y="-99750"/>
                  </a:moveTo>
                  <a:cubicBezTo>
                    <a:pt x="1957" y="-99750"/>
                    <a:pt x="3793" y="99750"/>
                    <a:pt x="-125400" y="99750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150" name="SubTopic"/>
            <p:cNvSpPr/>
            <p:nvPr/>
          </p:nvSpPr>
          <p:spPr>
            <a:xfrm>
              <a:off x="2420" y="6394"/>
              <a:ext cx="3145" cy="439"/>
            </a:xfrm>
            <a:custGeom>
              <a:avLst/>
              <a:gdLst>
                <a:gd name="rtl" fmla="*/ 54150 w 988000"/>
                <a:gd name="rtt" fmla="*/ 26030 h 180500"/>
                <a:gd name="rtr" fmla="*/ 935750 w 988000"/>
                <a:gd name="rtb" fmla="*/ 162830 h 180500"/>
              </a:gdLst>
              <a:ahLst/>
              <a:cxnLst/>
              <a:rect l="rtl" t="rtt" r="rtr" b="rtb"/>
              <a:pathLst>
                <a:path w="988000" h="180500" stroke="0">
                  <a:moveTo>
                    <a:pt x="0" y="0"/>
                  </a:moveTo>
                  <a:lnTo>
                    <a:pt x="988000" y="0"/>
                  </a:lnTo>
                  <a:lnTo>
                    <a:pt x="9880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988000" h="180500" fill="none">
                  <a:moveTo>
                    <a:pt x="0" y="180500"/>
                  </a:moveTo>
                  <a:lnTo>
                    <a:pt x="9880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>
                <a:lnSpc>
                  <a:spcPct val="100000"/>
                </a:lnSpc>
              </a:pPr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改变内能的方式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521335" y="3532505"/>
            <a:ext cx="1214755" cy="532130"/>
            <a:chOff x="820" y="6128"/>
            <a:chExt cx="1913" cy="838"/>
          </a:xfrm>
        </p:grpSpPr>
        <p:sp>
          <p:nvSpPr>
            <p:cNvPr id="158" name="MMConnector"/>
            <p:cNvSpPr/>
            <p:nvPr/>
          </p:nvSpPr>
          <p:spPr>
            <a:xfrm>
              <a:off x="2187" y="6700"/>
              <a:ext cx="547" cy="266"/>
            </a:xfrm>
            <a:custGeom>
              <a:avLst/>
              <a:gdLst/>
              <a:ahLst/>
              <a:cxnLst/>
              <a:pathLst>
                <a:path w="250800" h="109250" fill="none">
                  <a:moveTo>
                    <a:pt x="125400" y="54625"/>
                  </a:moveTo>
                  <a:cubicBezTo>
                    <a:pt x="12272" y="54625"/>
                    <a:pt x="-20275" y="-54625"/>
                    <a:pt x="-125400" y="-54625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157" name="SubTopic"/>
            <p:cNvSpPr/>
            <p:nvPr/>
          </p:nvSpPr>
          <p:spPr>
            <a:xfrm>
              <a:off x="820" y="6128"/>
              <a:ext cx="1094" cy="439"/>
            </a:xfrm>
            <a:custGeom>
              <a:avLst/>
              <a:gdLst>
                <a:gd name="rtl" fmla="*/ 54150 w 501600"/>
                <a:gd name="rtt" fmla="*/ 26030 h 180500"/>
                <a:gd name="rtr" fmla="*/ 449350 w 501600"/>
                <a:gd name="rtb" fmla="*/ 162830 h 180500"/>
              </a:gdLst>
              <a:ahLst/>
              <a:cxnLst/>
              <a:rect l="rtl" t="rtt" r="rtr" b="rtb"/>
              <a:pathLst>
                <a:path w="501600" h="180500" stroke="0">
                  <a:moveTo>
                    <a:pt x="0" y="0"/>
                  </a:moveTo>
                  <a:lnTo>
                    <a:pt x="501600" y="0"/>
                  </a:lnTo>
                  <a:lnTo>
                    <a:pt x="5016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501600" h="180500" fill="none">
                  <a:moveTo>
                    <a:pt x="0" y="180500"/>
                  </a:moveTo>
                  <a:lnTo>
                    <a:pt x="5016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>
                <a:lnSpc>
                  <a:spcPct val="100000"/>
                </a:lnSpc>
              </a:pPr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热传递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410845" y="4013200"/>
            <a:ext cx="1336675" cy="371475"/>
            <a:chOff x="646" y="6885"/>
            <a:chExt cx="2105" cy="585"/>
          </a:xfrm>
        </p:grpSpPr>
        <p:sp>
          <p:nvSpPr>
            <p:cNvPr id="160" name="MMConnector"/>
            <p:cNvSpPr/>
            <p:nvPr/>
          </p:nvSpPr>
          <p:spPr>
            <a:xfrm>
              <a:off x="2187" y="7066"/>
              <a:ext cx="564" cy="405"/>
            </a:xfrm>
            <a:custGeom>
              <a:avLst/>
              <a:gdLst/>
              <a:ahLst/>
              <a:cxnLst/>
              <a:pathLst>
                <a:path w="250800" h="109250" fill="none">
                  <a:moveTo>
                    <a:pt x="125400" y="-54625"/>
                  </a:moveTo>
                  <a:cubicBezTo>
                    <a:pt x="12272" y="-54625"/>
                    <a:pt x="-20275" y="54625"/>
                    <a:pt x="-125400" y="54625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159" name="SubTopic"/>
            <p:cNvSpPr/>
            <p:nvPr/>
          </p:nvSpPr>
          <p:spPr>
            <a:xfrm>
              <a:off x="646" y="6885"/>
              <a:ext cx="1268" cy="415"/>
            </a:xfrm>
            <a:custGeom>
              <a:avLst/>
              <a:gdLst>
                <a:gd name="rtl" fmla="*/ 54150 w 380000"/>
                <a:gd name="rtt" fmla="*/ 26030 h 180500"/>
                <a:gd name="rtr" fmla="*/ 327750 w 380000"/>
                <a:gd name="rtb" fmla="*/ 162830 h 180500"/>
              </a:gdLst>
              <a:ahLst/>
              <a:cxnLst/>
              <a:rect l="rtl" t="rtt" r="rtr" b="rtb"/>
              <a:pathLst>
                <a:path w="380000" h="180500" stroke="0">
                  <a:moveTo>
                    <a:pt x="0" y="0"/>
                  </a:moveTo>
                  <a:lnTo>
                    <a:pt x="380000" y="0"/>
                  </a:lnTo>
                  <a:lnTo>
                    <a:pt x="3800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380000" h="180500" fill="none">
                  <a:moveTo>
                    <a:pt x="0" y="180500"/>
                  </a:moveTo>
                  <a:lnTo>
                    <a:pt x="3800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>
                <a:lnSpc>
                  <a:spcPct val="100000"/>
                </a:lnSpc>
              </a:pPr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做功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3051175" y="4079240"/>
            <a:ext cx="974725" cy="814070"/>
            <a:chOff x="4804" y="6989"/>
            <a:chExt cx="1535" cy="1282"/>
          </a:xfrm>
        </p:grpSpPr>
        <p:sp>
          <p:nvSpPr>
            <p:cNvPr id="165" name="MMConnector"/>
            <p:cNvSpPr/>
            <p:nvPr/>
          </p:nvSpPr>
          <p:spPr>
            <a:xfrm>
              <a:off x="5793" y="6989"/>
              <a:ext cx="547" cy="1282"/>
            </a:xfrm>
            <a:custGeom>
              <a:avLst/>
              <a:gdLst/>
              <a:ahLst/>
              <a:cxnLst/>
              <a:pathLst>
                <a:path w="250800" h="527250" fill="none">
                  <a:moveTo>
                    <a:pt x="125400" y="-263625"/>
                  </a:moveTo>
                  <a:cubicBezTo>
                    <a:pt x="-30216" y="-263625"/>
                    <a:pt x="78864" y="263625"/>
                    <a:pt x="-125400" y="263625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163" name="SubTopic"/>
            <p:cNvSpPr/>
            <p:nvPr/>
          </p:nvSpPr>
          <p:spPr>
            <a:xfrm>
              <a:off x="4804" y="7191"/>
              <a:ext cx="829" cy="439"/>
            </a:xfrm>
            <a:custGeom>
              <a:avLst/>
              <a:gdLst>
                <a:gd name="rtl" fmla="*/ 54150 w 380000"/>
                <a:gd name="rtt" fmla="*/ 26030 h 180500"/>
                <a:gd name="rtr" fmla="*/ 327750 w 380000"/>
                <a:gd name="rtb" fmla="*/ 162830 h 180500"/>
              </a:gdLst>
              <a:ahLst/>
              <a:cxnLst/>
              <a:rect l="rtl" t="rtt" r="rtr" b="rtb"/>
              <a:pathLst>
                <a:path w="380000" h="180500" stroke="0">
                  <a:moveTo>
                    <a:pt x="0" y="0"/>
                  </a:moveTo>
                  <a:lnTo>
                    <a:pt x="380000" y="0"/>
                  </a:lnTo>
                  <a:lnTo>
                    <a:pt x="3800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380000" h="180500" fill="none">
                  <a:moveTo>
                    <a:pt x="0" y="180500"/>
                  </a:moveTo>
                  <a:lnTo>
                    <a:pt x="3800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>
                <a:lnSpc>
                  <a:spcPct val="100000"/>
                </a:lnSpc>
              </a:pPr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热量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2884805" y="4893945"/>
            <a:ext cx="1261745" cy="641350"/>
            <a:chOff x="4542" y="8272"/>
            <a:chExt cx="1987" cy="1010"/>
          </a:xfrm>
        </p:grpSpPr>
        <p:sp>
          <p:nvSpPr>
            <p:cNvPr id="167" name="MMConnector"/>
            <p:cNvSpPr/>
            <p:nvPr/>
          </p:nvSpPr>
          <p:spPr>
            <a:xfrm>
              <a:off x="5983" y="8970"/>
              <a:ext cx="547" cy="312"/>
            </a:xfrm>
            <a:custGeom>
              <a:avLst/>
              <a:gdLst/>
              <a:ahLst/>
              <a:cxnLst/>
              <a:pathLst>
                <a:path w="250800" h="128250" fill="none">
                  <a:moveTo>
                    <a:pt x="125400" y="64125"/>
                  </a:moveTo>
                  <a:cubicBezTo>
                    <a:pt x="10072" y="64125"/>
                    <a:pt x="-15142" y="-64125"/>
                    <a:pt x="-125400" y="-64125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166" name="SubTopic"/>
            <p:cNvSpPr/>
            <p:nvPr/>
          </p:nvSpPr>
          <p:spPr>
            <a:xfrm>
              <a:off x="4542" y="8272"/>
              <a:ext cx="1138" cy="542"/>
            </a:xfrm>
            <a:custGeom>
              <a:avLst/>
              <a:gdLst>
                <a:gd name="rtl" fmla="*/ 54150 w 380000"/>
                <a:gd name="rtt" fmla="*/ 26030 h 180500"/>
                <a:gd name="rtr" fmla="*/ 327750 w 380000"/>
                <a:gd name="rtb" fmla="*/ 162830 h 180500"/>
              </a:gdLst>
              <a:ahLst/>
              <a:cxnLst/>
              <a:rect l="rtl" t="rtt" r="rtr" b="rtb"/>
              <a:pathLst>
                <a:path w="380000" h="180500" stroke="0">
                  <a:moveTo>
                    <a:pt x="0" y="0"/>
                  </a:moveTo>
                  <a:lnTo>
                    <a:pt x="380000" y="0"/>
                  </a:lnTo>
                  <a:lnTo>
                    <a:pt x="3800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380000" h="180500" fill="none">
                  <a:moveTo>
                    <a:pt x="0" y="180500"/>
                  </a:moveTo>
                  <a:lnTo>
                    <a:pt x="3800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>
                <a:lnSpc>
                  <a:spcPct val="100000"/>
                </a:lnSpc>
              </a:pPr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定义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2512060" y="5237480"/>
            <a:ext cx="1634490" cy="407035"/>
            <a:chOff x="3955" y="8813"/>
            <a:chExt cx="2574" cy="641"/>
          </a:xfrm>
        </p:grpSpPr>
        <p:sp>
          <p:nvSpPr>
            <p:cNvPr id="169" name="MMConnector"/>
            <p:cNvSpPr/>
            <p:nvPr/>
          </p:nvSpPr>
          <p:spPr>
            <a:xfrm>
              <a:off x="5983" y="9236"/>
              <a:ext cx="547" cy="219"/>
            </a:xfrm>
            <a:custGeom>
              <a:avLst/>
              <a:gdLst/>
              <a:ahLst/>
              <a:cxnLst/>
              <a:pathLst>
                <a:path w="250800" h="90250" fill="none">
                  <a:moveTo>
                    <a:pt x="125400" y="-45125"/>
                  </a:moveTo>
                  <a:cubicBezTo>
                    <a:pt x="14483" y="-45125"/>
                    <a:pt x="-25434" y="45125"/>
                    <a:pt x="-125400" y="45125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168" name="SubTopic"/>
            <p:cNvSpPr/>
            <p:nvPr/>
          </p:nvSpPr>
          <p:spPr>
            <a:xfrm>
              <a:off x="3955" y="8813"/>
              <a:ext cx="1754" cy="533"/>
            </a:xfrm>
            <a:custGeom>
              <a:avLst/>
              <a:gdLst>
                <a:gd name="rtl" fmla="*/ 54150 w 623200"/>
                <a:gd name="rtt" fmla="*/ 26030 h 180500"/>
                <a:gd name="rtr" fmla="*/ 570950 w 623200"/>
                <a:gd name="rtb" fmla="*/ 162830 h 180500"/>
              </a:gdLst>
              <a:ahLst/>
              <a:cxnLst/>
              <a:rect l="rtl" t="rtt" r="rtr" b="rtb"/>
              <a:pathLst>
                <a:path w="623200" h="180500" stroke="0">
                  <a:moveTo>
                    <a:pt x="0" y="0"/>
                  </a:moveTo>
                  <a:lnTo>
                    <a:pt x="623200" y="0"/>
                  </a:lnTo>
                  <a:lnTo>
                    <a:pt x="6232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623200" h="180500" fill="none">
                  <a:moveTo>
                    <a:pt x="0" y="180500"/>
                  </a:moveTo>
                  <a:lnTo>
                    <a:pt x="6232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>
                <a:lnSpc>
                  <a:spcPct val="100000"/>
                </a:lnSpc>
              </a:pPr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物理意义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1298575" y="5644515"/>
            <a:ext cx="2847975" cy="506730"/>
            <a:chOff x="2044" y="9454"/>
            <a:chExt cx="4485" cy="798"/>
          </a:xfrm>
        </p:grpSpPr>
        <p:sp>
          <p:nvSpPr>
            <p:cNvPr id="171" name="MMConnector"/>
            <p:cNvSpPr/>
            <p:nvPr/>
          </p:nvSpPr>
          <p:spPr>
            <a:xfrm>
              <a:off x="5983" y="9502"/>
              <a:ext cx="547" cy="751"/>
            </a:xfrm>
            <a:custGeom>
              <a:avLst/>
              <a:gdLst/>
              <a:ahLst/>
              <a:cxnLst/>
              <a:pathLst>
                <a:path w="250800" h="308750" fill="none">
                  <a:moveTo>
                    <a:pt x="125400" y="-154375"/>
                  </a:moveTo>
                  <a:cubicBezTo>
                    <a:pt x="-9893" y="-154375"/>
                    <a:pt x="31445" y="154375"/>
                    <a:pt x="-125400" y="154375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170" name="SubTopic"/>
            <p:cNvSpPr/>
            <p:nvPr/>
          </p:nvSpPr>
          <p:spPr>
            <a:xfrm>
              <a:off x="2044" y="9454"/>
              <a:ext cx="3779" cy="402"/>
            </a:xfrm>
            <a:custGeom>
              <a:avLst/>
              <a:gdLst>
                <a:gd name="rtl" fmla="*/ 54150 w 1109600"/>
                <a:gd name="rtt" fmla="*/ 26030 h 180500"/>
                <a:gd name="rtr" fmla="*/ 1057350 w 1109600"/>
                <a:gd name="rtb" fmla="*/ 162830 h 180500"/>
              </a:gdLst>
              <a:ahLst/>
              <a:cxnLst/>
              <a:rect l="rtl" t="rtt" r="rtr" b="rtb"/>
              <a:pathLst>
                <a:path w="1109600" h="180500" stroke="0">
                  <a:moveTo>
                    <a:pt x="0" y="0"/>
                  </a:moveTo>
                  <a:lnTo>
                    <a:pt x="1109600" y="0"/>
                  </a:lnTo>
                  <a:lnTo>
                    <a:pt x="11096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1109600" h="180500" fill="none">
                  <a:moveTo>
                    <a:pt x="0" y="180500"/>
                  </a:moveTo>
                  <a:lnTo>
                    <a:pt x="11096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>
                <a:lnSpc>
                  <a:spcPct val="100000"/>
                </a:lnSpc>
              </a:pPr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水比热容大的应用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9724390" y="2629535"/>
            <a:ext cx="700405" cy="1037590"/>
            <a:chOff x="15313" y="4706"/>
            <a:chExt cx="1103" cy="1634"/>
          </a:xfrm>
        </p:grpSpPr>
        <p:sp>
          <p:nvSpPr>
            <p:cNvPr id="173" name="MMConnector"/>
            <p:cNvSpPr/>
            <p:nvPr/>
          </p:nvSpPr>
          <p:spPr>
            <a:xfrm>
              <a:off x="15313" y="5544"/>
              <a:ext cx="547" cy="797"/>
            </a:xfrm>
            <a:custGeom>
              <a:avLst/>
              <a:gdLst/>
              <a:ahLst/>
              <a:cxnLst/>
              <a:pathLst>
                <a:path w="250800" h="327750" fill="none">
                  <a:moveTo>
                    <a:pt x="-125400" y="163875"/>
                  </a:moveTo>
                  <a:cubicBezTo>
                    <a:pt x="11859" y="163875"/>
                    <a:pt x="-36032" y="-163875"/>
                    <a:pt x="125400" y="-163875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172" name="SubTopic"/>
            <p:cNvSpPr/>
            <p:nvPr/>
          </p:nvSpPr>
          <p:spPr>
            <a:xfrm>
              <a:off x="15430" y="4706"/>
              <a:ext cx="986" cy="439"/>
            </a:xfrm>
            <a:custGeom>
              <a:avLst/>
              <a:gdLst>
                <a:gd name="rtl" fmla="*/ 54150 w 380000"/>
                <a:gd name="rtt" fmla="*/ 26030 h 180500"/>
                <a:gd name="rtr" fmla="*/ 327750 w 380000"/>
                <a:gd name="rtb" fmla="*/ 162830 h 180500"/>
              </a:gdLst>
              <a:ahLst/>
              <a:cxnLst/>
              <a:rect l="rtl" t="rtt" r="rtr" b="rtb"/>
              <a:pathLst>
                <a:path w="380000" h="180500" stroke="0">
                  <a:moveTo>
                    <a:pt x="0" y="0"/>
                  </a:moveTo>
                  <a:lnTo>
                    <a:pt x="380000" y="0"/>
                  </a:lnTo>
                  <a:lnTo>
                    <a:pt x="3800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380000" h="180500" fill="none">
                  <a:moveTo>
                    <a:pt x="0" y="180500"/>
                  </a:moveTo>
                  <a:lnTo>
                    <a:pt x="3800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>
                <a:lnSpc>
                  <a:spcPct val="100000"/>
                </a:lnSpc>
              </a:pPr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定义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9724390" y="2895600"/>
            <a:ext cx="1179830" cy="603885"/>
            <a:chOff x="15313" y="5125"/>
            <a:chExt cx="1858" cy="951"/>
          </a:xfrm>
        </p:grpSpPr>
        <p:sp>
          <p:nvSpPr>
            <p:cNvPr id="175" name="MMConnector"/>
            <p:cNvSpPr/>
            <p:nvPr/>
          </p:nvSpPr>
          <p:spPr>
            <a:xfrm>
              <a:off x="15313" y="5810"/>
              <a:ext cx="547" cy="266"/>
            </a:xfrm>
            <a:custGeom>
              <a:avLst/>
              <a:gdLst/>
              <a:ahLst/>
              <a:cxnLst/>
              <a:pathLst>
                <a:path w="250800" h="109250" fill="none">
                  <a:moveTo>
                    <a:pt x="-125400" y="54625"/>
                  </a:moveTo>
                  <a:cubicBezTo>
                    <a:pt x="-12272" y="54625"/>
                    <a:pt x="20275" y="-54625"/>
                    <a:pt x="125400" y="-54625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174" name="SubTopic"/>
            <p:cNvSpPr/>
            <p:nvPr/>
          </p:nvSpPr>
          <p:spPr>
            <a:xfrm>
              <a:off x="15511" y="5125"/>
              <a:ext cx="1661" cy="530"/>
            </a:xfrm>
            <a:custGeom>
              <a:avLst/>
              <a:gdLst>
                <a:gd name="rtl" fmla="*/ 54150 w 623200"/>
                <a:gd name="rtt" fmla="*/ 26030 h 180500"/>
                <a:gd name="rtr" fmla="*/ 570950 w 623200"/>
                <a:gd name="rtb" fmla="*/ 162830 h 180500"/>
              </a:gdLst>
              <a:ahLst/>
              <a:cxnLst/>
              <a:rect l="rtl" t="rtt" r="rtr" b="rtb"/>
              <a:pathLst>
                <a:path w="623200" h="180500" stroke="0">
                  <a:moveTo>
                    <a:pt x="0" y="0"/>
                  </a:moveTo>
                  <a:lnTo>
                    <a:pt x="623200" y="0"/>
                  </a:lnTo>
                  <a:lnTo>
                    <a:pt x="6232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623200" h="180500" fill="none">
                  <a:moveTo>
                    <a:pt x="0" y="180500"/>
                  </a:moveTo>
                  <a:lnTo>
                    <a:pt x="6232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>
                <a:lnSpc>
                  <a:spcPct val="100000"/>
                </a:lnSpc>
              </a:pPr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物理意义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9796145" y="3304540"/>
            <a:ext cx="699770" cy="363220"/>
            <a:chOff x="15426" y="5769"/>
            <a:chExt cx="1102" cy="572"/>
          </a:xfrm>
        </p:grpSpPr>
        <p:sp>
          <p:nvSpPr>
            <p:cNvPr id="179" name="MMConnector"/>
            <p:cNvSpPr/>
            <p:nvPr/>
          </p:nvSpPr>
          <p:spPr>
            <a:xfrm>
              <a:off x="15426" y="6075"/>
              <a:ext cx="547" cy="266"/>
            </a:xfrm>
            <a:custGeom>
              <a:avLst/>
              <a:gdLst/>
              <a:ahLst/>
              <a:cxnLst/>
              <a:pathLst>
                <a:path w="250800" h="109250" fill="none">
                  <a:moveTo>
                    <a:pt x="-125400" y="-54625"/>
                  </a:moveTo>
                  <a:cubicBezTo>
                    <a:pt x="-12272" y="-54625"/>
                    <a:pt x="20275" y="54625"/>
                    <a:pt x="125400" y="54625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176" name="SubTopic"/>
            <p:cNvSpPr/>
            <p:nvPr/>
          </p:nvSpPr>
          <p:spPr>
            <a:xfrm>
              <a:off x="15700" y="5769"/>
              <a:ext cx="829" cy="439"/>
            </a:xfrm>
            <a:custGeom>
              <a:avLst/>
              <a:gdLst>
                <a:gd name="rtl" fmla="*/ 54150 w 380000"/>
                <a:gd name="rtt" fmla="*/ 26030 h 180500"/>
                <a:gd name="rtr" fmla="*/ 327750 w 380000"/>
                <a:gd name="rtb" fmla="*/ 162830 h 180500"/>
              </a:gdLst>
              <a:ahLst/>
              <a:cxnLst/>
              <a:rect l="rtl" t="rtt" r="rtr" b="rtb"/>
              <a:pathLst>
                <a:path w="380000" h="180500" stroke="0">
                  <a:moveTo>
                    <a:pt x="0" y="0"/>
                  </a:moveTo>
                  <a:lnTo>
                    <a:pt x="380000" y="0"/>
                  </a:lnTo>
                  <a:lnTo>
                    <a:pt x="3800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380000" h="180500" fill="none">
                  <a:moveTo>
                    <a:pt x="0" y="180500"/>
                  </a:moveTo>
                  <a:lnTo>
                    <a:pt x="3800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>
                <a:lnSpc>
                  <a:spcPct val="100000"/>
                </a:lnSpc>
              </a:pPr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特点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9796145" y="3642360"/>
            <a:ext cx="1397000" cy="530860"/>
            <a:chOff x="15426" y="6301"/>
            <a:chExt cx="2200" cy="836"/>
          </a:xfrm>
        </p:grpSpPr>
        <p:sp>
          <p:nvSpPr>
            <p:cNvPr id="182" name="MMConnector"/>
            <p:cNvSpPr/>
            <p:nvPr/>
          </p:nvSpPr>
          <p:spPr>
            <a:xfrm>
              <a:off x="15426" y="6341"/>
              <a:ext cx="547" cy="797"/>
            </a:xfrm>
            <a:custGeom>
              <a:avLst/>
              <a:gdLst/>
              <a:ahLst/>
              <a:cxnLst/>
              <a:pathLst>
                <a:path w="250800" h="327750" fill="none">
                  <a:moveTo>
                    <a:pt x="-125400" y="-163875"/>
                  </a:moveTo>
                  <a:cubicBezTo>
                    <a:pt x="11859" y="-163875"/>
                    <a:pt x="-36032" y="163875"/>
                    <a:pt x="125400" y="163875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181" name="SubTopic"/>
            <p:cNvSpPr/>
            <p:nvPr/>
          </p:nvSpPr>
          <p:spPr>
            <a:xfrm>
              <a:off x="15700" y="6301"/>
              <a:ext cx="1927" cy="439"/>
            </a:xfrm>
            <a:custGeom>
              <a:avLst/>
              <a:gdLst>
                <a:gd name="rtl" fmla="*/ 54150 w 623200"/>
                <a:gd name="rtt" fmla="*/ 26030 h 180500"/>
                <a:gd name="rtr" fmla="*/ 570950 w 623200"/>
                <a:gd name="rtb" fmla="*/ 162830 h 180500"/>
              </a:gdLst>
              <a:ahLst/>
              <a:cxnLst/>
              <a:rect l="rtl" t="rtt" r="rtr" b="rtb"/>
              <a:pathLst>
                <a:path w="623200" h="180500" stroke="0">
                  <a:moveTo>
                    <a:pt x="0" y="0"/>
                  </a:moveTo>
                  <a:lnTo>
                    <a:pt x="623200" y="0"/>
                  </a:lnTo>
                  <a:lnTo>
                    <a:pt x="6232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623200" h="180500" fill="none">
                  <a:moveTo>
                    <a:pt x="0" y="180500"/>
                  </a:moveTo>
                  <a:lnTo>
                    <a:pt x="6232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>
                <a:lnSpc>
                  <a:spcPct val="100000"/>
                </a:lnSpc>
              </a:pPr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热量计算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410210" y="1464945"/>
            <a:ext cx="1527175" cy="590550"/>
            <a:chOff x="645" y="2872"/>
            <a:chExt cx="2405" cy="930"/>
          </a:xfrm>
        </p:grpSpPr>
        <p:sp>
          <p:nvSpPr>
            <p:cNvPr id="184" name="MMConnector"/>
            <p:cNvSpPr/>
            <p:nvPr/>
          </p:nvSpPr>
          <p:spPr>
            <a:xfrm>
              <a:off x="2504" y="3536"/>
              <a:ext cx="547" cy="266"/>
            </a:xfrm>
            <a:custGeom>
              <a:avLst/>
              <a:gdLst/>
              <a:ahLst/>
              <a:cxnLst/>
              <a:pathLst>
                <a:path w="250800" h="109250" fill="none">
                  <a:moveTo>
                    <a:pt x="125400" y="54625"/>
                  </a:moveTo>
                  <a:cubicBezTo>
                    <a:pt x="12272" y="54625"/>
                    <a:pt x="-20275" y="-54625"/>
                    <a:pt x="-125400" y="-54625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183" name="SubTopic"/>
            <p:cNvSpPr/>
            <p:nvPr/>
          </p:nvSpPr>
          <p:spPr>
            <a:xfrm>
              <a:off x="645" y="2872"/>
              <a:ext cx="1609" cy="531"/>
            </a:xfrm>
            <a:custGeom>
              <a:avLst/>
              <a:gdLst>
                <a:gd name="rtl" fmla="*/ 54150 w 623200"/>
                <a:gd name="rtt" fmla="*/ 26030 h 180500"/>
                <a:gd name="rtr" fmla="*/ 570950 w 623200"/>
                <a:gd name="rtb" fmla="*/ 162830 h 180500"/>
              </a:gdLst>
              <a:ahLst/>
              <a:cxnLst/>
              <a:rect l="rtl" t="rtt" r="rtr" b="rtb"/>
              <a:pathLst>
                <a:path w="623200" h="180500" stroke="0">
                  <a:moveTo>
                    <a:pt x="0" y="0"/>
                  </a:moveTo>
                  <a:lnTo>
                    <a:pt x="623200" y="0"/>
                  </a:lnTo>
                  <a:lnTo>
                    <a:pt x="6232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623200" h="180500" fill="none">
                  <a:moveTo>
                    <a:pt x="0" y="180500"/>
                  </a:moveTo>
                  <a:lnTo>
                    <a:pt x="6232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>
                <a:lnSpc>
                  <a:spcPct val="100000"/>
                </a:lnSpc>
              </a:pPr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扩散现象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410210" y="1789430"/>
            <a:ext cx="1527175" cy="434975"/>
            <a:chOff x="645" y="3383"/>
            <a:chExt cx="2405" cy="685"/>
          </a:xfrm>
        </p:grpSpPr>
        <p:sp>
          <p:nvSpPr>
            <p:cNvPr id="186" name="MMConnector"/>
            <p:cNvSpPr/>
            <p:nvPr/>
          </p:nvSpPr>
          <p:spPr>
            <a:xfrm>
              <a:off x="2504" y="3802"/>
              <a:ext cx="547" cy="266"/>
            </a:xfrm>
            <a:custGeom>
              <a:avLst/>
              <a:gdLst/>
              <a:ahLst/>
              <a:cxnLst/>
              <a:pathLst>
                <a:path w="250800" h="109250" fill="none">
                  <a:moveTo>
                    <a:pt x="125400" y="-54625"/>
                  </a:moveTo>
                  <a:cubicBezTo>
                    <a:pt x="12272" y="-54625"/>
                    <a:pt x="-20275" y="54625"/>
                    <a:pt x="-125400" y="54625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185" name="SubTopic"/>
            <p:cNvSpPr/>
            <p:nvPr/>
          </p:nvSpPr>
          <p:spPr>
            <a:xfrm>
              <a:off x="645" y="3383"/>
              <a:ext cx="1741" cy="531"/>
            </a:xfrm>
            <a:custGeom>
              <a:avLst/>
              <a:gdLst>
                <a:gd name="rtl" fmla="*/ 54150 w 623200"/>
                <a:gd name="rtt" fmla="*/ 26030 h 180500"/>
                <a:gd name="rtr" fmla="*/ 570950 w 623200"/>
                <a:gd name="rtb" fmla="*/ 162830 h 180500"/>
              </a:gdLst>
              <a:ahLst/>
              <a:cxnLst/>
              <a:rect l="rtl" t="rtt" r="rtr" b="rtb"/>
              <a:pathLst>
                <a:path w="623200" h="180500" stroke="0">
                  <a:moveTo>
                    <a:pt x="0" y="0"/>
                  </a:moveTo>
                  <a:lnTo>
                    <a:pt x="623200" y="0"/>
                  </a:lnTo>
                  <a:lnTo>
                    <a:pt x="6232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623200" h="180500" fill="none">
                  <a:moveTo>
                    <a:pt x="0" y="180500"/>
                  </a:moveTo>
                  <a:lnTo>
                    <a:pt x="6232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>
                <a:lnSpc>
                  <a:spcPct val="100000"/>
                </a:lnSpc>
              </a:pPr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影响因素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8804910" y="4732020"/>
            <a:ext cx="1876425" cy="480695"/>
            <a:chOff x="13865" y="8017"/>
            <a:chExt cx="2955" cy="757"/>
          </a:xfrm>
        </p:grpSpPr>
        <p:sp>
          <p:nvSpPr>
            <p:cNvPr id="189" name="MMConnector"/>
            <p:cNvSpPr/>
            <p:nvPr/>
          </p:nvSpPr>
          <p:spPr>
            <a:xfrm>
              <a:off x="13865" y="8562"/>
              <a:ext cx="547" cy="213"/>
            </a:xfrm>
            <a:custGeom>
              <a:avLst/>
              <a:gdLst/>
              <a:ahLst/>
              <a:cxnLst/>
              <a:pathLst>
                <a:path w="250800" h="87400" fill="none">
                  <a:moveTo>
                    <a:pt x="-125400" y="43700"/>
                  </a:moveTo>
                  <a:cubicBezTo>
                    <a:pt x="-14816" y="43700"/>
                    <a:pt x="26210" y="-43700"/>
                    <a:pt x="125400" y="-43700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187" name="SubTopic"/>
            <p:cNvSpPr/>
            <p:nvPr/>
          </p:nvSpPr>
          <p:spPr>
            <a:xfrm>
              <a:off x="14092" y="8017"/>
              <a:ext cx="2728" cy="418"/>
            </a:xfrm>
            <a:custGeom>
              <a:avLst/>
              <a:gdLst>
                <a:gd name="rtl" fmla="*/ 54150 w 866400"/>
                <a:gd name="rtt" fmla="*/ 26030 h 180500"/>
                <a:gd name="rtr" fmla="*/ 814150 w 866400"/>
                <a:gd name="rtb" fmla="*/ 162830 h 180500"/>
              </a:gdLst>
              <a:ahLst/>
              <a:cxnLst/>
              <a:rect l="rtl" t="rtt" r="rtr" b="rtb"/>
              <a:pathLst>
                <a:path w="866400" h="180500" stroke="0">
                  <a:moveTo>
                    <a:pt x="0" y="0"/>
                  </a:moveTo>
                  <a:lnTo>
                    <a:pt x="866400" y="0"/>
                  </a:lnTo>
                  <a:lnTo>
                    <a:pt x="8664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866400" h="180500" fill="none">
                  <a:moveTo>
                    <a:pt x="0" y="180500"/>
                  </a:moveTo>
                  <a:lnTo>
                    <a:pt x="8664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能量守恒定律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8804910" y="5070475"/>
            <a:ext cx="2806065" cy="1290955"/>
            <a:chOff x="13865" y="8550"/>
            <a:chExt cx="4419" cy="2033"/>
          </a:xfrm>
        </p:grpSpPr>
        <p:sp>
          <p:nvSpPr>
            <p:cNvPr id="191" name="MMConnector"/>
            <p:cNvSpPr/>
            <p:nvPr/>
          </p:nvSpPr>
          <p:spPr>
            <a:xfrm>
              <a:off x="13865" y="9333"/>
              <a:ext cx="547" cy="1250"/>
            </a:xfrm>
            <a:custGeom>
              <a:avLst/>
              <a:gdLst/>
              <a:ahLst/>
              <a:cxnLst/>
              <a:pathLst>
                <a:path w="250800" h="267900" fill="none">
                  <a:moveTo>
                    <a:pt x="-125400" y="-133950"/>
                  </a:moveTo>
                  <a:cubicBezTo>
                    <a:pt x="5564" y="-133950"/>
                    <a:pt x="-21342" y="133950"/>
                    <a:pt x="125400" y="133950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190" name="SubTopic"/>
            <p:cNvSpPr/>
            <p:nvPr/>
          </p:nvSpPr>
          <p:spPr>
            <a:xfrm>
              <a:off x="14004" y="8550"/>
              <a:ext cx="4281" cy="1385"/>
            </a:xfrm>
            <a:custGeom>
              <a:avLst/>
              <a:gdLst>
                <a:gd name="rtl" fmla="*/ 54150 w 1109600"/>
                <a:gd name="rtt" fmla="*/ 26030 h 317300"/>
                <a:gd name="rtr" fmla="*/ 1057350 w 1109600"/>
                <a:gd name="rtb" fmla="*/ 299630 h 317300"/>
              </a:gdLst>
              <a:ahLst/>
              <a:cxnLst/>
              <a:rect l="rtl" t="rtt" r="rtr" b="rtb"/>
              <a:pathLst>
                <a:path w="1109600" h="317300" stroke="0">
                  <a:moveTo>
                    <a:pt x="0" y="0"/>
                  </a:moveTo>
                  <a:lnTo>
                    <a:pt x="1109600" y="0"/>
                  </a:lnTo>
                  <a:lnTo>
                    <a:pt x="1109600" y="317300"/>
                  </a:lnTo>
                  <a:lnTo>
                    <a:pt x="0" y="317300"/>
                  </a:lnTo>
                  <a:lnTo>
                    <a:pt x="0" y="0"/>
                  </a:lnTo>
                  <a:close/>
                </a:path>
                <a:path w="1109600" h="317300" fill="none">
                  <a:moveTo>
                    <a:pt x="0" y="317300"/>
                  </a:moveTo>
                  <a:lnTo>
                    <a:pt x="1109600" y="3173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square" lIns="0" tIns="0" rIns="0" bIns="22500" rtlCol="0" anchor="ctr"/>
            <a:p>
              <a:pPr algn="l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能量的转化和转移具有一定方向性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1" grpId="0" bldLvl="0" animBg="1"/>
      <p:bldP spid="101" grpId="1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500380" y="673735"/>
            <a:ext cx="11190605" cy="57759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>
              <a:lnSpc>
                <a:spcPct val="14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6. </a:t>
            </a:r>
            <a:r>
              <a:rPr lang="zh-CN" sz="2400">
                <a:ea typeface="宋体" panose="02010600030101010101" pitchFamily="2" charset="-122"/>
              </a:rPr>
              <a:t>如图所示，在试管内装些水，用橡胶塞塞住管口，将水加热一段时间后，观察到塞子从试管口跳出．</a:t>
            </a:r>
            <a:r>
              <a:rPr lang="zh-CN" sz="2400">
                <a:ea typeface="黑体" panose="02010609060101010101" pitchFamily="49" charset="-122"/>
              </a:rPr>
              <a:t>命题点</a:t>
            </a: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</a:rPr>
              <a:t>1</a:t>
            </a:r>
            <a:r>
              <a:rPr lang="zh-CN" sz="2400">
                <a:ea typeface="黑体" panose="02010609060101010101" pitchFamily="49" charset="-122"/>
              </a:rPr>
              <a:t>　改变物体内能的方式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(1)</a:t>
            </a:r>
            <a:r>
              <a:rPr lang="zh-CN" sz="2400">
                <a:ea typeface="宋体" panose="02010600030101010101" pitchFamily="2" charset="-122"/>
              </a:rPr>
              <a:t>用酒精灯给水加热，水的温度升高，</a:t>
            </a:r>
            <a:endParaRPr lang="zh-CN" sz="2400">
              <a:ea typeface="宋体" panose="02010600030101010101" pitchFamily="2" charset="-122"/>
            </a:endParaRPr>
          </a:p>
          <a:p>
            <a:pPr algn="l">
              <a:lnSpc>
                <a:spcPct val="14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2400">
                <a:ea typeface="宋体" panose="02010600030101010101" pitchFamily="2" charset="-122"/>
              </a:rPr>
              <a:t>这是通过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的方式改变水的内能．</a:t>
            </a:r>
            <a:r>
              <a:rPr lang="zh-CN" sz="2400">
                <a:ea typeface="黑体" panose="02010609060101010101" pitchFamily="49" charset="-122"/>
              </a:rPr>
              <a:t>命题点</a:t>
            </a: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r>
              <a:rPr lang="zh-CN" sz="2400">
                <a:ea typeface="黑体" panose="02010609060101010101" pitchFamily="49" charset="-122"/>
              </a:rPr>
              <a:t>　能量转化及热机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(2)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加热一段时间后，试管内水和水蒸气的内能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，水蒸气膨胀，塞子从试管口跳出，水蒸气的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</a:t>
            </a:r>
            <a:r>
              <a:rPr lang="zh-CN" sz="2400">
                <a:ea typeface="宋体" panose="02010600030101010101" pitchFamily="2" charset="-122"/>
              </a:rPr>
              <a:t>能转化为橡胶塞的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能，四冲程内燃机的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冲程能量转化与这一原理相同．</a:t>
            </a:r>
            <a:r>
              <a:rPr lang="zh-CN" sz="2400">
                <a:ea typeface="黑体" panose="02010609060101010101" pitchFamily="49" charset="-122"/>
              </a:rPr>
              <a:t>命题点</a:t>
            </a: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</a:rPr>
              <a:t>3</a:t>
            </a:r>
            <a:r>
              <a:rPr lang="zh-CN" sz="2400">
                <a:ea typeface="黑体" panose="02010609060101010101" pitchFamily="49" charset="-122"/>
              </a:rPr>
              <a:t>　物态变化辨识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(3)</a:t>
            </a:r>
            <a:r>
              <a:rPr lang="zh-CN" sz="2400">
                <a:ea typeface="宋体" panose="02010600030101010101" pitchFamily="2" charset="-122"/>
              </a:rPr>
              <a:t>塞子从试管口跳出时，试管口出现的</a:t>
            </a:r>
            <a:r>
              <a:rPr lang="en-US" sz="2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白气</a:t>
            </a:r>
            <a:r>
              <a:rPr lang="en-US" sz="2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ea typeface="宋体" panose="02010600030101010101" pitchFamily="2" charset="-122"/>
              </a:rPr>
              <a:t>是水蒸气发生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形成的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  <a:endParaRPr lang="zh-CN" altLang="en-US" sz="2400"/>
          </a:p>
        </p:txBody>
      </p:sp>
      <p:pic>
        <p:nvPicPr>
          <p:cNvPr id="11" name="图片 999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636635" y="1228725"/>
            <a:ext cx="1942465" cy="231394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0" name="文本框 99"/>
          <p:cNvSpPr txBox="1"/>
          <p:nvPr/>
        </p:nvSpPr>
        <p:spPr>
          <a:xfrm>
            <a:off x="8045450" y="3573145"/>
            <a:ext cx="291401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en-US" sz="1800">
                <a:latin typeface="Times New Roman" panose="02020603050405020304" pitchFamily="18" charset="0"/>
                <a:cs typeface="仿宋_GB2312" charset="0"/>
              </a:rPr>
              <a:t>(RJ</a:t>
            </a:r>
            <a:r>
              <a:rPr lang="zh-CN" sz="1800">
                <a:cs typeface="仿宋_GB2312" charset="0"/>
              </a:rPr>
              <a:t>九年级</a:t>
            </a:r>
            <a:r>
              <a:rPr lang="en-US" sz="1800">
                <a:latin typeface="Times New Roman" panose="02020603050405020304" pitchFamily="18" charset="0"/>
                <a:cs typeface="仿宋_GB2312" charset="0"/>
              </a:rPr>
              <a:t>P17</a:t>
            </a:r>
            <a:r>
              <a:rPr lang="zh-CN" sz="1800">
                <a:cs typeface="仿宋_GB2312" charset="0"/>
              </a:rPr>
              <a:t>图</a:t>
            </a:r>
            <a:r>
              <a:rPr lang="en-US" sz="1800">
                <a:latin typeface="Times New Roman" panose="02020603050405020304" pitchFamily="18" charset="0"/>
                <a:cs typeface="仿宋_GB2312" charset="0"/>
              </a:rPr>
              <a:t>14.1</a:t>
            </a:r>
            <a:r>
              <a:rPr lang="zh-CN" sz="1800">
                <a:cs typeface="仿宋_GB2312" charset="0"/>
              </a:rPr>
              <a:t>－</a:t>
            </a:r>
            <a:r>
              <a:rPr lang="en-US" sz="1800">
                <a:latin typeface="Times New Roman" panose="02020603050405020304" pitchFamily="18" charset="0"/>
                <a:cs typeface="仿宋_GB2312" charset="0"/>
              </a:rPr>
              <a:t>1)</a:t>
            </a:r>
            <a:endParaRPr lang="zh-CN" altLang="en-US" sz="1800"/>
          </a:p>
        </p:txBody>
      </p:sp>
      <p:sp>
        <p:nvSpPr>
          <p:cNvPr id="4" name="矩形 3"/>
          <p:cNvSpPr/>
          <p:nvPr/>
        </p:nvSpPr>
        <p:spPr>
          <a:xfrm>
            <a:off x="1806947" y="2776582"/>
            <a:ext cx="1097280" cy="460375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热传递</a:t>
            </a:r>
            <a:endParaRPr lang="zh-CN" altLang="zh-CN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6686287" y="3852907"/>
            <a:ext cx="792480" cy="460375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增大</a:t>
            </a:r>
            <a:endParaRPr lang="zh-CN" altLang="zh-CN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385557" y="4355192"/>
            <a:ext cx="487680" cy="460375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内</a:t>
            </a:r>
            <a:endParaRPr lang="zh-CN" altLang="zh-CN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614532" y="4355192"/>
            <a:ext cx="792480" cy="460375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机械</a:t>
            </a:r>
            <a:endParaRPr lang="zh-CN" altLang="zh-CN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0435327" y="4355192"/>
            <a:ext cx="792480" cy="460375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做功</a:t>
            </a:r>
            <a:endParaRPr lang="zh-CN" altLang="zh-CN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8623672" y="5862047"/>
            <a:ext cx="792480" cy="460375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液化</a:t>
            </a:r>
            <a:endParaRPr lang="zh-CN" altLang="zh-CN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8440" name="组合 4"/>
          <p:cNvGrpSpPr/>
          <p:nvPr/>
        </p:nvGrpSpPr>
        <p:grpSpPr>
          <a:xfrm>
            <a:off x="692594" y="869960"/>
            <a:ext cx="10515147" cy="645159"/>
            <a:chOff x="1208" y="1182"/>
            <a:chExt cx="16640" cy="1018"/>
          </a:xfrm>
        </p:grpSpPr>
        <p:pic>
          <p:nvPicPr>
            <p:cNvPr id="18441" name="图片 1" descr="F:\河南面对面外协做课件文件\2020季面对面课件版式\2020面对面备用标（全）\一级标（16字）.tif一级标（16字）"/>
            <p:cNvPicPr>
              <a:picLocks noChangeAspect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>
            <a:xfrm>
              <a:off x="1208" y="1322"/>
              <a:ext cx="16640" cy="71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8442" name="文本框 10"/>
            <p:cNvSpPr txBox="1"/>
            <p:nvPr/>
          </p:nvSpPr>
          <p:spPr>
            <a:xfrm>
              <a:off x="4719" y="1182"/>
              <a:ext cx="9759" cy="101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 algn="ctr"/>
              <a:r>
                <a:rPr lang="zh-CN" altLang="en-US" sz="3600" b="1">
                  <a:latin typeface="黑体" panose="02010609060101010101" pitchFamily="49" charset="-122"/>
                  <a:ea typeface="黑体" panose="02010609060101010101" pitchFamily="49" charset="-122"/>
                </a:rPr>
                <a:t>河南</a:t>
              </a:r>
              <a:r>
                <a:rPr lang="en-US" altLang="zh-CN" sz="3600" b="1">
                  <a:latin typeface="黑体" panose="02010609060101010101" pitchFamily="49" charset="-122"/>
                  <a:ea typeface="黑体" panose="02010609060101010101" pitchFamily="49" charset="-122"/>
                </a:rPr>
                <a:t>6</a:t>
              </a:r>
              <a:r>
                <a:rPr lang="zh-CN" altLang="en-US" sz="3600" b="1">
                  <a:latin typeface="黑体" panose="02010609060101010101" pitchFamily="49" charset="-122"/>
                  <a:ea typeface="黑体" panose="02010609060101010101" pitchFamily="49" charset="-122"/>
                </a:rPr>
                <a:t>年真题</a:t>
              </a:r>
              <a:r>
                <a:rPr lang="zh-CN" altLang="en-US" sz="3600" b="1"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、备用卷精讲练</a:t>
              </a:r>
              <a:endParaRPr lang="zh-CN" altLang="en-US" sz="3600" b="1">
                <a:latin typeface="黑体" panose="02010609060101010101" pitchFamily="49" charset="-122"/>
                <a:ea typeface="黑体" panose="02010609060101010101" pitchFamily="49" charset="-122"/>
                <a:sym typeface="+mn-ea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702310" y="1517650"/>
            <a:ext cx="5656580" cy="737235"/>
            <a:chOff x="87" y="2929"/>
            <a:chExt cx="8908" cy="1161"/>
          </a:xfrm>
        </p:grpSpPr>
        <p:pic>
          <p:nvPicPr>
            <p:cNvPr id="20" name="图片 19" descr="考点3字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7" y="3275"/>
              <a:ext cx="3418" cy="761"/>
            </a:xfrm>
            <a:prstGeom prst="rect">
              <a:avLst/>
            </a:prstGeom>
          </p:spPr>
        </p:pic>
        <p:grpSp>
          <p:nvGrpSpPr>
            <p:cNvPr id="21" name="组合 20"/>
            <p:cNvGrpSpPr/>
            <p:nvPr/>
          </p:nvGrpSpPr>
          <p:grpSpPr>
            <a:xfrm>
              <a:off x="160" y="2929"/>
              <a:ext cx="8835" cy="1161"/>
              <a:chOff x="273" y="2929"/>
              <a:chExt cx="8835" cy="1161"/>
            </a:xfrm>
          </p:grpSpPr>
          <p:sp>
            <p:nvSpPr>
              <p:cNvPr id="22" name="文本框 4"/>
              <p:cNvSpPr txBox="1"/>
              <p:nvPr/>
            </p:nvSpPr>
            <p:spPr>
              <a:xfrm>
                <a:off x="3894" y="2929"/>
                <a:ext cx="5214" cy="1161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p>
                <a:pPr>
                  <a:lnSpc>
                    <a:spcPct val="150000"/>
                  </a:lnSpc>
                </a:pPr>
                <a:r>
                  <a:rPr lang="zh-CN" sz="2800" dirty="0">
                    <a:latin typeface="黑体" panose="02010609060101010101" pitchFamily="49" charset="-122"/>
                    <a:ea typeface="黑体" panose="02010609060101010101" pitchFamily="49" charset="-122"/>
                    <a:cs typeface="Times New Roman" panose="02020603050405020304" pitchFamily="18" charset="0"/>
                  </a:rPr>
                  <a:t>分子动理论</a:t>
                </a:r>
                <a:r>
                  <a:rPr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(6年4考)</a:t>
                </a:r>
                <a:endParaRPr sz="24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grpSp>
            <p:nvGrpSpPr>
              <p:cNvPr id="23" name="组合 13"/>
              <p:cNvGrpSpPr/>
              <p:nvPr/>
            </p:nvGrpSpPr>
            <p:grpSpPr>
              <a:xfrm>
                <a:off x="273" y="3246"/>
                <a:ext cx="3110" cy="822"/>
                <a:chOff x="6025" y="8865"/>
                <a:chExt cx="3310" cy="877"/>
              </a:xfrm>
            </p:grpSpPr>
            <p:sp>
              <p:nvSpPr>
                <p:cNvPr id="24" name="文本框 10"/>
                <p:cNvSpPr txBox="1"/>
                <p:nvPr/>
              </p:nvSpPr>
              <p:spPr>
                <a:xfrm>
                  <a:off x="6025" y="8865"/>
                  <a:ext cx="2506" cy="877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wrap="square" anchor="t">
                  <a:spAutoFit/>
                </a:bodyPr>
                <a:p>
                  <a:r>
                    <a:rPr lang="zh-CN" altLang="en-US" sz="2800" b="1" dirty="0">
                      <a:latin typeface="Times New Roman" panose="02020603050405020304" pitchFamily="18" charset="0"/>
                      <a:ea typeface="黑体" panose="02010609060101010101" pitchFamily="49" charset="-122"/>
                    </a:rPr>
                    <a:t>命题点</a:t>
                  </a:r>
                  <a:endParaRPr lang="zh-CN" altLang="en-US" sz="2800" b="1" dirty="0">
                    <a:latin typeface="Times New Roman" panose="02020603050405020304" pitchFamily="18" charset="0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25" name="文本框 11"/>
                <p:cNvSpPr txBox="1"/>
                <p:nvPr/>
              </p:nvSpPr>
              <p:spPr>
                <a:xfrm rot="-10800000" flipV="1">
                  <a:off x="8667" y="8865"/>
                  <a:ext cx="668" cy="877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t">
                  <a:spAutoFit/>
                </a:bodyPr>
                <a:p>
                  <a:r>
                    <a:rPr lang="en-US" altLang="zh-CN" sz="2800" b="1">
                      <a:latin typeface="Times New Roman" panose="02020603050405020304" pitchFamily="18" charset="0"/>
                      <a:ea typeface="黑体" panose="02010609060101010101" pitchFamily="49" charset="-122"/>
                      <a:cs typeface="Times New Roman" panose="02020603050405020304" pitchFamily="18" charset="0"/>
                    </a:rPr>
                    <a:t>1</a:t>
                  </a:r>
                  <a:endParaRPr lang="en-US" altLang="zh-CN" sz="28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</p:grpSp>
        </p:grpSp>
      </p:grpSp>
      <p:pic>
        <p:nvPicPr>
          <p:cNvPr id="2" name="图片 -21474820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08770" y="3945890"/>
            <a:ext cx="1783715" cy="114681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9337675" y="5092700"/>
            <a:ext cx="152590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zh-CN" sz="1800">
                <a:latin typeface="Times New Roman" panose="02020603050405020304" pitchFamily="18" charset="0"/>
                <a:cs typeface="楷体_GB2312" charset="0"/>
              </a:rPr>
              <a:t>第</a:t>
            </a:r>
            <a:r>
              <a:rPr lang="en-US" sz="1800">
                <a:latin typeface="Times New Roman" panose="02020603050405020304" pitchFamily="18" charset="0"/>
                <a:cs typeface="楷体_GB2312" charset="0"/>
              </a:rPr>
              <a:t>2</a:t>
            </a:r>
            <a:r>
              <a:rPr lang="zh-CN" sz="1800">
                <a:cs typeface="楷体_GB2312" charset="0"/>
              </a:rPr>
              <a:t>题图</a:t>
            </a:r>
            <a:endParaRPr lang="zh-CN" altLang="en-US" sz="1800"/>
          </a:p>
        </p:txBody>
      </p:sp>
      <p:sp>
        <p:nvSpPr>
          <p:cNvPr id="4" name="文本框 3"/>
          <p:cNvSpPr txBox="1"/>
          <p:nvPr/>
        </p:nvSpPr>
        <p:spPr>
          <a:xfrm>
            <a:off x="621030" y="2303145"/>
            <a:ext cx="10864850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1. 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(2018</a:t>
            </a:r>
            <a:r>
              <a:rPr lang="zh-CN" sz="2400">
                <a:cs typeface="楷体_GB2312" charset="0"/>
              </a:rPr>
              <a:t>河南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1</a:t>
            </a:r>
            <a:r>
              <a:rPr lang="zh-CN" sz="2400">
                <a:cs typeface="楷体_GB2312" charset="0"/>
              </a:rPr>
              <a:t>题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2</a:t>
            </a:r>
            <a:r>
              <a:rPr lang="zh-CN" sz="2400">
                <a:cs typeface="楷体_GB2312" charset="0"/>
              </a:rPr>
              <a:t>分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物理学拓展了人类对微观世界和宏观宇宙的认识．研究发现，常见的物质是由大量的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______________</a:t>
            </a:r>
            <a:r>
              <a:rPr lang="zh-CN" sz="2400">
                <a:ea typeface="宋体" panose="02010600030101010101" pitchFamily="2" charset="-122"/>
              </a:rPr>
              <a:t>构成的．在天文观测中，人们通常用光年表示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单位．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2. 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(2019</a:t>
            </a:r>
            <a:r>
              <a:rPr lang="zh-CN" sz="2400">
                <a:cs typeface="楷体_GB2312" charset="0"/>
              </a:rPr>
              <a:t>河南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2</a:t>
            </a:r>
            <a:r>
              <a:rPr lang="zh-CN" sz="2400">
                <a:cs typeface="楷体_GB2312" charset="0"/>
              </a:rPr>
              <a:t>题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2</a:t>
            </a:r>
            <a:r>
              <a:rPr lang="zh-CN" sz="2400">
                <a:cs typeface="楷体_GB2312" charset="0"/>
              </a:rPr>
              <a:t>分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洛阳牡丹甲天下，图中花儿盛开</a:t>
            </a:r>
            <a:endParaRPr lang="zh-CN" sz="2400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sz="2400">
                <a:ea typeface="宋体" panose="02010600030101010101" pitchFamily="2" charset="-122"/>
              </a:rPr>
              <a:t>时清香扑鼻，这是由于花香分子在做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____________</a:t>
            </a:r>
            <a:r>
              <a:rPr lang="zh-CN" sz="2400">
                <a:ea typeface="宋体" panose="02010600030101010101" pitchFamily="2" charset="-122"/>
              </a:rPr>
              <a:t>；我们能</a:t>
            </a:r>
            <a:endParaRPr lang="zh-CN" sz="2400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sz="2400">
                <a:ea typeface="宋体" panose="02010600030101010101" pitchFamily="2" charset="-122"/>
              </a:rPr>
              <a:t>从不同角度观赏花，是由于光在花的表面发生了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现象；</a:t>
            </a:r>
            <a:endParaRPr lang="zh-CN" sz="2400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sz="2400">
                <a:ea typeface="宋体" panose="02010600030101010101" pitchFamily="2" charset="-122"/>
              </a:rPr>
              <a:t>清风吹过，露珠从花瓣上滚落，说明力可以改变物体的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__________</a:t>
            </a:r>
            <a:r>
              <a:rPr lang="zh-CN" sz="2400">
                <a:ea typeface="宋体" panose="02010600030101010101" pitchFamily="2" charset="-122"/>
              </a:rPr>
              <a:t>．</a:t>
            </a:r>
            <a:endParaRPr lang="zh-CN" altLang="en-US" sz="2400"/>
          </a:p>
        </p:txBody>
      </p:sp>
      <p:sp>
        <p:nvSpPr>
          <p:cNvPr id="5" name="矩形 4"/>
          <p:cNvSpPr/>
          <p:nvPr/>
        </p:nvSpPr>
        <p:spPr>
          <a:xfrm>
            <a:off x="3887842" y="2991847"/>
            <a:ext cx="1910080" cy="460375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分子(或原子)</a:t>
            </a:r>
            <a:endParaRPr lang="zh-CN" altLang="zh-CN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376417" y="3565887"/>
            <a:ext cx="792480" cy="460375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长度</a:t>
            </a:r>
            <a:endParaRPr lang="zh-CN" altLang="zh-CN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609962" y="4642212"/>
            <a:ext cx="1706880" cy="460375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无规则运动</a:t>
            </a:r>
            <a:endParaRPr lang="zh-CN" altLang="zh-CN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116817" y="5144497"/>
            <a:ext cx="1097280" cy="460375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漫反射</a:t>
            </a:r>
            <a:endParaRPr lang="zh-CN" altLang="zh-CN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7977877" y="5718537"/>
            <a:ext cx="1402080" cy="460375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运动状态</a:t>
            </a:r>
            <a:endParaRPr lang="zh-CN" altLang="zh-CN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1123950" y="1899920"/>
            <a:ext cx="6372860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3. 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(2017</a:t>
            </a:r>
            <a:r>
              <a:rPr lang="zh-CN" sz="2400">
                <a:cs typeface="楷体_GB2312" charset="0"/>
              </a:rPr>
              <a:t>河南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4</a:t>
            </a:r>
            <a:r>
              <a:rPr lang="zh-CN" sz="2400">
                <a:cs typeface="楷体_GB2312" charset="0"/>
              </a:rPr>
              <a:t>题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3</a:t>
            </a:r>
            <a:r>
              <a:rPr lang="zh-CN" sz="2400">
                <a:cs typeface="楷体_GB2312" charset="0"/>
              </a:rPr>
              <a:t>分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烩面是河南的特色名吃．图中，厨师将面坯拉成长长的面条，表明力可以使物体发生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；在锅里煮面时，通过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的方式改变了面条的内能；面出锅时香飘四溢，这是由于分子的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__________</a:t>
            </a:r>
            <a:r>
              <a:rPr lang="zh-CN" sz="2400">
                <a:ea typeface="宋体" panose="02010600030101010101" pitchFamily="2" charset="-122"/>
              </a:rPr>
              <a:t>产生的．</a:t>
            </a:r>
            <a:endParaRPr lang="zh-CN" altLang="en-US" sz="2400"/>
          </a:p>
        </p:txBody>
      </p:sp>
      <p:pic>
        <p:nvPicPr>
          <p:cNvPr id="2" name="图片 -21474820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086090" y="2099310"/>
            <a:ext cx="2554605" cy="237236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8600440" y="4745990"/>
            <a:ext cx="152590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zh-CN" sz="1800">
                <a:cs typeface="楷体_GB2312" charset="0"/>
              </a:rPr>
              <a:t>第</a:t>
            </a:r>
            <a:r>
              <a:rPr lang="en-US" sz="1800">
                <a:latin typeface="Times New Roman" panose="02020603050405020304" pitchFamily="18" charset="0"/>
                <a:cs typeface="楷体_GB2312" charset="0"/>
              </a:rPr>
              <a:t>3</a:t>
            </a:r>
            <a:r>
              <a:rPr lang="zh-CN" sz="1800">
                <a:cs typeface="楷体_GB2312" charset="0"/>
              </a:rPr>
              <a:t>题图</a:t>
            </a:r>
            <a:endParaRPr lang="zh-CN" altLang="en-US" sz="1800"/>
          </a:p>
        </p:txBody>
      </p:sp>
      <p:sp>
        <p:nvSpPr>
          <p:cNvPr id="4" name="矩形 3"/>
          <p:cNvSpPr/>
          <p:nvPr/>
        </p:nvSpPr>
        <p:spPr>
          <a:xfrm>
            <a:off x="3672577" y="3135357"/>
            <a:ext cx="792480" cy="460375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形变</a:t>
            </a:r>
            <a:endParaRPr lang="zh-CN" altLang="zh-CN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790437" y="3692887"/>
            <a:ext cx="1097280" cy="460375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热传递</a:t>
            </a:r>
            <a:endParaRPr lang="zh-CN" altLang="zh-CN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378187" y="4195172"/>
            <a:ext cx="1706880" cy="460375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无规则运动</a:t>
            </a:r>
            <a:endParaRPr lang="zh-CN" altLang="zh-CN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849630" y="1851660"/>
            <a:ext cx="10629265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4. 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(2014</a:t>
            </a:r>
            <a:r>
              <a:rPr lang="zh-CN" sz="2400">
                <a:cs typeface="楷体_GB2312" charset="0"/>
              </a:rPr>
              <a:t>河南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11</a:t>
            </a:r>
            <a:r>
              <a:rPr lang="zh-CN" sz="2400">
                <a:cs typeface="楷体_GB2312" charset="0"/>
              </a:rPr>
              <a:t>题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2</a:t>
            </a:r>
            <a:r>
              <a:rPr lang="zh-CN" sz="2400">
                <a:cs typeface="楷体_GB2312" charset="0"/>
              </a:rPr>
              <a:t>分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哈勃望远镜使我们感受到宇宙的浩瀚，电子显微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镜使我们认识到微观世界的深邃．</a:t>
            </a:r>
            <a:r>
              <a:rPr lang="zh-CN" sz="2400">
                <a:ea typeface="宋体" panose="02010600030101010101" pitchFamily="2" charset="-122"/>
              </a:rPr>
              <a:t>关于宇宙和粒子，下列说法错误的是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　　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A. </a:t>
            </a:r>
            <a:r>
              <a:rPr lang="zh-CN" sz="2400">
                <a:ea typeface="宋体" panose="02010600030101010101" pitchFamily="2" charset="-122"/>
              </a:rPr>
              <a:t>天体之间和分子之间都存在着相互作用力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B. </a:t>
            </a:r>
            <a:r>
              <a:rPr lang="zh-CN" sz="2400">
                <a:ea typeface="宋体" panose="02010600030101010101" pitchFamily="2" charset="-122"/>
              </a:rPr>
              <a:t>电子绕原子核运动与地球绕太阳运动相似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C. </a:t>
            </a:r>
            <a:r>
              <a:rPr lang="zh-CN" sz="2400">
                <a:ea typeface="宋体" panose="02010600030101010101" pitchFamily="2" charset="-122"/>
              </a:rPr>
              <a:t>人类对宇宙和微观世界的探索将不断深入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D. </a:t>
            </a:r>
            <a:r>
              <a:rPr lang="zh-CN" sz="2400">
                <a:ea typeface="宋体" panose="02010600030101010101" pitchFamily="2" charset="-122"/>
              </a:rPr>
              <a:t>用光年表示宇宙时间，用纳米量度分子大小</a:t>
            </a:r>
            <a:endParaRPr lang="zh-CN" altLang="en-US" sz="2400"/>
          </a:p>
        </p:txBody>
      </p:sp>
      <p:sp>
        <p:nvSpPr>
          <p:cNvPr id="4" name="矩形 3"/>
          <p:cNvSpPr/>
          <p:nvPr/>
        </p:nvSpPr>
        <p:spPr>
          <a:xfrm>
            <a:off x="9269467" y="2561317"/>
            <a:ext cx="403225" cy="460375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lang="zh-CN" altLang="zh-CN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9" name="组合 18"/>
          <p:cNvGrpSpPr/>
          <p:nvPr/>
        </p:nvGrpSpPr>
        <p:grpSpPr>
          <a:xfrm>
            <a:off x="1061085" y="1276350"/>
            <a:ext cx="8602980" cy="737235"/>
            <a:chOff x="87" y="3001"/>
            <a:chExt cx="13548" cy="1161"/>
          </a:xfrm>
        </p:grpSpPr>
        <p:pic>
          <p:nvPicPr>
            <p:cNvPr id="20" name="图片 19" descr="考点3字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87" y="3275"/>
              <a:ext cx="3418" cy="761"/>
            </a:xfrm>
            <a:prstGeom prst="rect">
              <a:avLst/>
            </a:prstGeom>
          </p:spPr>
        </p:pic>
        <p:grpSp>
          <p:nvGrpSpPr>
            <p:cNvPr id="21" name="组合 20"/>
            <p:cNvGrpSpPr/>
            <p:nvPr/>
          </p:nvGrpSpPr>
          <p:grpSpPr>
            <a:xfrm>
              <a:off x="160" y="3001"/>
              <a:ext cx="13475" cy="1161"/>
              <a:chOff x="273" y="3001"/>
              <a:chExt cx="13475" cy="1161"/>
            </a:xfrm>
          </p:grpSpPr>
          <p:sp>
            <p:nvSpPr>
              <p:cNvPr id="22" name="文本框 4"/>
              <p:cNvSpPr txBox="1"/>
              <p:nvPr/>
            </p:nvSpPr>
            <p:spPr>
              <a:xfrm>
                <a:off x="3894" y="3001"/>
                <a:ext cx="9854" cy="1161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p>
                <a:pPr>
                  <a:lnSpc>
                    <a:spcPct val="150000"/>
                  </a:lnSpc>
                </a:pPr>
                <a:r>
                  <a:rPr sz="2800" dirty="0">
                    <a:latin typeface="黑体" panose="02010609060101010101" pitchFamily="49" charset="-122"/>
                    <a:ea typeface="黑体" panose="02010609060101010101" pitchFamily="49" charset="-122"/>
                    <a:cs typeface="Times New Roman" panose="02020603050405020304" pitchFamily="18" charset="0"/>
                  </a:rPr>
                  <a:t>比热容的理解</a:t>
                </a:r>
                <a:r>
                  <a:rPr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[2015.18(3)第2空，2014.12]</a:t>
                </a:r>
                <a:r>
                  <a:rPr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　</a:t>
                </a:r>
                <a:endParaRPr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grpSp>
            <p:nvGrpSpPr>
              <p:cNvPr id="23" name="组合 13"/>
              <p:cNvGrpSpPr/>
              <p:nvPr/>
            </p:nvGrpSpPr>
            <p:grpSpPr>
              <a:xfrm>
                <a:off x="273" y="3246"/>
                <a:ext cx="3110" cy="822"/>
                <a:chOff x="6025" y="8865"/>
                <a:chExt cx="3310" cy="877"/>
              </a:xfrm>
            </p:grpSpPr>
            <p:sp>
              <p:nvSpPr>
                <p:cNvPr id="24" name="文本框 10"/>
                <p:cNvSpPr txBox="1"/>
                <p:nvPr/>
              </p:nvSpPr>
              <p:spPr>
                <a:xfrm>
                  <a:off x="6025" y="8865"/>
                  <a:ext cx="2506" cy="877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wrap="square" anchor="t">
                  <a:spAutoFit/>
                </a:bodyPr>
                <a:p>
                  <a:r>
                    <a:rPr lang="zh-CN" altLang="en-US" sz="2800" b="1" dirty="0">
                      <a:latin typeface="Times New Roman" panose="02020603050405020304" pitchFamily="18" charset="0"/>
                      <a:ea typeface="黑体" panose="02010609060101010101" pitchFamily="49" charset="-122"/>
                    </a:rPr>
                    <a:t>命题点</a:t>
                  </a:r>
                  <a:endParaRPr lang="zh-CN" altLang="en-US" sz="2800" b="1" dirty="0">
                    <a:latin typeface="Times New Roman" panose="02020603050405020304" pitchFamily="18" charset="0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25" name="文本框 11"/>
                <p:cNvSpPr txBox="1"/>
                <p:nvPr/>
              </p:nvSpPr>
              <p:spPr>
                <a:xfrm rot="-10800000" flipV="1">
                  <a:off x="8667" y="8865"/>
                  <a:ext cx="668" cy="877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t">
                  <a:spAutoFit/>
                </a:bodyPr>
                <a:p>
                  <a:r>
                    <a:rPr lang="en-US" altLang="zh-CN" sz="2800" b="1">
                      <a:latin typeface="Times New Roman" panose="02020603050405020304" pitchFamily="18" charset="0"/>
                      <a:ea typeface="黑体" panose="02010609060101010101" pitchFamily="49" charset="-122"/>
                      <a:cs typeface="Times New Roman" panose="02020603050405020304" pitchFamily="18" charset="0"/>
                    </a:rPr>
                    <a:t>2</a:t>
                  </a:r>
                  <a:endParaRPr lang="en-US" altLang="zh-CN" sz="28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</p:grpSp>
        </p:grpSp>
      </p:grpSp>
      <p:sp>
        <p:nvSpPr>
          <p:cNvPr id="100" name="文本框 99"/>
          <p:cNvSpPr txBox="1"/>
          <p:nvPr/>
        </p:nvSpPr>
        <p:spPr>
          <a:xfrm>
            <a:off x="917575" y="2301875"/>
            <a:ext cx="1033208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5. 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(2018</a:t>
            </a:r>
            <a:r>
              <a:rPr lang="zh-CN" sz="2400">
                <a:cs typeface="楷体_GB2312" charset="0"/>
              </a:rPr>
              <a:t>备用卷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9</a:t>
            </a:r>
            <a:r>
              <a:rPr lang="zh-CN" sz="2400">
                <a:cs typeface="楷体_GB2312" charset="0"/>
              </a:rPr>
              <a:t>题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2</a:t>
            </a:r>
            <a:r>
              <a:rPr lang="zh-CN" sz="2400">
                <a:cs typeface="楷体_GB2312" charset="0"/>
              </a:rPr>
              <a:t>分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关于如图所示的四个情景，下列说法不正确的是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　　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zh-CN" altLang="en-US" sz="2400"/>
          </a:p>
        </p:txBody>
      </p:sp>
      <p:pic>
        <p:nvPicPr>
          <p:cNvPr id="2" name="图片 -214748200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8865" y="3268980"/>
            <a:ext cx="5241290" cy="211963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5530850" y="5672455"/>
            <a:ext cx="110490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1800">
                <a:cs typeface="楷体_GB2312" charset="0"/>
              </a:rPr>
              <a:t>第</a:t>
            </a:r>
            <a:r>
              <a:rPr lang="en-US" sz="1800">
                <a:latin typeface="Times New Roman" panose="02020603050405020304" pitchFamily="18" charset="0"/>
                <a:cs typeface="楷体_GB2312" charset="0"/>
              </a:rPr>
              <a:t>5</a:t>
            </a:r>
            <a:r>
              <a:rPr lang="zh-CN" sz="1800">
                <a:cs typeface="楷体_GB2312" charset="0"/>
              </a:rPr>
              <a:t>题图</a:t>
            </a:r>
            <a:endParaRPr lang="zh-CN" altLang="en-US" sz="18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875030" y="2122805"/>
            <a:ext cx="10489565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A. </a:t>
            </a:r>
            <a:r>
              <a:rPr lang="zh-CN" sz="2400">
                <a:ea typeface="宋体" panose="02010600030101010101" pitchFamily="2" charset="-122"/>
              </a:rPr>
              <a:t>甲图中活塞向下运动，这是内燃机的压缩冲程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B. </a:t>
            </a:r>
            <a:r>
              <a:rPr lang="zh-CN" sz="2400">
                <a:ea typeface="宋体" panose="02010600030101010101" pitchFamily="2" charset="-122"/>
              </a:rPr>
              <a:t>乙图中用水冷却发动机，这是利用了水的比热容大的特点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C. </a:t>
            </a:r>
            <a:r>
              <a:rPr lang="zh-CN" sz="2400">
                <a:ea typeface="宋体" panose="02010600030101010101" pitchFamily="2" charset="-122"/>
              </a:rPr>
              <a:t>丙图中墨水在热水中扩散得快，说明温度越高，分子热运动越剧烈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D. </a:t>
            </a:r>
            <a:r>
              <a:rPr lang="zh-CN" sz="2400">
                <a:ea typeface="宋体" panose="02010600030101010101" pitchFamily="2" charset="-122"/>
              </a:rPr>
              <a:t>丁图中玻璃筒内的硝化棉燃烧，是通过做功的方式增加了密闭空气的内能</a:t>
            </a:r>
            <a:endParaRPr lang="zh-CN" altLang="en-US" sz="2400"/>
          </a:p>
        </p:txBody>
      </p:sp>
      <p:sp>
        <p:nvSpPr>
          <p:cNvPr id="4" name="矩形 3"/>
          <p:cNvSpPr/>
          <p:nvPr/>
        </p:nvSpPr>
        <p:spPr>
          <a:xfrm>
            <a:off x="730885" y="4498975"/>
            <a:ext cx="2343785" cy="460375"/>
          </a:xfrm>
          <a:prstGeom prst="rect">
            <a:avLst/>
          </a:prstGeom>
        </p:spPr>
        <p:txBody>
          <a:bodyPr wrap="square">
            <a:spAutoFit/>
          </a:bodyPr>
          <a:p>
            <a:pPr algn="l"/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【答案】：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  </a:t>
            </a:r>
            <a:endParaRPr lang="zh-CN" altLang="zh-CN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1105535" y="1219835"/>
            <a:ext cx="9942830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6. 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(2014 </a:t>
            </a:r>
            <a:r>
              <a:rPr lang="zh-CN" sz="2400">
                <a:cs typeface="楷体_GB2312" charset="0"/>
              </a:rPr>
              <a:t>河南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12</a:t>
            </a:r>
            <a:r>
              <a:rPr lang="zh-CN" sz="2400">
                <a:cs typeface="楷体_GB2312" charset="0"/>
              </a:rPr>
              <a:t>题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2</a:t>
            </a:r>
            <a:r>
              <a:rPr lang="zh-CN" sz="2400">
                <a:cs typeface="楷体_GB2312" charset="0"/>
              </a:rPr>
              <a:t>分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用相同的加热装置给质量相等的甲、乙两种液体同时加热，两种液体的温度随时间的变化如下表所示．由数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据比较两种液体的比热容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　　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zh-CN" altLang="en-US" sz="2400"/>
          </a:p>
        </p:txBody>
      </p:sp>
      <p:graphicFrame>
        <p:nvGraphicFramePr>
          <p:cNvPr id="2" name="表格 1"/>
          <p:cNvGraphicFramePr/>
          <p:nvPr>
            <p:custDataLst>
              <p:tags r:id="rId1"/>
            </p:custDataLst>
          </p:nvPr>
        </p:nvGraphicFramePr>
        <p:xfrm>
          <a:off x="2378393" y="3200400"/>
          <a:ext cx="7212330" cy="167259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181860"/>
                <a:gridCol w="839470"/>
                <a:gridCol w="838200"/>
                <a:gridCol w="838200"/>
                <a:gridCol w="838200"/>
                <a:gridCol w="838200"/>
                <a:gridCol w="838200"/>
              </a:tblGrid>
              <a:tr h="557530"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时间</a:t>
                      </a:r>
                      <a:r>
                        <a:rPr lang="en-US" sz="2400" b="0" i="1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t</a:t>
                      </a:r>
                      <a:r>
                        <a:rPr lang="en-US" sz="2400" b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/min</a:t>
                      </a:r>
                      <a:endParaRPr lang="en-US" altLang="en-US" sz="2400" b="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57530"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甲的温度/ ℃</a:t>
                      </a:r>
                      <a:endParaRPr lang="en-US" altLang="en-US" sz="2400" b="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57530"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乙的温度/ ℃</a:t>
                      </a:r>
                      <a:endParaRPr lang="en-US" altLang="en-US" sz="2400" b="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文本框 2"/>
          <p:cNvSpPr txBox="1"/>
          <p:nvPr/>
        </p:nvSpPr>
        <p:spPr>
          <a:xfrm>
            <a:off x="1332865" y="5318125"/>
            <a:ext cx="742124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A. 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  <a:r>
              <a:rPr lang="zh-CN" sz="2400" baseline="-25000">
                <a:ea typeface="宋体" panose="02010600030101010101" pitchFamily="2" charset="-122"/>
              </a:rPr>
              <a:t>甲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&gt;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  <a:r>
              <a:rPr lang="zh-CN" sz="2400" baseline="-25000">
                <a:ea typeface="宋体" panose="02010600030101010101" pitchFamily="2" charset="-122"/>
              </a:rPr>
              <a:t>乙</a:t>
            </a:r>
            <a:r>
              <a:rPr lang="zh-CN" sz="2400">
                <a:ea typeface="宋体" panose="02010600030101010101" pitchFamily="2" charset="-122"/>
              </a:rPr>
              <a:t>　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B. 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  <a:r>
              <a:rPr lang="zh-CN" sz="2400" baseline="-25000">
                <a:ea typeface="宋体" panose="02010600030101010101" pitchFamily="2" charset="-122"/>
              </a:rPr>
              <a:t>甲</a:t>
            </a:r>
            <a:r>
              <a:rPr lang="zh-CN" sz="2400">
                <a:ea typeface="宋体" panose="02010600030101010101" pitchFamily="2" charset="-122"/>
              </a:rPr>
              <a:t>＝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  <a:r>
              <a:rPr lang="zh-CN" sz="2400" baseline="-25000">
                <a:ea typeface="宋体" panose="02010600030101010101" pitchFamily="2" charset="-122"/>
              </a:rPr>
              <a:t>乙</a:t>
            </a:r>
            <a:r>
              <a:rPr lang="zh-CN" sz="2400">
                <a:ea typeface="宋体" panose="02010600030101010101" pitchFamily="2" charset="-122"/>
              </a:rPr>
              <a:t>　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C. 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  <a:r>
              <a:rPr lang="zh-CN" sz="2400" baseline="-25000">
                <a:ea typeface="宋体" panose="02010600030101010101" pitchFamily="2" charset="-122"/>
              </a:rPr>
              <a:t>甲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&lt;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  <a:r>
              <a:rPr lang="zh-CN" sz="2400" baseline="-25000">
                <a:ea typeface="宋体" panose="02010600030101010101" pitchFamily="2" charset="-122"/>
              </a:rPr>
              <a:t>乙</a:t>
            </a:r>
            <a:r>
              <a:rPr lang="zh-CN" sz="2400">
                <a:ea typeface="宋体" panose="02010600030101010101" pitchFamily="2" charset="-122"/>
              </a:rPr>
              <a:t>　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D. </a:t>
            </a:r>
            <a:r>
              <a:rPr lang="zh-CN" sz="2400">
                <a:ea typeface="宋体" panose="02010600030101010101" pitchFamily="2" charset="-122"/>
              </a:rPr>
              <a:t>无法确定</a:t>
            </a:r>
            <a:endParaRPr lang="zh-CN" altLang="en-US" sz="2400"/>
          </a:p>
        </p:txBody>
      </p:sp>
      <p:sp>
        <p:nvSpPr>
          <p:cNvPr id="4" name="矩形 3"/>
          <p:cNvSpPr/>
          <p:nvPr/>
        </p:nvSpPr>
        <p:spPr>
          <a:xfrm>
            <a:off x="2596252" y="2489562"/>
            <a:ext cx="403225" cy="460375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zh-CN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9" name="组合 18"/>
          <p:cNvGrpSpPr/>
          <p:nvPr/>
        </p:nvGrpSpPr>
        <p:grpSpPr>
          <a:xfrm>
            <a:off x="917575" y="958850"/>
            <a:ext cx="5999480" cy="737235"/>
            <a:chOff x="87" y="2953"/>
            <a:chExt cx="9448" cy="1161"/>
          </a:xfrm>
        </p:grpSpPr>
        <p:pic>
          <p:nvPicPr>
            <p:cNvPr id="20" name="图片 19" descr="考点3字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87" y="3275"/>
              <a:ext cx="3418" cy="761"/>
            </a:xfrm>
            <a:prstGeom prst="rect">
              <a:avLst/>
            </a:prstGeom>
          </p:spPr>
        </p:pic>
        <p:grpSp>
          <p:nvGrpSpPr>
            <p:cNvPr id="21" name="组合 20"/>
            <p:cNvGrpSpPr/>
            <p:nvPr/>
          </p:nvGrpSpPr>
          <p:grpSpPr>
            <a:xfrm>
              <a:off x="160" y="2953"/>
              <a:ext cx="9375" cy="1161"/>
              <a:chOff x="273" y="2953"/>
              <a:chExt cx="9375" cy="1161"/>
            </a:xfrm>
          </p:grpSpPr>
          <p:sp>
            <p:nvSpPr>
              <p:cNvPr id="22" name="文本框 4"/>
              <p:cNvSpPr txBox="1"/>
              <p:nvPr/>
            </p:nvSpPr>
            <p:spPr>
              <a:xfrm>
                <a:off x="3894" y="2953"/>
                <a:ext cx="5754" cy="1161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p>
                <a:pPr>
                  <a:lnSpc>
                    <a:spcPct val="150000"/>
                  </a:lnSpc>
                </a:pPr>
                <a:r>
                  <a:rPr lang="zh-CN" altLang="en-US" sz="2800" dirty="0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开放、推理题</a:t>
                </a:r>
                <a:r>
                  <a:rPr lang="zh-CN" altLang="en-US" sz="2400" dirty="0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(2016.6)</a:t>
                </a:r>
                <a:endParaRPr sz="2400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  <p:grpSp>
            <p:nvGrpSpPr>
              <p:cNvPr id="23" name="组合 13"/>
              <p:cNvGrpSpPr/>
              <p:nvPr/>
            </p:nvGrpSpPr>
            <p:grpSpPr>
              <a:xfrm>
                <a:off x="273" y="3246"/>
                <a:ext cx="3110" cy="822"/>
                <a:chOff x="6025" y="8865"/>
                <a:chExt cx="3310" cy="877"/>
              </a:xfrm>
            </p:grpSpPr>
            <p:sp>
              <p:nvSpPr>
                <p:cNvPr id="24" name="文本框 10"/>
                <p:cNvSpPr txBox="1"/>
                <p:nvPr/>
              </p:nvSpPr>
              <p:spPr>
                <a:xfrm>
                  <a:off x="6025" y="8865"/>
                  <a:ext cx="2506" cy="877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wrap="square" anchor="t">
                  <a:spAutoFit/>
                </a:bodyPr>
                <a:p>
                  <a:r>
                    <a:rPr lang="zh-CN" altLang="en-US" sz="2800" b="1" dirty="0">
                      <a:latin typeface="Times New Roman" panose="02020603050405020304" pitchFamily="18" charset="0"/>
                      <a:ea typeface="黑体" panose="02010609060101010101" pitchFamily="49" charset="-122"/>
                    </a:rPr>
                    <a:t>命题点</a:t>
                  </a:r>
                  <a:endParaRPr lang="zh-CN" altLang="en-US" sz="2800" b="1" dirty="0">
                    <a:latin typeface="Times New Roman" panose="02020603050405020304" pitchFamily="18" charset="0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25" name="文本框 11"/>
                <p:cNvSpPr txBox="1"/>
                <p:nvPr/>
              </p:nvSpPr>
              <p:spPr>
                <a:xfrm rot="-10800000" flipV="1">
                  <a:off x="8667" y="8865"/>
                  <a:ext cx="668" cy="877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t">
                  <a:spAutoFit/>
                </a:bodyPr>
                <a:p>
                  <a:r>
                    <a:rPr lang="en-US" altLang="zh-CN" sz="2800" b="1">
                      <a:latin typeface="Times New Roman" panose="02020603050405020304" pitchFamily="18" charset="0"/>
                      <a:ea typeface="黑体" panose="02010609060101010101" pitchFamily="49" charset="-122"/>
                      <a:cs typeface="Times New Roman" panose="02020603050405020304" pitchFamily="18" charset="0"/>
                    </a:rPr>
                    <a:t>3</a:t>
                  </a:r>
                  <a:endParaRPr lang="en-US" altLang="zh-CN" sz="28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</p:grpSp>
        </p:grpSp>
      </p:grpSp>
      <p:sp>
        <p:nvSpPr>
          <p:cNvPr id="100" name="文本框 99"/>
          <p:cNvSpPr txBox="1"/>
          <p:nvPr/>
        </p:nvSpPr>
        <p:spPr>
          <a:xfrm>
            <a:off x="845820" y="1662430"/>
            <a:ext cx="917384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7. 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(2016</a:t>
            </a:r>
            <a:r>
              <a:rPr lang="zh-CN" sz="2400">
                <a:cs typeface="楷体_GB2312" charset="0"/>
              </a:rPr>
              <a:t>河南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6</a:t>
            </a:r>
            <a:r>
              <a:rPr lang="zh-CN" sz="2400">
                <a:cs typeface="楷体_GB2312" charset="0"/>
              </a:rPr>
              <a:t>题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3</a:t>
            </a:r>
            <a:r>
              <a:rPr lang="zh-CN" sz="2400">
                <a:cs typeface="楷体_GB2312" charset="0"/>
              </a:rPr>
              <a:t>分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物理知识是对自然现象的概括和总结，又广泛应用于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生活和技术当中．</a:t>
            </a:r>
            <a:r>
              <a:rPr lang="zh-CN" sz="2400">
                <a:ea typeface="宋体" panose="02010600030101010101" pitchFamily="2" charset="-122"/>
              </a:rPr>
              <a:t>请联系表中的相关内容填写表中空格．</a:t>
            </a:r>
            <a:endParaRPr lang="zh-CN" altLang="en-US" sz="2400"/>
          </a:p>
        </p:txBody>
      </p:sp>
      <p:graphicFrame>
        <p:nvGraphicFramePr>
          <p:cNvPr id="2" name="表格 1"/>
          <p:cNvGraphicFramePr/>
          <p:nvPr>
            <p:custDataLst>
              <p:tags r:id="rId2"/>
            </p:custDataLst>
          </p:nvPr>
        </p:nvGraphicFramePr>
        <p:xfrm>
          <a:off x="936625" y="3052445"/>
          <a:ext cx="10229850" cy="295719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524885"/>
                <a:gridCol w="3180080"/>
                <a:gridCol w="3524885"/>
              </a:tblGrid>
              <a:tr h="554355"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自然现象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物理知识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实际应用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</a:tr>
              <a:tr h="811530"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物体具有惯性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跳远时利用助跑提高成绩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01675"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雄鹰展开翅膀在空中滑翔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飞机的机翼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89635"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水沸腾时水蒸气冲起壶盖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内能转化为机械能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" name="矩形 3"/>
          <p:cNvSpPr/>
          <p:nvPr/>
        </p:nvSpPr>
        <p:spPr>
          <a:xfrm>
            <a:off x="1376680" y="3853180"/>
            <a:ext cx="2317750" cy="460375"/>
          </a:xfrm>
          <a:prstGeom prst="rect">
            <a:avLst/>
          </a:prstGeom>
        </p:spPr>
        <p:txBody>
          <a:bodyPr wrap="square">
            <a:spAutoFit/>
          </a:bodyPr>
          <a:p>
            <a:pPr algn="l"/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刹车时人向前倾</a:t>
            </a:r>
            <a:endParaRPr lang="zh-CN" altLang="zh-CN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533637" y="4570457"/>
            <a:ext cx="2926080" cy="460375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流体流速大处压强小</a:t>
            </a:r>
            <a:endParaRPr lang="zh-CN" altLang="zh-CN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9037692" y="5343252"/>
            <a:ext cx="792480" cy="460375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热机</a:t>
            </a:r>
            <a:endParaRPr lang="zh-CN" altLang="zh-CN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5" name="组合 4"/>
          <p:cNvGrpSpPr/>
          <p:nvPr/>
        </p:nvGrpSpPr>
        <p:grpSpPr>
          <a:xfrm>
            <a:off x="765810" y="1426210"/>
            <a:ext cx="1838960" cy="474345"/>
            <a:chOff x="1318" y="2359"/>
            <a:chExt cx="2896" cy="747"/>
          </a:xfrm>
        </p:grpSpPr>
        <p:pic>
          <p:nvPicPr>
            <p:cNvPr id="4" name="图片 3" descr="三级标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18" y="2359"/>
              <a:ext cx="2896" cy="714"/>
            </a:xfrm>
            <a:prstGeom prst="rect">
              <a:avLst/>
            </a:prstGeom>
          </p:spPr>
        </p:pic>
        <p:sp>
          <p:nvSpPr>
            <p:cNvPr id="6" name="文本框 5"/>
            <p:cNvSpPr txBox="1"/>
            <p:nvPr/>
          </p:nvSpPr>
          <p:spPr>
            <a:xfrm>
              <a:off x="1517" y="2381"/>
              <a:ext cx="2281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400" b="1">
                  <a:latin typeface="黑体" panose="02010609060101010101" pitchFamily="49" charset="-122"/>
                  <a:ea typeface="黑体" panose="02010609060101010101" pitchFamily="49" charset="-122"/>
                </a:rPr>
                <a:t>拓展训练</a:t>
              </a:r>
              <a:endParaRPr lang="zh-CN" altLang="en-US" sz="24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748665" y="2225040"/>
            <a:ext cx="10784840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8. </a:t>
            </a:r>
            <a:r>
              <a:rPr lang="zh-CN" sz="2400">
                <a:ea typeface="宋体" panose="02010600030101010101" pitchFamily="2" charset="-122"/>
              </a:rPr>
              <a:t>如图所示是某研究小组精心设计的一种机械．高处的水通过左侧的管道向下流动，水流冲击叶片，叶片的转动带动砂轮转动，就可以打磨需要的工件，同时带动右侧的抽水器将水从低处抽到高处，继续向下流动，从而永不停歇．你认为这种机械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________(</a:t>
            </a:r>
            <a:r>
              <a:rPr lang="zh-CN" sz="2400">
                <a:ea typeface="宋体" panose="02010600030101010101" pitchFamily="2" charset="-122"/>
              </a:rPr>
              <a:t>选填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能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ea typeface="宋体" panose="02010600030101010101" pitchFamily="2" charset="-122"/>
              </a:rPr>
              <a:t>或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不能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一直工作下去．你判断的理由是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__________________________________________________________________________________________________________________________________________.</a:t>
            </a:r>
            <a:endParaRPr lang="zh-CN" altLang="en-US" sz="2400"/>
          </a:p>
        </p:txBody>
      </p:sp>
      <p:sp>
        <p:nvSpPr>
          <p:cNvPr id="3" name="矩形 2"/>
          <p:cNvSpPr/>
          <p:nvPr/>
        </p:nvSpPr>
        <p:spPr>
          <a:xfrm>
            <a:off x="2748017" y="3996417"/>
            <a:ext cx="792480" cy="460375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不能</a:t>
            </a:r>
            <a:endParaRPr lang="zh-CN" altLang="zh-CN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802377" y="4426947"/>
            <a:ext cx="10850880" cy="1198880"/>
          </a:xfrm>
          <a:prstGeom prst="rect">
            <a:avLst/>
          </a:prstGeom>
        </p:spPr>
        <p:txBody>
          <a:bodyPr wrap="none">
            <a:spAutoFit/>
          </a:bodyPr>
          <a:p>
            <a:pPr algn="l">
              <a:lnSpc>
                <a:spcPct val="150000"/>
              </a:lnSpc>
            </a:pPr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水流带动砂轮工作时对外做功，因为摩擦等原因，有部分机械能转化为其他形式</a:t>
            </a:r>
            <a:endParaRPr lang="zh-CN" altLang="zh-CN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 algn="l">
              <a:lnSpc>
                <a:spcPct val="150000"/>
              </a:lnSpc>
            </a:pPr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的能，故从高处流下的水不可能全部被抽回原来的高度，最终上面的水会流尽</a:t>
            </a:r>
            <a:endParaRPr lang="zh-CN" altLang="zh-CN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9" name="组合 18"/>
          <p:cNvGrpSpPr/>
          <p:nvPr/>
        </p:nvGrpSpPr>
        <p:grpSpPr>
          <a:xfrm>
            <a:off x="1204595" y="1030605"/>
            <a:ext cx="7901305" cy="737235"/>
            <a:chOff x="87" y="2953"/>
            <a:chExt cx="12443" cy="1161"/>
          </a:xfrm>
        </p:grpSpPr>
        <p:pic>
          <p:nvPicPr>
            <p:cNvPr id="20" name="图片 19" descr="考点3字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87" y="3275"/>
              <a:ext cx="3418" cy="761"/>
            </a:xfrm>
            <a:prstGeom prst="rect">
              <a:avLst/>
            </a:prstGeom>
          </p:spPr>
        </p:pic>
        <p:grpSp>
          <p:nvGrpSpPr>
            <p:cNvPr id="21" name="组合 20"/>
            <p:cNvGrpSpPr/>
            <p:nvPr/>
          </p:nvGrpSpPr>
          <p:grpSpPr>
            <a:xfrm>
              <a:off x="160" y="2953"/>
              <a:ext cx="12370" cy="1161"/>
              <a:chOff x="273" y="2953"/>
              <a:chExt cx="12370" cy="1161"/>
            </a:xfrm>
          </p:grpSpPr>
          <p:sp>
            <p:nvSpPr>
              <p:cNvPr id="22" name="文本框 4"/>
              <p:cNvSpPr txBox="1"/>
              <p:nvPr/>
            </p:nvSpPr>
            <p:spPr>
              <a:xfrm>
                <a:off x="3894" y="2953"/>
                <a:ext cx="8749" cy="1161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p>
                <a:pPr>
                  <a:lnSpc>
                    <a:spcPct val="150000"/>
                  </a:lnSpc>
                </a:pPr>
                <a:r>
                  <a:rPr lang="zh-CN" altLang="en-US" sz="2800" dirty="0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比较不同物质吸热的情况</a:t>
                </a:r>
                <a:r>
                  <a:rPr lang="zh-CN" altLang="en-US" sz="2400" dirty="0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(2015.18)</a:t>
                </a:r>
                <a:endParaRPr sz="2400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  <p:grpSp>
            <p:nvGrpSpPr>
              <p:cNvPr id="23" name="组合 13"/>
              <p:cNvGrpSpPr/>
              <p:nvPr/>
            </p:nvGrpSpPr>
            <p:grpSpPr>
              <a:xfrm>
                <a:off x="273" y="3246"/>
                <a:ext cx="3110" cy="822"/>
                <a:chOff x="6025" y="8865"/>
                <a:chExt cx="3310" cy="877"/>
              </a:xfrm>
            </p:grpSpPr>
            <p:sp>
              <p:nvSpPr>
                <p:cNvPr id="24" name="文本框 10"/>
                <p:cNvSpPr txBox="1"/>
                <p:nvPr/>
              </p:nvSpPr>
              <p:spPr>
                <a:xfrm>
                  <a:off x="6025" y="8865"/>
                  <a:ext cx="2506" cy="877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wrap="square" anchor="t">
                  <a:spAutoFit/>
                </a:bodyPr>
                <a:p>
                  <a:r>
                    <a:rPr lang="zh-CN" altLang="en-US" sz="2800" b="1" dirty="0">
                      <a:latin typeface="Times New Roman" panose="02020603050405020304" pitchFamily="18" charset="0"/>
                      <a:ea typeface="黑体" panose="02010609060101010101" pitchFamily="49" charset="-122"/>
                    </a:rPr>
                    <a:t>命题点</a:t>
                  </a:r>
                  <a:endParaRPr lang="zh-CN" altLang="en-US" sz="2800" b="1" dirty="0">
                    <a:latin typeface="Times New Roman" panose="02020603050405020304" pitchFamily="18" charset="0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25" name="文本框 11"/>
                <p:cNvSpPr txBox="1"/>
                <p:nvPr/>
              </p:nvSpPr>
              <p:spPr>
                <a:xfrm rot="-10800000" flipV="1">
                  <a:off x="8667" y="8865"/>
                  <a:ext cx="668" cy="877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t">
                  <a:spAutoFit/>
                </a:bodyPr>
                <a:p>
                  <a:r>
                    <a:rPr lang="en-US" altLang="zh-CN" sz="2800" b="1">
                      <a:latin typeface="Times New Roman" panose="02020603050405020304" pitchFamily="18" charset="0"/>
                      <a:ea typeface="黑体" panose="02010609060101010101" pitchFamily="49" charset="-122"/>
                      <a:cs typeface="Times New Roman" panose="02020603050405020304" pitchFamily="18" charset="0"/>
                    </a:rPr>
                    <a:t>4</a:t>
                  </a:r>
                  <a:endParaRPr lang="en-US" altLang="zh-CN" sz="28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</p:grpSp>
        </p:grpSp>
      </p:grpSp>
      <p:sp>
        <p:nvSpPr>
          <p:cNvPr id="100" name="文本框 99"/>
          <p:cNvSpPr txBox="1"/>
          <p:nvPr/>
        </p:nvSpPr>
        <p:spPr>
          <a:xfrm>
            <a:off x="1179195" y="2024380"/>
            <a:ext cx="1005205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9. 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(2015</a:t>
            </a:r>
            <a:r>
              <a:rPr lang="zh-CN" sz="2400">
                <a:cs typeface="楷体_GB2312" charset="0"/>
              </a:rPr>
              <a:t>河南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18</a:t>
            </a:r>
            <a:r>
              <a:rPr lang="zh-CN" sz="2400">
                <a:cs typeface="楷体_GB2312" charset="0"/>
              </a:rPr>
              <a:t>题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4</a:t>
            </a:r>
            <a:r>
              <a:rPr lang="zh-CN" sz="2400">
                <a:cs typeface="楷体_GB2312" charset="0"/>
              </a:rPr>
              <a:t>分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为比较两种液体的吸热能力，小军用图甲中两个相同的装置做实验，实验器材还有天平和秒表．收集的实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验数据记录如下表．</a:t>
            </a:r>
            <a:endParaRPr lang="zh-CN" altLang="en-US" sz="2400"/>
          </a:p>
        </p:txBody>
      </p:sp>
      <p:pic>
        <p:nvPicPr>
          <p:cNvPr id="2" name="图片 -214748200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57600" y="3412490"/>
            <a:ext cx="4518660" cy="200279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5636895" y="5598795"/>
            <a:ext cx="109474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1800">
                <a:cs typeface="楷体_GB2312" charset="0"/>
              </a:rPr>
              <a:t>第</a:t>
            </a:r>
            <a:r>
              <a:rPr lang="en-US" sz="1800">
                <a:latin typeface="Times New Roman" panose="02020603050405020304" pitchFamily="18" charset="0"/>
                <a:cs typeface="楷体_GB2312" charset="0"/>
              </a:rPr>
              <a:t>9</a:t>
            </a:r>
            <a:r>
              <a:rPr lang="zh-CN" sz="1800">
                <a:cs typeface="楷体_GB2312" charset="0"/>
              </a:rPr>
              <a:t>题图</a:t>
            </a:r>
            <a:endParaRPr lang="zh-CN" altLang="en-US" sz="18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3" name="组合 2"/>
          <p:cNvGrpSpPr/>
          <p:nvPr/>
        </p:nvGrpSpPr>
        <p:grpSpPr>
          <a:xfrm>
            <a:off x="783590" y="2994025"/>
            <a:ext cx="5176520" cy="523080"/>
            <a:chOff x="894" y="3246"/>
            <a:chExt cx="8152" cy="824"/>
          </a:xfrm>
        </p:grpSpPr>
        <p:sp>
          <p:nvSpPr>
            <p:cNvPr id="20481" name="文本框 4"/>
            <p:cNvSpPr txBox="1"/>
            <p:nvPr/>
          </p:nvSpPr>
          <p:spPr>
            <a:xfrm>
              <a:off x="3894" y="3246"/>
              <a:ext cx="5152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r>
                <a:rPr sz="2800" dirty="0"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rPr>
                <a:t>分子动理论</a:t>
              </a:r>
              <a:r>
                <a:rPr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(6年4考)</a:t>
              </a:r>
              <a:r>
                <a:rPr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　</a:t>
              </a:r>
              <a:endParaRPr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pSp>
          <p:nvGrpSpPr>
            <p:cNvPr id="20488" name="组合 13"/>
            <p:cNvGrpSpPr/>
            <p:nvPr/>
          </p:nvGrpSpPr>
          <p:grpSpPr>
            <a:xfrm>
              <a:off x="894" y="3246"/>
              <a:ext cx="2665" cy="824"/>
              <a:chOff x="6686" y="8865"/>
              <a:chExt cx="2836" cy="879"/>
            </a:xfrm>
          </p:grpSpPr>
          <p:pic>
            <p:nvPicPr>
              <p:cNvPr id="20489" name="图片 9" descr="考点2字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6686" y="8865"/>
                <a:ext cx="2836" cy="821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0490" name="文本框 10"/>
              <p:cNvSpPr txBox="1"/>
              <p:nvPr/>
            </p:nvSpPr>
            <p:spPr>
              <a:xfrm>
                <a:off x="6686" y="8865"/>
                <a:ext cx="1536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zh-CN" altLang="en-US" sz="28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考点</a:t>
                </a:r>
                <a:endParaRPr lang="zh-CN" altLang="en-US" sz="2800" b="1" dirty="0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20491" name="文本框 11"/>
              <p:cNvSpPr txBox="1"/>
              <p:nvPr/>
            </p:nvSpPr>
            <p:spPr>
              <a:xfrm rot="-10800000" flipV="1">
                <a:off x="8667" y="8865"/>
                <a:ext cx="668" cy="879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28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1</a:t>
                </a:r>
                <a:endParaRPr lang="en-US" altLang="zh-CN" sz="28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18440" name="组合 4"/>
          <p:cNvGrpSpPr/>
          <p:nvPr/>
        </p:nvGrpSpPr>
        <p:grpSpPr>
          <a:xfrm>
            <a:off x="836104" y="1162050"/>
            <a:ext cx="10515147" cy="645159"/>
            <a:chOff x="1208" y="1190"/>
            <a:chExt cx="16640" cy="1018"/>
          </a:xfrm>
        </p:grpSpPr>
        <p:pic>
          <p:nvPicPr>
            <p:cNvPr id="18441" name="图片 1" descr="一级标"/>
            <p:cNvPicPr>
              <a:picLocks noChangeAspect="1"/>
            </p:cNvPicPr>
            <p:nvPr/>
          </p:nvPicPr>
          <p:blipFill>
            <a:blip r:embed="rId2"/>
            <a:srcRect l="6263" t="-3066" r="6950"/>
            <a:stretch>
              <a:fillRect/>
            </a:stretch>
          </p:blipFill>
          <p:spPr>
            <a:xfrm>
              <a:off x="1208" y="1243"/>
              <a:ext cx="16640" cy="87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8442" name="文本框 10"/>
            <p:cNvSpPr txBox="1"/>
            <p:nvPr/>
          </p:nvSpPr>
          <p:spPr>
            <a:xfrm>
              <a:off x="6468" y="1190"/>
              <a:ext cx="6211" cy="101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algn="ctr"/>
              <a:r>
                <a:rPr lang="zh-CN" altLang="en-US" sz="3600" b="1">
                  <a:latin typeface="黑体" panose="02010609060101010101" pitchFamily="49" charset="-122"/>
                  <a:ea typeface="黑体" panose="02010609060101010101" pitchFamily="49" charset="-122"/>
                </a:rPr>
                <a:t>面对面</a:t>
              </a:r>
              <a:r>
                <a:rPr lang="en-US" altLang="zh-CN" sz="3600" b="1">
                  <a:latin typeface="黑体" panose="02010609060101010101" pitchFamily="49" charset="-122"/>
                  <a:ea typeface="黑体" panose="02010609060101010101" pitchFamily="49" charset="-122"/>
                </a:rPr>
                <a:t>“</a:t>
              </a:r>
              <a:r>
                <a:rPr lang="zh-CN" altLang="en-US" sz="3600" b="1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过</a:t>
              </a:r>
              <a:r>
                <a:rPr lang="en-US" altLang="zh-CN" sz="3600" b="1">
                  <a:latin typeface="黑体" panose="02010609060101010101" pitchFamily="49" charset="-122"/>
                  <a:ea typeface="黑体" panose="02010609060101010101" pitchFamily="49" charset="-122"/>
                </a:rPr>
                <a:t>”</a:t>
              </a:r>
              <a:r>
                <a:rPr lang="zh-CN" altLang="en-US" sz="3600" b="1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考点</a:t>
              </a:r>
              <a:endParaRPr lang="zh-CN" altLang="en-US" sz="3600" b="1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836295" y="1899920"/>
            <a:ext cx="2889885" cy="648335"/>
            <a:chOff x="1456" y="3050"/>
            <a:chExt cx="4551" cy="1021"/>
          </a:xfrm>
        </p:grpSpPr>
        <p:sp>
          <p:nvSpPr>
            <p:cNvPr id="37" name="文本框 36"/>
            <p:cNvSpPr txBox="1"/>
            <p:nvPr/>
          </p:nvSpPr>
          <p:spPr>
            <a:xfrm>
              <a:off x="3000" y="3132"/>
              <a:ext cx="3007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algn="l"/>
              <a:r>
                <a:rPr lang="zh-CN" sz="2800">
                  <a:ea typeface="黑体" panose="02010609060101010101" pitchFamily="49" charset="-122"/>
                </a:rPr>
                <a:t>考点梳理</a:t>
              </a:r>
              <a:endParaRPr lang="zh-CN" sz="2800">
                <a:ea typeface="黑体" panose="02010609060101010101" pitchFamily="49" charset="-122"/>
              </a:endParaRPr>
            </a:p>
          </p:txBody>
        </p:sp>
        <p:pic>
          <p:nvPicPr>
            <p:cNvPr id="38" name="图片 37" descr="二级标（14磅）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456" y="3050"/>
              <a:ext cx="1243" cy="1021"/>
            </a:xfrm>
            <a:prstGeom prst="rect">
              <a:avLst/>
            </a:prstGeom>
          </p:spPr>
        </p:pic>
      </p:grpSp>
      <p:sp>
        <p:nvSpPr>
          <p:cNvPr id="100" name="文本框 99"/>
          <p:cNvSpPr txBox="1"/>
          <p:nvPr/>
        </p:nvSpPr>
        <p:spPr>
          <a:xfrm>
            <a:off x="783590" y="3728720"/>
            <a:ext cx="10753725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1. </a:t>
            </a:r>
            <a:r>
              <a:rPr lang="zh-CN" sz="2400">
                <a:ea typeface="黑体" panose="02010609060101010101" pitchFamily="49" charset="-122"/>
              </a:rPr>
              <a:t>分子热运动</a:t>
            </a: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</a:rPr>
              <a:t>(1)</a:t>
            </a:r>
            <a:r>
              <a:rPr lang="zh-CN" sz="2400">
                <a:ea typeface="黑体" panose="02010609060101010101" pitchFamily="49" charset="-122"/>
              </a:rPr>
              <a:t>定义：</a:t>
            </a:r>
            <a:r>
              <a:rPr lang="zh-CN" sz="2400">
                <a:ea typeface="宋体" panose="02010600030101010101" pitchFamily="2" charset="-122"/>
              </a:rPr>
              <a:t>一切物质的分子都在不停地做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运动，这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种现象叫做分子的热运动．</a:t>
            </a: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</a:rPr>
              <a:t>(2)</a:t>
            </a:r>
            <a:r>
              <a:rPr lang="zh-CN" sz="2400">
                <a:ea typeface="黑体" panose="02010609060101010101" pitchFamily="49" charset="-122"/>
              </a:rPr>
              <a:t>特点：</a:t>
            </a:r>
            <a:r>
              <a:rPr lang="zh-CN" sz="2400">
                <a:ea typeface="宋体" panose="02010600030101010101" pitchFamily="2" charset="-122"/>
              </a:rPr>
              <a:t>温度越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，分子热运动越剧烈．</a:t>
            </a:r>
            <a:endParaRPr lang="en-US" altLang="zh-CN" sz="2400">
              <a:ea typeface="宋体" panose="02010600030101010101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145267" y="4388212"/>
            <a:ext cx="1097280" cy="460375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无规则</a:t>
            </a:r>
            <a:endParaRPr lang="zh-CN" altLang="zh-CN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258557" y="5519782"/>
            <a:ext cx="487680" cy="460375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高</a:t>
            </a:r>
            <a:endParaRPr lang="zh-CN" altLang="zh-CN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43" name="流程图: 终止 42">
            <a:hlinkClick r:id="rId4" action="ppaction://hlinksldjump"/>
          </p:cNvPr>
          <p:cNvSpPr/>
          <p:nvPr/>
        </p:nvSpPr>
        <p:spPr>
          <a:xfrm>
            <a:off x="9199245" y="5391150"/>
            <a:ext cx="2034540" cy="477520"/>
          </a:xfrm>
          <a:prstGeom prst="flowChartTerminator">
            <a:avLst/>
          </a:prstGeom>
          <a:solidFill>
            <a:schemeClr val="accent4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p>
            <a:pPr algn="ctr" fontAlgn="base">
              <a:lnSpc>
                <a:spcPct val="100000"/>
              </a:lnSpc>
            </a:pPr>
            <a:r>
              <a:rPr lang="zh-CN" altLang="en-US" sz="1815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返回思维导图</a:t>
            </a:r>
            <a:endParaRPr lang="zh-CN" altLang="en-US" sz="1815" b="1" strike="noStrike" noProof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  <p:custDataLst>
      <p:tags r:id="rId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" name="表格 1"/>
          <p:cNvGraphicFramePr/>
          <p:nvPr>
            <p:custDataLst>
              <p:tags r:id="rId1"/>
            </p:custDataLst>
          </p:nvPr>
        </p:nvGraphicFramePr>
        <p:xfrm>
          <a:off x="1770698" y="1119505"/>
          <a:ext cx="10332720" cy="22479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230755"/>
                <a:gridCol w="2210435"/>
                <a:gridCol w="2167890"/>
                <a:gridCol w="1492250"/>
                <a:gridCol w="2231390"/>
              </a:tblGrid>
              <a:tr h="1150620"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　　物理量</a:t>
                      </a:r>
                      <a:endParaRPr lang="en-US" altLang="en-US" sz="2400" b="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  <a:p>
                      <a:pPr indent="0" algn="l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物质</a:t>
                      </a:r>
                      <a:endParaRPr lang="zh-CN" altLang="en-US" sz="2400" b="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 w="12700">
                      <a:solidFill>
                        <a:schemeClr val="tx1"/>
                      </a:solidFill>
                      <a:prstDash val="solid"/>
                    </a:lnTlToBr>
                    <a:lnBlToTr>
                      <a:noFill/>
                    </a:lnBlToT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  <a:sym typeface="+mn-ea"/>
                        </a:rPr>
                        <a:t>质量/g</a:t>
                      </a:r>
                      <a:endParaRPr lang="en-US" altLang="en-US" sz="2400" b="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  <a:sym typeface="+mn-ea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  <a:sym typeface="+mn-ea"/>
                        </a:rPr>
                        <a:t>初始温度/℃</a:t>
                      </a:r>
                      <a:endParaRPr lang="en-US" altLang="en-US" sz="2400" b="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  <a:sym typeface="+mn-ea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  <a:sym typeface="+mn-ea"/>
                        </a:rPr>
                        <a:t>加热时间/min</a:t>
                      </a:r>
                      <a:endParaRPr lang="en-US" altLang="en-US" sz="2400" b="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  <a:sym typeface="+mn-ea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  <a:sym typeface="+mn-ea"/>
                        </a:rPr>
                        <a:t>最终温度/℃</a:t>
                      </a:r>
                      <a:endParaRPr lang="en-US" altLang="en-US" sz="2400" b="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  <a:sym typeface="+mn-ea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</a:tr>
              <a:tr h="548640"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液体1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8640"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液体2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68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00" name="文本框 99"/>
          <p:cNvSpPr txBox="1"/>
          <p:nvPr/>
        </p:nvSpPr>
        <p:spPr>
          <a:xfrm>
            <a:off x="1367155" y="3783965"/>
            <a:ext cx="9599930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(1)</a:t>
            </a:r>
            <a:r>
              <a:rPr lang="zh-CN" sz="2400">
                <a:ea typeface="宋体" panose="02010600030101010101" pitchFamily="2" charset="-122"/>
              </a:rPr>
              <a:t>某时刻温度计的示数如图乙所示，此温度值是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________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℃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.(2)</a:t>
            </a:r>
            <a:r>
              <a:rPr lang="zh-CN" sz="2400">
                <a:ea typeface="宋体" panose="02010600030101010101" pitchFamily="2" charset="-122"/>
              </a:rPr>
              <a:t>实验中，用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____________</a:t>
            </a:r>
            <a:r>
              <a:rPr lang="zh-CN" sz="2400">
                <a:ea typeface="宋体" panose="02010600030101010101" pitchFamily="2" charset="-122"/>
              </a:rPr>
              <a:t>间接反映液体吸收热量的多少．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(3)</a:t>
            </a:r>
            <a:r>
              <a:rPr lang="zh-CN" sz="2400">
                <a:ea typeface="宋体" panose="02010600030101010101" pitchFamily="2" charset="-122"/>
              </a:rPr>
              <a:t>通过分析表中数据可知，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________(</a:t>
            </a:r>
            <a:r>
              <a:rPr lang="zh-CN" sz="2400">
                <a:ea typeface="宋体" panose="02010600030101010101" pitchFamily="2" charset="-122"/>
              </a:rPr>
              <a:t>选填</a:t>
            </a:r>
            <a:r>
              <a:rPr lang="en-US" sz="2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液体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en-US" sz="2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ea typeface="宋体" panose="02010600030101010101" pitchFamily="2" charset="-122"/>
              </a:rPr>
              <a:t>或</a:t>
            </a:r>
            <a:r>
              <a:rPr lang="en-US" sz="2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液体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en-US" sz="2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的吸热能力较强，物理上用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这个物理量来描述物质的吸热能力．</a:t>
            </a:r>
            <a:endParaRPr lang="zh-CN" altLang="en-US" sz="2400"/>
          </a:p>
        </p:txBody>
      </p:sp>
      <p:sp>
        <p:nvSpPr>
          <p:cNvPr id="3" name="矩形 2"/>
          <p:cNvSpPr/>
          <p:nvPr/>
        </p:nvSpPr>
        <p:spPr>
          <a:xfrm>
            <a:off x="8264897" y="3924662"/>
            <a:ext cx="487680" cy="460375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26</a:t>
            </a:r>
            <a:endParaRPr lang="zh-CN" altLang="zh-CN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512557" y="4482192"/>
            <a:ext cx="1402080" cy="460375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加热时间</a:t>
            </a:r>
            <a:endParaRPr lang="zh-CN" altLang="zh-CN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218167" y="5039722"/>
            <a:ext cx="944880" cy="460375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液体1</a:t>
            </a:r>
            <a:endParaRPr lang="zh-CN" altLang="zh-CN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854822" y="5542007"/>
            <a:ext cx="1097280" cy="460375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比热容</a:t>
            </a:r>
            <a:endParaRPr lang="zh-CN" altLang="zh-CN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9" name="组合 18"/>
          <p:cNvGrpSpPr/>
          <p:nvPr/>
        </p:nvGrpSpPr>
        <p:grpSpPr>
          <a:xfrm>
            <a:off x="774065" y="1763395"/>
            <a:ext cx="10582275" cy="737235"/>
            <a:chOff x="87" y="2977"/>
            <a:chExt cx="16665" cy="1161"/>
          </a:xfrm>
        </p:grpSpPr>
        <p:pic>
          <p:nvPicPr>
            <p:cNvPr id="20" name="图片 19" descr="考点3字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87" y="3275"/>
              <a:ext cx="3418" cy="761"/>
            </a:xfrm>
            <a:prstGeom prst="rect">
              <a:avLst/>
            </a:prstGeom>
          </p:spPr>
        </p:pic>
        <p:grpSp>
          <p:nvGrpSpPr>
            <p:cNvPr id="21" name="组合 20"/>
            <p:cNvGrpSpPr/>
            <p:nvPr/>
          </p:nvGrpSpPr>
          <p:grpSpPr>
            <a:xfrm>
              <a:off x="160" y="2977"/>
              <a:ext cx="16592" cy="1161"/>
              <a:chOff x="273" y="2977"/>
              <a:chExt cx="16592" cy="1161"/>
            </a:xfrm>
          </p:grpSpPr>
          <p:sp>
            <p:nvSpPr>
              <p:cNvPr id="22" name="文本框 4"/>
              <p:cNvSpPr txBox="1"/>
              <p:nvPr/>
            </p:nvSpPr>
            <p:spPr>
              <a:xfrm>
                <a:off x="3894" y="2977"/>
                <a:ext cx="12971" cy="1161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p>
                <a:pPr>
                  <a:lnSpc>
                    <a:spcPct val="150000"/>
                  </a:lnSpc>
                </a:pPr>
                <a:r>
                  <a:rPr lang="zh-CN" sz="2800" dirty="0">
                    <a:latin typeface="黑体" panose="02010609060101010101" pitchFamily="49" charset="-122"/>
                    <a:ea typeface="黑体" panose="02010609060101010101" pitchFamily="49" charset="-122"/>
                    <a:cs typeface="Times New Roman" panose="02020603050405020304" pitchFamily="18" charset="0"/>
                  </a:rPr>
                  <a:t>热量、热效率的相关计算</a:t>
                </a:r>
                <a:r>
                  <a:rPr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(必考，多在综合应用题中考查)　</a:t>
                </a:r>
                <a:endParaRPr sz="24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grpSp>
            <p:nvGrpSpPr>
              <p:cNvPr id="23" name="组合 13"/>
              <p:cNvGrpSpPr/>
              <p:nvPr/>
            </p:nvGrpSpPr>
            <p:grpSpPr>
              <a:xfrm>
                <a:off x="273" y="3246"/>
                <a:ext cx="3110" cy="822"/>
                <a:chOff x="6025" y="8865"/>
                <a:chExt cx="3310" cy="877"/>
              </a:xfrm>
            </p:grpSpPr>
            <p:sp>
              <p:nvSpPr>
                <p:cNvPr id="24" name="文本框 10"/>
                <p:cNvSpPr txBox="1"/>
                <p:nvPr/>
              </p:nvSpPr>
              <p:spPr>
                <a:xfrm>
                  <a:off x="6025" y="8865"/>
                  <a:ext cx="2506" cy="877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wrap="square" anchor="t">
                  <a:spAutoFit/>
                </a:bodyPr>
                <a:p>
                  <a:r>
                    <a:rPr lang="zh-CN" altLang="en-US" sz="2800" b="1" dirty="0">
                      <a:latin typeface="Times New Roman" panose="02020603050405020304" pitchFamily="18" charset="0"/>
                      <a:ea typeface="黑体" panose="02010609060101010101" pitchFamily="49" charset="-122"/>
                    </a:rPr>
                    <a:t>命题点</a:t>
                  </a:r>
                  <a:endParaRPr lang="zh-CN" altLang="en-US" sz="2800" b="1" dirty="0">
                    <a:latin typeface="Times New Roman" panose="02020603050405020304" pitchFamily="18" charset="0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25" name="文本框 11"/>
                <p:cNvSpPr txBox="1"/>
                <p:nvPr/>
              </p:nvSpPr>
              <p:spPr>
                <a:xfrm rot="-10800000" flipV="1">
                  <a:off x="8667" y="8865"/>
                  <a:ext cx="668" cy="877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t">
                  <a:spAutoFit/>
                </a:bodyPr>
                <a:p>
                  <a:r>
                    <a:rPr lang="en-US" altLang="zh-CN" sz="2800" b="1">
                      <a:latin typeface="Times New Roman" panose="02020603050405020304" pitchFamily="18" charset="0"/>
                      <a:ea typeface="黑体" panose="02010609060101010101" pitchFamily="49" charset="-122"/>
                      <a:cs typeface="Times New Roman" panose="02020603050405020304" pitchFamily="18" charset="0"/>
                    </a:rPr>
                    <a:t>5</a:t>
                  </a:r>
                  <a:endParaRPr lang="en-US" altLang="zh-CN" sz="28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</p:grpSp>
        </p:grpSp>
      </p:grpSp>
      <p:sp>
        <p:nvSpPr>
          <p:cNvPr id="100" name="文本框 99"/>
          <p:cNvSpPr txBox="1"/>
          <p:nvPr/>
        </p:nvSpPr>
        <p:spPr>
          <a:xfrm>
            <a:off x="774065" y="2758440"/>
            <a:ext cx="10286365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zh-CN" sz="2400">
                <a:ea typeface="黑体" panose="02010609060101010101" pitchFamily="49" charset="-122"/>
              </a:rPr>
              <a:t>类型</a:t>
            </a: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</a:rPr>
              <a:t>1</a:t>
            </a:r>
            <a:r>
              <a:rPr lang="zh-CN" sz="2400">
                <a:ea typeface="黑体" panose="02010609060101010101" pitchFamily="49" charset="-122"/>
              </a:rPr>
              <a:t>　利用比热容计算</a:t>
            </a:r>
            <a:r>
              <a:rPr lang="en-US" sz="2400">
                <a:latin typeface="Times New Roman" panose="02020603050405020304" pitchFamily="18" charset="0"/>
                <a:cs typeface="仿宋_GB2312" charset="0"/>
              </a:rPr>
              <a:t>(</a:t>
            </a:r>
            <a:r>
              <a:rPr lang="zh-CN" sz="2400">
                <a:cs typeface="仿宋_GB2312" charset="0"/>
              </a:rPr>
              <a:t>近</a:t>
            </a:r>
            <a:r>
              <a:rPr lang="en-US" sz="2400">
                <a:latin typeface="Times New Roman" panose="02020603050405020304" pitchFamily="18" charset="0"/>
                <a:cs typeface="仿宋_GB2312" charset="0"/>
              </a:rPr>
              <a:t>4</a:t>
            </a:r>
            <a:r>
              <a:rPr lang="zh-CN" sz="2400">
                <a:cs typeface="仿宋_GB2312" charset="0"/>
              </a:rPr>
              <a:t>年必考，多结合电学知识综合考查</a:t>
            </a:r>
            <a:r>
              <a:rPr lang="en-US" sz="2400">
                <a:latin typeface="Times New Roman" panose="02020603050405020304" pitchFamily="18" charset="0"/>
                <a:cs typeface="仿宋_GB2312" charset="0"/>
              </a:rPr>
              <a:t>)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10. 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(2016</a:t>
            </a:r>
            <a:r>
              <a:rPr lang="zh-CN" sz="2400">
                <a:cs typeface="楷体_GB2312" charset="0"/>
              </a:rPr>
              <a:t>河南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4</a:t>
            </a:r>
            <a:r>
              <a:rPr lang="zh-CN" sz="2400">
                <a:cs typeface="楷体_GB2312" charset="0"/>
              </a:rPr>
              <a:t>题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2</a:t>
            </a:r>
            <a:r>
              <a:rPr lang="zh-CN" sz="2400">
                <a:cs typeface="楷体_GB2312" charset="0"/>
              </a:rPr>
              <a:t>分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将一瓶质量为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0.5 kg</a:t>
            </a:r>
            <a:r>
              <a:rPr lang="zh-CN" sz="2400">
                <a:ea typeface="宋体" panose="02010600030101010101" pitchFamily="2" charset="-122"/>
              </a:rPr>
              <a:t>、温度为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25 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℃</a:t>
            </a:r>
            <a:r>
              <a:rPr lang="zh-CN" sz="2400">
                <a:ea typeface="宋体" panose="02010600030101010101" pitchFamily="2" charset="-122"/>
              </a:rPr>
              <a:t>的纯净水放入冰箱，一段时间后纯净水的温度降低到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 5 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℃</a:t>
            </a:r>
            <a:r>
              <a:rPr lang="zh-CN" sz="2400">
                <a:ea typeface="宋体" panose="02010600030101010101" pitchFamily="2" charset="-122"/>
              </a:rPr>
              <a:t>，则这瓶纯净水的内能减少了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________J</a:t>
            </a:r>
            <a:r>
              <a:rPr lang="zh-CN" sz="2400">
                <a:ea typeface="宋体" panose="02010600030101010101" pitchFamily="2" charset="-122"/>
              </a:rPr>
              <a:t>，这是通过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的方式改变了水的内能．水的比热容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  <a:r>
              <a:rPr lang="zh-CN" sz="2400">
                <a:ea typeface="宋体" panose="02010600030101010101" pitchFamily="2" charset="-122"/>
              </a:rPr>
              <a:t>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4.2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×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10</a:t>
            </a:r>
            <a:r>
              <a:rPr lang="en-US" sz="2400" baseline="30000"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 J/(kg·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℃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．</a:t>
            </a:r>
            <a:endParaRPr lang="zh-CN" altLang="en-US" sz="2400"/>
          </a:p>
        </p:txBody>
      </p:sp>
      <p:sp>
        <p:nvSpPr>
          <p:cNvPr id="4" name="矩形 3"/>
          <p:cNvSpPr/>
          <p:nvPr/>
        </p:nvSpPr>
        <p:spPr>
          <a:xfrm>
            <a:off x="857622" y="4553947"/>
            <a:ext cx="1498600" cy="460375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4.2×10</a:t>
            </a:r>
            <a:r>
              <a:rPr lang="zh-CN" altLang="zh-CN" sz="2400" baseline="30000" dirty="0">
                <a:solidFill>
                  <a:srgbClr val="FF0000"/>
                </a:solidFill>
                <a:latin typeface="Times New Roman" panose="02020603050405020304" pitchFamily="18" charset="0"/>
              </a:rPr>
              <a:t>4</a:t>
            </a:r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　</a:t>
            </a:r>
            <a:endParaRPr lang="zh-CN" altLang="zh-CN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871332" y="4553947"/>
            <a:ext cx="1097280" cy="460375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热传递</a:t>
            </a:r>
            <a:endParaRPr lang="zh-CN" altLang="zh-CN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5" name="组合 4"/>
          <p:cNvGrpSpPr/>
          <p:nvPr/>
        </p:nvGrpSpPr>
        <p:grpSpPr>
          <a:xfrm>
            <a:off x="1124585" y="2072005"/>
            <a:ext cx="1838960" cy="474345"/>
            <a:chOff x="1318" y="2359"/>
            <a:chExt cx="2896" cy="747"/>
          </a:xfrm>
        </p:grpSpPr>
        <p:pic>
          <p:nvPicPr>
            <p:cNvPr id="4" name="图片 3" descr="三级标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18" y="2359"/>
              <a:ext cx="2896" cy="714"/>
            </a:xfrm>
            <a:prstGeom prst="rect">
              <a:avLst/>
            </a:prstGeom>
          </p:spPr>
        </p:pic>
        <p:sp>
          <p:nvSpPr>
            <p:cNvPr id="6" name="文本框 5"/>
            <p:cNvSpPr txBox="1"/>
            <p:nvPr/>
          </p:nvSpPr>
          <p:spPr>
            <a:xfrm>
              <a:off x="1517" y="2381"/>
              <a:ext cx="2281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400" b="1">
                  <a:latin typeface="黑体" panose="02010609060101010101" pitchFamily="49" charset="-122"/>
                  <a:ea typeface="黑体" panose="02010609060101010101" pitchFamily="49" charset="-122"/>
                </a:rPr>
                <a:t>拓展训练</a:t>
              </a:r>
              <a:endParaRPr lang="zh-CN" altLang="en-US" sz="24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1052830" y="2740025"/>
            <a:ext cx="10193020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11. 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(2019</a:t>
            </a:r>
            <a:r>
              <a:rPr lang="zh-CN" sz="2400">
                <a:cs typeface="楷体_GB2312" charset="0"/>
              </a:rPr>
              <a:t>梧州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有一个封闭电热水袋，其额定电压为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220 V</a:t>
            </a:r>
            <a:r>
              <a:rPr lang="zh-CN" sz="2400">
                <a:ea typeface="宋体" panose="02010600030101010101" pitchFamily="2" charset="-122"/>
              </a:rPr>
              <a:t>，额定加热功率为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500 W</a:t>
            </a:r>
            <a:r>
              <a:rPr lang="zh-CN" sz="2400">
                <a:ea typeface="宋体" panose="02010600030101010101" pitchFamily="2" charset="-122"/>
              </a:rPr>
              <a:t>，袋中装有质量为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 kg</a:t>
            </a:r>
            <a:r>
              <a:rPr lang="zh-CN" sz="2400">
                <a:ea typeface="宋体" panose="02010600030101010101" pitchFamily="2" charset="-122"/>
              </a:rPr>
              <a:t>，温度为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10 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℃</a:t>
            </a:r>
            <a:r>
              <a:rPr lang="zh-CN" sz="2400">
                <a:ea typeface="宋体" panose="02010600030101010101" pitchFamily="2" charset="-122"/>
              </a:rPr>
              <a:t>的水，将袋中的水加热到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60 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℃</a:t>
            </a:r>
            <a:r>
              <a:rPr lang="zh-CN" sz="2400">
                <a:ea typeface="宋体" panose="02010600030101010101" pitchFamily="2" charset="-122"/>
              </a:rPr>
              <a:t>时自动断电，在这过程中，袋内水吸收的热量是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________J</a:t>
            </a:r>
            <a:r>
              <a:rPr lang="zh-CN" sz="2400">
                <a:ea typeface="宋体" panose="02010600030101010101" pitchFamily="2" charset="-122"/>
              </a:rPr>
              <a:t>，假设没有热量损失，加热时间要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________s</a:t>
            </a:r>
            <a:r>
              <a:rPr lang="zh-CN" sz="2400">
                <a:ea typeface="宋体" panose="02010600030101010101" pitchFamily="2" charset="-122"/>
              </a:rPr>
              <a:t>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[</a:t>
            </a:r>
            <a:r>
              <a:rPr lang="zh-CN" sz="2400">
                <a:ea typeface="宋体" panose="02010600030101010101" pitchFamily="2" charset="-122"/>
              </a:rPr>
              <a:t>水的比热容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  <a:r>
              <a:rPr lang="zh-CN" sz="2400" baseline="-25000">
                <a:ea typeface="宋体" panose="02010600030101010101" pitchFamily="2" charset="-122"/>
              </a:rPr>
              <a:t>水</a:t>
            </a:r>
            <a:r>
              <a:rPr lang="zh-CN" sz="2400">
                <a:ea typeface="宋体" panose="02010600030101010101" pitchFamily="2" charset="-122"/>
              </a:rPr>
              <a:t>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4.2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×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10</a:t>
            </a:r>
            <a:r>
              <a:rPr lang="en-US" sz="2400" baseline="30000"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 J/(kg·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℃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)]</a:t>
            </a:r>
            <a:endParaRPr lang="zh-CN" altLang="en-US" sz="2400"/>
          </a:p>
        </p:txBody>
      </p:sp>
      <p:sp>
        <p:nvSpPr>
          <p:cNvPr id="2" name="矩形 1"/>
          <p:cNvSpPr/>
          <p:nvPr/>
        </p:nvSpPr>
        <p:spPr>
          <a:xfrm>
            <a:off x="7459082" y="3979907"/>
            <a:ext cx="1193800" cy="460375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2.1×10</a:t>
            </a:r>
            <a:r>
              <a:rPr lang="zh-CN" altLang="zh-CN" sz="2400" baseline="30000" dirty="0">
                <a:solidFill>
                  <a:srgbClr val="FF0000"/>
                </a:solidFill>
                <a:latin typeface="Times New Roman" panose="02020603050405020304" pitchFamily="18" charset="0"/>
              </a:rPr>
              <a:t>5</a:t>
            </a:r>
            <a:endParaRPr lang="zh-CN" altLang="zh-CN" sz="2400" baseline="300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871332" y="4553947"/>
            <a:ext cx="640080" cy="460375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420</a:t>
            </a:r>
            <a:endParaRPr lang="zh-CN" altLang="zh-CN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1005840" y="1115060"/>
            <a:ext cx="10396220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zh-CN" sz="2400">
                <a:ea typeface="黑体" panose="02010609060101010101" pitchFamily="49" charset="-122"/>
              </a:rPr>
              <a:t>类型</a:t>
            </a: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r>
              <a:rPr lang="zh-CN" sz="2400">
                <a:ea typeface="黑体" panose="02010609060101010101" pitchFamily="49" charset="-122"/>
              </a:rPr>
              <a:t>　利用热值计算</a:t>
            </a:r>
            <a:r>
              <a:rPr lang="en-US" sz="2400">
                <a:latin typeface="Times New Roman" panose="02020603050405020304" pitchFamily="18" charset="0"/>
                <a:cs typeface="仿宋_GB2312" charset="0"/>
              </a:rPr>
              <a:t>(6</a:t>
            </a:r>
            <a:r>
              <a:rPr lang="zh-CN" sz="2400">
                <a:cs typeface="仿宋_GB2312" charset="0"/>
              </a:rPr>
              <a:t>年</a:t>
            </a:r>
            <a:r>
              <a:rPr lang="en-US" sz="2400">
                <a:latin typeface="Times New Roman" panose="02020603050405020304" pitchFamily="18" charset="0"/>
                <a:cs typeface="仿宋_GB2312" charset="0"/>
              </a:rPr>
              <a:t>3</a:t>
            </a:r>
            <a:r>
              <a:rPr lang="zh-CN" sz="2400">
                <a:cs typeface="仿宋_GB2312" charset="0"/>
              </a:rPr>
              <a:t>考，均在综合应用题中考查</a:t>
            </a:r>
            <a:r>
              <a:rPr lang="en-US" sz="2400">
                <a:latin typeface="Times New Roman" panose="02020603050405020304" pitchFamily="18" charset="0"/>
                <a:cs typeface="仿宋_GB2312" charset="0"/>
              </a:rPr>
              <a:t>)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12. 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[2016</a:t>
            </a:r>
            <a:r>
              <a:rPr lang="zh-CN" sz="2400">
                <a:cs typeface="楷体_GB2312" charset="0"/>
              </a:rPr>
              <a:t>河南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21(3)</a:t>
            </a:r>
            <a:r>
              <a:rPr lang="zh-CN" sz="2400">
                <a:cs typeface="楷体_GB2312" charset="0"/>
              </a:rPr>
              <a:t>题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3</a:t>
            </a:r>
            <a:r>
              <a:rPr lang="zh-CN" sz="2400">
                <a:cs typeface="楷体_GB2312" charset="0"/>
              </a:rPr>
              <a:t>分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]</a:t>
            </a:r>
            <a:r>
              <a:rPr lang="zh-CN" sz="2400">
                <a:ea typeface="宋体" panose="02010600030101010101" pitchFamily="2" charset="-122"/>
              </a:rPr>
              <a:t>某款新型电动车的性能参数如表所示，请回答下列问题．同类型号的燃油汽车在同等条件下百公里消耗汽油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10 L</a:t>
            </a:r>
            <a:r>
              <a:rPr lang="zh-CN" sz="2400">
                <a:ea typeface="宋体" panose="02010600030101010101" pitchFamily="2" charset="-122"/>
              </a:rPr>
              <a:t>，请通过计算比较两种汽车的百公里能耗，并说明能耗不同的主要原因．汽油的密度 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ρ</a:t>
            </a:r>
            <a:r>
              <a:rPr lang="zh-CN" sz="2400">
                <a:ea typeface="宋体" panose="02010600030101010101" pitchFamily="2" charset="-122"/>
              </a:rPr>
              <a:t>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0.7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×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10</a:t>
            </a:r>
            <a:r>
              <a:rPr lang="en-US" sz="2400" baseline="30000"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 kg/m</a:t>
            </a:r>
            <a:r>
              <a:rPr lang="en-US" sz="2400" baseline="30000"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zh-CN" sz="2400">
                <a:ea typeface="宋体" panose="02010600030101010101" pitchFamily="2" charset="-122"/>
              </a:rPr>
              <a:t>，热值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q</a:t>
            </a:r>
            <a:r>
              <a:rPr lang="zh-CN" sz="2400">
                <a:ea typeface="宋体" panose="02010600030101010101" pitchFamily="2" charset="-122"/>
              </a:rPr>
              <a:t>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4.6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×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10</a:t>
            </a:r>
            <a:r>
              <a:rPr lang="en-US" sz="2400" baseline="30000">
                <a:latin typeface="Times New Roman" panose="02020603050405020304" pitchFamily="18" charset="0"/>
                <a:ea typeface="宋体" panose="02010600030101010101" pitchFamily="2" charset="-122"/>
              </a:rPr>
              <a:t>7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 J/kg.</a:t>
            </a:r>
            <a:endParaRPr lang="zh-CN" altLang="en-US" sz="2400"/>
          </a:p>
        </p:txBody>
      </p:sp>
      <p:graphicFrame>
        <p:nvGraphicFramePr>
          <p:cNvPr id="2" name="表格 1"/>
          <p:cNvGraphicFramePr/>
          <p:nvPr>
            <p:custDataLst>
              <p:tags r:id="rId1"/>
            </p:custDataLst>
          </p:nvPr>
        </p:nvGraphicFramePr>
        <p:xfrm>
          <a:off x="3388678" y="4242435"/>
          <a:ext cx="5635625" cy="165925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339465"/>
                <a:gridCol w="2296160"/>
              </a:tblGrid>
              <a:tr h="553085"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工作电压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400 V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53085"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电动机功率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 kW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53085"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百公里耗电量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kW·h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1211580" y="1362075"/>
            <a:ext cx="9683115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zh-CN" sz="2400">
                <a:solidFill>
                  <a:srgbClr val="FF0000"/>
                </a:solidFill>
                <a:ea typeface="黑体" panose="02010609060101010101" pitchFamily="49" charset="-122"/>
              </a:rPr>
              <a:t>解：</a:t>
            </a: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电动车百公里能耗</a:t>
            </a:r>
            <a:r>
              <a:rPr lang="en-US" sz="240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W</a:t>
            </a: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＝</a:t>
            </a:r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15 kW·h</a:t>
            </a: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＝</a:t>
            </a:r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15</a:t>
            </a:r>
            <a:r>
              <a:rPr lang="en-US" sz="2400">
                <a:solidFill>
                  <a:srgbClr val="FF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×</a:t>
            </a:r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3.6</a:t>
            </a:r>
            <a:r>
              <a:rPr lang="en-US" sz="2400">
                <a:solidFill>
                  <a:srgbClr val="FF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×</a:t>
            </a:r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10</a:t>
            </a:r>
            <a:r>
              <a:rPr lang="en-US" sz="2400" baseline="30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6</a:t>
            </a:r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J</a:t>
            </a: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＝</a:t>
            </a:r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5.4</a:t>
            </a:r>
            <a:r>
              <a:rPr lang="en-US" sz="2400">
                <a:solidFill>
                  <a:srgbClr val="FF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×</a:t>
            </a:r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10</a:t>
            </a:r>
            <a:r>
              <a:rPr lang="en-US" sz="2400" baseline="30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7</a:t>
            </a:r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J</a:t>
            </a: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燃油汽车百公里油耗</a:t>
            </a:r>
            <a:r>
              <a:rPr lang="en-US" sz="240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m</a:t>
            </a: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＝</a:t>
            </a:r>
            <a:r>
              <a:rPr lang="en-US" sz="240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ρV</a:t>
            </a: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＝</a:t>
            </a:r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0.7</a:t>
            </a:r>
            <a:r>
              <a:rPr lang="en-US" sz="2400">
                <a:solidFill>
                  <a:srgbClr val="FF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×</a:t>
            </a:r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10</a:t>
            </a:r>
            <a:r>
              <a:rPr lang="en-US" sz="2400" baseline="30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kg/m</a:t>
            </a:r>
            <a:r>
              <a:rPr lang="en-US" sz="2400" baseline="30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en-US" sz="2400">
                <a:solidFill>
                  <a:srgbClr val="FF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×</a:t>
            </a:r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10</a:t>
            </a:r>
            <a:r>
              <a:rPr lang="en-US" sz="2400">
                <a:solidFill>
                  <a:srgbClr val="FF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×</a:t>
            </a:r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10</a:t>
            </a:r>
            <a:r>
              <a:rPr lang="zh-CN" sz="2400" baseline="30000">
                <a:solidFill>
                  <a:srgbClr val="FF0000"/>
                </a:solidFill>
                <a:ea typeface="宋体" panose="02010600030101010101" pitchFamily="2" charset="-122"/>
              </a:rPr>
              <a:t>－</a:t>
            </a:r>
            <a:r>
              <a:rPr lang="en-US" sz="2400" baseline="30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m</a:t>
            </a:r>
            <a:r>
              <a:rPr lang="en-US" sz="2400" baseline="30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＝</a:t>
            </a:r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7 kg</a:t>
            </a: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燃油汽车百公里能耗</a:t>
            </a:r>
            <a:r>
              <a:rPr lang="en-US" sz="240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Q</a:t>
            </a: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＝</a:t>
            </a:r>
            <a:r>
              <a:rPr lang="en-US" sz="240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mq</a:t>
            </a: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＝</a:t>
            </a:r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7 kg</a:t>
            </a:r>
            <a:r>
              <a:rPr lang="en-US" sz="2400">
                <a:solidFill>
                  <a:srgbClr val="FF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×</a:t>
            </a:r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4.6</a:t>
            </a:r>
            <a:r>
              <a:rPr lang="en-US" sz="2400">
                <a:solidFill>
                  <a:srgbClr val="FF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×</a:t>
            </a:r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10</a:t>
            </a:r>
            <a:r>
              <a:rPr lang="en-US" sz="2400" baseline="30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7</a:t>
            </a:r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J/kg</a:t>
            </a: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＝</a:t>
            </a:r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3.22</a:t>
            </a:r>
            <a:r>
              <a:rPr lang="en-US" sz="2400">
                <a:solidFill>
                  <a:srgbClr val="FF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×</a:t>
            </a:r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10</a:t>
            </a:r>
            <a:r>
              <a:rPr lang="en-US" sz="2400" baseline="30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8</a:t>
            </a:r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J</a:t>
            </a: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电动车百公里能耗小于燃油汽车百公里能耗，主要因为电动汽车的效率高于燃油汽车的效率</a:t>
            </a:r>
            <a:endParaRPr lang="zh-CN" altLang="en-US" sz="24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678815" y="1605915"/>
            <a:ext cx="10894060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13. 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(2015</a:t>
            </a:r>
            <a:r>
              <a:rPr lang="zh-CN" sz="2400">
                <a:cs typeface="楷体_GB2312" charset="0"/>
              </a:rPr>
              <a:t>河南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21</a:t>
            </a:r>
            <a:r>
              <a:rPr lang="zh-CN" sz="2400">
                <a:cs typeface="楷体_GB2312" charset="0"/>
              </a:rPr>
              <a:t>题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8</a:t>
            </a:r>
            <a:r>
              <a:rPr lang="zh-CN" sz="2400">
                <a:cs typeface="楷体_GB2312" charset="0"/>
              </a:rPr>
              <a:t>分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质量为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3 t</a:t>
            </a:r>
            <a:r>
              <a:rPr lang="zh-CN" sz="2400">
                <a:ea typeface="宋体" panose="02010600030101010101" pitchFamily="2" charset="-122"/>
              </a:rPr>
              <a:t>的小型载重汽车，额定功率为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100 kW</a:t>
            </a:r>
            <a:r>
              <a:rPr lang="zh-CN" sz="2400">
                <a:ea typeface="宋体" panose="02010600030101010101" pitchFamily="2" charset="-122"/>
              </a:rPr>
              <a:t>，车上装有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6 t</a:t>
            </a:r>
            <a:r>
              <a:rPr lang="zh-CN" sz="2400">
                <a:ea typeface="宋体" panose="02010600030101010101" pitchFamily="2" charset="-122"/>
              </a:rPr>
              <a:t>的砂石．汽车先以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10 m/s</a:t>
            </a:r>
            <a:r>
              <a:rPr lang="zh-CN" sz="2400">
                <a:ea typeface="宋体" panose="02010600030101010101" pitchFamily="2" charset="-122"/>
              </a:rPr>
              <a:t>的速度在平直公路上以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20 kW</a:t>
            </a:r>
            <a:r>
              <a:rPr lang="zh-CN" sz="2400">
                <a:ea typeface="宋体" panose="02010600030101010101" pitchFamily="2" charset="-122"/>
              </a:rPr>
              <a:t>的功率匀速行驶了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10 min</a:t>
            </a:r>
            <a:r>
              <a:rPr lang="zh-CN" sz="2400">
                <a:ea typeface="宋体" panose="02010600030101010101" pitchFamily="2" charset="-122"/>
              </a:rPr>
              <a:t>，消耗汽油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1.2 kg</a:t>
            </a:r>
            <a:r>
              <a:rPr lang="zh-CN" sz="2400">
                <a:ea typeface="宋体" panose="02010600030101010101" pitchFamily="2" charset="-122"/>
              </a:rPr>
              <a:t>，然后又以额定功率用了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2 min</a:t>
            </a:r>
            <a:r>
              <a:rPr lang="zh-CN" sz="2400">
                <a:ea typeface="宋体" panose="02010600030101010101" pitchFamily="2" charset="-122"/>
              </a:rPr>
              <a:t>的时间，将砂石从山坡底运送到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50 m</a:t>
            </a:r>
            <a:r>
              <a:rPr lang="zh-CN" sz="2400">
                <a:ea typeface="宋体" panose="02010600030101010101" pitchFamily="2" charset="-122"/>
              </a:rPr>
              <a:t>高的坡顶施工现场．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g</a:t>
            </a:r>
            <a:r>
              <a:rPr lang="zh-CN" sz="2400">
                <a:ea typeface="宋体" panose="02010600030101010101" pitchFamily="2" charset="-122"/>
              </a:rPr>
              <a:t>取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10 N/kg.</a:t>
            </a:r>
            <a:r>
              <a:rPr lang="zh-CN" sz="2400">
                <a:ea typeface="宋体" panose="02010600030101010101" pitchFamily="2" charset="-122"/>
              </a:rPr>
              <a:t>试问：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(1)1.2 kg</a:t>
            </a:r>
            <a:r>
              <a:rPr lang="zh-CN" sz="2400">
                <a:ea typeface="宋体" panose="02010600030101010101" pitchFamily="2" charset="-122"/>
              </a:rPr>
              <a:t>的汽油完全燃烧放出的热量为多少？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已知汽油的热值为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4.5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×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10</a:t>
            </a:r>
            <a:r>
              <a:rPr lang="en-US" sz="2400" baseline="30000">
                <a:latin typeface="Times New Roman" panose="02020603050405020304" pitchFamily="18" charset="0"/>
                <a:ea typeface="宋体" panose="02010600030101010101" pitchFamily="2" charset="-122"/>
              </a:rPr>
              <a:t>7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 J/kg)(2)</a:t>
            </a:r>
            <a:r>
              <a:rPr lang="zh-CN" sz="2400">
                <a:ea typeface="宋体" panose="02010600030101010101" pitchFamily="2" charset="-122"/>
              </a:rPr>
              <a:t>汽车在平直公路上匀速行驶时，受到的阻力为多少？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(3)</a:t>
            </a:r>
            <a:r>
              <a:rPr lang="zh-CN" sz="2400">
                <a:ea typeface="宋体" panose="02010600030101010101" pitchFamily="2" charset="-122"/>
              </a:rPr>
              <a:t>汽车从坡底向坡顶运送砂石的机械效率是多少？</a:t>
            </a:r>
            <a:endParaRPr lang="zh-CN" altLang="en-US" sz="24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6" name="组合 5"/>
          <p:cNvGrpSpPr/>
          <p:nvPr/>
        </p:nvGrpSpPr>
        <p:grpSpPr>
          <a:xfrm>
            <a:off x="807720" y="680720"/>
            <a:ext cx="10770235" cy="5775960"/>
            <a:chOff x="1271" y="1072"/>
            <a:chExt cx="16961" cy="9096"/>
          </a:xfrm>
        </p:grpSpPr>
        <p:sp>
          <p:nvSpPr>
            <p:cNvPr id="100" name="文本框 99"/>
            <p:cNvSpPr txBox="1"/>
            <p:nvPr/>
          </p:nvSpPr>
          <p:spPr>
            <a:xfrm>
              <a:off x="1271" y="1072"/>
              <a:ext cx="16961" cy="909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>
                <a:lnSpc>
                  <a:spcPct val="140000"/>
                </a:lnSpc>
              </a:pPr>
              <a:r>
                <a:rPr lang="zh-CN" sz="2400">
                  <a:solidFill>
                    <a:srgbClr val="FF0000"/>
                  </a:solidFill>
                  <a:ea typeface="黑体" panose="02010609060101010101" pitchFamily="49" charset="-122"/>
                </a:rPr>
                <a:t>解</a:t>
              </a:r>
              <a:r>
                <a:rPr lang="zh-CN" sz="240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：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(1)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汽油完全燃烧放出的热量</a:t>
              </a:r>
              <a:r>
                <a:rPr lang="en-US" sz="240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Q</a:t>
              </a:r>
              <a:r>
                <a:rPr lang="zh-CN" sz="2400" baseline="-25000">
                  <a:solidFill>
                    <a:srgbClr val="FF0000"/>
                  </a:solidFill>
                  <a:ea typeface="宋体" panose="02010600030101010101" pitchFamily="2" charset="-122"/>
                </a:rPr>
                <a:t>放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mq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1.2 kg</a:t>
              </a:r>
              <a:r>
                <a:rPr lang="en-US" sz="2400">
                  <a:solidFill>
                    <a:srgbClr val="FF0000"/>
                  </a:solidFill>
                  <a:latin typeface="宋体" panose="02010600030101010101" pitchFamily="2" charset="-122"/>
                  <a:cs typeface="Times New Roman" panose="02020603050405020304" pitchFamily="18" charset="0"/>
                </a:rPr>
                <a:t>×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4.5</a:t>
              </a:r>
              <a:r>
                <a:rPr lang="en-US" sz="2400">
                  <a:solidFill>
                    <a:srgbClr val="FF0000"/>
                  </a:solidFill>
                  <a:latin typeface="宋体" panose="02010600030101010101" pitchFamily="2" charset="-122"/>
                  <a:cs typeface="Times New Roman" panose="02020603050405020304" pitchFamily="18" charset="0"/>
                </a:rPr>
                <a:t>×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10</a:t>
              </a:r>
              <a:r>
                <a:rPr lang="en-US" sz="2400" baseline="300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7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 J/kg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5.4</a:t>
              </a:r>
              <a:r>
                <a:rPr lang="en-US" sz="2400">
                  <a:solidFill>
                    <a:srgbClr val="FF0000"/>
                  </a:solidFill>
                  <a:latin typeface="宋体" panose="02010600030101010101" pitchFamily="2" charset="-122"/>
                  <a:cs typeface="Times New Roman" panose="02020603050405020304" pitchFamily="18" charset="0"/>
                </a:rPr>
                <a:t>×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10</a:t>
              </a:r>
              <a:r>
                <a:rPr lang="en-US" sz="2400" baseline="300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7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 J(2)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根据公式</a:t>
              </a:r>
              <a:r>
                <a:rPr lang="en-US" sz="240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P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F</a:t>
              </a:r>
              <a:r>
                <a:rPr lang="en-US" sz="2400" i="1">
                  <a:solidFill>
                    <a:srgbClr val="FF0000"/>
                  </a:solidFill>
                  <a:latin typeface="Book Antiqua" panose="02040602050305030304" charset="0"/>
                  <a:ea typeface="宋体" panose="02010600030101010101" pitchFamily="2" charset="-122"/>
                  <a:cs typeface="Times New Roman" panose="02020603050405020304" pitchFamily="18" charset="0"/>
                </a:rPr>
                <a:t>v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得：汽车的牵引力</a:t>
              </a:r>
              <a:r>
                <a:rPr lang="en-US" sz="240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F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>
                  <a:latin typeface="宋体" panose="02010600030101010101" pitchFamily="2" charset="-122"/>
                </a:rPr>
                <a:t>    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>
                  <a:latin typeface="宋体" panose="02010600030101010101" pitchFamily="2" charset="-122"/>
                </a:rPr>
                <a:t>       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2 000 N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因汽车匀速行驶，故汽车受到的阻力等于牵引力即</a:t>
              </a:r>
              <a:r>
                <a:rPr lang="en-US" sz="240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f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F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2 000 N(3)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汽车从坡底向坡顶运送砂石的所做的总功</a:t>
              </a:r>
              <a:r>
                <a:rPr lang="en-US" sz="240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W</a:t>
              </a:r>
              <a:r>
                <a:rPr lang="zh-CN" sz="2400" baseline="-25000">
                  <a:solidFill>
                    <a:srgbClr val="FF0000"/>
                  </a:solidFill>
                  <a:ea typeface="宋体" panose="02010600030101010101" pitchFamily="2" charset="-122"/>
                </a:rPr>
                <a:t>总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P</a:t>
              </a:r>
              <a:r>
                <a:rPr lang="en-US" sz="2400" baseline="-250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2</a:t>
              </a:r>
              <a:r>
                <a:rPr lang="en-US" sz="240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t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1</a:t>
              </a:r>
              <a:r>
                <a:rPr lang="en-US" sz="2400">
                  <a:solidFill>
                    <a:srgbClr val="FF0000"/>
                  </a:solidFill>
                  <a:latin typeface="宋体" panose="02010600030101010101" pitchFamily="2" charset="-122"/>
                  <a:cs typeface="Times New Roman" panose="02020603050405020304" pitchFamily="18" charset="0"/>
                </a:rPr>
                <a:t>×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10</a:t>
              </a:r>
              <a:r>
                <a:rPr lang="en-US" sz="2400" baseline="300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5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 W</a:t>
              </a:r>
              <a:r>
                <a:rPr lang="en-US" sz="2400">
                  <a:solidFill>
                    <a:srgbClr val="FF0000"/>
                  </a:solidFill>
                  <a:latin typeface="宋体" panose="02010600030101010101" pitchFamily="2" charset="-122"/>
                  <a:cs typeface="Times New Roman" panose="02020603050405020304" pitchFamily="18" charset="0"/>
                </a:rPr>
                <a:t>×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120 s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1.2</a:t>
              </a:r>
              <a:r>
                <a:rPr lang="en-US" sz="2400">
                  <a:solidFill>
                    <a:srgbClr val="FF0000"/>
                  </a:solidFill>
                  <a:latin typeface="宋体" panose="02010600030101010101" pitchFamily="2" charset="-122"/>
                  <a:cs typeface="Times New Roman" panose="02020603050405020304" pitchFamily="18" charset="0"/>
                </a:rPr>
                <a:t>×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10</a:t>
              </a:r>
              <a:r>
                <a:rPr lang="en-US" sz="2400" baseline="300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7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 J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砂石的重力</a:t>
              </a:r>
              <a:r>
                <a:rPr lang="en-US" sz="240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G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m</a:t>
              </a:r>
              <a:r>
                <a:rPr lang="zh-CN" sz="2400" baseline="-25000">
                  <a:solidFill>
                    <a:srgbClr val="FF0000"/>
                  </a:solidFill>
                  <a:ea typeface="宋体" panose="02010600030101010101" pitchFamily="2" charset="-122"/>
                </a:rPr>
                <a:t>砂</a:t>
              </a:r>
              <a:r>
                <a:rPr lang="en-US" sz="240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g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6</a:t>
              </a:r>
              <a:r>
                <a:rPr lang="en-US" sz="2400">
                  <a:solidFill>
                    <a:srgbClr val="FF0000"/>
                  </a:solidFill>
                  <a:latin typeface="宋体" panose="02010600030101010101" pitchFamily="2" charset="-122"/>
                  <a:cs typeface="Times New Roman" panose="02020603050405020304" pitchFamily="18" charset="0"/>
                </a:rPr>
                <a:t>×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10</a:t>
              </a:r>
              <a:r>
                <a:rPr lang="en-US" sz="2400" baseline="300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3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 kg</a:t>
              </a:r>
              <a:r>
                <a:rPr lang="en-US" sz="2400">
                  <a:solidFill>
                    <a:srgbClr val="FF0000"/>
                  </a:solidFill>
                  <a:latin typeface="宋体" panose="02010600030101010101" pitchFamily="2" charset="-122"/>
                  <a:cs typeface="Times New Roman" panose="02020603050405020304" pitchFamily="18" charset="0"/>
                </a:rPr>
                <a:t>×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10 N/kg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6</a:t>
              </a:r>
              <a:r>
                <a:rPr lang="en-US" sz="2400">
                  <a:solidFill>
                    <a:srgbClr val="FF0000"/>
                  </a:solidFill>
                  <a:latin typeface="宋体" panose="02010600030101010101" pitchFamily="2" charset="-122"/>
                  <a:cs typeface="Times New Roman" panose="02020603050405020304" pitchFamily="18" charset="0"/>
                </a:rPr>
                <a:t>×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10</a:t>
              </a:r>
              <a:r>
                <a:rPr lang="en-US" sz="2400" baseline="300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4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 N 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所做的有用功</a:t>
              </a:r>
              <a:r>
                <a:rPr lang="en-US" sz="240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W</a:t>
              </a:r>
              <a:r>
                <a:rPr lang="zh-CN" sz="2400" baseline="-25000">
                  <a:solidFill>
                    <a:srgbClr val="FF0000"/>
                  </a:solidFill>
                  <a:ea typeface="宋体" panose="02010600030101010101" pitchFamily="2" charset="-122"/>
                </a:rPr>
                <a:t>有用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Gh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6</a:t>
              </a:r>
              <a:r>
                <a:rPr lang="en-US" sz="2400">
                  <a:solidFill>
                    <a:srgbClr val="FF0000"/>
                  </a:solidFill>
                  <a:latin typeface="宋体" panose="02010600030101010101" pitchFamily="2" charset="-122"/>
                  <a:cs typeface="Times New Roman" panose="02020603050405020304" pitchFamily="18" charset="0"/>
                </a:rPr>
                <a:t>×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10</a:t>
              </a:r>
              <a:r>
                <a:rPr lang="en-US" sz="2400" baseline="300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4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 N</a:t>
              </a:r>
              <a:r>
                <a:rPr lang="en-US" sz="2400">
                  <a:solidFill>
                    <a:srgbClr val="FF0000"/>
                  </a:solidFill>
                  <a:latin typeface="宋体" panose="02010600030101010101" pitchFamily="2" charset="-122"/>
                  <a:cs typeface="Times New Roman" panose="02020603050405020304" pitchFamily="18" charset="0"/>
                </a:rPr>
                <a:t>×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50 m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3</a:t>
              </a:r>
              <a:r>
                <a:rPr lang="en-US" sz="2400">
                  <a:solidFill>
                    <a:srgbClr val="FF0000"/>
                  </a:solidFill>
                  <a:latin typeface="宋体" panose="02010600030101010101" pitchFamily="2" charset="-122"/>
                  <a:cs typeface="Times New Roman" panose="02020603050405020304" pitchFamily="18" charset="0"/>
                </a:rPr>
                <a:t>×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10</a:t>
              </a:r>
              <a:r>
                <a:rPr lang="en-US" sz="2400" baseline="300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6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 J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运送砂石的机械效率</a:t>
              </a:r>
              <a:r>
                <a:rPr lang="en-US" sz="240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η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zh-CN" sz="2400">
                  <a:ea typeface="宋体" panose="02010600030101010101" pitchFamily="2" charset="-122"/>
                </a:rPr>
                <a:t>       </a:t>
              </a:r>
              <a:r>
                <a:rPr lang="en-US" sz="2400">
                  <a:solidFill>
                    <a:srgbClr val="FF0000"/>
                  </a:solidFill>
                  <a:latin typeface="宋体" panose="02010600030101010101" pitchFamily="2" charset="-122"/>
                  <a:cs typeface="Times New Roman" panose="02020603050405020304" pitchFamily="18" charset="0"/>
                </a:rPr>
                <a:t>×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100%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>
                  <a:latin typeface="宋体" panose="02010600030101010101" pitchFamily="2" charset="-122"/>
                </a:rPr>
                <a:t>        </a:t>
              </a:r>
              <a:r>
                <a:rPr lang="en-US" sz="2400">
                  <a:solidFill>
                    <a:srgbClr val="FF0000"/>
                  </a:solidFill>
                  <a:latin typeface="宋体" panose="02010600030101010101" pitchFamily="2" charset="-122"/>
                  <a:cs typeface="Times New Roman" panose="02020603050405020304" pitchFamily="18" charset="0"/>
                </a:rPr>
                <a:t>×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100%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25%</a:t>
              </a:r>
              <a:endParaRPr lang="zh-CN" altLang="en-US" sz="2400"/>
            </a:p>
          </p:txBody>
        </p:sp>
        <p:graphicFrame>
          <p:nvGraphicFramePr>
            <p:cNvPr id="2" name="对象 1"/>
            <p:cNvGraphicFramePr/>
            <p:nvPr/>
          </p:nvGraphicFramePr>
          <p:xfrm>
            <a:off x="5188" y="3499"/>
            <a:ext cx="736" cy="102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" name="" r:id="rId1" imgW="310515" imgH="564515" progId="Equation.DSMT4">
                    <p:embed/>
                  </p:oleObj>
                </mc:Choice>
                <mc:Fallback>
                  <p:oleObj name="" r:id="rId1" imgW="310515" imgH="564515" progId="Equation.DSMT4">
                    <p:embed/>
                    <p:pic>
                      <p:nvPicPr>
                        <p:cNvPr id="0" name="图片 2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5188" y="3499"/>
                          <a:ext cx="736" cy="1025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3" name="对象 12"/>
            <p:cNvGraphicFramePr/>
            <p:nvPr/>
          </p:nvGraphicFramePr>
          <p:xfrm>
            <a:off x="6685" y="3502"/>
            <a:ext cx="1448" cy="92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6" name="" r:id="rId3" imgW="634365" imgH="419100" progId="Equation.DSMT4">
                    <p:embed/>
                  </p:oleObj>
                </mc:Choice>
                <mc:Fallback>
                  <p:oleObj name="" r:id="rId3" imgW="634365" imgH="419100" progId="Equation.DSMT4">
                    <p:embed/>
                    <p:pic>
                      <p:nvPicPr>
                        <p:cNvPr id="0" name="图片 2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6685" y="3502"/>
                          <a:ext cx="1448" cy="923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4" name="对象 3"/>
            <p:cNvGraphicFramePr/>
            <p:nvPr/>
          </p:nvGraphicFramePr>
          <p:xfrm>
            <a:off x="6407" y="8914"/>
            <a:ext cx="982" cy="125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" name="" r:id="rId5" imgW="621030" imgH="654685" progId="Equation.DSMT4">
                    <p:embed/>
                  </p:oleObj>
                </mc:Choice>
                <mc:Fallback>
                  <p:oleObj name="" r:id="rId5" imgW="621030" imgH="654685" progId="Equation.DSMT4">
                    <p:embed/>
                    <p:pic>
                      <p:nvPicPr>
                        <p:cNvPr id="0" name="图片 4"/>
                        <p:cNvPicPr/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6407" y="8914"/>
                          <a:ext cx="982" cy="1253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4" name="对象 13"/>
            <p:cNvGraphicFramePr/>
            <p:nvPr/>
          </p:nvGraphicFramePr>
          <p:xfrm>
            <a:off x="9345" y="9074"/>
            <a:ext cx="1662" cy="94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5" name="" r:id="rId7" imgW="634365" imgH="419100" progId="Equation.DSMT4">
                    <p:embed/>
                  </p:oleObj>
                </mc:Choice>
                <mc:Fallback>
                  <p:oleObj name="" r:id="rId7" imgW="634365" imgH="419100" progId="Equation.DSMT4">
                    <p:embed/>
                    <p:pic>
                      <p:nvPicPr>
                        <p:cNvPr id="0" name="图片 6"/>
                        <p:cNvPicPr/>
                        <p:nvPr/>
                      </p:nvPicPr>
                      <p:blipFill>
                        <a:blip r:embed="rId8"/>
                        <a:stretch>
                          <a:fillRect/>
                        </a:stretch>
                      </p:blipFill>
                      <p:spPr>
                        <a:xfrm>
                          <a:off x="9345" y="9074"/>
                          <a:ext cx="1662" cy="945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868680" y="2387600"/>
            <a:ext cx="10748010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zh-CN" sz="2400">
                <a:ea typeface="黑体" panose="02010609060101010101" pitchFamily="49" charset="-122"/>
              </a:rPr>
              <a:t>【设计与进行实验】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1. </a:t>
            </a:r>
            <a:r>
              <a:rPr lang="zh-CN" sz="2400">
                <a:ea typeface="宋体" panose="02010600030101010101" pitchFamily="2" charset="-122"/>
              </a:rPr>
              <a:t>实验主要仪器及作用：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(1)</a:t>
            </a:r>
            <a:r>
              <a:rPr lang="zh-CN" sz="2400">
                <a:ea typeface="宋体" panose="02010600030101010101" pitchFamily="2" charset="-122"/>
              </a:rPr>
              <a:t>天平：称量加热物质的质量；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(2)</a:t>
            </a:r>
            <a:r>
              <a:rPr lang="zh-CN" sz="2400">
                <a:ea typeface="宋体" panose="02010600030101010101" pitchFamily="2" charset="-122"/>
              </a:rPr>
              <a:t>选取相同的酒精灯或电加热器：保证</a:t>
            </a:r>
            <a:r>
              <a:rPr lang="zh-CN" sz="2400" u="sng">
                <a:ea typeface="宋体" panose="02010600030101010101" pitchFamily="2" charset="-122"/>
              </a:rPr>
              <a:t>相同加热时间</a:t>
            </a:r>
            <a:r>
              <a:rPr lang="zh-CN" sz="2400">
                <a:ea typeface="宋体" panose="02010600030101010101" pitchFamily="2" charset="-122"/>
              </a:rPr>
              <a:t>内物质</a:t>
            </a:r>
            <a:r>
              <a:rPr lang="zh-CN" sz="2400" u="sng">
                <a:ea typeface="宋体" panose="02010600030101010101" pitchFamily="2" charset="-122"/>
              </a:rPr>
              <a:t>吸收的热量相同</a:t>
            </a:r>
            <a:r>
              <a:rPr lang="zh-CN" sz="2400">
                <a:ea typeface="宋体" panose="02010600030101010101" pitchFamily="2" charset="-122"/>
              </a:rPr>
              <a:t>；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(3)</a:t>
            </a:r>
            <a:r>
              <a:rPr lang="zh-CN" sz="2400">
                <a:ea typeface="宋体" panose="02010600030101010101" pitchFamily="2" charset="-122"/>
              </a:rPr>
              <a:t>温度计的使用及读数</a:t>
            </a:r>
            <a:r>
              <a:rPr lang="en-US" sz="2400">
                <a:latin typeface="Times New Roman" panose="02020603050405020304" pitchFamily="18" charset="0"/>
                <a:cs typeface="仿宋_GB2312" charset="0"/>
              </a:rPr>
              <a:t>[2015.18(1)]</a:t>
            </a:r>
            <a:r>
              <a:rPr lang="zh-CN" sz="2400">
                <a:ea typeface="宋体" panose="02010600030101010101" pitchFamily="2" charset="-122"/>
              </a:rPr>
              <a:t>；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(4)</a:t>
            </a:r>
            <a:r>
              <a:rPr lang="zh-CN" sz="2400">
                <a:ea typeface="宋体" panose="02010600030101010101" pitchFamily="2" charset="-122"/>
              </a:rPr>
              <a:t>停表的读数及作用：记录加热时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间；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(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5)</a:t>
            </a:r>
            <a:r>
              <a:rPr lang="zh-CN" sz="2400">
                <a:ea typeface="宋体" panose="02010600030101010101" pitchFamily="2" charset="-122"/>
              </a:rPr>
              <a:t>搅拌器：通过搅拌使物质受热均匀</a:t>
            </a:r>
            <a:endParaRPr lang="zh-CN" altLang="en-US" sz="2400"/>
          </a:p>
        </p:txBody>
      </p:sp>
      <p:grpSp>
        <p:nvGrpSpPr>
          <p:cNvPr id="24584" name="组合 4"/>
          <p:cNvGrpSpPr/>
          <p:nvPr/>
        </p:nvGrpSpPr>
        <p:grpSpPr>
          <a:xfrm>
            <a:off x="1038569" y="847725"/>
            <a:ext cx="9889112" cy="645159"/>
            <a:chOff x="1594" y="1190"/>
            <a:chExt cx="15573" cy="1017"/>
          </a:xfrm>
        </p:grpSpPr>
        <p:pic>
          <p:nvPicPr>
            <p:cNvPr id="24585" name="图片 1" descr="一级标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594" y="1273"/>
              <a:ext cx="15573" cy="85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4586" name="文本框 5"/>
            <p:cNvSpPr txBox="1"/>
            <p:nvPr/>
          </p:nvSpPr>
          <p:spPr>
            <a:xfrm>
              <a:off x="7485" y="1190"/>
              <a:ext cx="3701" cy="10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 algn="ctr"/>
              <a:r>
                <a:rPr lang="zh-CN" altLang="en-US" sz="3600" b="1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实验突破</a:t>
              </a:r>
              <a:endParaRPr lang="zh-CN" altLang="en-US" sz="3600" b="1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1012190" y="1484630"/>
            <a:ext cx="7165340" cy="737235"/>
            <a:chOff x="1254" y="3694"/>
            <a:chExt cx="11284" cy="1161"/>
          </a:xfrm>
        </p:grpSpPr>
        <p:pic>
          <p:nvPicPr>
            <p:cNvPr id="16" name="图片 15" descr="考点·2字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254" y="3996"/>
              <a:ext cx="2251" cy="781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1433" y="3963"/>
              <a:ext cx="1443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r>
                <a:rPr lang="zh-CN" altLang="en-US" sz="2800" b="1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实验</a:t>
              </a:r>
              <a:endPara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19" name="文本框 4"/>
            <p:cNvSpPr txBox="1"/>
            <p:nvPr/>
          </p:nvSpPr>
          <p:spPr>
            <a:xfrm>
              <a:off x="3642" y="3694"/>
              <a:ext cx="8896" cy="116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>
                <a:lnSpc>
                  <a:spcPct val="150000"/>
                </a:lnSpc>
              </a:pPr>
              <a:r>
                <a:rPr sz="2800" dirty="0"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rPr>
                <a:t>比较不同物质吸热的情况</a:t>
              </a:r>
              <a:r>
                <a:rPr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(2015.18)</a:t>
              </a:r>
              <a:r>
                <a:rPr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　</a:t>
              </a:r>
              <a:endParaRPr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4918710" y="2270125"/>
            <a:ext cx="221170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zh-CN" sz="2400">
                <a:ea typeface="黑体" panose="02010609060101010101" pitchFamily="49" charset="-122"/>
              </a:rPr>
              <a:t>命题点</a:t>
            </a:r>
            <a:endParaRPr lang="zh-CN" altLang="en-US" sz="2400"/>
          </a:p>
        </p:txBody>
      </p:sp>
      <p:grpSp>
        <p:nvGrpSpPr>
          <p:cNvPr id="30" name="组合 29"/>
          <p:cNvGrpSpPr/>
          <p:nvPr/>
        </p:nvGrpSpPr>
        <p:grpSpPr>
          <a:xfrm>
            <a:off x="9112250" y="1985645"/>
            <a:ext cx="1841500" cy="1666875"/>
            <a:chOff x="3914" y="4432"/>
            <a:chExt cx="3298" cy="2934"/>
          </a:xfrm>
        </p:grpSpPr>
        <p:grpSp>
          <p:nvGrpSpPr>
            <p:cNvPr id="29" name="组合 28"/>
            <p:cNvGrpSpPr/>
            <p:nvPr/>
          </p:nvGrpSpPr>
          <p:grpSpPr>
            <a:xfrm>
              <a:off x="3914" y="4432"/>
              <a:ext cx="3298" cy="2934"/>
              <a:chOff x="3914" y="4432"/>
              <a:chExt cx="3298" cy="2934"/>
            </a:xfrm>
          </p:grpSpPr>
          <p:sp>
            <p:nvSpPr>
              <p:cNvPr id="12" name="矩形 11"/>
              <p:cNvSpPr/>
              <p:nvPr/>
            </p:nvSpPr>
            <p:spPr>
              <a:xfrm>
                <a:off x="5435" y="7031"/>
                <a:ext cx="57" cy="283"/>
              </a:xfrm>
              <a:prstGeom prst="rect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  <a:ln>
                <a:solidFill>
                  <a:srgbClr val="FFC41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 fontAlgn="base"/>
                <a:endParaRPr lang="zh-CN" altLang="en-US" strike="noStrike" noProof="1"/>
              </a:p>
            </p:txBody>
          </p:sp>
          <p:grpSp>
            <p:nvGrpSpPr>
              <p:cNvPr id="27" name="组合 26"/>
              <p:cNvGrpSpPr/>
              <p:nvPr/>
            </p:nvGrpSpPr>
            <p:grpSpPr>
              <a:xfrm>
                <a:off x="3914" y="4432"/>
                <a:ext cx="3298" cy="2935"/>
                <a:chOff x="3288" y="4279"/>
                <a:chExt cx="4119" cy="3575"/>
              </a:xfrm>
            </p:grpSpPr>
            <p:sp>
              <p:nvSpPr>
                <p:cNvPr id="13" name="圆角矩形 12"/>
                <p:cNvSpPr/>
                <p:nvPr/>
              </p:nvSpPr>
              <p:spPr>
                <a:xfrm>
                  <a:off x="3289" y="4279"/>
                  <a:ext cx="4118" cy="3088"/>
                </a:xfrm>
                <a:prstGeom prst="roundRect">
                  <a:avLst/>
                </a:prstGeom>
                <a:noFill/>
                <a:ln w="47625">
                  <a:solidFill>
                    <a:srgbClr val="FFC410"/>
                  </a:solidFill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lt1"/>
                      </a:solidFill>
                    </a14:hiddenFill>
                  </a:ext>
                </a:extLst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tlCol="0" anchor="ctr"/>
                <a:p>
                  <a:pPr algn="ctr" fontAlgn="base"/>
                  <a:endParaRPr lang="zh-CN" altLang="en-US" strike="noStrike" noProof="1"/>
                </a:p>
              </p:txBody>
            </p:sp>
            <p:sp>
              <p:nvSpPr>
                <p:cNvPr id="14" name="流程图: 终止 13"/>
                <p:cNvSpPr/>
                <p:nvPr/>
              </p:nvSpPr>
              <p:spPr>
                <a:xfrm>
                  <a:off x="3288" y="7735"/>
                  <a:ext cx="3703" cy="119"/>
                </a:xfrm>
                <a:prstGeom prst="flowChartTerminator">
                  <a:avLst/>
                </a:prstGeom>
                <a:solidFill>
                  <a:srgbClr val="FFC410"/>
                </a:solidFill>
                <a:ln>
                  <a:solidFill>
                    <a:srgbClr val="FFC41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 fontAlgn="base"/>
                  <a:endParaRPr lang="zh-CN" altLang="en-US" strike="noStrike" noProof="1"/>
                </a:p>
              </p:txBody>
            </p:sp>
            <p:grpSp>
              <p:nvGrpSpPr>
                <p:cNvPr id="21516" name="组合 7"/>
                <p:cNvGrpSpPr/>
                <p:nvPr/>
              </p:nvGrpSpPr>
              <p:grpSpPr>
                <a:xfrm rot="0">
                  <a:off x="4951" y="6931"/>
                  <a:ext cx="578" cy="566"/>
                  <a:chOff x="13340" y="9527"/>
                  <a:chExt cx="680" cy="680"/>
                </a:xfrm>
              </p:grpSpPr>
              <p:sp>
                <p:nvSpPr>
                  <p:cNvPr id="15" name="椭圆 14"/>
                  <p:cNvSpPr/>
                  <p:nvPr/>
                </p:nvSpPr>
                <p:spPr>
                  <a:xfrm>
                    <a:off x="13340" y="9527"/>
                    <a:ext cx="680" cy="680"/>
                  </a:xfrm>
                  <a:prstGeom prst="ellipse">
                    <a:avLst/>
                  </a:prstGeom>
                  <a:solidFill>
                    <a:srgbClr val="FFC410"/>
                  </a:solidFill>
                  <a:ln>
                    <a:solidFill>
                      <a:srgbClr val="FFC41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p>
                    <a:pPr algn="ctr" fontAlgn="base"/>
                    <a:endParaRPr lang="zh-CN" altLang="en-US" strike="noStrike" noProof="1"/>
                  </a:p>
                </p:txBody>
              </p:sp>
              <p:sp>
                <p:nvSpPr>
                  <p:cNvPr id="2" name="流程图: 摘录 1"/>
                  <p:cNvSpPr/>
                  <p:nvPr/>
                </p:nvSpPr>
                <p:spPr>
                  <a:xfrm rot="5400000">
                    <a:off x="13546" y="9753"/>
                    <a:ext cx="340" cy="227"/>
                  </a:xfrm>
                  <a:prstGeom prst="flowChartExtract">
                    <a:avLst/>
                  </a:prstGeom>
                  <a:solidFill>
                    <a:schemeClr val="bg1"/>
                  </a:solidFill>
                  <a:ln>
                    <a:solidFill>
                      <a:srgbClr val="FFC41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p>
                    <a:pPr algn="ctr" fontAlgn="base"/>
                    <a:endParaRPr lang="zh-CN" altLang="en-US" strike="noStrike" noProof="1"/>
                  </a:p>
                </p:txBody>
              </p:sp>
            </p:grpSp>
          </p:grpSp>
        </p:grpSp>
        <p:sp>
          <p:nvSpPr>
            <p:cNvPr id="28" name="文本框 27"/>
            <p:cNvSpPr txBox="1"/>
            <p:nvPr/>
          </p:nvSpPr>
          <p:spPr>
            <a:xfrm>
              <a:off x="3997" y="4542"/>
              <a:ext cx="3164" cy="211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p>
              <a:pPr algn="ctr">
                <a:lnSpc>
                  <a:spcPct val="150000"/>
                </a:lnSpc>
              </a:pPr>
              <a:r>
                <a:rPr lang="zh-CN" altLang="en-US" sz="2400" b="1">
                  <a:latin typeface="黑体" panose="02010609060101010101" pitchFamily="49" charset="-122"/>
                  <a:ea typeface="黑体" panose="02010609060101010101" pitchFamily="49" charset="-122"/>
                </a:rPr>
                <a:t>实验视频见超值配赠</a:t>
              </a:r>
              <a:endParaRPr lang="zh-CN" altLang="en-US" sz="24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725170" y="1038225"/>
            <a:ext cx="10707370" cy="50774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2. </a:t>
            </a:r>
            <a:r>
              <a:rPr lang="zh-CN" sz="2400">
                <a:ea typeface="宋体" panose="02010600030101010101" pitchFamily="2" charset="-122"/>
              </a:rPr>
              <a:t>待加热物质的要求：</a:t>
            </a:r>
            <a:r>
              <a:rPr lang="zh-CN" sz="2400" u="sng">
                <a:ea typeface="宋体" panose="02010600030101010101" pitchFamily="2" charset="-122"/>
              </a:rPr>
              <a:t>质量、初温相同</a:t>
            </a:r>
            <a:r>
              <a:rPr lang="zh-CN" sz="2400">
                <a:ea typeface="宋体" panose="02010600030101010101" pitchFamily="2" charset="-122"/>
              </a:rPr>
              <a:t>的不同物质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3. </a:t>
            </a:r>
            <a:r>
              <a:rPr lang="zh-CN" sz="2400">
                <a:ea typeface="宋体" panose="02010600030101010101" pitchFamily="2" charset="-122"/>
              </a:rPr>
              <a:t>实验装置的安装顺序：</a:t>
            </a:r>
            <a:r>
              <a:rPr lang="zh-CN" sz="2400" u="sng">
                <a:ea typeface="宋体" panose="02010600030101010101" pitchFamily="2" charset="-122"/>
              </a:rPr>
              <a:t>自下而上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4. </a:t>
            </a:r>
            <a:r>
              <a:rPr lang="zh-CN" sz="2400">
                <a:ea typeface="宋体" panose="02010600030101010101" pitchFamily="2" charset="-122"/>
              </a:rPr>
              <a:t>物质吸热多少的判断方法：</a:t>
            </a:r>
            <a:r>
              <a:rPr lang="zh-CN" sz="2400" u="sng">
                <a:ea typeface="宋体" panose="02010600030101010101" pitchFamily="2" charset="-122"/>
              </a:rPr>
              <a:t>加热时间越长</a:t>
            </a:r>
            <a:r>
              <a:rPr lang="zh-CN" sz="2400">
                <a:ea typeface="宋体" panose="02010600030101010101" pitchFamily="2" charset="-122"/>
              </a:rPr>
              <a:t>，物质</a:t>
            </a:r>
            <a:r>
              <a:rPr lang="zh-CN" sz="2400" u="sng">
                <a:ea typeface="宋体" panose="02010600030101010101" pitchFamily="2" charset="-122"/>
              </a:rPr>
              <a:t>吸收的热量越多</a:t>
            </a:r>
            <a:r>
              <a:rPr lang="en-US" sz="2400">
                <a:latin typeface="Times New Roman" panose="02020603050405020304" pitchFamily="18" charset="0"/>
                <a:cs typeface="仿宋_GB2312" charset="0"/>
              </a:rPr>
              <a:t>[2015.18(2)]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5. </a:t>
            </a:r>
            <a:r>
              <a:rPr lang="zh-CN" sz="2400">
                <a:ea typeface="宋体" panose="02010600030101010101" pitchFamily="2" charset="-122"/>
              </a:rPr>
              <a:t>转换法的应用：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(1)</a:t>
            </a:r>
            <a:r>
              <a:rPr lang="zh-CN" sz="2400" u="sng">
                <a:ea typeface="宋体" panose="02010600030101010101" pitchFamily="2" charset="-122"/>
              </a:rPr>
              <a:t>升高相同的温度</a:t>
            </a:r>
            <a:r>
              <a:rPr lang="zh-CN" sz="2400">
                <a:ea typeface="宋体" panose="02010600030101010101" pitchFamily="2" charset="-122"/>
              </a:rPr>
              <a:t>时，通过比较加热时间来判断吸热能力的强弱：</a:t>
            </a:r>
            <a:r>
              <a:rPr lang="zh-CN" sz="2400" u="sng">
                <a:ea typeface="宋体" panose="02010600030101010101" pitchFamily="2" charset="-122"/>
              </a:rPr>
              <a:t>加热时间长</a:t>
            </a:r>
            <a:r>
              <a:rPr lang="zh-CN" sz="2400">
                <a:ea typeface="宋体" panose="02010600030101010101" pitchFamily="2" charset="-122"/>
              </a:rPr>
              <a:t>的物质</a:t>
            </a:r>
            <a:r>
              <a:rPr lang="zh-CN" sz="2400" u="sng">
                <a:ea typeface="宋体" panose="02010600030101010101" pitchFamily="2" charset="-122"/>
              </a:rPr>
              <a:t>吸热能力强</a:t>
            </a:r>
            <a:r>
              <a:rPr lang="zh-CN" sz="2400">
                <a:ea typeface="宋体" panose="02010600030101010101" pitchFamily="2" charset="-122"/>
              </a:rPr>
              <a:t>；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(2)</a:t>
            </a:r>
            <a:r>
              <a:rPr lang="zh-CN" sz="2400">
                <a:ea typeface="宋体" panose="02010600030101010101" pitchFamily="2" charset="-122"/>
              </a:rPr>
              <a:t>加热相同的时间时，通过比较温度变化来判断吸热能力的强弱，</a:t>
            </a:r>
            <a:r>
              <a:rPr lang="zh-CN" sz="2400" u="sng">
                <a:ea typeface="宋体" panose="02010600030101010101" pitchFamily="2" charset="-122"/>
              </a:rPr>
              <a:t>温度变化大的</a:t>
            </a:r>
            <a:r>
              <a:rPr lang="zh-CN" sz="2400">
                <a:ea typeface="宋体" panose="02010600030101010101" pitchFamily="2" charset="-122"/>
              </a:rPr>
              <a:t>物质吸热能力弱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6. </a:t>
            </a:r>
            <a:r>
              <a:rPr lang="zh-CN" sz="2400">
                <a:ea typeface="宋体" panose="02010600030101010101" pitchFamily="2" charset="-122"/>
              </a:rPr>
              <a:t>实验表格设计及数据记录</a:t>
            </a:r>
            <a:endParaRPr lang="zh-CN" altLang="en-US" sz="24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690880" y="708025"/>
            <a:ext cx="10894060" cy="57759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40000"/>
              </a:lnSpc>
            </a:pPr>
            <a:r>
              <a:rPr lang="zh-CN" sz="2400">
                <a:ea typeface="黑体" panose="02010609060101010101" pitchFamily="49" charset="-122"/>
              </a:rPr>
              <a:t>【分析数据和现象，总结结论】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7. </a:t>
            </a:r>
            <a:r>
              <a:rPr lang="zh-CN" sz="2400">
                <a:ea typeface="宋体" panose="02010600030101010101" pitchFamily="2" charset="-122"/>
              </a:rPr>
              <a:t>根据表格数据绘制温度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—</a:t>
            </a:r>
            <a:r>
              <a:rPr lang="zh-CN" sz="2400">
                <a:ea typeface="宋体" panose="02010600030101010101" pitchFamily="2" charset="-122"/>
              </a:rPr>
              <a:t>时间曲线：先描点，然后用光滑曲线连接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8. </a:t>
            </a:r>
            <a:r>
              <a:rPr lang="zh-CN" sz="2400">
                <a:ea typeface="宋体" panose="02010600030101010101" pitchFamily="2" charset="-122"/>
              </a:rPr>
              <a:t>分析表格数据及图像，总结结论</a:t>
            </a:r>
            <a:r>
              <a:rPr lang="en-US" sz="2400">
                <a:latin typeface="Times New Roman" panose="02020603050405020304" pitchFamily="18" charset="0"/>
                <a:cs typeface="仿宋_GB2312" charset="0"/>
              </a:rPr>
              <a:t>[2015.18(3)</a:t>
            </a:r>
            <a:r>
              <a:rPr lang="zh-CN" sz="2400">
                <a:cs typeface="仿宋_GB2312" charset="0"/>
              </a:rPr>
              <a:t>第</a:t>
            </a:r>
            <a:r>
              <a:rPr lang="en-US" sz="2400">
                <a:latin typeface="Times New Roman" panose="02020603050405020304" pitchFamily="18" charset="0"/>
                <a:cs typeface="仿宋_GB2312" charset="0"/>
              </a:rPr>
              <a:t>1</a:t>
            </a:r>
            <a:r>
              <a:rPr lang="zh-CN" sz="2400">
                <a:cs typeface="仿宋_GB2312" charset="0"/>
              </a:rPr>
              <a:t>空</a:t>
            </a:r>
            <a:r>
              <a:rPr lang="en-US" sz="2400">
                <a:latin typeface="Times New Roman" panose="02020603050405020304" pitchFamily="18" charset="0"/>
                <a:cs typeface="仿宋_GB2312" charset="0"/>
              </a:rPr>
              <a:t>]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9. </a:t>
            </a:r>
            <a:r>
              <a:rPr lang="zh-CN" sz="2400">
                <a:ea typeface="宋体" panose="02010600030101010101" pitchFamily="2" charset="-122"/>
              </a:rPr>
              <a:t>利用数据计算热量、比热容等</a:t>
            </a:r>
            <a:r>
              <a:rPr lang="zh-CN" sz="2400">
                <a:ea typeface="黑体" panose="02010609060101010101" pitchFamily="49" charset="-122"/>
              </a:rPr>
              <a:t>【交流与反思】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10. </a:t>
            </a:r>
            <a:r>
              <a:rPr lang="zh-CN" sz="2400">
                <a:ea typeface="宋体" panose="02010600030101010101" pitchFamily="2" charset="-122"/>
              </a:rPr>
              <a:t>实验现象分析：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(1)</a:t>
            </a:r>
            <a:r>
              <a:rPr lang="zh-CN" sz="2400">
                <a:ea typeface="宋体" panose="02010600030101010101" pitchFamily="2" charset="-122"/>
              </a:rPr>
              <a:t>开始加热时被加热物质的温度不是均匀升高的原因及改进方法：原因：烧杯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或其他容器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刚开始吸收热量；改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进：先将烧杯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或其他容器</a:t>
            </a:r>
            <a:r>
              <a:rPr lang="en-US" sz="2400">
                <a:latin typeface="Times New Roman" panose="02020603050405020304" pitchFamily="18" charset="0"/>
              </a:rPr>
              <a:t>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进行预热；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(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2)</a:t>
            </a:r>
            <a:r>
              <a:rPr lang="zh-CN" sz="2400">
                <a:ea typeface="宋体" panose="02010600030101010101" pitchFamily="2" charset="-122"/>
              </a:rPr>
              <a:t>相同质量的相同物质升高相同温度，加热时间不同的原因：酒精灯火焰大小不同，供热不稳定</a:t>
            </a:r>
            <a:endParaRPr lang="zh-CN" altLang="en-US" sz="24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文本框 5"/>
          <p:cNvSpPr txBox="1"/>
          <p:nvPr/>
        </p:nvSpPr>
        <p:spPr>
          <a:xfrm>
            <a:off x="756285" y="685800"/>
            <a:ext cx="10924540" cy="56311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2. </a:t>
            </a:r>
            <a:r>
              <a:rPr lang="zh-CN" sz="2400">
                <a:ea typeface="黑体" panose="02010609060101010101" pitchFamily="49" charset="-122"/>
              </a:rPr>
              <a:t>扩散现象</a:t>
            </a: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</a:rPr>
              <a:t>(1)</a:t>
            </a:r>
            <a:r>
              <a:rPr lang="zh-CN" sz="2400">
                <a:ea typeface="黑体" panose="02010609060101010101" pitchFamily="49" charset="-122"/>
              </a:rPr>
              <a:t>定义：</a:t>
            </a:r>
            <a:r>
              <a:rPr lang="zh-CN" sz="2400">
                <a:ea typeface="宋体" panose="02010600030101010101" pitchFamily="2" charset="-122"/>
              </a:rPr>
              <a:t>不同的物质在相互接触时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_____________</a:t>
            </a:r>
            <a:r>
              <a:rPr lang="zh-CN" sz="2400">
                <a:ea typeface="宋体" panose="02010600030101010101" pitchFamily="2" charset="-122"/>
              </a:rPr>
              <a:t>的现象．</a:t>
            </a: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</a:rPr>
              <a:t>(2)</a:t>
            </a:r>
            <a:r>
              <a:rPr lang="zh-CN" sz="2400">
                <a:ea typeface="黑体" panose="02010609060101010101" pitchFamily="49" charset="-122"/>
              </a:rPr>
              <a:t>扩散现象表明：</a:t>
            </a:r>
            <a:r>
              <a:rPr lang="zh-CN" sz="2400">
                <a:ea typeface="宋体" panose="02010600030101010101" pitchFamily="2" charset="-122"/>
              </a:rPr>
              <a:t>一切物质的分子都在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________________________</a:t>
            </a:r>
            <a:r>
              <a:rPr lang="zh-CN" sz="2400">
                <a:ea typeface="宋体" panose="02010600030101010101" pitchFamily="2" charset="-122"/>
              </a:rPr>
              <a:t>；分子间存在间隙．</a:t>
            </a: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</a:rPr>
              <a:t>(3)</a:t>
            </a:r>
            <a:r>
              <a:rPr lang="zh-CN" sz="2400">
                <a:ea typeface="黑体" panose="02010609060101010101" pitchFamily="49" charset="-122"/>
              </a:rPr>
              <a:t>影响因素：</a:t>
            </a:r>
            <a:r>
              <a:rPr lang="zh-CN" sz="2400">
                <a:ea typeface="宋体" panose="02010600030101010101" pitchFamily="2" charset="-122"/>
              </a:rPr>
              <a:t>扩散现象的剧烈程度与温度有关，温度越高，扩散现象越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．</a:t>
            </a:r>
            <a:r>
              <a:rPr lang="en-US" sz="2400">
                <a:latin typeface="Times New Roman" panose="02020603050405020304" pitchFamily="18" charset="0"/>
                <a:cs typeface="仿宋_GB2312" charset="0"/>
              </a:rPr>
              <a:t>(2015.5</a:t>
            </a:r>
            <a:r>
              <a:rPr lang="zh-CN" sz="2400">
                <a:cs typeface="仿宋_GB2312" charset="0"/>
              </a:rPr>
              <a:t>第</a:t>
            </a:r>
            <a:r>
              <a:rPr lang="en-US" sz="2400">
                <a:latin typeface="Times New Roman" panose="02020603050405020304" pitchFamily="18" charset="0"/>
                <a:cs typeface="仿宋_GB2312" charset="0"/>
              </a:rPr>
              <a:t>2</a:t>
            </a:r>
            <a:r>
              <a:rPr lang="zh-CN" sz="2400">
                <a:cs typeface="仿宋_GB2312" charset="0"/>
              </a:rPr>
              <a:t>空</a:t>
            </a:r>
            <a:r>
              <a:rPr lang="en-US" sz="2400">
                <a:latin typeface="Times New Roman" panose="02020603050405020304" pitchFamily="18" charset="0"/>
                <a:cs typeface="仿宋_GB2312" charset="0"/>
              </a:rPr>
              <a:t>)</a:t>
            </a: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</a:rPr>
              <a:t>(4)</a:t>
            </a:r>
            <a:r>
              <a:rPr lang="zh-CN" sz="2400">
                <a:ea typeface="黑体" panose="02010609060101010101" pitchFamily="49" charset="-122"/>
              </a:rPr>
              <a:t>举例：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酒香不怕巷子深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sz="2400">
                <a:ea typeface="宋体" panose="02010600030101010101" pitchFamily="2" charset="-122"/>
              </a:rPr>
              <a:t>嗅到花香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sz="2400">
                <a:ea typeface="宋体" panose="02010600030101010101" pitchFamily="2" charset="-122"/>
              </a:rPr>
              <a:t>墙角放煤，日久变黑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sz="2400">
                <a:ea typeface="宋体" panose="02010600030101010101" pitchFamily="2" charset="-122"/>
              </a:rPr>
              <a:t>花气袭人知骤暖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ea typeface="宋体" panose="02010600030101010101" pitchFamily="2" charset="-122"/>
              </a:rPr>
              <a:t>等．</a:t>
            </a:r>
            <a:r>
              <a:rPr lang="zh-CN" sz="2400">
                <a:ea typeface="黑体" panose="02010609060101010101" pitchFamily="49" charset="-122"/>
              </a:rPr>
              <a:t>注：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cs typeface="楷体_GB2312" charset="0"/>
              </a:rPr>
              <a:t>打扫房间灰尘弥漫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sz="2400">
                <a:cs typeface="楷体_GB2312" charset="0"/>
              </a:rPr>
              <a:t>满天风沙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sz="2400">
                <a:cs typeface="楷体_GB2312" charset="0"/>
              </a:rPr>
              <a:t>柳絮纷飞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cs typeface="楷体_GB2312" charset="0"/>
              </a:rPr>
              <a:t>等属于机械运动，不能说明分子在做无规则运动．</a:t>
            </a:r>
            <a:endParaRPr lang="zh-CN" altLang="en-US" sz="2400"/>
          </a:p>
        </p:txBody>
      </p:sp>
      <p:sp>
        <p:nvSpPr>
          <p:cNvPr id="10" name="矩形 9"/>
          <p:cNvSpPr/>
          <p:nvPr/>
        </p:nvSpPr>
        <p:spPr>
          <a:xfrm>
            <a:off x="5427717" y="1374502"/>
            <a:ext cx="2011680" cy="460375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彼此进入对方</a:t>
            </a:r>
            <a:endParaRPr lang="zh-CN" altLang="zh-CN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6145267" y="1876787"/>
            <a:ext cx="3535680" cy="460375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永不停息地做无规则运动</a:t>
            </a:r>
            <a:endParaRPr lang="zh-CN" altLang="zh-CN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78907" y="3527152"/>
            <a:ext cx="792480" cy="460375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明显</a:t>
            </a:r>
            <a:endParaRPr lang="zh-CN" altLang="zh-CN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43" name="流程图: 终止 42">
            <a:hlinkClick r:id="rId1" action="ppaction://hlinksldjump"/>
          </p:cNvPr>
          <p:cNvSpPr/>
          <p:nvPr/>
        </p:nvSpPr>
        <p:spPr>
          <a:xfrm>
            <a:off x="9311005" y="5698490"/>
            <a:ext cx="2034540" cy="477520"/>
          </a:xfrm>
          <a:prstGeom prst="flowChartTerminator">
            <a:avLst/>
          </a:prstGeom>
          <a:solidFill>
            <a:schemeClr val="accent4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p>
            <a:pPr algn="ctr" fontAlgn="base">
              <a:lnSpc>
                <a:spcPct val="100000"/>
              </a:lnSpc>
            </a:pPr>
            <a:r>
              <a:rPr lang="zh-CN" altLang="en-US" sz="1815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返回思维导图</a:t>
            </a:r>
            <a:endParaRPr lang="zh-CN" altLang="en-US" sz="1815" b="1" strike="noStrike" noProof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718820" y="1290955"/>
            <a:ext cx="10847705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11. </a:t>
            </a:r>
            <a:r>
              <a:rPr lang="zh-CN" sz="2400">
                <a:ea typeface="宋体" panose="02010600030101010101" pitchFamily="2" charset="-122"/>
              </a:rPr>
              <a:t>实验评估及改进：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(1)</a:t>
            </a:r>
            <a:r>
              <a:rPr lang="zh-CN" sz="2400">
                <a:ea typeface="宋体" panose="02010600030101010101" pitchFamily="2" charset="-122"/>
              </a:rPr>
              <a:t>实验方案评估：初温不相同时不能比较末温：应</a:t>
            </a:r>
            <a:r>
              <a:rPr lang="zh-CN" sz="2400" u="sng">
                <a:ea typeface="宋体" panose="02010600030101010101" pitchFamily="2" charset="-122"/>
              </a:rPr>
              <a:t>比较物质温度的变化量</a:t>
            </a:r>
            <a:r>
              <a:rPr lang="en-US" sz="2400" u="sng">
                <a:latin typeface="Times New Roman" panose="02020603050405020304" pitchFamily="18" charset="0"/>
                <a:ea typeface="宋体" panose="02010600030101010101" pitchFamily="2" charset="-122"/>
              </a:rPr>
              <a:t>Δ</a:t>
            </a:r>
            <a:r>
              <a:rPr lang="en-US" sz="2400" i="1" u="sng">
                <a:latin typeface="Times New Roman" panose="02020603050405020304" pitchFamily="18" charset="0"/>
                <a:ea typeface="宋体" panose="02010600030101010101" pitchFamily="2" charset="-122"/>
              </a:rPr>
              <a:t>t</a:t>
            </a:r>
            <a:r>
              <a:rPr lang="zh-CN" sz="2400">
                <a:ea typeface="宋体" panose="02010600030101010101" pitchFamily="2" charset="-122"/>
              </a:rPr>
              <a:t>；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(2)</a:t>
            </a:r>
            <a:r>
              <a:rPr lang="zh-CN" sz="2400">
                <a:ea typeface="宋体" panose="02010600030101010101" pitchFamily="2" charset="-122"/>
              </a:rPr>
              <a:t>实验改进：用相同规格的电加热器代替酒精灯的好处：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①</a:t>
            </a:r>
            <a:r>
              <a:rPr lang="zh-CN" sz="2400">
                <a:ea typeface="宋体" panose="02010600030101010101" pitchFamily="2" charset="-122"/>
              </a:rPr>
              <a:t>更精确地控制两种物质相同时间内吸收的热量相同；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②</a:t>
            </a:r>
            <a:r>
              <a:rPr lang="zh-CN" sz="2400">
                <a:ea typeface="宋体" panose="02010600030101010101" pitchFamily="2" charset="-122"/>
              </a:rPr>
              <a:t>电加热器在液体内部加热，散热较少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12. </a:t>
            </a:r>
            <a:r>
              <a:rPr lang="zh-CN" sz="2400">
                <a:ea typeface="宋体" panose="02010600030101010101" pitchFamily="2" charset="-122"/>
              </a:rPr>
              <a:t>为了描述物质吸热本领的大小而引入的一个物理量：比热容</a:t>
            </a:r>
            <a:r>
              <a:rPr lang="en-US" sz="2400">
                <a:latin typeface="Times New Roman" panose="02020603050405020304" pitchFamily="18" charset="0"/>
                <a:cs typeface="仿宋_GB2312" charset="0"/>
              </a:rPr>
              <a:t>[2015.18(3)</a:t>
            </a:r>
            <a:r>
              <a:rPr lang="zh-CN" sz="2400">
                <a:cs typeface="仿宋_GB2312" charset="0"/>
              </a:rPr>
              <a:t>第</a:t>
            </a:r>
            <a:r>
              <a:rPr lang="en-US" sz="2400">
                <a:latin typeface="Times New Roman" panose="02020603050405020304" pitchFamily="18" charset="0"/>
                <a:cs typeface="仿宋_GB2312" charset="0"/>
              </a:rPr>
              <a:t>2</a:t>
            </a:r>
            <a:r>
              <a:rPr lang="zh-CN" sz="2400">
                <a:cs typeface="仿宋_GB2312" charset="0"/>
              </a:rPr>
              <a:t>空</a:t>
            </a:r>
            <a:r>
              <a:rPr lang="en-US" sz="2400">
                <a:latin typeface="Times New Roman" panose="02020603050405020304" pitchFamily="18" charset="0"/>
                <a:cs typeface="仿宋_GB2312" charset="0"/>
              </a:rPr>
              <a:t>]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13. </a:t>
            </a:r>
            <a:r>
              <a:rPr lang="zh-CN" sz="2400">
                <a:ea typeface="宋体" panose="02010600030101010101" pitchFamily="2" charset="-122"/>
              </a:rPr>
              <a:t>改变内能的方式及比较内能的大小：通过</a:t>
            </a:r>
            <a:r>
              <a:rPr lang="zh-CN" sz="2400" u="sng">
                <a:ea typeface="宋体" panose="02010600030101010101" pitchFamily="2" charset="-122"/>
              </a:rPr>
              <a:t>热传递</a:t>
            </a:r>
            <a:r>
              <a:rPr lang="zh-CN" sz="2400">
                <a:ea typeface="宋体" panose="02010600030101010101" pitchFamily="2" charset="-122"/>
              </a:rPr>
              <a:t>使加热物质内能越来越大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14. </a:t>
            </a:r>
            <a:r>
              <a:rPr lang="zh-CN" sz="2400">
                <a:ea typeface="宋体" panose="02010600030101010101" pitchFamily="2" charset="-122"/>
              </a:rPr>
              <a:t>比热容在生活中的应用：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①</a:t>
            </a:r>
            <a:r>
              <a:rPr lang="zh-CN" sz="2400">
                <a:ea typeface="宋体" panose="02010600030101010101" pitchFamily="2" charset="-122"/>
              </a:rPr>
              <a:t>冷却剂的选取；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②</a:t>
            </a:r>
            <a:r>
              <a:rPr lang="zh-CN" sz="2400">
                <a:ea typeface="宋体" panose="02010600030101010101" pitchFamily="2" charset="-122"/>
              </a:rPr>
              <a:t>暖手宝的应用；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③</a:t>
            </a:r>
            <a:r>
              <a:rPr lang="zh-CN" sz="2400">
                <a:ea typeface="宋体" panose="02010600030101010101" pitchFamily="2" charset="-122"/>
              </a:rPr>
              <a:t>调节气温；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④</a:t>
            </a:r>
            <a:r>
              <a:rPr lang="zh-CN" sz="2400">
                <a:ea typeface="宋体" panose="02010600030101010101" pitchFamily="2" charset="-122"/>
              </a:rPr>
              <a:t>解释内陆昼夜温差比沿海地区大的原因</a:t>
            </a:r>
            <a:endParaRPr lang="zh-CN" altLang="en-US" sz="24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0" name="组合 19"/>
          <p:cNvGrpSpPr/>
          <p:nvPr/>
        </p:nvGrpSpPr>
        <p:grpSpPr>
          <a:xfrm>
            <a:off x="1156335" y="989965"/>
            <a:ext cx="9739630" cy="622935"/>
            <a:chOff x="1566" y="1660"/>
            <a:chExt cx="15338" cy="981"/>
          </a:xfrm>
        </p:grpSpPr>
        <p:pic>
          <p:nvPicPr>
            <p:cNvPr id="21" name="图片 20" descr="QQ图片20190926151119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566" y="1660"/>
              <a:ext cx="15338" cy="920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6768" y="1819"/>
              <a:ext cx="5082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800" spc="500">
                  <a:solidFill>
                    <a:schemeClr val="tx1"/>
                  </a:solidFill>
                  <a:uFillTx/>
                  <a:latin typeface="Times New Roman" panose="02020603050405020304" pitchFamily="18" charset="0"/>
                  <a:ea typeface="黑体" panose="02010609060101010101" pitchFamily="49" charset="-122"/>
                </a:rPr>
                <a:t>一题练透一实验</a:t>
              </a:r>
              <a:endParaRPr lang="zh-CN" altLang="en-US" sz="2800" spc="500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1156335" y="1715770"/>
            <a:ext cx="9739630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例　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(2019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泰州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如图甲所示是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探究不同物质吸热升温的现象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实验装置，小华用两个相同的容器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图中用虚线框表示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分别装入质量相等的</a:t>
            </a:r>
            <a:r>
              <a:rPr lang="en-US" sz="2400" i="1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sz="2400" i="1"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两种液体，用相同的装置加热．</a:t>
            </a:r>
            <a:endParaRPr lang="zh-CN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图片 -214748199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63570" y="3469005"/>
            <a:ext cx="5865495" cy="243014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5754370" y="5899150"/>
            <a:ext cx="102743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1800">
                <a:cs typeface="楷体_GB2312" charset="0"/>
              </a:rPr>
              <a:t>例题图</a:t>
            </a:r>
            <a:endParaRPr lang="zh-CN" altLang="en-US" sz="18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419735" y="1075690"/>
            <a:ext cx="11502390" cy="50774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(1)</a:t>
            </a:r>
            <a:r>
              <a:rPr lang="zh-CN" sz="2400">
                <a:ea typeface="宋体" panose="02010600030101010101" pitchFamily="2" charset="-122"/>
              </a:rPr>
              <a:t>从实验效果考虑，本实验选择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_______(</a:t>
            </a:r>
            <a:r>
              <a:rPr lang="zh-CN" sz="2400">
                <a:ea typeface="宋体" panose="02010600030101010101" pitchFamily="2" charset="-122"/>
              </a:rPr>
              <a:t>选填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烧杯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ea typeface="宋体" panose="02010600030101010101" pitchFamily="2" charset="-122"/>
              </a:rPr>
              <a:t>或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易拉罐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作为盛放液体的容器较好，实验中使用玻璃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棒的目的是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____________________</a:t>
            </a:r>
            <a:r>
              <a:rPr lang="zh-CN" sz="2400">
                <a:ea typeface="宋体" panose="02010600030101010101" pitchFamily="2" charset="-122"/>
              </a:rPr>
              <a:t>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(2)</a:t>
            </a:r>
            <a:r>
              <a:rPr lang="zh-CN" sz="2400">
                <a:ea typeface="宋体" panose="02010600030101010101" pitchFamily="2" charset="-122"/>
              </a:rPr>
              <a:t>两种液体吸收热量的多少可通过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______________(</a:t>
            </a:r>
            <a:r>
              <a:rPr lang="zh-CN" sz="2400">
                <a:ea typeface="宋体" panose="02010600030101010101" pitchFamily="2" charset="-122"/>
              </a:rPr>
              <a:t>选填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液体升高的温度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ea typeface="宋体" panose="02010600030101010101" pitchFamily="2" charset="-122"/>
              </a:rPr>
              <a:t>或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加热时间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比较．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(3)</a:t>
            </a:r>
            <a:r>
              <a:rPr lang="zh-CN" sz="2400">
                <a:ea typeface="宋体" panose="02010600030101010101" pitchFamily="2" charset="-122"/>
              </a:rPr>
              <a:t>根据实验数据绘制的温度与时间的关系图像如图乙所示，分析图像可知：质量相等的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zh-CN" sz="2400">
                <a:ea typeface="宋体" panose="02010600030101010101" pitchFamily="2" charset="-122"/>
              </a:rPr>
              <a:t>和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zh-CN" sz="2400">
                <a:ea typeface="宋体" panose="02010600030101010101" pitchFamily="2" charset="-122"/>
              </a:rPr>
              <a:t>两种液体，在升高相同温度时，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______(</a:t>
            </a:r>
            <a:r>
              <a:rPr lang="zh-CN" sz="2400">
                <a:ea typeface="宋体" panose="02010600030101010101" pitchFamily="2" charset="-122"/>
              </a:rPr>
              <a:t>选填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”</a:t>
            </a:r>
            <a:r>
              <a:rPr lang="zh-CN" sz="2400">
                <a:ea typeface="宋体" panose="02010600030101010101" pitchFamily="2" charset="-122"/>
              </a:rPr>
              <a:t>或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”)</a:t>
            </a:r>
            <a:r>
              <a:rPr lang="zh-CN" sz="2400">
                <a:ea typeface="宋体" panose="02010600030101010101" pitchFamily="2" charset="-122"/>
              </a:rPr>
              <a:t>吸收的热量较多；质量相等的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zh-CN" sz="2400">
                <a:ea typeface="宋体" panose="02010600030101010101" pitchFamily="2" charset="-122"/>
              </a:rPr>
              <a:t>和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zh-CN" sz="2400">
                <a:ea typeface="宋体" panose="02010600030101010101" pitchFamily="2" charset="-122"/>
              </a:rPr>
              <a:t>两种液体，在吸收相同热量时，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______(</a:t>
            </a:r>
            <a:r>
              <a:rPr lang="zh-CN" sz="2400">
                <a:ea typeface="宋体" panose="02010600030101010101" pitchFamily="2" charset="-122"/>
              </a:rPr>
              <a:t>选填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”</a:t>
            </a:r>
            <a:r>
              <a:rPr lang="zh-CN" sz="2400">
                <a:ea typeface="宋体" panose="02010600030101010101" pitchFamily="2" charset="-122"/>
              </a:rPr>
              <a:t>或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”)</a:t>
            </a:r>
            <a:r>
              <a:rPr lang="zh-CN" sz="2400">
                <a:ea typeface="宋体" panose="02010600030101010101" pitchFamily="2" charset="-122"/>
              </a:rPr>
              <a:t>升温较高．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(4)</a:t>
            </a:r>
            <a:r>
              <a:rPr lang="zh-CN" sz="2400">
                <a:ea typeface="宋体" panose="02010600030101010101" pitchFamily="2" charset="-122"/>
              </a:rPr>
              <a:t>冬天，小华想自制一个暖手袋，若只能从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zh-CN" sz="2400">
                <a:ea typeface="宋体" panose="02010600030101010101" pitchFamily="2" charset="-122"/>
              </a:rPr>
              <a:t>或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zh-CN" sz="2400">
                <a:ea typeface="宋体" panose="02010600030101010101" pitchFamily="2" charset="-122"/>
              </a:rPr>
              <a:t>中选一种液体装入暖手袋中作为供热物质，则应选择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______(</a:t>
            </a:r>
            <a:r>
              <a:rPr lang="zh-CN" sz="2400">
                <a:ea typeface="宋体" panose="02010600030101010101" pitchFamily="2" charset="-122"/>
              </a:rPr>
              <a:t>选填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”</a:t>
            </a:r>
            <a:r>
              <a:rPr lang="zh-CN" sz="2400">
                <a:ea typeface="宋体" panose="02010600030101010101" pitchFamily="2" charset="-122"/>
              </a:rPr>
              <a:t>或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”)</a:t>
            </a:r>
            <a:r>
              <a:rPr lang="zh-CN" sz="2400">
                <a:ea typeface="宋体" panose="02010600030101010101" pitchFamily="2" charset="-122"/>
              </a:rPr>
              <a:t>．</a:t>
            </a:r>
            <a:endParaRPr lang="zh-CN" altLang="en-US" sz="2400"/>
          </a:p>
        </p:txBody>
      </p:sp>
      <p:sp>
        <p:nvSpPr>
          <p:cNvPr id="4" name="矩形 3"/>
          <p:cNvSpPr/>
          <p:nvPr/>
        </p:nvSpPr>
        <p:spPr>
          <a:xfrm>
            <a:off x="4804147" y="1181462"/>
            <a:ext cx="1097280" cy="460375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易拉罐</a:t>
            </a:r>
            <a:endParaRPr lang="zh-CN" altLang="zh-CN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6239247" y="1755502"/>
            <a:ext cx="2316480" cy="460375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使液体均匀受热</a:t>
            </a:r>
            <a:endParaRPr lang="zh-CN" altLang="zh-CN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162922" y="2329542"/>
            <a:ext cx="1402080" cy="460375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加热时间</a:t>
            </a:r>
            <a:endParaRPr lang="zh-CN" altLang="zh-CN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311002" y="3908152"/>
            <a:ext cx="368935" cy="460375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zh-CN" altLang="zh-CN" sz="24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zh-CN" sz="2400" i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885042" y="4482192"/>
            <a:ext cx="368935" cy="460375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zh-CN" altLang="zh-CN" sz="24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zh-CN" sz="2400" i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153782" y="5630272"/>
            <a:ext cx="368935" cy="460375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zh-CN" altLang="zh-CN" sz="24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zh-CN" sz="2400" i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33" name="组合 32"/>
          <p:cNvGrpSpPr/>
          <p:nvPr/>
        </p:nvGrpSpPr>
        <p:grpSpPr>
          <a:xfrm>
            <a:off x="829310" y="1692275"/>
            <a:ext cx="1838960" cy="474345"/>
            <a:chOff x="1318" y="2359"/>
            <a:chExt cx="2896" cy="747"/>
          </a:xfrm>
        </p:grpSpPr>
        <p:pic>
          <p:nvPicPr>
            <p:cNvPr id="34" name="图片 33" descr="三级标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18" y="2359"/>
              <a:ext cx="2896" cy="714"/>
            </a:xfrm>
            <a:prstGeom prst="rect">
              <a:avLst/>
            </a:prstGeom>
          </p:spPr>
        </p:pic>
        <p:sp>
          <p:nvSpPr>
            <p:cNvPr id="35" name="文本框 34"/>
            <p:cNvSpPr txBox="1"/>
            <p:nvPr/>
          </p:nvSpPr>
          <p:spPr>
            <a:xfrm>
              <a:off x="1517" y="2381"/>
              <a:ext cx="2281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400" b="1">
                  <a:latin typeface="黑体" panose="02010609060101010101" pitchFamily="49" charset="-122"/>
                  <a:ea typeface="黑体" panose="02010609060101010101" pitchFamily="49" charset="-122"/>
                </a:rPr>
                <a:t>拓展设问</a:t>
              </a:r>
              <a:endParaRPr lang="zh-CN" altLang="en-US" sz="24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692150" y="2369820"/>
            <a:ext cx="10847070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(5)</a:t>
            </a:r>
            <a:r>
              <a:rPr lang="zh-CN" sz="2400">
                <a:ea typeface="宋体" panose="02010600030101010101" pitchFamily="2" charset="-122"/>
              </a:rPr>
              <a:t>在安装实验器材时，应该先确定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_______________(</a:t>
            </a:r>
            <a:r>
              <a:rPr lang="zh-CN" sz="2400">
                <a:ea typeface="宋体" panose="02010600030101010101" pitchFamily="2" charset="-122"/>
              </a:rPr>
              <a:t>选填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放石棉网的铁圈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ea typeface="宋体" panose="02010600030101010101" pitchFamily="2" charset="-122"/>
              </a:rPr>
              <a:t>或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挂温度计的铁杆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的位置．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(6)</a:t>
            </a:r>
            <a:r>
              <a:rPr lang="zh-CN" sz="2400">
                <a:ea typeface="宋体" panose="02010600030101010101" pitchFamily="2" charset="-122"/>
              </a:rPr>
              <a:t>分析实验数据可知，实验前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3 min</a:t>
            </a:r>
            <a:r>
              <a:rPr lang="zh-CN" sz="2400">
                <a:ea typeface="宋体" panose="02010600030101010101" pitchFamily="2" charset="-122"/>
              </a:rPr>
              <a:t>内，液体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zh-CN" sz="2400">
                <a:ea typeface="宋体" panose="02010600030101010101" pitchFamily="2" charset="-122"/>
              </a:rPr>
              <a:t>吸收的热量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________(</a:t>
            </a:r>
            <a:r>
              <a:rPr lang="zh-CN" sz="2400">
                <a:ea typeface="宋体" panose="02010600030101010101" pitchFamily="2" charset="-122"/>
              </a:rPr>
              <a:t>选填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大于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sz="2400">
                <a:ea typeface="宋体" panose="02010600030101010101" pitchFamily="2" charset="-122"/>
              </a:rPr>
              <a:t>小于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ea typeface="宋体" panose="02010600030101010101" pitchFamily="2" charset="-122"/>
              </a:rPr>
              <a:t>或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等于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液体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zh-CN" sz="2400">
                <a:ea typeface="宋体" panose="02010600030101010101" pitchFamily="2" charset="-122"/>
              </a:rPr>
              <a:t>吸收的热量，液体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的吸热能力强；液体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zh-CN" sz="2400">
                <a:ea typeface="宋体" panose="02010600030101010101" pitchFamily="2" charset="-122"/>
              </a:rPr>
              <a:t>、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zh-CN" sz="2400">
                <a:ea typeface="宋体" panose="02010600030101010101" pitchFamily="2" charset="-122"/>
              </a:rPr>
              <a:t>的比热容之比为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．</a:t>
            </a:r>
            <a:endParaRPr lang="zh-CN" altLang="en-US" sz="2400"/>
          </a:p>
        </p:txBody>
      </p:sp>
      <p:sp>
        <p:nvSpPr>
          <p:cNvPr id="4" name="矩形 3"/>
          <p:cNvSpPr/>
          <p:nvPr/>
        </p:nvSpPr>
        <p:spPr>
          <a:xfrm>
            <a:off x="5306432" y="2473052"/>
            <a:ext cx="2316480" cy="460375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放石棉网的铁圈</a:t>
            </a:r>
            <a:endParaRPr lang="zh-CN" altLang="zh-CN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8678917" y="3621132"/>
            <a:ext cx="792480" cy="460375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等于</a:t>
            </a:r>
            <a:endParaRPr lang="zh-CN" altLang="zh-CN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889612" y="4123417"/>
            <a:ext cx="368935" cy="460375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zh-CN" altLang="zh-CN" sz="24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zh-CN" sz="2400" i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871332" y="4697457"/>
            <a:ext cx="792480" cy="460375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2∶1</a:t>
            </a:r>
            <a:endParaRPr lang="zh-CN" altLang="zh-CN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702945" y="1090930"/>
            <a:ext cx="10894695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(7)</a:t>
            </a:r>
            <a:r>
              <a:rPr lang="zh-CN" sz="2400">
                <a:ea typeface="宋体" panose="02010600030101010101" pitchFamily="2" charset="-122"/>
              </a:rPr>
              <a:t>小华利用如图丙所示的改进装置和器材进行实验，其电源电压可调．电路中两电阻阻值的关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系是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R</a:t>
            </a:r>
            <a:r>
              <a:rPr lang="zh-CN" sz="2400" baseline="-25000">
                <a:ea typeface="宋体" panose="02010600030101010101" pitchFamily="2" charset="-122"/>
              </a:rPr>
              <a:t>甲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______(</a:t>
            </a:r>
            <a:r>
              <a:rPr lang="zh-CN" sz="2400">
                <a:ea typeface="宋体" panose="02010600030101010101" pitchFamily="2" charset="-122"/>
              </a:rPr>
              <a:t>选填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＞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sz="2400">
                <a:ea typeface="宋体" panose="02010600030101010101" pitchFamily="2" charset="-122"/>
              </a:rPr>
              <a:t>＜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ea typeface="宋体" panose="02010600030101010101" pitchFamily="2" charset="-122"/>
              </a:rPr>
              <a:t>或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＝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R</a:t>
            </a:r>
            <a:r>
              <a:rPr lang="zh-CN" sz="2400" baseline="-25000">
                <a:ea typeface="宋体" panose="02010600030101010101" pitchFamily="2" charset="-122"/>
              </a:rPr>
              <a:t>乙</a:t>
            </a:r>
            <a:r>
              <a:rPr lang="zh-CN" sz="2400">
                <a:ea typeface="宋体" panose="02010600030101010101" pitchFamily="2" charset="-122"/>
              </a:rPr>
              <a:t>，水和煤油的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________(</a:t>
            </a:r>
            <a:r>
              <a:rPr lang="zh-CN" sz="2400">
                <a:ea typeface="宋体" panose="02010600030101010101" pitchFamily="2" charset="-122"/>
              </a:rPr>
              <a:t>选填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质量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ea typeface="宋体" panose="02010600030101010101" pitchFamily="2" charset="-122"/>
              </a:rPr>
              <a:t>或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体积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相同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. </a:t>
            </a:r>
            <a:r>
              <a:rPr lang="zh-CN" sz="2400">
                <a:ea typeface="宋体" panose="02010600030101010101" pitchFamily="2" charset="-122"/>
              </a:rPr>
              <a:t>对比图甲和图丙两个实验装置，图丙装置的优点是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__________________________</a:t>
            </a:r>
            <a:endParaRPr lang="en-US" sz="24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sym typeface="+mn-ea"/>
              </a:rPr>
              <a:t>__________________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写出一条即可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．</a:t>
            </a:r>
            <a:endParaRPr lang="zh-CN" sz="2400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sz="2400">
                <a:ea typeface="宋体" panose="02010600030101010101" pitchFamily="2" charset="-122"/>
              </a:rPr>
              <a:t>小华利用图丙装置实验时，想要缩短加热时间，</a:t>
            </a:r>
            <a:endParaRPr lang="zh-CN" sz="2400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sz="2400">
                <a:ea typeface="宋体" panose="02010600030101010101" pitchFamily="2" charset="-122"/>
              </a:rPr>
              <a:t>最便捷的方法是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_______________.</a:t>
            </a:r>
            <a:endParaRPr lang="zh-CN" altLang="en-US" sz="2400"/>
          </a:p>
        </p:txBody>
      </p:sp>
      <p:pic>
        <p:nvPicPr>
          <p:cNvPr id="2" name="图片 -214748199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760460" y="2773680"/>
            <a:ext cx="1457960" cy="2768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8533130" y="5734050"/>
            <a:ext cx="190055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1800">
                <a:cs typeface="楷体_GB2312" charset="0"/>
              </a:rPr>
              <a:t>拓展设问题图丙</a:t>
            </a:r>
            <a:endParaRPr lang="zh-CN" altLang="en-US" sz="1800"/>
          </a:p>
        </p:txBody>
      </p:sp>
      <p:sp>
        <p:nvSpPr>
          <p:cNvPr id="4" name="矩形 3"/>
          <p:cNvSpPr/>
          <p:nvPr/>
        </p:nvSpPr>
        <p:spPr>
          <a:xfrm>
            <a:off x="4086597" y="1755502"/>
            <a:ext cx="487680" cy="460375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＝</a:t>
            </a:r>
            <a:endParaRPr lang="zh-CN" altLang="zh-CN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929377" y="2329542"/>
            <a:ext cx="792480" cy="460375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en-US" altLang="zh-CN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质量</a:t>
            </a:r>
            <a:endParaRPr lang="en-US" altLang="zh-CN" sz="24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57885" y="2699385"/>
            <a:ext cx="5760085" cy="1198880"/>
          </a:xfrm>
          <a:prstGeom prst="rect">
            <a:avLst/>
          </a:prstGeom>
        </p:spPr>
        <p:txBody>
          <a:bodyPr wrap="square">
            <a:spAutoFit/>
          </a:bodyPr>
          <a:p>
            <a:pPr algn="l">
              <a:lnSpc>
                <a:spcPct val="150000"/>
              </a:lnSpc>
            </a:pP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                      </a:t>
            </a:r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可以保证水和煤油相同时间内吸收的热量相等</a:t>
            </a:r>
            <a:endParaRPr lang="zh-CN" altLang="zh-CN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935342" y="4496797"/>
            <a:ext cx="2011680" cy="460375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增大电源电压</a:t>
            </a:r>
            <a:endParaRPr lang="zh-CN" altLang="zh-CN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" name="文本框 6"/>
          <p:cNvSpPr txBox="1"/>
          <p:nvPr/>
        </p:nvSpPr>
        <p:spPr>
          <a:xfrm>
            <a:off x="1049655" y="1271270"/>
            <a:ext cx="10192385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3. </a:t>
            </a: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分子动理论</a:t>
            </a: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</a:rPr>
              <a:t>(1)</a:t>
            </a:r>
            <a:r>
              <a:rPr lang="zh-CN" sz="2400">
                <a:ea typeface="宋体" panose="02010600030101010101" pitchFamily="2" charset="-122"/>
              </a:rPr>
              <a:t>常见的物质是由大量的分子、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构成的，分子间有空隙．</a:t>
            </a:r>
            <a:r>
              <a:rPr lang="en-US" sz="2400">
                <a:latin typeface="Times New Roman" panose="02020603050405020304" pitchFamily="18" charset="0"/>
                <a:cs typeface="仿宋_GB2312" charset="0"/>
              </a:rPr>
              <a:t>(2018.1</a:t>
            </a:r>
            <a:r>
              <a:rPr lang="zh-CN" sz="2400">
                <a:cs typeface="仿宋_GB2312" charset="0"/>
              </a:rPr>
              <a:t>第</a:t>
            </a:r>
            <a:r>
              <a:rPr lang="en-US" sz="2400">
                <a:latin typeface="Times New Roman" panose="02020603050405020304" pitchFamily="18" charset="0"/>
                <a:cs typeface="仿宋_GB2312" charset="0"/>
              </a:rPr>
              <a:t>1</a:t>
            </a:r>
            <a:r>
              <a:rPr lang="zh-CN" sz="2400">
                <a:cs typeface="仿宋_GB2312" charset="0"/>
              </a:rPr>
              <a:t>空</a:t>
            </a:r>
            <a:r>
              <a:rPr lang="en-US" sz="2400">
                <a:latin typeface="Times New Roman" panose="02020603050405020304" pitchFamily="18" charset="0"/>
                <a:cs typeface="仿宋_GB2312" charset="0"/>
              </a:rPr>
              <a:t>)</a:t>
            </a: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</a:rPr>
              <a:t>(2)</a:t>
            </a:r>
            <a:r>
              <a:rPr lang="zh-CN" sz="2400">
                <a:ea typeface="宋体" panose="02010600030101010101" pitchFamily="2" charset="-122"/>
              </a:rPr>
              <a:t>构成物质的分子都在永不停息地做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_____________</a:t>
            </a:r>
            <a:r>
              <a:rPr lang="zh-CN" sz="2400">
                <a:ea typeface="宋体" panose="02010600030101010101" pitchFamily="2" charset="-122"/>
              </a:rPr>
              <a:t>．</a:t>
            </a:r>
            <a:r>
              <a:rPr lang="en-US" sz="2400">
                <a:latin typeface="Times New Roman" panose="02020603050405020304" pitchFamily="18" charset="0"/>
                <a:cs typeface="仿宋_GB2312" charset="0"/>
              </a:rPr>
              <a:t>(2019.2</a:t>
            </a:r>
            <a:r>
              <a:rPr lang="zh-CN" sz="2400">
                <a:cs typeface="仿宋_GB2312" charset="0"/>
              </a:rPr>
              <a:t>第</a:t>
            </a:r>
            <a:r>
              <a:rPr lang="en-US" sz="2400">
                <a:latin typeface="Times New Roman" panose="02020603050405020304" pitchFamily="18" charset="0"/>
                <a:cs typeface="仿宋_GB2312" charset="0"/>
              </a:rPr>
              <a:t>1</a:t>
            </a:r>
            <a:r>
              <a:rPr lang="zh-CN" sz="2400">
                <a:cs typeface="仿宋_GB2312" charset="0"/>
              </a:rPr>
              <a:t>空，</a:t>
            </a:r>
            <a:r>
              <a:rPr lang="en-US" sz="2400">
                <a:latin typeface="Times New Roman" panose="02020603050405020304" pitchFamily="18" charset="0"/>
                <a:cs typeface="仿宋_GB2312" charset="0"/>
              </a:rPr>
              <a:t>2017.4</a:t>
            </a:r>
            <a:r>
              <a:rPr lang="zh-CN" sz="2400">
                <a:cs typeface="仿宋_GB2312" charset="0"/>
              </a:rPr>
              <a:t>第</a:t>
            </a:r>
            <a:r>
              <a:rPr lang="en-US" sz="2400">
                <a:latin typeface="Times New Roman" panose="02020603050405020304" pitchFamily="18" charset="0"/>
                <a:cs typeface="仿宋_GB2312" charset="0"/>
              </a:rPr>
              <a:t>3</a:t>
            </a:r>
            <a:r>
              <a:rPr lang="zh-CN" sz="2400">
                <a:cs typeface="仿宋_GB2312" charset="0"/>
              </a:rPr>
              <a:t>空</a:t>
            </a:r>
            <a:r>
              <a:rPr lang="en-US" sz="2400">
                <a:latin typeface="Times New Roman" panose="02020603050405020304" pitchFamily="18" charset="0"/>
                <a:cs typeface="仿宋_GB2312" charset="0"/>
              </a:rPr>
              <a:t>)</a:t>
            </a: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</a:rPr>
              <a:t>(3)</a:t>
            </a:r>
            <a:r>
              <a:rPr lang="zh-CN" sz="2400">
                <a:ea typeface="宋体" panose="02010600030101010101" pitchFamily="2" charset="-122"/>
              </a:rPr>
              <a:t>分子间存在相互作用的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和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．如被压在一起的铅柱很难被分开，说明分子间存在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</a:t>
            </a:r>
            <a:r>
              <a:rPr lang="zh-CN" sz="2400">
                <a:ea typeface="宋体" panose="02010600030101010101" pitchFamily="2" charset="-122"/>
              </a:rPr>
              <a:t>；固体和液体很难被压缩，说明分子间存在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．</a:t>
            </a:r>
            <a:endParaRPr lang="zh-CN" altLang="en-US" sz="2400"/>
          </a:p>
        </p:txBody>
      </p:sp>
      <p:sp>
        <p:nvSpPr>
          <p:cNvPr id="10" name="矩形 9"/>
          <p:cNvSpPr/>
          <p:nvPr/>
        </p:nvSpPr>
        <p:spPr>
          <a:xfrm>
            <a:off x="5642982" y="1948542"/>
            <a:ext cx="792480" cy="460375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原子</a:t>
            </a:r>
            <a:endParaRPr lang="zh-CN" altLang="zh-CN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6288777" y="3024867"/>
            <a:ext cx="1706880" cy="460375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无规则运动</a:t>
            </a:r>
            <a:endParaRPr lang="zh-CN" altLang="zh-CN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710167" y="4101192"/>
            <a:ext cx="792480" cy="460375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引力</a:t>
            </a:r>
            <a:endParaRPr lang="zh-CN" altLang="zh-CN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288777" y="4101192"/>
            <a:ext cx="792480" cy="460375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斥力</a:t>
            </a:r>
            <a:endParaRPr lang="zh-CN" altLang="zh-CN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566657" y="4675232"/>
            <a:ext cx="792480" cy="460375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引力</a:t>
            </a:r>
            <a:endParaRPr lang="zh-CN" altLang="zh-CN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552947" y="5249272"/>
            <a:ext cx="792480" cy="460375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斥力</a:t>
            </a:r>
            <a:endParaRPr lang="zh-CN" altLang="zh-CN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43" name="流程图: 终止 42">
            <a:hlinkClick r:id="rId1" action="ppaction://hlinksldjump"/>
          </p:cNvPr>
          <p:cNvSpPr/>
          <p:nvPr/>
        </p:nvSpPr>
        <p:spPr>
          <a:xfrm>
            <a:off x="9063355" y="5398770"/>
            <a:ext cx="2034540" cy="477520"/>
          </a:xfrm>
          <a:prstGeom prst="flowChartTerminator">
            <a:avLst/>
          </a:prstGeom>
          <a:solidFill>
            <a:schemeClr val="accent4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p>
            <a:pPr algn="ctr" fontAlgn="base">
              <a:lnSpc>
                <a:spcPct val="100000"/>
              </a:lnSpc>
            </a:pPr>
            <a:r>
              <a:rPr lang="zh-CN" altLang="en-US" sz="1815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返回思维导图</a:t>
            </a:r>
            <a:endParaRPr lang="zh-CN" altLang="en-US" sz="1815" b="1" strike="noStrike" noProof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3" name="组合 2"/>
          <p:cNvGrpSpPr/>
          <p:nvPr/>
        </p:nvGrpSpPr>
        <p:grpSpPr>
          <a:xfrm>
            <a:off x="855345" y="1200150"/>
            <a:ext cx="4146550" cy="521970"/>
            <a:chOff x="894" y="3246"/>
            <a:chExt cx="6530" cy="822"/>
          </a:xfrm>
        </p:grpSpPr>
        <p:sp>
          <p:nvSpPr>
            <p:cNvPr id="20481" name="文本框 4"/>
            <p:cNvSpPr txBox="1"/>
            <p:nvPr/>
          </p:nvSpPr>
          <p:spPr>
            <a:xfrm>
              <a:off x="3894" y="3246"/>
              <a:ext cx="3530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r>
                <a:rPr sz="2800" dirty="0"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rPr>
                <a:t>内能</a:t>
              </a:r>
              <a:r>
                <a:rPr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(6年4考)</a:t>
              </a:r>
              <a:endParaRPr sz="24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pSp>
          <p:nvGrpSpPr>
            <p:cNvPr id="20488" name="组合 13"/>
            <p:cNvGrpSpPr/>
            <p:nvPr/>
          </p:nvGrpSpPr>
          <p:grpSpPr>
            <a:xfrm>
              <a:off x="894" y="3246"/>
              <a:ext cx="2665" cy="822"/>
              <a:chOff x="6686" y="8865"/>
              <a:chExt cx="2836" cy="877"/>
            </a:xfrm>
          </p:grpSpPr>
          <p:pic>
            <p:nvPicPr>
              <p:cNvPr id="20489" name="图片 9" descr="考点2字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6686" y="8865"/>
                <a:ext cx="2836" cy="821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0490" name="文本框 10"/>
              <p:cNvSpPr txBox="1"/>
              <p:nvPr/>
            </p:nvSpPr>
            <p:spPr>
              <a:xfrm>
                <a:off x="6686" y="8865"/>
                <a:ext cx="1536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zh-CN" altLang="en-US" sz="28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考点</a:t>
                </a:r>
                <a:endParaRPr lang="zh-CN" altLang="en-US" sz="2800" b="1" dirty="0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20491" name="文本框 11"/>
              <p:cNvSpPr txBox="1"/>
              <p:nvPr/>
            </p:nvSpPr>
            <p:spPr>
              <a:xfrm rot="-10800000" flipV="1">
                <a:off x="8667" y="8865"/>
                <a:ext cx="668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28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2</a:t>
                </a:r>
                <a:endParaRPr lang="en-US" altLang="zh-CN" sz="28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4" name="文本框 3"/>
          <p:cNvSpPr txBox="1"/>
          <p:nvPr/>
        </p:nvSpPr>
        <p:spPr>
          <a:xfrm>
            <a:off x="783590" y="1917065"/>
            <a:ext cx="10832465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1. </a:t>
            </a:r>
            <a:r>
              <a:rPr lang="zh-CN" sz="2400">
                <a:ea typeface="黑体" panose="02010609060101010101" pitchFamily="49" charset="-122"/>
              </a:rPr>
              <a:t>内能</a:t>
            </a: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</a:rPr>
              <a:t>(1)</a:t>
            </a:r>
            <a:r>
              <a:rPr lang="zh-CN" sz="2400">
                <a:ea typeface="黑体" panose="02010609060101010101" pitchFamily="49" charset="-122"/>
              </a:rPr>
              <a:t>定义：</a:t>
            </a:r>
            <a:r>
              <a:rPr lang="zh-CN" sz="2400">
                <a:ea typeface="宋体" panose="02010600030101010101" pitchFamily="2" charset="-122"/>
              </a:rPr>
              <a:t>构成物体的所有分子，其热运动的动能与分子势能的总和，叫做物体的内能．</a:t>
            </a: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</a:rPr>
              <a:t>(2)</a:t>
            </a:r>
            <a:r>
              <a:rPr lang="zh-CN" sz="2400">
                <a:ea typeface="黑体" panose="02010609060101010101" pitchFamily="49" charset="-122"/>
              </a:rPr>
              <a:t>理解：</a:t>
            </a:r>
            <a:r>
              <a:rPr lang="zh-CN" sz="2400">
                <a:ea typeface="宋体" panose="02010600030101010101" pitchFamily="2" charset="-122"/>
              </a:rPr>
              <a:t>一切物体，不论温度高低，都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内能．</a:t>
            </a: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</a:rPr>
              <a:t>(3)</a:t>
            </a:r>
            <a:r>
              <a:rPr lang="zh-CN" sz="2400">
                <a:ea typeface="黑体" panose="02010609060101010101" pitchFamily="49" charset="-122"/>
              </a:rPr>
              <a:t>影响因素</a:t>
            </a:r>
            <a:r>
              <a:rPr lang="zh-CN" sz="2400">
                <a:ea typeface="宋体" panose="02010600030101010101" pitchFamily="2" charset="-122"/>
              </a:rPr>
              <a:t>：物体温度降低时，内能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__________</a:t>
            </a:r>
            <a:r>
              <a:rPr lang="zh-CN" sz="2400">
                <a:ea typeface="宋体" panose="02010600030101010101" pitchFamily="2" charset="-122"/>
              </a:rPr>
              <a:t>；温度升高时，内能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．温度、物质种类相同时，物体的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越大，物体的内能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．</a:t>
            </a:r>
            <a:endParaRPr lang="zh-CN" altLang="en-US" sz="2400"/>
          </a:p>
        </p:txBody>
      </p:sp>
      <p:sp>
        <p:nvSpPr>
          <p:cNvPr id="10" name="矩形 9"/>
          <p:cNvSpPr/>
          <p:nvPr/>
        </p:nvSpPr>
        <p:spPr>
          <a:xfrm>
            <a:off x="6217022" y="3670662"/>
            <a:ext cx="792480" cy="460375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具有</a:t>
            </a:r>
            <a:endParaRPr lang="zh-CN" altLang="zh-CN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6073512" y="4244702"/>
            <a:ext cx="792480" cy="460375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减小</a:t>
            </a:r>
            <a:endParaRPr lang="zh-CN" altLang="zh-CN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050662" y="4818742"/>
            <a:ext cx="792480" cy="460375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增大</a:t>
            </a:r>
            <a:endParaRPr lang="zh-CN" altLang="zh-CN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719307" y="4818742"/>
            <a:ext cx="792480" cy="460375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质量</a:t>
            </a:r>
            <a:endParaRPr lang="zh-CN" altLang="zh-CN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050662" y="5321027"/>
            <a:ext cx="792480" cy="460375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越大</a:t>
            </a:r>
            <a:endParaRPr lang="zh-CN" altLang="zh-CN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43" name="流程图: 终止 42">
            <a:hlinkClick r:id="rId2" action="ppaction://hlinksldjump"/>
          </p:cNvPr>
          <p:cNvSpPr/>
          <p:nvPr/>
        </p:nvSpPr>
        <p:spPr>
          <a:xfrm>
            <a:off x="9373235" y="5408930"/>
            <a:ext cx="2034540" cy="477520"/>
          </a:xfrm>
          <a:prstGeom prst="flowChartTerminator">
            <a:avLst/>
          </a:prstGeom>
          <a:solidFill>
            <a:schemeClr val="accent4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p>
            <a:pPr algn="ctr" fontAlgn="base">
              <a:lnSpc>
                <a:spcPct val="100000"/>
              </a:lnSpc>
            </a:pPr>
            <a:r>
              <a:rPr lang="zh-CN" altLang="en-US" sz="1815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返回思维导图</a:t>
            </a:r>
            <a:endParaRPr lang="zh-CN" altLang="en-US" sz="1815" b="1" strike="noStrike" noProof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" name="文本框 8"/>
          <p:cNvSpPr txBox="1"/>
          <p:nvPr/>
        </p:nvSpPr>
        <p:spPr>
          <a:xfrm>
            <a:off x="855980" y="1391920"/>
            <a:ext cx="5080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2. </a:t>
            </a:r>
            <a:r>
              <a:rPr lang="zh-CN" sz="2400">
                <a:ea typeface="黑体" panose="02010609060101010101" pitchFamily="49" charset="-122"/>
              </a:rPr>
              <a:t>物体内能的改变方式</a:t>
            </a:r>
            <a:r>
              <a:rPr lang="en-US" sz="2400">
                <a:latin typeface="Times New Roman" panose="02020603050405020304" pitchFamily="18" charset="0"/>
                <a:cs typeface="仿宋_GB2312" charset="0"/>
              </a:rPr>
              <a:t>(6</a:t>
            </a:r>
            <a:r>
              <a:rPr lang="zh-CN" sz="2400">
                <a:cs typeface="仿宋_GB2312" charset="0"/>
              </a:rPr>
              <a:t>年</a:t>
            </a:r>
            <a:r>
              <a:rPr lang="en-US" sz="2400">
                <a:latin typeface="Times New Roman" panose="02020603050405020304" pitchFamily="18" charset="0"/>
                <a:cs typeface="仿宋_GB2312" charset="0"/>
              </a:rPr>
              <a:t>4</a:t>
            </a:r>
            <a:r>
              <a:rPr lang="zh-CN" sz="2400">
                <a:cs typeface="仿宋_GB2312" charset="0"/>
              </a:rPr>
              <a:t>考</a:t>
            </a:r>
            <a:r>
              <a:rPr lang="en-US" sz="2400">
                <a:latin typeface="Times New Roman" panose="02020603050405020304" pitchFamily="18" charset="0"/>
                <a:cs typeface="仿宋_GB2312" charset="0"/>
              </a:rPr>
              <a:t>)</a:t>
            </a:r>
            <a:endParaRPr lang="zh-CN" altLang="en-US" sz="2400"/>
          </a:p>
        </p:txBody>
      </p:sp>
      <p:graphicFrame>
        <p:nvGraphicFramePr>
          <p:cNvPr id="10" name="表格 9"/>
          <p:cNvGraphicFramePr/>
          <p:nvPr>
            <p:custDataLst>
              <p:tags r:id="rId1"/>
            </p:custDataLst>
          </p:nvPr>
        </p:nvGraphicFramePr>
        <p:xfrm>
          <a:off x="956628" y="2131060"/>
          <a:ext cx="10001250" cy="36626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894840"/>
                <a:gridCol w="4092575"/>
                <a:gridCol w="4013835"/>
              </a:tblGrid>
              <a:tr h="642620"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改变方式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热传递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做功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</a:tr>
              <a:tr h="368300"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实质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能量的______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能量的________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74470"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说明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条件：存在温度差传递方向：由高温向低温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物体对外界做功，物体内能________外界</a:t>
                      </a:r>
                      <a:r>
                        <a:rPr lang="en-US" sz="2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对物体做功，物体内能</a:t>
                      </a: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25500"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联系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热传递和做功在改变物体内能上是________的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" name="矩形 1"/>
          <p:cNvSpPr/>
          <p:nvPr/>
        </p:nvSpPr>
        <p:spPr>
          <a:xfrm>
            <a:off x="4925432" y="2881357"/>
            <a:ext cx="792480" cy="460375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转移</a:t>
            </a:r>
            <a:endParaRPr lang="zh-CN" altLang="zh-CN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8871957" y="2881357"/>
            <a:ext cx="792480" cy="460375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转化</a:t>
            </a:r>
            <a:endParaRPr lang="zh-CN" altLang="zh-CN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293347" y="3957682"/>
            <a:ext cx="792480" cy="460375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减小</a:t>
            </a:r>
            <a:endParaRPr lang="zh-CN" altLang="zh-CN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9015467" y="4531722"/>
            <a:ext cx="792480" cy="460375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增大</a:t>
            </a:r>
            <a:endParaRPr lang="zh-CN" altLang="zh-CN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584937" y="5177517"/>
            <a:ext cx="792480" cy="460375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等效</a:t>
            </a:r>
            <a:endParaRPr lang="zh-CN" altLang="zh-CN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43" name="流程图: 终止 42">
            <a:hlinkClick r:id="rId2" action="ppaction://hlinksldjump"/>
          </p:cNvPr>
          <p:cNvSpPr/>
          <p:nvPr/>
        </p:nvSpPr>
        <p:spPr>
          <a:xfrm>
            <a:off x="8880475" y="1393190"/>
            <a:ext cx="2034540" cy="477520"/>
          </a:xfrm>
          <a:prstGeom prst="flowChartTerminator">
            <a:avLst/>
          </a:prstGeom>
          <a:solidFill>
            <a:schemeClr val="accent4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p>
            <a:pPr algn="ctr" fontAlgn="base">
              <a:lnSpc>
                <a:spcPct val="100000"/>
              </a:lnSpc>
            </a:pPr>
            <a:r>
              <a:rPr lang="zh-CN" altLang="en-US" sz="1815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返回思维导图</a:t>
            </a:r>
            <a:endParaRPr lang="zh-CN" altLang="en-US" sz="1815" b="1" strike="noStrike" noProof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文本框 5"/>
          <p:cNvSpPr txBox="1"/>
          <p:nvPr/>
        </p:nvSpPr>
        <p:spPr>
          <a:xfrm>
            <a:off x="962025" y="1820545"/>
            <a:ext cx="9881235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3. </a:t>
            </a:r>
            <a:r>
              <a:rPr lang="zh-CN" sz="2400">
                <a:ea typeface="黑体" panose="02010609060101010101" pitchFamily="49" charset="-122"/>
              </a:rPr>
              <a:t>热量</a:t>
            </a: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</a:rPr>
              <a:t>(1)</a:t>
            </a:r>
            <a:r>
              <a:rPr lang="zh-CN" sz="2400">
                <a:ea typeface="黑体" panose="02010609060101010101" pitchFamily="49" charset="-122"/>
              </a:rPr>
              <a:t>定义：</a:t>
            </a:r>
            <a:r>
              <a:rPr lang="zh-CN" sz="2400">
                <a:ea typeface="宋体" panose="02010600030101010101" pitchFamily="2" charset="-122"/>
              </a:rPr>
              <a:t>在热传递过程中，传递能量的多少叫做热量．</a:t>
            </a: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</a:rPr>
              <a:t>(2)</a:t>
            </a:r>
            <a:r>
              <a:rPr lang="zh-CN" sz="2400">
                <a:ea typeface="黑体" panose="02010609060101010101" pitchFamily="49" charset="-122"/>
              </a:rPr>
              <a:t>单位：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，符号是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J.</a:t>
            </a: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</a:rPr>
              <a:t>(3)</a:t>
            </a:r>
            <a:r>
              <a:rPr lang="zh-CN" sz="2400">
                <a:ea typeface="黑体" panose="02010609060101010101" pitchFamily="49" charset="-122"/>
              </a:rPr>
              <a:t>与内能的关系：</a:t>
            </a:r>
            <a:r>
              <a:rPr lang="zh-CN" sz="2400">
                <a:ea typeface="宋体" panose="02010600030101010101" pitchFamily="2" charset="-122"/>
              </a:rPr>
              <a:t>物体吸收热量时，温度升高，内能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；放出热量时，温度降低，内能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．</a:t>
            </a: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</a:rPr>
              <a:t>(4)</a:t>
            </a:r>
            <a:r>
              <a:rPr lang="zh-CN" sz="2400">
                <a:ea typeface="黑体" panose="02010609060101010101" pitchFamily="49" charset="-122"/>
              </a:rPr>
              <a:t>说明</a:t>
            </a:r>
            <a:r>
              <a:rPr lang="zh-CN" sz="2400">
                <a:ea typeface="宋体" panose="02010600030101010101" pitchFamily="2" charset="-122"/>
              </a:rPr>
              <a:t>：热量只能说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吸收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ea typeface="宋体" panose="02010600030101010101" pitchFamily="2" charset="-122"/>
              </a:rPr>
              <a:t>或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放出</a:t>
            </a:r>
            <a:r>
              <a:rPr lang="zh-CN" sz="2400">
                <a:ea typeface="宋体" panose="02010600030101010101" pitchFamily="2" charset="-122"/>
                <a:cs typeface="Times New Roman" panose="02020603050405020304" pitchFamily="18" charset="0"/>
              </a:rPr>
              <a:t>”．</a:t>
            </a:r>
            <a:endParaRPr lang="zh-CN" altLang="en-US" sz="2400"/>
          </a:p>
        </p:txBody>
      </p:sp>
      <p:sp>
        <p:nvSpPr>
          <p:cNvPr id="10" name="矩形 9"/>
          <p:cNvSpPr/>
          <p:nvPr/>
        </p:nvSpPr>
        <p:spPr>
          <a:xfrm>
            <a:off x="2414007" y="3024867"/>
            <a:ext cx="792480" cy="460375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焦耳</a:t>
            </a:r>
            <a:endParaRPr lang="zh-CN" altLang="zh-CN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8297917" y="3598907"/>
            <a:ext cx="792480" cy="460375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增加</a:t>
            </a:r>
            <a:endParaRPr lang="zh-CN" altLang="zh-CN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279637" y="4172947"/>
            <a:ext cx="792480" cy="460375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减少</a:t>
            </a:r>
            <a:endParaRPr lang="zh-CN" altLang="zh-CN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43" name="流程图: 终止 42">
            <a:hlinkClick r:id="rId1" action="ppaction://hlinksldjump"/>
          </p:cNvPr>
          <p:cNvSpPr/>
          <p:nvPr/>
        </p:nvSpPr>
        <p:spPr>
          <a:xfrm>
            <a:off x="8736965" y="4622165"/>
            <a:ext cx="2034540" cy="477520"/>
          </a:xfrm>
          <a:prstGeom prst="flowChartTerminator">
            <a:avLst/>
          </a:prstGeom>
          <a:solidFill>
            <a:schemeClr val="accent4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p>
            <a:pPr algn="ctr" fontAlgn="base">
              <a:lnSpc>
                <a:spcPct val="100000"/>
              </a:lnSpc>
            </a:pPr>
            <a:r>
              <a:rPr lang="zh-CN" altLang="en-US" sz="1815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返回思维导图</a:t>
            </a:r>
            <a:endParaRPr lang="zh-CN" altLang="en-US" sz="1815" b="1" strike="noStrike" noProof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SLIDE_ITEM_CNT" val="4"/>
</p:tagLst>
</file>

<file path=ppt/tags/tag10.xml><?xml version="1.0" encoding="utf-8"?>
<p:tagLst xmlns:p="http://schemas.openxmlformats.org/presentationml/2006/main">
  <p:tag name="KSO_WM_SLIDE_ITEM_CNT" val="1"/>
  <p:tag name="KSO_WM_SLIDE_MODEL_TYPE" val="timeline"/>
</p:tagLst>
</file>

<file path=ppt/tags/tag11.xml><?xml version="1.0" encoding="utf-8"?>
<p:tagLst xmlns:p="http://schemas.openxmlformats.org/presentationml/2006/main">
  <p:tag name="KSO_WM_SLIDE_ITEM_CNT" val="1"/>
  <p:tag name="KSO_WM_SLIDE_MODEL_TYPE" val="timeline"/>
</p:tagLst>
</file>

<file path=ppt/tags/tag12.xml><?xml version="1.0" encoding="utf-8"?>
<p:tagLst xmlns:p="http://schemas.openxmlformats.org/presentationml/2006/main">
  <p:tag name="KSO_WM_SLIDE_ITEM_CNT" val="1"/>
  <p:tag name="KSO_WM_SLIDE_MODEL_TYPE" val="timeline"/>
</p:tagLst>
</file>

<file path=ppt/tags/tag13.xml><?xml version="1.0" encoding="utf-8"?>
<p:tagLst xmlns:p="http://schemas.openxmlformats.org/presentationml/2006/main">
  <p:tag name="KSO_WM_SLIDE_ITEM_CNT" val="1"/>
  <p:tag name="KSO_WM_SLIDE_MODEL_TYPE" val="timeline"/>
</p:tagLst>
</file>

<file path=ppt/tags/tag14.xml><?xml version="1.0" encoding="utf-8"?>
<p:tagLst xmlns:p="http://schemas.openxmlformats.org/presentationml/2006/main">
  <p:tag name="KSO_WM_UNIT_TABLE_BEAUTIFY" val="smartTable{d293d34e-8a14-44b5-a176-231f5c5b922a}"/>
</p:tagLst>
</file>

<file path=ppt/tags/tag15.xml><?xml version="1.0" encoding="utf-8"?>
<p:tagLst xmlns:p="http://schemas.openxmlformats.org/presentationml/2006/main">
  <p:tag name="KSO_WM_SLIDE_ITEM_CNT" val="1"/>
  <p:tag name="KSO_WM_SLIDE_MODEL_TYPE" val="timeline"/>
</p:tagLst>
</file>

<file path=ppt/tags/tag16.xml><?xml version="1.0" encoding="utf-8"?>
<p:tagLst xmlns:p="http://schemas.openxmlformats.org/presentationml/2006/main">
  <p:tag name="KSO_WM_UNIT_TABLE_BEAUTIFY" val="smartTable{73066e02-b788-4766-a743-ca1e29a9e5f5}"/>
</p:tagLst>
</file>

<file path=ppt/tags/tag17.xml><?xml version="1.0" encoding="utf-8"?>
<p:tagLst xmlns:p="http://schemas.openxmlformats.org/presentationml/2006/main">
  <p:tag name="KSO_WM_SLIDE_ITEM_CNT" val="1"/>
  <p:tag name="KSO_WM_SLIDE_MODEL_TYPE" val="timeline"/>
</p:tagLst>
</file>

<file path=ppt/tags/tag18.xml><?xml version="1.0" encoding="utf-8"?>
<p:tagLst xmlns:p="http://schemas.openxmlformats.org/presentationml/2006/main">
  <p:tag name="KSO_WM_SLIDE_ITEM_CNT" val="1"/>
  <p:tag name="KSO_WM_SLIDE_MODEL_TYPE" val="timeline"/>
</p:tagLst>
</file>

<file path=ppt/tags/tag19.xml><?xml version="1.0" encoding="utf-8"?>
<p:tagLst xmlns:p="http://schemas.openxmlformats.org/presentationml/2006/main">
  <p:tag name="KSO_WM_SLIDE_ITEM_CNT" val="1"/>
  <p:tag name="KSO_WM_SLIDE_MODEL_TYPE" val="timeline"/>
</p:tagLst>
</file>

<file path=ppt/tags/tag2.xml><?xml version="1.0" encoding="utf-8"?>
<p:tagLst xmlns:p="http://schemas.openxmlformats.org/presentationml/2006/main">
  <p:tag name="KSO_WM_TAG_VERSION" val="1.0"/>
  <p:tag name="KSO_WM_TEMPLATE_CATEGORY" val="diagram"/>
  <p:tag name="KSO_WM_TEMPLATE_INDEX" val="782"/>
  <p:tag name="KSO_WM_UNIT_TYPE" val="l_h_f"/>
  <p:tag name="KSO_WM_UNIT_INDEX" val="1_1_1"/>
  <p:tag name="KSO_WM_UNIT_ID" val="258*l_h_f*1_1_1"/>
  <p:tag name="KSO_WM_UNIT_CLEAR" val="1"/>
  <p:tag name="KSO_WM_UNIT_LAYERLEVEL" val="1_1_1"/>
  <p:tag name="KSO_WM_UNIT_VALUE" val="14"/>
  <p:tag name="KSO_WM_UNIT_HIGHLIGHT" val="0"/>
  <p:tag name="KSO_WM_UNIT_COMPATIBLE" val="0"/>
  <p:tag name="KSO_WM_BEAUTIFY_FLAG" val="#wm#"/>
  <p:tag name="KSO_WM_UNIT_PRESET_TEXT_INDEX" val="4"/>
  <p:tag name="KSO_WM_UNIT_PRESET_TEXT_LEN" val="26"/>
  <p:tag name="KSO_WM_DIAGRAM_GROUP_CODE" val="l1-1"/>
  <p:tag name="KSO_WM_UNIT_TEXT_FILL_FORE_SCHEMECOLOR_INDEX" val="13"/>
  <p:tag name="KSO_WM_UNIT_TEXT_FILL_TYPE" val="1"/>
  <p:tag name="KSO_WM_UNIT_USESOURCEFORMAT_APPLY" val="0"/>
  <p:tag name="KSO_WM_UNIT_DIAGRAM_SCHEMECOLOR_ID" val="0"/>
</p:tagLst>
</file>

<file path=ppt/tags/tag20.xml><?xml version="1.0" encoding="utf-8"?>
<p:tagLst xmlns:p="http://schemas.openxmlformats.org/presentationml/2006/main">
  <p:tag name="KSO_WM_SLIDE_ITEM_CNT" val="1"/>
  <p:tag name="KSO_WM_SLIDE_MODEL_TYPE" val="timeline"/>
</p:tagLst>
</file>

<file path=ppt/tags/tag21.xml><?xml version="1.0" encoding="utf-8"?>
<p:tagLst xmlns:p="http://schemas.openxmlformats.org/presentationml/2006/main">
  <p:tag name="KSO_WM_SLIDE_ITEM_CNT" val="1"/>
  <p:tag name="KSO_WM_SLIDE_MODEL_TYPE" val="timeline"/>
</p:tagLst>
</file>

<file path=ppt/tags/tag22.xml><?xml version="1.0" encoding="utf-8"?>
<p:tagLst xmlns:p="http://schemas.openxmlformats.org/presentationml/2006/main">
  <p:tag name="KSO_WM_UNIT_TABLE_BEAUTIFY" val="smartTable{59045d14-b500-4ad5-8951-0e956d5d5d2e}"/>
</p:tagLst>
</file>

<file path=ppt/tags/tag23.xml><?xml version="1.0" encoding="utf-8"?>
<p:tagLst xmlns:p="http://schemas.openxmlformats.org/presentationml/2006/main">
  <p:tag name="KSO_WM_UNIT_TABLE_BEAUTIFY" val="smartTable{72de9a86-c523-41bc-a027-8f832d631502}"/>
</p:tagLst>
</file>

<file path=ppt/tags/tag24.xml><?xml version="1.0" encoding="utf-8"?>
<p:tagLst xmlns:p="http://schemas.openxmlformats.org/presentationml/2006/main">
  <p:tag name="KSO_WM_UNIT_TABLE_BEAUTIFY" val="smartTable{584cc6dd-a087-4c79-8f3d-fb12250d3d96}"/>
</p:tagLst>
</file>

<file path=ppt/tags/tag25.xml><?xml version="1.0" encoding="utf-8"?>
<p:tagLst xmlns:p="http://schemas.openxmlformats.org/presentationml/2006/main">
  <p:tag name="KSO_WM_UNIT_TABLE_BEAUTIFY" val="smartTable{da411b88-ab34-4e57-aceb-5252f400ca25}"/>
</p:tagLst>
</file>

<file path=ppt/tags/tag3.xml><?xml version="1.0" encoding="utf-8"?>
<p:tagLst xmlns:p="http://schemas.openxmlformats.org/presentationml/2006/main">
  <p:tag name="KSO_WM_TAG_VERSION" val="1.0"/>
  <p:tag name="KSO_WM_TEMPLATE_CATEGORY" val="diagram"/>
  <p:tag name="KSO_WM_TEMPLATE_INDEX" val="782"/>
  <p:tag name="KSO_WM_UNIT_TYPE" val="l_h_f"/>
  <p:tag name="KSO_WM_UNIT_INDEX" val="1_3_1"/>
  <p:tag name="KSO_WM_UNIT_ID" val="258*l_h_f*1_3_1"/>
  <p:tag name="KSO_WM_UNIT_CLEAR" val="1"/>
  <p:tag name="KSO_WM_UNIT_LAYERLEVEL" val="1_1_1"/>
  <p:tag name="KSO_WM_UNIT_VALUE" val="14"/>
  <p:tag name="KSO_WM_UNIT_HIGHLIGHT" val="0"/>
  <p:tag name="KSO_WM_UNIT_COMPATIBLE" val="0"/>
  <p:tag name="KSO_WM_BEAUTIFY_FLAG" val="#wm#"/>
  <p:tag name="KSO_WM_UNIT_PRESET_TEXT_INDEX" val="4"/>
  <p:tag name="KSO_WM_UNIT_PRESET_TEXT_LEN" val="26"/>
  <p:tag name="KSO_WM_DIAGRAM_GROUP_CODE" val="l1-1"/>
  <p:tag name="KSO_WM_UNIT_TEXT_FILL_FORE_SCHEMECOLOR_INDEX" val="13"/>
  <p:tag name="KSO_WM_UNIT_TEXT_FILL_TYPE" val="1"/>
  <p:tag name="KSO_WM_UNIT_USESOURCEFORMAT_APPLY" val="0"/>
  <p:tag name="KSO_WM_UNIT_DIAGRAM_SCHEMECOLOR_ID" val="0"/>
</p:tagLst>
</file>

<file path=ppt/tags/tag4.xml><?xml version="1.0" encoding="utf-8"?>
<p:tagLst xmlns:p="http://schemas.openxmlformats.org/presentationml/2006/main">
  <p:tag name="KSO_WM_TAG_VERSION" val="1.0"/>
  <p:tag name="KSO_WM_TEMPLATE_CATEGORY" val="diagram"/>
  <p:tag name="KSO_WM_TEMPLATE_INDEX" val="782"/>
  <p:tag name="KSO_WM_UNIT_TYPE" val="l_h_f"/>
  <p:tag name="KSO_WM_UNIT_INDEX" val="1_2_1"/>
  <p:tag name="KSO_WM_UNIT_ID" val="258*l_h_f*1_2_1"/>
  <p:tag name="KSO_WM_UNIT_CLEAR" val="1"/>
  <p:tag name="KSO_WM_UNIT_LAYERLEVEL" val="1_1_1"/>
  <p:tag name="KSO_WM_UNIT_VALUE" val="14"/>
  <p:tag name="KSO_WM_UNIT_HIGHLIGHT" val="0"/>
  <p:tag name="KSO_WM_UNIT_COMPATIBLE" val="0"/>
  <p:tag name="KSO_WM_BEAUTIFY_FLAG" val="#wm#"/>
  <p:tag name="KSO_WM_UNIT_PRESET_TEXT_INDEX" val="4"/>
  <p:tag name="KSO_WM_UNIT_PRESET_TEXT_LEN" val="26"/>
  <p:tag name="KSO_WM_DIAGRAM_GROUP_CODE" val="l1-1"/>
  <p:tag name="KSO_WM_UNIT_TEXT_FILL_FORE_SCHEMECOLOR_INDEX" val="13"/>
  <p:tag name="KSO_WM_UNIT_TEXT_FILL_TYPE" val="1"/>
  <p:tag name="KSO_WM_UNIT_USESOURCEFORMAT_APPLY" val="0"/>
  <p:tag name="KSO_WM_UNIT_DIAGRAM_SCHEMECOLOR_ID" val="0"/>
</p:tagLst>
</file>

<file path=ppt/tags/tag5.xml><?xml version="1.0" encoding="utf-8"?>
<p:tagLst xmlns:p="http://schemas.openxmlformats.org/presentationml/2006/main">
  <p:tag name="KSO_WM_SLIDE_ITEM_CNT" val="4"/>
</p:tagLst>
</file>

<file path=ppt/tags/tag6.xml><?xml version="1.0" encoding="utf-8"?>
<p:tagLst xmlns:p="http://schemas.openxmlformats.org/presentationml/2006/main">
  <p:tag name="KSO_WM_SLIDE_ITEM_CNT" val="1"/>
  <p:tag name="KSO_WM_SLIDE_MODEL_TYPE" val="timeline"/>
</p:tagLst>
</file>

<file path=ppt/tags/tag7.xml><?xml version="1.0" encoding="utf-8"?>
<p:tagLst xmlns:p="http://schemas.openxmlformats.org/presentationml/2006/main">
  <p:tag name="KSO_WM_SLIDE_ITEM_CNT" val="1"/>
  <p:tag name="KSO_WM_SLIDE_MODEL_TYPE" val="timeline"/>
</p:tagLst>
</file>

<file path=ppt/tags/tag8.xml><?xml version="1.0" encoding="utf-8"?>
<p:tagLst xmlns:p="http://schemas.openxmlformats.org/presentationml/2006/main">
  <p:tag name="KSO_WM_SLIDE_ITEM_CNT" val="1"/>
  <p:tag name="KSO_WM_SLIDE_MODEL_TYPE" val="timeline"/>
</p:tagLst>
</file>

<file path=ppt/tags/tag9.xml><?xml version="1.0" encoding="utf-8"?>
<p:tagLst xmlns:p="http://schemas.openxmlformats.org/presentationml/2006/main">
  <p:tag name="KSO_WM_UNIT_TABLE_BEAUTIFY" val="smartTable{5b65df23-f668-450e-b1ac-1a7c036a8aec}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9989</Words>
  <Application>WPS 演示</Application>
  <PresentationFormat>宽屏</PresentationFormat>
  <Paragraphs>966</Paragraphs>
  <Slides>54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7</vt:i4>
      </vt:variant>
      <vt:variant>
        <vt:lpstr>幻灯片标题</vt:lpstr>
      </vt:variant>
      <vt:variant>
        <vt:i4>54</vt:i4>
      </vt:variant>
    </vt:vector>
  </HeadingPairs>
  <TitlesOfParts>
    <vt:vector size="75" baseType="lpstr">
      <vt:lpstr>Arial</vt:lpstr>
      <vt:lpstr>宋体</vt:lpstr>
      <vt:lpstr>Wingdings</vt:lpstr>
      <vt:lpstr>Times New Roman</vt:lpstr>
      <vt:lpstr>黑体</vt:lpstr>
      <vt:lpstr>微软雅黑</vt:lpstr>
      <vt:lpstr>方正粗黑宋简体</vt:lpstr>
      <vt:lpstr>仿宋_GB2312</vt:lpstr>
      <vt:lpstr>仿宋</vt:lpstr>
      <vt:lpstr>楷体_GB2312</vt:lpstr>
      <vt:lpstr>Calibri</vt:lpstr>
      <vt:lpstr>新宋体</vt:lpstr>
      <vt:lpstr>Book Antiqua</vt:lpstr>
      <vt:lpstr>Office 主题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terms:created xsi:type="dcterms:W3CDTF">2019-11-26T04:16:00Z</dcterms:created>
  <dcterms:modified xsi:type="dcterms:W3CDTF">2019-12-15T09:16:00Z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2052-11.1.0.9209</vt:lpwstr>
  </property>
</Properties>
</file>