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Default Extension="gif" ContentType="image/gif"/>
  <Default Extension="vml" ContentType="application/vnd.openxmlformats-officedocument.vmlDrawing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Default Extension="avi" ContentType="video/avi"/>
  <Override PartName="/ppt/tags/tag32.xml" ContentType="application/vnd.openxmlformats-officedocument.presentationml.tags+xml"/>
  <Override PartName="/ppt/tags/tag5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381" r:id="rId4"/>
    <p:sldId id="418" r:id="rId5"/>
    <p:sldId id="485" r:id="rId6"/>
    <p:sldId id="446" r:id="rId7"/>
    <p:sldId id="486" r:id="rId8"/>
    <p:sldId id="487" r:id="rId9"/>
    <p:sldId id="488" r:id="rId10"/>
    <p:sldId id="489" r:id="rId11"/>
    <p:sldId id="490" r:id="rId12"/>
    <p:sldId id="491" r:id="rId13"/>
    <p:sldId id="492" r:id="rId14"/>
    <p:sldId id="493" r:id="rId15"/>
    <p:sldId id="494" r:id="rId16"/>
    <p:sldId id="495" r:id="rId17"/>
    <p:sldId id="496" r:id="rId18"/>
    <p:sldId id="497" r:id="rId19"/>
    <p:sldId id="498" r:id="rId20"/>
    <p:sldId id="499" r:id="rId21"/>
    <p:sldId id="501" r:id="rId22"/>
    <p:sldId id="502" r:id="rId23"/>
    <p:sldId id="504" r:id="rId24"/>
    <p:sldId id="505" r:id="rId25"/>
    <p:sldId id="506" r:id="rId26"/>
    <p:sldId id="507" r:id="rId27"/>
    <p:sldId id="503" r:id="rId28"/>
    <p:sldId id="469" r:id="rId29"/>
    <p:sldId id="513" r:id="rId30"/>
    <p:sldId id="510" r:id="rId31"/>
    <p:sldId id="511" r:id="rId32"/>
    <p:sldId id="512" r:id="rId33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FF"/>
    <a:srgbClr val="0D0DAB"/>
    <a:srgbClr val="3000B8"/>
    <a:srgbClr val="DF5963"/>
    <a:srgbClr val="0E98D6"/>
    <a:srgbClr val="00FF00"/>
    <a:srgbClr val="009FB9"/>
    <a:srgbClr val="FFFF00"/>
    <a:srgbClr val="FF9900"/>
    <a:srgbClr val="0070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18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2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C352EEE-2952-444A-84BA-BDCE25B5D001}" type="datetimeFigureOut">
              <a:rPr lang="zh-CN" altLang="en-US"/>
              <a:pPr>
                <a:defRPr/>
              </a:pPr>
              <a:t>2019/9/19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DA2A41-FC2C-4B29-B202-D6C7B9D0FA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0A945A2D-8830-4149-BBFE-CA109792ED39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1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A1F2E921-3E8D-40D8-9381-B7FD9E283F0F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2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边讲步骤边贴磁贴</a:t>
            </a:r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6A0D817-E2EE-4BF3-9616-F7C71D56B04D}" type="slidenum">
              <a:rPr lang="zh-CN" altLang="en-US"/>
              <a:pPr/>
              <a:t>23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演示糖块入水，埋沙法</a:t>
            </a:r>
          </a:p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B859BF8-07A1-4CD8-BFE3-B085ADBA939A}" type="slidenum">
              <a:rPr lang="zh-CN" altLang="en-US"/>
              <a:pPr/>
              <a:t>24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63489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32770" name="文本占位符 63490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zh-CN" altLang="en-US" smtClean="0"/>
              <a:t>此题目地明确，方法直接。利用天平直接测量牛奶质量，但没有量筒无法直接测量</a:t>
            </a:r>
          </a:p>
          <a:p>
            <a:r>
              <a:rPr lang="zh-CN" altLang="en-US" smtClean="0"/>
              <a:t>牛奶的体积想到间接测量，间接测量体积的方法很多，但最常规的是利用水来替换</a:t>
            </a:r>
          </a:p>
          <a:p>
            <a:r>
              <a:rPr lang="zh-CN" altLang="en-US" smtClean="0"/>
              <a:t>（测出水的质量除以水的密度，得体积就知道瓶子的容积）。</a:t>
            </a:r>
          </a:p>
          <a:p>
            <a:r>
              <a:rPr lang="zh-CN" altLang="en-US" smtClean="0"/>
              <a:t>步骤：</a:t>
            </a:r>
            <a:r>
              <a:rPr lang="en-US" altLang="zh-CN" smtClean="0"/>
              <a:t>1.</a:t>
            </a:r>
            <a:r>
              <a:rPr lang="zh-CN" altLang="en-US" smtClean="0"/>
              <a:t>用天平称烧杯质量为</a:t>
            </a:r>
            <a:r>
              <a:rPr lang="en-US" altLang="zh-CN" smtClean="0"/>
              <a:t>m1</a:t>
            </a:r>
            <a:r>
              <a:rPr lang="zh-CN" altLang="en-US" smtClean="0"/>
              <a:t>；</a:t>
            </a:r>
          </a:p>
          <a:p>
            <a:r>
              <a:rPr lang="en-US" altLang="zh-CN" smtClean="0"/>
              <a:t>2.</a:t>
            </a:r>
            <a:r>
              <a:rPr lang="zh-CN" altLang="en-US" smtClean="0"/>
              <a:t>在烧杯上贴一纸条；</a:t>
            </a:r>
          </a:p>
          <a:p>
            <a:r>
              <a:rPr lang="en-US" altLang="zh-CN" smtClean="0"/>
              <a:t>3.</a:t>
            </a:r>
            <a:r>
              <a:rPr lang="zh-CN" altLang="en-US" smtClean="0"/>
              <a:t>往烧杯中倒水，升到所做的标记为止，用天平称出水和烧杯的总质量</a:t>
            </a:r>
            <a:r>
              <a:rPr lang="en-US" altLang="zh-CN" smtClean="0"/>
              <a:t>m2</a:t>
            </a:r>
            <a:r>
              <a:rPr lang="zh-CN" altLang="en-US" smtClean="0"/>
              <a:t>；</a:t>
            </a:r>
          </a:p>
          <a:p>
            <a:r>
              <a:rPr lang="en-US" altLang="zh-CN" smtClean="0"/>
              <a:t>4.</a:t>
            </a:r>
            <a:r>
              <a:rPr lang="zh-CN" altLang="en-US" smtClean="0"/>
              <a:t>降水倒掉，再用这只烧杯盛待测牛奶，方法同上，用天平称出牛奶和烧杯的总质量</a:t>
            </a:r>
            <a:r>
              <a:rPr lang="en-US" altLang="zh-CN" smtClean="0"/>
              <a:t>m3</a:t>
            </a:r>
            <a:r>
              <a:rPr lang="zh-CN" altLang="en-US" smtClean="0"/>
              <a:t>；</a:t>
            </a:r>
          </a:p>
          <a:p>
            <a:r>
              <a:rPr lang="zh-CN" altLang="en-US" smtClean="0"/>
              <a:t>计算：  水的质量：       </a:t>
            </a:r>
            <a:r>
              <a:rPr lang="en-US" altLang="zh-CN" smtClean="0"/>
              <a:t>M</a:t>
            </a:r>
            <a:r>
              <a:rPr lang="zh-CN" altLang="en-US" baseline="-25000" smtClean="0"/>
              <a:t>水</a:t>
            </a:r>
            <a:r>
              <a:rPr lang="en-US" altLang="zh-CN" smtClean="0"/>
              <a:t>=M</a:t>
            </a:r>
            <a:r>
              <a:rPr lang="en-US" altLang="zh-CN" baseline="-25000" smtClean="0"/>
              <a:t>1</a:t>
            </a:r>
            <a:r>
              <a:rPr lang="en-US" altLang="zh-CN" smtClean="0"/>
              <a:t>-M</a:t>
            </a:r>
            <a:r>
              <a:rPr lang="en-US" altLang="zh-CN" baseline="-25000" smtClean="0"/>
              <a:t>2</a:t>
            </a:r>
          </a:p>
          <a:p>
            <a:r>
              <a:rPr lang="en-US" altLang="zh-CN" smtClean="0"/>
              <a:t>         </a:t>
            </a:r>
            <a:r>
              <a:rPr lang="zh-CN" altLang="en-US" smtClean="0"/>
              <a:t>牛奶的体积：      </a:t>
            </a:r>
            <a:r>
              <a:rPr lang="en-US" altLang="zh-CN" smtClean="0"/>
              <a:t>V</a:t>
            </a:r>
            <a:r>
              <a:rPr lang="zh-CN" altLang="en-US" smtClean="0"/>
              <a:t>奶</a:t>
            </a:r>
            <a:r>
              <a:rPr lang="en-US" altLang="zh-CN" smtClean="0"/>
              <a:t>=V</a:t>
            </a:r>
            <a:r>
              <a:rPr lang="zh-CN" altLang="en-US" smtClean="0"/>
              <a:t>水</a:t>
            </a:r>
          </a:p>
          <a:p>
            <a:r>
              <a:rPr lang="zh-CN" altLang="en-US" smtClean="0"/>
              <a:t>         牛奶的质量：      </a:t>
            </a:r>
            <a:r>
              <a:rPr lang="en-US" altLang="zh-CN" smtClean="0"/>
              <a:t>M</a:t>
            </a:r>
            <a:r>
              <a:rPr lang="zh-CN" altLang="en-US" smtClean="0"/>
              <a:t>奶</a:t>
            </a:r>
            <a:r>
              <a:rPr lang="en-US" altLang="zh-CN" smtClean="0"/>
              <a:t>=M</a:t>
            </a:r>
            <a:r>
              <a:rPr lang="en-US" altLang="zh-CN" baseline="-25000" smtClean="0"/>
              <a:t>3</a:t>
            </a:r>
            <a:r>
              <a:rPr lang="en-US" altLang="zh-CN" smtClean="0"/>
              <a:t>-M</a:t>
            </a:r>
            <a:r>
              <a:rPr lang="en-US" altLang="zh-CN" baseline="-25000" smtClean="0"/>
              <a:t>1</a:t>
            </a:r>
          </a:p>
          <a:p>
            <a:r>
              <a:rPr lang="en-US" altLang="zh-CN" smtClean="0"/>
              <a:t>         </a:t>
            </a:r>
            <a:r>
              <a:rPr lang="zh-CN" altLang="en-US" smtClean="0"/>
              <a:t>牛奶的密度：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2019/9/19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1.avi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microsoft.com/office/2007/relationships/media" Target="../media/media2.avi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2.gif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__1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__2.doc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__3.doc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Microsoft_Office_Word_97_-_2003___4.doc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625581" y="2130438"/>
            <a:ext cx="66527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节   测量物质的密度</a:t>
            </a:r>
          </a:p>
        </p:txBody>
      </p:sp>
      <p:sp>
        <p:nvSpPr>
          <p:cNvPr id="4100" name="文本框 4"/>
          <p:cNvSpPr txBox="1">
            <a:spLocks noChangeArrowheads="1"/>
          </p:cNvSpPr>
          <p:nvPr/>
        </p:nvSpPr>
        <p:spPr bwMode="auto">
          <a:xfrm>
            <a:off x="4657725" y="484188"/>
            <a:ext cx="287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 smtClean="0">
                <a:solidFill>
                  <a:srgbClr val="009F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第六章    质量与密度</a:t>
            </a:r>
            <a:endParaRPr lang="zh-CN" altLang="en-US" sz="1600" dirty="0">
              <a:solidFill>
                <a:srgbClr val="009F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1" name="组合 28"/>
          <p:cNvGrpSpPr/>
          <p:nvPr/>
        </p:nvGrpSpPr>
        <p:grpSpPr bwMode="auto">
          <a:xfrm>
            <a:off x="7535863" y="614363"/>
            <a:ext cx="2517775" cy="76200"/>
            <a:chOff x="11867" y="1528"/>
            <a:chExt cx="3966" cy="120"/>
          </a:xfrm>
        </p:grpSpPr>
        <p:cxnSp>
          <p:nvCxnSpPr>
            <p:cNvPr id="10" name="直接连接符 9"/>
            <p:cNvCxnSpPr/>
            <p:nvPr/>
          </p:nvCxnSpPr>
          <p:spPr>
            <a:xfrm flipH="1" flipV="1">
              <a:off x="11867" y="1585"/>
              <a:ext cx="3966" cy="3"/>
            </a:xfrm>
            <a:prstGeom prst="line">
              <a:avLst/>
            </a:prstGeom>
            <a:ln>
              <a:solidFill>
                <a:srgbClr val="009F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1217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269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31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54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398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44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495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533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78565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81867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4613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7280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90074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92868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96234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98647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110" name="组合 50"/>
          <p:cNvGrpSpPr/>
          <p:nvPr/>
        </p:nvGrpSpPr>
        <p:grpSpPr bwMode="auto">
          <a:xfrm>
            <a:off x="2138363" y="614363"/>
            <a:ext cx="2517775" cy="76200"/>
            <a:chOff x="11867" y="1528"/>
            <a:chExt cx="3966" cy="120"/>
          </a:xfrm>
        </p:grpSpPr>
        <p:cxnSp>
          <p:nvCxnSpPr>
            <p:cNvPr id="52" name="直接连接符 51"/>
            <p:cNvCxnSpPr/>
            <p:nvPr/>
          </p:nvCxnSpPr>
          <p:spPr>
            <a:xfrm flipH="1" flipV="1">
              <a:off x="11867" y="1585"/>
              <a:ext cx="3966" cy="3"/>
            </a:xfrm>
            <a:prstGeom prst="line">
              <a:avLst/>
            </a:prstGeom>
            <a:ln>
              <a:solidFill>
                <a:srgbClr val="009F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/>
            <p:cNvSpPr/>
            <p:nvPr/>
          </p:nvSpPr>
          <p:spPr>
            <a:xfrm>
              <a:off x="1217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1269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131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354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1398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144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1495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1533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61" name="矩形 60"/>
          <p:cNvSpPr/>
          <p:nvPr/>
        </p:nvSpPr>
        <p:spPr>
          <a:xfrm>
            <a:off x="25098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28400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1146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33813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36607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39401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42767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45180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点击画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4810" y="5676515"/>
            <a:ext cx="2568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量筒的使用方法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3511" y="999067"/>
            <a:ext cx="6062133" cy="4546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7" name="对象 74756"/>
          <p:cNvGraphicFramePr>
            <a:graphicFrameLocks/>
          </p:cNvGraphicFramePr>
          <p:nvPr/>
        </p:nvGraphicFramePr>
        <p:xfrm>
          <a:off x="3511541" y="1284567"/>
          <a:ext cx="1073150" cy="981075"/>
        </p:xfrm>
        <a:graphic>
          <a:graphicData uri="http://schemas.openxmlformats.org/presentationml/2006/ole">
            <p:oleObj spid="_x0000_s9244" r:id="rId3" imgW="444114" imgH="406048" progId="">
              <p:embed/>
            </p:oleObj>
          </a:graphicData>
        </a:graphic>
      </p:graphicFrame>
      <p:sp>
        <p:nvSpPr>
          <p:cNvPr id="20483" name="矩形 74758"/>
          <p:cNvSpPr>
            <a:spLocks noChangeArrowheads="1"/>
          </p:cNvSpPr>
          <p:nvPr/>
        </p:nvSpPr>
        <p:spPr bwMode="auto">
          <a:xfrm>
            <a:off x="1306503" y="1605241"/>
            <a:ext cx="23487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【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实</a:t>
            </a:r>
            <a:r>
              <a:rPr lang="zh-CN" altLang="en-US" sz="2800" b="1" dirty="0">
                <a:solidFill>
                  <a:srgbClr val="FF0000"/>
                </a:solidFill>
              </a:rPr>
              <a:t>验原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理</a:t>
            </a:r>
            <a:r>
              <a:rPr lang="en-US" altLang="zh-CN" sz="2800" b="1" dirty="0">
                <a:solidFill>
                  <a:srgbClr val="FF0000"/>
                </a:solidFill>
              </a:rPr>
              <a:t>】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1331903" y="2408516"/>
            <a:ext cx="2714626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4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</a:rPr>
              <a:t>【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测</a:t>
            </a:r>
            <a:r>
              <a:rPr lang="zh-CN" altLang="en-US" sz="2800" b="1" dirty="0">
                <a:solidFill>
                  <a:srgbClr val="FF0000"/>
                </a:solidFill>
              </a:rPr>
              <a:t>量仪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器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】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74822" name="组合 74821"/>
          <p:cNvGrpSpPr/>
          <p:nvPr/>
        </p:nvGrpSpPr>
        <p:grpSpPr bwMode="auto">
          <a:xfrm>
            <a:off x="6347844" y="650902"/>
            <a:ext cx="2786062" cy="2112962"/>
            <a:chOff x="3731" y="943"/>
            <a:chExt cx="1755" cy="1331"/>
          </a:xfrm>
        </p:grpSpPr>
        <p:pic>
          <p:nvPicPr>
            <p:cNvPr id="20486" name="图片 74759" descr="新图像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" y="997"/>
              <a:ext cx="1741" cy="1277"/>
            </a:xfrm>
            <a:prstGeom prst="rect">
              <a:avLst/>
            </a:prstGeom>
            <a:noFill/>
            <a:ln w="9525">
              <a:solidFill>
                <a:srgbClr val="3D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7" name="矩形标注 74761"/>
            <p:cNvSpPr>
              <a:spLocks noChangeArrowheads="1"/>
            </p:cNvSpPr>
            <p:nvPr/>
          </p:nvSpPr>
          <p:spPr bwMode="auto">
            <a:xfrm>
              <a:off x="3731" y="943"/>
              <a:ext cx="1755" cy="1307"/>
            </a:xfrm>
            <a:prstGeom prst="wedgeRectCallout">
              <a:avLst>
                <a:gd name="adj1" fmla="val -112811"/>
                <a:gd name="adj2" fmla="val -9061"/>
              </a:avLst>
            </a:prstGeom>
            <a:noFill/>
            <a:ln w="28575">
              <a:solidFill>
                <a:srgbClr val="3D8F95"/>
              </a:solidFill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zh-CN" altLang="en-US">
                <a:ea typeface="Gulim" panose="020B0600000101010101" pitchFamily="34" charset="-127"/>
              </a:endParaRPr>
            </a:p>
          </p:txBody>
        </p:sp>
      </p:grpSp>
      <p:grpSp>
        <p:nvGrpSpPr>
          <p:cNvPr id="74821" name="组合 74820"/>
          <p:cNvGrpSpPr/>
          <p:nvPr/>
        </p:nvGrpSpPr>
        <p:grpSpPr bwMode="auto">
          <a:xfrm>
            <a:off x="7381867" y="3438110"/>
            <a:ext cx="841375" cy="2535137"/>
            <a:chOff x="4141" y="2344"/>
            <a:chExt cx="530" cy="1839"/>
          </a:xfrm>
        </p:grpSpPr>
        <p:pic>
          <p:nvPicPr>
            <p:cNvPr id="20489" name="图片 74762" descr="100m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" y="2368"/>
              <a:ext cx="530" cy="1815"/>
            </a:xfrm>
            <a:prstGeom prst="rect">
              <a:avLst/>
            </a:prstGeom>
            <a:noFill/>
            <a:ln w="9525">
              <a:solidFill>
                <a:srgbClr val="3D8F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0" name="矩形标注 74764"/>
            <p:cNvSpPr>
              <a:spLocks noChangeArrowheads="1"/>
            </p:cNvSpPr>
            <p:nvPr/>
          </p:nvSpPr>
          <p:spPr bwMode="auto">
            <a:xfrm>
              <a:off x="4150" y="2344"/>
              <a:ext cx="512" cy="1802"/>
            </a:xfrm>
            <a:prstGeom prst="wedgeRectCallout">
              <a:avLst>
                <a:gd name="adj1" fmla="val -426398"/>
                <a:gd name="adj2" fmla="val -98480"/>
              </a:avLst>
            </a:prstGeom>
            <a:noFill/>
            <a:ln w="28575">
              <a:solidFill>
                <a:srgbClr val="3D8F95"/>
              </a:solidFill>
              <a:miter lim="800000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zh-CN" altLang="en-US">
                <a:ea typeface="Gulim" panose="020B0600000101010101" pitchFamily="34" charset="-127"/>
              </a:endParaRPr>
            </a:p>
          </p:txBody>
        </p:sp>
      </p:grpSp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2581267" y="2989541"/>
            <a:ext cx="29305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lnSpc>
                <a:spcPct val="140000"/>
              </a:lnSpc>
            </a:pPr>
            <a:r>
              <a:rPr lang="zh-CN" altLang="en-US" sz="2800" b="1">
                <a:solidFill>
                  <a:srgbClr val="111111"/>
                </a:solidFill>
              </a:rPr>
              <a:t>天平、量筒</a:t>
            </a:r>
            <a:endParaRPr lang="en-US" altLang="zh-CN" sz="2800" b="1">
              <a:solidFill>
                <a:srgbClr val="111111"/>
              </a:solidFill>
            </a:endParaRP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1339774" y="3605492"/>
            <a:ext cx="242003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4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</a:rPr>
              <a:t>【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测</a:t>
            </a:r>
            <a:r>
              <a:rPr lang="zh-CN" altLang="en-US" sz="2800" b="1" dirty="0">
                <a:solidFill>
                  <a:srgbClr val="FF0000"/>
                </a:solidFill>
              </a:rPr>
              <a:t>量对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象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】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74819" name="组合 74818"/>
          <p:cNvGrpSpPr/>
          <p:nvPr/>
        </p:nvGrpSpPr>
        <p:grpSpPr bwMode="auto">
          <a:xfrm>
            <a:off x="4436373" y="3776147"/>
            <a:ext cx="1390650" cy="2271713"/>
            <a:chOff x="2556" y="2812"/>
            <a:chExt cx="876" cy="1431"/>
          </a:xfrm>
        </p:grpSpPr>
        <p:sp>
          <p:nvSpPr>
            <p:cNvPr id="20494" name="文本框 74773"/>
            <p:cNvSpPr txBox="1">
              <a:spLocks noChangeArrowheads="1"/>
            </p:cNvSpPr>
            <p:nvPr/>
          </p:nvSpPr>
          <p:spPr bwMode="auto">
            <a:xfrm>
              <a:off x="2574" y="3916"/>
              <a:ext cx="81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solidFill>
                    <a:srgbClr val="111111"/>
                  </a:solidFill>
                </a:rPr>
                <a:t> 盐水</a:t>
              </a:r>
            </a:p>
          </p:txBody>
        </p:sp>
        <p:sp>
          <p:nvSpPr>
            <p:cNvPr id="20495" name="矩形 74774"/>
            <p:cNvSpPr>
              <a:spLocks noChangeAspect="1" noChangeArrowheads="1" noTextEdit="1"/>
            </p:cNvSpPr>
            <p:nvPr/>
          </p:nvSpPr>
          <p:spPr bwMode="auto">
            <a:xfrm>
              <a:off x="2556" y="2812"/>
              <a:ext cx="876" cy="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6" name="任意多边形 74775"/>
            <p:cNvSpPr>
              <a:spLocks noChangeArrowheads="1"/>
            </p:cNvSpPr>
            <p:nvPr/>
          </p:nvSpPr>
          <p:spPr bwMode="auto">
            <a:xfrm>
              <a:off x="2694" y="3186"/>
              <a:ext cx="712" cy="675"/>
            </a:xfrm>
            <a:custGeom>
              <a:avLst/>
              <a:gdLst>
                <a:gd name="T0" fmla="*/ 3559 w 3559"/>
                <a:gd name="T1" fmla="*/ 432 h 3375"/>
                <a:gd name="T2" fmla="*/ 3334 w 3559"/>
                <a:gd name="T3" fmla="*/ 330 h 3375"/>
                <a:gd name="T4" fmla="*/ 3112 w 3559"/>
                <a:gd name="T5" fmla="*/ 241 h 3375"/>
                <a:gd name="T6" fmla="*/ 2890 w 3559"/>
                <a:gd name="T7" fmla="*/ 167 h 3375"/>
                <a:gd name="T8" fmla="*/ 2668 w 3559"/>
                <a:gd name="T9" fmla="*/ 108 h 3375"/>
                <a:gd name="T10" fmla="*/ 2446 w 3559"/>
                <a:gd name="T11" fmla="*/ 60 h 3375"/>
                <a:gd name="T12" fmla="*/ 2224 w 3559"/>
                <a:gd name="T13" fmla="*/ 26 h 3375"/>
                <a:gd name="T14" fmla="*/ 2002 w 3559"/>
                <a:gd name="T15" fmla="*/ 6 h 3375"/>
                <a:gd name="T16" fmla="*/ 1779 w 3559"/>
                <a:gd name="T17" fmla="*/ 0 h 3375"/>
                <a:gd name="T18" fmla="*/ 1555 w 3559"/>
                <a:gd name="T19" fmla="*/ 6 h 3375"/>
                <a:gd name="T20" fmla="*/ 1333 w 3559"/>
                <a:gd name="T21" fmla="*/ 26 h 3375"/>
                <a:gd name="T22" fmla="*/ 1111 w 3559"/>
                <a:gd name="T23" fmla="*/ 60 h 3375"/>
                <a:gd name="T24" fmla="*/ 889 w 3559"/>
                <a:gd name="T25" fmla="*/ 108 h 3375"/>
                <a:gd name="T26" fmla="*/ 667 w 3559"/>
                <a:gd name="T27" fmla="*/ 167 h 3375"/>
                <a:gd name="T28" fmla="*/ 445 w 3559"/>
                <a:gd name="T29" fmla="*/ 241 h 3375"/>
                <a:gd name="T30" fmla="*/ 222 w 3559"/>
                <a:gd name="T31" fmla="*/ 330 h 3375"/>
                <a:gd name="T32" fmla="*/ 0 w 3559"/>
                <a:gd name="T33" fmla="*/ 432 h 3375"/>
                <a:gd name="T34" fmla="*/ 0 w 3559"/>
                <a:gd name="T35" fmla="*/ 3375 h 3375"/>
                <a:gd name="T36" fmla="*/ 222 w 3559"/>
                <a:gd name="T37" fmla="*/ 3273 h 3375"/>
                <a:gd name="T38" fmla="*/ 445 w 3559"/>
                <a:gd name="T39" fmla="*/ 3185 h 3375"/>
                <a:gd name="T40" fmla="*/ 667 w 3559"/>
                <a:gd name="T41" fmla="*/ 3110 h 3375"/>
                <a:gd name="T42" fmla="*/ 889 w 3559"/>
                <a:gd name="T43" fmla="*/ 3051 h 3375"/>
                <a:gd name="T44" fmla="*/ 1111 w 3559"/>
                <a:gd name="T45" fmla="*/ 3003 h 3375"/>
                <a:gd name="T46" fmla="*/ 1333 w 3559"/>
                <a:gd name="T47" fmla="*/ 2969 h 3375"/>
                <a:gd name="T48" fmla="*/ 1555 w 3559"/>
                <a:gd name="T49" fmla="*/ 2949 h 3375"/>
                <a:gd name="T50" fmla="*/ 1779 w 3559"/>
                <a:gd name="T51" fmla="*/ 2943 h 3375"/>
                <a:gd name="T52" fmla="*/ 2002 w 3559"/>
                <a:gd name="T53" fmla="*/ 2949 h 3375"/>
                <a:gd name="T54" fmla="*/ 2224 w 3559"/>
                <a:gd name="T55" fmla="*/ 2969 h 3375"/>
                <a:gd name="T56" fmla="*/ 2446 w 3559"/>
                <a:gd name="T57" fmla="*/ 3003 h 3375"/>
                <a:gd name="T58" fmla="*/ 2668 w 3559"/>
                <a:gd name="T59" fmla="*/ 3051 h 3375"/>
                <a:gd name="T60" fmla="*/ 2890 w 3559"/>
                <a:gd name="T61" fmla="*/ 3110 h 3375"/>
                <a:gd name="T62" fmla="*/ 3112 w 3559"/>
                <a:gd name="T63" fmla="*/ 3185 h 3375"/>
                <a:gd name="T64" fmla="*/ 3334 w 3559"/>
                <a:gd name="T65" fmla="*/ 3273 h 3375"/>
                <a:gd name="T66" fmla="*/ 3559 w 3559"/>
                <a:gd name="T67" fmla="*/ 3375 h 3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59" h="3375">
                  <a:moveTo>
                    <a:pt x="3559" y="476"/>
                  </a:moveTo>
                  <a:lnTo>
                    <a:pt x="3559" y="432"/>
                  </a:lnTo>
                  <a:lnTo>
                    <a:pt x="3445" y="379"/>
                  </a:lnTo>
                  <a:lnTo>
                    <a:pt x="3334" y="330"/>
                  </a:lnTo>
                  <a:lnTo>
                    <a:pt x="3223" y="283"/>
                  </a:lnTo>
                  <a:lnTo>
                    <a:pt x="3112" y="241"/>
                  </a:lnTo>
                  <a:lnTo>
                    <a:pt x="3001" y="202"/>
                  </a:lnTo>
                  <a:lnTo>
                    <a:pt x="2890" y="167"/>
                  </a:lnTo>
                  <a:lnTo>
                    <a:pt x="2779" y="135"/>
                  </a:lnTo>
                  <a:lnTo>
                    <a:pt x="2668" y="108"/>
                  </a:lnTo>
                  <a:lnTo>
                    <a:pt x="2557" y="82"/>
                  </a:lnTo>
                  <a:lnTo>
                    <a:pt x="2446" y="60"/>
                  </a:lnTo>
                  <a:lnTo>
                    <a:pt x="2335" y="41"/>
                  </a:lnTo>
                  <a:lnTo>
                    <a:pt x="2224" y="26"/>
                  </a:lnTo>
                  <a:lnTo>
                    <a:pt x="2113" y="14"/>
                  </a:lnTo>
                  <a:lnTo>
                    <a:pt x="2002" y="6"/>
                  </a:lnTo>
                  <a:lnTo>
                    <a:pt x="1891" y="1"/>
                  </a:lnTo>
                  <a:lnTo>
                    <a:pt x="1779" y="0"/>
                  </a:lnTo>
                  <a:lnTo>
                    <a:pt x="1666" y="1"/>
                  </a:lnTo>
                  <a:lnTo>
                    <a:pt x="1555" y="6"/>
                  </a:lnTo>
                  <a:lnTo>
                    <a:pt x="1444" y="14"/>
                  </a:lnTo>
                  <a:lnTo>
                    <a:pt x="1333" y="26"/>
                  </a:lnTo>
                  <a:lnTo>
                    <a:pt x="1222" y="41"/>
                  </a:lnTo>
                  <a:lnTo>
                    <a:pt x="1111" y="60"/>
                  </a:lnTo>
                  <a:lnTo>
                    <a:pt x="1000" y="82"/>
                  </a:lnTo>
                  <a:lnTo>
                    <a:pt x="889" y="108"/>
                  </a:lnTo>
                  <a:lnTo>
                    <a:pt x="778" y="135"/>
                  </a:lnTo>
                  <a:lnTo>
                    <a:pt x="667" y="167"/>
                  </a:lnTo>
                  <a:lnTo>
                    <a:pt x="556" y="202"/>
                  </a:lnTo>
                  <a:lnTo>
                    <a:pt x="445" y="241"/>
                  </a:lnTo>
                  <a:lnTo>
                    <a:pt x="333" y="283"/>
                  </a:lnTo>
                  <a:lnTo>
                    <a:pt x="222" y="330"/>
                  </a:lnTo>
                  <a:lnTo>
                    <a:pt x="111" y="379"/>
                  </a:lnTo>
                  <a:lnTo>
                    <a:pt x="0" y="432"/>
                  </a:lnTo>
                  <a:lnTo>
                    <a:pt x="0" y="476"/>
                  </a:lnTo>
                  <a:lnTo>
                    <a:pt x="0" y="3375"/>
                  </a:lnTo>
                  <a:lnTo>
                    <a:pt x="111" y="3322"/>
                  </a:lnTo>
                  <a:lnTo>
                    <a:pt x="222" y="3273"/>
                  </a:lnTo>
                  <a:lnTo>
                    <a:pt x="333" y="3227"/>
                  </a:lnTo>
                  <a:lnTo>
                    <a:pt x="445" y="3185"/>
                  </a:lnTo>
                  <a:lnTo>
                    <a:pt x="556" y="3145"/>
                  </a:lnTo>
                  <a:lnTo>
                    <a:pt x="667" y="3110"/>
                  </a:lnTo>
                  <a:lnTo>
                    <a:pt x="778" y="3078"/>
                  </a:lnTo>
                  <a:lnTo>
                    <a:pt x="889" y="3051"/>
                  </a:lnTo>
                  <a:lnTo>
                    <a:pt x="1000" y="3025"/>
                  </a:lnTo>
                  <a:lnTo>
                    <a:pt x="1111" y="3003"/>
                  </a:lnTo>
                  <a:lnTo>
                    <a:pt x="1222" y="2984"/>
                  </a:lnTo>
                  <a:lnTo>
                    <a:pt x="1333" y="2969"/>
                  </a:lnTo>
                  <a:lnTo>
                    <a:pt x="1444" y="2957"/>
                  </a:lnTo>
                  <a:lnTo>
                    <a:pt x="1555" y="2949"/>
                  </a:lnTo>
                  <a:lnTo>
                    <a:pt x="1666" y="2944"/>
                  </a:lnTo>
                  <a:lnTo>
                    <a:pt x="1779" y="2943"/>
                  </a:lnTo>
                  <a:lnTo>
                    <a:pt x="1891" y="2944"/>
                  </a:lnTo>
                  <a:lnTo>
                    <a:pt x="2002" y="2949"/>
                  </a:lnTo>
                  <a:lnTo>
                    <a:pt x="2113" y="2957"/>
                  </a:lnTo>
                  <a:lnTo>
                    <a:pt x="2224" y="2969"/>
                  </a:lnTo>
                  <a:lnTo>
                    <a:pt x="2335" y="2984"/>
                  </a:lnTo>
                  <a:lnTo>
                    <a:pt x="2446" y="3003"/>
                  </a:lnTo>
                  <a:lnTo>
                    <a:pt x="2557" y="3025"/>
                  </a:lnTo>
                  <a:lnTo>
                    <a:pt x="2668" y="3051"/>
                  </a:lnTo>
                  <a:lnTo>
                    <a:pt x="2779" y="3078"/>
                  </a:lnTo>
                  <a:lnTo>
                    <a:pt x="2890" y="3110"/>
                  </a:lnTo>
                  <a:lnTo>
                    <a:pt x="3001" y="3145"/>
                  </a:lnTo>
                  <a:lnTo>
                    <a:pt x="3112" y="3185"/>
                  </a:lnTo>
                  <a:lnTo>
                    <a:pt x="3223" y="3227"/>
                  </a:lnTo>
                  <a:lnTo>
                    <a:pt x="3334" y="3273"/>
                  </a:lnTo>
                  <a:lnTo>
                    <a:pt x="3445" y="3322"/>
                  </a:lnTo>
                  <a:lnTo>
                    <a:pt x="3559" y="3375"/>
                  </a:lnTo>
                  <a:lnTo>
                    <a:pt x="3559" y="476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7" name="任意多边形 74776"/>
            <p:cNvSpPr>
              <a:spLocks noChangeArrowheads="1"/>
            </p:cNvSpPr>
            <p:nvPr/>
          </p:nvSpPr>
          <p:spPr bwMode="auto">
            <a:xfrm>
              <a:off x="2694" y="3774"/>
              <a:ext cx="712" cy="167"/>
            </a:xfrm>
            <a:custGeom>
              <a:avLst/>
              <a:gdLst>
                <a:gd name="T0" fmla="*/ 3559 w 3559"/>
                <a:gd name="T1" fmla="*/ 432 h 834"/>
                <a:gd name="T2" fmla="*/ 3334 w 3559"/>
                <a:gd name="T3" fmla="*/ 330 h 834"/>
                <a:gd name="T4" fmla="*/ 3112 w 3559"/>
                <a:gd name="T5" fmla="*/ 242 h 834"/>
                <a:gd name="T6" fmla="*/ 2890 w 3559"/>
                <a:gd name="T7" fmla="*/ 167 h 834"/>
                <a:gd name="T8" fmla="*/ 2668 w 3559"/>
                <a:gd name="T9" fmla="*/ 108 h 834"/>
                <a:gd name="T10" fmla="*/ 2446 w 3559"/>
                <a:gd name="T11" fmla="*/ 60 h 834"/>
                <a:gd name="T12" fmla="*/ 2224 w 3559"/>
                <a:gd name="T13" fmla="*/ 26 h 834"/>
                <a:gd name="T14" fmla="*/ 2002 w 3559"/>
                <a:gd name="T15" fmla="*/ 6 h 834"/>
                <a:gd name="T16" fmla="*/ 1779 w 3559"/>
                <a:gd name="T17" fmla="*/ 0 h 834"/>
                <a:gd name="T18" fmla="*/ 1555 w 3559"/>
                <a:gd name="T19" fmla="*/ 6 h 834"/>
                <a:gd name="T20" fmla="*/ 1333 w 3559"/>
                <a:gd name="T21" fmla="*/ 26 h 834"/>
                <a:gd name="T22" fmla="*/ 1111 w 3559"/>
                <a:gd name="T23" fmla="*/ 60 h 834"/>
                <a:gd name="T24" fmla="*/ 889 w 3559"/>
                <a:gd name="T25" fmla="*/ 108 h 834"/>
                <a:gd name="T26" fmla="*/ 667 w 3559"/>
                <a:gd name="T27" fmla="*/ 167 h 834"/>
                <a:gd name="T28" fmla="*/ 445 w 3559"/>
                <a:gd name="T29" fmla="*/ 242 h 834"/>
                <a:gd name="T30" fmla="*/ 222 w 3559"/>
                <a:gd name="T31" fmla="*/ 330 h 834"/>
                <a:gd name="T32" fmla="*/ 0 w 3559"/>
                <a:gd name="T33" fmla="*/ 432 h 834"/>
                <a:gd name="T34" fmla="*/ 111 w 3559"/>
                <a:gd name="T35" fmla="*/ 517 h 834"/>
                <a:gd name="T36" fmla="*/ 333 w 3559"/>
                <a:gd name="T37" fmla="*/ 595 h 834"/>
                <a:gd name="T38" fmla="*/ 556 w 3559"/>
                <a:gd name="T39" fmla="*/ 662 h 834"/>
                <a:gd name="T40" fmla="*/ 778 w 3559"/>
                <a:gd name="T41" fmla="*/ 719 h 834"/>
                <a:gd name="T42" fmla="*/ 1000 w 3559"/>
                <a:gd name="T43" fmla="*/ 763 h 834"/>
                <a:gd name="T44" fmla="*/ 1222 w 3559"/>
                <a:gd name="T45" fmla="*/ 797 h 834"/>
                <a:gd name="T46" fmla="*/ 1444 w 3559"/>
                <a:gd name="T47" fmla="*/ 820 h 834"/>
                <a:gd name="T48" fmla="*/ 1666 w 3559"/>
                <a:gd name="T49" fmla="*/ 831 h 834"/>
                <a:gd name="T50" fmla="*/ 1891 w 3559"/>
                <a:gd name="T51" fmla="*/ 831 h 834"/>
                <a:gd name="T52" fmla="*/ 2113 w 3559"/>
                <a:gd name="T53" fmla="*/ 820 h 834"/>
                <a:gd name="T54" fmla="*/ 2335 w 3559"/>
                <a:gd name="T55" fmla="*/ 797 h 834"/>
                <a:gd name="T56" fmla="*/ 2557 w 3559"/>
                <a:gd name="T57" fmla="*/ 763 h 834"/>
                <a:gd name="T58" fmla="*/ 2779 w 3559"/>
                <a:gd name="T59" fmla="*/ 719 h 834"/>
                <a:gd name="T60" fmla="*/ 3001 w 3559"/>
                <a:gd name="T61" fmla="*/ 662 h 834"/>
                <a:gd name="T62" fmla="*/ 3223 w 3559"/>
                <a:gd name="T63" fmla="*/ 595 h 834"/>
                <a:gd name="T64" fmla="*/ 3445 w 3559"/>
                <a:gd name="T65" fmla="*/ 517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59" h="834">
                  <a:moveTo>
                    <a:pt x="3559" y="475"/>
                  </a:moveTo>
                  <a:lnTo>
                    <a:pt x="3559" y="432"/>
                  </a:lnTo>
                  <a:lnTo>
                    <a:pt x="3445" y="379"/>
                  </a:lnTo>
                  <a:lnTo>
                    <a:pt x="3334" y="330"/>
                  </a:lnTo>
                  <a:lnTo>
                    <a:pt x="3223" y="284"/>
                  </a:lnTo>
                  <a:lnTo>
                    <a:pt x="3112" y="242"/>
                  </a:lnTo>
                  <a:lnTo>
                    <a:pt x="3001" y="202"/>
                  </a:lnTo>
                  <a:lnTo>
                    <a:pt x="2890" y="167"/>
                  </a:lnTo>
                  <a:lnTo>
                    <a:pt x="2779" y="135"/>
                  </a:lnTo>
                  <a:lnTo>
                    <a:pt x="2668" y="108"/>
                  </a:lnTo>
                  <a:lnTo>
                    <a:pt x="2557" y="82"/>
                  </a:lnTo>
                  <a:lnTo>
                    <a:pt x="2446" y="60"/>
                  </a:lnTo>
                  <a:lnTo>
                    <a:pt x="2335" y="41"/>
                  </a:lnTo>
                  <a:lnTo>
                    <a:pt x="2224" y="26"/>
                  </a:lnTo>
                  <a:lnTo>
                    <a:pt x="2113" y="14"/>
                  </a:lnTo>
                  <a:lnTo>
                    <a:pt x="2002" y="6"/>
                  </a:lnTo>
                  <a:lnTo>
                    <a:pt x="1891" y="1"/>
                  </a:lnTo>
                  <a:lnTo>
                    <a:pt x="1779" y="0"/>
                  </a:lnTo>
                  <a:lnTo>
                    <a:pt x="1666" y="1"/>
                  </a:lnTo>
                  <a:lnTo>
                    <a:pt x="1555" y="6"/>
                  </a:lnTo>
                  <a:lnTo>
                    <a:pt x="1444" y="14"/>
                  </a:lnTo>
                  <a:lnTo>
                    <a:pt x="1333" y="26"/>
                  </a:lnTo>
                  <a:lnTo>
                    <a:pt x="1222" y="41"/>
                  </a:lnTo>
                  <a:lnTo>
                    <a:pt x="1111" y="60"/>
                  </a:lnTo>
                  <a:lnTo>
                    <a:pt x="1000" y="82"/>
                  </a:lnTo>
                  <a:lnTo>
                    <a:pt x="889" y="108"/>
                  </a:lnTo>
                  <a:lnTo>
                    <a:pt x="778" y="135"/>
                  </a:lnTo>
                  <a:lnTo>
                    <a:pt x="667" y="167"/>
                  </a:lnTo>
                  <a:lnTo>
                    <a:pt x="556" y="202"/>
                  </a:lnTo>
                  <a:lnTo>
                    <a:pt x="445" y="242"/>
                  </a:lnTo>
                  <a:lnTo>
                    <a:pt x="333" y="284"/>
                  </a:lnTo>
                  <a:lnTo>
                    <a:pt x="222" y="330"/>
                  </a:lnTo>
                  <a:lnTo>
                    <a:pt x="111" y="379"/>
                  </a:lnTo>
                  <a:lnTo>
                    <a:pt x="0" y="432"/>
                  </a:lnTo>
                  <a:lnTo>
                    <a:pt x="0" y="475"/>
                  </a:lnTo>
                  <a:lnTo>
                    <a:pt x="111" y="517"/>
                  </a:lnTo>
                  <a:lnTo>
                    <a:pt x="222" y="558"/>
                  </a:lnTo>
                  <a:lnTo>
                    <a:pt x="333" y="595"/>
                  </a:lnTo>
                  <a:lnTo>
                    <a:pt x="445" y="632"/>
                  </a:lnTo>
                  <a:lnTo>
                    <a:pt x="556" y="662"/>
                  </a:lnTo>
                  <a:lnTo>
                    <a:pt x="667" y="693"/>
                  </a:lnTo>
                  <a:lnTo>
                    <a:pt x="778" y="719"/>
                  </a:lnTo>
                  <a:lnTo>
                    <a:pt x="889" y="744"/>
                  </a:lnTo>
                  <a:lnTo>
                    <a:pt x="1000" y="763"/>
                  </a:lnTo>
                  <a:lnTo>
                    <a:pt x="1111" y="783"/>
                  </a:lnTo>
                  <a:lnTo>
                    <a:pt x="1222" y="797"/>
                  </a:lnTo>
                  <a:lnTo>
                    <a:pt x="1333" y="811"/>
                  </a:lnTo>
                  <a:lnTo>
                    <a:pt x="1444" y="820"/>
                  </a:lnTo>
                  <a:lnTo>
                    <a:pt x="1555" y="828"/>
                  </a:lnTo>
                  <a:lnTo>
                    <a:pt x="1666" y="831"/>
                  </a:lnTo>
                  <a:lnTo>
                    <a:pt x="1779" y="834"/>
                  </a:lnTo>
                  <a:lnTo>
                    <a:pt x="1891" y="831"/>
                  </a:lnTo>
                  <a:lnTo>
                    <a:pt x="2002" y="828"/>
                  </a:lnTo>
                  <a:lnTo>
                    <a:pt x="2113" y="820"/>
                  </a:lnTo>
                  <a:lnTo>
                    <a:pt x="2224" y="811"/>
                  </a:lnTo>
                  <a:lnTo>
                    <a:pt x="2335" y="797"/>
                  </a:lnTo>
                  <a:lnTo>
                    <a:pt x="2446" y="783"/>
                  </a:lnTo>
                  <a:lnTo>
                    <a:pt x="2557" y="763"/>
                  </a:lnTo>
                  <a:lnTo>
                    <a:pt x="2668" y="744"/>
                  </a:lnTo>
                  <a:lnTo>
                    <a:pt x="2779" y="719"/>
                  </a:lnTo>
                  <a:lnTo>
                    <a:pt x="2890" y="693"/>
                  </a:lnTo>
                  <a:lnTo>
                    <a:pt x="3001" y="662"/>
                  </a:lnTo>
                  <a:lnTo>
                    <a:pt x="3112" y="632"/>
                  </a:lnTo>
                  <a:lnTo>
                    <a:pt x="3223" y="595"/>
                  </a:lnTo>
                  <a:lnTo>
                    <a:pt x="3334" y="558"/>
                  </a:lnTo>
                  <a:lnTo>
                    <a:pt x="3445" y="517"/>
                  </a:lnTo>
                  <a:lnTo>
                    <a:pt x="3559" y="475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8" name="任意多边形 74777"/>
            <p:cNvSpPr>
              <a:spLocks noChangeArrowheads="1"/>
            </p:cNvSpPr>
            <p:nvPr/>
          </p:nvSpPr>
          <p:spPr bwMode="auto">
            <a:xfrm>
              <a:off x="2694" y="3186"/>
              <a:ext cx="712" cy="86"/>
            </a:xfrm>
            <a:custGeom>
              <a:avLst/>
              <a:gdLst>
                <a:gd name="T0" fmla="*/ 0 w 3559"/>
                <a:gd name="T1" fmla="*/ 432 h 432"/>
                <a:gd name="T2" fmla="*/ 111 w 3559"/>
                <a:gd name="T3" fmla="*/ 379 h 432"/>
                <a:gd name="T4" fmla="*/ 222 w 3559"/>
                <a:gd name="T5" fmla="*/ 330 h 432"/>
                <a:gd name="T6" fmla="*/ 333 w 3559"/>
                <a:gd name="T7" fmla="*/ 283 h 432"/>
                <a:gd name="T8" fmla="*/ 445 w 3559"/>
                <a:gd name="T9" fmla="*/ 241 h 432"/>
                <a:gd name="T10" fmla="*/ 556 w 3559"/>
                <a:gd name="T11" fmla="*/ 202 h 432"/>
                <a:gd name="T12" fmla="*/ 667 w 3559"/>
                <a:gd name="T13" fmla="*/ 167 h 432"/>
                <a:gd name="T14" fmla="*/ 778 w 3559"/>
                <a:gd name="T15" fmla="*/ 135 h 432"/>
                <a:gd name="T16" fmla="*/ 889 w 3559"/>
                <a:gd name="T17" fmla="*/ 108 h 432"/>
                <a:gd name="T18" fmla="*/ 1000 w 3559"/>
                <a:gd name="T19" fmla="*/ 82 h 432"/>
                <a:gd name="T20" fmla="*/ 1111 w 3559"/>
                <a:gd name="T21" fmla="*/ 60 h 432"/>
                <a:gd name="T22" fmla="*/ 1222 w 3559"/>
                <a:gd name="T23" fmla="*/ 41 h 432"/>
                <a:gd name="T24" fmla="*/ 1333 w 3559"/>
                <a:gd name="T25" fmla="*/ 26 h 432"/>
                <a:gd name="T26" fmla="*/ 1444 w 3559"/>
                <a:gd name="T27" fmla="*/ 14 h 432"/>
                <a:gd name="T28" fmla="*/ 1555 w 3559"/>
                <a:gd name="T29" fmla="*/ 6 h 432"/>
                <a:gd name="T30" fmla="*/ 1666 w 3559"/>
                <a:gd name="T31" fmla="*/ 1 h 432"/>
                <a:gd name="T32" fmla="*/ 1779 w 3559"/>
                <a:gd name="T33" fmla="*/ 0 h 432"/>
                <a:gd name="T34" fmla="*/ 1891 w 3559"/>
                <a:gd name="T35" fmla="*/ 1 h 432"/>
                <a:gd name="T36" fmla="*/ 2002 w 3559"/>
                <a:gd name="T37" fmla="*/ 6 h 432"/>
                <a:gd name="T38" fmla="*/ 2113 w 3559"/>
                <a:gd name="T39" fmla="*/ 14 h 432"/>
                <a:gd name="T40" fmla="*/ 2224 w 3559"/>
                <a:gd name="T41" fmla="*/ 26 h 432"/>
                <a:gd name="T42" fmla="*/ 2335 w 3559"/>
                <a:gd name="T43" fmla="*/ 41 h 432"/>
                <a:gd name="T44" fmla="*/ 2446 w 3559"/>
                <a:gd name="T45" fmla="*/ 60 h 432"/>
                <a:gd name="T46" fmla="*/ 2557 w 3559"/>
                <a:gd name="T47" fmla="*/ 82 h 432"/>
                <a:gd name="T48" fmla="*/ 2668 w 3559"/>
                <a:gd name="T49" fmla="*/ 108 h 432"/>
                <a:gd name="T50" fmla="*/ 2779 w 3559"/>
                <a:gd name="T51" fmla="*/ 135 h 432"/>
                <a:gd name="T52" fmla="*/ 2890 w 3559"/>
                <a:gd name="T53" fmla="*/ 167 h 432"/>
                <a:gd name="T54" fmla="*/ 3001 w 3559"/>
                <a:gd name="T55" fmla="*/ 202 h 432"/>
                <a:gd name="T56" fmla="*/ 3112 w 3559"/>
                <a:gd name="T57" fmla="*/ 241 h 432"/>
                <a:gd name="T58" fmla="*/ 3223 w 3559"/>
                <a:gd name="T59" fmla="*/ 283 h 432"/>
                <a:gd name="T60" fmla="*/ 3334 w 3559"/>
                <a:gd name="T61" fmla="*/ 330 h 432"/>
                <a:gd name="T62" fmla="*/ 3445 w 3559"/>
                <a:gd name="T63" fmla="*/ 379 h 432"/>
                <a:gd name="T64" fmla="*/ 3559 w 3559"/>
                <a:gd name="T6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59" h="432">
                  <a:moveTo>
                    <a:pt x="0" y="432"/>
                  </a:moveTo>
                  <a:lnTo>
                    <a:pt x="111" y="379"/>
                  </a:lnTo>
                  <a:lnTo>
                    <a:pt x="222" y="330"/>
                  </a:lnTo>
                  <a:lnTo>
                    <a:pt x="333" y="283"/>
                  </a:lnTo>
                  <a:lnTo>
                    <a:pt x="445" y="241"/>
                  </a:lnTo>
                  <a:lnTo>
                    <a:pt x="556" y="202"/>
                  </a:lnTo>
                  <a:lnTo>
                    <a:pt x="667" y="167"/>
                  </a:lnTo>
                  <a:lnTo>
                    <a:pt x="778" y="135"/>
                  </a:lnTo>
                  <a:lnTo>
                    <a:pt x="889" y="108"/>
                  </a:lnTo>
                  <a:lnTo>
                    <a:pt x="1000" y="82"/>
                  </a:lnTo>
                  <a:lnTo>
                    <a:pt x="1111" y="60"/>
                  </a:lnTo>
                  <a:lnTo>
                    <a:pt x="1222" y="41"/>
                  </a:lnTo>
                  <a:lnTo>
                    <a:pt x="1333" y="26"/>
                  </a:lnTo>
                  <a:lnTo>
                    <a:pt x="1444" y="14"/>
                  </a:lnTo>
                  <a:lnTo>
                    <a:pt x="1555" y="6"/>
                  </a:lnTo>
                  <a:lnTo>
                    <a:pt x="1666" y="1"/>
                  </a:lnTo>
                  <a:lnTo>
                    <a:pt x="1779" y="0"/>
                  </a:lnTo>
                  <a:lnTo>
                    <a:pt x="1891" y="1"/>
                  </a:lnTo>
                  <a:lnTo>
                    <a:pt x="2002" y="6"/>
                  </a:lnTo>
                  <a:lnTo>
                    <a:pt x="2113" y="14"/>
                  </a:lnTo>
                  <a:lnTo>
                    <a:pt x="2224" y="26"/>
                  </a:lnTo>
                  <a:lnTo>
                    <a:pt x="2335" y="41"/>
                  </a:lnTo>
                  <a:lnTo>
                    <a:pt x="2446" y="60"/>
                  </a:lnTo>
                  <a:lnTo>
                    <a:pt x="2557" y="82"/>
                  </a:lnTo>
                  <a:lnTo>
                    <a:pt x="2668" y="108"/>
                  </a:lnTo>
                  <a:lnTo>
                    <a:pt x="2779" y="135"/>
                  </a:lnTo>
                  <a:lnTo>
                    <a:pt x="2890" y="167"/>
                  </a:lnTo>
                  <a:lnTo>
                    <a:pt x="3001" y="202"/>
                  </a:lnTo>
                  <a:lnTo>
                    <a:pt x="3112" y="241"/>
                  </a:lnTo>
                  <a:lnTo>
                    <a:pt x="3223" y="283"/>
                  </a:lnTo>
                  <a:lnTo>
                    <a:pt x="3334" y="330"/>
                  </a:lnTo>
                  <a:lnTo>
                    <a:pt x="3445" y="379"/>
                  </a:lnTo>
                  <a:lnTo>
                    <a:pt x="3559" y="43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9" name="直接连接符 74778"/>
            <p:cNvSpPr>
              <a:spLocks noChangeShapeType="1"/>
            </p:cNvSpPr>
            <p:nvPr/>
          </p:nvSpPr>
          <p:spPr bwMode="auto">
            <a:xfrm flipH="1" flipV="1">
              <a:off x="2693" y="3857"/>
              <a:ext cx="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0" name="直接连接符 74779"/>
            <p:cNvSpPr>
              <a:spLocks noChangeShapeType="1"/>
            </p:cNvSpPr>
            <p:nvPr/>
          </p:nvSpPr>
          <p:spPr bwMode="auto">
            <a:xfrm flipH="1" flipV="1">
              <a:off x="2721" y="3843"/>
              <a:ext cx="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1" name="直接连接符 74780"/>
            <p:cNvSpPr>
              <a:spLocks noChangeShapeType="1"/>
            </p:cNvSpPr>
            <p:nvPr/>
          </p:nvSpPr>
          <p:spPr bwMode="auto">
            <a:xfrm flipH="1" flipV="1">
              <a:off x="2751" y="3831"/>
              <a:ext cx="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2" name="直接连接符 74781"/>
            <p:cNvSpPr>
              <a:spLocks noChangeShapeType="1"/>
            </p:cNvSpPr>
            <p:nvPr/>
          </p:nvSpPr>
          <p:spPr bwMode="auto">
            <a:xfrm flipH="1" flipV="1">
              <a:off x="2781" y="3819"/>
              <a:ext cx="3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3" name="直接连接符 74782"/>
            <p:cNvSpPr>
              <a:spLocks noChangeShapeType="1"/>
            </p:cNvSpPr>
            <p:nvPr/>
          </p:nvSpPr>
          <p:spPr bwMode="auto">
            <a:xfrm flipH="1" flipV="1">
              <a:off x="2811" y="3808"/>
              <a:ext cx="3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4" name="直接连接符 74783"/>
            <p:cNvSpPr>
              <a:spLocks noChangeShapeType="1"/>
            </p:cNvSpPr>
            <p:nvPr/>
          </p:nvSpPr>
          <p:spPr bwMode="auto">
            <a:xfrm flipH="1" flipV="1">
              <a:off x="2842" y="3799"/>
              <a:ext cx="2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5" name="直接连接符 74784"/>
            <p:cNvSpPr>
              <a:spLocks noChangeShapeType="1"/>
            </p:cNvSpPr>
            <p:nvPr/>
          </p:nvSpPr>
          <p:spPr bwMode="auto">
            <a:xfrm flipH="1" flipV="1">
              <a:off x="2874" y="3791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6" name="直接连接符 74785"/>
            <p:cNvSpPr>
              <a:spLocks noChangeShapeType="1"/>
            </p:cNvSpPr>
            <p:nvPr/>
          </p:nvSpPr>
          <p:spPr bwMode="auto">
            <a:xfrm flipH="1" flipV="1">
              <a:off x="2905" y="3784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7" name="直接连接符 74786"/>
            <p:cNvSpPr>
              <a:spLocks noChangeShapeType="1"/>
            </p:cNvSpPr>
            <p:nvPr/>
          </p:nvSpPr>
          <p:spPr bwMode="auto">
            <a:xfrm flipH="1" flipV="1">
              <a:off x="2936" y="3779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8" name="直接连接符 74787"/>
            <p:cNvSpPr>
              <a:spLocks noChangeShapeType="1"/>
            </p:cNvSpPr>
            <p:nvPr/>
          </p:nvSpPr>
          <p:spPr bwMode="auto">
            <a:xfrm flipH="1" flipV="1">
              <a:off x="2968" y="3775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9" name="直接连接符 74788"/>
            <p:cNvSpPr>
              <a:spLocks noChangeShapeType="1"/>
            </p:cNvSpPr>
            <p:nvPr/>
          </p:nvSpPr>
          <p:spPr bwMode="auto">
            <a:xfrm flipH="1" flipV="1">
              <a:off x="3000" y="3772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0" name="直接连接符 74789"/>
            <p:cNvSpPr>
              <a:spLocks noChangeShapeType="1"/>
            </p:cNvSpPr>
            <p:nvPr/>
          </p:nvSpPr>
          <p:spPr bwMode="auto">
            <a:xfrm flipV="1">
              <a:off x="3033" y="3771"/>
              <a:ext cx="0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1" name="直接连接符 74790"/>
            <p:cNvSpPr>
              <a:spLocks noChangeShapeType="1"/>
            </p:cNvSpPr>
            <p:nvPr/>
          </p:nvSpPr>
          <p:spPr bwMode="auto">
            <a:xfrm flipV="1">
              <a:off x="3065" y="3771"/>
              <a:ext cx="0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2" name="直接连接符 74791"/>
            <p:cNvSpPr>
              <a:spLocks noChangeShapeType="1"/>
            </p:cNvSpPr>
            <p:nvPr/>
          </p:nvSpPr>
          <p:spPr bwMode="auto">
            <a:xfrm flipV="1">
              <a:off x="3096" y="3772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3" name="直接连接符 74792"/>
            <p:cNvSpPr>
              <a:spLocks noChangeShapeType="1"/>
            </p:cNvSpPr>
            <p:nvPr/>
          </p:nvSpPr>
          <p:spPr bwMode="auto">
            <a:xfrm flipV="1">
              <a:off x="3128" y="3775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4" name="直接连接符 74793"/>
            <p:cNvSpPr>
              <a:spLocks noChangeShapeType="1"/>
            </p:cNvSpPr>
            <p:nvPr/>
          </p:nvSpPr>
          <p:spPr bwMode="auto">
            <a:xfrm flipV="1">
              <a:off x="3160" y="3779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5" name="直接连接符 74794"/>
            <p:cNvSpPr>
              <a:spLocks noChangeShapeType="1"/>
            </p:cNvSpPr>
            <p:nvPr/>
          </p:nvSpPr>
          <p:spPr bwMode="auto">
            <a:xfrm flipV="1">
              <a:off x="3192" y="3784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6" name="直接连接符 74795"/>
            <p:cNvSpPr>
              <a:spLocks noChangeShapeType="1"/>
            </p:cNvSpPr>
            <p:nvPr/>
          </p:nvSpPr>
          <p:spPr bwMode="auto">
            <a:xfrm flipV="1">
              <a:off x="3223" y="3791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7" name="直接连接符 74796"/>
            <p:cNvSpPr>
              <a:spLocks noChangeShapeType="1"/>
            </p:cNvSpPr>
            <p:nvPr/>
          </p:nvSpPr>
          <p:spPr bwMode="auto">
            <a:xfrm flipV="1">
              <a:off x="3254" y="3799"/>
              <a:ext cx="2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8" name="直接连接符 74797"/>
            <p:cNvSpPr>
              <a:spLocks noChangeShapeType="1"/>
            </p:cNvSpPr>
            <p:nvPr/>
          </p:nvSpPr>
          <p:spPr bwMode="auto">
            <a:xfrm flipV="1">
              <a:off x="3285" y="3808"/>
              <a:ext cx="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9" name="直接连接符 74798"/>
            <p:cNvSpPr>
              <a:spLocks noChangeShapeType="1"/>
            </p:cNvSpPr>
            <p:nvPr/>
          </p:nvSpPr>
          <p:spPr bwMode="auto">
            <a:xfrm flipV="1">
              <a:off x="3315" y="3819"/>
              <a:ext cx="3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0" name="直接连接符 74799"/>
            <p:cNvSpPr>
              <a:spLocks noChangeShapeType="1"/>
            </p:cNvSpPr>
            <p:nvPr/>
          </p:nvSpPr>
          <p:spPr bwMode="auto">
            <a:xfrm flipV="1">
              <a:off x="3345" y="3830"/>
              <a:ext cx="3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1" name="直接连接符 74800"/>
            <p:cNvSpPr>
              <a:spLocks noChangeShapeType="1"/>
            </p:cNvSpPr>
            <p:nvPr/>
          </p:nvSpPr>
          <p:spPr bwMode="auto">
            <a:xfrm flipV="1">
              <a:off x="3374" y="3843"/>
              <a:ext cx="3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2" name="任意多边形 74801"/>
            <p:cNvSpPr>
              <a:spLocks noChangeArrowheads="1"/>
            </p:cNvSpPr>
            <p:nvPr/>
          </p:nvSpPr>
          <p:spPr bwMode="auto">
            <a:xfrm>
              <a:off x="2694" y="3245"/>
              <a:ext cx="0" cy="36"/>
            </a:xfrm>
            <a:custGeom>
              <a:avLst/>
              <a:gdLst>
                <a:gd name="T0" fmla="*/ 0 w 1"/>
                <a:gd name="T1" fmla="*/ 0 h 178"/>
                <a:gd name="T2" fmla="*/ 0 w 1"/>
                <a:gd name="T3" fmla="*/ 134 h 178"/>
                <a:gd name="T4" fmla="*/ 0 w 1"/>
                <a:gd name="T5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78">
                  <a:moveTo>
                    <a:pt x="0" y="0"/>
                  </a:moveTo>
                  <a:lnTo>
                    <a:pt x="0" y="134"/>
                  </a:lnTo>
                  <a:lnTo>
                    <a:pt x="0" y="178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3" name="直接连接符 74802"/>
            <p:cNvSpPr>
              <a:spLocks noChangeShapeType="1"/>
            </p:cNvSpPr>
            <p:nvPr/>
          </p:nvSpPr>
          <p:spPr bwMode="auto">
            <a:xfrm>
              <a:off x="2694" y="3861"/>
              <a:ext cx="0" cy="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4" name="任意多边形 74803"/>
            <p:cNvSpPr>
              <a:spLocks noChangeArrowheads="1"/>
            </p:cNvSpPr>
            <p:nvPr/>
          </p:nvSpPr>
          <p:spPr bwMode="auto">
            <a:xfrm>
              <a:off x="2582" y="2933"/>
              <a:ext cx="20" cy="6"/>
            </a:xfrm>
            <a:custGeom>
              <a:avLst/>
              <a:gdLst>
                <a:gd name="T0" fmla="*/ 97 w 97"/>
                <a:gd name="T1" fmla="*/ 28 h 28"/>
                <a:gd name="T2" fmla="*/ 72 w 97"/>
                <a:gd name="T3" fmla="*/ 20 h 28"/>
                <a:gd name="T4" fmla="*/ 48 w 97"/>
                <a:gd name="T5" fmla="*/ 13 h 28"/>
                <a:gd name="T6" fmla="*/ 0 w 97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28">
                  <a:moveTo>
                    <a:pt x="97" y="28"/>
                  </a:moveTo>
                  <a:lnTo>
                    <a:pt x="72" y="20"/>
                  </a:lnTo>
                  <a:lnTo>
                    <a:pt x="48" y="13"/>
                  </a:lnTo>
                  <a:lnTo>
                    <a:pt x="0" y="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5" name="直接连接符 74804"/>
            <p:cNvSpPr>
              <a:spLocks noChangeShapeType="1"/>
            </p:cNvSpPr>
            <p:nvPr/>
          </p:nvSpPr>
          <p:spPr bwMode="auto">
            <a:xfrm flipV="1">
              <a:off x="3406" y="3861"/>
              <a:ext cx="0" cy="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6" name="任意多边形 74805"/>
            <p:cNvSpPr>
              <a:spLocks noChangeArrowheads="1"/>
            </p:cNvSpPr>
            <p:nvPr/>
          </p:nvSpPr>
          <p:spPr bwMode="auto">
            <a:xfrm>
              <a:off x="2582" y="2838"/>
              <a:ext cx="824" cy="86"/>
            </a:xfrm>
            <a:custGeom>
              <a:avLst/>
              <a:gdLst>
                <a:gd name="T0" fmla="*/ 0 w 4119"/>
                <a:gd name="T1" fmla="*/ 432 h 432"/>
                <a:gd name="T2" fmla="*/ 177 w 4119"/>
                <a:gd name="T3" fmla="*/ 379 h 432"/>
                <a:gd name="T4" fmla="*/ 353 w 4119"/>
                <a:gd name="T5" fmla="*/ 330 h 432"/>
                <a:gd name="T6" fmla="*/ 524 w 4119"/>
                <a:gd name="T7" fmla="*/ 284 h 432"/>
                <a:gd name="T8" fmla="*/ 694 w 4119"/>
                <a:gd name="T9" fmla="*/ 242 h 432"/>
                <a:gd name="T10" fmla="*/ 858 w 4119"/>
                <a:gd name="T11" fmla="*/ 202 h 432"/>
                <a:gd name="T12" fmla="*/ 1021 w 4119"/>
                <a:gd name="T13" fmla="*/ 167 h 432"/>
                <a:gd name="T14" fmla="*/ 1101 w 4119"/>
                <a:gd name="T15" fmla="*/ 150 h 432"/>
                <a:gd name="T16" fmla="*/ 1180 w 4119"/>
                <a:gd name="T17" fmla="*/ 135 h 432"/>
                <a:gd name="T18" fmla="*/ 1258 w 4119"/>
                <a:gd name="T19" fmla="*/ 121 h 432"/>
                <a:gd name="T20" fmla="*/ 1338 w 4119"/>
                <a:gd name="T21" fmla="*/ 108 h 432"/>
                <a:gd name="T22" fmla="*/ 1489 w 4119"/>
                <a:gd name="T23" fmla="*/ 82 h 432"/>
                <a:gd name="T24" fmla="*/ 1639 w 4119"/>
                <a:gd name="T25" fmla="*/ 60 h 432"/>
                <a:gd name="T26" fmla="*/ 1785 w 4119"/>
                <a:gd name="T27" fmla="*/ 41 h 432"/>
                <a:gd name="T28" fmla="*/ 1929 w 4119"/>
                <a:gd name="T29" fmla="*/ 26 h 432"/>
                <a:gd name="T30" fmla="*/ 2068 w 4119"/>
                <a:gd name="T31" fmla="*/ 14 h 432"/>
                <a:gd name="T32" fmla="*/ 2206 w 4119"/>
                <a:gd name="T33" fmla="*/ 6 h 432"/>
                <a:gd name="T34" fmla="*/ 2271 w 4119"/>
                <a:gd name="T35" fmla="*/ 3 h 432"/>
                <a:gd name="T36" fmla="*/ 2338 w 4119"/>
                <a:gd name="T37" fmla="*/ 1 h 432"/>
                <a:gd name="T38" fmla="*/ 2470 w 4119"/>
                <a:gd name="T39" fmla="*/ 0 h 432"/>
                <a:gd name="T40" fmla="*/ 2595 w 4119"/>
                <a:gd name="T41" fmla="*/ 1 h 432"/>
                <a:gd name="T42" fmla="*/ 2658 w 4119"/>
                <a:gd name="T43" fmla="*/ 3 h 432"/>
                <a:gd name="T44" fmla="*/ 2720 w 4119"/>
                <a:gd name="T45" fmla="*/ 6 h 432"/>
                <a:gd name="T46" fmla="*/ 2840 w 4119"/>
                <a:gd name="T47" fmla="*/ 14 h 432"/>
                <a:gd name="T48" fmla="*/ 2958 w 4119"/>
                <a:gd name="T49" fmla="*/ 26 h 432"/>
                <a:gd name="T50" fmla="*/ 3071 w 4119"/>
                <a:gd name="T51" fmla="*/ 41 h 432"/>
                <a:gd name="T52" fmla="*/ 3184 w 4119"/>
                <a:gd name="T53" fmla="*/ 60 h 432"/>
                <a:gd name="T54" fmla="*/ 3291 w 4119"/>
                <a:gd name="T55" fmla="*/ 82 h 432"/>
                <a:gd name="T56" fmla="*/ 3397 w 4119"/>
                <a:gd name="T57" fmla="*/ 108 h 432"/>
                <a:gd name="T58" fmla="*/ 3447 w 4119"/>
                <a:gd name="T59" fmla="*/ 121 h 432"/>
                <a:gd name="T60" fmla="*/ 3498 w 4119"/>
                <a:gd name="T61" fmla="*/ 135 h 432"/>
                <a:gd name="T62" fmla="*/ 3546 w 4119"/>
                <a:gd name="T63" fmla="*/ 150 h 432"/>
                <a:gd name="T64" fmla="*/ 3596 w 4119"/>
                <a:gd name="T65" fmla="*/ 167 h 432"/>
                <a:gd name="T66" fmla="*/ 3690 w 4119"/>
                <a:gd name="T67" fmla="*/ 202 h 432"/>
                <a:gd name="T68" fmla="*/ 3783 w 4119"/>
                <a:gd name="T69" fmla="*/ 242 h 432"/>
                <a:gd name="T70" fmla="*/ 3870 w 4119"/>
                <a:gd name="T71" fmla="*/ 284 h 432"/>
                <a:gd name="T72" fmla="*/ 3956 w 4119"/>
                <a:gd name="T73" fmla="*/ 330 h 432"/>
                <a:gd name="T74" fmla="*/ 4038 w 4119"/>
                <a:gd name="T75" fmla="*/ 379 h 432"/>
                <a:gd name="T76" fmla="*/ 4119 w 4119"/>
                <a:gd name="T7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19" h="432">
                  <a:moveTo>
                    <a:pt x="0" y="432"/>
                  </a:moveTo>
                  <a:lnTo>
                    <a:pt x="177" y="379"/>
                  </a:lnTo>
                  <a:lnTo>
                    <a:pt x="353" y="330"/>
                  </a:lnTo>
                  <a:lnTo>
                    <a:pt x="524" y="284"/>
                  </a:lnTo>
                  <a:lnTo>
                    <a:pt x="694" y="242"/>
                  </a:lnTo>
                  <a:lnTo>
                    <a:pt x="858" y="202"/>
                  </a:lnTo>
                  <a:lnTo>
                    <a:pt x="1021" y="167"/>
                  </a:lnTo>
                  <a:lnTo>
                    <a:pt x="1101" y="150"/>
                  </a:lnTo>
                  <a:lnTo>
                    <a:pt x="1180" y="135"/>
                  </a:lnTo>
                  <a:lnTo>
                    <a:pt x="1258" y="121"/>
                  </a:lnTo>
                  <a:lnTo>
                    <a:pt x="1338" y="108"/>
                  </a:lnTo>
                  <a:lnTo>
                    <a:pt x="1489" y="82"/>
                  </a:lnTo>
                  <a:lnTo>
                    <a:pt x="1639" y="60"/>
                  </a:lnTo>
                  <a:lnTo>
                    <a:pt x="1785" y="41"/>
                  </a:lnTo>
                  <a:lnTo>
                    <a:pt x="1929" y="26"/>
                  </a:lnTo>
                  <a:lnTo>
                    <a:pt x="2068" y="14"/>
                  </a:lnTo>
                  <a:lnTo>
                    <a:pt x="2206" y="6"/>
                  </a:lnTo>
                  <a:lnTo>
                    <a:pt x="2271" y="3"/>
                  </a:lnTo>
                  <a:lnTo>
                    <a:pt x="2338" y="1"/>
                  </a:lnTo>
                  <a:lnTo>
                    <a:pt x="2470" y="0"/>
                  </a:lnTo>
                  <a:lnTo>
                    <a:pt x="2595" y="1"/>
                  </a:lnTo>
                  <a:lnTo>
                    <a:pt x="2658" y="3"/>
                  </a:lnTo>
                  <a:lnTo>
                    <a:pt x="2720" y="6"/>
                  </a:lnTo>
                  <a:lnTo>
                    <a:pt x="2840" y="14"/>
                  </a:lnTo>
                  <a:lnTo>
                    <a:pt x="2958" y="26"/>
                  </a:lnTo>
                  <a:lnTo>
                    <a:pt x="3071" y="41"/>
                  </a:lnTo>
                  <a:lnTo>
                    <a:pt x="3184" y="60"/>
                  </a:lnTo>
                  <a:lnTo>
                    <a:pt x="3291" y="82"/>
                  </a:lnTo>
                  <a:lnTo>
                    <a:pt x="3397" y="108"/>
                  </a:lnTo>
                  <a:lnTo>
                    <a:pt x="3447" y="121"/>
                  </a:lnTo>
                  <a:lnTo>
                    <a:pt x="3498" y="135"/>
                  </a:lnTo>
                  <a:lnTo>
                    <a:pt x="3546" y="150"/>
                  </a:lnTo>
                  <a:lnTo>
                    <a:pt x="3596" y="167"/>
                  </a:lnTo>
                  <a:lnTo>
                    <a:pt x="3690" y="202"/>
                  </a:lnTo>
                  <a:lnTo>
                    <a:pt x="3783" y="242"/>
                  </a:lnTo>
                  <a:lnTo>
                    <a:pt x="3870" y="284"/>
                  </a:lnTo>
                  <a:lnTo>
                    <a:pt x="3956" y="330"/>
                  </a:lnTo>
                  <a:lnTo>
                    <a:pt x="4038" y="379"/>
                  </a:lnTo>
                  <a:lnTo>
                    <a:pt x="4119" y="432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7" name="直接连接符 74806"/>
            <p:cNvSpPr>
              <a:spLocks noChangeShapeType="1"/>
            </p:cNvSpPr>
            <p:nvPr/>
          </p:nvSpPr>
          <p:spPr bwMode="auto">
            <a:xfrm flipV="1">
              <a:off x="3406" y="3272"/>
              <a:ext cx="0" cy="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8" name="任意多边形 74807"/>
            <p:cNvSpPr>
              <a:spLocks noChangeArrowheads="1"/>
            </p:cNvSpPr>
            <p:nvPr/>
          </p:nvSpPr>
          <p:spPr bwMode="auto">
            <a:xfrm>
              <a:off x="2694" y="3281"/>
              <a:ext cx="712" cy="71"/>
            </a:xfrm>
            <a:custGeom>
              <a:avLst/>
              <a:gdLst>
                <a:gd name="T0" fmla="*/ 0 w 3559"/>
                <a:gd name="T1" fmla="*/ 0 h 358"/>
                <a:gd name="T2" fmla="*/ 111 w 3559"/>
                <a:gd name="T3" fmla="*/ 42 h 358"/>
                <a:gd name="T4" fmla="*/ 222 w 3559"/>
                <a:gd name="T5" fmla="*/ 83 h 358"/>
                <a:gd name="T6" fmla="*/ 333 w 3559"/>
                <a:gd name="T7" fmla="*/ 120 h 358"/>
                <a:gd name="T8" fmla="*/ 445 w 3559"/>
                <a:gd name="T9" fmla="*/ 156 h 358"/>
                <a:gd name="T10" fmla="*/ 556 w 3559"/>
                <a:gd name="T11" fmla="*/ 186 h 358"/>
                <a:gd name="T12" fmla="*/ 667 w 3559"/>
                <a:gd name="T13" fmla="*/ 217 h 358"/>
                <a:gd name="T14" fmla="*/ 778 w 3559"/>
                <a:gd name="T15" fmla="*/ 243 h 358"/>
                <a:gd name="T16" fmla="*/ 889 w 3559"/>
                <a:gd name="T17" fmla="*/ 268 h 358"/>
                <a:gd name="T18" fmla="*/ 1000 w 3559"/>
                <a:gd name="T19" fmla="*/ 287 h 358"/>
                <a:gd name="T20" fmla="*/ 1111 w 3559"/>
                <a:gd name="T21" fmla="*/ 306 h 358"/>
                <a:gd name="T22" fmla="*/ 1222 w 3559"/>
                <a:gd name="T23" fmla="*/ 321 h 358"/>
                <a:gd name="T24" fmla="*/ 1333 w 3559"/>
                <a:gd name="T25" fmla="*/ 335 h 358"/>
                <a:gd name="T26" fmla="*/ 1444 w 3559"/>
                <a:gd name="T27" fmla="*/ 344 h 358"/>
                <a:gd name="T28" fmla="*/ 1555 w 3559"/>
                <a:gd name="T29" fmla="*/ 352 h 358"/>
                <a:gd name="T30" fmla="*/ 1666 w 3559"/>
                <a:gd name="T31" fmla="*/ 355 h 358"/>
                <a:gd name="T32" fmla="*/ 1779 w 3559"/>
                <a:gd name="T33" fmla="*/ 358 h 358"/>
                <a:gd name="T34" fmla="*/ 1891 w 3559"/>
                <a:gd name="T35" fmla="*/ 355 h 358"/>
                <a:gd name="T36" fmla="*/ 2002 w 3559"/>
                <a:gd name="T37" fmla="*/ 352 h 358"/>
                <a:gd name="T38" fmla="*/ 2113 w 3559"/>
                <a:gd name="T39" fmla="*/ 344 h 358"/>
                <a:gd name="T40" fmla="*/ 2224 w 3559"/>
                <a:gd name="T41" fmla="*/ 335 h 358"/>
                <a:gd name="T42" fmla="*/ 2335 w 3559"/>
                <a:gd name="T43" fmla="*/ 321 h 358"/>
                <a:gd name="T44" fmla="*/ 2446 w 3559"/>
                <a:gd name="T45" fmla="*/ 306 h 358"/>
                <a:gd name="T46" fmla="*/ 2557 w 3559"/>
                <a:gd name="T47" fmla="*/ 287 h 358"/>
                <a:gd name="T48" fmla="*/ 2668 w 3559"/>
                <a:gd name="T49" fmla="*/ 268 h 358"/>
                <a:gd name="T50" fmla="*/ 2779 w 3559"/>
                <a:gd name="T51" fmla="*/ 243 h 358"/>
                <a:gd name="T52" fmla="*/ 2890 w 3559"/>
                <a:gd name="T53" fmla="*/ 217 h 358"/>
                <a:gd name="T54" fmla="*/ 3001 w 3559"/>
                <a:gd name="T55" fmla="*/ 186 h 358"/>
                <a:gd name="T56" fmla="*/ 3112 w 3559"/>
                <a:gd name="T57" fmla="*/ 156 h 358"/>
                <a:gd name="T58" fmla="*/ 3223 w 3559"/>
                <a:gd name="T59" fmla="*/ 120 h 358"/>
                <a:gd name="T60" fmla="*/ 3334 w 3559"/>
                <a:gd name="T61" fmla="*/ 83 h 358"/>
                <a:gd name="T62" fmla="*/ 3445 w 3559"/>
                <a:gd name="T63" fmla="*/ 42 h 358"/>
                <a:gd name="T64" fmla="*/ 3559 w 3559"/>
                <a:gd name="T65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59" h="358">
                  <a:moveTo>
                    <a:pt x="0" y="0"/>
                  </a:moveTo>
                  <a:lnTo>
                    <a:pt x="111" y="42"/>
                  </a:lnTo>
                  <a:lnTo>
                    <a:pt x="222" y="83"/>
                  </a:lnTo>
                  <a:lnTo>
                    <a:pt x="333" y="120"/>
                  </a:lnTo>
                  <a:lnTo>
                    <a:pt x="445" y="156"/>
                  </a:lnTo>
                  <a:lnTo>
                    <a:pt x="556" y="186"/>
                  </a:lnTo>
                  <a:lnTo>
                    <a:pt x="667" y="217"/>
                  </a:lnTo>
                  <a:lnTo>
                    <a:pt x="778" y="243"/>
                  </a:lnTo>
                  <a:lnTo>
                    <a:pt x="889" y="268"/>
                  </a:lnTo>
                  <a:lnTo>
                    <a:pt x="1000" y="287"/>
                  </a:lnTo>
                  <a:lnTo>
                    <a:pt x="1111" y="306"/>
                  </a:lnTo>
                  <a:lnTo>
                    <a:pt x="1222" y="321"/>
                  </a:lnTo>
                  <a:lnTo>
                    <a:pt x="1333" y="335"/>
                  </a:lnTo>
                  <a:lnTo>
                    <a:pt x="1444" y="344"/>
                  </a:lnTo>
                  <a:lnTo>
                    <a:pt x="1555" y="352"/>
                  </a:lnTo>
                  <a:lnTo>
                    <a:pt x="1666" y="355"/>
                  </a:lnTo>
                  <a:lnTo>
                    <a:pt x="1779" y="358"/>
                  </a:lnTo>
                  <a:lnTo>
                    <a:pt x="1891" y="355"/>
                  </a:lnTo>
                  <a:lnTo>
                    <a:pt x="2002" y="352"/>
                  </a:lnTo>
                  <a:lnTo>
                    <a:pt x="2113" y="344"/>
                  </a:lnTo>
                  <a:lnTo>
                    <a:pt x="2224" y="335"/>
                  </a:lnTo>
                  <a:lnTo>
                    <a:pt x="2335" y="321"/>
                  </a:lnTo>
                  <a:lnTo>
                    <a:pt x="2446" y="306"/>
                  </a:lnTo>
                  <a:lnTo>
                    <a:pt x="2557" y="287"/>
                  </a:lnTo>
                  <a:lnTo>
                    <a:pt x="2668" y="268"/>
                  </a:lnTo>
                  <a:lnTo>
                    <a:pt x="2779" y="243"/>
                  </a:lnTo>
                  <a:lnTo>
                    <a:pt x="2890" y="217"/>
                  </a:lnTo>
                  <a:lnTo>
                    <a:pt x="3001" y="186"/>
                  </a:lnTo>
                  <a:lnTo>
                    <a:pt x="3112" y="156"/>
                  </a:lnTo>
                  <a:lnTo>
                    <a:pt x="3223" y="120"/>
                  </a:lnTo>
                  <a:lnTo>
                    <a:pt x="3334" y="83"/>
                  </a:lnTo>
                  <a:lnTo>
                    <a:pt x="3445" y="42"/>
                  </a:lnTo>
                  <a:lnTo>
                    <a:pt x="355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29" name="直接连接符 74808"/>
            <p:cNvSpPr>
              <a:spLocks noChangeShapeType="1"/>
            </p:cNvSpPr>
            <p:nvPr/>
          </p:nvSpPr>
          <p:spPr bwMode="auto">
            <a:xfrm flipV="1">
              <a:off x="2694" y="3281"/>
              <a:ext cx="0" cy="58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30" name="直接连接符 74809"/>
            <p:cNvSpPr>
              <a:spLocks noChangeShapeType="1"/>
            </p:cNvSpPr>
            <p:nvPr/>
          </p:nvSpPr>
          <p:spPr bwMode="auto">
            <a:xfrm flipV="1">
              <a:off x="3406" y="3281"/>
              <a:ext cx="0" cy="58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31" name="任意多边形 74810"/>
            <p:cNvSpPr>
              <a:spLocks noChangeArrowheads="1"/>
            </p:cNvSpPr>
            <p:nvPr/>
          </p:nvSpPr>
          <p:spPr bwMode="auto">
            <a:xfrm>
              <a:off x="2602" y="2933"/>
              <a:ext cx="804" cy="339"/>
            </a:xfrm>
            <a:custGeom>
              <a:avLst/>
              <a:gdLst>
                <a:gd name="T0" fmla="*/ 4022 w 4022"/>
                <a:gd name="T1" fmla="*/ 0 h 1694"/>
                <a:gd name="T2" fmla="*/ 3967 w 4022"/>
                <a:gd name="T3" fmla="*/ 37 h 1694"/>
                <a:gd name="T4" fmla="*/ 3931 w 4022"/>
                <a:gd name="T5" fmla="*/ 62 h 1694"/>
                <a:gd name="T6" fmla="*/ 3877 w 4022"/>
                <a:gd name="T7" fmla="*/ 99 h 1694"/>
                <a:gd name="T8" fmla="*/ 3837 w 4022"/>
                <a:gd name="T9" fmla="*/ 121 h 1694"/>
                <a:gd name="T10" fmla="*/ 3758 w 4022"/>
                <a:gd name="T11" fmla="*/ 164 h 1694"/>
                <a:gd name="T12" fmla="*/ 3718 w 4022"/>
                <a:gd name="T13" fmla="*/ 186 h 1694"/>
                <a:gd name="T14" fmla="*/ 3653 w 4022"/>
                <a:gd name="T15" fmla="*/ 213 h 1694"/>
                <a:gd name="T16" fmla="*/ 3589 w 4022"/>
                <a:gd name="T17" fmla="*/ 241 h 1694"/>
                <a:gd name="T18" fmla="*/ 3498 w 4022"/>
                <a:gd name="T19" fmla="*/ 275 h 1694"/>
                <a:gd name="T20" fmla="*/ 3405 w 4022"/>
                <a:gd name="T21" fmla="*/ 306 h 1694"/>
                <a:gd name="T22" fmla="*/ 3359 w 4022"/>
                <a:gd name="T23" fmla="*/ 321 h 1694"/>
                <a:gd name="T24" fmla="*/ 3259 w 4022"/>
                <a:gd name="T25" fmla="*/ 346 h 1694"/>
                <a:gd name="T26" fmla="*/ 3157 w 4022"/>
                <a:gd name="T27" fmla="*/ 368 h 1694"/>
                <a:gd name="T28" fmla="*/ 3050 w 4022"/>
                <a:gd name="T29" fmla="*/ 386 h 1694"/>
                <a:gd name="T30" fmla="*/ 2942 w 4022"/>
                <a:gd name="T31" fmla="*/ 402 h 1694"/>
                <a:gd name="T32" fmla="*/ 2828 w 4022"/>
                <a:gd name="T33" fmla="*/ 414 h 1694"/>
                <a:gd name="T34" fmla="*/ 2740 w 4022"/>
                <a:gd name="T35" fmla="*/ 420 h 1694"/>
                <a:gd name="T36" fmla="*/ 2652 w 4022"/>
                <a:gd name="T37" fmla="*/ 426 h 1694"/>
                <a:gd name="T38" fmla="*/ 2592 w 4022"/>
                <a:gd name="T39" fmla="*/ 429 h 1694"/>
                <a:gd name="T40" fmla="*/ 2529 w 4022"/>
                <a:gd name="T41" fmla="*/ 431 h 1694"/>
                <a:gd name="T42" fmla="*/ 2435 w 4022"/>
                <a:gd name="T43" fmla="*/ 432 h 1694"/>
                <a:gd name="T44" fmla="*/ 2340 w 4022"/>
                <a:gd name="T45" fmla="*/ 431 h 1694"/>
                <a:gd name="T46" fmla="*/ 2208 w 4022"/>
                <a:gd name="T47" fmla="*/ 427 h 1694"/>
                <a:gd name="T48" fmla="*/ 2106 w 4022"/>
                <a:gd name="T49" fmla="*/ 420 h 1694"/>
                <a:gd name="T50" fmla="*/ 2038 w 4022"/>
                <a:gd name="T51" fmla="*/ 416 h 1694"/>
                <a:gd name="T52" fmla="*/ 1935 w 4022"/>
                <a:gd name="T53" fmla="*/ 409 h 1694"/>
                <a:gd name="T54" fmla="*/ 1864 w 4022"/>
                <a:gd name="T55" fmla="*/ 401 h 1694"/>
                <a:gd name="T56" fmla="*/ 1720 w 4022"/>
                <a:gd name="T57" fmla="*/ 385 h 1694"/>
                <a:gd name="T58" fmla="*/ 1573 w 4022"/>
                <a:gd name="T59" fmla="*/ 367 h 1694"/>
                <a:gd name="T60" fmla="*/ 1499 w 4022"/>
                <a:gd name="T61" fmla="*/ 357 h 1694"/>
                <a:gd name="T62" fmla="*/ 1347 w 4022"/>
                <a:gd name="T63" fmla="*/ 334 h 1694"/>
                <a:gd name="T64" fmla="*/ 1269 w 4022"/>
                <a:gd name="T65" fmla="*/ 319 h 1694"/>
                <a:gd name="T66" fmla="*/ 1150 w 4022"/>
                <a:gd name="T67" fmla="*/ 298 h 1694"/>
                <a:gd name="T68" fmla="*/ 1031 w 4022"/>
                <a:gd name="T69" fmla="*/ 276 h 1694"/>
                <a:gd name="T70" fmla="*/ 868 w 4022"/>
                <a:gd name="T71" fmla="*/ 242 h 1694"/>
                <a:gd name="T72" fmla="*/ 701 w 4022"/>
                <a:gd name="T73" fmla="*/ 206 h 1694"/>
                <a:gd name="T74" fmla="*/ 530 w 4022"/>
                <a:gd name="T75" fmla="*/ 165 h 1694"/>
                <a:gd name="T76" fmla="*/ 443 w 4022"/>
                <a:gd name="T77" fmla="*/ 144 h 1694"/>
                <a:gd name="T78" fmla="*/ 268 w 4022"/>
                <a:gd name="T79" fmla="*/ 99 h 1694"/>
                <a:gd name="T80" fmla="*/ 89 w 4022"/>
                <a:gd name="T81" fmla="*/ 52 h 1694"/>
                <a:gd name="T82" fmla="*/ 0 w 4022"/>
                <a:gd name="T83" fmla="*/ 28 h 1694"/>
                <a:gd name="T84" fmla="*/ 52 w 4022"/>
                <a:gd name="T85" fmla="*/ 55 h 1694"/>
                <a:gd name="T86" fmla="*/ 103 w 4022"/>
                <a:gd name="T87" fmla="*/ 91 h 1694"/>
                <a:gd name="T88" fmla="*/ 149 w 4022"/>
                <a:gd name="T89" fmla="*/ 137 h 1694"/>
                <a:gd name="T90" fmla="*/ 194 w 4022"/>
                <a:gd name="T91" fmla="*/ 194 h 1694"/>
                <a:gd name="T92" fmla="*/ 233 w 4022"/>
                <a:gd name="T93" fmla="*/ 257 h 1694"/>
                <a:gd name="T94" fmla="*/ 271 w 4022"/>
                <a:gd name="T95" fmla="*/ 331 h 1694"/>
                <a:gd name="T96" fmla="*/ 305 w 4022"/>
                <a:gd name="T97" fmla="*/ 412 h 1694"/>
                <a:gd name="T98" fmla="*/ 336 w 4022"/>
                <a:gd name="T99" fmla="*/ 505 h 1694"/>
                <a:gd name="T100" fmla="*/ 362 w 4022"/>
                <a:gd name="T101" fmla="*/ 605 h 1694"/>
                <a:gd name="T102" fmla="*/ 387 w 4022"/>
                <a:gd name="T103" fmla="*/ 714 h 1694"/>
                <a:gd name="T104" fmla="*/ 408 w 4022"/>
                <a:gd name="T105" fmla="*/ 832 h 1694"/>
                <a:gd name="T106" fmla="*/ 426 w 4022"/>
                <a:gd name="T107" fmla="*/ 960 h 1694"/>
                <a:gd name="T108" fmla="*/ 439 w 4022"/>
                <a:gd name="T109" fmla="*/ 1096 h 1694"/>
                <a:gd name="T110" fmla="*/ 451 w 4022"/>
                <a:gd name="T111" fmla="*/ 1242 h 1694"/>
                <a:gd name="T112" fmla="*/ 458 w 4022"/>
                <a:gd name="T113" fmla="*/ 1396 h 1694"/>
                <a:gd name="T114" fmla="*/ 463 w 4022"/>
                <a:gd name="T115" fmla="*/ 156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22" h="1694">
                  <a:moveTo>
                    <a:pt x="4022" y="1694"/>
                  </a:moveTo>
                  <a:lnTo>
                    <a:pt x="4022" y="0"/>
                  </a:lnTo>
                  <a:lnTo>
                    <a:pt x="3985" y="25"/>
                  </a:lnTo>
                  <a:lnTo>
                    <a:pt x="3967" y="37"/>
                  </a:lnTo>
                  <a:lnTo>
                    <a:pt x="3950" y="51"/>
                  </a:lnTo>
                  <a:lnTo>
                    <a:pt x="3931" y="62"/>
                  </a:lnTo>
                  <a:lnTo>
                    <a:pt x="3913" y="74"/>
                  </a:lnTo>
                  <a:lnTo>
                    <a:pt x="3877" y="99"/>
                  </a:lnTo>
                  <a:lnTo>
                    <a:pt x="3856" y="110"/>
                  </a:lnTo>
                  <a:lnTo>
                    <a:pt x="3837" y="121"/>
                  </a:lnTo>
                  <a:lnTo>
                    <a:pt x="3798" y="144"/>
                  </a:lnTo>
                  <a:lnTo>
                    <a:pt x="3758" y="164"/>
                  </a:lnTo>
                  <a:lnTo>
                    <a:pt x="3737" y="174"/>
                  </a:lnTo>
                  <a:lnTo>
                    <a:pt x="3718" y="186"/>
                  </a:lnTo>
                  <a:lnTo>
                    <a:pt x="3675" y="204"/>
                  </a:lnTo>
                  <a:lnTo>
                    <a:pt x="3653" y="213"/>
                  </a:lnTo>
                  <a:lnTo>
                    <a:pt x="3633" y="223"/>
                  </a:lnTo>
                  <a:lnTo>
                    <a:pt x="3589" y="241"/>
                  </a:lnTo>
                  <a:lnTo>
                    <a:pt x="3545" y="259"/>
                  </a:lnTo>
                  <a:lnTo>
                    <a:pt x="3498" y="275"/>
                  </a:lnTo>
                  <a:lnTo>
                    <a:pt x="3453" y="291"/>
                  </a:lnTo>
                  <a:lnTo>
                    <a:pt x="3405" y="306"/>
                  </a:lnTo>
                  <a:lnTo>
                    <a:pt x="3381" y="313"/>
                  </a:lnTo>
                  <a:lnTo>
                    <a:pt x="3359" y="321"/>
                  </a:lnTo>
                  <a:lnTo>
                    <a:pt x="3309" y="333"/>
                  </a:lnTo>
                  <a:lnTo>
                    <a:pt x="3259" y="346"/>
                  </a:lnTo>
                  <a:lnTo>
                    <a:pt x="3208" y="357"/>
                  </a:lnTo>
                  <a:lnTo>
                    <a:pt x="3157" y="368"/>
                  </a:lnTo>
                  <a:lnTo>
                    <a:pt x="3104" y="377"/>
                  </a:lnTo>
                  <a:lnTo>
                    <a:pt x="3050" y="386"/>
                  </a:lnTo>
                  <a:lnTo>
                    <a:pt x="2996" y="394"/>
                  </a:lnTo>
                  <a:lnTo>
                    <a:pt x="2942" y="402"/>
                  </a:lnTo>
                  <a:lnTo>
                    <a:pt x="2885" y="408"/>
                  </a:lnTo>
                  <a:lnTo>
                    <a:pt x="2828" y="414"/>
                  </a:lnTo>
                  <a:lnTo>
                    <a:pt x="2769" y="418"/>
                  </a:lnTo>
                  <a:lnTo>
                    <a:pt x="2740" y="420"/>
                  </a:lnTo>
                  <a:lnTo>
                    <a:pt x="2712" y="424"/>
                  </a:lnTo>
                  <a:lnTo>
                    <a:pt x="2652" y="426"/>
                  </a:lnTo>
                  <a:lnTo>
                    <a:pt x="2621" y="427"/>
                  </a:lnTo>
                  <a:lnTo>
                    <a:pt x="2592" y="429"/>
                  </a:lnTo>
                  <a:lnTo>
                    <a:pt x="2560" y="429"/>
                  </a:lnTo>
                  <a:lnTo>
                    <a:pt x="2529" y="431"/>
                  </a:lnTo>
                  <a:lnTo>
                    <a:pt x="2468" y="433"/>
                  </a:lnTo>
                  <a:lnTo>
                    <a:pt x="2435" y="432"/>
                  </a:lnTo>
                  <a:lnTo>
                    <a:pt x="2403" y="432"/>
                  </a:lnTo>
                  <a:lnTo>
                    <a:pt x="2340" y="431"/>
                  </a:lnTo>
                  <a:lnTo>
                    <a:pt x="2274" y="428"/>
                  </a:lnTo>
                  <a:lnTo>
                    <a:pt x="2208" y="427"/>
                  </a:lnTo>
                  <a:lnTo>
                    <a:pt x="2140" y="423"/>
                  </a:lnTo>
                  <a:lnTo>
                    <a:pt x="2106" y="420"/>
                  </a:lnTo>
                  <a:lnTo>
                    <a:pt x="2074" y="419"/>
                  </a:lnTo>
                  <a:lnTo>
                    <a:pt x="2038" y="416"/>
                  </a:lnTo>
                  <a:lnTo>
                    <a:pt x="2004" y="414"/>
                  </a:lnTo>
                  <a:lnTo>
                    <a:pt x="1935" y="409"/>
                  </a:lnTo>
                  <a:lnTo>
                    <a:pt x="1899" y="405"/>
                  </a:lnTo>
                  <a:lnTo>
                    <a:pt x="1864" y="401"/>
                  </a:lnTo>
                  <a:lnTo>
                    <a:pt x="1793" y="394"/>
                  </a:lnTo>
                  <a:lnTo>
                    <a:pt x="1720" y="385"/>
                  </a:lnTo>
                  <a:lnTo>
                    <a:pt x="1648" y="377"/>
                  </a:lnTo>
                  <a:lnTo>
                    <a:pt x="1573" y="367"/>
                  </a:lnTo>
                  <a:lnTo>
                    <a:pt x="1535" y="361"/>
                  </a:lnTo>
                  <a:lnTo>
                    <a:pt x="1499" y="357"/>
                  </a:lnTo>
                  <a:lnTo>
                    <a:pt x="1423" y="346"/>
                  </a:lnTo>
                  <a:lnTo>
                    <a:pt x="1347" y="334"/>
                  </a:lnTo>
                  <a:lnTo>
                    <a:pt x="1308" y="326"/>
                  </a:lnTo>
                  <a:lnTo>
                    <a:pt x="1269" y="319"/>
                  </a:lnTo>
                  <a:lnTo>
                    <a:pt x="1191" y="306"/>
                  </a:lnTo>
                  <a:lnTo>
                    <a:pt x="1150" y="298"/>
                  </a:lnTo>
                  <a:lnTo>
                    <a:pt x="1110" y="291"/>
                  </a:lnTo>
                  <a:lnTo>
                    <a:pt x="1031" y="276"/>
                  </a:lnTo>
                  <a:lnTo>
                    <a:pt x="949" y="259"/>
                  </a:lnTo>
                  <a:lnTo>
                    <a:pt x="868" y="242"/>
                  </a:lnTo>
                  <a:lnTo>
                    <a:pt x="784" y="224"/>
                  </a:lnTo>
                  <a:lnTo>
                    <a:pt x="701" y="206"/>
                  </a:lnTo>
                  <a:lnTo>
                    <a:pt x="615" y="186"/>
                  </a:lnTo>
                  <a:lnTo>
                    <a:pt x="530" y="165"/>
                  </a:lnTo>
                  <a:lnTo>
                    <a:pt x="486" y="154"/>
                  </a:lnTo>
                  <a:lnTo>
                    <a:pt x="443" y="144"/>
                  </a:lnTo>
                  <a:lnTo>
                    <a:pt x="357" y="123"/>
                  </a:lnTo>
                  <a:lnTo>
                    <a:pt x="268" y="99"/>
                  </a:lnTo>
                  <a:lnTo>
                    <a:pt x="180" y="77"/>
                  </a:lnTo>
                  <a:lnTo>
                    <a:pt x="89" y="52"/>
                  </a:lnTo>
                  <a:lnTo>
                    <a:pt x="44" y="39"/>
                  </a:lnTo>
                  <a:lnTo>
                    <a:pt x="0" y="28"/>
                  </a:lnTo>
                  <a:lnTo>
                    <a:pt x="26" y="40"/>
                  </a:lnTo>
                  <a:lnTo>
                    <a:pt x="52" y="55"/>
                  </a:lnTo>
                  <a:lnTo>
                    <a:pt x="77" y="72"/>
                  </a:lnTo>
                  <a:lnTo>
                    <a:pt x="103" y="91"/>
                  </a:lnTo>
                  <a:lnTo>
                    <a:pt x="126" y="113"/>
                  </a:lnTo>
                  <a:lnTo>
                    <a:pt x="149" y="137"/>
                  </a:lnTo>
                  <a:lnTo>
                    <a:pt x="171" y="163"/>
                  </a:lnTo>
                  <a:lnTo>
                    <a:pt x="194" y="194"/>
                  </a:lnTo>
                  <a:lnTo>
                    <a:pt x="213" y="224"/>
                  </a:lnTo>
                  <a:lnTo>
                    <a:pt x="233" y="257"/>
                  </a:lnTo>
                  <a:lnTo>
                    <a:pt x="251" y="292"/>
                  </a:lnTo>
                  <a:lnTo>
                    <a:pt x="271" y="331"/>
                  </a:lnTo>
                  <a:lnTo>
                    <a:pt x="288" y="370"/>
                  </a:lnTo>
                  <a:lnTo>
                    <a:pt x="305" y="412"/>
                  </a:lnTo>
                  <a:lnTo>
                    <a:pt x="320" y="457"/>
                  </a:lnTo>
                  <a:lnTo>
                    <a:pt x="336" y="505"/>
                  </a:lnTo>
                  <a:lnTo>
                    <a:pt x="349" y="554"/>
                  </a:lnTo>
                  <a:lnTo>
                    <a:pt x="362" y="605"/>
                  </a:lnTo>
                  <a:lnTo>
                    <a:pt x="375" y="659"/>
                  </a:lnTo>
                  <a:lnTo>
                    <a:pt x="387" y="714"/>
                  </a:lnTo>
                  <a:lnTo>
                    <a:pt x="398" y="772"/>
                  </a:lnTo>
                  <a:lnTo>
                    <a:pt x="408" y="832"/>
                  </a:lnTo>
                  <a:lnTo>
                    <a:pt x="417" y="894"/>
                  </a:lnTo>
                  <a:lnTo>
                    <a:pt x="426" y="960"/>
                  </a:lnTo>
                  <a:lnTo>
                    <a:pt x="433" y="1027"/>
                  </a:lnTo>
                  <a:lnTo>
                    <a:pt x="439" y="1096"/>
                  </a:lnTo>
                  <a:lnTo>
                    <a:pt x="445" y="1168"/>
                  </a:lnTo>
                  <a:lnTo>
                    <a:pt x="451" y="1242"/>
                  </a:lnTo>
                  <a:lnTo>
                    <a:pt x="454" y="1317"/>
                  </a:lnTo>
                  <a:lnTo>
                    <a:pt x="458" y="1396"/>
                  </a:lnTo>
                  <a:lnTo>
                    <a:pt x="460" y="1476"/>
                  </a:lnTo>
                  <a:lnTo>
                    <a:pt x="463" y="156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32" name="任意多边形 74811"/>
            <p:cNvSpPr>
              <a:spLocks noChangeArrowheads="1"/>
            </p:cNvSpPr>
            <p:nvPr/>
          </p:nvSpPr>
          <p:spPr bwMode="auto">
            <a:xfrm>
              <a:off x="2694" y="3869"/>
              <a:ext cx="712" cy="72"/>
            </a:xfrm>
            <a:custGeom>
              <a:avLst/>
              <a:gdLst>
                <a:gd name="T0" fmla="*/ 0 w 3559"/>
                <a:gd name="T1" fmla="*/ 0 h 359"/>
                <a:gd name="T2" fmla="*/ 111 w 3559"/>
                <a:gd name="T3" fmla="*/ 42 h 359"/>
                <a:gd name="T4" fmla="*/ 222 w 3559"/>
                <a:gd name="T5" fmla="*/ 83 h 359"/>
                <a:gd name="T6" fmla="*/ 333 w 3559"/>
                <a:gd name="T7" fmla="*/ 120 h 359"/>
                <a:gd name="T8" fmla="*/ 445 w 3559"/>
                <a:gd name="T9" fmla="*/ 157 h 359"/>
                <a:gd name="T10" fmla="*/ 556 w 3559"/>
                <a:gd name="T11" fmla="*/ 187 h 359"/>
                <a:gd name="T12" fmla="*/ 667 w 3559"/>
                <a:gd name="T13" fmla="*/ 218 h 359"/>
                <a:gd name="T14" fmla="*/ 778 w 3559"/>
                <a:gd name="T15" fmla="*/ 244 h 359"/>
                <a:gd name="T16" fmla="*/ 889 w 3559"/>
                <a:gd name="T17" fmla="*/ 269 h 359"/>
                <a:gd name="T18" fmla="*/ 1000 w 3559"/>
                <a:gd name="T19" fmla="*/ 288 h 359"/>
                <a:gd name="T20" fmla="*/ 1111 w 3559"/>
                <a:gd name="T21" fmla="*/ 308 h 359"/>
                <a:gd name="T22" fmla="*/ 1222 w 3559"/>
                <a:gd name="T23" fmla="*/ 322 h 359"/>
                <a:gd name="T24" fmla="*/ 1333 w 3559"/>
                <a:gd name="T25" fmla="*/ 336 h 359"/>
                <a:gd name="T26" fmla="*/ 1444 w 3559"/>
                <a:gd name="T27" fmla="*/ 345 h 359"/>
                <a:gd name="T28" fmla="*/ 1555 w 3559"/>
                <a:gd name="T29" fmla="*/ 353 h 359"/>
                <a:gd name="T30" fmla="*/ 1666 w 3559"/>
                <a:gd name="T31" fmla="*/ 356 h 359"/>
                <a:gd name="T32" fmla="*/ 1779 w 3559"/>
                <a:gd name="T33" fmla="*/ 359 h 359"/>
                <a:gd name="T34" fmla="*/ 1891 w 3559"/>
                <a:gd name="T35" fmla="*/ 356 h 359"/>
                <a:gd name="T36" fmla="*/ 2002 w 3559"/>
                <a:gd name="T37" fmla="*/ 353 h 359"/>
                <a:gd name="T38" fmla="*/ 2113 w 3559"/>
                <a:gd name="T39" fmla="*/ 345 h 359"/>
                <a:gd name="T40" fmla="*/ 2224 w 3559"/>
                <a:gd name="T41" fmla="*/ 336 h 359"/>
                <a:gd name="T42" fmla="*/ 2335 w 3559"/>
                <a:gd name="T43" fmla="*/ 322 h 359"/>
                <a:gd name="T44" fmla="*/ 2446 w 3559"/>
                <a:gd name="T45" fmla="*/ 308 h 359"/>
                <a:gd name="T46" fmla="*/ 2557 w 3559"/>
                <a:gd name="T47" fmla="*/ 288 h 359"/>
                <a:gd name="T48" fmla="*/ 2668 w 3559"/>
                <a:gd name="T49" fmla="*/ 269 h 359"/>
                <a:gd name="T50" fmla="*/ 2779 w 3559"/>
                <a:gd name="T51" fmla="*/ 244 h 359"/>
                <a:gd name="T52" fmla="*/ 2890 w 3559"/>
                <a:gd name="T53" fmla="*/ 218 h 359"/>
                <a:gd name="T54" fmla="*/ 3001 w 3559"/>
                <a:gd name="T55" fmla="*/ 187 h 359"/>
                <a:gd name="T56" fmla="*/ 3112 w 3559"/>
                <a:gd name="T57" fmla="*/ 157 h 359"/>
                <a:gd name="T58" fmla="*/ 3223 w 3559"/>
                <a:gd name="T59" fmla="*/ 120 h 359"/>
                <a:gd name="T60" fmla="*/ 3334 w 3559"/>
                <a:gd name="T61" fmla="*/ 83 h 359"/>
                <a:gd name="T62" fmla="*/ 3445 w 3559"/>
                <a:gd name="T63" fmla="*/ 42 h 359"/>
                <a:gd name="T64" fmla="*/ 3559 w 3559"/>
                <a:gd name="T65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59" h="359">
                  <a:moveTo>
                    <a:pt x="0" y="0"/>
                  </a:moveTo>
                  <a:lnTo>
                    <a:pt x="111" y="42"/>
                  </a:lnTo>
                  <a:lnTo>
                    <a:pt x="222" y="83"/>
                  </a:lnTo>
                  <a:lnTo>
                    <a:pt x="333" y="120"/>
                  </a:lnTo>
                  <a:lnTo>
                    <a:pt x="445" y="157"/>
                  </a:lnTo>
                  <a:lnTo>
                    <a:pt x="556" y="187"/>
                  </a:lnTo>
                  <a:lnTo>
                    <a:pt x="667" y="218"/>
                  </a:lnTo>
                  <a:lnTo>
                    <a:pt x="778" y="244"/>
                  </a:lnTo>
                  <a:lnTo>
                    <a:pt x="889" y="269"/>
                  </a:lnTo>
                  <a:lnTo>
                    <a:pt x="1000" y="288"/>
                  </a:lnTo>
                  <a:lnTo>
                    <a:pt x="1111" y="308"/>
                  </a:lnTo>
                  <a:lnTo>
                    <a:pt x="1222" y="322"/>
                  </a:lnTo>
                  <a:lnTo>
                    <a:pt x="1333" y="336"/>
                  </a:lnTo>
                  <a:lnTo>
                    <a:pt x="1444" y="345"/>
                  </a:lnTo>
                  <a:lnTo>
                    <a:pt x="1555" y="353"/>
                  </a:lnTo>
                  <a:lnTo>
                    <a:pt x="1666" y="356"/>
                  </a:lnTo>
                  <a:lnTo>
                    <a:pt x="1779" y="359"/>
                  </a:lnTo>
                  <a:lnTo>
                    <a:pt x="1891" y="356"/>
                  </a:lnTo>
                  <a:lnTo>
                    <a:pt x="2002" y="353"/>
                  </a:lnTo>
                  <a:lnTo>
                    <a:pt x="2113" y="345"/>
                  </a:lnTo>
                  <a:lnTo>
                    <a:pt x="2224" y="336"/>
                  </a:lnTo>
                  <a:lnTo>
                    <a:pt x="2335" y="322"/>
                  </a:lnTo>
                  <a:lnTo>
                    <a:pt x="2446" y="308"/>
                  </a:lnTo>
                  <a:lnTo>
                    <a:pt x="2557" y="288"/>
                  </a:lnTo>
                  <a:lnTo>
                    <a:pt x="2668" y="269"/>
                  </a:lnTo>
                  <a:lnTo>
                    <a:pt x="2779" y="244"/>
                  </a:lnTo>
                  <a:lnTo>
                    <a:pt x="2890" y="218"/>
                  </a:lnTo>
                  <a:lnTo>
                    <a:pt x="3001" y="187"/>
                  </a:lnTo>
                  <a:lnTo>
                    <a:pt x="3112" y="157"/>
                  </a:lnTo>
                  <a:lnTo>
                    <a:pt x="3223" y="120"/>
                  </a:lnTo>
                  <a:lnTo>
                    <a:pt x="3334" y="83"/>
                  </a:lnTo>
                  <a:lnTo>
                    <a:pt x="3445" y="42"/>
                  </a:lnTo>
                  <a:lnTo>
                    <a:pt x="3559" y="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4818" name="组合 74817"/>
          <p:cNvGrpSpPr/>
          <p:nvPr/>
        </p:nvGrpSpPr>
        <p:grpSpPr bwMode="auto">
          <a:xfrm>
            <a:off x="2388207" y="4392313"/>
            <a:ext cx="1371600" cy="1492250"/>
            <a:chOff x="1227" y="3156"/>
            <a:chExt cx="864" cy="940"/>
          </a:xfrm>
        </p:grpSpPr>
        <p:sp>
          <p:nvSpPr>
            <p:cNvPr id="20534" name="文本框 74770"/>
            <p:cNvSpPr txBox="1">
              <a:spLocks noChangeArrowheads="1"/>
            </p:cNvSpPr>
            <p:nvPr/>
          </p:nvSpPr>
          <p:spPr bwMode="auto">
            <a:xfrm>
              <a:off x="1227" y="3769"/>
              <a:ext cx="8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>
                  <a:solidFill>
                    <a:srgbClr val="111111"/>
                  </a:solidFill>
                </a:rPr>
                <a:t>石块</a:t>
              </a:r>
            </a:p>
          </p:txBody>
        </p:sp>
        <p:sp>
          <p:nvSpPr>
            <p:cNvPr id="20535" name="任意多边形 74812" descr="白色大理石"/>
            <p:cNvSpPr>
              <a:spLocks noChangeArrowheads="1"/>
            </p:cNvSpPr>
            <p:nvPr/>
          </p:nvSpPr>
          <p:spPr bwMode="auto">
            <a:xfrm>
              <a:off x="1234" y="3156"/>
              <a:ext cx="816" cy="593"/>
            </a:xfrm>
            <a:custGeom>
              <a:avLst/>
              <a:gdLst>
                <a:gd name="T0" fmla="*/ 0 w 846"/>
                <a:gd name="T1" fmla="*/ 372 h 599"/>
                <a:gd name="T2" fmla="*/ 13 w 846"/>
                <a:gd name="T3" fmla="*/ 261 h 599"/>
                <a:gd name="T4" fmla="*/ 29 w 846"/>
                <a:gd name="T5" fmla="*/ 170 h 599"/>
                <a:gd name="T6" fmla="*/ 284 w 846"/>
                <a:gd name="T7" fmla="*/ 22 h 599"/>
                <a:gd name="T8" fmla="*/ 490 w 846"/>
                <a:gd name="T9" fmla="*/ 39 h 599"/>
                <a:gd name="T10" fmla="*/ 531 w 846"/>
                <a:gd name="T11" fmla="*/ 63 h 599"/>
                <a:gd name="T12" fmla="*/ 572 w 846"/>
                <a:gd name="T13" fmla="*/ 105 h 599"/>
                <a:gd name="T14" fmla="*/ 622 w 846"/>
                <a:gd name="T15" fmla="*/ 121 h 599"/>
                <a:gd name="T16" fmla="*/ 646 w 846"/>
                <a:gd name="T17" fmla="*/ 129 h 599"/>
                <a:gd name="T18" fmla="*/ 688 w 846"/>
                <a:gd name="T19" fmla="*/ 162 h 599"/>
                <a:gd name="T20" fmla="*/ 737 w 846"/>
                <a:gd name="T21" fmla="*/ 179 h 599"/>
                <a:gd name="T22" fmla="*/ 778 w 846"/>
                <a:gd name="T23" fmla="*/ 253 h 599"/>
                <a:gd name="T24" fmla="*/ 827 w 846"/>
                <a:gd name="T25" fmla="*/ 327 h 599"/>
                <a:gd name="T26" fmla="*/ 844 w 846"/>
                <a:gd name="T27" fmla="*/ 376 h 599"/>
                <a:gd name="T28" fmla="*/ 836 w 846"/>
                <a:gd name="T29" fmla="*/ 450 h 599"/>
                <a:gd name="T30" fmla="*/ 795 w 846"/>
                <a:gd name="T31" fmla="*/ 491 h 599"/>
                <a:gd name="T32" fmla="*/ 753 w 846"/>
                <a:gd name="T33" fmla="*/ 532 h 599"/>
                <a:gd name="T34" fmla="*/ 564 w 846"/>
                <a:gd name="T35" fmla="*/ 574 h 599"/>
                <a:gd name="T36" fmla="*/ 342 w 846"/>
                <a:gd name="T37" fmla="*/ 582 h 599"/>
                <a:gd name="T38" fmla="*/ 194 w 846"/>
                <a:gd name="T39" fmla="*/ 549 h 599"/>
                <a:gd name="T40" fmla="*/ 79 w 846"/>
                <a:gd name="T41" fmla="*/ 475 h 599"/>
                <a:gd name="T42" fmla="*/ 13 w 846"/>
                <a:gd name="T43" fmla="*/ 417 h 599"/>
                <a:gd name="T44" fmla="*/ 0 w 846"/>
                <a:gd name="T45" fmla="*/ 372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46" h="599">
                  <a:moveTo>
                    <a:pt x="0" y="372"/>
                  </a:moveTo>
                  <a:cubicBezTo>
                    <a:pt x="0" y="346"/>
                    <a:pt x="8" y="295"/>
                    <a:pt x="13" y="261"/>
                  </a:cubicBezTo>
                  <a:cubicBezTo>
                    <a:pt x="14" y="255"/>
                    <a:pt x="18" y="189"/>
                    <a:pt x="29" y="170"/>
                  </a:cubicBezTo>
                  <a:cubicBezTo>
                    <a:pt x="73" y="98"/>
                    <a:pt x="207" y="51"/>
                    <a:pt x="284" y="22"/>
                  </a:cubicBezTo>
                  <a:cubicBezTo>
                    <a:pt x="361" y="0"/>
                    <a:pt x="449" y="32"/>
                    <a:pt x="490" y="39"/>
                  </a:cubicBezTo>
                  <a:cubicBezTo>
                    <a:pt x="531" y="46"/>
                    <a:pt x="517" y="52"/>
                    <a:pt x="531" y="63"/>
                  </a:cubicBezTo>
                  <a:cubicBezTo>
                    <a:pt x="545" y="74"/>
                    <a:pt x="557" y="95"/>
                    <a:pt x="572" y="105"/>
                  </a:cubicBezTo>
                  <a:cubicBezTo>
                    <a:pt x="587" y="115"/>
                    <a:pt x="610" y="117"/>
                    <a:pt x="622" y="121"/>
                  </a:cubicBezTo>
                  <a:cubicBezTo>
                    <a:pt x="630" y="124"/>
                    <a:pt x="646" y="129"/>
                    <a:pt x="646" y="129"/>
                  </a:cubicBezTo>
                  <a:cubicBezTo>
                    <a:pt x="661" y="144"/>
                    <a:pt x="667" y="153"/>
                    <a:pt x="688" y="162"/>
                  </a:cubicBezTo>
                  <a:cubicBezTo>
                    <a:pt x="704" y="169"/>
                    <a:pt x="737" y="179"/>
                    <a:pt x="737" y="179"/>
                  </a:cubicBezTo>
                  <a:cubicBezTo>
                    <a:pt x="753" y="203"/>
                    <a:pt x="762" y="228"/>
                    <a:pt x="778" y="253"/>
                  </a:cubicBezTo>
                  <a:cubicBezTo>
                    <a:pt x="787" y="291"/>
                    <a:pt x="795" y="304"/>
                    <a:pt x="827" y="327"/>
                  </a:cubicBezTo>
                  <a:cubicBezTo>
                    <a:pt x="829" y="332"/>
                    <a:pt x="844" y="371"/>
                    <a:pt x="844" y="376"/>
                  </a:cubicBezTo>
                  <a:cubicBezTo>
                    <a:pt x="844" y="401"/>
                    <a:pt x="846" y="427"/>
                    <a:pt x="836" y="450"/>
                  </a:cubicBezTo>
                  <a:cubicBezTo>
                    <a:pt x="828" y="468"/>
                    <a:pt x="809" y="477"/>
                    <a:pt x="795" y="491"/>
                  </a:cubicBezTo>
                  <a:cubicBezTo>
                    <a:pt x="790" y="496"/>
                    <a:pt x="755" y="531"/>
                    <a:pt x="753" y="532"/>
                  </a:cubicBezTo>
                  <a:cubicBezTo>
                    <a:pt x="696" y="554"/>
                    <a:pt x="625" y="565"/>
                    <a:pt x="564" y="574"/>
                  </a:cubicBezTo>
                  <a:cubicBezTo>
                    <a:pt x="486" y="599"/>
                    <a:pt x="431" y="587"/>
                    <a:pt x="342" y="582"/>
                  </a:cubicBezTo>
                  <a:cubicBezTo>
                    <a:pt x="293" y="566"/>
                    <a:pt x="244" y="556"/>
                    <a:pt x="194" y="549"/>
                  </a:cubicBezTo>
                  <a:cubicBezTo>
                    <a:pt x="155" y="523"/>
                    <a:pt x="115" y="506"/>
                    <a:pt x="79" y="475"/>
                  </a:cubicBezTo>
                  <a:cubicBezTo>
                    <a:pt x="59" y="458"/>
                    <a:pt x="38" y="430"/>
                    <a:pt x="13" y="417"/>
                  </a:cubicBezTo>
                  <a:cubicBezTo>
                    <a:pt x="0" y="400"/>
                    <a:pt x="0" y="398"/>
                    <a:pt x="0" y="372"/>
                  </a:cubicBez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19050">
              <a:solidFill>
                <a:srgbClr val="5F5F5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9" name="TextBox 2"/>
          <p:cNvSpPr txBox="1"/>
          <p:nvPr/>
        </p:nvSpPr>
        <p:spPr bwMode="auto">
          <a:xfrm>
            <a:off x="594901" y="105272"/>
            <a:ext cx="526297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二、测量物质的密度</a:t>
            </a:r>
            <a:endParaRPr lang="zh-CN" altLang="en-US" sz="4400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文本框 77826"/>
          <p:cNvSpPr txBox="1">
            <a:spLocks noChangeArrowheads="1"/>
          </p:cNvSpPr>
          <p:nvPr/>
        </p:nvSpPr>
        <p:spPr bwMode="auto">
          <a:xfrm>
            <a:off x="1771313" y="729154"/>
            <a:ext cx="78628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</a:rPr>
              <a:t>【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实</a:t>
            </a:r>
            <a:r>
              <a:rPr lang="zh-CN" altLang="en-US" sz="2800" b="1" dirty="0">
                <a:solidFill>
                  <a:srgbClr val="FF0000"/>
                </a:solidFill>
              </a:rPr>
              <a:t>验讨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论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】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111111"/>
                </a:solidFill>
              </a:rPr>
              <a:t>　　以下方法测量的</a:t>
            </a:r>
            <a:r>
              <a:rPr lang="zh-CN" altLang="en-US" sz="2800" b="1" dirty="0" smtClean="0">
                <a:solidFill>
                  <a:srgbClr val="111111"/>
                </a:solidFill>
              </a:rPr>
              <a:t>是哪部</a:t>
            </a:r>
            <a:r>
              <a:rPr lang="zh-CN" altLang="en-US" sz="2800" b="1" dirty="0">
                <a:solidFill>
                  <a:srgbClr val="111111"/>
                </a:solidFill>
              </a:rPr>
              <a:t>分盐水的质量？</a:t>
            </a:r>
          </a:p>
        </p:txBody>
      </p:sp>
      <p:sp>
        <p:nvSpPr>
          <p:cNvPr id="77829" name="文本框 77828"/>
          <p:cNvSpPr txBox="1">
            <a:spLocks noChangeArrowheads="1"/>
          </p:cNvSpPr>
          <p:nvPr/>
        </p:nvSpPr>
        <p:spPr bwMode="auto">
          <a:xfrm>
            <a:off x="1869738" y="4641261"/>
            <a:ext cx="670401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111111"/>
                </a:solidFill>
              </a:rPr>
              <a:t>这样测量有什么好处？</a:t>
            </a:r>
            <a:endParaRPr lang="en-US" altLang="zh-CN" sz="2800" b="1">
              <a:solidFill>
                <a:srgbClr val="111111"/>
              </a:solidFill>
            </a:endParaRPr>
          </a:p>
        </p:txBody>
      </p:sp>
      <p:grpSp>
        <p:nvGrpSpPr>
          <p:cNvPr id="77986" name="组合 77985"/>
          <p:cNvGrpSpPr/>
          <p:nvPr/>
        </p:nvGrpSpPr>
        <p:grpSpPr bwMode="auto">
          <a:xfrm>
            <a:off x="4814551" y="2753724"/>
            <a:ext cx="1230313" cy="1354137"/>
            <a:chOff x="2451" y="2044"/>
            <a:chExt cx="775" cy="853"/>
          </a:xfrm>
        </p:grpSpPr>
        <p:grpSp>
          <p:nvGrpSpPr>
            <p:cNvPr id="21509" name="组合 77961"/>
            <p:cNvGrpSpPr/>
            <p:nvPr/>
          </p:nvGrpSpPr>
          <p:grpSpPr bwMode="auto">
            <a:xfrm>
              <a:off x="2451" y="2044"/>
              <a:ext cx="491" cy="392"/>
              <a:chOff x="12480" y="596"/>
              <a:chExt cx="840" cy="749"/>
            </a:xfrm>
          </p:grpSpPr>
          <p:grpSp>
            <p:nvGrpSpPr>
              <p:cNvPr id="21510" name="xjhzja8"/>
              <p:cNvGrpSpPr/>
              <p:nvPr/>
            </p:nvGrpSpPr>
            <p:grpSpPr bwMode="auto">
              <a:xfrm rot="3327236" flipH="1">
                <a:off x="12526" y="610"/>
                <a:ext cx="749" cy="720"/>
                <a:chOff x="7740" y="816"/>
                <a:chExt cx="1740" cy="1890"/>
              </a:xfrm>
            </p:grpSpPr>
            <p:sp>
              <p:nvSpPr>
                <p:cNvPr id="21511" name="流程图: 可选过程 77963"/>
                <p:cNvSpPr>
                  <a:spLocks noChangeArrowheads="1"/>
                </p:cNvSpPr>
                <p:nvPr/>
              </p:nvSpPr>
              <p:spPr bwMode="auto">
                <a:xfrm>
                  <a:off x="7965" y="1746"/>
                  <a:ext cx="1440" cy="960"/>
                </a:xfrm>
                <a:prstGeom prst="flowChartAlternateProcess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512" name="任意多边形 77964"/>
                <p:cNvSpPr>
                  <a:spLocks noChangeArrowheads="1"/>
                </p:cNvSpPr>
                <p:nvPr/>
              </p:nvSpPr>
              <p:spPr bwMode="auto">
                <a:xfrm>
                  <a:off x="7740" y="816"/>
                  <a:ext cx="1740" cy="1129"/>
                </a:xfrm>
                <a:custGeom>
                  <a:avLst/>
                  <a:gdLst>
                    <a:gd name="T0" fmla="*/ 225 w 1740"/>
                    <a:gd name="T1" fmla="*/ 1129 h 1129"/>
                    <a:gd name="T2" fmla="*/ 225 w 1740"/>
                    <a:gd name="T3" fmla="*/ 360 h 1129"/>
                    <a:gd name="T4" fmla="*/ 225 w 1740"/>
                    <a:gd name="T5" fmla="*/ 180 h 1129"/>
                    <a:gd name="T6" fmla="*/ 0 w 1740"/>
                    <a:gd name="T7" fmla="*/ 45 h 1129"/>
                    <a:gd name="T8" fmla="*/ 285 w 1740"/>
                    <a:gd name="T9" fmla="*/ 0 h 1129"/>
                    <a:gd name="T10" fmla="*/ 1740 w 1740"/>
                    <a:gd name="T11" fmla="*/ 0 h 1129"/>
                    <a:gd name="T12" fmla="*/ 1665 w 1740"/>
                    <a:gd name="T13" fmla="*/ 120 h 1129"/>
                    <a:gd name="T14" fmla="*/ 1665 w 1740"/>
                    <a:gd name="T15" fmla="*/ 1129 h 1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0" h="1129">
                      <a:moveTo>
                        <a:pt x="225" y="1129"/>
                      </a:moveTo>
                      <a:lnTo>
                        <a:pt x="225" y="360"/>
                      </a:lnTo>
                      <a:lnTo>
                        <a:pt x="225" y="180"/>
                      </a:lnTo>
                      <a:lnTo>
                        <a:pt x="0" y="45"/>
                      </a:lnTo>
                      <a:lnTo>
                        <a:pt x="285" y="0"/>
                      </a:lnTo>
                      <a:lnTo>
                        <a:pt x="1740" y="0"/>
                      </a:lnTo>
                      <a:lnTo>
                        <a:pt x="1665" y="120"/>
                      </a:lnTo>
                      <a:lnTo>
                        <a:pt x="1665" y="1129"/>
                      </a:ln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1513" name="直角三角形 77965"/>
              <p:cNvSpPr>
                <a:spLocks noChangeArrowheads="1"/>
              </p:cNvSpPr>
              <p:nvPr/>
            </p:nvSpPr>
            <p:spPr bwMode="auto">
              <a:xfrm rot="-2126040">
                <a:off x="12558" y="713"/>
                <a:ext cx="750" cy="510"/>
              </a:xfrm>
              <a:prstGeom prst="rtTriangle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14" name="直接连接符 77966"/>
              <p:cNvSpPr>
                <a:spLocks noChangeShapeType="1"/>
              </p:cNvSpPr>
              <p:nvPr/>
            </p:nvSpPr>
            <p:spPr bwMode="auto">
              <a:xfrm>
                <a:off x="12480" y="971"/>
                <a:ext cx="840" cy="0"/>
              </a:xfrm>
              <a:prstGeom prst="line">
                <a:avLst/>
              </a:prstGeom>
              <a:noFill/>
              <a:ln w="28575">
                <a:solidFill>
                  <a:srgbClr val="99CCFF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1515" name="组合 77983"/>
            <p:cNvGrpSpPr/>
            <p:nvPr/>
          </p:nvGrpSpPr>
          <p:grpSpPr bwMode="auto">
            <a:xfrm>
              <a:off x="2845" y="2537"/>
              <a:ext cx="381" cy="360"/>
              <a:chOff x="3138" y="2985"/>
              <a:chExt cx="490" cy="515"/>
            </a:xfrm>
          </p:grpSpPr>
          <p:grpSp>
            <p:nvGrpSpPr>
              <p:cNvPr id="21516" name="xjhzja8"/>
              <p:cNvGrpSpPr/>
              <p:nvPr/>
            </p:nvGrpSpPr>
            <p:grpSpPr bwMode="auto">
              <a:xfrm rot="21560446" flipH="1">
                <a:off x="3138" y="2985"/>
                <a:ext cx="490" cy="515"/>
                <a:chOff x="7740" y="816"/>
                <a:chExt cx="1740" cy="1890"/>
              </a:xfrm>
            </p:grpSpPr>
            <p:sp>
              <p:nvSpPr>
                <p:cNvPr id="21517" name="流程图: 可选过程 77979"/>
                <p:cNvSpPr>
                  <a:spLocks noChangeArrowheads="1"/>
                </p:cNvSpPr>
                <p:nvPr/>
              </p:nvSpPr>
              <p:spPr bwMode="auto">
                <a:xfrm>
                  <a:off x="7965" y="1746"/>
                  <a:ext cx="1440" cy="960"/>
                </a:xfrm>
                <a:prstGeom prst="flowChartAlternateProcess">
                  <a:avLst/>
                </a:prstGeom>
                <a:solidFill>
                  <a:srgbClr val="CCFFFF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518" name="任意多边形 77980"/>
                <p:cNvSpPr>
                  <a:spLocks noChangeArrowheads="1"/>
                </p:cNvSpPr>
                <p:nvPr/>
              </p:nvSpPr>
              <p:spPr bwMode="auto">
                <a:xfrm>
                  <a:off x="7740" y="816"/>
                  <a:ext cx="1740" cy="1129"/>
                </a:xfrm>
                <a:custGeom>
                  <a:avLst/>
                  <a:gdLst>
                    <a:gd name="T0" fmla="*/ 225 w 1740"/>
                    <a:gd name="T1" fmla="*/ 1129 h 1129"/>
                    <a:gd name="T2" fmla="*/ 225 w 1740"/>
                    <a:gd name="T3" fmla="*/ 360 h 1129"/>
                    <a:gd name="T4" fmla="*/ 225 w 1740"/>
                    <a:gd name="T5" fmla="*/ 180 h 1129"/>
                    <a:gd name="T6" fmla="*/ 0 w 1740"/>
                    <a:gd name="T7" fmla="*/ 45 h 1129"/>
                    <a:gd name="T8" fmla="*/ 285 w 1740"/>
                    <a:gd name="T9" fmla="*/ 0 h 1129"/>
                    <a:gd name="T10" fmla="*/ 1740 w 1740"/>
                    <a:gd name="T11" fmla="*/ 0 h 1129"/>
                    <a:gd name="T12" fmla="*/ 1665 w 1740"/>
                    <a:gd name="T13" fmla="*/ 120 h 1129"/>
                    <a:gd name="T14" fmla="*/ 1665 w 1740"/>
                    <a:gd name="T15" fmla="*/ 1129 h 1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0" h="1129">
                      <a:moveTo>
                        <a:pt x="225" y="1129"/>
                      </a:moveTo>
                      <a:lnTo>
                        <a:pt x="225" y="360"/>
                      </a:lnTo>
                      <a:lnTo>
                        <a:pt x="225" y="180"/>
                      </a:lnTo>
                      <a:lnTo>
                        <a:pt x="0" y="45"/>
                      </a:lnTo>
                      <a:lnTo>
                        <a:pt x="285" y="0"/>
                      </a:lnTo>
                      <a:lnTo>
                        <a:pt x="1740" y="0"/>
                      </a:lnTo>
                      <a:lnTo>
                        <a:pt x="1665" y="120"/>
                      </a:lnTo>
                      <a:lnTo>
                        <a:pt x="1665" y="1129"/>
                      </a:ln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1519" name="直接连接符 77981"/>
              <p:cNvSpPr>
                <a:spLocks noChangeShapeType="1"/>
              </p:cNvSpPr>
              <p:nvPr/>
            </p:nvSpPr>
            <p:spPr bwMode="auto">
              <a:xfrm>
                <a:off x="3148" y="3282"/>
                <a:ext cx="424" cy="0"/>
              </a:xfrm>
              <a:prstGeom prst="line">
                <a:avLst/>
              </a:prstGeom>
              <a:noFill/>
              <a:ln w="28575">
                <a:solidFill>
                  <a:srgbClr val="6699FF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1520" name="任意多边形 77984"/>
            <p:cNvSpPr>
              <a:spLocks noChangeArrowheads="1"/>
            </p:cNvSpPr>
            <p:nvPr/>
          </p:nvSpPr>
          <p:spPr bwMode="auto">
            <a:xfrm>
              <a:off x="2944" y="2259"/>
              <a:ext cx="123" cy="265"/>
            </a:xfrm>
            <a:custGeom>
              <a:avLst/>
              <a:gdLst>
                <a:gd name="T0" fmla="*/ 0 w 20794"/>
                <a:gd name="T1" fmla="*/ 0 h 21600"/>
                <a:gd name="T2" fmla="*/ 20797 w 20794"/>
                <a:gd name="T3" fmla="*/ 15745 h 21600"/>
                <a:gd name="T4" fmla="*/ 0 w 20794"/>
                <a:gd name="T5" fmla="*/ 0 h 21600"/>
                <a:gd name="T6" fmla="*/ 20797 w 20794"/>
                <a:gd name="T7" fmla="*/ 15745 h 21600"/>
                <a:gd name="T8" fmla="*/ 0 w 20794"/>
                <a:gd name="T9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94" h="21600" fill="none">
                  <a:moveTo>
                    <a:pt x="0" y="0"/>
                  </a:moveTo>
                  <a:cubicBezTo>
                    <a:pt x="9902" y="0"/>
                    <a:pt x="18248" y="6663"/>
                    <a:pt x="20797" y="15745"/>
                  </a:cubicBezTo>
                </a:path>
                <a:path w="20794" h="21600" stroke="0">
                  <a:moveTo>
                    <a:pt x="0" y="0"/>
                  </a:moveTo>
                  <a:cubicBezTo>
                    <a:pt x="9902" y="0"/>
                    <a:pt x="18248" y="6663"/>
                    <a:pt x="20797" y="157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6699FF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8010" name="组合 78009"/>
          <p:cNvGrpSpPr/>
          <p:nvPr/>
        </p:nvGrpSpPr>
        <p:grpSpPr bwMode="auto">
          <a:xfrm>
            <a:off x="1417301" y="2213973"/>
            <a:ext cx="3236913" cy="2112962"/>
            <a:chOff x="320" y="2041"/>
            <a:chExt cx="2039" cy="1331"/>
          </a:xfrm>
        </p:grpSpPr>
        <p:pic>
          <p:nvPicPr>
            <p:cNvPr id="21523" name="图片 77989" descr="tp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" y="2041"/>
              <a:ext cx="2039" cy="1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24" name="组合 77967"/>
            <p:cNvGrpSpPr/>
            <p:nvPr/>
          </p:nvGrpSpPr>
          <p:grpSpPr bwMode="auto">
            <a:xfrm>
              <a:off x="574" y="2190"/>
              <a:ext cx="373" cy="371"/>
              <a:chOff x="12526" y="609"/>
              <a:chExt cx="749" cy="720"/>
            </a:xfrm>
          </p:grpSpPr>
          <p:grpSp>
            <p:nvGrpSpPr>
              <p:cNvPr id="21525" name="xjhzja8"/>
              <p:cNvGrpSpPr/>
              <p:nvPr/>
            </p:nvGrpSpPr>
            <p:grpSpPr bwMode="auto">
              <a:xfrm rot="21560446" flipH="1">
                <a:off x="12526" y="609"/>
                <a:ext cx="749" cy="720"/>
                <a:chOff x="7740" y="816"/>
                <a:chExt cx="1740" cy="1890"/>
              </a:xfrm>
            </p:grpSpPr>
            <p:sp>
              <p:nvSpPr>
                <p:cNvPr id="21526" name="流程图: 可选过程 77969"/>
                <p:cNvSpPr>
                  <a:spLocks noChangeArrowheads="1"/>
                </p:cNvSpPr>
                <p:nvPr/>
              </p:nvSpPr>
              <p:spPr bwMode="auto">
                <a:xfrm>
                  <a:off x="7965" y="1746"/>
                  <a:ext cx="1440" cy="960"/>
                </a:xfrm>
                <a:prstGeom prst="flowChartAlternateProcess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527" name="任意多边形 77970"/>
                <p:cNvSpPr>
                  <a:spLocks noChangeArrowheads="1"/>
                </p:cNvSpPr>
                <p:nvPr/>
              </p:nvSpPr>
              <p:spPr bwMode="auto">
                <a:xfrm>
                  <a:off x="7740" y="816"/>
                  <a:ext cx="1740" cy="1129"/>
                </a:xfrm>
                <a:custGeom>
                  <a:avLst/>
                  <a:gdLst>
                    <a:gd name="T0" fmla="*/ 225 w 1740"/>
                    <a:gd name="T1" fmla="*/ 1129 h 1129"/>
                    <a:gd name="T2" fmla="*/ 225 w 1740"/>
                    <a:gd name="T3" fmla="*/ 360 h 1129"/>
                    <a:gd name="T4" fmla="*/ 225 w 1740"/>
                    <a:gd name="T5" fmla="*/ 180 h 1129"/>
                    <a:gd name="T6" fmla="*/ 0 w 1740"/>
                    <a:gd name="T7" fmla="*/ 45 h 1129"/>
                    <a:gd name="T8" fmla="*/ 285 w 1740"/>
                    <a:gd name="T9" fmla="*/ 0 h 1129"/>
                    <a:gd name="T10" fmla="*/ 1740 w 1740"/>
                    <a:gd name="T11" fmla="*/ 0 h 1129"/>
                    <a:gd name="T12" fmla="*/ 1665 w 1740"/>
                    <a:gd name="T13" fmla="*/ 120 h 1129"/>
                    <a:gd name="T14" fmla="*/ 1665 w 1740"/>
                    <a:gd name="T15" fmla="*/ 1129 h 1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0" h="1129">
                      <a:moveTo>
                        <a:pt x="225" y="1129"/>
                      </a:moveTo>
                      <a:lnTo>
                        <a:pt x="225" y="360"/>
                      </a:lnTo>
                      <a:lnTo>
                        <a:pt x="225" y="180"/>
                      </a:lnTo>
                      <a:lnTo>
                        <a:pt x="0" y="45"/>
                      </a:lnTo>
                      <a:lnTo>
                        <a:pt x="285" y="0"/>
                      </a:lnTo>
                      <a:lnTo>
                        <a:pt x="1740" y="0"/>
                      </a:lnTo>
                      <a:lnTo>
                        <a:pt x="1665" y="120"/>
                      </a:lnTo>
                      <a:lnTo>
                        <a:pt x="1665" y="1129"/>
                      </a:ln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1528" name="矩形 77971"/>
              <p:cNvSpPr>
                <a:spLocks noChangeArrowheads="1"/>
              </p:cNvSpPr>
              <p:nvPr/>
            </p:nvSpPr>
            <p:spPr bwMode="auto">
              <a:xfrm>
                <a:off x="12582" y="791"/>
                <a:ext cx="576" cy="510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9" name="直接连接符 77972"/>
              <p:cNvSpPr>
                <a:spLocks noChangeShapeType="1"/>
              </p:cNvSpPr>
              <p:nvPr/>
            </p:nvSpPr>
            <p:spPr bwMode="auto">
              <a:xfrm>
                <a:off x="12570" y="797"/>
                <a:ext cx="600" cy="0"/>
              </a:xfrm>
              <a:prstGeom prst="line">
                <a:avLst/>
              </a:prstGeom>
              <a:noFill/>
              <a:ln w="28575">
                <a:solidFill>
                  <a:srgbClr val="99CCFF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1530" name="xjhlx20"/>
            <p:cNvGrpSpPr/>
            <p:nvPr/>
          </p:nvGrpSpPr>
          <p:grpSpPr bwMode="auto">
            <a:xfrm>
              <a:off x="1880" y="2177"/>
              <a:ext cx="218" cy="363"/>
              <a:chOff x="3780" y="1284"/>
              <a:chExt cx="2340" cy="2808"/>
            </a:xfrm>
          </p:grpSpPr>
          <p:sp>
            <p:nvSpPr>
              <p:cNvPr id="21531" name="椭圆 77991"/>
              <p:cNvSpPr>
                <a:spLocks noChangeArrowheads="1"/>
              </p:cNvSpPr>
              <p:nvPr/>
            </p:nvSpPr>
            <p:spPr bwMode="auto">
              <a:xfrm>
                <a:off x="4320" y="1284"/>
                <a:ext cx="1260" cy="312"/>
              </a:xfrm>
              <a:prstGeom prst="ellipse">
                <a:avLst/>
              </a:pr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32" name="矩形 77992"/>
              <p:cNvSpPr>
                <a:spLocks noChangeArrowheads="1"/>
              </p:cNvSpPr>
              <p:nvPr/>
            </p:nvSpPr>
            <p:spPr bwMode="auto">
              <a:xfrm>
                <a:off x="3780" y="2376"/>
                <a:ext cx="2340" cy="1716"/>
              </a:xfrm>
              <a:prstGeom prst="rect">
                <a:avLst/>
              </a:pr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33" name="任意多边形 77993"/>
              <p:cNvSpPr>
                <a:spLocks noChangeArrowheads="1"/>
              </p:cNvSpPr>
              <p:nvPr/>
            </p:nvSpPr>
            <p:spPr bwMode="auto">
              <a:xfrm>
                <a:off x="4320" y="1596"/>
                <a:ext cx="1260" cy="780"/>
              </a:xfrm>
              <a:custGeom>
                <a:avLst/>
                <a:gdLst>
                  <a:gd name="T0" fmla="*/ 360 w 1260"/>
                  <a:gd name="T1" fmla="*/ 0 h 780"/>
                  <a:gd name="T2" fmla="*/ 0 w 1260"/>
                  <a:gd name="T3" fmla="*/ 780 h 780"/>
                  <a:gd name="T4" fmla="*/ 1260 w 1260"/>
                  <a:gd name="T5" fmla="*/ 780 h 780"/>
                  <a:gd name="T6" fmla="*/ 900 w 1260"/>
                  <a:gd name="T7" fmla="*/ 0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0" h="780">
                    <a:moveTo>
                      <a:pt x="360" y="0"/>
                    </a:moveTo>
                    <a:lnTo>
                      <a:pt x="0" y="780"/>
                    </a:lnTo>
                    <a:lnTo>
                      <a:pt x="1260" y="780"/>
                    </a:lnTo>
                    <a:lnTo>
                      <a:pt x="900" y="0"/>
                    </a:lnTo>
                  </a:path>
                </a:pathLst>
              </a:cu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1534" name="xjhlx20"/>
            <p:cNvGrpSpPr/>
            <p:nvPr/>
          </p:nvGrpSpPr>
          <p:grpSpPr bwMode="auto">
            <a:xfrm>
              <a:off x="1771" y="2368"/>
              <a:ext cx="118" cy="163"/>
              <a:chOff x="3780" y="1284"/>
              <a:chExt cx="2340" cy="2808"/>
            </a:xfrm>
          </p:grpSpPr>
          <p:sp>
            <p:nvSpPr>
              <p:cNvPr id="21535" name="椭圆 77995"/>
              <p:cNvSpPr>
                <a:spLocks noChangeArrowheads="1"/>
              </p:cNvSpPr>
              <p:nvPr/>
            </p:nvSpPr>
            <p:spPr bwMode="auto">
              <a:xfrm>
                <a:off x="4320" y="1284"/>
                <a:ext cx="1260" cy="312"/>
              </a:xfrm>
              <a:prstGeom prst="ellipse">
                <a:avLst/>
              </a:pr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36" name="矩形 77996"/>
              <p:cNvSpPr>
                <a:spLocks noChangeArrowheads="1"/>
              </p:cNvSpPr>
              <p:nvPr/>
            </p:nvSpPr>
            <p:spPr bwMode="auto">
              <a:xfrm>
                <a:off x="3780" y="2376"/>
                <a:ext cx="2340" cy="1716"/>
              </a:xfrm>
              <a:prstGeom prst="rect">
                <a:avLst/>
              </a:pr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37" name="任意多边形 77997"/>
              <p:cNvSpPr>
                <a:spLocks noChangeArrowheads="1"/>
              </p:cNvSpPr>
              <p:nvPr/>
            </p:nvSpPr>
            <p:spPr bwMode="auto">
              <a:xfrm>
                <a:off x="4320" y="1596"/>
                <a:ext cx="1260" cy="780"/>
              </a:xfrm>
              <a:custGeom>
                <a:avLst/>
                <a:gdLst>
                  <a:gd name="T0" fmla="*/ 360 w 1260"/>
                  <a:gd name="T1" fmla="*/ 0 h 780"/>
                  <a:gd name="T2" fmla="*/ 0 w 1260"/>
                  <a:gd name="T3" fmla="*/ 780 h 780"/>
                  <a:gd name="T4" fmla="*/ 1260 w 1260"/>
                  <a:gd name="T5" fmla="*/ 780 h 780"/>
                  <a:gd name="T6" fmla="*/ 900 w 1260"/>
                  <a:gd name="T7" fmla="*/ 0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0" h="780">
                    <a:moveTo>
                      <a:pt x="360" y="0"/>
                    </a:moveTo>
                    <a:lnTo>
                      <a:pt x="0" y="780"/>
                    </a:lnTo>
                    <a:lnTo>
                      <a:pt x="1260" y="780"/>
                    </a:lnTo>
                    <a:lnTo>
                      <a:pt x="900" y="0"/>
                    </a:lnTo>
                  </a:path>
                </a:pathLst>
              </a:cu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78009" name="组合 78008"/>
          <p:cNvGrpSpPr/>
          <p:nvPr/>
        </p:nvGrpSpPr>
        <p:grpSpPr bwMode="auto">
          <a:xfrm>
            <a:off x="6397288" y="2199686"/>
            <a:ext cx="3236912" cy="2112963"/>
            <a:chOff x="3457" y="2032"/>
            <a:chExt cx="2039" cy="1331"/>
          </a:xfrm>
        </p:grpSpPr>
        <p:pic>
          <p:nvPicPr>
            <p:cNvPr id="21539" name="图片 77998" descr="tp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" y="2032"/>
              <a:ext cx="2039" cy="1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40" name="组合 77999"/>
            <p:cNvGrpSpPr/>
            <p:nvPr/>
          </p:nvGrpSpPr>
          <p:grpSpPr bwMode="auto">
            <a:xfrm>
              <a:off x="3668" y="2165"/>
              <a:ext cx="383" cy="380"/>
              <a:chOff x="13350" y="2081"/>
              <a:chExt cx="749" cy="720"/>
            </a:xfrm>
          </p:grpSpPr>
          <p:grpSp>
            <p:nvGrpSpPr>
              <p:cNvPr id="21541" name="xjhzja8"/>
              <p:cNvGrpSpPr/>
              <p:nvPr/>
            </p:nvGrpSpPr>
            <p:grpSpPr bwMode="auto">
              <a:xfrm rot="21560446" flipH="1">
                <a:off x="13350" y="2081"/>
                <a:ext cx="749" cy="720"/>
                <a:chOff x="7740" y="816"/>
                <a:chExt cx="1740" cy="1890"/>
              </a:xfrm>
            </p:grpSpPr>
            <p:sp>
              <p:nvSpPr>
                <p:cNvPr id="21542" name="流程图: 可选过程 78001"/>
                <p:cNvSpPr>
                  <a:spLocks noChangeArrowheads="1"/>
                </p:cNvSpPr>
                <p:nvPr/>
              </p:nvSpPr>
              <p:spPr bwMode="auto">
                <a:xfrm>
                  <a:off x="7965" y="1746"/>
                  <a:ext cx="1440" cy="960"/>
                </a:xfrm>
                <a:prstGeom prst="flowChartAlternateProcess">
                  <a:avLst/>
                </a:prstGeom>
                <a:solidFill>
                  <a:srgbClr val="CCFFFF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543" name="任意多边形 78002"/>
                <p:cNvSpPr>
                  <a:spLocks noChangeArrowheads="1"/>
                </p:cNvSpPr>
                <p:nvPr/>
              </p:nvSpPr>
              <p:spPr bwMode="auto">
                <a:xfrm>
                  <a:off x="7740" y="816"/>
                  <a:ext cx="1740" cy="1129"/>
                </a:xfrm>
                <a:custGeom>
                  <a:avLst/>
                  <a:gdLst>
                    <a:gd name="T0" fmla="*/ 225 w 1740"/>
                    <a:gd name="T1" fmla="*/ 1129 h 1129"/>
                    <a:gd name="T2" fmla="*/ 225 w 1740"/>
                    <a:gd name="T3" fmla="*/ 360 h 1129"/>
                    <a:gd name="T4" fmla="*/ 225 w 1740"/>
                    <a:gd name="T5" fmla="*/ 180 h 1129"/>
                    <a:gd name="T6" fmla="*/ 0 w 1740"/>
                    <a:gd name="T7" fmla="*/ 45 h 1129"/>
                    <a:gd name="T8" fmla="*/ 285 w 1740"/>
                    <a:gd name="T9" fmla="*/ 0 h 1129"/>
                    <a:gd name="T10" fmla="*/ 1740 w 1740"/>
                    <a:gd name="T11" fmla="*/ 0 h 1129"/>
                    <a:gd name="T12" fmla="*/ 1665 w 1740"/>
                    <a:gd name="T13" fmla="*/ 120 h 1129"/>
                    <a:gd name="T14" fmla="*/ 1665 w 1740"/>
                    <a:gd name="T15" fmla="*/ 1129 h 1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0" h="1129">
                      <a:moveTo>
                        <a:pt x="225" y="1129"/>
                      </a:moveTo>
                      <a:lnTo>
                        <a:pt x="225" y="360"/>
                      </a:lnTo>
                      <a:lnTo>
                        <a:pt x="225" y="180"/>
                      </a:lnTo>
                      <a:lnTo>
                        <a:pt x="0" y="45"/>
                      </a:lnTo>
                      <a:lnTo>
                        <a:pt x="285" y="0"/>
                      </a:lnTo>
                      <a:lnTo>
                        <a:pt x="1740" y="0"/>
                      </a:lnTo>
                      <a:lnTo>
                        <a:pt x="1665" y="120"/>
                      </a:lnTo>
                      <a:lnTo>
                        <a:pt x="1665" y="1129"/>
                      </a:ln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1544" name="直接连接符 78003"/>
              <p:cNvSpPr>
                <a:spLocks noChangeShapeType="1"/>
              </p:cNvSpPr>
              <p:nvPr/>
            </p:nvSpPr>
            <p:spPr bwMode="auto">
              <a:xfrm>
                <a:off x="13392" y="2513"/>
                <a:ext cx="600" cy="0"/>
              </a:xfrm>
              <a:prstGeom prst="line">
                <a:avLst/>
              </a:prstGeom>
              <a:noFill/>
              <a:ln w="28575">
                <a:solidFill>
                  <a:srgbClr val="99CCFF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1545" name="xjhlx20"/>
            <p:cNvGrpSpPr/>
            <p:nvPr/>
          </p:nvGrpSpPr>
          <p:grpSpPr bwMode="auto">
            <a:xfrm>
              <a:off x="5017" y="2275"/>
              <a:ext cx="160" cy="229"/>
              <a:chOff x="3780" y="1284"/>
              <a:chExt cx="2340" cy="2808"/>
            </a:xfrm>
          </p:grpSpPr>
          <p:sp>
            <p:nvSpPr>
              <p:cNvPr id="21546" name="椭圆 78005"/>
              <p:cNvSpPr>
                <a:spLocks noChangeArrowheads="1"/>
              </p:cNvSpPr>
              <p:nvPr/>
            </p:nvSpPr>
            <p:spPr bwMode="auto">
              <a:xfrm>
                <a:off x="4320" y="1284"/>
                <a:ext cx="1260" cy="312"/>
              </a:xfrm>
              <a:prstGeom prst="ellipse">
                <a:avLst/>
              </a:pr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47" name="矩形 78006"/>
              <p:cNvSpPr>
                <a:spLocks noChangeArrowheads="1"/>
              </p:cNvSpPr>
              <p:nvPr/>
            </p:nvSpPr>
            <p:spPr bwMode="auto">
              <a:xfrm>
                <a:off x="3780" y="2376"/>
                <a:ext cx="2340" cy="1716"/>
              </a:xfrm>
              <a:prstGeom prst="rect">
                <a:avLst/>
              </a:pr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48" name="任意多边形 78007"/>
              <p:cNvSpPr>
                <a:spLocks noChangeArrowheads="1"/>
              </p:cNvSpPr>
              <p:nvPr/>
            </p:nvSpPr>
            <p:spPr bwMode="auto">
              <a:xfrm>
                <a:off x="4320" y="1596"/>
                <a:ext cx="1260" cy="780"/>
              </a:xfrm>
              <a:custGeom>
                <a:avLst/>
                <a:gdLst>
                  <a:gd name="T0" fmla="*/ 360 w 1260"/>
                  <a:gd name="T1" fmla="*/ 0 h 780"/>
                  <a:gd name="T2" fmla="*/ 0 w 1260"/>
                  <a:gd name="T3" fmla="*/ 780 h 780"/>
                  <a:gd name="T4" fmla="*/ 1260 w 1260"/>
                  <a:gd name="T5" fmla="*/ 780 h 780"/>
                  <a:gd name="T6" fmla="*/ 900 w 1260"/>
                  <a:gd name="T7" fmla="*/ 0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0" h="780">
                    <a:moveTo>
                      <a:pt x="360" y="0"/>
                    </a:moveTo>
                    <a:lnTo>
                      <a:pt x="0" y="780"/>
                    </a:lnTo>
                    <a:lnTo>
                      <a:pt x="1260" y="780"/>
                    </a:lnTo>
                    <a:lnTo>
                      <a:pt x="900" y="0"/>
                    </a:lnTo>
                  </a:path>
                </a:pathLst>
              </a:custGeom>
              <a:gradFill rotWithShape="0">
                <a:gsLst>
                  <a:gs pos="0">
                    <a:srgbClr val="222222"/>
                  </a:gs>
                  <a:gs pos="50000">
                    <a:srgbClr val="FFFFFF"/>
                  </a:gs>
                  <a:gs pos="100000">
                    <a:srgbClr val="222222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文本框 53250"/>
          <p:cNvSpPr txBox="1">
            <a:spLocks noChangeArrowheads="1"/>
          </p:cNvSpPr>
          <p:nvPr/>
        </p:nvSpPr>
        <p:spPr bwMode="auto">
          <a:xfrm>
            <a:off x="1206509" y="588787"/>
            <a:ext cx="8943975" cy="4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验步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骤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】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）调节天平；</a:t>
            </a:r>
          </a:p>
          <a:p>
            <a:pPr>
              <a:lnSpc>
                <a:spcPct val="135000"/>
              </a:lnSpc>
            </a:pP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）在烧杯中倒入适量的待测液体，用天平测量烧杯和液体的总质量</a:t>
            </a:r>
            <a:r>
              <a:rPr lang="en-US" altLang="zh-CN" sz="28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en-US" sz="2800" b="1" baseline="-25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总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800" b="1" baseline="-250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）将烧杯中的液体倒入量筒中一部分，用天平测量烧杯和剩余液体的总质量</a:t>
            </a:r>
            <a:r>
              <a:rPr lang="en-US" altLang="zh-CN" sz="28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en-US" sz="2800" b="1" baseline="-25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余 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2800" b="1" baseline="-25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）记录倒入量筒中的一部分液体的体积</a:t>
            </a:r>
            <a:r>
              <a:rPr lang="en-US" altLang="zh-CN" sz="28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  <a:p>
            <a:pPr>
              <a:lnSpc>
                <a:spcPct val="135000"/>
              </a:lnSpc>
            </a:pP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根据密度公式                </a:t>
            </a:r>
            <a:r>
              <a:rPr lang="zh-CN" altLang="en-US" sz="28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，计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算盐水的密度。</a:t>
            </a:r>
          </a:p>
        </p:txBody>
      </p:sp>
      <p:graphicFrame>
        <p:nvGraphicFramePr>
          <p:cNvPr id="53254" name="对象 53253"/>
          <p:cNvGraphicFramePr>
            <a:graphicFrameLocks/>
          </p:cNvGraphicFramePr>
          <p:nvPr/>
        </p:nvGraphicFramePr>
        <p:xfrm>
          <a:off x="4549784" y="4417249"/>
          <a:ext cx="1128712" cy="1031875"/>
        </p:xfrm>
        <a:graphic>
          <a:graphicData uri="http://schemas.openxmlformats.org/presentationml/2006/ole">
            <p:oleObj spid="_x0000_s38913" r:id="rId3" imgW="444114" imgH="406048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文本框 55299"/>
          <p:cNvSpPr txBox="1">
            <a:spLocks noChangeArrowheads="1"/>
          </p:cNvSpPr>
          <p:nvPr/>
        </p:nvSpPr>
        <p:spPr bwMode="auto">
          <a:xfrm>
            <a:off x="1328795" y="523590"/>
            <a:ext cx="4213179" cy="57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</a:rPr>
              <a:t>【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实</a:t>
            </a:r>
            <a:r>
              <a:rPr lang="zh-CN" altLang="en-US" sz="2800" b="1" dirty="0">
                <a:solidFill>
                  <a:srgbClr val="FF0000"/>
                </a:solidFill>
              </a:rPr>
              <a:t>验记录表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格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】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55391" name="表格 55390"/>
          <p:cNvGraphicFramePr/>
          <p:nvPr/>
        </p:nvGraphicFramePr>
        <p:xfrm>
          <a:off x="1382769" y="1439577"/>
          <a:ext cx="8235950" cy="2562225"/>
        </p:xfrm>
        <a:graphic>
          <a:graphicData uri="http://schemas.openxmlformats.org/drawingml/2006/table">
            <a:tbl>
              <a:tblPr/>
              <a:tblGrid>
                <a:gridCol w="1633538"/>
                <a:gridCol w="1687512"/>
                <a:gridCol w="1619250"/>
                <a:gridCol w="1647825"/>
                <a:gridCol w="1647825"/>
              </a:tblGrid>
              <a:tr h="1603375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>
                        <a:lnSpc>
                          <a:spcPct val="11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zh-CN" altLang="en-US" sz="28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杯和液体的质量</a:t>
                      </a:r>
                    </a:p>
                    <a:p>
                      <a:pPr marL="0" lvl="0" indent="0">
                        <a:lnSpc>
                          <a:spcPct val="11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zh-CN" sz="28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en-US" altLang="zh-CN" sz="2800" i="1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</a:t>
                      </a:r>
                      <a:r>
                        <a:rPr lang="zh-CN" altLang="en-US" sz="2800" baseline="-250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总</a:t>
                      </a:r>
                      <a:r>
                        <a:rPr lang="en-US" altLang="zh-CN" sz="28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/g</a:t>
                      </a: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>
                        <a:lnSpc>
                          <a:spcPct val="11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zh-CN" altLang="en-US" sz="28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杯和剩余液体的质量  </a:t>
                      </a:r>
                      <a:r>
                        <a:rPr lang="en-US" altLang="zh-CN" sz="2800" i="1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</a:t>
                      </a:r>
                      <a:r>
                        <a:rPr lang="zh-CN" altLang="en-US" sz="2800" baseline="-250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余</a:t>
                      </a:r>
                      <a:r>
                        <a:rPr lang="en-US" altLang="zh-CN" sz="28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/g</a:t>
                      </a: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>
                        <a:lnSpc>
                          <a:spcPct val="11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zh-CN" altLang="en-US" sz="28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量筒中液体的质量</a:t>
                      </a:r>
                    </a:p>
                    <a:p>
                      <a:pPr marL="0" lvl="0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zh-CN" sz="2800" i="1" dirty="0" err="1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</a:t>
                      </a:r>
                      <a:r>
                        <a:rPr lang="en-US" altLang="zh-CN" sz="2800" dirty="0" err="1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/g</a:t>
                      </a:r>
                      <a:endParaRPr lang="zh-CN" altLang="en-US" sz="2800" dirty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>
                        <a:lnSpc>
                          <a:spcPct val="11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zh-CN" altLang="en-US" sz="28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量筒中液体体积</a:t>
                      </a:r>
                    </a:p>
                    <a:p>
                      <a:pPr marL="0" lvl="0" indent="0">
                        <a:lnSpc>
                          <a:spcPct val="11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zh-CN" sz="28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 </a:t>
                      </a:r>
                      <a:r>
                        <a:rPr lang="en-US" altLang="zh-CN" sz="2800" i="1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en-US" altLang="zh-CN" sz="28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/cm</a:t>
                      </a:r>
                      <a:r>
                        <a:rPr lang="en-US" altLang="zh-CN" sz="2800" baseline="300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280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>
                        <a:lnSpc>
                          <a:spcPct val="11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zh-CN" altLang="en-US" sz="28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液体的密</a:t>
                      </a:r>
                    </a:p>
                    <a:p>
                      <a:pPr marL="0" lvl="0" indent="0">
                        <a:lnSpc>
                          <a:spcPct val="11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zh-CN" altLang="en-US" sz="28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度</a:t>
                      </a:r>
                    </a:p>
                    <a:p>
                      <a:pPr marL="0" lvl="0" indent="0">
                        <a:lnSpc>
                          <a:spcPct val="11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zh-CN" sz="2800" i="1" dirty="0" smtClean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ρ</a:t>
                      </a:r>
                      <a:r>
                        <a:rPr lang="en-US" altLang="zh-CN" sz="2800" dirty="0" smtClean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/kg·m</a:t>
                      </a:r>
                      <a:r>
                        <a:rPr lang="en-US" altLang="zh-CN" sz="2800" baseline="30000" dirty="0" smtClean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-3</a:t>
                      </a:r>
                      <a:endParaRPr lang="en-US" altLang="zh-CN" sz="2800" dirty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dirty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楷体_GB2312" pitchFamily="49" charset="-122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dirty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楷体_GB2312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dirty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楷体_GB2312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dirty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楷体_GB2312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800" dirty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楷体_GB2312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39" name="文本框 55338"/>
          <p:cNvSpPr txBox="1">
            <a:spLocks noChangeArrowheads="1"/>
          </p:cNvSpPr>
          <p:nvPr/>
        </p:nvSpPr>
        <p:spPr bwMode="auto">
          <a:xfrm>
            <a:off x="1385945" y="4170077"/>
            <a:ext cx="838676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111111"/>
                </a:solidFill>
              </a:rPr>
              <a:t>注意</a:t>
            </a:r>
            <a:r>
              <a:rPr lang="zh-CN" altLang="en-US" sz="2800" b="1" dirty="0" smtClean="0">
                <a:solidFill>
                  <a:srgbClr val="111111"/>
                </a:solidFill>
              </a:rPr>
              <a:t>：计</a:t>
            </a:r>
            <a:r>
              <a:rPr lang="zh-CN" altLang="en-US" sz="2800" b="1" dirty="0">
                <a:solidFill>
                  <a:srgbClr val="111111"/>
                </a:solidFill>
              </a:rPr>
              <a:t>算过程所用单位和测量结果所用的单位。</a:t>
            </a:r>
            <a:endParaRPr lang="en-US" altLang="zh-CN" sz="2800" b="1" dirty="0">
              <a:solidFill>
                <a:srgbClr val="11111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点击画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6842" y="5556195"/>
            <a:ext cx="2568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测量液体的密度（无标版）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3555" y="482600"/>
            <a:ext cx="6474177" cy="48556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文本框 70658"/>
          <p:cNvSpPr txBox="1">
            <a:spLocks noChangeArrowheads="1"/>
          </p:cNvSpPr>
          <p:nvPr/>
        </p:nvSpPr>
        <p:spPr bwMode="auto">
          <a:xfrm>
            <a:off x="1664870" y="451751"/>
            <a:ext cx="76898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验讨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论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】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怎样测形状不规则的石块体积？</a:t>
            </a:r>
          </a:p>
        </p:txBody>
      </p:sp>
      <p:sp>
        <p:nvSpPr>
          <p:cNvPr id="70664" name="文本框 70663"/>
          <p:cNvSpPr txBox="1">
            <a:spLocks noChangeArrowheads="1"/>
          </p:cNvSpPr>
          <p:nvPr/>
        </p:nvSpPr>
        <p:spPr bwMode="auto">
          <a:xfrm>
            <a:off x="2185570" y="1628088"/>
            <a:ext cx="670401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使用量筒，利用排水法测体积。</a:t>
            </a:r>
          </a:p>
        </p:txBody>
      </p:sp>
      <p:grpSp>
        <p:nvGrpSpPr>
          <p:cNvPr id="70782" name="组合 70781"/>
          <p:cNvGrpSpPr/>
          <p:nvPr/>
        </p:nvGrpSpPr>
        <p:grpSpPr bwMode="auto">
          <a:xfrm>
            <a:off x="2780882" y="2556775"/>
            <a:ext cx="1397000" cy="2971800"/>
            <a:chOff x="1281" y="2212"/>
            <a:chExt cx="880" cy="1872"/>
          </a:xfrm>
        </p:grpSpPr>
        <p:sp>
          <p:nvSpPr>
            <p:cNvPr id="24581" name="Rectangle 52"/>
            <p:cNvSpPr>
              <a:spLocks noChangeArrowheads="1"/>
            </p:cNvSpPr>
            <p:nvPr/>
          </p:nvSpPr>
          <p:spPr bwMode="auto">
            <a:xfrm>
              <a:off x="1516" y="3316"/>
              <a:ext cx="298" cy="720"/>
            </a:xfrm>
            <a:prstGeom prst="rect">
              <a:avLst/>
            </a:prstGeom>
            <a:solidFill>
              <a:srgbClr val="D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582" name="组合 70778"/>
            <p:cNvGrpSpPr/>
            <p:nvPr/>
          </p:nvGrpSpPr>
          <p:grpSpPr bwMode="auto">
            <a:xfrm>
              <a:off x="1281" y="2212"/>
              <a:ext cx="583" cy="1872"/>
              <a:chOff x="1281" y="2212"/>
              <a:chExt cx="583" cy="1872"/>
            </a:xfrm>
          </p:grpSpPr>
          <p:grpSp>
            <p:nvGrpSpPr>
              <p:cNvPr id="24583" name="Group 54"/>
              <p:cNvGrpSpPr/>
              <p:nvPr/>
            </p:nvGrpSpPr>
            <p:grpSpPr bwMode="auto">
              <a:xfrm>
                <a:off x="1281" y="2461"/>
                <a:ext cx="262" cy="1370"/>
                <a:chOff x="8264" y="11589"/>
                <a:chExt cx="297" cy="1539"/>
              </a:xfrm>
            </p:grpSpPr>
            <p:sp>
              <p:nvSpPr>
                <p:cNvPr id="24584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8264" y="11589"/>
                  <a:ext cx="294" cy="2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just" eaLnBrk="0" hangingPunct="0"/>
                  <a:r>
                    <a:rPr lang="en-US" altLang="zh-CN" b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</a:t>
                  </a:r>
                </a:p>
              </p:txBody>
            </p:sp>
            <p:sp>
              <p:nvSpPr>
                <p:cNvPr id="24585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8312" y="12911"/>
                  <a:ext cx="249" cy="2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just" eaLnBrk="0" hangingPunct="0"/>
                  <a:r>
                    <a:rPr lang="en-US" altLang="zh-CN" b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</a:t>
                  </a:r>
                </a:p>
              </p:txBody>
            </p:sp>
            <p:sp>
              <p:nvSpPr>
                <p:cNvPr id="24586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8315" y="12577"/>
                  <a:ext cx="231" cy="2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just" eaLnBrk="0" hangingPunct="0"/>
                  <a:r>
                    <a:rPr lang="en-US" altLang="zh-CN" b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24587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8318" y="12264"/>
                  <a:ext cx="210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just" eaLnBrk="0" hangingPunct="0"/>
                  <a:r>
                    <a:rPr lang="en-US" altLang="zh-CN" b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</a:t>
                  </a:r>
                </a:p>
              </p:txBody>
            </p:sp>
            <p:sp>
              <p:nvSpPr>
                <p:cNvPr id="24588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8332" y="11928"/>
                  <a:ext cx="205" cy="2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just" eaLnBrk="0" hangingPunct="0"/>
                  <a:r>
                    <a:rPr lang="en-US" altLang="zh-CN" b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80</a:t>
                  </a:r>
                </a:p>
              </p:txBody>
            </p:sp>
          </p:grpSp>
          <p:sp>
            <p:nvSpPr>
              <p:cNvPr id="24589" name="Line 60"/>
              <p:cNvSpPr>
                <a:spLocks noChangeShapeType="1"/>
              </p:cNvSpPr>
              <p:nvPr/>
            </p:nvSpPr>
            <p:spPr bwMode="auto">
              <a:xfrm>
                <a:off x="1532" y="2224"/>
                <a:ext cx="0" cy="179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90" name="Line 61"/>
              <p:cNvSpPr>
                <a:spLocks noChangeShapeType="1"/>
              </p:cNvSpPr>
              <p:nvPr/>
            </p:nvSpPr>
            <p:spPr bwMode="auto">
              <a:xfrm flipH="1">
                <a:off x="1819" y="2285"/>
                <a:ext cx="0" cy="173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91" name="Line 62"/>
              <p:cNvSpPr>
                <a:spLocks noChangeShapeType="1"/>
              </p:cNvSpPr>
              <p:nvPr/>
            </p:nvSpPr>
            <p:spPr bwMode="auto">
              <a:xfrm flipV="1">
                <a:off x="1819" y="2212"/>
                <a:ext cx="45" cy="7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92" name="Line 63"/>
              <p:cNvSpPr>
                <a:spLocks noChangeShapeType="1"/>
              </p:cNvSpPr>
              <p:nvPr/>
            </p:nvSpPr>
            <p:spPr bwMode="auto">
              <a:xfrm>
                <a:off x="1532" y="2212"/>
                <a:ext cx="332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93" name="Line 64"/>
              <p:cNvSpPr>
                <a:spLocks noChangeShapeType="1"/>
              </p:cNvSpPr>
              <p:nvPr/>
            </p:nvSpPr>
            <p:spPr bwMode="auto">
              <a:xfrm flipV="1">
                <a:off x="1532" y="4023"/>
                <a:ext cx="298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94" name="Line 65"/>
              <p:cNvSpPr>
                <a:spLocks noChangeShapeType="1"/>
              </p:cNvSpPr>
              <p:nvPr/>
            </p:nvSpPr>
            <p:spPr bwMode="auto">
              <a:xfrm>
                <a:off x="1487" y="4084"/>
                <a:ext cx="377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95" name="Line 66"/>
              <p:cNvSpPr>
                <a:spLocks noChangeShapeType="1"/>
              </p:cNvSpPr>
              <p:nvPr/>
            </p:nvSpPr>
            <p:spPr bwMode="auto">
              <a:xfrm flipH="1">
                <a:off x="1487" y="4011"/>
                <a:ext cx="45" cy="7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96" name="Line 67"/>
              <p:cNvSpPr>
                <a:spLocks noChangeShapeType="1"/>
              </p:cNvSpPr>
              <p:nvPr/>
            </p:nvSpPr>
            <p:spPr bwMode="auto">
              <a:xfrm>
                <a:off x="1807" y="4011"/>
                <a:ext cx="57" cy="7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4597" name="Group 68"/>
              <p:cNvGrpSpPr/>
              <p:nvPr/>
            </p:nvGrpSpPr>
            <p:grpSpPr bwMode="auto">
              <a:xfrm>
                <a:off x="1537" y="3725"/>
                <a:ext cx="184" cy="241"/>
                <a:chOff x="2825" y="7725"/>
                <a:chExt cx="336" cy="340"/>
              </a:xfrm>
            </p:grpSpPr>
            <p:sp>
              <p:nvSpPr>
                <p:cNvPr id="24598" name="Line 69"/>
                <p:cNvSpPr>
                  <a:spLocks noChangeShapeType="1"/>
                </p:cNvSpPr>
                <p:nvPr/>
              </p:nvSpPr>
              <p:spPr bwMode="auto">
                <a:xfrm>
                  <a:off x="2825" y="7725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599" name="Line 70"/>
                <p:cNvSpPr>
                  <a:spLocks noChangeShapeType="1"/>
                </p:cNvSpPr>
                <p:nvPr/>
              </p:nvSpPr>
              <p:spPr bwMode="auto">
                <a:xfrm>
                  <a:off x="2825" y="806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00" name="Line 71"/>
                <p:cNvSpPr>
                  <a:spLocks noChangeShapeType="1"/>
                </p:cNvSpPr>
                <p:nvPr/>
              </p:nvSpPr>
              <p:spPr bwMode="auto">
                <a:xfrm>
                  <a:off x="2825" y="798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01" name="Line 72"/>
                <p:cNvSpPr>
                  <a:spLocks noChangeShapeType="1"/>
                </p:cNvSpPr>
                <p:nvPr/>
              </p:nvSpPr>
              <p:spPr bwMode="auto">
                <a:xfrm>
                  <a:off x="2825" y="789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02" name="Line 73"/>
                <p:cNvSpPr>
                  <a:spLocks noChangeShapeType="1"/>
                </p:cNvSpPr>
                <p:nvPr/>
              </p:nvSpPr>
              <p:spPr bwMode="auto">
                <a:xfrm>
                  <a:off x="2825" y="781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4603" name="Group 74"/>
              <p:cNvGrpSpPr/>
              <p:nvPr/>
            </p:nvGrpSpPr>
            <p:grpSpPr bwMode="auto">
              <a:xfrm>
                <a:off x="1532" y="3432"/>
                <a:ext cx="195" cy="229"/>
                <a:chOff x="2825" y="7725"/>
                <a:chExt cx="336" cy="340"/>
              </a:xfrm>
            </p:grpSpPr>
            <p:sp>
              <p:nvSpPr>
                <p:cNvPr id="24604" name="Line 75"/>
                <p:cNvSpPr>
                  <a:spLocks noChangeShapeType="1"/>
                </p:cNvSpPr>
                <p:nvPr/>
              </p:nvSpPr>
              <p:spPr bwMode="auto">
                <a:xfrm>
                  <a:off x="2825" y="7725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05" name="Line 76"/>
                <p:cNvSpPr>
                  <a:spLocks noChangeShapeType="1"/>
                </p:cNvSpPr>
                <p:nvPr/>
              </p:nvSpPr>
              <p:spPr bwMode="auto">
                <a:xfrm>
                  <a:off x="2825" y="806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06" name="Line 77"/>
                <p:cNvSpPr>
                  <a:spLocks noChangeShapeType="1"/>
                </p:cNvSpPr>
                <p:nvPr/>
              </p:nvSpPr>
              <p:spPr bwMode="auto">
                <a:xfrm>
                  <a:off x="2825" y="798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07" name="Line 78"/>
                <p:cNvSpPr>
                  <a:spLocks noChangeShapeType="1"/>
                </p:cNvSpPr>
                <p:nvPr/>
              </p:nvSpPr>
              <p:spPr bwMode="auto">
                <a:xfrm>
                  <a:off x="2825" y="789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08" name="Line 79"/>
                <p:cNvSpPr>
                  <a:spLocks noChangeShapeType="1"/>
                </p:cNvSpPr>
                <p:nvPr/>
              </p:nvSpPr>
              <p:spPr bwMode="auto">
                <a:xfrm>
                  <a:off x="2825" y="781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4609" name="Line 80"/>
              <p:cNvSpPr>
                <a:spLocks noChangeShapeType="1"/>
              </p:cNvSpPr>
              <p:nvPr/>
            </p:nvSpPr>
            <p:spPr bwMode="auto">
              <a:xfrm>
                <a:off x="1526" y="3148"/>
                <a:ext cx="18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10" name="Line 81"/>
              <p:cNvSpPr>
                <a:spLocks noChangeShapeType="1"/>
              </p:cNvSpPr>
              <p:nvPr/>
            </p:nvSpPr>
            <p:spPr bwMode="auto">
              <a:xfrm>
                <a:off x="1530" y="3363"/>
                <a:ext cx="155" cy="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11" name="Line 82"/>
              <p:cNvSpPr>
                <a:spLocks noChangeShapeType="1"/>
              </p:cNvSpPr>
              <p:nvPr/>
            </p:nvSpPr>
            <p:spPr bwMode="auto">
              <a:xfrm>
                <a:off x="1537" y="3318"/>
                <a:ext cx="12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12" name="Line 83"/>
              <p:cNvSpPr>
                <a:spLocks noChangeShapeType="1"/>
              </p:cNvSpPr>
              <p:nvPr/>
            </p:nvSpPr>
            <p:spPr bwMode="auto">
              <a:xfrm>
                <a:off x="1537" y="3257"/>
                <a:ext cx="12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13" name="Line 84"/>
              <p:cNvSpPr>
                <a:spLocks noChangeShapeType="1"/>
              </p:cNvSpPr>
              <p:nvPr/>
            </p:nvSpPr>
            <p:spPr bwMode="auto">
              <a:xfrm>
                <a:off x="1547" y="3202"/>
                <a:ext cx="12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4614" name="Group 85"/>
              <p:cNvGrpSpPr/>
              <p:nvPr/>
            </p:nvGrpSpPr>
            <p:grpSpPr bwMode="auto">
              <a:xfrm>
                <a:off x="1532" y="2852"/>
                <a:ext cx="183" cy="242"/>
                <a:chOff x="2825" y="7725"/>
                <a:chExt cx="336" cy="340"/>
              </a:xfrm>
            </p:grpSpPr>
            <p:sp>
              <p:nvSpPr>
                <p:cNvPr id="24615" name="Line 86"/>
                <p:cNvSpPr>
                  <a:spLocks noChangeShapeType="1"/>
                </p:cNvSpPr>
                <p:nvPr/>
              </p:nvSpPr>
              <p:spPr bwMode="auto">
                <a:xfrm>
                  <a:off x="2825" y="7725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16" name="Line 87"/>
                <p:cNvSpPr>
                  <a:spLocks noChangeShapeType="1"/>
                </p:cNvSpPr>
                <p:nvPr/>
              </p:nvSpPr>
              <p:spPr bwMode="auto">
                <a:xfrm>
                  <a:off x="2825" y="806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17" name="Line 88"/>
                <p:cNvSpPr>
                  <a:spLocks noChangeShapeType="1"/>
                </p:cNvSpPr>
                <p:nvPr/>
              </p:nvSpPr>
              <p:spPr bwMode="auto">
                <a:xfrm>
                  <a:off x="2825" y="798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18" name="Line 89"/>
                <p:cNvSpPr>
                  <a:spLocks noChangeShapeType="1"/>
                </p:cNvSpPr>
                <p:nvPr/>
              </p:nvSpPr>
              <p:spPr bwMode="auto">
                <a:xfrm>
                  <a:off x="2825" y="789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19" name="Line 90"/>
                <p:cNvSpPr>
                  <a:spLocks noChangeShapeType="1"/>
                </p:cNvSpPr>
                <p:nvPr/>
              </p:nvSpPr>
              <p:spPr bwMode="auto">
                <a:xfrm>
                  <a:off x="2825" y="781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4620" name="Group 91"/>
              <p:cNvGrpSpPr/>
              <p:nvPr/>
            </p:nvGrpSpPr>
            <p:grpSpPr bwMode="auto">
              <a:xfrm>
                <a:off x="1532" y="2550"/>
                <a:ext cx="183" cy="241"/>
                <a:chOff x="2825" y="7725"/>
                <a:chExt cx="336" cy="340"/>
              </a:xfrm>
            </p:grpSpPr>
            <p:sp>
              <p:nvSpPr>
                <p:cNvPr id="24621" name="Line 92"/>
                <p:cNvSpPr>
                  <a:spLocks noChangeShapeType="1"/>
                </p:cNvSpPr>
                <p:nvPr/>
              </p:nvSpPr>
              <p:spPr bwMode="auto">
                <a:xfrm>
                  <a:off x="2825" y="7725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22" name="Line 93"/>
                <p:cNvSpPr>
                  <a:spLocks noChangeShapeType="1"/>
                </p:cNvSpPr>
                <p:nvPr/>
              </p:nvSpPr>
              <p:spPr bwMode="auto">
                <a:xfrm>
                  <a:off x="2825" y="806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23" name="Line 94"/>
                <p:cNvSpPr>
                  <a:spLocks noChangeShapeType="1"/>
                </p:cNvSpPr>
                <p:nvPr/>
              </p:nvSpPr>
              <p:spPr bwMode="auto">
                <a:xfrm>
                  <a:off x="2825" y="798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24" name="Line 95"/>
                <p:cNvSpPr>
                  <a:spLocks noChangeShapeType="1"/>
                </p:cNvSpPr>
                <p:nvPr/>
              </p:nvSpPr>
              <p:spPr bwMode="auto">
                <a:xfrm>
                  <a:off x="2825" y="7895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25" name="Line 96"/>
                <p:cNvSpPr>
                  <a:spLocks noChangeShapeType="1"/>
                </p:cNvSpPr>
                <p:nvPr/>
              </p:nvSpPr>
              <p:spPr bwMode="auto">
                <a:xfrm>
                  <a:off x="2825" y="7810"/>
                  <a:ext cx="2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4626" name="Text Box 97"/>
              <p:cNvSpPr txBox="1">
                <a:spLocks noChangeArrowheads="1"/>
              </p:cNvSpPr>
              <p:nvPr/>
            </p:nvSpPr>
            <p:spPr bwMode="auto">
              <a:xfrm>
                <a:off x="1556" y="2260"/>
                <a:ext cx="20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just" eaLnBrk="0" hangingPunct="0"/>
                <a:r>
                  <a:rPr lang="en-US" altLang="zh-CN" b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</a:t>
                </a:r>
              </a:p>
            </p:txBody>
          </p:sp>
          <p:sp>
            <p:nvSpPr>
              <p:cNvPr id="24627" name="Line 98"/>
              <p:cNvSpPr>
                <a:spLocks noChangeShapeType="1"/>
              </p:cNvSpPr>
              <p:nvPr/>
            </p:nvSpPr>
            <p:spPr bwMode="auto">
              <a:xfrm>
                <a:off x="1526" y="3311"/>
                <a:ext cx="299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628" name="Text Box 99"/>
            <p:cNvSpPr txBox="1">
              <a:spLocks noChangeArrowheads="1"/>
            </p:cNvSpPr>
            <p:nvPr/>
          </p:nvSpPr>
          <p:spPr bwMode="auto">
            <a:xfrm>
              <a:off x="1864" y="3172"/>
              <a:ext cx="297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zh-CN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781" name="组合 70780"/>
          <p:cNvGrpSpPr/>
          <p:nvPr/>
        </p:nvGrpSpPr>
        <p:grpSpPr bwMode="auto">
          <a:xfrm>
            <a:off x="4677946" y="2483750"/>
            <a:ext cx="1411287" cy="3048000"/>
            <a:chOff x="2933" y="2167"/>
            <a:chExt cx="889" cy="1920"/>
          </a:xfrm>
        </p:grpSpPr>
        <p:sp>
          <p:nvSpPr>
            <p:cNvPr id="24630" name="Rectangle 113"/>
            <p:cNvSpPr>
              <a:spLocks noChangeArrowheads="1"/>
            </p:cNvSpPr>
            <p:nvPr/>
          </p:nvSpPr>
          <p:spPr bwMode="auto">
            <a:xfrm>
              <a:off x="3164" y="2983"/>
              <a:ext cx="304" cy="1056"/>
            </a:xfrm>
            <a:prstGeom prst="rect">
              <a:avLst/>
            </a:prstGeom>
            <a:solidFill>
              <a:srgbClr val="D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CN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631" name="Group 114"/>
            <p:cNvGrpSpPr/>
            <p:nvPr/>
          </p:nvGrpSpPr>
          <p:grpSpPr bwMode="auto">
            <a:xfrm>
              <a:off x="2933" y="2458"/>
              <a:ext cx="275" cy="1379"/>
              <a:chOff x="8264" y="11582"/>
              <a:chExt cx="306" cy="1549"/>
            </a:xfrm>
          </p:grpSpPr>
          <p:sp>
            <p:nvSpPr>
              <p:cNvPr id="24632" name="Text Box 115"/>
              <p:cNvSpPr txBox="1">
                <a:spLocks noChangeArrowheads="1"/>
              </p:cNvSpPr>
              <p:nvPr/>
            </p:nvSpPr>
            <p:spPr bwMode="auto">
              <a:xfrm>
                <a:off x="8264" y="11582"/>
                <a:ext cx="294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just" eaLnBrk="0" hangingPunct="0"/>
                <a:r>
                  <a:rPr lang="en-US" altLang="zh-CN" b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  <p:sp>
            <p:nvSpPr>
              <p:cNvPr id="24633" name="Text Box 116"/>
              <p:cNvSpPr txBox="1">
                <a:spLocks noChangeArrowheads="1"/>
              </p:cNvSpPr>
              <p:nvPr/>
            </p:nvSpPr>
            <p:spPr bwMode="auto">
              <a:xfrm>
                <a:off x="8321" y="12914"/>
                <a:ext cx="249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just" eaLnBrk="0" hangingPunct="0"/>
                <a:r>
                  <a:rPr lang="en-US" altLang="zh-CN" b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</a:p>
            </p:txBody>
          </p:sp>
          <p:sp>
            <p:nvSpPr>
              <p:cNvPr id="24634" name="Text Box 117"/>
              <p:cNvSpPr txBox="1">
                <a:spLocks noChangeArrowheads="1"/>
              </p:cNvSpPr>
              <p:nvPr/>
            </p:nvSpPr>
            <p:spPr bwMode="auto">
              <a:xfrm>
                <a:off x="8324" y="12585"/>
                <a:ext cx="231" cy="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just" eaLnBrk="0" hangingPunct="0"/>
                <a:r>
                  <a:rPr lang="en-US" altLang="zh-CN" b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</a:p>
            </p:txBody>
          </p:sp>
          <p:sp>
            <p:nvSpPr>
              <p:cNvPr id="24635" name="Text Box 118"/>
              <p:cNvSpPr txBox="1">
                <a:spLocks noChangeArrowheads="1"/>
              </p:cNvSpPr>
              <p:nvPr/>
            </p:nvSpPr>
            <p:spPr bwMode="auto">
              <a:xfrm>
                <a:off x="8327" y="12262"/>
                <a:ext cx="210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just" eaLnBrk="0" hangingPunct="0"/>
                <a:r>
                  <a:rPr lang="en-US" altLang="zh-CN" b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</a:p>
            </p:txBody>
          </p:sp>
          <p:sp>
            <p:nvSpPr>
              <p:cNvPr id="24636" name="Text Box 119"/>
              <p:cNvSpPr txBox="1">
                <a:spLocks noChangeArrowheads="1"/>
              </p:cNvSpPr>
              <p:nvPr/>
            </p:nvSpPr>
            <p:spPr bwMode="auto">
              <a:xfrm>
                <a:off x="8332" y="11928"/>
                <a:ext cx="205" cy="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just" eaLnBrk="0" hangingPunct="0"/>
                <a:r>
                  <a:rPr lang="en-US" altLang="zh-CN" b="1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</a:t>
                </a:r>
              </a:p>
            </p:txBody>
          </p:sp>
        </p:grpSp>
        <p:sp>
          <p:nvSpPr>
            <p:cNvPr id="24637" name="Line 120"/>
            <p:cNvSpPr>
              <a:spLocks noChangeShapeType="1"/>
            </p:cNvSpPr>
            <p:nvPr/>
          </p:nvSpPr>
          <p:spPr bwMode="auto">
            <a:xfrm>
              <a:off x="3180" y="2227"/>
              <a:ext cx="0" cy="179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38" name="Line 121"/>
            <p:cNvSpPr>
              <a:spLocks noChangeShapeType="1"/>
            </p:cNvSpPr>
            <p:nvPr/>
          </p:nvSpPr>
          <p:spPr bwMode="auto">
            <a:xfrm flipH="1">
              <a:off x="3472" y="2288"/>
              <a:ext cx="0" cy="17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39" name="Line 122"/>
            <p:cNvSpPr>
              <a:spLocks noChangeShapeType="1"/>
            </p:cNvSpPr>
            <p:nvPr/>
          </p:nvSpPr>
          <p:spPr bwMode="auto">
            <a:xfrm flipV="1">
              <a:off x="3472" y="2215"/>
              <a:ext cx="46" cy="7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40" name="Line 123"/>
            <p:cNvSpPr>
              <a:spLocks noChangeShapeType="1"/>
            </p:cNvSpPr>
            <p:nvPr/>
          </p:nvSpPr>
          <p:spPr bwMode="auto">
            <a:xfrm>
              <a:off x="3180" y="2215"/>
              <a:ext cx="33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41" name="Line 124"/>
            <p:cNvSpPr>
              <a:spLocks noChangeShapeType="1"/>
            </p:cNvSpPr>
            <p:nvPr/>
          </p:nvSpPr>
          <p:spPr bwMode="auto">
            <a:xfrm flipV="1">
              <a:off x="3180" y="4026"/>
              <a:ext cx="30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42" name="Line 125"/>
            <p:cNvSpPr>
              <a:spLocks noChangeShapeType="1"/>
            </p:cNvSpPr>
            <p:nvPr/>
          </p:nvSpPr>
          <p:spPr bwMode="auto">
            <a:xfrm>
              <a:off x="3133" y="4087"/>
              <a:ext cx="38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43" name="Line 126"/>
            <p:cNvSpPr>
              <a:spLocks noChangeShapeType="1"/>
            </p:cNvSpPr>
            <p:nvPr/>
          </p:nvSpPr>
          <p:spPr bwMode="auto">
            <a:xfrm flipH="1">
              <a:off x="3133" y="4014"/>
              <a:ext cx="47" cy="7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44" name="Line 127"/>
            <p:cNvSpPr>
              <a:spLocks noChangeShapeType="1"/>
            </p:cNvSpPr>
            <p:nvPr/>
          </p:nvSpPr>
          <p:spPr bwMode="auto">
            <a:xfrm>
              <a:off x="3460" y="4014"/>
              <a:ext cx="58" cy="7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645" name="Group 128"/>
            <p:cNvGrpSpPr/>
            <p:nvPr/>
          </p:nvGrpSpPr>
          <p:grpSpPr bwMode="auto">
            <a:xfrm>
              <a:off x="3185" y="3728"/>
              <a:ext cx="188" cy="241"/>
              <a:chOff x="2825" y="7725"/>
              <a:chExt cx="336" cy="340"/>
            </a:xfrm>
          </p:grpSpPr>
          <p:sp>
            <p:nvSpPr>
              <p:cNvPr id="24646" name="Line 129"/>
              <p:cNvSpPr>
                <a:spLocks noChangeShapeType="1"/>
              </p:cNvSpPr>
              <p:nvPr/>
            </p:nvSpPr>
            <p:spPr bwMode="auto">
              <a:xfrm>
                <a:off x="2825" y="7725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47" name="Line 130"/>
              <p:cNvSpPr>
                <a:spLocks noChangeShapeType="1"/>
              </p:cNvSpPr>
              <p:nvPr/>
            </p:nvSpPr>
            <p:spPr bwMode="auto">
              <a:xfrm>
                <a:off x="2825" y="806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48" name="Line 131"/>
              <p:cNvSpPr>
                <a:spLocks noChangeShapeType="1"/>
              </p:cNvSpPr>
              <p:nvPr/>
            </p:nvSpPr>
            <p:spPr bwMode="auto">
              <a:xfrm>
                <a:off x="2825" y="798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49" name="Line 132"/>
              <p:cNvSpPr>
                <a:spLocks noChangeShapeType="1"/>
              </p:cNvSpPr>
              <p:nvPr/>
            </p:nvSpPr>
            <p:spPr bwMode="auto">
              <a:xfrm>
                <a:off x="2825" y="789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50" name="Line 133"/>
              <p:cNvSpPr>
                <a:spLocks noChangeShapeType="1"/>
              </p:cNvSpPr>
              <p:nvPr/>
            </p:nvSpPr>
            <p:spPr bwMode="auto">
              <a:xfrm>
                <a:off x="2825" y="781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651" name="Group 134"/>
            <p:cNvGrpSpPr/>
            <p:nvPr/>
          </p:nvGrpSpPr>
          <p:grpSpPr bwMode="auto">
            <a:xfrm>
              <a:off x="3180" y="3435"/>
              <a:ext cx="198" cy="229"/>
              <a:chOff x="2825" y="7725"/>
              <a:chExt cx="336" cy="340"/>
            </a:xfrm>
          </p:grpSpPr>
          <p:sp>
            <p:nvSpPr>
              <p:cNvPr id="24652" name="Line 135"/>
              <p:cNvSpPr>
                <a:spLocks noChangeShapeType="1"/>
              </p:cNvSpPr>
              <p:nvPr/>
            </p:nvSpPr>
            <p:spPr bwMode="auto">
              <a:xfrm>
                <a:off x="2825" y="7725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53" name="Line 136"/>
              <p:cNvSpPr>
                <a:spLocks noChangeShapeType="1"/>
              </p:cNvSpPr>
              <p:nvPr/>
            </p:nvSpPr>
            <p:spPr bwMode="auto">
              <a:xfrm>
                <a:off x="2825" y="806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54" name="Line 137"/>
              <p:cNvSpPr>
                <a:spLocks noChangeShapeType="1"/>
              </p:cNvSpPr>
              <p:nvPr/>
            </p:nvSpPr>
            <p:spPr bwMode="auto">
              <a:xfrm>
                <a:off x="2825" y="798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55" name="Line 138"/>
              <p:cNvSpPr>
                <a:spLocks noChangeShapeType="1"/>
              </p:cNvSpPr>
              <p:nvPr/>
            </p:nvSpPr>
            <p:spPr bwMode="auto">
              <a:xfrm>
                <a:off x="2825" y="789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56" name="Line 139"/>
              <p:cNvSpPr>
                <a:spLocks noChangeShapeType="1"/>
              </p:cNvSpPr>
              <p:nvPr/>
            </p:nvSpPr>
            <p:spPr bwMode="auto">
              <a:xfrm>
                <a:off x="2825" y="781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657" name="Line 140"/>
            <p:cNvSpPr>
              <a:spLocks noChangeShapeType="1"/>
            </p:cNvSpPr>
            <p:nvPr/>
          </p:nvSpPr>
          <p:spPr bwMode="auto">
            <a:xfrm>
              <a:off x="3173" y="3151"/>
              <a:ext cx="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58" name="Line 141"/>
            <p:cNvSpPr>
              <a:spLocks noChangeShapeType="1"/>
            </p:cNvSpPr>
            <p:nvPr/>
          </p:nvSpPr>
          <p:spPr bwMode="auto">
            <a:xfrm>
              <a:off x="3178" y="3366"/>
              <a:ext cx="158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59" name="Line 142"/>
            <p:cNvSpPr>
              <a:spLocks noChangeShapeType="1"/>
            </p:cNvSpPr>
            <p:nvPr/>
          </p:nvSpPr>
          <p:spPr bwMode="auto">
            <a:xfrm>
              <a:off x="3185" y="3321"/>
              <a:ext cx="1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60" name="Line 143"/>
            <p:cNvSpPr>
              <a:spLocks noChangeShapeType="1"/>
            </p:cNvSpPr>
            <p:nvPr/>
          </p:nvSpPr>
          <p:spPr bwMode="auto">
            <a:xfrm>
              <a:off x="3185" y="3260"/>
              <a:ext cx="1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61" name="Line 144"/>
            <p:cNvSpPr>
              <a:spLocks noChangeShapeType="1"/>
            </p:cNvSpPr>
            <p:nvPr/>
          </p:nvSpPr>
          <p:spPr bwMode="auto">
            <a:xfrm>
              <a:off x="3195" y="3205"/>
              <a:ext cx="1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662" name="Group 145"/>
            <p:cNvGrpSpPr/>
            <p:nvPr/>
          </p:nvGrpSpPr>
          <p:grpSpPr bwMode="auto">
            <a:xfrm>
              <a:off x="3180" y="2855"/>
              <a:ext cx="186" cy="242"/>
              <a:chOff x="2825" y="7725"/>
              <a:chExt cx="336" cy="340"/>
            </a:xfrm>
          </p:grpSpPr>
          <p:sp>
            <p:nvSpPr>
              <p:cNvPr id="24663" name="Line 146"/>
              <p:cNvSpPr>
                <a:spLocks noChangeShapeType="1"/>
              </p:cNvSpPr>
              <p:nvPr/>
            </p:nvSpPr>
            <p:spPr bwMode="auto">
              <a:xfrm>
                <a:off x="2825" y="7725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64" name="Line 147"/>
              <p:cNvSpPr>
                <a:spLocks noChangeShapeType="1"/>
              </p:cNvSpPr>
              <p:nvPr/>
            </p:nvSpPr>
            <p:spPr bwMode="auto">
              <a:xfrm>
                <a:off x="2825" y="806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65" name="Line 148"/>
              <p:cNvSpPr>
                <a:spLocks noChangeShapeType="1"/>
              </p:cNvSpPr>
              <p:nvPr/>
            </p:nvSpPr>
            <p:spPr bwMode="auto">
              <a:xfrm>
                <a:off x="2825" y="798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66" name="Line 149"/>
              <p:cNvSpPr>
                <a:spLocks noChangeShapeType="1"/>
              </p:cNvSpPr>
              <p:nvPr/>
            </p:nvSpPr>
            <p:spPr bwMode="auto">
              <a:xfrm>
                <a:off x="2825" y="789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67" name="Line 150"/>
              <p:cNvSpPr>
                <a:spLocks noChangeShapeType="1"/>
              </p:cNvSpPr>
              <p:nvPr/>
            </p:nvSpPr>
            <p:spPr bwMode="auto">
              <a:xfrm>
                <a:off x="2825" y="781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668" name="Group 151"/>
            <p:cNvGrpSpPr/>
            <p:nvPr/>
          </p:nvGrpSpPr>
          <p:grpSpPr bwMode="auto">
            <a:xfrm>
              <a:off x="3180" y="2553"/>
              <a:ext cx="186" cy="241"/>
              <a:chOff x="2825" y="7725"/>
              <a:chExt cx="336" cy="340"/>
            </a:xfrm>
          </p:grpSpPr>
          <p:sp>
            <p:nvSpPr>
              <p:cNvPr id="24669" name="Line 152"/>
              <p:cNvSpPr>
                <a:spLocks noChangeShapeType="1"/>
              </p:cNvSpPr>
              <p:nvPr/>
            </p:nvSpPr>
            <p:spPr bwMode="auto">
              <a:xfrm>
                <a:off x="2825" y="7725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70" name="Line 153"/>
              <p:cNvSpPr>
                <a:spLocks noChangeShapeType="1"/>
              </p:cNvSpPr>
              <p:nvPr/>
            </p:nvSpPr>
            <p:spPr bwMode="auto">
              <a:xfrm>
                <a:off x="2825" y="806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71" name="Line 154"/>
              <p:cNvSpPr>
                <a:spLocks noChangeShapeType="1"/>
              </p:cNvSpPr>
              <p:nvPr/>
            </p:nvSpPr>
            <p:spPr bwMode="auto">
              <a:xfrm>
                <a:off x="2825" y="798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72" name="Line 155"/>
              <p:cNvSpPr>
                <a:spLocks noChangeShapeType="1"/>
              </p:cNvSpPr>
              <p:nvPr/>
            </p:nvSpPr>
            <p:spPr bwMode="auto">
              <a:xfrm>
                <a:off x="2825" y="7895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73" name="Line 156"/>
              <p:cNvSpPr>
                <a:spLocks noChangeShapeType="1"/>
              </p:cNvSpPr>
              <p:nvPr/>
            </p:nvSpPr>
            <p:spPr bwMode="auto">
              <a:xfrm>
                <a:off x="2825" y="7810"/>
                <a:ext cx="23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674" name="Text Box 157"/>
            <p:cNvSpPr txBox="1">
              <a:spLocks noChangeArrowheads="1"/>
            </p:cNvSpPr>
            <p:nvPr/>
          </p:nvSpPr>
          <p:spPr bwMode="auto">
            <a:xfrm>
              <a:off x="3204" y="2263"/>
              <a:ext cx="21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just" eaLnBrk="0" hangingPunct="0"/>
              <a:r>
                <a:rPr lang="en-US" altLang="zh-CN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ml</a:t>
              </a:r>
            </a:p>
          </p:txBody>
        </p:sp>
        <p:sp>
          <p:nvSpPr>
            <p:cNvPr id="24675" name="Line 158"/>
            <p:cNvSpPr>
              <a:spLocks noChangeShapeType="1"/>
            </p:cNvSpPr>
            <p:nvPr/>
          </p:nvSpPr>
          <p:spPr bwMode="auto">
            <a:xfrm>
              <a:off x="3164" y="2983"/>
              <a:ext cx="305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76" name="Freeform 159" descr="花岗岩"/>
            <p:cNvSpPr>
              <a:spLocks noChangeArrowheads="1"/>
            </p:cNvSpPr>
            <p:nvPr/>
          </p:nvSpPr>
          <p:spPr bwMode="auto">
            <a:xfrm rot="-5073058">
              <a:off x="3171" y="3743"/>
              <a:ext cx="288" cy="253"/>
            </a:xfrm>
            <a:custGeom>
              <a:avLst/>
              <a:gdLst>
                <a:gd name="T0" fmla="*/ 252 w 355"/>
                <a:gd name="T1" fmla="*/ 25 h 395"/>
                <a:gd name="T2" fmla="*/ 132 w 355"/>
                <a:gd name="T3" fmla="*/ 37 h 395"/>
                <a:gd name="T4" fmla="*/ 60 w 355"/>
                <a:gd name="T5" fmla="*/ 49 h 395"/>
                <a:gd name="T6" fmla="*/ 0 w 355"/>
                <a:gd name="T7" fmla="*/ 157 h 395"/>
                <a:gd name="T8" fmla="*/ 276 w 355"/>
                <a:gd name="T9" fmla="*/ 313 h 395"/>
                <a:gd name="T10" fmla="*/ 324 w 355"/>
                <a:gd name="T11" fmla="*/ 277 h 395"/>
                <a:gd name="T12" fmla="*/ 348 w 355"/>
                <a:gd name="T13" fmla="*/ 205 h 395"/>
                <a:gd name="T14" fmla="*/ 336 w 355"/>
                <a:gd name="T15" fmla="*/ 97 h 395"/>
                <a:gd name="T16" fmla="*/ 264 w 355"/>
                <a:gd name="T17" fmla="*/ 73 h 395"/>
                <a:gd name="T18" fmla="*/ 252 w 355"/>
                <a:gd name="T19" fmla="*/ 37 h 395"/>
                <a:gd name="T20" fmla="*/ 252 w 355"/>
                <a:gd name="T21" fmla="*/ 25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395">
                  <a:moveTo>
                    <a:pt x="252" y="25"/>
                  </a:moveTo>
                  <a:cubicBezTo>
                    <a:pt x="212" y="29"/>
                    <a:pt x="172" y="32"/>
                    <a:pt x="132" y="37"/>
                  </a:cubicBezTo>
                  <a:cubicBezTo>
                    <a:pt x="108" y="40"/>
                    <a:pt x="80" y="35"/>
                    <a:pt x="60" y="49"/>
                  </a:cubicBezTo>
                  <a:cubicBezTo>
                    <a:pt x="24" y="74"/>
                    <a:pt x="13" y="119"/>
                    <a:pt x="0" y="157"/>
                  </a:cubicBezTo>
                  <a:cubicBezTo>
                    <a:pt x="18" y="395"/>
                    <a:pt x="1" y="327"/>
                    <a:pt x="276" y="313"/>
                  </a:cubicBezTo>
                  <a:cubicBezTo>
                    <a:pt x="292" y="301"/>
                    <a:pt x="313" y="294"/>
                    <a:pt x="324" y="277"/>
                  </a:cubicBezTo>
                  <a:cubicBezTo>
                    <a:pt x="338" y="256"/>
                    <a:pt x="348" y="205"/>
                    <a:pt x="348" y="205"/>
                  </a:cubicBezTo>
                  <a:cubicBezTo>
                    <a:pt x="344" y="169"/>
                    <a:pt x="355" y="128"/>
                    <a:pt x="336" y="97"/>
                  </a:cubicBezTo>
                  <a:cubicBezTo>
                    <a:pt x="322" y="76"/>
                    <a:pt x="264" y="73"/>
                    <a:pt x="264" y="73"/>
                  </a:cubicBezTo>
                  <a:cubicBezTo>
                    <a:pt x="260" y="61"/>
                    <a:pt x="260" y="47"/>
                    <a:pt x="252" y="37"/>
                  </a:cubicBezTo>
                  <a:cubicBezTo>
                    <a:pt x="235" y="16"/>
                    <a:pt x="176" y="0"/>
                    <a:pt x="252" y="25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77" name="Freeform 160"/>
            <p:cNvSpPr>
              <a:spLocks noChangeArrowheads="1"/>
            </p:cNvSpPr>
            <p:nvPr/>
          </p:nvSpPr>
          <p:spPr bwMode="auto">
            <a:xfrm>
              <a:off x="3227" y="3823"/>
              <a:ext cx="190" cy="72"/>
            </a:xfrm>
            <a:custGeom>
              <a:avLst/>
              <a:gdLst>
                <a:gd name="T0" fmla="*/ 0 w 258"/>
                <a:gd name="T1" fmla="*/ 60 h 63"/>
                <a:gd name="T2" fmla="*/ 240 w 258"/>
                <a:gd name="T3" fmla="*/ 48 h 63"/>
                <a:gd name="T4" fmla="*/ 192 w 258"/>
                <a:gd name="T5" fmla="*/ 24 h 63"/>
                <a:gd name="T6" fmla="*/ 48 w 258"/>
                <a:gd name="T7" fmla="*/ 0 h 63"/>
                <a:gd name="T8" fmla="*/ 108 w 258"/>
                <a:gd name="T9" fmla="*/ 1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63">
                  <a:moveTo>
                    <a:pt x="0" y="60"/>
                  </a:moveTo>
                  <a:cubicBezTo>
                    <a:pt x="80" y="56"/>
                    <a:pt x="161" y="63"/>
                    <a:pt x="240" y="48"/>
                  </a:cubicBezTo>
                  <a:cubicBezTo>
                    <a:pt x="258" y="45"/>
                    <a:pt x="209" y="30"/>
                    <a:pt x="192" y="24"/>
                  </a:cubicBezTo>
                  <a:cubicBezTo>
                    <a:pt x="172" y="17"/>
                    <a:pt x="59" y="0"/>
                    <a:pt x="48" y="0"/>
                  </a:cubicBezTo>
                  <a:cubicBezTo>
                    <a:pt x="28" y="0"/>
                    <a:pt x="108" y="12"/>
                    <a:pt x="108" y="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78" name="Freeform 161"/>
            <p:cNvSpPr>
              <a:spLocks noChangeArrowheads="1"/>
            </p:cNvSpPr>
            <p:nvPr/>
          </p:nvSpPr>
          <p:spPr bwMode="auto">
            <a:xfrm>
              <a:off x="3223" y="2167"/>
              <a:ext cx="346" cy="1680"/>
            </a:xfrm>
            <a:custGeom>
              <a:avLst/>
              <a:gdLst>
                <a:gd name="T0" fmla="*/ 100 w 292"/>
                <a:gd name="T1" fmla="*/ 1656 h 1656"/>
                <a:gd name="T2" fmla="*/ 112 w 292"/>
                <a:gd name="T3" fmla="*/ 708 h 1656"/>
                <a:gd name="T4" fmla="*/ 160 w 292"/>
                <a:gd name="T5" fmla="*/ 192 h 1656"/>
                <a:gd name="T6" fmla="*/ 220 w 292"/>
                <a:gd name="T7" fmla="*/ 36 h 1656"/>
                <a:gd name="T8" fmla="*/ 292 w 292"/>
                <a:gd name="T9" fmla="*/ 0 h 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" h="1656">
                  <a:moveTo>
                    <a:pt x="100" y="1656"/>
                  </a:moveTo>
                  <a:cubicBezTo>
                    <a:pt x="0" y="1355"/>
                    <a:pt x="73" y="1020"/>
                    <a:pt x="112" y="708"/>
                  </a:cubicBezTo>
                  <a:cubicBezTo>
                    <a:pt x="119" y="515"/>
                    <a:pt x="124" y="372"/>
                    <a:pt x="160" y="192"/>
                  </a:cubicBezTo>
                  <a:cubicBezTo>
                    <a:pt x="171" y="136"/>
                    <a:pt x="202" y="91"/>
                    <a:pt x="220" y="36"/>
                  </a:cubicBezTo>
                  <a:cubicBezTo>
                    <a:pt x="228" y="11"/>
                    <a:pt x="292" y="0"/>
                    <a:pt x="2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79" name="Text Box 162"/>
            <p:cNvSpPr txBox="1">
              <a:spLocks noChangeArrowheads="1"/>
            </p:cNvSpPr>
            <p:nvPr/>
          </p:nvSpPr>
          <p:spPr bwMode="auto">
            <a:xfrm>
              <a:off x="3518" y="2887"/>
              <a:ext cx="30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zh-CN" sz="2800" b="1" baseline="-250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70783" name="对象 70782"/>
          <p:cNvGraphicFramePr>
            <a:graphicFrameLocks/>
          </p:cNvGraphicFramePr>
          <p:nvPr/>
        </p:nvGraphicFramePr>
        <p:xfrm>
          <a:off x="6386096" y="2885388"/>
          <a:ext cx="1920875" cy="576263"/>
        </p:xfrm>
        <a:graphic>
          <a:graphicData uri="http://schemas.openxmlformats.org/presentationml/2006/ole">
            <p:oleObj spid="_x0000_s40962" r:id="rId4" imgW="761669" imgH="228501" progId="">
              <p:embed/>
            </p:oleObj>
          </a:graphicData>
        </a:graphic>
      </p:graphicFrame>
      <p:graphicFrame>
        <p:nvGraphicFramePr>
          <p:cNvPr id="70784" name="对象 70783"/>
          <p:cNvGraphicFramePr>
            <a:graphicFrameLocks/>
          </p:cNvGraphicFramePr>
          <p:nvPr/>
        </p:nvGraphicFramePr>
        <p:xfrm>
          <a:off x="6413083" y="3566425"/>
          <a:ext cx="1920875" cy="576262"/>
        </p:xfrm>
        <a:graphic>
          <a:graphicData uri="http://schemas.openxmlformats.org/presentationml/2006/ole">
            <p:oleObj spid="_x0000_s40961" r:id="rId5" imgW="761669" imgH="22850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2" name="文本框 49161"/>
          <p:cNvSpPr txBox="1">
            <a:spLocks noChangeArrowheads="1"/>
          </p:cNvSpPr>
          <p:nvPr/>
        </p:nvSpPr>
        <p:spPr bwMode="auto">
          <a:xfrm>
            <a:off x="1326829" y="944239"/>
            <a:ext cx="831373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实验步骤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】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）用调节好的天平测量石块的质量</a:t>
            </a:r>
            <a:r>
              <a:rPr lang="en-US" altLang="zh-CN" sz="28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）在量筒中倒入适量的水，记录水的体积</a:t>
            </a:r>
            <a:r>
              <a:rPr lang="en-US" altLang="zh-CN" sz="28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zh-CN" altLang="en-US" sz="2800" b="1" baseline="-250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）用细线拴好石块，浸没在量筒的水中，记录水面到达的刻度</a:t>
            </a:r>
            <a:r>
              <a:rPr lang="en-US" altLang="zh-CN" sz="28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zh-CN" altLang="en-US" sz="2800" b="1" baseline="-25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总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）根据公式             </a:t>
            </a:r>
            <a:r>
              <a:rPr lang="zh-CN" altLang="en-US" sz="28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，计</a:t>
            </a:r>
            <a:r>
              <a:rPr lang="zh-CN" altLang="en-US" sz="28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算石块的密度。</a:t>
            </a:r>
          </a:p>
        </p:txBody>
      </p:sp>
      <p:graphicFrame>
        <p:nvGraphicFramePr>
          <p:cNvPr id="49163" name="对象 49162"/>
          <p:cNvGraphicFramePr>
            <a:graphicFrameLocks/>
          </p:cNvGraphicFramePr>
          <p:nvPr/>
        </p:nvGraphicFramePr>
        <p:xfrm>
          <a:off x="3844924" y="3990516"/>
          <a:ext cx="1101725" cy="1006475"/>
        </p:xfrm>
        <a:graphic>
          <a:graphicData uri="http://schemas.openxmlformats.org/presentationml/2006/ole">
            <p:oleObj spid="_x0000_s44033" r:id="rId3" imgW="444114" imgH="406048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框 50181"/>
          <p:cNvSpPr txBox="1">
            <a:spLocks noChangeArrowheads="1"/>
          </p:cNvSpPr>
          <p:nvPr/>
        </p:nvSpPr>
        <p:spPr bwMode="auto">
          <a:xfrm>
            <a:off x="1179461" y="465447"/>
            <a:ext cx="3691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验记录表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格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】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0281" name="表格 50280"/>
          <p:cNvGraphicFramePr/>
          <p:nvPr/>
        </p:nvGraphicFramePr>
        <p:xfrm>
          <a:off x="1179461" y="1077397"/>
          <a:ext cx="10017203" cy="1644281"/>
        </p:xfrm>
        <a:graphic>
          <a:graphicData uri="http://schemas.openxmlformats.org/drawingml/2006/table">
            <a:tbl>
              <a:tblPr/>
              <a:tblGrid>
                <a:gridCol w="1864382"/>
                <a:gridCol w="1551815"/>
                <a:gridCol w="2872017"/>
                <a:gridCol w="1852914"/>
                <a:gridCol w="1876075"/>
              </a:tblGrid>
              <a:tr h="1002124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zh-CN" altLang="en-US" sz="24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石块</a:t>
                      </a:r>
                      <a:r>
                        <a:rPr lang="zh-CN" altLang="en-US" sz="24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的</a:t>
                      </a:r>
                      <a:r>
                        <a:rPr lang="zh-CN" altLang="en-US" sz="2400" smtClean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质量</a:t>
                      </a:r>
                      <a:endParaRPr lang="zh-CN" altLang="en-US" sz="2400" dirty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zh-CN" sz="24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en-US" altLang="zh-CN" sz="2400" i="1" dirty="0" err="1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</a:t>
                      </a:r>
                      <a:r>
                        <a:rPr lang="en-US" altLang="zh-CN" sz="2400" dirty="0" err="1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/g</a:t>
                      </a:r>
                      <a:endParaRPr lang="en-US" altLang="zh-CN" sz="240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zh-CN" altLang="en-US" sz="24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水</a:t>
                      </a:r>
                      <a:r>
                        <a:rPr lang="zh-CN" altLang="en-US" sz="24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的</a:t>
                      </a:r>
                      <a:r>
                        <a:rPr lang="zh-CN" altLang="en-US" sz="2400" smtClean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体积</a:t>
                      </a:r>
                      <a:endParaRPr lang="zh-CN" altLang="en-US" sz="2400" dirty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zh-CN" sz="2400" i="1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en-US" altLang="zh-CN" sz="2400" baseline="-300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lang="en-US" altLang="zh-CN" sz="24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/cm</a:t>
                      </a:r>
                      <a:r>
                        <a:rPr lang="en-US" altLang="zh-CN" sz="2400" baseline="300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240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zh-CN" altLang="en-US" sz="24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石块和水的总体积</a:t>
                      </a:r>
                    </a:p>
                    <a:p>
                      <a:pPr marL="0" lvl="0" indent="0" algn="ctr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zh-CN" sz="24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en-US" altLang="zh-CN" sz="2400" i="1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zh-CN" altLang="en-US" sz="2400" baseline="-300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总</a:t>
                      </a:r>
                      <a:r>
                        <a:rPr lang="en-US" altLang="zh-CN" sz="24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/cm</a:t>
                      </a:r>
                      <a:r>
                        <a:rPr lang="en-US" altLang="zh-CN" sz="2400" baseline="300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240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zh-CN" altLang="en-US" sz="24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石块</a:t>
                      </a:r>
                      <a:r>
                        <a:rPr lang="zh-CN" altLang="en-US" sz="24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的</a:t>
                      </a:r>
                      <a:r>
                        <a:rPr lang="zh-CN" altLang="en-US" sz="2400" smtClean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体积</a:t>
                      </a:r>
                      <a:endParaRPr lang="zh-CN" altLang="en-US" sz="2400" dirty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zh-CN" sz="24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en-US" altLang="zh-CN" sz="2400" i="1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V</a:t>
                      </a:r>
                      <a:r>
                        <a:rPr lang="en-US" altLang="zh-CN" sz="24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/cm</a:t>
                      </a:r>
                      <a:r>
                        <a:rPr lang="en-US" altLang="zh-CN" sz="2400" baseline="300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240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zh-CN" altLang="en-US" sz="2400" dirty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石块</a:t>
                      </a:r>
                      <a:r>
                        <a:rPr lang="zh-CN" altLang="en-US" sz="24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的</a:t>
                      </a:r>
                      <a:r>
                        <a:rPr lang="zh-CN" altLang="en-US" sz="2400" smtClean="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密度</a:t>
                      </a:r>
                      <a:endParaRPr lang="zh-CN" altLang="en-US" sz="2400" dirty="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lvl="0" indent="0" algn="ctr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zh-CN" sz="2400" i="1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ρ</a:t>
                      </a:r>
                      <a:r>
                        <a:rPr lang="en-US" altLang="zh-CN" sz="24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/kg·m</a:t>
                      </a:r>
                      <a:r>
                        <a:rPr lang="en-US" altLang="zh-CN" sz="2400" baseline="30000">
                          <a:solidFill>
                            <a:srgbClr val="11111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-3</a:t>
                      </a:r>
                      <a:endParaRPr lang="en-US" altLang="zh-CN" sz="2400">
                        <a:solidFill>
                          <a:srgbClr val="11111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157"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>
                        <a:latin typeface="Times New Roman" panose="02020603050405020304" pitchFamily="18" charset="0"/>
                        <a:ea typeface="楷体_GB2312" pitchFamily="49" charset="-122"/>
                      </a:endParaRPr>
                    </a:p>
                  </a:txBody>
                  <a:tcPr anchor="ctr">
                    <a:lnL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>
                        <a:latin typeface="Times New Roman" panose="02020603050405020304" pitchFamily="18" charset="0"/>
                        <a:ea typeface="楷体_GB2312" pitchFamily="49" charset="-122"/>
                      </a:endParaRPr>
                    </a:p>
                  </a:txBody>
                  <a:tcPr anchor="ctr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>
                        <a:latin typeface="Times New Roman" panose="02020603050405020304" pitchFamily="18" charset="0"/>
                        <a:ea typeface="楷体_GB2312" pitchFamily="49" charset="-122"/>
                      </a:endParaRPr>
                    </a:p>
                  </a:txBody>
                  <a:tcPr anchor="ctr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>
                        <a:latin typeface="Times New Roman" panose="02020603050405020304" pitchFamily="18" charset="0"/>
                        <a:ea typeface="楷体_GB2312" pitchFamily="49" charset="-122"/>
                      </a:endParaRPr>
                    </a:p>
                  </a:txBody>
                  <a:tcPr anchor="ctr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Char char="u"/>
                        <a:defRPr sz="1800" b="1">
                          <a:solidFill>
                            <a:schemeClr val="folHlink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2400">
                          <a:solidFill>
                            <a:schemeClr val="tx1"/>
                          </a:solidFill>
                          <a:latin typeface="+mn-lt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+mn-lt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60000"/>
                        <a:buFont typeface="Wingdings" panose="05000000000000000000" pitchFamily="2" charset="2"/>
                        <a:buChar char="n"/>
                        <a:defRPr sz="1200">
                          <a:solidFill>
                            <a:schemeClr val="tx1"/>
                          </a:solidFill>
                          <a:latin typeface="+mn-lt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dirty="0">
                        <a:latin typeface="Times New Roman" panose="02020603050405020304" pitchFamily="18" charset="0"/>
                        <a:ea typeface="楷体_GB2312" pitchFamily="49" charset="-122"/>
                      </a:endParaRPr>
                    </a:p>
                  </a:txBody>
                  <a:tcPr anchor="ctr">
                    <a:lnL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3D8F95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8" name="组合 17"/>
          <p:cNvGrpSpPr/>
          <p:nvPr/>
        </p:nvGrpSpPr>
        <p:grpSpPr bwMode="auto">
          <a:xfrm>
            <a:off x="360700" y="2684200"/>
            <a:ext cx="1316037" cy="1000125"/>
            <a:chOff x="38580" y="1460203"/>
            <a:chExt cx="1753299" cy="1332175"/>
          </a:xfrm>
        </p:grpSpPr>
        <p:sp>
          <p:nvSpPr>
            <p:cNvPr id="19" name="爆炸形: 14 pt  21"/>
            <p:cNvSpPr>
              <a:spLocks noChangeArrowheads="1"/>
            </p:cNvSpPr>
            <p:nvPr/>
          </p:nvSpPr>
          <p:spPr bwMode="auto">
            <a:xfrm>
              <a:off x="38580" y="1460203"/>
              <a:ext cx="1753299" cy="1332175"/>
            </a:xfrm>
            <a:prstGeom prst="irregularSeal2">
              <a:avLst/>
            </a:prstGeom>
            <a:solidFill>
              <a:srgbClr val="00B0F0"/>
            </a:solidFill>
            <a:ln w="12700">
              <a:solidFill>
                <a:srgbClr val="41719C"/>
              </a:solidFill>
              <a:miter lim="800000"/>
            </a:ln>
          </p:spPr>
          <p:txBody>
            <a:bodyPr lIns="68580" tIns="34290" rIns="68580" bIns="34290"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3429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6858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0287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1371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18288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2860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27432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2004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>
                <a:buFontTx/>
                <a:buNone/>
              </a:pPr>
              <a:endParaRPr lang="zh-CN" altLang="en-US" sz="1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5"/>
            <p:cNvSpPr txBox="1">
              <a:spLocks noChangeArrowheads="1"/>
            </p:cNvSpPr>
            <p:nvPr/>
          </p:nvSpPr>
          <p:spPr bwMode="auto">
            <a:xfrm rot="-1362996">
              <a:off x="290098" y="1804428"/>
              <a:ext cx="12502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3429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6858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0287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1371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18288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2860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27432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2004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>
                <a:buFontTx/>
                <a:buNone/>
              </a:pPr>
              <a:r>
                <a:rPr lang="zh-CN" altLang="en-US" sz="2700">
                  <a:solidFill>
                    <a:srgbClr val="FF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注意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1018719" y="3040806"/>
            <a:ext cx="10045927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zh-CN" altLang="en-US" sz="2400" b="1" dirty="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b="1" dirty="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 b="1" dirty="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）测液体密度时，若先称出空烧杯的质量，再称液体和烧杯的总质量，然后将液体全部倒入量筒，由于烧杯内液体倒不尽，会使得所测体积偏小，所测密度偏大，误差较大；</a:t>
            </a:r>
          </a:p>
          <a:p>
            <a:pPr indent="457200">
              <a:lnSpc>
                <a:spcPct val="130000"/>
              </a:lnSpc>
            </a:pPr>
            <a:r>
              <a:rPr lang="zh-CN" altLang="en-US" sz="2400" b="1" dirty="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b="1" dirty="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b="1" dirty="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）测固体密度时，如果先测体积，会使得物体表面有液体残留，造成所测质量偏大，所测密度偏大，误差较</a:t>
            </a:r>
            <a:r>
              <a:rPr lang="zh-CN" altLang="en-US" sz="2400" b="1" dirty="0" smtClean="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大。</a:t>
            </a:r>
            <a:endParaRPr lang="zh-CN" altLang="en-US" sz="2400" b="1" dirty="0">
              <a:solidFill>
                <a:srgbClr val="0D0D0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测量石块的密度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9423" y="446907"/>
            <a:ext cx="6270938" cy="5016750"/>
          </a:xfrm>
          <a:prstGeom prst="rect">
            <a:avLst/>
          </a:prstGeom>
        </p:spPr>
      </p:pic>
      <p:pic>
        <p:nvPicPr>
          <p:cNvPr id="14" name="Picture 3" descr="点击画面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6842" y="5652451"/>
            <a:ext cx="2568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72887" y="1376177"/>
            <a:ext cx="83520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．会用量筒测量液体和固体的体积，并利用天平和量筒测量不同形状固体和液体的密度，体会等量替换的方</a:t>
            </a:r>
            <a:r>
              <a:rPr lang="zh-CN" alt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法。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方正兰亭黑_GB18030" panose="02000000000000000000" charset="-122"/>
              <a:cs typeface="Times New Roman" panose="02020603050405020304" pitchFamily="18" charset="0"/>
            </a:endParaRPr>
          </a:p>
          <a:p>
            <a:pPr indent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．会利用物理公式间接测定某个物理量，进一步巩固密度的概念。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方正兰亭黑_GB18030" panose="02000000000000000000" charset="-122"/>
              <a:cs typeface="Times New Roman" panose="02020603050405020304" pitchFamily="18" charset="0"/>
            </a:endParaRPr>
          </a:p>
          <a:p>
            <a:pPr indent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．在测量固体和液体密度的过程中，熟悉天平、量筒的使用技能，规范实验操作步骤，培养严谨的科学态度。</a:t>
            </a:r>
            <a:endParaRPr lang="en-US" altLang="zh-CN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方正兰亭黑_GB18030" panose="02000000000000000000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3" descr="E:\导入资料\负责系列\2016-2017\全练\教师素材2016.2.20\教师素材\5化学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05748" y="2132900"/>
            <a:ext cx="2638425" cy="25701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271149" y="69837"/>
            <a:ext cx="3496087" cy="1003300"/>
            <a:chOff x="402739" y="21978"/>
            <a:chExt cx="3496087" cy="1003300"/>
          </a:xfrm>
        </p:grpSpPr>
        <p:sp>
          <p:nvSpPr>
            <p:cNvPr id="13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学 习 目 标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15" name="直接连接符 14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6" name="图片 15" descr="标题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文本框 39937"/>
          <p:cNvSpPr txBox="1">
            <a:spLocks noChangeArrowheads="1"/>
          </p:cNvSpPr>
          <p:nvPr/>
        </p:nvSpPr>
        <p:spPr bwMode="auto">
          <a:xfrm>
            <a:off x="1492562" y="1117629"/>
            <a:ext cx="8243865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457200" algn="l">
              <a:lnSpc>
                <a:spcPct val="120000"/>
              </a:lnSpc>
              <a:spcBef>
                <a:spcPct val="50000"/>
              </a:spcBef>
            </a:pPr>
            <a:r>
              <a:rPr lang="zh-CN" altLang="en-US" sz="3200" smtClean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测</a:t>
            </a:r>
            <a:r>
              <a:rPr lang="zh-CN" altLang="en-US" sz="32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形状不规则、</a:t>
            </a:r>
            <a:r>
              <a:rPr lang="zh-CN" altLang="en-US" sz="320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密度小于水</a:t>
            </a:r>
            <a:r>
              <a:rPr lang="zh-CN" altLang="en-US" sz="32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、体积较小的固体</a:t>
            </a:r>
            <a:r>
              <a:rPr lang="zh-CN" altLang="en-US" sz="32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物质的</a:t>
            </a:r>
            <a:r>
              <a:rPr lang="zh-CN" altLang="en-US" sz="32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密度（如</a:t>
            </a:r>
            <a:r>
              <a:rPr lang="zh-CN" altLang="en-US" sz="320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石蜡、木块</a:t>
            </a:r>
            <a:r>
              <a:rPr lang="zh-CN" altLang="en-US" sz="32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39939" name="文本框 39938"/>
          <p:cNvSpPr txBox="1"/>
          <p:nvPr/>
        </p:nvSpPr>
        <p:spPr>
          <a:xfrm>
            <a:off x="1934140" y="3717522"/>
            <a:ext cx="7946495" cy="1865126"/>
          </a:xfrm>
          <a:prstGeom prst="rect">
            <a:avLst/>
          </a:prstGeom>
          <a:solidFill>
            <a:srgbClr val="CC99FF"/>
          </a:solidFill>
          <a:ln w="9525">
            <a:noFill/>
          </a:ln>
        </p:spPr>
        <p:txBody>
          <a:bodyPr wrap="square">
            <a:spAutoFit/>
          </a:bodyPr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ct val="50000"/>
              </a:spcBef>
            </a:pPr>
            <a:r>
              <a:rPr lang="zh-CN" altLang="en-US" sz="320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zh-CN" altLang="en-US" sz="3200"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zh-CN" altLang="en-US" sz="3200" smtClean="0">
                <a:latin typeface="楷体_GB2312" pitchFamily="49" charset="-122"/>
                <a:ea typeface="楷体_GB2312" pitchFamily="49" charset="-122"/>
              </a:rPr>
              <a:t>蜡块密</a:t>
            </a:r>
            <a:r>
              <a:rPr lang="zh-CN" altLang="en-US" sz="3200">
                <a:latin typeface="楷体_GB2312" pitchFamily="49" charset="-122"/>
                <a:ea typeface="楷体_GB2312" pitchFamily="49" charset="-122"/>
              </a:rPr>
              <a:t>度比水小，不会沉入水中，也能用天平和量筒测出蜡块的密度吗</a:t>
            </a:r>
            <a:r>
              <a:rPr lang="zh-CN" altLang="en-US" sz="3200" smtClean="0">
                <a:latin typeface="楷体_GB2312" pitchFamily="49" charset="-122"/>
                <a:ea typeface="楷体_GB2312" pitchFamily="49" charset="-122"/>
              </a:rPr>
              <a:t>？想想</a:t>
            </a:r>
            <a:r>
              <a:rPr lang="zh-CN" altLang="en-US" sz="3200">
                <a:latin typeface="楷体_GB2312" pitchFamily="49" charset="-122"/>
                <a:ea typeface="楷体_GB2312" pitchFamily="49" charset="-122"/>
              </a:rPr>
              <a:t>有什么好办法？</a:t>
            </a:r>
          </a:p>
        </p:txBody>
      </p:sp>
      <p:pic>
        <p:nvPicPr>
          <p:cNvPr id="39940" name="图片 39939" descr="想想议议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2283" y="258921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"/>
          <p:cNvSpPr txBox="1"/>
          <p:nvPr/>
        </p:nvSpPr>
        <p:spPr bwMode="auto">
          <a:xfrm>
            <a:off x="1244761" y="106689"/>
            <a:ext cx="469872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三、密度测量拓展</a:t>
            </a:r>
            <a:endParaRPr lang="zh-CN" altLang="en-US" sz="4400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1402" y="588787"/>
            <a:ext cx="7997443" cy="4869243"/>
            <a:chOff x="1842016" y="1390404"/>
            <a:chExt cx="7997443" cy="4869243"/>
          </a:xfrm>
        </p:grpSpPr>
        <p:sp>
          <p:nvSpPr>
            <p:cNvPr id="40962" name="Rectangle 2"/>
            <p:cNvSpPr/>
            <p:nvPr/>
          </p:nvSpPr>
          <p:spPr>
            <a:xfrm>
              <a:off x="1842016" y="1390404"/>
              <a:ext cx="7997443" cy="4869243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indent="504190" eaLnBrk="1" hangingPunct="1">
                <a:lnSpc>
                  <a:spcPct val="13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zh-CN" alt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实验：测定密度比水小的</a:t>
              </a:r>
              <a:r>
                <a:rPr lang="zh-CN" alt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石蜡</a:t>
              </a:r>
              <a:r>
                <a:rPr lang="zh-CN" alt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的密度</a:t>
              </a:r>
            </a:p>
            <a:p>
              <a:pPr indent="504190" eaLnBrk="1" hangingPunct="1">
                <a:lnSpc>
                  <a:spcPct val="13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zh-CN" alt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器材：天平、量筒、水、细铁丝、石蜡</a:t>
              </a:r>
            </a:p>
            <a:p>
              <a:pPr indent="504190" eaLnBrk="1" hangingPunct="1">
                <a:lnSpc>
                  <a:spcPct val="13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zh-CN" alt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方</a:t>
              </a:r>
              <a:r>
                <a:rPr lang="zh-CN" altLang="en-US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法一：</a:t>
              </a:r>
              <a:r>
                <a:rPr lang="zh-CN" alt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压入法</a:t>
              </a:r>
            </a:p>
            <a:p>
              <a:pPr indent="504190" eaLnBrk="1" hangingPunct="1">
                <a:lnSpc>
                  <a:spcPct val="130000"/>
                </a:lnSpc>
                <a:spcBef>
                  <a:spcPts val="0"/>
                </a:spcBef>
                <a:buClr>
                  <a:srgbClr val="CC3300"/>
                </a:buClr>
                <a:buAutoNum type="circleNumDbPlain"/>
              </a:pPr>
              <a:r>
                <a:rPr lang="zh-CN" alt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用天平称出石蜡块质量</a:t>
              </a:r>
              <a:r>
                <a:rPr lang="en-US" altLang="zh-CN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zh-CN" altLang="en-US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；</a:t>
              </a:r>
              <a:endPara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504190" eaLnBrk="1" hangingPunct="1">
                <a:lnSpc>
                  <a:spcPct val="130000"/>
                </a:lnSpc>
                <a:spcBef>
                  <a:spcPts val="0"/>
                </a:spcBef>
                <a:buClr>
                  <a:srgbClr val="CC3300"/>
                </a:buClr>
                <a:buAutoNum type="circleNumDbPlain"/>
              </a:pPr>
              <a:r>
                <a:rPr lang="zh-CN" alt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在量筒中倒入适量的水，记下水的体积</a:t>
              </a:r>
              <a:r>
                <a:rPr lang="en-US" altLang="zh-CN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zh-CN" sz="26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zh-CN" altLang="en-US" sz="36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；</a:t>
              </a:r>
              <a:endParaRPr lang="en-US" altLang="zh-CN" sz="2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504190" eaLnBrk="1" hangingPunct="1">
                <a:lnSpc>
                  <a:spcPct val="130000"/>
                </a:lnSpc>
                <a:spcBef>
                  <a:spcPts val="0"/>
                </a:spcBef>
                <a:buClr>
                  <a:srgbClr val="CC3300"/>
                </a:buClr>
                <a:buAutoNum type="circleNumDbPlain"/>
              </a:pPr>
              <a:r>
                <a:rPr lang="zh-CN" alt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把石蜡放入量筒水里，用一根细铁丝把石蜡压入水中，记下这时量筒中水面达到的刻度值</a:t>
              </a:r>
              <a:r>
                <a:rPr lang="en-US" altLang="zh-CN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zh-CN" sz="26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，两次读数之差</a:t>
              </a:r>
              <a:r>
                <a:rPr lang="en-US" altLang="zh-CN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zh-CN" altLang="en-US" sz="2600" b="1" dirty="0" smtClean="0">
                  <a:latin typeface="宋体" panose="02010600030101010101" pitchFamily="2" charset="-122"/>
                  <a:cs typeface="Times New Roman" panose="02020603050405020304" pitchFamily="18" charset="0"/>
                </a:rPr>
                <a:t>＝</a:t>
              </a:r>
              <a:r>
                <a:rPr lang="en-US" altLang="zh-CN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zh-CN" sz="26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zh-CN" altLang="en-US" sz="2600" b="1" dirty="0" smtClean="0">
                  <a:latin typeface="宋体" panose="02010600030101010101" pitchFamily="2" charset="-122"/>
                  <a:cs typeface="Times New Roman" panose="02020603050405020304" pitchFamily="18" charset="0"/>
                </a:rPr>
                <a:t>－</a:t>
              </a:r>
              <a:r>
                <a:rPr lang="en-US" altLang="zh-CN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zh-CN" sz="26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zh-CN" altLang="en-US" sz="26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；</a:t>
              </a:r>
              <a:endParaRPr lang="en-US" altLang="zh-CN" sz="2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504190" eaLnBrk="1" hangingPunct="1">
                <a:lnSpc>
                  <a:spcPct val="130000"/>
                </a:lnSpc>
                <a:spcBef>
                  <a:spcPts val="0"/>
                </a:spcBef>
                <a:buClr>
                  <a:srgbClr val="CC3300"/>
                </a:buClr>
                <a:buAutoNum type="circleNumDbPlain"/>
              </a:pPr>
              <a:r>
                <a:rPr lang="zh-CN" alt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根据公</a:t>
              </a:r>
              <a:r>
                <a:rPr lang="zh-CN" altLang="en-US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式　　　，求</a:t>
              </a:r>
              <a:r>
                <a:rPr lang="zh-CN" alt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出石蜡密</a:t>
              </a:r>
              <a:r>
                <a:rPr lang="zh-CN" altLang="en-US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度。</a:t>
              </a:r>
              <a:endParaRPr lang="zh-C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对象 2"/>
            <p:cNvGraphicFramePr>
              <a:graphicFrameLocks/>
            </p:cNvGraphicFramePr>
            <p:nvPr/>
          </p:nvGraphicFramePr>
          <p:xfrm>
            <a:off x="3754772" y="5253172"/>
            <a:ext cx="1101725" cy="1006475"/>
          </p:xfrm>
          <a:graphic>
            <a:graphicData uri="http://schemas.openxmlformats.org/presentationml/2006/ole">
              <p:oleObj spid="_x0000_s45057" r:id="rId3" imgW="444114" imgH="406048" progId="">
                <p:embed/>
              </p:oleObj>
            </a:graphicData>
          </a:graphic>
        </p:graphicFrame>
      </p:grpSp>
      <p:sp>
        <p:nvSpPr>
          <p:cNvPr id="16" name="直接连接符 40961"/>
          <p:cNvSpPr>
            <a:spLocks noChangeShapeType="1"/>
          </p:cNvSpPr>
          <p:nvPr/>
        </p:nvSpPr>
        <p:spPr bwMode="auto">
          <a:xfrm>
            <a:off x="8857445" y="1362319"/>
            <a:ext cx="0" cy="30480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直接连接符 40962"/>
          <p:cNvSpPr>
            <a:spLocks noChangeShapeType="1"/>
          </p:cNvSpPr>
          <p:nvPr/>
        </p:nvSpPr>
        <p:spPr bwMode="auto">
          <a:xfrm>
            <a:off x="9390845" y="1590919"/>
            <a:ext cx="0" cy="28194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直接连接符 40963"/>
          <p:cNvSpPr>
            <a:spLocks noChangeShapeType="1"/>
          </p:cNvSpPr>
          <p:nvPr/>
        </p:nvSpPr>
        <p:spPr bwMode="auto">
          <a:xfrm>
            <a:off x="8857445" y="4410319"/>
            <a:ext cx="5334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直接连接符 40964"/>
          <p:cNvSpPr>
            <a:spLocks noChangeShapeType="1"/>
          </p:cNvSpPr>
          <p:nvPr/>
        </p:nvSpPr>
        <p:spPr bwMode="auto">
          <a:xfrm>
            <a:off x="8857445" y="1362319"/>
            <a:ext cx="6858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直接连接符 40965"/>
          <p:cNvSpPr>
            <a:spLocks noChangeShapeType="1"/>
          </p:cNvSpPr>
          <p:nvPr/>
        </p:nvSpPr>
        <p:spPr bwMode="auto">
          <a:xfrm flipH="1">
            <a:off x="9390845" y="1362319"/>
            <a:ext cx="152400" cy="2286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直接连接符 40966"/>
          <p:cNvSpPr>
            <a:spLocks noChangeShapeType="1"/>
          </p:cNvSpPr>
          <p:nvPr/>
        </p:nvSpPr>
        <p:spPr bwMode="auto">
          <a:xfrm flipH="1">
            <a:off x="8628845" y="4410319"/>
            <a:ext cx="228600" cy="2286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直接连接符 40967"/>
          <p:cNvSpPr>
            <a:spLocks noChangeShapeType="1"/>
          </p:cNvSpPr>
          <p:nvPr/>
        </p:nvSpPr>
        <p:spPr bwMode="auto">
          <a:xfrm>
            <a:off x="9390845" y="4410319"/>
            <a:ext cx="228600" cy="2286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直接连接符 40968"/>
          <p:cNvSpPr>
            <a:spLocks noChangeShapeType="1"/>
          </p:cNvSpPr>
          <p:nvPr/>
        </p:nvSpPr>
        <p:spPr bwMode="auto">
          <a:xfrm>
            <a:off x="8628845" y="4638919"/>
            <a:ext cx="990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直接连接符 40969"/>
          <p:cNvSpPr>
            <a:spLocks noChangeShapeType="1"/>
          </p:cNvSpPr>
          <p:nvPr/>
        </p:nvSpPr>
        <p:spPr bwMode="auto">
          <a:xfrm flipH="1">
            <a:off x="9162245" y="41055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直接连接符 40970"/>
          <p:cNvSpPr>
            <a:spLocks noChangeShapeType="1"/>
          </p:cNvSpPr>
          <p:nvPr/>
        </p:nvSpPr>
        <p:spPr bwMode="auto">
          <a:xfrm flipH="1">
            <a:off x="9162245" y="38769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直接连接符 40971"/>
          <p:cNvSpPr>
            <a:spLocks noChangeShapeType="1"/>
          </p:cNvSpPr>
          <p:nvPr/>
        </p:nvSpPr>
        <p:spPr bwMode="auto">
          <a:xfrm flipH="1">
            <a:off x="9162245" y="36483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直接连接符 40972"/>
          <p:cNvSpPr>
            <a:spLocks noChangeShapeType="1"/>
          </p:cNvSpPr>
          <p:nvPr/>
        </p:nvSpPr>
        <p:spPr bwMode="auto">
          <a:xfrm flipH="1">
            <a:off x="9162245" y="34197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直接连接符 40973"/>
          <p:cNvSpPr>
            <a:spLocks noChangeShapeType="1"/>
          </p:cNvSpPr>
          <p:nvPr/>
        </p:nvSpPr>
        <p:spPr bwMode="auto">
          <a:xfrm flipH="1">
            <a:off x="9086045" y="3191119"/>
            <a:ext cx="3048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直接连接符 40974"/>
          <p:cNvSpPr>
            <a:spLocks noChangeShapeType="1"/>
          </p:cNvSpPr>
          <p:nvPr/>
        </p:nvSpPr>
        <p:spPr bwMode="auto">
          <a:xfrm flipH="1">
            <a:off x="9162245" y="29625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直接连接符 40975"/>
          <p:cNvSpPr>
            <a:spLocks noChangeShapeType="1"/>
          </p:cNvSpPr>
          <p:nvPr/>
        </p:nvSpPr>
        <p:spPr bwMode="auto">
          <a:xfrm flipH="1">
            <a:off x="9162245" y="27339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直接连接符 40976"/>
          <p:cNvSpPr>
            <a:spLocks noChangeShapeType="1"/>
          </p:cNvSpPr>
          <p:nvPr/>
        </p:nvSpPr>
        <p:spPr bwMode="auto">
          <a:xfrm flipH="1">
            <a:off x="9162245" y="25053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直接连接符 40977"/>
          <p:cNvSpPr>
            <a:spLocks noChangeShapeType="1"/>
          </p:cNvSpPr>
          <p:nvPr/>
        </p:nvSpPr>
        <p:spPr bwMode="auto">
          <a:xfrm flipH="1">
            <a:off x="9162245" y="22767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直接连接符 40978"/>
          <p:cNvSpPr>
            <a:spLocks noChangeShapeType="1"/>
          </p:cNvSpPr>
          <p:nvPr/>
        </p:nvSpPr>
        <p:spPr bwMode="auto">
          <a:xfrm flipH="1">
            <a:off x="9086045" y="2048119"/>
            <a:ext cx="3048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直接连接符 40979"/>
          <p:cNvSpPr>
            <a:spLocks noChangeShapeType="1"/>
          </p:cNvSpPr>
          <p:nvPr/>
        </p:nvSpPr>
        <p:spPr bwMode="auto">
          <a:xfrm flipH="1">
            <a:off x="9162245" y="18195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40980"/>
          <p:cNvSpPr txBox="1">
            <a:spLocks noChangeArrowheads="1"/>
          </p:cNvSpPr>
          <p:nvPr/>
        </p:nvSpPr>
        <p:spPr bwMode="auto">
          <a:xfrm>
            <a:off x="8859929" y="1394069"/>
            <a:ext cx="5309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 dirty="0" smtClean="0">
                <a:ea typeface="黑体" panose="02010609060101010101" pitchFamily="49" charset="-122"/>
                <a:cs typeface="Times New Roman" panose="02020603050405020304" pitchFamily="18" charset="0"/>
              </a:rPr>
              <a:t>mL</a:t>
            </a:r>
            <a:endParaRPr lang="en-US" altLang="zh-CN" sz="1800" dirty="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直接连接符 40981"/>
          <p:cNvSpPr>
            <a:spLocks noChangeShapeType="1"/>
          </p:cNvSpPr>
          <p:nvPr/>
        </p:nvSpPr>
        <p:spPr bwMode="auto">
          <a:xfrm>
            <a:off x="10229045" y="1362319"/>
            <a:ext cx="0" cy="30480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直接连接符 40982"/>
          <p:cNvSpPr>
            <a:spLocks noChangeShapeType="1"/>
          </p:cNvSpPr>
          <p:nvPr/>
        </p:nvSpPr>
        <p:spPr bwMode="auto">
          <a:xfrm>
            <a:off x="10762445" y="1590919"/>
            <a:ext cx="0" cy="28194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直接连接符 40983"/>
          <p:cNvSpPr>
            <a:spLocks noChangeShapeType="1"/>
          </p:cNvSpPr>
          <p:nvPr/>
        </p:nvSpPr>
        <p:spPr bwMode="auto">
          <a:xfrm>
            <a:off x="10229045" y="4410319"/>
            <a:ext cx="5334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直接连接符 40984"/>
          <p:cNvSpPr>
            <a:spLocks noChangeShapeType="1"/>
          </p:cNvSpPr>
          <p:nvPr/>
        </p:nvSpPr>
        <p:spPr bwMode="auto">
          <a:xfrm>
            <a:off x="10229045" y="1362319"/>
            <a:ext cx="6858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直接连接符 40985"/>
          <p:cNvSpPr>
            <a:spLocks noChangeShapeType="1"/>
          </p:cNvSpPr>
          <p:nvPr/>
        </p:nvSpPr>
        <p:spPr bwMode="auto">
          <a:xfrm flipH="1">
            <a:off x="10762445" y="1362319"/>
            <a:ext cx="152400" cy="2286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直接连接符 40986"/>
          <p:cNvSpPr>
            <a:spLocks noChangeShapeType="1"/>
          </p:cNvSpPr>
          <p:nvPr/>
        </p:nvSpPr>
        <p:spPr bwMode="auto">
          <a:xfrm flipH="1">
            <a:off x="10000445" y="4410319"/>
            <a:ext cx="228600" cy="2286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直接连接符 40987"/>
          <p:cNvSpPr>
            <a:spLocks noChangeShapeType="1"/>
          </p:cNvSpPr>
          <p:nvPr/>
        </p:nvSpPr>
        <p:spPr bwMode="auto">
          <a:xfrm>
            <a:off x="10762445" y="4410319"/>
            <a:ext cx="228600" cy="2286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直接连接符 40988"/>
          <p:cNvSpPr>
            <a:spLocks noChangeShapeType="1"/>
          </p:cNvSpPr>
          <p:nvPr/>
        </p:nvSpPr>
        <p:spPr bwMode="auto">
          <a:xfrm>
            <a:off x="10000445" y="4638919"/>
            <a:ext cx="990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直接连接符 40989"/>
          <p:cNvSpPr>
            <a:spLocks noChangeShapeType="1"/>
          </p:cNvSpPr>
          <p:nvPr/>
        </p:nvSpPr>
        <p:spPr bwMode="auto">
          <a:xfrm flipH="1">
            <a:off x="10533845" y="41055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直接连接符 40990"/>
          <p:cNvSpPr>
            <a:spLocks noChangeShapeType="1"/>
          </p:cNvSpPr>
          <p:nvPr/>
        </p:nvSpPr>
        <p:spPr bwMode="auto">
          <a:xfrm flipH="1">
            <a:off x="10533845" y="38769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直接连接符 40991"/>
          <p:cNvSpPr>
            <a:spLocks noChangeShapeType="1"/>
          </p:cNvSpPr>
          <p:nvPr/>
        </p:nvSpPr>
        <p:spPr bwMode="auto">
          <a:xfrm flipH="1">
            <a:off x="10533845" y="36483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直接连接符 40992"/>
          <p:cNvSpPr>
            <a:spLocks noChangeShapeType="1"/>
          </p:cNvSpPr>
          <p:nvPr/>
        </p:nvSpPr>
        <p:spPr bwMode="auto">
          <a:xfrm flipH="1">
            <a:off x="10533845" y="34197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直接连接符 40993"/>
          <p:cNvSpPr>
            <a:spLocks noChangeShapeType="1"/>
          </p:cNvSpPr>
          <p:nvPr/>
        </p:nvSpPr>
        <p:spPr bwMode="auto">
          <a:xfrm flipH="1">
            <a:off x="10457645" y="3191119"/>
            <a:ext cx="3048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直接连接符 40994"/>
          <p:cNvSpPr>
            <a:spLocks noChangeShapeType="1"/>
          </p:cNvSpPr>
          <p:nvPr/>
        </p:nvSpPr>
        <p:spPr bwMode="auto">
          <a:xfrm flipH="1">
            <a:off x="10533845" y="29625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直接连接符 40995"/>
          <p:cNvSpPr>
            <a:spLocks noChangeShapeType="1"/>
          </p:cNvSpPr>
          <p:nvPr/>
        </p:nvSpPr>
        <p:spPr bwMode="auto">
          <a:xfrm flipH="1">
            <a:off x="10533845" y="27339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直接连接符 40996"/>
          <p:cNvSpPr>
            <a:spLocks noChangeShapeType="1"/>
          </p:cNvSpPr>
          <p:nvPr/>
        </p:nvSpPr>
        <p:spPr bwMode="auto">
          <a:xfrm flipH="1">
            <a:off x="10533845" y="25053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直接连接符 40997"/>
          <p:cNvSpPr>
            <a:spLocks noChangeShapeType="1"/>
          </p:cNvSpPr>
          <p:nvPr/>
        </p:nvSpPr>
        <p:spPr bwMode="auto">
          <a:xfrm flipH="1">
            <a:off x="10533845" y="22767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直接连接符 40998"/>
          <p:cNvSpPr>
            <a:spLocks noChangeShapeType="1"/>
          </p:cNvSpPr>
          <p:nvPr/>
        </p:nvSpPr>
        <p:spPr bwMode="auto">
          <a:xfrm flipH="1">
            <a:off x="10457645" y="2048119"/>
            <a:ext cx="3048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直接连接符 40999"/>
          <p:cNvSpPr>
            <a:spLocks noChangeShapeType="1"/>
          </p:cNvSpPr>
          <p:nvPr/>
        </p:nvSpPr>
        <p:spPr bwMode="auto">
          <a:xfrm flipH="1">
            <a:off x="10533845" y="1819519"/>
            <a:ext cx="2286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直接连接符 41001"/>
          <p:cNvSpPr>
            <a:spLocks noChangeShapeType="1"/>
          </p:cNvSpPr>
          <p:nvPr/>
        </p:nvSpPr>
        <p:spPr bwMode="auto">
          <a:xfrm>
            <a:off x="8857445" y="3114919"/>
            <a:ext cx="533400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37"/>
          <p:cNvSpPr>
            <a:spLocks noChangeArrowheads="1"/>
          </p:cNvSpPr>
          <p:nvPr/>
        </p:nvSpPr>
        <p:spPr bwMode="auto">
          <a:xfrm>
            <a:off x="9314645" y="2581519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i="1">
                <a:ea typeface="黑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i="1" baseline="-25000"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endParaRPr lang="zh-CN" altLang="en-US" i="1" baseline="-2500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8" name="矩形 41003"/>
          <p:cNvSpPr>
            <a:spLocks noChangeArrowheads="1"/>
          </p:cNvSpPr>
          <p:nvPr/>
        </p:nvSpPr>
        <p:spPr bwMode="auto">
          <a:xfrm>
            <a:off x="10381445" y="2657719"/>
            <a:ext cx="304800" cy="304800"/>
          </a:xfrm>
          <a:prstGeom prst="rect">
            <a:avLst/>
          </a:prstGeom>
          <a:solidFill>
            <a:srgbClr val="FF6600">
              <a:alpha val="84000"/>
            </a:srgbClr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cs typeface="Times New Roman" panose="02020603050405020304" pitchFamily="18" charset="0"/>
            </a:endParaRPr>
          </a:p>
        </p:txBody>
      </p:sp>
      <p:sp>
        <p:nvSpPr>
          <p:cNvPr id="59" name="直接连接符 41004"/>
          <p:cNvSpPr>
            <a:spLocks noChangeShapeType="1"/>
          </p:cNvSpPr>
          <p:nvPr/>
        </p:nvSpPr>
        <p:spPr bwMode="auto">
          <a:xfrm>
            <a:off x="10229045" y="2581519"/>
            <a:ext cx="533400" cy="0"/>
          </a:xfrm>
          <a:prstGeom prst="line">
            <a:avLst/>
          </a:prstGeom>
          <a:noFill/>
          <a:ln w="22225">
            <a:solidFill>
              <a:srgbClr val="000080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39"/>
          <p:cNvSpPr>
            <a:spLocks noChangeArrowheads="1"/>
          </p:cNvSpPr>
          <p:nvPr/>
        </p:nvSpPr>
        <p:spPr bwMode="auto">
          <a:xfrm>
            <a:off x="10838645" y="2733919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i="1">
                <a:ea typeface="黑体" panose="02010609060101010101" pitchFamily="49" charset="-122"/>
                <a:cs typeface="Times New Roman" panose="02020603050405020304" pitchFamily="18" charset="0"/>
              </a:rPr>
              <a:t>V</a:t>
            </a:r>
            <a:r>
              <a:rPr lang="en-US" altLang="zh-CN" i="1" baseline="-25000"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i="1" baseline="-2500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1" name="直接连接符 41006"/>
          <p:cNvSpPr>
            <a:spLocks noChangeShapeType="1"/>
          </p:cNvSpPr>
          <p:nvPr/>
        </p:nvSpPr>
        <p:spPr bwMode="auto">
          <a:xfrm flipV="1">
            <a:off x="10533845" y="1057519"/>
            <a:ext cx="0" cy="16002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直接连接符 41007"/>
          <p:cNvSpPr>
            <a:spLocks noChangeShapeType="1"/>
          </p:cNvSpPr>
          <p:nvPr/>
        </p:nvSpPr>
        <p:spPr bwMode="auto">
          <a:xfrm>
            <a:off x="10381445" y="1057519"/>
            <a:ext cx="3048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矩形 41008"/>
          <p:cNvSpPr>
            <a:spLocks noChangeArrowheads="1"/>
          </p:cNvSpPr>
          <p:nvPr/>
        </p:nvSpPr>
        <p:spPr bwMode="auto">
          <a:xfrm>
            <a:off x="8857445" y="3114919"/>
            <a:ext cx="533400" cy="1295400"/>
          </a:xfrm>
          <a:prstGeom prst="rect">
            <a:avLst/>
          </a:prstGeom>
          <a:solidFill>
            <a:schemeClr val="hlink">
              <a:alpha val="51999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cs typeface="Times New Roman" panose="02020603050405020304" pitchFamily="18" charset="0"/>
            </a:endParaRPr>
          </a:p>
        </p:txBody>
      </p:sp>
      <p:sp>
        <p:nvSpPr>
          <p:cNvPr id="64" name="矩形 41009"/>
          <p:cNvSpPr>
            <a:spLocks noChangeArrowheads="1"/>
          </p:cNvSpPr>
          <p:nvPr/>
        </p:nvSpPr>
        <p:spPr bwMode="auto">
          <a:xfrm>
            <a:off x="10229045" y="2581519"/>
            <a:ext cx="533400" cy="1828800"/>
          </a:xfrm>
          <a:prstGeom prst="rect">
            <a:avLst/>
          </a:prstGeom>
          <a:solidFill>
            <a:schemeClr val="hlink">
              <a:alpha val="51999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endParaRPr lang="zh-CN" altLang="en-US">
              <a:cs typeface="Times New Roman" panose="02020603050405020304" pitchFamily="18" charset="0"/>
            </a:endParaRPr>
          </a:p>
        </p:txBody>
      </p:sp>
      <p:sp>
        <p:nvSpPr>
          <p:cNvPr id="65" name="文本框 40980"/>
          <p:cNvSpPr txBox="1">
            <a:spLocks noChangeArrowheads="1"/>
          </p:cNvSpPr>
          <p:nvPr/>
        </p:nvSpPr>
        <p:spPr bwMode="auto">
          <a:xfrm>
            <a:off x="10249295" y="1394069"/>
            <a:ext cx="5309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 dirty="0" smtClean="0">
                <a:ea typeface="黑体" panose="02010609060101010101" pitchFamily="49" charset="-122"/>
                <a:cs typeface="Times New Roman" panose="02020603050405020304" pitchFamily="18" charset="0"/>
              </a:rPr>
              <a:t>mL</a:t>
            </a:r>
            <a:endParaRPr lang="en-US" altLang="zh-CN" sz="1800" dirty="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/>
          <p:nvPr/>
        </p:nvSpPr>
        <p:spPr>
          <a:xfrm>
            <a:off x="1039893" y="544951"/>
            <a:ext cx="6658782" cy="462741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indent="504190" eaLnBrk="1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方法二：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坠入法（配重法）</a:t>
            </a:r>
          </a:p>
          <a:p>
            <a:pPr indent="504190" eaLnBrk="1" hangingPunct="1">
              <a:lnSpc>
                <a:spcPct val="150000"/>
              </a:lnSpc>
              <a:spcBef>
                <a:spcPts val="0"/>
              </a:spcBef>
              <a:buClr>
                <a:srgbClr val="CC3300"/>
              </a:buClr>
              <a:buAutoNum type="circleNumDbPlain"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测质量相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同。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04190" eaLnBrk="1" hangingPunct="1">
              <a:lnSpc>
                <a:spcPct val="150000"/>
              </a:lnSpc>
              <a:spcBef>
                <a:spcPts val="0"/>
              </a:spcBef>
              <a:buClr>
                <a:srgbClr val="CC3300"/>
              </a:buClr>
              <a:buAutoNum type="circleNumDbPlain"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测体积时，在细线上系上石蜡和铁块，先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把铁块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沉入水中测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出铁块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和水体积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再把上面石蜡也沉入水中，测出水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、铁块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、石蜡的总体积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，则石蜡块的体积为</a:t>
            </a:r>
            <a:r>
              <a:rPr lang="en-US" altLang="zh-C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zh-C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 bwMode="auto">
          <a:xfrm>
            <a:off x="9387268" y="1426003"/>
            <a:ext cx="1400175" cy="3459163"/>
            <a:chOff x="4626" y="1746"/>
            <a:chExt cx="882" cy="2179"/>
          </a:xfrm>
        </p:grpSpPr>
        <p:graphicFrame>
          <p:nvGraphicFramePr>
            <p:cNvPr id="15" name="对象 76806"/>
            <p:cNvGraphicFramePr>
              <a:graphicFrameLocks/>
            </p:cNvGraphicFramePr>
            <p:nvPr/>
          </p:nvGraphicFramePr>
          <p:xfrm>
            <a:off x="4626" y="1898"/>
            <a:ext cx="683" cy="2027"/>
          </p:xfrm>
          <a:graphic>
            <a:graphicData uri="http://schemas.openxmlformats.org/presentationml/2006/ole">
              <p:oleObj spid="_x0000_s49158" r:id="rId3" imgW="789840" imgH="1758240" progId="">
                <p:embed/>
              </p:oleObj>
            </a:graphicData>
          </a:graphic>
        </p:graphicFrame>
        <p:grpSp>
          <p:nvGrpSpPr>
            <p:cNvPr id="16" name="组合 76807"/>
            <p:cNvGrpSpPr/>
            <p:nvPr/>
          </p:nvGrpSpPr>
          <p:grpSpPr bwMode="auto">
            <a:xfrm>
              <a:off x="4816" y="1746"/>
              <a:ext cx="692" cy="1743"/>
              <a:chOff x="4816" y="1746"/>
              <a:chExt cx="692" cy="1743"/>
            </a:xfrm>
          </p:grpSpPr>
          <p:sp>
            <p:nvSpPr>
              <p:cNvPr id="17" name="直接连接符 76808"/>
              <p:cNvSpPr>
                <a:spLocks noChangeShapeType="1"/>
              </p:cNvSpPr>
              <p:nvPr/>
            </p:nvSpPr>
            <p:spPr bwMode="auto">
              <a:xfrm>
                <a:off x="4816" y="2709"/>
                <a:ext cx="29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 Box 99"/>
              <p:cNvSpPr txBox="1">
                <a:spLocks noChangeArrowheads="1"/>
              </p:cNvSpPr>
              <p:nvPr/>
            </p:nvSpPr>
            <p:spPr bwMode="auto">
              <a:xfrm>
                <a:off x="5211" y="2587"/>
                <a:ext cx="297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 i="1">
                    <a:solidFill>
                      <a:srgbClr val="000099"/>
                    </a:solidFill>
                    <a:latin typeface="Times New Roman" panose="02020603050405020304" pitchFamily="18" charset="0"/>
                    <a:ea typeface="华文细黑" pitchFamily="2" charset="-122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400" b="1" baseline="-25000">
                    <a:solidFill>
                      <a:srgbClr val="000099"/>
                    </a:solidFill>
                    <a:latin typeface="Times New Roman" panose="02020603050405020304" pitchFamily="18" charset="0"/>
                    <a:ea typeface="华文细黑" pitchFamily="2" charset="-122"/>
                    <a:cs typeface="Times New Roman" panose="02020603050405020304" pitchFamily="18" charset="0"/>
                  </a:rPr>
                  <a:t>2</a:t>
                </a:r>
                <a:endParaRPr lang="en-US" altLang="zh-CN" sz="2400" b="1">
                  <a:solidFill>
                    <a:srgbClr val="000099"/>
                  </a:solidFill>
                  <a:latin typeface="Times New Roman" panose="02020603050405020304" pitchFamily="18" charset="0"/>
                  <a:ea typeface="华文细黑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文本框 76810"/>
              <p:cNvSpPr txBox="1">
                <a:spLocks noChangeArrowheads="1"/>
              </p:cNvSpPr>
              <p:nvPr/>
            </p:nvSpPr>
            <p:spPr bwMode="auto">
              <a:xfrm>
                <a:off x="4873" y="2002"/>
                <a:ext cx="233" cy="17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华文细黑" pitchFamily="2" charset="-122"/>
                    <a:cs typeface="Times New Roman" panose="02020603050405020304" pitchFamily="18" charset="0"/>
                  </a:rPr>
                  <a:t>mL</a:t>
                </a:r>
              </a:p>
            </p:txBody>
          </p:sp>
          <p:grpSp>
            <p:nvGrpSpPr>
              <p:cNvPr id="20" name="组合 76811"/>
              <p:cNvGrpSpPr/>
              <p:nvPr/>
            </p:nvGrpSpPr>
            <p:grpSpPr bwMode="auto">
              <a:xfrm>
                <a:off x="4853" y="1746"/>
                <a:ext cx="217" cy="1743"/>
                <a:chOff x="4853" y="1746"/>
                <a:chExt cx="217" cy="1743"/>
              </a:xfrm>
            </p:grpSpPr>
            <p:graphicFrame>
              <p:nvGraphicFramePr>
                <p:cNvPr id="21" name="对象 76812"/>
                <p:cNvGraphicFramePr>
                  <a:graphicFrameLocks/>
                </p:cNvGraphicFramePr>
                <p:nvPr/>
              </p:nvGraphicFramePr>
              <p:xfrm>
                <a:off x="4854" y="2809"/>
                <a:ext cx="208" cy="254"/>
              </p:xfrm>
              <a:graphic>
                <a:graphicData uri="http://schemas.openxmlformats.org/presentationml/2006/ole">
                  <p:oleObj spid="_x0000_s49157" r:id="rId4" imgW="509760" imgH="509760" progId="">
                    <p:embed/>
                  </p:oleObj>
                </a:graphicData>
              </a:graphic>
            </p:graphicFrame>
            <p:graphicFrame>
              <p:nvGraphicFramePr>
                <p:cNvPr id="22" name="对象 76813"/>
                <p:cNvGraphicFramePr>
                  <a:graphicFrameLocks/>
                </p:cNvGraphicFramePr>
                <p:nvPr/>
              </p:nvGraphicFramePr>
              <p:xfrm>
                <a:off x="4853" y="3316"/>
                <a:ext cx="217" cy="173"/>
              </p:xfrm>
              <a:graphic>
                <a:graphicData uri="http://schemas.openxmlformats.org/presentationml/2006/ole">
                  <p:oleObj spid="_x0000_s49156" r:id="rId5" imgW="740880" imgH="440640" progId="">
                    <p:embed/>
                  </p:oleObj>
                </a:graphicData>
              </a:graphic>
            </p:graphicFrame>
            <p:sp>
              <p:nvSpPr>
                <p:cNvPr id="23" name="直接连接符 76814"/>
                <p:cNvSpPr>
                  <a:spLocks noChangeShapeType="1"/>
                </p:cNvSpPr>
                <p:nvPr/>
              </p:nvSpPr>
              <p:spPr bwMode="auto">
                <a:xfrm>
                  <a:off x="4967" y="1746"/>
                  <a:ext cx="0" cy="172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24" name="组合 23"/>
          <p:cNvGrpSpPr/>
          <p:nvPr/>
        </p:nvGrpSpPr>
        <p:grpSpPr bwMode="auto">
          <a:xfrm>
            <a:off x="8039481" y="1024366"/>
            <a:ext cx="1311275" cy="3863975"/>
            <a:chOff x="3731" y="1512"/>
            <a:chExt cx="826" cy="2434"/>
          </a:xfrm>
        </p:grpSpPr>
        <p:graphicFrame>
          <p:nvGraphicFramePr>
            <p:cNvPr id="25" name="对象 76816"/>
            <p:cNvGraphicFramePr>
              <a:graphicFrameLocks/>
            </p:cNvGraphicFramePr>
            <p:nvPr/>
          </p:nvGraphicFramePr>
          <p:xfrm>
            <a:off x="3731" y="1897"/>
            <a:ext cx="718" cy="2049"/>
          </p:xfrm>
          <a:graphic>
            <a:graphicData uri="http://schemas.openxmlformats.org/presentationml/2006/ole">
              <p:oleObj spid="_x0000_s49155" r:id="rId6" imgW="789840" imgH="1758240" progId="">
                <p:embed/>
              </p:oleObj>
            </a:graphicData>
          </a:graphic>
        </p:graphicFrame>
        <p:sp>
          <p:nvSpPr>
            <p:cNvPr id="26" name="直接连接符 76817"/>
            <p:cNvSpPr>
              <a:spLocks noChangeShapeType="1"/>
            </p:cNvSpPr>
            <p:nvPr/>
          </p:nvSpPr>
          <p:spPr bwMode="auto">
            <a:xfrm>
              <a:off x="3946" y="2974"/>
              <a:ext cx="30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99"/>
            <p:cNvSpPr txBox="1">
              <a:spLocks noChangeArrowheads="1"/>
            </p:cNvSpPr>
            <p:nvPr/>
          </p:nvSpPr>
          <p:spPr bwMode="auto">
            <a:xfrm>
              <a:off x="4260" y="2897"/>
              <a:ext cx="297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>
                  <a:solidFill>
                    <a:srgbClr val="000099"/>
                  </a:solidFill>
                  <a:latin typeface="Times New Roman" panose="02020603050405020304" pitchFamily="18" charset="0"/>
                  <a:ea typeface="华文细黑" pitchFamily="2" charset="-122"/>
                  <a:cs typeface="Times New Roman" panose="02020603050405020304" pitchFamily="18" charset="0"/>
                </a:rPr>
                <a:t>V</a:t>
              </a:r>
              <a:r>
                <a:rPr lang="en-US" altLang="zh-CN" sz="2400" b="1" baseline="-25000">
                  <a:solidFill>
                    <a:srgbClr val="000099"/>
                  </a:solidFill>
                  <a:latin typeface="Times New Roman" panose="02020603050405020304" pitchFamily="18" charset="0"/>
                  <a:ea typeface="华文细黑" pitchFamily="2" charset="-122"/>
                  <a:cs typeface="Times New Roman" panose="02020603050405020304" pitchFamily="18" charset="0"/>
                </a:rPr>
                <a:t>1</a:t>
              </a:r>
              <a:endParaRPr lang="en-US" altLang="zh-CN" sz="2400" b="1">
                <a:solidFill>
                  <a:srgbClr val="000099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76819"/>
            <p:cNvSpPr txBox="1">
              <a:spLocks noChangeArrowheads="1"/>
            </p:cNvSpPr>
            <p:nvPr/>
          </p:nvSpPr>
          <p:spPr bwMode="auto">
            <a:xfrm>
              <a:off x="3995" y="2029"/>
              <a:ext cx="220" cy="1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>
                  <a:solidFill>
                    <a:srgbClr val="111111"/>
                  </a:solidFill>
                  <a:latin typeface="Times New Roman" panose="02020603050405020304" pitchFamily="18" charset="0"/>
                  <a:ea typeface="华文细黑" pitchFamily="2" charset="-122"/>
                  <a:cs typeface="Times New Roman" panose="02020603050405020304" pitchFamily="18" charset="0"/>
                </a:rPr>
                <a:t>mL</a:t>
              </a:r>
            </a:p>
          </p:txBody>
        </p:sp>
        <p:grpSp>
          <p:nvGrpSpPr>
            <p:cNvPr id="29" name="组合 76820"/>
            <p:cNvGrpSpPr/>
            <p:nvPr/>
          </p:nvGrpSpPr>
          <p:grpSpPr bwMode="auto">
            <a:xfrm>
              <a:off x="3971" y="1512"/>
              <a:ext cx="229" cy="1769"/>
              <a:chOff x="3971" y="1512"/>
              <a:chExt cx="229" cy="1769"/>
            </a:xfrm>
          </p:grpSpPr>
          <p:graphicFrame>
            <p:nvGraphicFramePr>
              <p:cNvPr id="30" name="对象 76821"/>
              <p:cNvGraphicFramePr>
                <a:graphicFrameLocks/>
              </p:cNvGraphicFramePr>
              <p:nvPr/>
            </p:nvGraphicFramePr>
            <p:xfrm>
              <a:off x="3972" y="2593"/>
              <a:ext cx="228" cy="257"/>
            </p:xfrm>
            <a:graphic>
              <a:graphicData uri="http://schemas.openxmlformats.org/presentationml/2006/ole">
                <p:oleObj spid="_x0000_s49154" r:id="rId7" imgW="509760" imgH="509760" progId="">
                  <p:embed/>
                </p:oleObj>
              </a:graphicData>
            </a:graphic>
          </p:graphicFrame>
          <p:graphicFrame>
            <p:nvGraphicFramePr>
              <p:cNvPr id="31" name="对象 76822"/>
              <p:cNvGraphicFramePr>
                <a:graphicFrameLocks/>
              </p:cNvGraphicFramePr>
              <p:nvPr/>
            </p:nvGraphicFramePr>
            <p:xfrm>
              <a:off x="3971" y="3106"/>
              <a:ext cx="229" cy="175"/>
            </p:xfrm>
            <a:graphic>
              <a:graphicData uri="http://schemas.openxmlformats.org/presentationml/2006/ole">
                <p:oleObj spid="_x0000_s49153" r:id="rId8" imgW="740880" imgH="440640" progId="">
                  <p:embed/>
                </p:oleObj>
              </a:graphicData>
            </a:graphic>
          </p:graphicFrame>
          <p:sp>
            <p:nvSpPr>
              <p:cNvPr id="32" name="直接连接符 76823"/>
              <p:cNvSpPr>
                <a:spLocks noChangeShapeType="1"/>
              </p:cNvSpPr>
              <p:nvPr/>
            </p:nvSpPr>
            <p:spPr bwMode="auto">
              <a:xfrm>
                <a:off x="4091" y="1512"/>
                <a:ext cx="0" cy="175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76376" y="391583"/>
            <a:ext cx="565217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任</a:t>
            </a:r>
            <a:r>
              <a:rPr lang="zh-CN" altLang="en-US" sz="3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务：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测量小螺母密度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73586" y="3134787"/>
            <a:ext cx="879792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预判的</a:t>
            </a:r>
            <a:r>
              <a:rPr lang="zh-CN" altLang="en-US" sz="3200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困难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小螺母</a:t>
            </a:r>
            <a:r>
              <a:rPr lang="zh-CN" altLang="en-US" sz="3200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体积过小，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体积小于量筒分度值；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解决方案：</a:t>
            </a:r>
            <a:endParaRPr lang="en-US" altLang="zh-CN" sz="3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74361" y="1145650"/>
            <a:ext cx="5364162" cy="646113"/>
          </a:xfrm>
          <a:prstGeom prst="rect">
            <a:avLst/>
          </a:prstGeom>
          <a:noFill/>
          <a:ln w="412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3600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“小螺母”</a:t>
            </a:r>
            <a:r>
              <a:rPr lang="zh-CN" altLang="en-US" sz="3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3600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“大铁钉”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5064" y="1945170"/>
            <a:ext cx="2366963" cy="1831975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2461" y="2228323"/>
            <a:ext cx="541337" cy="477838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134172" y="4596873"/>
            <a:ext cx="42052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取多测小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累积法！</a:t>
            </a:r>
            <a:endParaRPr lang="en-US" altLang="zh-CN" sz="32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3293" y="1458472"/>
            <a:ext cx="4646613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051122" y="812360"/>
            <a:ext cx="72723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溶于水的物体如何测体积？</a:t>
            </a: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051122" y="4827345"/>
            <a:ext cx="45473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方法三：“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埋沙”法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326831" y="1395563"/>
            <a:ext cx="854551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folHlink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①将适量的</a:t>
            </a:r>
            <a:r>
              <a:rPr lang="zh-CN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沙</a:t>
            </a:r>
            <a:r>
              <a:rPr lang="zh-CN" alt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装入量筒中，测其体积为</a:t>
            </a:r>
            <a:r>
              <a:rPr lang="en-US" altLang="zh-CN" sz="3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3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zh-CN" sz="3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并记录在表格中；</a:t>
            </a:r>
            <a:r>
              <a:rPr lang="en-US" altLang="zh-CN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zh-C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②把形状不规则的物体放进量筒埋入沙中，</a:t>
            </a:r>
            <a:endParaRPr lang="en-US" altLang="zh-CN" sz="3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测量物体与沙总体积</a:t>
            </a:r>
            <a:r>
              <a:rPr lang="en-US" altLang="zh-CN" sz="3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3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，并记录在表格中；</a:t>
            </a:r>
            <a:r>
              <a:rPr lang="zh-C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CN" alt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③根据公式</a:t>
            </a:r>
            <a:r>
              <a:rPr lang="en-US" altLang="zh-CN" sz="3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3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3000" baseline="-2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000" dirty="0" smtClean="0">
                <a:solidFill>
                  <a:srgbClr val="0070C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－</a:t>
            </a:r>
            <a:r>
              <a:rPr lang="en-US" altLang="zh-CN" sz="3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3000" baseline="-2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计算物体体积</a:t>
            </a:r>
            <a:r>
              <a:rPr lang="en-US" altLang="zh-CN" sz="3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zh-CN" altLang="en-US" sz="3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并记录 </a:t>
            </a:r>
            <a:endParaRPr lang="en-US" altLang="zh-CN" sz="3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3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在表格中。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243165" y="591772"/>
            <a:ext cx="56213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“埋沙法”</a:t>
            </a:r>
            <a:r>
              <a:rPr lang="zh-CN" altLang="en-US" sz="3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测体积</a:t>
            </a:r>
            <a:r>
              <a:rPr lang="zh-CN" altLang="en-US" sz="3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矩形 62465"/>
          <p:cNvSpPr>
            <a:spLocks noChangeArrowheads="1"/>
          </p:cNvSpPr>
          <p:nvPr/>
        </p:nvSpPr>
        <p:spPr bwMode="auto">
          <a:xfrm>
            <a:off x="1194479" y="494194"/>
            <a:ext cx="8020050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111111"/>
                </a:solidFill>
              </a:rPr>
              <a:t>　　</a:t>
            </a:r>
            <a:r>
              <a:rPr lang="zh-CN" altLang="en-US" sz="2800" b="1" smtClean="0">
                <a:solidFill>
                  <a:srgbClr val="111111"/>
                </a:solidFill>
              </a:rPr>
              <a:t>给</a:t>
            </a:r>
            <a:r>
              <a:rPr lang="zh-CN" altLang="en-US" sz="2800" b="1">
                <a:solidFill>
                  <a:srgbClr val="111111"/>
                </a:solidFill>
              </a:rPr>
              <a:t>你一架天平、一只小烧杯、适量的水、如何测出牛奶的密度？</a:t>
            </a:r>
          </a:p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111111"/>
                </a:solidFill>
              </a:rPr>
              <a:t>要求：</a:t>
            </a:r>
            <a:r>
              <a:rPr lang="zh-CN" altLang="en-US" sz="2800" b="1">
                <a:solidFill>
                  <a:srgbClr val="111111"/>
                </a:solidFill>
                <a:sym typeface="Wingdings" panose="05000000000000000000" pitchFamily="2" charset="2"/>
              </a:rPr>
              <a:t>（</a:t>
            </a:r>
            <a:r>
              <a:rPr lang="en-US" altLang="zh-CN" sz="2800" b="1">
                <a:solidFill>
                  <a:srgbClr val="111111"/>
                </a:solidFill>
                <a:sym typeface="Wingdings" panose="05000000000000000000" pitchFamily="2" charset="2"/>
              </a:rPr>
              <a:t>1</a:t>
            </a:r>
            <a:r>
              <a:rPr lang="zh-CN" altLang="en-US" sz="2800" b="1">
                <a:solidFill>
                  <a:srgbClr val="111111"/>
                </a:solidFill>
                <a:sym typeface="Wingdings" panose="05000000000000000000" pitchFamily="2" charset="2"/>
              </a:rPr>
              <a:t>）简要写出实验步骤；</a:t>
            </a:r>
          </a:p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111111"/>
                </a:solidFill>
                <a:sym typeface="Wingdings" panose="05000000000000000000" pitchFamily="2" charset="2"/>
              </a:rPr>
              <a:t>            （</a:t>
            </a:r>
            <a:r>
              <a:rPr lang="en-US" altLang="zh-CN" sz="2800" b="1">
                <a:solidFill>
                  <a:srgbClr val="111111"/>
                </a:solidFill>
                <a:sym typeface="Wingdings" panose="05000000000000000000" pitchFamily="2" charset="2"/>
              </a:rPr>
              <a:t>2</a:t>
            </a:r>
            <a:r>
              <a:rPr lang="zh-CN" altLang="en-US" sz="2800" b="1">
                <a:solidFill>
                  <a:srgbClr val="111111"/>
                </a:solidFill>
                <a:sym typeface="Wingdings" panose="05000000000000000000" pitchFamily="2" charset="2"/>
              </a:rPr>
              <a:t>）根据你测量的物理量，写出计算牛奶密度的公式。</a:t>
            </a:r>
          </a:p>
        </p:txBody>
      </p:sp>
      <p:sp>
        <p:nvSpPr>
          <p:cNvPr id="62468" name="文本框 62467"/>
          <p:cNvSpPr txBox="1">
            <a:spLocks noChangeArrowheads="1"/>
          </p:cNvSpPr>
          <p:nvPr/>
        </p:nvSpPr>
        <p:spPr bwMode="auto">
          <a:xfrm>
            <a:off x="1912349" y="4506143"/>
            <a:ext cx="787876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</a:rPr>
              <a:t>等体积法：</a:t>
            </a:r>
          </a:p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111111"/>
                </a:solidFill>
              </a:rPr>
              <a:t>     分别装入相同体积的水和牛奶。   </a:t>
            </a:r>
          </a:p>
        </p:txBody>
      </p:sp>
      <p:sp>
        <p:nvSpPr>
          <p:cNvPr id="62470" name="流程图: 资料带 62469"/>
          <p:cNvSpPr>
            <a:spLocks noChangeArrowheads="1"/>
          </p:cNvSpPr>
          <p:nvPr/>
        </p:nvSpPr>
        <p:spPr bwMode="auto">
          <a:xfrm>
            <a:off x="2159998" y="3494906"/>
            <a:ext cx="1581150" cy="835025"/>
          </a:xfrm>
          <a:prstGeom prst="flowChartPunchedTape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329862" y="3548880"/>
            <a:ext cx="1697037" cy="64135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zh-CN" altLang="en-US" sz="3600" b="1" noProof="1">
                <a:solidFill>
                  <a:srgbClr val="11111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宋体" panose="02010600030101010101" pitchFamily="2" charset="-122"/>
              </a:rPr>
              <a:t>提示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490228" y="1734410"/>
            <a:ext cx="482951" cy="267765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测量物质的密度</a:t>
            </a: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573320" y="1910622"/>
            <a:ext cx="1876873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zh-CN" altLang="zh-CN" sz="2400" b="1" dirty="0">
                <a:latin typeface="华文细黑" pitchFamily="2" charset="-122"/>
                <a:ea typeface="华文细黑" pitchFamily="2" charset="-122"/>
                <a:sym typeface="宋体" panose="02010600030101010101" pitchFamily="2" charset="-122"/>
              </a:rPr>
              <a:t>量筒的使用</a:t>
            </a: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4697735" y="1288321"/>
            <a:ext cx="2031325" cy="52360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量筒上的标度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700711" y="1855059"/>
            <a:ext cx="1415772" cy="52360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b="1">
                <a:latin typeface="华文细黑" pitchFamily="2" charset="-122"/>
                <a:ea typeface="华文细黑" pitchFamily="2" charset="-122"/>
                <a:sym typeface="宋体" panose="02010600030101010101" pitchFamily="2" charset="-122"/>
              </a:rPr>
              <a:t>读数方法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706922" y="2421796"/>
            <a:ext cx="1403350" cy="571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b="1">
                <a:latin typeface="华文细黑" pitchFamily="2" charset="-122"/>
                <a:ea typeface="华文细黑" pitchFamily="2" charset="-122"/>
                <a:sym typeface="宋体" panose="02010600030101010101" pitchFamily="2" charset="-122"/>
              </a:rPr>
              <a:t>使用原则</a:t>
            </a: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573321" y="3772976"/>
            <a:ext cx="2417763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zh-CN" altLang="zh-CN" sz="2400" b="1" dirty="0">
                <a:latin typeface="华文细黑" pitchFamily="2" charset="-122"/>
                <a:ea typeface="华文细黑" pitchFamily="2" charset="-122"/>
                <a:sym typeface="宋体" panose="02010600030101010101" pitchFamily="2" charset="-122"/>
              </a:rPr>
              <a:t>测量物质的密</a:t>
            </a:r>
            <a:r>
              <a:rPr lang="zh-CN" altLang="zh-CN" sz="2400" b="1" dirty="0" smtClean="0">
                <a:latin typeface="华文细黑" pitchFamily="2" charset="-122"/>
                <a:ea typeface="华文细黑" pitchFamily="2" charset="-122"/>
                <a:sym typeface="宋体" panose="02010600030101010101" pitchFamily="2" charset="-122"/>
              </a:rPr>
              <a:t>度</a:t>
            </a:r>
            <a:endParaRPr lang="zh-CN" altLang="zh-CN" sz="2400" b="1" dirty="0">
              <a:latin typeface="华文细黑" pitchFamily="2" charset="-122"/>
              <a:ea typeface="华文细黑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5273659" y="3196497"/>
            <a:ext cx="4616450" cy="460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zh-CN" altLang="zh-CN" sz="2400" b="1" dirty="0">
                <a:latin typeface="华文细黑" pitchFamily="2" charset="-122"/>
                <a:ea typeface="华文细黑" pitchFamily="2" charset="-122"/>
                <a:sym typeface="宋体" panose="02010600030101010101" pitchFamily="2" charset="-122"/>
              </a:rPr>
              <a:t>测量液体的密度：原理、步骤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273659" y="3823560"/>
            <a:ext cx="4254500" cy="460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zh-CN" altLang="zh-CN" sz="2400" b="1" dirty="0">
                <a:latin typeface="华文细黑" pitchFamily="2" charset="-122"/>
                <a:ea typeface="华文细黑" pitchFamily="2" charset="-122"/>
                <a:sym typeface="宋体" panose="02010600030101010101" pitchFamily="2" charset="-122"/>
              </a:rPr>
              <a:t>测量固体的密度：原理、步骤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5273659" y="4410935"/>
            <a:ext cx="2339102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细黑" pitchFamily="2" charset="-122"/>
                <a:ea typeface="华文细黑" pitchFamily="2" charset="-122"/>
              </a:rPr>
              <a:t>密度测量的拓展</a:t>
            </a:r>
          </a:p>
        </p:txBody>
      </p:sp>
      <p:sp>
        <p:nvSpPr>
          <p:cNvPr id="13" name="左大括号 12"/>
          <p:cNvSpPr/>
          <p:nvPr/>
        </p:nvSpPr>
        <p:spPr>
          <a:xfrm>
            <a:off x="2188390" y="2132872"/>
            <a:ext cx="245987" cy="1870936"/>
          </a:xfrm>
          <a:prstGeom prst="leftBrace">
            <a:avLst>
              <a:gd name="adj1" fmla="val 4746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zh-CN" altLang="en-US" sz="2400" b="1" noProof="1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4" name="左大括号 13"/>
          <p:cNvSpPr/>
          <p:nvPr/>
        </p:nvSpPr>
        <p:spPr>
          <a:xfrm>
            <a:off x="4462422" y="1440708"/>
            <a:ext cx="245987" cy="1401492"/>
          </a:xfrm>
          <a:prstGeom prst="leftBrace">
            <a:avLst>
              <a:gd name="adj1" fmla="val 4746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zh-CN" altLang="en-US" sz="2400" b="1" noProof="1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5" name="左大括号 14"/>
          <p:cNvSpPr/>
          <p:nvPr/>
        </p:nvSpPr>
        <p:spPr>
          <a:xfrm>
            <a:off x="5016531" y="3353001"/>
            <a:ext cx="245987" cy="1401492"/>
          </a:xfrm>
          <a:prstGeom prst="leftBrace">
            <a:avLst>
              <a:gd name="adj1" fmla="val 4746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zh-CN" altLang="en-US" sz="2400" b="1" noProof="1">
              <a:latin typeface="华文细黑" pitchFamily="2" charset="-122"/>
              <a:ea typeface="华文细黑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2952" y="73828"/>
            <a:ext cx="3496087" cy="1003300"/>
            <a:chOff x="402739" y="21978"/>
            <a:chExt cx="3496087" cy="1003300"/>
          </a:xfrm>
        </p:grpSpPr>
        <p:sp>
          <p:nvSpPr>
            <p:cNvPr id="17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课 堂 小 结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19" name="直接连接符 18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0" name="图片 19" descr="标题2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bldLvl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文本框 50177"/>
          <p:cNvSpPr txBox="1">
            <a:spLocks noChangeArrowheads="1"/>
          </p:cNvSpPr>
          <p:nvPr/>
        </p:nvSpPr>
        <p:spPr bwMode="auto">
          <a:xfrm>
            <a:off x="647678" y="4124126"/>
            <a:ext cx="9510131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539750">
              <a:lnSpc>
                <a:spcPct val="130000"/>
              </a:lnSpc>
            </a:pPr>
            <a:r>
              <a:rPr lang="en-US" altLang="zh-C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．小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明为了测盐水的密度，制定了如下的实验计划：①测出空烧杯的质量；②将烧杯中一部分盐水倒入量筒中；③测出量筒中盐水的体积；④根据实验数据计算盐水的密度；⑤在烧杯中装入适量盐水，测出它们的总质量；⑥测出烧杯和剩余盐水的质量。以上实验步骤安排最合理、误差最小的是　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　 　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539750">
              <a:lnSpc>
                <a:spcPct val="130000"/>
              </a:lnSpc>
            </a:pP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zh-CN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①⑤②③④       </a:t>
            </a:r>
            <a:r>
              <a:rPr lang="en-US" altLang="zh-C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zh-CN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⑤②③⑥④        </a:t>
            </a:r>
            <a:r>
              <a:rPr lang="en-US" altLang="zh-C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zh-CN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⑤②③①④       </a:t>
            </a:r>
            <a:r>
              <a:rPr lang="en-US" altLang="zh-C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．⑤⑥②③④</a:t>
            </a:r>
          </a:p>
        </p:txBody>
      </p:sp>
      <p:pic>
        <p:nvPicPr>
          <p:cNvPr id="11" name="Picture 18" descr="CB243A.TIF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7326" y="2642044"/>
            <a:ext cx="2075886" cy="116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CB243b.TIF"/>
          <p:cNvPicPr>
            <a:picLocks noChangeAspect="1" noChangeArrowheads="1"/>
          </p:cNvPicPr>
          <p:nvPr/>
        </p:nvPicPr>
        <p:blipFill>
          <a:blip r:embed="rId4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153" y="2165342"/>
            <a:ext cx="3024088" cy="195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647678" y="962468"/>
            <a:ext cx="92948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indent="612775">
              <a:tabLst>
                <a:tab pos="445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445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445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445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445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45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45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45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457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indent="539750">
              <a:lnSpc>
                <a:spcPct val="120000"/>
              </a:lnSpc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kumimoji="0" lang="zh-CN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用调好的天平测量蜡块的质量，天平平衡时，右盘中的砝码及游码在标尺上的位置如图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所示，蜡块的质量是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；测量蜡块体积的过程如图所示，蜡块的体积是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 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kumimoji="0" lang="en-US" altLang="zh-CN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；计算得到蜡块的密度是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kg/m</a:t>
            </a:r>
            <a:r>
              <a:rPr kumimoji="0" lang="en-US" altLang="zh-CN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kumimoji="0" lang="zh-CN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942456" y="5397237"/>
            <a:ext cx="10643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730281" y="1335634"/>
            <a:ext cx="6976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/>
              <a:t>18.6 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281365" y="1722175"/>
            <a:ext cx="5052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/>
              <a:t>20 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388049" y="1697554"/>
            <a:ext cx="1297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/>
              <a:t>0.93×10</a:t>
            </a:r>
            <a:r>
              <a:rPr lang="en-US" altLang="zh-CN" sz="2000" baseline="30000"/>
              <a:t>3</a:t>
            </a:r>
            <a:r>
              <a:rPr lang="en-US" altLang="zh-CN" sz="2000"/>
              <a:t> 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85839" y="-40832"/>
            <a:ext cx="3496087" cy="1003300"/>
            <a:chOff x="402739" y="21978"/>
            <a:chExt cx="3496087" cy="1003300"/>
          </a:xfrm>
        </p:grpSpPr>
        <p:sp>
          <p:nvSpPr>
            <p:cNvPr id="19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课 堂 练 习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21" name="直接连接符 20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2" name="图片 21" descr="标题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725032" y="325987"/>
            <a:ext cx="9553859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429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6858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287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71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467995" eaLnBrk="0" hangingPunct="0">
              <a:lnSpc>
                <a:spcPct val="130000"/>
              </a:lnSpc>
              <a:buFontTx/>
              <a:buNone/>
            </a:pPr>
            <a:r>
              <a:rPr lang="en-US" altLang="zh-CN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元同学在完成“测量某小合金块密度”的实验中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进行如下的实验操作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467995" eaLnBrk="0" hangingPunct="0">
              <a:lnSpc>
                <a:spcPct val="130000"/>
              </a:lnSpc>
              <a:buFontTx/>
              <a:buNone/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．把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天平放在水平桌面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上，把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游码移动到标尺左端的零刻线处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调节横梁上的平衡螺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母，使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橫梁平衡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467995" eaLnBrk="0" hangingPunct="0">
              <a:lnSpc>
                <a:spcPct val="130000"/>
              </a:lnSpc>
              <a:buFontTx/>
              <a:buNone/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．在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量筒中倒入适量的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水，记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下水的体积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ct val="130000"/>
              </a:lnSpc>
              <a:buFontTx/>
              <a:buNone/>
            </a:pP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将小合金块用细线系好后，慢慢地浸没在水中，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ct val="130000"/>
              </a:lnSpc>
              <a:buFontTx/>
              <a:buNone/>
            </a:pP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记下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小合金块和水的总体积。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467995" eaLnBrk="0" hangingPunct="0">
              <a:lnSpc>
                <a:spcPct val="130000"/>
              </a:lnSpc>
              <a:buFontTx/>
              <a:buNone/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．将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小合金块放在左盘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中，在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右盘中增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减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ct val="130000"/>
              </a:lnSpc>
              <a:buFontTx/>
              <a:buNone/>
            </a:pP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砝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码并移动游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码，直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至橫梁恢复平衡。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467995" eaLnBrk="0" hangingPunct="0">
              <a:lnSpc>
                <a:spcPct val="200000"/>
              </a:lnSpc>
              <a:buFontTx/>
              <a:buNone/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1)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该实验原理是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________________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467995" eaLnBrk="0" hangingPunct="0">
              <a:lnSpc>
                <a:spcPct val="130000"/>
              </a:lnSpc>
              <a:buFontTx/>
              <a:buNone/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2)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为了减小实验误差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最佳的实验操作顺序是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_____________(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填写字母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467995" eaLnBrk="0" hangingPunct="0">
              <a:lnSpc>
                <a:spcPct val="130000"/>
              </a:lnSpc>
              <a:buFontTx/>
              <a:buNone/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3)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正确操作后读取数值，如图甲、乙所示，小合金块的质量为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______g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，小合金块的体积为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_____cm</a:t>
            </a:r>
            <a:r>
              <a:rPr lang="en-US" altLang="zh-CN" sz="20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，由此可得出小合金块的密度为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_________g/cm</a:t>
            </a:r>
            <a:r>
              <a:rPr lang="en-US" altLang="zh-CN" sz="2000" b="1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467995" eaLnBrk="0" hangingPunct="0">
              <a:lnSpc>
                <a:spcPct val="130000"/>
              </a:lnSpc>
              <a:buFontTx/>
              <a:buNone/>
            </a:pP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3776057" y="3461125"/>
          <a:ext cx="687916" cy="628649"/>
        </p:xfrm>
        <a:graphic>
          <a:graphicData uri="http://schemas.openxmlformats.org/presentationml/2006/ole">
            <p:oleObj spid="_x0000_s50177" r:id="rId3" imgW="431613" imgH="393529" progId="">
              <p:embed/>
            </p:oleObj>
          </a:graphicData>
        </a:graphic>
      </p:graphicFrame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759213" y="4130580"/>
            <a:ext cx="7280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429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6858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287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71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buFontTx/>
              <a:buNone/>
            </a:pPr>
            <a:r>
              <a:rPr lang="en-US" altLang="zh-CN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ACB</a:t>
            </a:r>
            <a:endParaRPr lang="zh-CN" altLang="en-US" sz="20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8264651" y="4576593"/>
            <a:ext cx="7646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429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6858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287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71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0" hangingPunct="0">
              <a:buFontTx/>
              <a:buNone/>
            </a:pP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32</a:t>
            </a:r>
            <a:endParaRPr lang="zh-CN" altLang="en-US" sz="20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203518" y="4943162"/>
            <a:ext cx="441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429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6858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287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71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buFontTx/>
              <a:buNone/>
            </a:pP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endParaRPr lang="zh-CN" altLang="en-US" sz="20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6967603" y="4943162"/>
            <a:ext cx="5052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429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6858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287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71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buFontTx/>
              <a:buNone/>
            </a:pP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3.2</a:t>
            </a:r>
            <a:endParaRPr lang="zh-CN" altLang="en-US" sz="20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8926" name="Picture 14" descr="C:\Documents and Settings\jx9126\桌面\未标题-1 拷贝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0376" y="1391991"/>
            <a:ext cx="5317791" cy="263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665435" y="1205422"/>
            <a:ext cx="56048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457200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菊花石块形成于距今约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2.8</a:t>
            </a: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亿年前。其成份为天青石与栖霞岩，内含丰富的硒、锶、铋等多种微元素，对人</a:t>
            </a:r>
            <a:r>
              <a:rPr lang="zh-C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体无害，</a:t>
            </a: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是玩石赏石爱好者的理想藏品。现在我想知道这块石头的密度，该怎么做呢</a:t>
            </a:r>
            <a:r>
              <a:rPr lang="zh-C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C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8" descr="1630000004493512682757004751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73" y="1202851"/>
            <a:ext cx="2869762" cy="420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98203" y="4897"/>
            <a:ext cx="3496087" cy="1003300"/>
            <a:chOff x="402739" y="21978"/>
            <a:chExt cx="3496087" cy="1003300"/>
          </a:xfrm>
        </p:grpSpPr>
        <p:sp>
          <p:nvSpPr>
            <p:cNvPr id="18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情 境 导 入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20" name="直接连接符 19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1" name="图片 20" descr="标题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276139" y="793750"/>
          <a:ext cx="11322050" cy="5053013"/>
        </p:xfrm>
        <a:graphic>
          <a:graphicData uri="http://schemas.openxmlformats.org/presentationml/2006/ole">
            <p:oleObj spid="_x0000_s60417" name="Document" r:id="rId3" imgW="10792247" imgH="4822896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3"/>
          <p:cNvGraphicFramePr>
            <a:graphicFrameLocks noChangeAspect="1"/>
          </p:cNvGraphicFramePr>
          <p:nvPr/>
        </p:nvGraphicFramePr>
        <p:xfrm>
          <a:off x="398046" y="693470"/>
          <a:ext cx="11006138" cy="5022850"/>
        </p:xfrm>
        <a:graphic>
          <a:graphicData uri="http://schemas.openxmlformats.org/presentationml/2006/ole">
            <p:oleObj spid="_x0000_s61441" name="Document" r:id="rId3" imgW="10609686" imgH="4878504" progId="Word.Document.8">
              <p:embed/>
            </p:oleObj>
          </a:graphicData>
        </a:graphic>
      </p:graphicFrame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6788899" y="1207799"/>
            <a:ext cx="593432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540"/>
              <a:t>右 </a:t>
            </a: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8144500" y="3013898"/>
            <a:ext cx="1083951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540" dirty="0"/>
              <a:t>39.6 g </a:t>
            </a:r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>
            <a:off x="9228451" y="3645798"/>
            <a:ext cx="675185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540"/>
              <a:t>1.1 </a:t>
            </a: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7382331" y="4267274"/>
            <a:ext cx="920445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540"/>
              <a:t>偏大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6" grpId="0"/>
      <p:bldP spid="125957" grpId="0"/>
      <p:bldP spid="125958" grpId="0"/>
      <p:bldP spid="12595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349250" y="733425"/>
          <a:ext cx="11356975" cy="4356100"/>
        </p:xfrm>
        <a:graphic>
          <a:graphicData uri="http://schemas.openxmlformats.org/presentationml/2006/ole">
            <p:oleObj spid="_x0000_s62466" name="Document" r:id="rId3" imgW="10830374" imgH="4160450" progId="Word.Document.8">
              <p:embed/>
            </p:oleObj>
          </a:graphicData>
        </a:graphic>
      </p:graphicFrame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5838718" y="3150548"/>
            <a:ext cx="2771913" cy="4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eaLnBrk="0" hangingPunct="0"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540"/>
              <a:t>液面与标记</a:t>
            </a:r>
            <a:r>
              <a:rPr lang="en-US" altLang="zh-CN" sz="2540" i="1"/>
              <a:t>A</a:t>
            </a:r>
            <a:r>
              <a:rPr lang="zh-CN" altLang="en-US" sz="2540"/>
              <a:t>相平 </a:t>
            </a:r>
          </a:p>
        </p:txBody>
      </p:sp>
      <p:graphicFrame>
        <p:nvGraphicFramePr>
          <p:cNvPr id="126980" name="Object 4"/>
          <p:cNvGraphicFramePr>
            <a:graphicFrameLocks noChangeAspect="1"/>
          </p:cNvGraphicFramePr>
          <p:nvPr/>
        </p:nvGraphicFramePr>
        <p:xfrm>
          <a:off x="6067171" y="3805319"/>
          <a:ext cx="2783431" cy="1046517"/>
        </p:xfrm>
        <a:graphic>
          <a:graphicData uri="http://schemas.openxmlformats.org/presentationml/2006/ole">
            <p:oleObj spid="_x0000_s62465" r:id="rId4" imgW="2648919" imgH="993600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4290196" y="3351634"/>
            <a:ext cx="4876800" cy="1447800"/>
          </a:xfrm>
          <a:prstGeom prst="wedgeEllipseCallout">
            <a:avLst>
              <a:gd name="adj1" fmla="val -28843"/>
              <a:gd name="adj2" fmla="val -66449"/>
            </a:avLst>
          </a:prstGeom>
          <a:solidFill>
            <a:srgbClr val="CCFFCC"/>
          </a:solidFill>
          <a:ln w="9525">
            <a:solidFill>
              <a:srgbClr val="FF00FF"/>
            </a:solidFill>
            <a:miter lim="800000"/>
          </a:ln>
        </p:spPr>
        <p:txBody>
          <a:bodyPr/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1165996" y="3732634"/>
            <a:ext cx="2667000" cy="685800"/>
          </a:xfrm>
          <a:prstGeom prst="wedgeEllipseCallout">
            <a:avLst>
              <a:gd name="adj1" fmla="val 52380"/>
              <a:gd name="adj2" fmla="val -129167"/>
            </a:avLst>
          </a:prstGeom>
          <a:solidFill>
            <a:srgbClr val="CCFFCC"/>
          </a:solidFill>
          <a:ln w="9525">
            <a:solidFill>
              <a:srgbClr val="FF00FF"/>
            </a:solidFill>
            <a:miter lim="800000"/>
          </a:ln>
        </p:spPr>
        <p:txBody>
          <a:bodyPr/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013596" y="1446634"/>
            <a:ext cx="87630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85000"/>
              </a:lnSpc>
              <a:spcBef>
                <a:spcPct val="50000"/>
              </a:spcBef>
            </a:pPr>
            <a:r>
              <a:rPr lang="en-US" altLang="zh-CN" sz="3200" dirty="0" smtClean="0">
                <a:ea typeface="楷体_GB2312" pitchFamily="49" charset="-122"/>
              </a:rPr>
              <a:t>1</a:t>
            </a:r>
            <a:r>
              <a:rPr lang="zh-CN" altLang="en-US" sz="3200" dirty="0" smtClean="0">
                <a:ea typeface="楷体_GB2312" pitchFamily="49" charset="-122"/>
              </a:rPr>
              <a:t>．想</a:t>
            </a:r>
            <a:r>
              <a:rPr lang="zh-CN" altLang="en-US" sz="3200" dirty="0">
                <a:ea typeface="楷体_GB2312" pitchFamily="49" charset="-122"/>
              </a:rPr>
              <a:t>要求物质的密度需要知道哪些物理量？</a:t>
            </a:r>
          </a:p>
          <a:p>
            <a:pPr algn="l">
              <a:lnSpc>
                <a:spcPct val="85000"/>
              </a:lnSpc>
              <a:spcBef>
                <a:spcPct val="50000"/>
              </a:spcBef>
            </a:pPr>
            <a:r>
              <a:rPr lang="en-US" altLang="zh-CN" sz="3200" dirty="0" smtClean="0">
                <a:ea typeface="楷体_GB2312" pitchFamily="49" charset="-122"/>
              </a:rPr>
              <a:t>2</a:t>
            </a:r>
            <a:r>
              <a:rPr lang="zh-CN" altLang="en-US" sz="3200" dirty="0" smtClean="0">
                <a:ea typeface="楷体_GB2312" pitchFamily="49" charset="-122"/>
              </a:rPr>
              <a:t>．如</a:t>
            </a:r>
            <a:r>
              <a:rPr lang="zh-CN" altLang="en-US" sz="3200" dirty="0">
                <a:ea typeface="楷体_GB2312" pitchFamily="49" charset="-122"/>
              </a:rPr>
              <a:t>何测出这些物理量</a:t>
            </a:r>
            <a:r>
              <a:rPr lang="en-US" altLang="zh-CN" sz="3200" dirty="0">
                <a:ea typeface="楷体_GB2312" pitchFamily="49" charset="-122"/>
              </a:rPr>
              <a:t>?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299596" y="2513434"/>
            <a:ext cx="259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zh-CN" altLang="en-US" sz="3600" u="sng">
                <a:solidFill>
                  <a:srgbClr val="CC00FF"/>
                </a:solidFill>
                <a:ea typeface="楷体_GB2312" pitchFamily="49" charset="-122"/>
              </a:rPr>
              <a:t>质量</a:t>
            </a:r>
            <a:r>
              <a:rPr lang="zh-CN" altLang="en-US" sz="3600">
                <a:solidFill>
                  <a:srgbClr val="FF3300"/>
                </a:solidFill>
                <a:ea typeface="楷体_GB2312" pitchFamily="49" charset="-122"/>
              </a:rPr>
              <a:t>和</a:t>
            </a:r>
            <a:r>
              <a:rPr lang="zh-CN" altLang="en-US" sz="3600" u="sng">
                <a:solidFill>
                  <a:srgbClr val="CC00FF"/>
                </a:solidFill>
                <a:ea typeface="楷体_GB2312" pitchFamily="49" charset="-122"/>
              </a:rPr>
              <a:t>体积</a:t>
            </a:r>
            <a:endParaRPr lang="zh-CN" altLang="en-US" sz="3600">
              <a:solidFill>
                <a:srgbClr val="FF3300"/>
              </a:solidFill>
              <a:ea typeface="楷体_GB2312" pitchFamily="49" charset="-122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242196" y="3808834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>
                <a:ea typeface="黑体" panose="02010609060101010101" pitchFamily="49" charset="-122"/>
              </a:rPr>
              <a:t>质量</a:t>
            </a:r>
            <a:r>
              <a:rPr lang="en-US" altLang="zh-CN">
                <a:ea typeface="黑体" panose="02010609060101010101" pitchFamily="49" charset="-122"/>
              </a:rPr>
              <a:t>——</a:t>
            </a:r>
            <a:r>
              <a:rPr lang="zh-CN" altLang="en-US">
                <a:solidFill>
                  <a:srgbClr val="9900CC"/>
                </a:solidFill>
                <a:ea typeface="黑体" panose="02010609060101010101" pitchFamily="49" charset="-122"/>
              </a:rPr>
              <a:t>天平</a:t>
            </a:r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5128396" y="3427834"/>
            <a:ext cx="3505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400" dirty="0">
                <a:ea typeface="黑体" panose="02010609060101010101" pitchFamily="49" charset="-122"/>
              </a:rPr>
              <a:t>规则的固体</a:t>
            </a:r>
            <a:r>
              <a:rPr lang="en-US" altLang="zh-CN" sz="2400" dirty="0">
                <a:ea typeface="黑体" panose="02010609060101010101" pitchFamily="49" charset="-122"/>
              </a:rPr>
              <a:t>——</a:t>
            </a:r>
            <a:r>
              <a:rPr lang="zh-CN" altLang="en-US" sz="2400" dirty="0">
                <a:solidFill>
                  <a:srgbClr val="9900CC"/>
                </a:solidFill>
                <a:ea typeface="黑体" panose="02010609060101010101" pitchFamily="49" charset="-122"/>
              </a:rPr>
              <a:t>刻度</a:t>
            </a:r>
            <a:r>
              <a:rPr lang="zh-CN" altLang="en-US" sz="2400" dirty="0" smtClean="0">
                <a:solidFill>
                  <a:srgbClr val="9900CC"/>
                </a:solidFill>
                <a:ea typeface="黑体" panose="02010609060101010101" pitchFamily="49" charset="-122"/>
              </a:rPr>
              <a:t>尺</a:t>
            </a:r>
            <a:r>
              <a:rPr lang="zh-CN" altLang="en-US" sz="2400" dirty="0" smtClean="0">
                <a:ea typeface="黑体" panose="02010609060101010101" pitchFamily="49" charset="-122"/>
              </a:rPr>
              <a:t> </a:t>
            </a:r>
            <a:r>
              <a:rPr lang="zh-CN" altLang="en-US" sz="2400" dirty="0">
                <a:ea typeface="黑体" panose="02010609060101010101" pitchFamily="49" charset="-122"/>
              </a:rPr>
              <a:t>液体和形状不规则的固体</a:t>
            </a:r>
            <a:r>
              <a:rPr lang="en-US" altLang="zh-CN" sz="2400" dirty="0">
                <a:ea typeface="黑体" panose="02010609060101010101" pitchFamily="49" charset="-122"/>
              </a:rPr>
              <a:t>——</a:t>
            </a:r>
            <a:r>
              <a:rPr lang="zh-CN" altLang="en-US" sz="2400" dirty="0">
                <a:solidFill>
                  <a:srgbClr val="9900CC"/>
                </a:solidFill>
                <a:ea typeface="黑体" panose="02010609060101010101" pitchFamily="49" charset="-122"/>
              </a:rPr>
              <a:t>量筒</a:t>
            </a:r>
            <a:r>
              <a:rPr lang="zh-CN" altLang="en-US" sz="2400" dirty="0">
                <a:ea typeface="黑体" panose="02010609060101010101" pitchFamily="49" charset="-122"/>
              </a:rPr>
              <a:t>或</a:t>
            </a:r>
            <a:r>
              <a:rPr lang="zh-CN" altLang="en-US" sz="2400" dirty="0">
                <a:solidFill>
                  <a:srgbClr val="9900CC"/>
                </a:solidFill>
                <a:ea typeface="黑体" panose="02010609060101010101" pitchFamily="49" charset="-122"/>
              </a:rPr>
              <a:t>量杯</a:t>
            </a:r>
          </a:p>
        </p:txBody>
      </p:sp>
      <p:sp>
        <p:nvSpPr>
          <p:cNvPr id="2" name="矩形 1"/>
          <p:cNvSpPr/>
          <p:nvPr/>
        </p:nvSpPr>
        <p:spPr>
          <a:xfrm>
            <a:off x="929756" y="680269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latin typeface="+mj-ea"/>
              </a:rPr>
              <a:t>【</a:t>
            </a:r>
            <a:r>
              <a:rPr lang="zh-CN" altLang="en-US" sz="2800" b="1" dirty="0" smtClean="0">
                <a:solidFill>
                  <a:srgbClr val="FF0000"/>
                </a:solidFill>
                <a:latin typeface="+mj-ea"/>
              </a:rPr>
              <a:t>提出问题</a:t>
            </a:r>
            <a:r>
              <a:rPr lang="en-US" altLang="zh-CN" sz="2800" b="1" dirty="0">
                <a:solidFill>
                  <a:srgbClr val="FF0000"/>
                </a:solidFill>
                <a:latin typeface="+mj-ea"/>
              </a:rPr>
              <a:t>】</a:t>
            </a:r>
            <a:endParaRPr lang="zh-CN" altLang="en-US" sz="2800" b="1" dirty="0">
              <a:solidFill>
                <a:srgbClr val="FF0000"/>
              </a:solidFill>
              <a:latin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526" y="2725960"/>
            <a:ext cx="3106420" cy="3105150"/>
          </a:xfrm>
          <a:prstGeom prst="rect">
            <a:avLst/>
          </a:prstGeom>
          <a:noFill/>
          <a:ln w="38100" cap="flat" cmpd="sng">
            <a:noFill/>
            <a:prstDash val="solid"/>
            <a:miter/>
            <a:headEnd type="none" w="med" len="med"/>
            <a:tailEnd type="none" w="med" len="med"/>
          </a:ln>
          <a:effectLst>
            <a:softEdge rad="31750"/>
          </a:effectLst>
        </p:spPr>
      </p:pic>
      <p:pic>
        <p:nvPicPr>
          <p:cNvPr id="24371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417" y="2647532"/>
            <a:ext cx="3136265" cy="3137535"/>
          </a:xfrm>
          <a:prstGeom prst="rect">
            <a:avLst/>
          </a:prstGeom>
          <a:noFill/>
          <a:ln w="38100" cap="flat" cmpd="sng">
            <a:noFill/>
            <a:prstDash val="solid"/>
            <a:miter/>
            <a:headEnd type="none" w="med" len="med"/>
            <a:tailEnd type="none" w="med" len="med"/>
          </a:ln>
          <a:effectLst>
            <a:softEdge rad="31750"/>
          </a:effec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841241" y="2052882"/>
            <a:ext cx="7567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实验室测量液体的体积一般是用量筒或量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杯。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260332" y="1221401"/>
            <a:ext cx="41617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HY얕은샘물M" pitchFamily="18" charset="-127"/>
                <a:ea typeface="HY얕은샘물M" pitchFamily="18" charset="-127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HY얕은샘물M" pitchFamily="18" charset="-127"/>
                <a:ea typeface="HY얕은샘물M" pitchFamily="18" charset="-127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HY얕은샘물M" pitchFamily="18" charset="-127"/>
                <a:ea typeface="HY얕은샘물M" pitchFamily="18" charset="-127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HY얕은샘물M" pitchFamily="18" charset="-127"/>
                <a:ea typeface="HY얕은샘물M" pitchFamily="18" charset="-127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HY얕은샘물M" pitchFamily="18" charset="-127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Y얕은샘물M" pitchFamily="18" charset="-127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Y얕은샘물M" pitchFamily="18" charset="-127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Y얕은샘물M" pitchFamily="18" charset="-127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Y얕은샘물M" pitchFamily="18" charset="-127"/>
                <a:ea typeface="HY얕은샘물M" pitchFamily="18" charset="-127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zh-CN" altLang="en-US" sz="44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一、量</a:t>
            </a:r>
            <a:r>
              <a:rPr lang="zh-CN" altLang="en-US" sz="4400" dirty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筒的使用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91951" y="4897"/>
            <a:ext cx="3496087" cy="1003300"/>
            <a:chOff x="402739" y="21978"/>
            <a:chExt cx="3496087" cy="1003300"/>
          </a:xfrm>
        </p:grpSpPr>
        <p:sp>
          <p:nvSpPr>
            <p:cNvPr id="11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自 主 探 究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13" name="直接连接符 12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4" name="图片 13" descr="标题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482689" y="732603"/>
            <a:ext cx="6365592" cy="283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429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6858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287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71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0" hangingPunct="0">
              <a:lnSpc>
                <a:spcPct val="150000"/>
              </a:lnSpc>
              <a:buFontTx/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．观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察你所用的量筒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，思考下面几个问题。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）量筒是以什么单位标度的？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是毫升（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mL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）还是立方厘米（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cm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）？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）量筒的最大测量值（量程）是多少？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50000"/>
              </a:lnSpc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）量简的分度值是多少？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77" t="5698" r="26842"/>
          <a:stretch>
            <a:fillRect/>
          </a:stretch>
        </p:blipFill>
        <p:spPr bwMode="auto">
          <a:xfrm>
            <a:off x="6226963" y="1424039"/>
            <a:ext cx="1509341" cy="389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1116138" y="3773627"/>
            <a:ext cx="400334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429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6858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287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71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量筒上的单位是毫升（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mL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7823176" y="734254"/>
            <a:ext cx="3604448" cy="450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429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6858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287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71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0" hangingPunct="0">
              <a:lnSpc>
                <a:spcPct val="200000"/>
              </a:lnSpc>
              <a:buFontTx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毫升（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mL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）和升（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ct val="200000"/>
              </a:lnSpc>
              <a:buFontTx/>
              <a:buNone/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常用作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液体的体积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容器的容积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的单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位。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ct val="200000"/>
              </a:lnSpc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1mL=1cm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</a:p>
          <a:p>
            <a:pPr eaLnBrk="0" hangingPunct="0">
              <a:lnSpc>
                <a:spcPct val="200000"/>
              </a:lnSpc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1L=1dm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</a:p>
          <a:p>
            <a:pPr eaLnBrk="0" hangingPunct="0">
              <a:lnSpc>
                <a:spcPct val="200000"/>
              </a:lnSpc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1L=1000mL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1065601" y="4391634"/>
                <a:ext cx="3147336" cy="438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8580" tIns="34290" rIns="68580" bIns="34290">
                <a:sp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342900" defTabSz="6858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685800" defTabSz="6858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028700" defTabSz="6858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1371600" defTabSz="6858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1828800" defTabSz="6858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286000" defTabSz="6858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2743200" defTabSz="6858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200400" defTabSz="6858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0" hangingPunct="0">
                  <a:buFontTx/>
                  <a:buNone/>
                </a:pPr>
                <a:r>
                  <a:rPr lang="zh-CN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量筒的量程是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50mL</a:t>
                </a:r>
                <a:endParaRPr lang="zh-CN" alt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5601" y="4391634"/>
                <a:ext cx="3147336" cy="438582"/>
              </a:xfrm>
              <a:prstGeom prst="rect">
                <a:avLst/>
              </a:prstGeom>
              <a:blipFill rotWithShape="1">
                <a:blip r:embed="rId3"/>
                <a:stretch>
                  <a:fillRect l="-3682" t="-16667" r="-3101" b="-361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1146349" y="5102758"/>
            <a:ext cx="291971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429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6858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287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71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量筒的分度值是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1mL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  <p:bldP spid="27" grpId="0" uiExpand="1"/>
      <p:bldP spid="28" grpId="0" uiExpand="1" build="p"/>
      <p:bldP spid="29" grpId="0" uiExpand="1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6"/>
          <p:cNvSpPr txBox="1">
            <a:spLocks noChangeArrowheads="1"/>
          </p:cNvSpPr>
          <p:nvPr/>
        </p:nvSpPr>
        <p:spPr bwMode="auto">
          <a:xfrm>
            <a:off x="1618464" y="440512"/>
            <a:ext cx="3350141" cy="49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400" b="1" smtClean="0">
                <a:solidFill>
                  <a:srgbClr val="175B5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 b="1" smtClean="0">
                <a:solidFill>
                  <a:srgbClr val="175B5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en-US" sz="2400" b="1">
                <a:solidFill>
                  <a:srgbClr val="175B5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量筒的读数方</a:t>
            </a:r>
            <a:r>
              <a:rPr lang="zh-CN" altLang="en-US" sz="2400" b="1" smtClean="0">
                <a:solidFill>
                  <a:srgbClr val="175B5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法   </a:t>
            </a:r>
            <a:endParaRPr lang="zh-CN" altLang="en-US" sz="2400" b="1">
              <a:solidFill>
                <a:srgbClr val="175B5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3737" name="图片 73736" descr="量筒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1415" y="1081862"/>
            <a:ext cx="3303587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42" name="组合 73741"/>
          <p:cNvGrpSpPr/>
          <p:nvPr/>
        </p:nvGrpSpPr>
        <p:grpSpPr bwMode="auto">
          <a:xfrm>
            <a:off x="1629577" y="3312300"/>
            <a:ext cx="3101975" cy="752475"/>
            <a:chOff x="2415" y="1995"/>
            <a:chExt cx="1954" cy="474"/>
          </a:xfrm>
        </p:grpSpPr>
        <p:pic>
          <p:nvPicPr>
            <p:cNvPr id="10244" name="图片 73737" descr="眼睛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9177551" flipH="1">
              <a:off x="2415" y="1995"/>
              <a:ext cx="474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5" name="组合 73740"/>
            <p:cNvGrpSpPr/>
            <p:nvPr/>
          </p:nvGrpSpPr>
          <p:grpSpPr bwMode="auto">
            <a:xfrm>
              <a:off x="2833" y="2267"/>
              <a:ext cx="1536" cy="27"/>
              <a:chOff x="2779" y="2258"/>
              <a:chExt cx="1490" cy="0"/>
            </a:xfrm>
          </p:grpSpPr>
          <p:sp>
            <p:nvSpPr>
              <p:cNvPr id="10246" name="直接连接符 73738"/>
              <p:cNvSpPr>
                <a:spLocks noChangeShapeType="1"/>
              </p:cNvSpPr>
              <p:nvPr/>
            </p:nvSpPr>
            <p:spPr bwMode="auto">
              <a:xfrm>
                <a:off x="2779" y="2258"/>
                <a:ext cx="740" cy="0"/>
              </a:xfrm>
              <a:prstGeom prst="line">
                <a:avLst/>
              </a:prstGeom>
              <a:noFill/>
              <a:ln w="28575">
                <a:solidFill>
                  <a:srgbClr val="11111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47" name="直接连接符 73739"/>
              <p:cNvSpPr>
                <a:spLocks noChangeShapeType="1"/>
              </p:cNvSpPr>
              <p:nvPr/>
            </p:nvSpPr>
            <p:spPr bwMode="auto">
              <a:xfrm>
                <a:off x="3529" y="2258"/>
                <a:ext cx="74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pic>
        <p:nvPicPr>
          <p:cNvPr id="73736" name="图片 73735" descr="量筒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3126" y="1092974"/>
            <a:ext cx="33083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1119384" y="2153344"/>
            <a:ext cx="2271614" cy="1191389"/>
            <a:chOff x="1119384" y="2153344"/>
            <a:chExt cx="2271614" cy="1191389"/>
          </a:xfrm>
        </p:grpSpPr>
        <p:pic>
          <p:nvPicPr>
            <p:cNvPr id="10249" name="图片 73748" descr="眼睛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135587" flipH="1">
              <a:off x="1119384" y="2153344"/>
              <a:ext cx="712168" cy="75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50" name="组合 73749"/>
            <p:cNvGrpSpPr/>
            <p:nvPr/>
          </p:nvGrpSpPr>
          <p:grpSpPr bwMode="auto">
            <a:xfrm rot="1958036">
              <a:off x="1656287" y="3213550"/>
              <a:ext cx="1734711" cy="45719"/>
              <a:chOff x="2779" y="2258"/>
              <a:chExt cx="1490" cy="0"/>
            </a:xfrm>
          </p:grpSpPr>
          <p:sp>
            <p:nvSpPr>
              <p:cNvPr id="10251" name="直接连接符 73750"/>
              <p:cNvSpPr>
                <a:spLocks noChangeShapeType="1"/>
              </p:cNvSpPr>
              <p:nvPr/>
            </p:nvSpPr>
            <p:spPr bwMode="auto">
              <a:xfrm>
                <a:off x="2779" y="2258"/>
                <a:ext cx="740" cy="0"/>
              </a:xfrm>
              <a:prstGeom prst="line">
                <a:avLst/>
              </a:prstGeom>
              <a:noFill/>
              <a:ln w="28575">
                <a:solidFill>
                  <a:srgbClr val="11111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52" name="直接连接符 73751"/>
              <p:cNvSpPr>
                <a:spLocks noChangeShapeType="1"/>
              </p:cNvSpPr>
              <p:nvPr/>
            </p:nvSpPr>
            <p:spPr bwMode="auto">
              <a:xfrm>
                <a:off x="3529" y="2258"/>
                <a:ext cx="740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73755" name="组合 73754"/>
            <p:cNvGrpSpPr/>
            <p:nvPr/>
          </p:nvGrpSpPr>
          <p:grpSpPr bwMode="auto">
            <a:xfrm>
              <a:off x="2119321" y="2749420"/>
              <a:ext cx="347662" cy="595313"/>
              <a:chOff x="3100" y="1390"/>
              <a:chExt cx="219" cy="375"/>
            </a:xfrm>
          </p:grpSpPr>
          <p:sp>
            <p:nvSpPr>
              <p:cNvPr id="10255" name="直接连接符 73752"/>
              <p:cNvSpPr>
                <a:spLocks noChangeShapeType="1"/>
              </p:cNvSpPr>
              <p:nvPr/>
            </p:nvSpPr>
            <p:spPr bwMode="auto">
              <a:xfrm>
                <a:off x="3109" y="1390"/>
                <a:ext cx="210" cy="36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56" name="直接连接符 73753"/>
              <p:cNvSpPr>
                <a:spLocks noChangeShapeType="1"/>
              </p:cNvSpPr>
              <p:nvPr/>
            </p:nvSpPr>
            <p:spPr bwMode="auto">
              <a:xfrm flipH="1">
                <a:off x="3100" y="1400"/>
                <a:ext cx="210" cy="36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353" name="文本框 1"/>
          <p:cNvSpPr txBox="1"/>
          <p:nvPr/>
        </p:nvSpPr>
        <p:spPr>
          <a:xfrm>
            <a:off x="2637640" y="5061724"/>
            <a:ext cx="6032421" cy="510778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zh-CN" altLang="en-US" sz="2400" noProof="1">
                <a:latin typeface="华文细黑" pitchFamily="2" charset="-122"/>
                <a:ea typeface="华文细黑" pitchFamily="2" charset="-122"/>
                <a:cs typeface="+mn-ea"/>
              </a:rPr>
              <a:t>若液面是凹液面，视线应以凹液面底部为准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361415" y="3743204"/>
            <a:ext cx="633187" cy="300787"/>
            <a:chOff x="1372627" y="4704347"/>
            <a:chExt cx="633187" cy="300787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372627" y="4747564"/>
              <a:ext cx="102841" cy="2575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1475468" y="4704347"/>
              <a:ext cx="530346" cy="2838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1" descr="11704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5123" y="300789"/>
            <a:ext cx="7171762" cy="387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文本框 3"/>
          <p:cNvSpPr txBox="1"/>
          <p:nvPr/>
        </p:nvSpPr>
        <p:spPr>
          <a:xfrm>
            <a:off x="1658199" y="4119459"/>
            <a:ext cx="1824037" cy="4603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zh-CN" altLang="en-US" sz="2400" noProof="1">
                <a:latin typeface="华文细黑" pitchFamily="2" charset="-122"/>
                <a:ea typeface="华文细黑" pitchFamily="2" charset="-122"/>
                <a:cs typeface="+mn-ea"/>
              </a:rPr>
              <a:t>正确读数</a:t>
            </a:r>
          </a:p>
        </p:txBody>
      </p:sp>
      <p:sp>
        <p:nvSpPr>
          <p:cNvPr id="15363" name="文本框 4"/>
          <p:cNvSpPr txBox="1"/>
          <p:nvPr/>
        </p:nvSpPr>
        <p:spPr>
          <a:xfrm>
            <a:off x="3739469" y="4111762"/>
            <a:ext cx="2374753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noProof="1">
                <a:latin typeface="华文细黑" pitchFamily="2" charset="-122"/>
                <a:ea typeface="华文细黑" pitchFamily="2" charset="-122"/>
                <a:cs typeface="+mn-ea"/>
              </a:rPr>
              <a:t>俯视使读数偏大</a:t>
            </a:r>
          </a:p>
        </p:txBody>
      </p:sp>
      <p:sp>
        <p:nvSpPr>
          <p:cNvPr id="15364" name="文本框 5"/>
          <p:cNvSpPr txBox="1"/>
          <p:nvPr/>
        </p:nvSpPr>
        <p:spPr>
          <a:xfrm>
            <a:off x="6233079" y="4111762"/>
            <a:ext cx="2454276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noProof="1">
                <a:latin typeface="华文细黑" pitchFamily="2" charset="-122"/>
                <a:ea typeface="华文细黑" pitchFamily="2" charset="-122"/>
                <a:cs typeface="+mn-ea"/>
              </a:rPr>
              <a:t>仰视使读数偏小</a:t>
            </a:r>
          </a:p>
        </p:txBody>
      </p:sp>
      <p:grpSp>
        <p:nvGrpSpPr>
          <p:cNvPr id="17" name="组合 16"/>
          <p:cNvGrpSpPr/>
          <p:nvPr/>
        </p:nvGrpSpPr>
        <p:grpSpPr bwMode="auto">
          <a:xfrm>
            <a:off x="392113" y="3945218"/>
            <a:ext cx="1316037" cy="1000125"/>
            <a:chOff x="38580" y="1460203"/>
            <a:chExt cx="1753299" cy="1332175"/>
          </a:xfrm>
        </p:grpSpPr>
        <p:sp>
          <p:nvSpPr>
            <p:cNvPr id="18" name="爆炸形: 14 pt  21"/>
            <p:cNvSpPr>
              <a:spLocks noChangeArrowheads="1"/>
            </p:cNvSpPr>
            <p:nvPr/>
          </p:nvSpPr>
          <p:spPr bwMode="auto">
            <a:xfrm>
              <a:off x="38580" y="1460203"/>
              <a:ext cx="1753299" cy="1332175"/>
            </a:xfrm>
            <a:prstGeom prst="irregularSeal2">
              <a:avLst/>
            </a:prstGeom>
            <a:solidFill>
              <a:srgbClr val="00B0F0"/>
            </a:solidFill>
            <a:ln w="12700">
              <a:solidFill>
                <a:srgbClr val="41719C"/>
              </a:solidFill>
              <a:miter lim="800000"/>
            </a:ln>
          </p:spPr>
          <p:txBody>
            <a:bodyPr lIns="68580" tIns="34290" rIns="68580" bIns="34290"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3429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6858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0287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1371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18288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2860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27432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2004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>
                <a:buFontTx/>
                <a:buNone/>
              </a:pPr>
              <a:endParaRPr lang="zh-CN" altLang="en-US" sz="1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5"/>
            <p:cNvSpPr txBox="1">
              <a:spLocks noChangeArrowheads="1"/>
            </p:cNvSpPr>
            <p:nvPr/>
          </p:nvSpPr>
          <p:spPr bwMode="auto">
            <a:xfrm rot="-1362996">
              <a:off x="290098" y="1804428"/>
              <a:ext cx="12502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3429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6858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0287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1371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18288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2860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27432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200400" defTabSz="6858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hangingPunct="0">
                <a:buFontTx/>
                <a:buNone/>
              </a:pPr>
              <a:r>
                <a:rPr lang="zh-CN" altLang="en-US" sz="2700" dirty="0">
                  <a:solidFill>
                    <a:srgbClr val="FF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注意</a:t>
              </a:r>
            </a:p>
          </p:txBody>
        </p:sp>
      </p:grp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736655" y="4587531"/>
            <a:ext cx="9514249" cy="145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429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6858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287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71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  <a:buFontTx/>
              <a:buNone/>
            </a:pP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　　</a:t>
            </a:r>
            <a:r>
              <a:rPr lang="zh-CN" altLang="en-US" sz="20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0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0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）量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筒读数时，如果液面是凹形，视线应与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凹形的底部相平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；如果液面为凸形，视线应与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凸形的顶部相平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en-US" altLang="zh-CN" sz="20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ct val="150000"/>
              </a:lnSpc>
              <a:buFontTx/>
              <a:buNone/>
            </a:pPr>
            <a:r>
              <a:rPr lang="en-US" altLang="zh-CN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0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0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0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）量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筒读数时，如果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俯视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，所读示数将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偏大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；如果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仰视</a:t>
            </a:r>
            <a:r>
              <a:rPr lang="zh-CN" altLang="en-US" sz="2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，所读示数将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偏小</a:t>
            </a:r>
            <a:r>
              <a:rPr lang="zh-CN" altLang="en-US" sz="20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0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6"/>
          <p:cNvSpPr txBox="1"/>
          <p:nvPr/>
        </p:nvSpPr>
        <p:spPr>
          <a:xfrm>
            <a:off x="721518" y="353389"/>
            <a:ext cx="8977535" cy="2492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  <a:spcBef>
                <a:spcPts val="0"/>
              </a:spcBef>
            </a:pPr>
            <a:r>
              <a:rPr lang="en-US" altLang="zh-CN" sz="2400" b="1" noProof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noProof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．使</a:t>
            </a:r>
            <a:r>
              <a:rPr lang="zh-CN" altLang="en-US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用原则</a:t>
            </a:r>
          </a:p>
          <a:p>
            <a:pPr indent="457200" algn="just">
              <a:lnSpc>
                <a:spcPct val="130000"/>
              </a:lnSpc>
              <a:spcBef>
                <a:spcPts val="0"/>
              </a:spcBef>
            </a:pPr>
            <a:r>
              <a:rPr lang="zh-CN" altLang="en-US" sz="2400" b="1" noProof="1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noProof="1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noProof="1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）被测液体的体积不能超过量</a:t>
            </a:r>
            <a:r>
              <a:rPr lang="zh-CN" altLang="en-US" sz="2400" b="1" noProof="1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程。</a:t>
            </a:r>
            <a:endParaRPr lang="zh-CN" altLang="en-US" sz="2400" b="1" noProof="1">
              <a:latin typeface="Times New Roman" panose="02020603050405020304" pitchFamily="18" charset="0"/>
              <a:ea typeface="华文细黑" pitchFamily="2" charset="-122"/>
              <a:cs typeface="Times New Roman" panose="02020603050405020304" pitchFamily="18" charset="0"/>
            </a:endParaRPr>
          </a:p>
          <a:p>
            <a:pPr indent="457200" algn="just">
              <a:lnSpc>
                <a:spcPct val="130000"/>
              </a:lnSpc>
              <a:spcBef>
                <a:spcPts val="0"/>
              </a:spcBef>
            </a:pPr>
            <a:r>
              <a:rPr lang="zh-CN" altLang="en-US" sz="2400" b="1" noProof="1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noProof="1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noProof="1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）在测量范围内，</a:t>
            </a:r>
            <a:r>
              <a:rPr lang="zh-CN" altLang="en-US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应选择分度值较小的量筒</a:t>
            </a:r>
            <a:r>
              <a:rPr lang="zh-CN" altLang="en-US" sz="2400" b="1" noProof="1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，目的是提高精确度，减小测量误</a:t>
            </a:r>
            <a:r>
              <a:rPr lang="zh-CN" altLang="en-US" sz="2400" b="1" noProof="1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差。</a:t>
            </a:r>
            <a:endParaRPr lang="zh-CN" altLang="en-US" sz="2400" b="1" noProof="1">
              <a:latin typeface="Times New Roman" panose="02020603050405020304" pitchFamily="18" charset="0"/>
              <a:ea typeface="华文细黑" pitchFamily="2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30000"/>
              </a:lnSpc>
              <a:spcBef>
                <a:spcPts val="0"/>
              </a:spcBef>
            </a:pPr>
            <a:r>
              <a:rPr lang="zh-CN" altLang="en-US" sz="2400" b="1" noProof="1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noProof="1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noProof="1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sz="2400" b="1" noProof="1">
                <a:solidFill>
                  <a:srgbClr val="FF00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不能</a:t>
            </a:r>
            <a:r>
              <a:rPr lang="zh-CN" altLang="en-US" sz="2400" b="1" noProof="1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用量筒测量对玻璃有腐蚀性的液</a:t>
            </a:r>
            <a:r>
              <a:rPr lang="zh-CN" altLang="en-US" sz="2400" b="1" noProof="1" smtClean="0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体</a:t>
            </a:r>
            <a:r>
              <a:rPr lang="zh-CN" altLang="en-US" sz="2400" b="1" noProof="1"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。</a:t>
            </a:r>
            <a:endParaRPr lang="zh-CN" altLang="en-US" sz="2400" b="1" noProof="1">
              <a:solidFill>
                <a:srgbClr val="111111"/>
              </a:solidFill>
              <a:latin typeface="Times New Roman" panose="02020603050405020304" pitchFamily="18" charset="0"/>
              <a:ea typeface="华文细黑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917136" y="2846379"/>
            <a:ext cx="8781917" cy="297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7200">
              <a:lnSpc>
                <a:spcPct val="130000"/>
              </a:lnSpc>
            </a:pPr>
            <a:r>
              <a:rPr lang="zh-CN" altLang="en-US" sz="2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indent="457200">
              <a:lnSpc>
                <a:spcPct val="130000"/>
              </a:lnSpc>
            </a:pP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要想较准确地一次量出密度为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0.8×10³kg/m³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、质量为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100g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的酒精的体积，有下面四种量筒可供选用（前面的数值为量程，后面的数值为分度值），你应选用的量筒是（    </a:t>
            </a:r>
            <a:r>
              <a:rPr lang="zh-CN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） </a:t>
            </a:r>
          </a:p>
          <a:p>
            <a:pPr indent="457200">
              <a:lnSpc>
                <a:spcPct val="130000"/>
              </a:lnSpc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en-US" altLang="zh-C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25mL 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1mL                </a:t>
            </a:r>
            <a:r>
              <a:rPr lang="en-US" altLang="zh-C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en-US" altLang="zh-C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150mL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2mL</a:t>
            </a:r>
          </a:p>
          <a:p>
            <a:pPr indent="457200">
              <a:lnSpc>
                <a:spcPct val="130000"/>
              </a:lnSpc>
            </a:pPr>
            <a:r>
              <a:rPr lang="en-US" altLang="zh-C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C</a:t>
            </a:r>
            <a:r>
              <a:rPr lang="zh-CN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en-US" altLang="zh-C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250mL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10mL             </a:t>
            </a:r>
            <a:r>
              <a:rPr lang="en-US" altLang="zh-C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en-US" altLang="zh-C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150mL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10mL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949891" y="4332940"/>
            <a:ext cx="94622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FF3300"/>
                </a:solidFill>
                <a:latin typeface="Times New Roman" panose="02020603050405020304" pitchFamily="18" charset="0"/>
                <a:ea typeface="华文细黑" pitchFamily="2" charset="-122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16" name="组合 3"/>
          <p:cNvGrpSpPr/>
          <p:nvPr/>
        </p:nvGrpSpPr>
        <p:grpSpPr>
          <a:xfrm>
            <a:off x="1566395" y="2814284"/>
            <a:ext cx="1714500" cy="500062"/>
            <a:chOff x="1076" y="1998"/>
            <a:chExt cx="2699" cy="788"/>
          </a:xfrm>
          <a:solidFill>
            <a:srgbClr val="0070C0"/>
          </a:solidFill>
        </p:grpSpPr>
        <p:sp>
          <p:nvSpPr>
            <p:cNvPr id="17" name="流程图: 文档 16"/>
            <p:cNvSpPr/>
            <p:nvPr/>
          </p:nvSpPr>
          <p:spPr>
            <a:xfrm>
              <a:off x="1076" y="2070"/>
              <a:ext cx="2632" cy="716"/>
            </a:xfrm>
            <a:prstGeom prst="flowChartDocumen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18" name="文本框 4101"/>
            <p:cNvSpPr txBox="1"/>
            <p:nvPr/>
          </p:nvSpPr>
          <p:spPr>
            <a:xfrm>
              <a:off x="1077" y="1998"/>
              <a:ext cx="2698" cy="70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r>
                <a:rPr lang="zh-CN" altLang="en-US" sz="2300" b="1" noProof="1">
                  <a:solidFill>
                    <a:srgbClr val="D6F5F5"/>
                  </a:solidFill>
                  <a:latin typeface="宋体" panose="02010600030101010101" pitchFamily="2" charset="-122"/>
                  <a:ea typeface="幼圆" pitchFamily="49" charset="-122"/>
                </a:rPr>
                <a:t>典例与精析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1798</Words>
  <Application>WPS 演示</Application>
  <PresentationFormat>自定义</PresentationFormat>
  <Paragraphs>206</Paragraphs>
  <Slides>32</Slides>
  <Notes>5</Notes>
  <HiddenSlides>0</HiddenSlides>
  <MMClips>3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35" baseType="lpstr">
      <vt:lpstr>自定义设计方案</vt:lpstr>
      <vt:lpstr>Document</vt:lpstr>
      <vt:lpstr>Microsoft Office Word 97 - 2003 文档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27</cp:revision>
  <dcterms:created xsi:type="dcterms:W3CDTF">2018-03-01T02:03:00Z</dcterms:created>
  <dcterms:modified xsi:type="dcterms:W3CDTF">2019-09-19T13:53:51Z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