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80" r:id="rId3"/>
    <p:sldId id="295" r:id="rId4"/>
    <p:sldId id="338" r:id="rId5"/>
    <p:sldId id="305" r:id="rId6"/>
    <p:sldId id="307" r:id="rId7"/>
    <p:sldId id="339" r:id="rId8"/>
    <p:sldId id="340" r:id="rId9"/>
    <p:sldId id="341" r:id="rId10"/>
    <p:sldId id="342" r:id="rId11"/>
    <p:sldId id="343" r:id="rId12"/>
    <p:sldId id="344" r:id="rId13"/>
    <p:sldId id="362" r:id="rId14"/>
    <p:sldId id="303" r:id="rId15"/>
    <p:sldId id="304" r:id="rId16"/>
    <p:sldId id="345" r:id="rId17"/>
    <p:sldId id="310" r:id="rId18"/>
    <p:sldId id="318" r:id="rId19"/>
    <p:sldId id="358" r:id="rId20"/>
    <p:sldId id="311" r:id="rId21"/>
    <p:sldId id="313" r:id="rId22"/>
    <p:sldId id="359" r:id="rId23"/>
    <p:sldId id="346" r:id="rId24"/>
    <p:sldId id="360" r:id="rId25"/>
    <p:sldId id="312" r:id="rId26"/>
    <p:sldId id="314" r:id="rId27"/>
    <p:sldId id="347" r:id="rId28"/>
    <p:sldId id="319" r:id="rId29"/>
    <p:sldId id="348" r:id="rId30"/>
    <p:sldId id="349" r:id="rId31"/>
    <p:sldId id="350" r:id="rId32"/>
    <p:sldId id="322" r:id="rId33"/>
    <p:sldId id="324" r:id="rId34"/>
    <p:sldId id="323" r:id="rId35"/>
    <p:sldId id="325" r:id="rId36"/>
    <p:sldId id="326" r:id="rId37"/>
    <p:sldId id="351" r:id="rId38"/>
    <p:sldId id="328" r:id="rId39"/>
    <p:sldId id="361" r:id="rId40"/>
    <p:sldId id="352" r:id="rId41"/>
    <p:sldId id="353" r:id="rId42"/>
    <p:sldId id="354" r:id="rId43"/>
    <p:sldId id="355" r:id="rId44"/>
    <p:sldId id="356" r:id="rId45"/>
    <p:sldId id="357" r:id="rId46"/>
  </p:sldIdLst>
  <p:sldSz cx="9144000" cy="5143500" type="screen16x9"/>
  <p:notesSz cx="6760845" cy="9942195"/>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FA096"/>
    <a:srgbClr val="006762"/>
    <a:srgbClr val="6FB52F"/>
    <a:srgbClr val="99CA6C"/>
    <a:srgbClr val="316A2C"/>
    <a:srgbClr val="5AB430"/>
    <a:srgbClr val="B18147"/>
    <a:srgbClr val="7F4E21"/>
    <a:srgbClr val="A50021"/>
    <a:srgbClr val="A2714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9801" autoAdjust="0"/>
    <p:restoredTop sz="94660"/>
  </p:normalViewPr>
  <p:slideViewPr>
    <p:cSldViewPr snapToGrid="0">
      <p:cViewPr varScale="1">
        <p:scale>
          <a:sx n="67" d="100"/>
          <a:sy n="67" d="100"/>
        </p:scale>
        <p:origin x="-108" y="-1326"/>
      </p:cViewPr>
      <p:guideLst>
        <p:guide orient="horz" pos="1620"/>
        <p:guide pos="2880"/>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9" Type="http://schemas.openxmlformats.org/officeDocument/2006/relationships/tableStyles" Target="tableStyles.xml"/><Relationship Id="rId48" Type="http://schemas.openxmlformats.org/officeDocument/2006/relationships/viewProps" Target="viewProps.xml"/><Relationship Id="rId47" Type="http://schemas.openxmlformats.org/officeDocument/2006/relationships/presProps" Target="presProps.xml"/><Relationship Id="rId46" Type="http://schemas.openxmlformats.org/officeDocument/2006/relationships/slide" Target="slides/slide44.xml"/><Relationship Id="rId45" Type="http://schemas.openxmlformats.org/officeDocument/2006/relationships/slide" Target="slides/slide43.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9" Type="http://schemas.openxmlformats.org/officeDocument/2006/relationships/tags" Target="../tags/tag7.xml"/><Relationship Id="rId8" Type="http://schemas.openxmlformats.org/officeDocument/2006/relationships/tags" Target="../tags/tag6.xml"/><Relationship Id="rId7" Type="http://schemas.openxmlformats.org/officeDocument/2006/relationships/tags" Target="../tags/tag5.xml"/><Relationship Id="rId6" Type="http://schemas.openxmlformats.org/officeDocument/2006/relationships/tags" Target="../tags/tag4.xml"/><Relationship Id="rId5" Type="http://schemas.openxmlformats.org/officeDocument/2006/relationships/tags" Target="../tags/tag3.xml"/><Relationship Id="rId4" Type="http://schemas.openxmlformats.org/officeDocument/2006/relationships/tags" Target="../tags/tag2.xml"/><Relationship Id="rId3" Type="http://schemas.openxmlformats.org/officeDocument/2006/relationships/image" Target="../media/image1.jpeg"/><Relationship Id="rId2" Type="http://schemas.openxmlformats.org/officeDocument/2006/relationships/tags" Target="../tags/tag1.xml"/><Relationship Id="rId12" Type="http://schemas.openxmlformats.org/officeDocument/2006/relationships/tags" Target="../tags/tag10.xml"/><Relationship Id="rId11" Type="http://schemas.openxmlformats.org/officeDocument/2006/relationships/tags" Target="../tags/tag9.xml"/><Relationship Id="rId10" Type="http://schemas.openxmlformats.org/officeDocument/2006/relationships/tags" Target="../tags/tag8.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60.xml"/><Relationship Id="rId4" Type="http://schemas.openxmlformats.org/officeDocument/2006/relationships/tags" Target="../tags/tag59.xml"/><Relationship Id="rId3" Type="http://schemas.openxmlformats.org/officeDocument/2006/relationships/tags" Target="../tags/tag58.xml"/><Relationship Id="rId2" Type="http://schemas.openxmlformats.org/officeDocument/2006/relationships/tags" Target="../tags/tag57.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9" Type="http://schemas.openxmlformats.org/officeDocument/2006/relationships/tags" Target="../tags/tag67.xml"/><Relationship Id="rId8" Type="http://schemas.openxmlformats.org/officeDocument/2006/relationships/tags" Target="../tags/tag66.xml"/><Relationship Id="rId7" Type="http://schemas.openxmlformats.org/officeDocument/2006/relationships/tags" Target="../tags/tag65.xml"/><Relationship Id="rId6" Type="http://schemas.openxmlformats.org/officeDocument/2006/relationships/tags" Target="../tags/tag64.xml"/><Relationship Id="rId5" Type="http://schemas.openxmlformats.org/officeDocument/2006/relationships/tags" Target="../tags/tag63.xml"/><Relationship Id="rId4" Type="http://schemas.openxmlformats.org/officeDocument/2006/relationships/tags" Target="../tags/tag62.xml"/><Relationship Id="rId3" Type="http://schemas.openxmlformats.org/officeDocument/2006/relationships/image" Target="../media/image1.jpeg"/><Relationship Id="rId2" Type="http://schemas.openxmlformats.org/officeDocument/2006/relationships/tags" Target="../tags/tag61.xml"/><Relationship Id="rId12" Type="http://schemas.openxmlformats.org/officeDocument/2006/relationships/tags" Target="../tags/tag70.xml"/><Relationship Id="rId11" Type="http://schemas.openxmlformats.org/officeDocument/2006/relationships/tags" Target="../tags/tag69.xml"/><Relationship Id="rId10" Type="http://schemas.openxmlformats.org/officeDocument/2006/relationships/tags" Target="../tags/tag68.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9" Type="http://schemas.openxmlformats.org/officeDocument/2006/relationships/tags" Target="../tags/tag23.xml"/><Relationship Id="rId8" Type="http://schemas.openxmlformats.org/officeDocument/2006/relationships/tags" Target="../tags/tag22.xml"/><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0" Type="http://schemas.openxmlformats.org/officeDocument/2006/relationships/tags" Target="../tags/tag24.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30.xml"/><Relationship Id="rId6" Type="http://schemas.openxmlformats.org/officeDocument/2006/relationships/tags" Target="../tags/tag29.xml"/><Relationship Id="rId5" Type="http://schemas.openxmlformats.org/officeDocument/2006/relationships/tags" Target="../tags/tag28.xml"/><Relationship Id="rId4" Type="http://schemas.openxmlformats.org/officeDocument/2006/relationships/tags" Target="../tags/tag27.xml"/><Relationship Id="rId3" Type="http://schemas.openxmlformats.org/officeDocument/2006/relationships/tags" Target="../tags/tag26.xml"/><Relationship Id="rId2" Type="http://schemas.openxmlformats.org/officeDocument/2006/relationships/tags" Target="../tags/tag25.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38.xml"/><Relationship Id="rId8" Type="http://schemas.openxmlformats.org/officeDocument/2006/relationships/tags" Target="../tags/tag37.xml"/><Relationship Id="rId7" Type="http://schemas.openxmlformats.org/officeDocument/2006/relationships/tags" Target="../tags/tag36.xml"/><Relationship Id="rId6" Type="http://schemas.openxmlformats.org/officeDocument/2006/relationships/tags" Target="../tags/tag35.xml"/><Relationship Id="rId5" Type="http://schemas.openxmlformats.org/officeDocument/2006/relationships/tags" Target="../tags/tag34.xml"/><Relationship Id="rId4" Type="http://schemas.openxmlformats.org/officeDocument/2006/relationships/tags" Target="../tags/tag33.xml"/><Relationship Id="rId3" Type="http://schemas.openxmlformats.org/officeDocument/2006/relationships/tags" Target="../tags/tag32.xml"/><Relationship Id="rId2" Type="http://schemas.openxmlformats.org/officeDocument/2006/relationships/tags" Target="../tags/tag31.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42.xml"/><Relationship Id="rId4" Type="http://schemas.openxmlformats.org/officeDocument/2006/relationships/tags" Target="../tags/tag41.xml"/><Relationship Id="rId3" Type="http://schemas.openxmlformats.org/officeDocument/2006/relationships/tags" Target="../tags/tag40.xml"/><Relationship Id="rId2" Type="http://schemas.openxmlformats.org/officeDocument/2006/relationships/tags" Target="../tags/tag39.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51.xml"/><Relationship Id="rId6" Type="http://schemas.openxmlformats.org/officeDocument/2006/relationships/tags" Target="../tags/tag50.xml"/><Relationship Id="rId5" Type="http://schemas.openxmlformats.org/officeDocument/2006/relationships/tags" Target="../tags/tag49.xml"/><Relationship Id="rId4" Type="http://schemas.openxmlformats.org/officeDocument/2006/relationships/tags" Target="../tags/tag48.xml"/><Relationship Id="rId3" Type="http://schemas.openxmlformats.org/officeDocument/2006/relationships/tags" Target="../tags/tag47.xml"/><Relationship Id="rId2" Type="http://schemas.openxmlformats.org/officeDocument/2006/relationships/tags" Target="../tags/tag46.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13" name="图片 12"/>
          <p:cNvPicPr>
            <a:picLocks noChangeAspect="1"/>
          </p:cNvPicPr>
          <p:nvPr>
            <p:custDataLst>
              <p:tags r:id="rId2"/>
            </p:custDataLst>
          </p:nvPr>
        </p:nvPicPr>
        <p:blipFill rotWithShape="1">
          <a:blip r:embed="rId3">
            <a:extLst>
              <a:ext uri="{28A0092B-C50C-407E-A947-70E740481C1C}">
                <a14:useLocalDpi xmlns:a14="http://schemas.microsoft.com/office/drawing/2010/main" val="0"/>
              </a:ext>
            </a:extLst>
          </a:blip>
          <a:srcRect t="9387" b="34447"/>
          <a:stretch>
            <a:fillRect/>
          </a:stretch>
        </p:blipFill>
        <p:spPr>
          <a:xfrm>
            <a:off x="1" y="-1"/>
            <a:ext cx="9143999" cy="3406715"/>
          </a:xfrm>
          <a:prstGeom prst="rect">
            <a:avLst/>
          </a:prstGeom>
        </p:spPr>
      </p:pic>
      <p:sp>
        <p:nvSpPr>
          <p:cNvPr id="5" name="矩形 4"/>
          <p:cNvSpPr/>
          <p:nvPr>
            <p:custDataLst>
              <p:tags r:id="rId4"/>
            </p:custDataLst>
          </p:nvPr>
        </p:nvSpPr>
        <p:spPr>
          <a:xfrm>
            <a:off x="0" y="4227910"/>
            <a:ext cx="9144000" cy="9155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noProof="1">
              <a:cs typeface="+mn-ea"/>
            </a:endParaRPr>
          </a:p>
        </p:txBody>
      </p:sp>
      <p:sp>
        <p:nvSpPr>
          <p:cNvPr id="6" name="等腰三角形 5"/>
          <p:cNvSpPr/>
          <p:nvPr>
            <p:custDataLst>
              <p:tags r:id="rId5"/>
            </p:custDataLst>
          </p:nvPr>
        </p:nvSpPr>
        <p:spPr>
          <a:xfrm rot="5400000" flipV="1">
            <a:off x="3140273" y="-860226"/>
            <a:ext cx="2863453" cy="9144000"/>
          </a:xfrm>
          <a:prstGeom prs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noProof="1">
              <a:cs typeface="+mn-ea"/>
            </a:endParaRPr>
          </a:p>
        </p:txBody>
      </p:sp>
      <p:sp>
        <p:nvSpPr>
          <p:cNvPr id="7" name="直角三角形 6"/>
          <p:cNvSpPr/>
          <p:nvPr>
            <p:custDataLst>
              <p:tags r:id="rId6"/>
            </p:custDataLst>
          </p:nvPr>
        </p:nvSpPr>
        <p:spPr>
          <a:xfrm>
            <a:off x="0" y="2715816"/>
            <a:ext cx="9144000" cy="2427684"/>
          </a:xfrm>
          <a:prstGeom prst="rtTriangl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noProof="1">
              <a:cs typeface="+mn-ea"/>
            </a:endParaRPr>
          </a:p>
        </p:txBody>
      </p:sp>
      <p:sp>
        <p:nvSpPr>
          <p:cNvPr id="8" name="直角三角形 7"/>
          <p:cNvSpPr/>
          <p:nvPr>
            <p:custDataLst>
              <p:tags r:id="rId7"/>
            </p:custDataLst>
          </p:nvPr>
        </p:nvSpPr>
        <p:spPr>
          <a:xfrm flipH="1">
            <a:off x="0" y="2286000"/>
            <a:ext cx="9144000" cy="2859881"/>
          </a:xfrm>
          <a:prstGeom prst="rtTriangl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noProof="1">
              <a:cs typeface="+mn-ea"/>
            </a:endParaRPr>
          </a:p>
        </p:txBody>
      </p:sp>
      <p:sp>
        <p:nvSpPr>
          <p:cNvPr id="2" name="标题 1"/>
          <p:cNvSpPr>
            <a:spLocks noGrp="1"/>
          </p:cNvSpPr>
          <p:nvPr>
            <p:ph type="ctrTitle" hasCustomPrompt="1"/>
            <p:custDataLst>
              <p:tags r:id="rId8"/>
            </p:custDataLst>
          </p:nvPr>
        </p:nvSpPr>
        <p:spPr>
          <a:xfrm>
            <a:off x="5000625" y="3460763"/>
            <a:ext cx="4076700" cy="790186"/>
          </a:xfrm>
          <a:noFill/>
        </p:spPr>
        <p:txBody>
          <a:bodyPr anchor="b">
            <a:normAutofit/>
          </a:bodyPr>
          <a:lstStyle>
            <a:lvl1pPr algn="r">
              <a:defRPr sz="3600" b="1">
                <a:solidFill>
                  <a:srgbClr val="000000"/>
                </a:solidFill>
              </a:defRPr>
            </a:lvl1pPr>
          </a:lstStyle>
          <a:p>
            <a:r>
              <a:rPr lang="zh-CN" altLang="en-US" noProof="1"/>
              <a:t>单击此处编辑标题</a:t>
            </a:r>
            <a:endParaRPr lang="zh-CN" altLang="en-US" noProof="1"/>
          </a:p>
        </p:txBody>
      </p:sp>
      <p:sp>
        <p:nvSpPr>
          <p:cNvPr id="3" name="副标题 2"/>
          <p:cNvSpPr>
            <a:spLocks noGrp="1"/>
          </p:cNvSpPr>
          <p:nvPr>
            <p:ph type="subTitle" idx="1"/>
            <p:custDataLst>
              <p:tags r:id="rId9"/>
            </p:custDataLst>
          </p:nvPr>
        </p:nvSpPr>
        <p:spPr>
          <a:xfrm>
            <a:off x="5000625" y="4304997"/>
            <a:ext cx="4076700" cy="378000"/>
          </a:xfrm>
          <a:noFill/>
        </p:spPr>
        <p:txBody>
          <a:bodyPr>
            <a:normAutofit/>
          </a:bodyPr>
          <a:lstStyle>
            <a:lvl1pPr marL="0" indent="0" algn="r">
              <a:buNone/>
              <a:defRPr sz="1800">
                <a:solidFill>
                  <a:srgbClr val="000000"/>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noProof="1"/>
              <a:t>单击此处编辑母版副标题样式</a:t>
            </a:r>
            <a:endParaRPr lang="zh-CN" altLang="en-US" noProof="1"/>
          </a:p>
        </p:txBody>
      </p:sp>
      <p:sp>
        <p:nvSpPr>
          <p:cNvPr id="9" name="日期占位符 3"/>
          <p:cNvSpPr>
            <a:spLocks noGrp="1"/>
          </p:cNvSpPr>
          <p:nvPr>
            <p:ph type="dt" sz="half" idx="10"/>
            <p:custDataLst>
              <p:tags r:id="rId10"/>
            </p:custDataLst>
          </p:nvPr>
        </p:nvSpPr>
        <p:spPr/>
        <p:txBody>
          <a:bodyPr/>
          <a:lstStyle>
            <a:lvl1pPr>
              <a:defRPr/>
            </a:lvl1pPr>
          </a:lstStyle>
          <a:p>
            <a:fld id="{B1AA9239-D668-474B-AEC1-AED18A126247}" type="datetimeFigureOut">
              <a:rPr lang="zh-CN" altLang="en-US" smtClean="0"/>
            </a:fld>
            <a:endParaRPr lang="zh-CN" altLang="en-US"/>
          </a:p>
        </p:txBody>
      </p:sp>
      <p:sp>
        <p:nvSpPr>
          <p:cNvPr id="10" name="页脚占位符 4"/>
          <p:cNvSpPr>
            <a:spLocks noGrp="1"/>
          </p:cNvSpPr>
          <p:nvPr>
            <p:ph type="ftr" sz="quarter" idx="11"/>
            <p:custDataLst>
              <p:tags r:id="rId11"/>
            </p:custDataLst>
          </p:nvPr>
        </p:nvSpPr>
        <p:spPr/>
        <p:txBody>
          <a:bodyPr/>
          <a:lstStyle>
            <a:lvl1pPr>
              <a:defRPr/>
            </a:lvl1pPr>
          </a:lstStyle>
          <a:p>
            <a:endParaRPr lang="zh-CN" altLang="en-US"/>
          </a:p>
        </p:txBody>
      </p:sp>
      <p:sp>
        <p:nvSpPr>
          <p:cNvPr id="11" name="灯片编号占位符 5"/>
          <p:cNvSpPr>
            <a:spLocks noGrp="1"/>
          </p:cNvSpPr>
          <p:nvPr>
            <p:ph type="sldNum" sz="quarter" idx="12"/>
            <p:custDataLst>
              <p:tags r:id="rId12"/>
            </p:custDataLst>
          </p:nvPr>
        </p:nvSpPr>
        <p:spPr/>
        <p:txBody>
          <a:bodyPr/>
          <a:lstStyle>
            <a:lvl1pPr>
              <a:defRPr/>
            </a:lvl1pPr>
          </a:lstStyle>
          <a:p>
            <a:fld id="{3D5D4752-0CE7-4497-9789-8CD18D74C975}" type="slidenum">
              <a:rPr lang="zh-CN" altLang="en-US" smtClean="0"/>
            </a:fld>
            <a:endParaRPr lang="zh-CN" altLang="en-US"/>
          </a:p>
        </p:txBody>
      </p:sp>
    </p:spTree>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7" name="内容占位符 6"/>
          <p:cNvSpPr>
            <a:spLocks noGrp="1"/>
          </p:cNvSpPr>
          <p:nvPr>
            <p:ph sz="quarter" idx="13"/>
            <p:custDataLst>
              <p:tags r:id="rId2"/>
            </p:custDataLst>
          </p:nvPr>
        </p:nvSpPr>
        <p:spPr>
          <a:xfrm>
            <a:off x="502448" y="714381"/>
            <a:ext cx="8139178" cy="4041680"/>
          </a:xfrm>
        </p:spPr>
        <p:txBody>
          <a:bodyPr/>
          <a:lstStyle>
            <a:lvl1pPr>
              <a:defRPr/>
            </a:lvl1pPr>
          </a:lstStyle>
          <a:p>
            <a:pPr lvl="0"/>
            <a:r>
              <a:rPr lang="zh-CN" altLang="en-US" noProof="1">
                <a:sym typeface="+mn-ea"/>
              </a:rPr>
              <a:t>单击此处</a:t>
            </a:r>
            <a:r>
              <a:rPr lang="zh-CN" altLang="en-US" noProof="1"/>
              <a:t>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3" name="日期占位符 3"/>
          <p:cNvSpPr>
            <a:spLocks noGrp="1"/>
          </p:cNvSpPr>
          <p:nvPr>
            <p:ph type="dt" sz="half" idx="14"/>
            <p:custDataLst>
              <p:tags r:id="rId3"/>
            </p:custDataLst>
          </p:nvPr>
        </p:nvSpPr>
        <p:spPr/>
        <p:txBody>
          <a:bodyPr/>
          <a:lstStyle>
            <a:lvl1pPr>
              <a:defRPr/>
            </a:lvl1pPr>
          </a:lstStyle>
          <a:p>
            <a:pPr>
              <a:defRPr/>
            </a:pPr>
            <a:endParaRPr lang="zh-CN" altLang="en-US"/>
          </a:p>
        </p:txBody>
      </p:sp>
      <p:sp>
        <p:nvSpPr>
          <p:cNvPr id="4" name="页脚占位符 4"/>
          <p:cNvSpPr>
            <a:spLocks noGrp="1"/>
          </p:cNvSpPr>
          <p:nvPr>
            <p:ph type="ftr" sz="quarter" idx="15"/>
            <p:custDataLst>
              <p:tags r:id="rId4"/>
            </p:custDataLst>
          </p:nvPr>
        </p:nvSpPr>
        <p:spPr/>
        <p:txBody>
          <a:bodyPr/>
          <a:lstStyle>
            <a:lvl1pPr>
              <a:defRPr/>
            </a:lvl1pPr>
          </a:lstStyle>
          <a:p>
            <a:pPr>
              <a:defRPr/>
            </a:pPr>
            <a:endParaRPr lang="zh-CN" altLang="en-US"/>
          </a:p>
        </p:txBody>
      </p:sp>
      <p:sp>
        <p:nvSpPr>
          <p:cNvPr id="5" name="灯片编号占位符 5"/>
          <p:cNvSpPr>
            <a:spLocks noGrp="1"/>
          </p:cNvSpPr>
          <p:nvPr>
            <p:ph type="sldNum" sz="quarter" idx="16"/>
            <p:custDataLst>
              <p:tags r:id="rId5"/>
            </p:custDataLst>
          </p:nvPr>
        </p:nvSpPr>
        <p:spPr/>
        <p:txBody>
          <a:bodyPr/>
          <a:lstStyle>
            <a:lvl1pPr>
              <a:defRPr/>
            </a:lvl1pPr>
          </a:lstStyle>
          <a:p>
            <a:pPr>
              <a:defRPr/>
            </a:pPr>
            <a:fld id="{5E5EBB0C-5A13-436A-8D2C-3DC1B1265DA7}" type="slidenum">
              <a:rPr lang="zh-CN" altLang="en-US"/>
            </a:fld>
            <a:endParaRPr lang="zh-CN" altLang="en-US"/>
          </a:p>
        </p:txBody>
      </p:sp>
    </p:spTree>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pic>
        <p:nvPicPr>
          <p:cNvPr id="13" name="图片 12"/>
          <p:cNvPicPr>
            <a:picLocks noChangeAspect="1"/>
          </p:cNvPicPr>
          <p:nvPr>
            <p:custDataLst>
              <p:tags r:id="rId2"/>
            </p:custDataLst>
          </p:nvPr>
        </p:nvPicPr>
        <p:blipFill rotWithShape="1">
          <a:blip r:embed="rId3">
            <a:extLst>
              <a:ext uri="{28A0092B-C50C-407E-A947-70E740481C1C}">
                <a14:useLocalDpi xmlns:a14="http://schemas.microsoft.com/office/drawing/2010/main" val="0"/>
              </a:ext>
            </a:extLst>
          </a:blip>
          <a:srcRect t="9387" b="34447"/>
          <a:stretch>
            <a:fillRect/>
          </a:stretch>
        </p:blipFill>
        <p:spPr>
          <a:xfrm>
            <a:off x="1" y="-1"/>
            <a:ext cx="9143999" cy="3406715"/>
          </a:xfrm>
          <a:prstGeom prst="rect">
            <a:avLst/>
          </a:prstGeom>
        </p:spPr>
      </p:pic>
      <p:sp>
        <p:nvSpPr>
          <p:cNvPr id="5" name="矩形 4"/>
          <p:cNvSpPr/>
          <p:nvPr>
            <p:custDataLst>
              <p:tags r:id="rId4"/>
            </p:custDataLst>
          </p:nvPr>
        </p:nvSpPr>
        <p:spPr>
          <a:xfrm>
            <a:off x="0" y="4227910"/>
            <a:ext cx="9144000" cy="9155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noProof="1">
              <a:cs typeface="+mn-ea"/>
            </a:endParaRPr>
          </a:p>
        </p:txBody>
      </p:sp>
      <p:sp>
        <p:nvSpPr>
          <p:cNvPr id="6" name="等腰三角形 5"/>
          <p:cNvSpPr/>
          <p:nvPr>
            <p:custDataLst>
              <p:tags r:id="rId5"/>
            </p:custDataLst>
          </p:nvPr>
        </p:nvSpPr>
        <p:spPr>
          <a:xfrm rot="5400000" flipV="1">
            <a:off x="3140273" y="-860226"/>
            <a:ext cx="2863453" cy="9144000"/>
          </a:xfrm>
          <a:prstGeom prs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noProof="1">
              <a:cs typeface="+mn-ea"/>
            </a:endParaRPr>
          </a:p>
        </p:txBody>
      </p:sp>
      <p:sp>
        <p:nvSpPr>
          <p:cNvPr id="7" name="直角三角形 6"/>
          <p:cNvSpPr/>
          <p:nvPr>
            <p:custDataLst>
              <p:tags r:id="rId6"/>
            </p:custDataLst>
          </p:nvPr>
        </p:nvSpPr>
        <p:spPr>
          <a:xfrm>
            <a:off x="0" y="2715816"/>
            <a:ext cx="9144000" cy="2427684"/>
          </a:xfrm>
          <a:prstGeom prst="rtTriangl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noProof="1">
              <a:cs typeface="+mn-ea"/>
            </a:endParaRPr>
          </a:p>
        </p:txBody>
      </p:sp>
      <p:sp>
        <p:nvSpPr>
          <p:cNvPr id="8" name="直角三角形 7"/>
          <p:cNvSpPr/>
          <p:nvPr>
            <p:custDataLst>
              <p:tags r:id="rId7"/>
            </p:custDataLst>
          </p:nvPr>
        </p:nvSpPr>
        <p:spPr>
          <a:xfrm flipH="1">
            <a:off x="0" y="2283619"/>
            <a:ext cx="9144000" cy="2859881"/>
          </a:xfrm>
          <a:prstGeom prst="rtTriangl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noProof="1">
              <a:cs typeface="+mn-ea"/>
            </a:endParaRPr>
          </a:p>
        </p:txBody>
      </p:sp>
      <p:sp>
        <p:nvSpPr>
          <p:cNvPr id="2" name="标题 1"/>
          <p:cNvSpPr>
            <a:spLocks noGrp="1"/>
          </p:cNvSpPr>
          <p:nvPr>
            <p:ph type="title" hasCustomPrompt="1"/>
            <p:custDataLst>
              <p:tags r:id="rId8"/>
            </p:custDataLst>
          </p:nvPr>
        </p:nvSpPr>
        <p:spPr>
          <a:xfrm>
            <a:off x="5572125" y="3217545"/>
            <a:ext cx="3319463" cy="881539"/>
          </a:xfrm>
        </p:spPr>
        <p:txBody>
          <a:bodyPr rIns="25400" rtlCol="0" anchor="b">
            <a:noAutofit/>
          </a:bodyPr>
          <a:lstStyle>
            <a:lvl1pPr marL="0" marR="0" algn="r" defTabSz="914400" rtl="0" eaLnBrk="1" fontAlgn="auto" latinLnBrk="0" hangingPunct="1">
              <a:lnSpc>
                <a:spcPct val="100000"/>
              </a:lnSpc>
              <a:buNone/>
              <a:defRPr kumimoji="0" lang="zh-CN" altLang="en-US" sz="4950" b="1" i="0" u="none" strike="noStrike" kern="1200" cap="none" spc="600" normalizeH="0" baseline="0" noProof="1" dirty="0">
                <a:solidFill>
                  <a:srgbClr val="2747BE"/>
                </a:solidFill>
                <a:uFillTx/>
                <a:latin typeface="微软雅黑" panose="020B0503020204020204" pitchFamily="34" charset="-122"/>
                <a:ea typeface="微软雅黑" panose="020B0503020204020204" pitchFamily="34" charset="-122"/>
                <a:cs typeface="+mj-cs"/>
                <a:sym typeface="+mn-ea"/>
              </a:defRPr>
            </a:lvl1pPr>
          </a:lstStyle>
          <a:p>
            <a:pPr lvl="0"/>
            <a:r>
              <a:rPr lang="zh-CN" altLang="en-US" noProof="1">
                <a:sym typeface="+mn-ea"/>
              </a:rPr>
              <a:t>编辑标题</a:t>
            </a:r>
            <a:endParaRPr noProof="1">
              <a:sym typeface="+mn-ea"/>
            </a:endParaRPr>
          </a:p>
        </p:txBody>
      </p:sp>
      <p:sp>
        <p:nvSpPr>
          <p:cNvPr id="14" name="文本占位符 13"/>
          <p:cNvSpPr>
            <a:spLocks noGrp="1"/>
          </p:cNvSpPr>
          <p:nvPr>
            <p:ph type="body" sz="quarter" idx="14" hasCustomPrompt="1"/>
            <p:custDataLst>
              <p:tags r:id="rId9"/>
            </p:custDataLst>
          </p:nvPr>
        </p:nvSpPr>
        <p:spPr>
          <a:xfrm>
            <a:off x="5572124" y="4155524"/>
            <a:ext cx="3319358" cy="518510"/>
          </a:xfrm>
        </p:spPr>
        <p:txBody>
          <a:bodyPr>
            <a:normAutofit/>
          </a:bodyPr>
          <a:lstStyle>
            <a:lvl1pPr marL="0" indent="0" algn="r">
              <a:buNone/>
              <a:defRPr sz="2400">
                <a:solidFill>
                  <a:srgbClr val="2747BE"/>
                </a:solidFill>
              </a:defRPr>
            </a:lvl1pPr>
            <a:lvl2pPr marL="342900" indent="0">
              <a:buNone/>
              <a:defRPr/>
            </a:lvl2pPr>
          </a:lstStyle>
          <a:p>
            <a:pPr lvl="0"/>
            <a:r>
              <a:rPr lang="zh-CN" altLang="en-US" noProof="1"/>
              <a:t>编辑文本</a:t>
            </a:r>
            <a:endParaRPr lang="zh-CN" altLang="en-US" noProof="1"/>
          </a:p>
        </p:txBody>
      </p:sp>
      <p:sp>
        <p:nvSpPr>
          <p:cNvPr id="9" name="日期占位符 2"/>
          <p:cNvSpPr>
            <a:spLocks noGrp="1"/>
          </p:cNvSpPr>
          <p:nvPr>
            <p:ph type="dt" sz="half" idx="15"/>
            <p:custDataLst>
              <p:tags r:id="rId10"/>
            </p:custDataLst>
          </p:nvPr>
        </p:nvSpPr>
        <p:spPr/>
        <p:txBody>
          <a:bodyPr/>
          <a:lstStyle>
            <a:lvl1pPr>
              <a:defRPr/>
            </a:lvl1pPr>
          </a:lstStyle>
          <a:p>
            <a:pPr>
              <a:defRPr/>
            </a:pPr>
            <a:endParaRPr lang="zh-CN" altLang="en-US"/>
          </a:p>
        </p:txBody>
      </p:sp>
      <p:sp>
        <p:nvSpPr>
          <p:cNvPr id="10" name="页脚占位符 3"/>
          <p:cNvSpPr>
            <a:spLocks noGrp="1"/>
          </p:cNvSpPr>
          <p:nvPr>
            <p:ph type="ftr" sz="quarter" idx="16"/>
            <p:custDataLst>
              <p:tags r:id="rId11"/>
            </p:custDataLst>
          </p:nvPr>
        </p:nvSpPr>
        <p:spPr/>
        <p:txBody>
          <a:bodyPr/>
          <a:lstStyle>
            <a:lvl1pPr>
              <a:defRPr/>
            </a:lvl1pPr>
          </a:lstStyle>
          <a:p>
            <a:pPr>
              <a:defRPr/>
            </a:pPr>
            <a:endParaRPr lang="zh-CN" altLang="en-US"/>
          </a:p>
        </p:txBody>
      </p:sp>
      <p:sp>
        <p:nvSpPr>
          <p:cNvPr id="11" name="灯片编号占位符 4"/>
          <p:cNvSpPr>
            <a:spLocks noGrp="1"/>
          </p:cNvSpPr>
          <p:nvPr>
            <p:ph type="sldNum" sz="quarter" idx="17"/>
            <p:custDataLst>
              <p:tags r:id="rId12"/>
            </p:custDataLst>
          </p:nvPr>
        </p:nvSpPr>
        <p:spPr/>
        <p:txBody>
          <a:bodyPr/>
          <a:lstStyle>
            <a:lvl1pPr>
              <a:defRPr/>
            </a:lvl1pPr>
          </a:lstStyle>
          <a:p>
            <a:pPr>
              <a:defRPr/>
            </a:pPr>
            <a:fld id="{4FC38A87-77AC-48C7-9F0B-A360E0E07000}" type="slidenum">
              <a:rPr lang="zh-CN" altLang="en-US"/>
            </a:fld>
            <a:endParaRPr lang="zh-CN" altLang="en-US"/>
          </a:p>
        </p:txBody>
      </p:sp>
    </p:spTree>
  </p:cSld>
  <p:clrMapOvr>
    <a:masterClrMapping/>
  </p:clrMapOvr>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502412" y="332426"/>
            <a:ext cx="8139178" cy="331473"/>
          </a:xfrm>
        </p:spPr>
        <p:txBody>
          <a:bodyPr rtlCol="0">
            <a:noAutofit/>
          </a:bodyPr>
          <a:lstStyle>
            <a:lvl1pPr marL="0" marR="0" algn="l" defTabSz="914400" rtl="0" eaLnBrk="1" fontAlgn="auto" latinLnBrk="0" hangingPunct="1">
              <a:lnSpc>
                <a:spcPct val="100000"/>
              </a:lnSpc>
              <a:buNone/>
              <a:defRPr kumimoji="0" lang="zh-CN" altLang="en-US" sz="1800" b="1" i="0" u="none" strike="noStrike" kern="1200" cap="none" spc="200" normalizeH="0" baseline="0" noProof="1" dirty="0">
                <a:solidFill>
                  <a:srgbClr val="000000"/>
                </a:solidFill>
                <a:uFillTx/>
                <a:latin typeface="微软雅黑" panose="020B0503020204020204" pitchFamily="34" charset="-122"/>
                <a:ea typeface="微软雅黑" panose="020B0503020204020204" pitchFamily="34" charset="-122"/>
                <a:cs typeface="+mj-cs"/>
                <a:sym typeface="+mn-ea"/>
              </a:defRPr>
            </a:lvl1pPr>
          </a:lstStyle>
          <a:p>
            <a:pPr lvl="0"/>
            <a:r>
              <a:rPr lang="zh-CN" altLang="en-US" noProof="1">
                <a:sym typeface="+mn-ea"/>
              </a:rPr>
              <a:t>单击此处编辑母版标题样式</a:t>
            </a:r>
            <a:endParaRPr noProof="1">
              <a:sym typeface="+mn-ea"/>
            </a:endParaRPr>
          </a:p>
        </p:txBody>
      </p:sp>
      <p:sp>
        <p:nvSpPr>
          <p:cNvPr id="3" name="内容占位符 2"/>
          <p:cNvSpPr>
            <a:spLocks noGrp="1"/>
          </p:cNvSpPr>
          <p:nvPr>
            <p:ph idx="1"/>
            <p:custDataLst>
              <p:tags r:id="rId3"/>
            </p:custDataLst>
          </p:nvPr>
        </p:nvSpPr>
        <p:spPr>
          <a:xfrm>
            <a:off x="502412" y="714381"/>
            <a:ext cx="8139178" cy="4041680"/>
          </a:xfrm>
        </p:spPr>
        <p:txBody>
          <a:bodyPr rtlCol="0">
            <a:no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rgbClr val="000000"/>
                </a:solidFill>
                <a:uFillTx/>
                <a:latin typeface="微软雅黑" panose="020B0503020204020204" pitchFamily="34" charset="-122"/>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rgbClr val="2747BE"/>
                </a:solidFill>
                <a:uFillTx/>
                <a:latin typeface="微软雅黑" panose="020B0503020204020204" pitchFamily="34" charset="-122"/>
                <a:ea typeface="微软雅黑" panose="020B0503020204020204" pitchFamily="3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rgbClr val="000000"/>
                </a:solidFill>
                <a:uFillTx/>
                <a:latin typeface="微软雅黑" panose="020B0503020204020204" pitchFamily="34" charset="-122"/>
                <a:ea typeface="微软雅黑" panose="020B0503020204020204" pitchFamily="3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rgbClr val="2747BE"/>
                </a:solidFill>
                <a:uFillTx/>
                <a:latin typeface="微软雅黑" panose="020B0503020204020204" pitchFamily="34" charset="-122"/>
                <a:ea typeface="微软雅黑" panose="020B0503020204020204" pitchFamily="3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rgbClr val="000000"/>
                </a:solidFill>
                <a:uFillTx/>
                <a:latin typeface="微软雅黑" panose="020B0503020204020204" pitchFamily="34" charset="-122"/>
                <a:ea typeface="微软雅黑" panose="020B0503020204020204" pitchFamily="34" charset="-122"/>
                <a:cs typeface="+mn-cs"/>
                <a:sym typeface="+mn-ea"/>
              </a:defRPr>
            </a:lvl5pPr>
          </a:lstStyle>
          <a:p>
            <a:pPr lvl="0"/>
            <a:r>
              <a:rPr lang="zh-CN" altLang="en-US" noProof="1">
                <a:sym typeface="+mn-ea"/>
              </a:rPr>
              <a:t>单击此处编辑母版文本样式</a:t>
            </a:r>
            <a:endParaRPr lang="zh-CN" altLang="en-US" noProof="1">
              <a:sym typeface="+mn-ea"/>
            </a:endParaRPr>
          </a:p>
          <a:p>
            <a:pPr lvl="1"/>
            <a:r>
              <a:rPr lang="zh-CN" altLang="en-US" noProof="1">
                <a:sym typeface="+mn-ea"/>
              </a:rPr>
              <a:t>第二级</a:t>
            </a:r>
            <a:endParaRPr lang="zh-CN" altLang="en-US" noProof="1">
              <a:sym typeface="+mn-ea"/>
            </a:endParaRPr>
          </a:p>
          <a:p>
            <a:pPr lvl="2"/>
            <a:r>
              <a:rPr lang="zh-CN" altLang="en-US" noProof="1">
                <a:sym typeface="+mn-ea"/>
              </a:rPr>
              <a:t>第三级</a:t>
            </a:r>
            <a:endParaRPr lang="zh-CN" altLang="en-US" noProof="1">
              <a:sym typeface="+mn-ea"/>
            </a:endParaRPr>
          </a:p>
          <a:p>
            <a:pPr lvl="3"/>
            <a:r>
              <a:rPr lang="zh-CN" altLang="en-US" noProof="1">
                <a:sym typeface="+mn-ea"/>
              </a:rPr>
              <a:t>第四级</a:t>
            </a:r>
            <a:endParaRPr lang="zh-CN" altLang="en-US" noProof="1">
              <a:sym typeface="+mn-ea"/>
            </a:endParaRPr>
          </a:p>
          <a:p>
            <a:pPr lvl="4"/>
            <a:r>
              <a:rPr lang="zh-CN" altLang="en-US" noProof="1">
                <a:sym typeface="+mn-ea"/>
              </a:rPr>
              <a:t>第五级</a:t>
            </a:r>
            <a:endParaRPr noProof="1">
              <a:sym typeface="+mn-ea"/>
            </a:endParaRPr>
          </a:p>
        </p:txBody>
      </p:sp>
      <p:sp>
        <p:nvSpPr>
          <p:cNvPr id="4" name="日期占位符 3"/>
          <p:cNvSpPr>
            <a:spLocks noGrp="1"/>
          </p:cNvSpPr>
          <p:nvPr>
            <p:ph type="dt" sz="half" idx="10"/>
            <p:custDataLst>
              <p:tags r:id="rId4"/>
            </p:custDataLst>
          </p:nvPr>
        </p:nvSpPr>
        <p:spPr/>
        <p:txBody>
          <a:bodyPr/>
          <a:lstStyle>
            <a:lvl1pPr>
              <a:defRPr/>
            </a:lvl1pPr>
          </a:lstStyle>
          <a:p>
            <a:fld id="{B1AA9239-D668-474B-AEC1-AED18A126247}"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lvl1pPr>
              <a:defRPr/>
            </a:lvl1pPr>
          </a:lstStyle>
          <a:p>
            <a:endParaRPr lang="zh-CN" altLang="en-US"/>
          </a:p>
        </p:txBody>
      </p:sp>
      <p:sp>
        <p:nvSpPr>
          <p:cNvPr id="6" name="灯片编号占位符 5"/>
          <p:cNvSpPr>
            <a:spLocks noGrp="1"/>
          </p:cNvSpPr>
          <p:nvPr>
            <p:ph type="sldNum" sz="quarter" idx="12"/>
            <p:custDataLst>
              <p:tags r:id="rId6"/>
            </p:custDataLst>
          </p:nvPr>
        </p:nvSpPr>
        <p:spPr/>
        <p:txBody>
          <a:bodyPr/>
          <a:lstStyle>
            <a:lvl1pPr>
              <a:defRPr/>
            </a:lvl1pPr>
          </a:lstStyle>
          <a:p>
            <a:fld id="{3D5D4752-0CE7-4497-9789-8CD18D74C975}" type="slidenum">
              <a:rPr lang="zh-CN" altLang="en-US" smtClean="0"/>
            </a:fld>
            <a:endParaRPr lang="zh-CN" altLang="en-US"/>
          </a:p>
        </p:txBody>
      </p:sp>
    </p:spTree>
  </p:cSld>
  <p:clrMapOvr>
    <a:masterClrMapping/>
  </p:clrMapOvr>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5" name="Freeform 6"/>
          <p:cNvSpPr>
            <a:spLocks noChangeArrowheads="1"/>
          </p:cNvSpPr>
          <p:nvPr>
            <p:custDataLst>
              <p:tags r:id="rId2"/>
            </p:custDataLst>
          </p:nvPr>
        </p:nvSpPr>
        <p:spPr bwMode="auto">
          <a:xfrm>
            <a:off x="0" y="2909888"/>
            <a:ext cx="3744516" cy="2233613"/>
          </a:xfrm>
          <a:custGeom>
            <a:avLst/>
            <a:gdLst>
              <a:gd name="T0" fmla="*/ 0 w 2348"/>
              <a:gd name="T1" fmla="*/ 0 h 1407"/>
              <a:gd name="T2" fmla="*/ 2348 w 2348"/>
              <a:gd name="T3" fmla="*/ 1407 h 1407"/>
              <a:gd name="T4" fmla="*/ 0 w 2348"/>
              <a:gd name="T5" fmla="*/ 1407 h 1407"/>
              <a:gd name="T6" fmla="*/ 0 w 2348"/>
              <a:gd name="T7" fmla="*/ 0 h 1407"/>
            </a:gdLst>
            <a:ahLst/>
            <a:cxnLst>
              <a:cxn ang="0">
                <a:pos x="T0" y="T1"/>
              </a:cxn>
              <a:cxn ang="0">
                <a:pos x="T2" y="T3"/>
              </a:cxn>
              <a:cxn ang="0">
                <a:pos x="T4" y="T5"/>
              </a:cxn>
              <a:cxn ang="0">
                <a:pos x="T6" y="T7"/>
              </a:cxn>
            </a:cxnLst>
            <a:rect l="0" t="0" r="r" b="b"/>
            <a:pathLst>
              <a:path w="2348" h="1407">
                <a:moveTo>
                  <a:pt x="0" y="0"/>
                </a:moveTo>
                <a:lnTo>
                  <a:pt x="2348" y="1407"/>
                </a:lnTo>
                <a:lnTo>
                  <a:pt x="0" y="1407"/>
                </a:lnTo>
                <a:lnTo>
                  <a:pt x="0" y="0"/>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lIns="91434" tIns="45717" rIns="91434" bIns="45717"/>
          <a:lstStyle>
            <a:lvl1pPr>
              <a:defRPr>
                <a:solidFill>
                  <a:schemeClr val="tx1"/>
                </a:solidFill>
                <a:latin typeface="Arial" panose="020B0604020202020204" pitchFamily="34" charset="0"/>
                <a:ea typeface="微软雅黑" panose="020B0503020204020204" pitchFamily="34" charset="-122"/>
              </a:defRPr>
            </a:lvl1pPr>
            <a:lvl2pPr>
              <a:defRPr>
                <a:solidFill>
                  <a:schemeClr val="tx1"/>
                </a:solidFill>
                <a:latin typeface="Arial" panose="020B0604020202020204" pitchFamily="34" charset="0"/>
                <a:ea typeface="微软雅黑" panose="020B0503020204020204" pitchFamily="34" charset="-122"/>
              </a:defRPr>
            </a:lvl2pPr>
            <a:lvl3pPr>
              <a:defRPr>
                <a:solidFill>
                  <a:schemeClr val="tx1"/>
                </a:solidFill>
                <a:latin typeface="Arial" panose="020B0604020202020204" pitchFamily="34" charset="0"/>
                <a:ea typeface="微软雅黑" panose="020B0503020204020204" pitchFamily="34" charset="-122"/>
              </a:defRPr>
            </a:lvl3pPr>
            <a:lvl4pPr>
              <a:defRPr>
                <a:solidFill>
                  <a:schemeClr val="tx1"/>
                </a:solidFill>
                <a:latin typeface="Arial" panose="020B0604020202020204" pitchFamily="34" charset="0"/>
                <a:ea typeface="微软雅黑" panose="020B0503020204020204" pitchFamily="34" charset="-122"/>
              </a:defRPr>
            </a:lvl4pPr>
            <a:lvl5pPr>
              <a:defRPr>
                <a:solidFill>
                  <a:schemeClr val="tx1"/>
                </a:solidFill>
                <a:latin typeface="Arial" panose="020B0604020202020204" pitchFamily="34" charset="0"/>
                <a:ea typeface="微软雅黑" panose="020B0503020204020204" pitchFamily="34"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defRPr/>
            </a:pPr>
            <a:endParaRPr lang="zh-CN" altLang="en-US" sz="1350"/>
          </a:p>
        </p:txBody>
      </p:sp>
      <p:sp>
        <p:nvSpPr>
          <p:cNvPr id="6" name="Freeform 7"/>
          <p:cNvSpPr>
            <a:spLocks noChangeArrowheads="1"/>
          </p:cNvSpPr>
          <p:nvPr>
            <p:custDataLst>
              <p:tags r:id="rId3"/>
            </p:custDataLst>
          </p:nvPr>
        </p:nvSpPr>
        <p:spPr bwMode="auto">
          <a:xfrm>
            <a:off x="2122885" y="3300413"/>
            <a:ext cx="7021115" cy="1843088"/>
          </a:xfrm>
          <a:custGeom>
            <a:avLst/>
            <a:gdLst>
              <a:gd name="T0" fmla="*/ 4403 w 4403"/>
              <a:gd name="T1" fmla="*/ 0 h 1161"/>
              <a:gd name="T2" fmla="*/ 4403 w 4403"/>
              <a:gd name="T3" fmla="*/ 1161 h 1161"/>
              <a:gd name="T4" fmla="*/ 0 w 4403"/>
              <a:gd name="T5" fmla="*/ 1161 h 1161"/>
              <a:gd name="T6" fmla="*/ 4403 w 4403"/>
              <a:gd name="T7" fmla="*/ 0 h 1161"/>
            </a:gdLst>
            <a:ahLst/>
            <a:cxnLst>
              <a:cxn ang="0">
                <a:pos x="T0" y="T1"/>
              </a:cxn>
              <a:cxn ang="0">
                <a:pos x="T2" y="T3"/>
              </a:cxn>
              <a:cxn ang="0">
                <a:pos x="T4" y="T5"/>
              </a:cxn>
              <a:cxn ang="0">
                <a:pos x="T6" y="T7"/>
              </a:cxn>
            </a:cxnLst>
            <a:rect l="0" t="0" r="r" b="b"/>
            <a:pathLst>
              <a:path w="4403" h="1161">
                <a:moveTo>
                  <a:pt x="4403" y="0"/>
                </a:moveTo>
                <a:lnTo>
                  <a:pt x="4403" y="1161"/>
                </a:lnTo>
                <a:lnTo>
                  <a:pt x="0" y="1161"/>
                </a:lnTo>
                <a:lnTo>
                  <a:pt x="4403" y="0"/>
                </a:lnTo>
                <a:close/>
              </a:path>
            </a:pathLst>
          </a:custGeom>
          <a:solidFill>
            <a:schemeClr val="tx2"/>
          </a:solidFill>
          <a:ln>
            <a:noFill/>
          </a:ln>
          <a:extLst>
            <a:ext uri="{91240B29-F687-4F45-9708-019B960494DF}">
              <a14:hiddenLine xmlns:a14="http://schemas.microsoft.com/office/drawing/2010/main" w="9525">
                <a:solidFill>
                  <a:srgbClr val="000000"/>
                </a:solidFill>
                <a:round/>
              </a14:hiddenLine>
            </a:ext>
          </a:extLst>
        </p:spPr>
        <p:txBody>
          <a:bodyPr lIns="91434" tIns="45717" rIns="91434" bIns="45717"/>
          <a:lstStyle>
            <a:lvl1pPr>
              <a:defRPr>
                <a:solidFill>
                  <a:schemeClr val="tx1"/>
                </a:solidFill>
                <a:latin typeface="Arial" panose="020B0604020202020204" pitchFamily="34" charset="0"/>
                <a:ea typeface="微软雅黑" panose="020B0503020204020204" pitchFamily="34" charset="-122"/>
              </a:defRPr>
            </a:lvl1pPr>
            <a:lvl2pPr>
              <a:defRPr>
                <a:solidFill>
                  <a:schemeClr val="tx1"/>
                </a:solidFill>
                <a:latin typeface="Arial" panose="020B0604020202020204" pitchFamily="34" charset="0"/>
                <a:ea typeface="微软雅黑" panose="020B0503020204020204" pitchFamily="34" charset="-122"/>
              </a:defRPr>
            </a:lvl2pPr>
            <a:lvl3pPr>
              <a:defRPr>
                <a:solidFill>
                  <a:schemeClr val="tx1"/>
                </a:solidFill>
                <a:latin typeface="Arial" panose="020B0604020202020204" pitchFamily="34" charset="0"/>
                <a:ea typeface="微软雅黑" panose="020B0503020204020204" pitchFamily="34" charset="-122"/>
              </a:defRPr>
            </a:lvl3pPr>
            <a:lvl4pPr>
              <a:defRPr>
                <a:solidFill>
                  <a:schemeClr val="tx1"/>
                </a:solidFill>
                <a:latin typeface="Arial" panose="020B0604020202020204" pitchFamily="34" charset="0"/>
                <a:ea typeface="微软雅黑" panose="020B0503020204020204" pitchFamily="34" charset="-122"/>
              </a:defRPr>
            </a:lvl4pPr>
            <a:lvl5pPr>
              <a:defRPr>
                <a:solidFill>
                  <a:schemeClr val="tx1"/>
                </a:solidFill>
                <a:latin typeface="Arial" panose="020B0604020202020204" pitchFamily="34" charset="0"/>
                <a:ea typeface="微软雅黑" panose="020B0503020204020204" pitchFamily="34"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defRPr/>
            </a:pPr>
            <a:endParaRPr lang="zh-CN" altLang="en-US" sz="1350"/>
          </a:p>
        </p:txBody>
      </p:sp>
      <p:sp>
        <p:nvSpPr>
          <p:cNvPr id="7" name="直接连接符 11"/>
          <p:cNvSpPr>
            <a:spLocks noChangeShapeType="1"/>
          </p:cNvSpPr>
          <p:nvPr>
            <p:custDataLst>
              <p:tags r:id="rId4"/>
            </p:custDataLst>
          </p:nvPr>
        </p:nvSpPr>
        <p:spPr bwMode="auto">
          <a:xfrm>
            <a:off x="1440656" y="2093119"/>
            <a:ext cx="3914775" cy="1191"/>
          </a:xfrm>
          <a:prstGeom prst="line">
            <a:avLst/>
          </a:prstGeom>
          <a:noFill/>
          <a:ln w="6350">
            <a:solidFill>
              <a:schemeClr val="accent1"/>
            </a:solidFill>
            <a:bevel/>
          </a:ln>
          <a:extLst>
            <a:ext uri="{909E8E84-426E-40DD-AFC4-6F175D3DCCD1}">
              <a14:hiddenFill xmlns:a14="http://schemas.microsoft.com/office/drawing/2010/main">
                <a:noFill/>
              </a14:hiddenFill>
            </a:ext>
          </a:extLst>
        </p:spPr>
        <p:txBody>
          <a:bodyPr/>
          <a:lstStyle>
            <a:lvl1pPr>
              <a:defRPr>
                <a:solidFill>
                  <a:schemeClr val="tx1"/>
                </a:solidFill>
                <a:latin typeface="Arial" panose="020B0604020202020204" pitchFamily="34" charset="0"/>
                <a:ea typeface="微软雅黑" panose="020B0503020204020204" pitchFamily="34" charset="-122"/>
              </a:defRPr>
            </a:lvl1pPr>
            <a:lvl2pPr>
              <a:defRPr>
                <a:solidFill>
                  <a:schemeClr val="tx1"/>
                </a:solidFill>
                <a:latin typeface="Arial" panose="020B0604020202020204" pitchFamily="34" charset="0"/>
                <a:ea typeface="微软雅黑" panose="020B0503020204020204" pitchFamily="34" charset="-122"/>
              </a:defRPr>
            </a:lvl2pPr>
            <a:lvl3pPr>
              <a:defRPr>
                <a:solidFill>
                  <a:schemeClr val="tx1"/>
                </a:solidFill>
                <a:latin typeface="Arial" panose="020B0604020202020204" pitchFamily="34" charset="0"/>
                <a:ea typeface="微软雅黑" panose="020B0503020204020204" pitchFamily="34" charset="-122"/>
              </a:defRPr>
            </a:lvl3pPr>
            <a:lvl4pPr>
              <a:defRPr>
                <a:solidFill>
                  <a:schemeClr val="tx1"/>
                </a:solidFill>
                <a:latin typeface="Arial" panose="020B0604020202020204" pitchFamily="34" charset="0"/>
                <a:ea typeface="微软雅黑" panose="020B0503020204020204" pitchFamily="34" charset="-122"/>
              </a:defRPr>
            </a:lvl4pPr>
            <a:lvl5pPr>
              <a:defRPr>
                <a:solidFill>
                  <a:schemeClr val="tx1"/>
                </a:solidFill>
                <a:latin typeface="Arial" panose="020B0604020202020204" pitchFamily="34" charset="0"/>
                <a:ea typeface="微软雅黑" panose="020B0503020204020204" pitchFamily="34"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defRPr/>
            </a:pPr>
            <a:endParaRPr lang="zh-CN" altLang="en-US" sz="1425">
              <a:solidFill>
                <a:schemeClr val="accent1"/>
              </a:solidFill>
              <a:sym typeface="Arial" panose="020B0604020202020204" pitchFamily="34" charset="0"/>
            </a:endParaRPr>
          </a:p>
        </p:txBody>
      </p:sp>
      <p:sp>
        <p:nvSpPr>
          <p:cNvPr id="2" name="标题 1"/>
          <p:cNvSpPr>
            <a:spLocks noGrp="1"/>
          </p:cNvSpPr>
          <p:nvPr>
            <p:ph type="title" hasCustomPrompt="1"/>
            <p:custDataLst>
              <p:tags r:id="rId5"/>
            </p:custDataLst>
          </p:nvPr>
        </p:nvSpPr>
        <p:spPr>
          <a:xfrm>
            <a:off x="1256801" y="2627710"/>
            <a:ext cx="4098630" cy="793806"/>
          </a:xfrm>
        </p:spPr>
        <p:txBody>
          <a:bodyPr rIns="63500">
            <a:noAutofit/>
          </a:bodyPr>
          <a:lstStyle>
            <a:lvl1pPr algn="r">
              <a:defRPr sz="3600" u="none" strike="noStrike" kern="1200" cap="none" spc="300" normalizeH="0">
                <a:solidFill>
                  <a:srgbClr val="000000"/>
                </a:solidFill>
                <a:uFillTx/>
                <a:latin typeface="微软雅黑" panose="020B0503020204020204" pitchFamily="34" charset="-122"/>
                <a:ea typeface="微软雅黑" panose="020B0503020204020204" pitchFamily="34" charset="-122"/>
              </a:defRPr>
            </a:lvl1pPr>
          </a:lstStyle>
          <a:p>
            <a:r>
              <a:rPr lang="zh-CN" altLang="en-US" noProof="1"/>
              <a:t>单击此处编辑标题</a:t>
            </a:r>
            <a:endParaRPr lang="zh-CN" altLang="en-US" noProof="1"/>
          </a:p>
        </p:txBody>
      </p:sp>
      <p:sp>
        <p:nvSpPr>
          <p:cNvPr id="3" name="文本占位符 2"/>
          <p:cNvSpPr>
            <a:spLocks noGrp="1"/>
          </p:cNvSpPr>
          <p:nvPr>
            <p:ph type="body" idx="1" hasCustomPrompt="1"/>
            <p:custDataLst>
              <p:tags r:id="rId6"/>
            </p:custDataLst>
          </p:nvPr>
        </p:nvSpPr>
        <p:spPr>
          <a:xfrm>
            <a:off x="1256801" y="2142173"/>
            <a:ext cx="4098630" cy="440103"/>
          </a:xfrm>
        </p:spPr>
        <p:txBody>
          <a:bodyPr tIns="38100" rIns="76200" bIns="38100" anchor="ctr">
            <a:noAutofit/>
          </a:bodyPr>
          <a:lstStyle>
            <a:lvl1pPr marL="0" indent="0" algn="r" eaLnBrk="1" fontAlgn="base" latinLnBrk="0" hangingPunct="1">
              <a:buNone/>
              <a:defRPr kumimoji="0" lang="zh-CN" altLang="en-US" sz="2400" b="0" i="0" u="none" strike="noStrike" kern="1200" cap="none" spc="150" normalizeH="0" baseline="0" noProof="1">
                <a:solidFill>
                  <a:srgbClr val="000000"/>
                </a:solidFill>
                <a:uFillTx/>
                <a:latin typeface="微软雅黑" panose="020B0503020204020204" pitchFamily="34" charset="-122"/>
                <a:ea typeface="微软雅黑" panose="020B0503020204020204" pitchFamily="34" charset="-122"/>
                <a:cs typeface="+mn-cs"/>
                <a:sym typeface="+mn-ea"/>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noProof="1"/>
              <a:t>编辑文本</a:t>
            </a:r>
            <a:endParaRPr lang="zh-CN" altLang="en-US" noProof="1"/>
          </a:p>
        </p:txBody>
      </p:sp>
      <p:sp>
        <p:nvSpPr>
          <p:cNvPr id="12" name="文本占位符 11"/>
          <p:cNvSpPr>
            <a:spLocks noGrp="1"/>
          </p:cNvSpPr>
          <p:nvPr>
            <p:ph type="body" sz="quarter" idx="13" hasCustomPrompt="1"/>
            <p:custDataLst>
              <p:tags r:id="rId7"/>
            </p:custDataLst>
          </p:nvPr>
        </p:nvSpPr>
        <p:spPr>
          <a:xfrm>
            <a:off x="1256831" y="1787719"/>
            <a:ext cx="4098600" cy="267300"/>
          </a:xfrm>
        </p:spPr>
        <p:txBody>
          <a:bodyPr anchor="b"/>
          <a:lstStyle>
            <a:lvl1pPr marL="0" indent="0" algn="r">
              <a:buNone/>
              <a:defRPr>
                <a:solidFill>
                  <a:srgbClr val="000000"/>
                </a:solidFill>
              </a:defRPr>
            </a:lvl1pPr>
            <a:lvl2pPr marL="342900" indent="0">
              <a:buNone/>
              <a:defRPr/>
            </a:lvl2pPr>
          </a:lstStyle>
          <a:p>
            <a:pPr lvl="0"/>
            <a:r>
              <a:rPr lang="zh-CN" altLang="en-US" noProof="1"/>
              <a:t>编辑文本</a:t>
            </a:r>
            <a:endParaRPr lang="zh-CN" altLang="en-US" noProof="1"/>
          </a:p>
        </p:txBody>
      </p:sp>
      <p:sp>
        <p:nvSpPr>
          <p:cNvPr id="8" name="日期占位符 3"/>
          <p:cNvSpPr>
            <a:spLocks noGrp="1"/>
          </p:cNvSpPr>
          <p:nvPr>
            <p:ph type="dt" sz="half" idx="14"/>
            <p:custDataLst>
              <p:tags r:id="rId8"/>
            </p:custDataLst>
          </p:nvPr>
        </p:nvSpPr>
        <p:spPr/>
        <p:txBody>
          <a:bodyPr/>
          <a:lstStyle>
            <a:lvl1pPr>
              <a:defRPr/>
            </a:lvl1pPr>
          </a:lstStyle>
          <a:p>
            <a:pPr>
              <a:defRPr/>
            </a:pPr>
            <a:endParaRPr lang="zh-CN" altLang="en-US"/>
          </a:p>
        </p:txBody>
      </p:sp>
      <p:sp>
        <p:nvSpPr>
          <p:cNvPr id="9" name="页脚占位符 4"/>
          <p:cNvSpPr>
            <a:spLocks noGrp="1"/>
          </p:cNvSpPr>
          <p:nvPr>
            <p:ph type="ftr" sz="quarter" idx="15"/>
            <p:custDataLst>
              <p:tags r:id="rId9"/>
            </p:custDataLst>
          </p:nvPr>
        </p:nvSpPr>
        <p:spPr/>
        <p:txBody>
          <a:bodyPr/>
          <a:lstStyle>
            <a:lvl1pPr>
              <a:defRPr/>
            </a:lvl1pPr>
          </a:lstStyle>
          <a:p>
            <a:pPr>
              <a:defRPr/>
            </a:pPr>
            <a:endParaRPr lang="zh-CN" altLang="en-US"/>
          </a:p>
        </p:txBody>
      </p:sp>
      <p:sp>
        <p:nvSpPr>
          <p:cNvPr id="10" name="灯片编号占位符 5"/>
          <p:cNvSpPr>
            <a:spLocks noGrp="1"/>
          </p:cNvSpPr>
          <p:nvPr>
            <p:ph type="sldNum" sz="quarter" idx="16"/>
            <p:custDataLst>
              <p:tags r:id="rId10"/>
            </p:custDataLst>
          </p:nvPr>
        </p:nvSpPr>
        <p:spPr/>
        <p:txBody>
          <a:bodyPr/>
          <a:lstStyle>
            <a:lvl1pPr>
              <a:defRPr/>
            </a:lvl1pPr>
          </a:lstStyle>
          <a:p>
            <a:pPr>
              <a:defRPr/>
            </a:pPr>
            <a:fld id="{DD47DC10-9F80-47CA-9BB0-03FC4730FA43}" type="slidenum">
              <a:rPr lang="zh-CN" altLang="en-US"/>
            </a:fld>
            <a:endParaRPr lang="zh-CN" altLang="en-US"/>
          </a:p>
        </p:txBody>
      </p:sp>
    </p:spTree>
  </p:cSld>
  <p:clrMapOvr>
    <a:masterClrMapping/>
  </p:clrMapOvr>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502412" y="332426"/>
            <a:ext cx="8139178" cy="331473"/>
          </a:xfrm>
        </p:spPr>
        <p:txBody>
          <a:bodyPr rtlCol="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rgbClr val="2747BE"/>
                </a:solidFill>
                <a:uFillTx/>
                <a:latin typeface="微软雅黑" panose="020B0503020204020204" pitchFamily="34" charset="-122"/>
                <a:ea typeface="微软雅黑" panose="020B0503020204020204" pitchFamily="34" charset="-122"/>
                <a:cs typeface="+mj-cs"/>
                <a:sym typeface="+mn-ea"/>
              </a:defRPr>
            </a:lvl1pPr>
          </a:lstStyle>
          <a:p>
            <a:pPr lvl="0"/>
            <a:r>
              <a:rPr lang="zh-CN" altLang="en-US" noProof="1">
                <a:sym typeface="+mn-ea"/>
              </a:rPr>
              <a:t>单击此处编辑母版标题样式</a:t>
            </a:r>
            <a:endParaRPr noProof="1">
              <a:sym typeface="+mn-ea"/>
            </a:endParaRPr>
          </a:p>
        </p:txBody>
      </p:sp>
      <p:sp>
        <p:nvSpPr>
          <p:cNvPr id="3" name="内容占位符 2"/>
          <p:cNvSpPr>
            <a:spLocks noGrp="1"/>
          </p:cNvSpPr>
          <p:nvPr>
            <p:ph sz="half" idx="1"/>
            <p:custDataLst>
              <p:tags r:id="rId3"/>
            </p:custDataLst>
          </p:nvPr>
        </p:nvSpPr>
        <p:spPr>
          <a:xfrm>
            <a:off x="502448" y="714381"/>
            <a:ext cx="3962432" cy="4041680"/>
          </a:xfrm>
        </p:spPr>
        <p:txBody>
          <a:bodyPr rtlCol="0">
            <a:no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rgbClr val="000000"/>
                </a:solidFill>
                <a:uFillTx/>
                <a:latin typeface="微软雅黑" panose="020B0503020204020204" pitchFamily="34" charset="-122"/>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rgbClr val="2747BE"/>
                </a:solidFill>
                <a:uFillTx/>
                <a:latin typeface="微软雅黑" panose="020B0503020204020204" pitchFamily="34" charset="-122"/>
                <a:ea typeface="微软雅黑" panose="020B0503020204020204" pitchFamily="3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rgbClr val="000000"/>
                </a:solidFill>
                <a:uFillTx/>
                <a:latin typeface="微软雅黑" panose="020B0503020204020204" pitchFamily="34" charset="-122"/>
                <a:ea typeface="微软雅黑" panose="020B0503020204020204" pitchFamily="3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rgbClr val="2747BE"/>
                </a:solidFill>
                <a:uFillTx/>
                <a:latin typeface="微软雅黑" panose="020B0503020204020204" pitchFamily="34" charset="-122"/>
                <a:ea typeface="微软雅黑" panose="020B0503020204020204" pitchFamily="3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rgbClr val="000000"/>
                </a:solidFill>
                <a:uFillTx/>
                <a:latin typeface="微软雅黑" panose="020B0503020204020204" pitchFamily="34" charset="-122"/>
                <a:ea typeface="微软雅黑" panose="020B0503020204020204" pitchFamily="34" charset="-122"/>
                <a:cs typeface="+mn-cs"/>
                <a:sym typeface="+mn-ea"/>
              </a:defRPr>
            </a:lvl5pPr>
          </a:lstStyle>
          <a:p>
            <a:pPr lvl="0"/>
            <a:r>
              <a:rPr lang="zh-CN" altLang="en-US" noProof="1">
                <a:sym typeface="+mn-ea"/>
              </a:rPr>
              <a:t>单击此处编辑母版文本样式</a:t>
            </a:r>
            <a:endParaRPr lang="zh-CN" altLang="en-US" noProof="1">
              <a:sym typeface="+mn-ea"/>
            </a:endParaRPr>
          </a:p>
          <a:p>
            <a:pPr lvl="1"/>
            <a:r>
              <a:rPr lang="zh-CN" altLang="en-US" noProof="1">
                <a:sym typeface="+mn-ea"/>
              </a:rPr>
              <a:t>第二级</a:t>
            </a:r>
            <a:endParaRPr lang="zh-CN" altLang="en-US" noProof="1">
              <a:sym typeface="+mn-ea"/>
            </a:endParaRPr>
          </a:p>
          <a:p>
            <a:pPr lvl="2"/>
            <a:r>
              <a:rPr lang="zh-CN" altLang="en-US" noProof="1">
                <a:sym typeface="+mn-ea"/>
              </a:rPr>
              <a:t>第三级</a:t>
            </a:r>
            <a:endParaRPr lang="zh-CN" altLang="en-US" noProof="1">
              <a:sym typeface="+mn-ea"/>
            </a:endParaRPr>
          </a:p>
          <a:p>
            <a:pPr lvl="3"/>
            <a:r>
              <a:rPr lang="zh-CN" altLang="en-US" noProof="1">
                <a:sym typeface="+mn-ea"/>
              </a:rPr>
              <a:t>第四级</a:t>
            </a:r>
            <a:endParaRPr lang="zh-CN" altLang="en-US" noProof="1">
              <a:sym typeface="+mn-ea"/>
            </a:endParaRPr>
          </a:p>
          <a:p>
            <a:pPr lvl="4"/>
            <a:r>
              <a:rPr lang="zh-CN" altLang="en-US" noProof="1">
                <a:sym typeface="+mn-ea"/>
              </a:rPr>
              <a:t>第五级</a:t>
            </a:r>
            <a:endParaRPr noProof="1">
              <a:sym typeface="+mn-ea"/>
            </a:endParaRPr>
          </a:p>
        </p:txBody>
      </p:sp>
      <p:sp>
        <p:nvSpPr>
          <p:cNvPr id="4" name="内容占位符 3"/>
          <p:cNvSpPr>
            <a:spLocks noGrp="1"/>
          </p:cNvSpPr>
          <p:nvPr>
            <p:ph sz="half" idx="2"/>
            <p:custDataLst>
              <p:tags r:id="rId4"/>
            </p:custDataLst>
          </p:nvPr>
        </p:nvSpPr>
        <p:spPr>
          <a:xfrm>
            <a:off x="4679158" y="714381"/>
            <a:ext cx="3962432" cy="4041680"/>
          </a:xfrm>
        </p:spPr>
        <p:txBody>
          <a:bodyPr>
            <a:noAutofit/>
          </a:bodyPr>
          <a:lstStyle>
            <a:lvl1pPr>
              <a:defRPr sz="1200">
                <a:latin typeface="微软雅黑" panose="020B0503020204020204" pitchFamily="34" charset="-122"/>
                <a:ea typeface="微软雅黑" panose="020B0503020204020204" pitchFamily="34" charset="-122"/>
              </a:defRPr>
            </a:lvl1pPr>
            <a:lvl2pPr>
              <a:defRPr sz="1200">
                <a:latin typeface="微软雅黑" panose="020B0503020204020204" pitchFamily="34" charset="-122"/>
                <a:ea typeface="微软雅黑" panose="020B0503020204020204" pitchFamily="34" charset="-122"/>
              </a:defRPr>
            </a:lvl2pPr>
            <a:lvl3pPr>
              <a:defRPr sz="1200">
                <a:latin typeface="微软雅黑" panose="020B0503020204020204" pitchFamily="34" charset="-122"/>
                <a:ea typeface="微软雅黑" panose="020B0503020204020204" pitchFamily="34" charset="-122"/>
              </a:defRPr>
            </a:lvl3pPr>
            <a:lvl4pPr>
              <a:defRPr sz="1200">
                <a:latin typeface="微软雅黑" panose="020B0503020204020204" pitchFamily="34" charset="-122"/>
                <a:ea typeface="微软雅黑" panose="020B0503020204020204" pitchFamily="34" charset="-122"/>
              </a:defRPr>
            </a:lvl4pPr>
            <a:lvl5pPr>
              <a:defRPr sz="1200">
                <a:latin typeface="微软雅黑" panose="020B0503020204020204" pitchFamily="34" charset="-122"/>
                <a:ea typeface="微软雅黑" panose="020B0503020204020204" pitchFamily="34" charset="-122"/>
              </a:defRPr>
            </a:lvl5pPr>
          </a:lstStyle>
          <a:p>
            <a:pPr lvl="0"/>
            <a:r>
              <a:rPr lang="zh-CN" altLang="en-US" noProof="1">
                <a:sym typeface="+mn-ea"/>
              </a:rPr>
              <a:t>单击此处</a:t>
            </a:r>
            <a:r>
              <a:rPr lang="zh-CN" altLang="en-US" noProof="1"/>
              <a:t>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5" name="日期占位符 3"/>
          <p:cNvSpPr>
            <a:spLocks noGrp="1"/>
          </p:cNvSpPr>
          <p:nvPr>
            <p:ph type="dt" sz="half" idx="10"/>
            <p:custDataLst>
              <p:tags r:id="rId5"/>
            </p:custDataLst>
          </p:nvPr>
        </p:nvSpPr>
        <p:spPr/>
        <p:txBody>
          <a:bodyPr/>
          <a:lstStyle>
            <a:lvl1pPr>
              <a:defRPr/>
            </a:lvl1pPr>
          </a:lstStyle>
          <a:p>
            <a:pPr>
              <a:defRPr/>
            </a:pPr>
            <a:endParaRPr lang="zh-CN" altLang="en-US"/>
          </a:p>
        </p:txBody>
      </p:sp>
      <p:sp>
        <p:nvSpPr>
          <p:cNvPr id="6" name="页脚占位符 4"/>
          <p:cNvSpPr>
            <a:spLocks noGrp="1"/>
          </p:cNvSpPr>
          <p:nvPr>
            <p:ph type="ftr" sz="quarter" idx="11"/>
            <p:custDataLst>
              <p:tags r:id="rId6"/>
            </p:custDataLst>
          </p:nvPr>
        </p:nvSpPr>
        <p:spPr/>
        <p:txBody>
          <a:bodyPr/>
          <a:lstStyle>
            <a:lvl1pPr>
              <a:defRPr/>
            </a:lvl1pPr>
          </a:lstStyle>
          <a:p>
            <a:pPr>
              <a:defRPr/>
            </a:pPr>
            <a:endParaRPr lang="zh-CN" altLang="en-US"/>
          </a:p>
        </p:txBody>
      </p:sp>
      <p:sp>
        <p:nvSpPr>
          <p:cNvPr id="7" name="灯片编号占位符 5"/>
          <p:cNvSpPr>
            <a:spLocks noGrp="1"/>
          </p:cNvSpPr>
          <p:nvPr>
            <p:ph type="sldNum" sz="quarter" idx="12"/>
            <p:custDataLst>
              <p:tags r:id="rId7"/>
            </p:custDataLst>
          </p:nvPr>
        </p:nvSpPr>
        <p:spPr/>
        <p:txBody>
          <a:bodyPr/>
          <a:lstStyle>
            <a:lvl1pPr>
              <a:defRPr/>
            </a:lvl1pPr>
          </a:lstStyle>
          <a:p>
            <a:pPr>
              <a:defRPr/>
            </a:pPr>
            <a:fld id="{BDAEE2AC-368D-4ED2-A387-F07EC13D6107}" type="slidenum">
              <a:rPr lang="zh-CN" altLang="en-US"/>
            </a:fld>
            <a:endParaRPr lang="zh-CN" altLang="en-US"/>
          </a:p>
        </p:txBody>
      </p:sp>
    </p:spTree>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502412" y="332426"/>
            <a:ext cx="8139178" cy="331473"/>
          </a:xfrm>
        </p:spPr>
        <p:txBody>
          <a:bodyPr rtlCol="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微软雅黑" panose="020B0503020204020204" pitchFamily="34" charset="-122"/>
                <a:ea typeface="微软雅黑" panose="020B0503020204020204" pitchFamily="34" charset="-122"/>
                <a:cs typeface="+mj-cs"/>
                <a:sym typeface="+mn-ea"/>
              </a:defRPr>
            </a:lvl1pPr>
          </a:lstStyle>
          <a:p>
            <a:pPr lvl="0"/>
            <a:r>
              <a:rPr lang="zh-CN" altLang="en-US" noProof="1">
                <a:sym typeface="+mn-ea"/>
              </a:rPr>
              <a:t>单击此处编辑母版标题样式</a:t>
            </a:r>
            <a:endParaRPr noProof="1">
              <a:sym typeface="+mn-ea"/>
            </a:endParaRPr>
          </a:p>
        </p:txBody>
      </p:sp>
      <p:sp>
        <p:nvSpPr>
          <p:cNvPr id="3" name="文本占位符 2"/>
          <p:cNvSpPr>
            <a:spLocks noGrp="1"/>
          </p:cNvSpPr>
          <p:nvPr>
            <p:ph type="body" idx="1"/>
            <p:custDataLst>
              <p:tags r:id="rId3"/>
            </p:custDataLst>
          </p:nvPr>
        </p:nvSpPr>
        <p:spPr>
          <a:xfrm>
            <a:off x="502448" y="714381"/>
            <a:ext cx="3962432" cy="285752"/>
          </a:xfrm>
        </p:spPr>
        <p:txBody>
          <a:bodyPr tIns="38100" rIns="76200" bIns="38100">
            <a:noAutofit/>
          </a:bodyPr>
          <a:lstStyle>
            <a:lvl1pPr marL="0" indent="0" eaLnBrk="1" fontAlgn="auto" latinLnBrk="0" hangingPunct="1">
              <a:lnSpc>
                <a:spcPct val="100000"/>
              </a:lnSpc>
              <a:spcAft>
                <a:spcPts val="0"/>
              </a:spcAft>
              <a:buNone/>
              <a:defRPr sz="1500" b="0" u="none" strike="noStrike" kern="1200" cap="none" spc="200" normalizeH="0" baseline="0">
                <a:solidFill>
                  <a:schemeClr val="tx1"/>
                </a:solidFill>
                <a:uFillTx/>
                <a:latin typeface="微软雅黑" panose="020B0503020204020204" pitchFamily="34" charset="-122"/>
                <a:ea typeface="微软雅黑" panose="020B0503020204020204" pitchFamily="34" charset="-122"/>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noProof="1">
                <a:sym typeface="+mn-ea"/>
              </a:rPr>
              <a:t>单击此处</a:t>
            </a:r>
            <a:r>
              <a:rPr lang="zh-CN" altLang="en-US" noProof="1"/>
              <a:t>编辑母版文本样式</a:t>
            </a:r>
            <a:endParaRPr lang="zh-CN" altLang="en-US" noProof="1"/>
          </a:p>
        </p:txBody>
      </p:sp>
      <p:sp>
        <p:nvSpPr>
          <p:cNvPr id="4" name="内容占位符 3"/>
          <p:cNvSpPr>
            <a:spLocks noGrp="1"/>
          </p:cNvSpPr>
          <p:nvPr>
            <p:ph sz="half" idx="2"/>
            <p:custDataLst>
              <p:tags r:id="rId4"/>
            </p:custDataLst>
          </p:nvPr>
        </p:nvSpPr>
        <p:spPr>
          <a:xfrm>
            <a:off x="502444" y="1054894"/>
            <a:ext cx="3962400" cy="3701064"/>
          </a:xfrm>
        </p:spPr>
        <p:txBody>
          <a:bodyPr rtlCol="0">
            <a:no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5pPr>
          </a:lstStyle>
          <a:p>
            <a:pPr lvl="0"/>
            <a:r>
              <a:rPr lang="zh-CN" altLang="en-US" noProof="1">
                <a:sym typeface="+mn-ea"/>
              </a:rPr>
              <a:t>单击此处编辑母版文本样式</a:t>
            </a:r>
            <a:endParaRPr lang="zh-CN" altLang="en-US" noProof="1">
              <a:sym typeface="+mn-ea"/>
            </a:endParaRPr>
          </a:p>
          <a:p>
            <a:pPr lvl="1"/>
            <a:r>
              <a:rPr lang="zh-CN" altLang="en-US" noProof="1">
                <a:sym typeface="+mn-ea"/>
              </a:rPr>
              <a:t>第二级</a:t>
            </a:r>
            <a:endParaRPr lang="zh-CN" altLang="en-US" noProof="1">
              <a:sym typeface="+mn-ea"/>
            </a:endParaRPr>
          </a:p>
          <a:p>
            <a:pPr lvl="2"/>
            <a:r>
              <a:rPr lang="zh-CN" altLang="en-US" noProof="1">
                <a:sym typeface="+mn-ea"/>
              </a:rPr>
              <a:t>第三级</a:t>
            </a:r>
            <a:endParaRPr lang="zh-CN" altLang="en-US" noProof="1">
              <a:sym typeface="+mn-ea"/>
            </a:endParaRPr>
          </a:p>
          <a:p>
            <a:pPr lvl="3"/>
            <a:r>
              <a:rPr lang="zh-CN" altLang="en-US" noProof="1">
                <a:sym typeface="+mn-ea"/>
              </a:rPr>
              <a:t>第四级</a:t>
            </a:r>
            <a:endParaRPr lang="zh-CN" altLang="en-US" noProof="1">
              <a:sym typeface="+mn-ea"/>
            </a:endParaRPr>
          </a:p>
          <a:p>
            <a:pPr lvl="4"/>
            <a:r>
              <a:rPr lang="zh-CN" altLang="en-US" noProof="1">
                <a:sym typeface="+mn-ea"/>
              </a:rPr>
              <a:t>第五级</a:t>
            </a:r>
            <a:endParaRPr noProof="1">
              <a:sym typeface="+mn-ea"/>
            </a:endParaRPr>
          </a:p>
        </p:txBody>
      </p:sp>
      <p:sp>
        <p:nvSpPr>
          <p:cNvPr id="5" name="文本占位符 4"/>
          <p:cNvSpPr>
            <a:spLocks noGrp="1"/>
          </p:cNvSpPr>
          <p:nvPr>
            <p:ph type="body" sz="quarter" idx="3"/>
            <p:custDataLst>
              <p:tags r:id="rId5"/>
            </p:custDataLst>
          </p:nvPr>
        </p:nvSpPr>
        <p:spPr>
          <a:xfrm>
            <a:off x="4676813" y="714381"/>
            <a:ext cx="3962432" cy="285752"/>
          </a:xfrm>
        </p:spPr>
        <p:txBody>
          <a:bodyPr tIns="38100" rIns="76200" bIns="38100" rtlCol="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1500" b="0" i="0" u="none" strike="noStrike" kern="1200" cap="none" spc="20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noProof="1">
                <a:sym typeface="+mn-ea"/>
              </a:rPr>
              <a:t>单击此处编辑母版文本样式</a:t>
            </a:r>
            <a:endParaRPr lang="zh-CN" altLang="en-US" noProof="1">
              <a:sym typeface="+mn-ea"/>
            </a:endParaRPr>
          </a:p>
        </p:txBody>
      </p:sp>
      <p:sp>
        <p:nvSpPr>
          <p:cNvPr id="6" name="内容占位符 5"/>
          <p:cNvSpPr>
            <a:spLocks noGrp="1"/>
          </p:cNvSpPr>
          <p:nvPr>
            <p:ph sz="quarter" idx="4"/>
            <p:custDataLst>
              <p:tags r:id="rId6"/>
            </p:custDataLst>
          </p:nvPr>
        </p:nvSpPr>
        <p:spPr>
          <a:xfrm>
            <a:off x="4676813" y="1054894"/>
            <a:ext cx="3962432" cy="3701064"/>
          </a:xfrm>
        </p:spPr>
        <p:txBody>
          <a:bodyPr rtlCol="0">
            <a:no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5pPr>
          </a:lstStyle>
          <a:p>
            <a:pPr lvl="0"/>
            <a:r>
              <a:rPr lang="zh-CN" altLang="en-US" noProof="1">
                <a:sym typeface="+mn-ea"/>
              </a:rPr>
              <a:t>单击此处编辑母版文本样式</a:t>
            </a:r>
            <a:endParaRPr lang="zh-CN" altLang="en-US" noProof="1">
              <a:sym typeface="+mn-ea"/>
            </a:endParaRPr>
          </a:p>
          <a:p>
            <a:pPr lvl="1"/>
            <a:r>
              <a:rPr lang="zh-CN" altLang="en-US" noProof="1">
                <a:sym typeface="+mn-ea"/>
              </a:rPr>
              <a:t>第二级</a:t>
            </a:r>
            <a:endParaRPr lang="zh-CN" altLang="en-US" noProof="1">
              <a:sym typeface="+mn-ea"/>
            </a:endParaRPr>
          </a:p>
          <a:p>
            <a:pPr lvl="2"/>
            <a:r>
              <a:rPr lang="zh-CN" altLang="en-US" noProof="1">
                <a:sym typeface="+mn-ea"/>
              </a:rPr>
              <a:t>第三级</a:t>
            </a:r>
            <a:endParaRPr lang="zh-CN" altLang="en-US" noProof="1">
              <a:sym typeface="+mn-ea"/>
            </a:endParaRPr>
          </a:p>
          <a:p>
            <a:pPr lvl="3"/>
            <a:r>
              <a:rPr lang="zh-CN" altLang="en-US" noProof="1">
                <a:sym typeface="+mn-ea"/>
              </a:rPr>
              <a:t>第四级</a:t>
            </a:r>
            <a:endParaRPr lang="zh-CN" altLang="en-US" noProof="1">
              <a:sym typeface="+mn-ea"/>
            </a:endParaRPr>
          </a:p>
          <a:p>
            <a:pPr lvl="4"/>
            <a:r>
              <a:rPr lang="zh-CN" altLang="en-US" noProof="1">
                <a:sym typeface="+mn-ea"/>
              </a:rPr>
              <a:t>第五级</a:t>
            </a:r>
            <a:endParaRPr noProof="1">
              <a:sym typeface="+mn-ea"/>
            </a:endParaRPr>
          </a:p>
        </p:txBody>
      </p:sp>
      <p:sp>
        <p:nvSpPr>
          <p:cNvPr id="7" name="日期占位符 3"/>
          <p:cNvSpPr>
            <a:spLocks noGrp="1"/>
          </p:cNvSpPr>
          <p:nvPr>
            <p:ph type="dt" sz="half" idx="10"/>
            <p:custDataLst>
              <p:tags r:id="rId7"/>
            </p:custDataLst>
          </p:nvPr>
        </p:nvSpPr>
        <p:spPr/>
        <p:txBody>
          <a:bodyPr/>
          <a:lstStyle>
            <a:lvl1pPr>
              <a:defRPr/>
            </a:lvl1pPr>
          </a:lstStyle>
          <a:p>
            <a:pPr>
              <a:defRPr/>
            </a:pPr>
            <a:endParaRPr lang="zh-CN" altLang="en-US"/>
          </a:p>
        </p:txBody>
      </p:sp>
      <p:sp>
        <p:nvSpPr>
          <p:cNvPr id="8" name="页脚占位符 4"/>
          <p:cNvSpPr>
            <a:spLocks noGrp="1"/>
          </p:cNvSpPr>
          <p:nvPr>
            <p:ph type="ftr" sz="quarter" idx="11"/>
            <p:custDataLst>
              <p:tags r:id="rId8"/>
            </p:custDataLst>
          </p:nvPr>
        </p:nvSpPr>
        <p:spPr/>
        <p:txBody>
          <a:bodyPr/>
          <a:lstStyle>
            <a:lvl1pPr>
              <a:defRPr/>
            </a:lvl1pPr>
          </a:lstStyle>
          <a:p>
            <a:pPr>
              <a:defRPr/>
            </a:pPr>
            <a:endParaRPr lang="zh-CN" altLang="en-US"/>
          </a:p>
        </p:txBody>
      </p:sp>
      <p:sp>
        <p:nvSpPr>
          <p:cNvPr id="9" name="灯片编号占位符 5"/>
          <p:cNvSpPr>
            <a:spLocks noGrp="1"/>
          </p:cNvSpPr>
          <p:nvPr>
            <p:ph type="sldNum" sz="quarter" idx="12"/>
            <p:custDataLst>
              <p:tags r:id="rId9"/>
            </p:custDataLst>
          </p:nvPr>
        </p:nvSpPr>
        <p:spPr/>
        <p:txBody>
          <a:bodyPr/>
          <a:lstStyle>
            <a:lvl1pPr>
              <a:defRPr/>
            </a:lvl1pPr>
          </a:lstStyle>
          <a:p>
            <a:pPr>
              <a:defRPr/>
            </a:pPr>
            <a:fld id="{69B27451-B61D-4EBD-9E20-9C423E26C623}" type="slidenum">
              <a:rPr lang="zh-CN" altLang="en-US"/>
            </a:fld>
            <a:endParaRPr lang="zh-CN" altLang="en-US"/>
          </a:p>
        </p:txBody>
      </p:sp>
    </p:spTree>
  </p:cSld>
  <p:clrMapOvr>
    <a:masterClrMapping/>
  </p:clrMapOvr>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rtlCol="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rgbClr val="2747BE"/>
                </a:solidFill>
                <a:uFillTx/>
                <a:latin typeface="微软雅黑" panose="020B0503020204020204" pitchFamily="34" charset="-122"/>
                <a:ea typeface="微软雅黑" panose="020B0503020204020204" pitchFamily="34" charset="-122"/>
                <a:cs typeface="+mj-cs"/>
                <a:sym typeface="+mn-ea"/>
              </a:defRPr>
            </a:lvl1pPr>
          </a:lstStyle>
          <a:p>
            <a:pPr lvl="0"/>
            <a:r>
              <a:rPr lang="zh-CN" altLang="en-US" noProof="1">
                <a:sym typeface="+mn-ea"/>
              </a:rPr>
              <a:t>单击此处编辑母版标题样式</a:t>
            </a:r>
            <a:endParaRPr noProof="1">
              <a:sym typeface="+mn-ea"/>
            </a:endParaRPr>
          </a:p>
        </p:txBody>
      </p:sp>
      <p:sp>
        <p:nvSpPr>
          <p:cNvPr id="3" name="日期占位符 3"/>
          <p:cNvSpPr>
            <a:spLocks noGrp="1"/>
          </p:cNvSpPr>
          <p:nvPr>
            <p:ph type="dt" sz="half" idx="10"/>
            <p:custDataLst>
              <p:tags r:id="rId3"/>
            </p:custDataLst>
          </p:nvPr>
        </p:nvSpPr>
        <p:spPr/>
        <p:txBody>
          <a:bodyPr/>
          <a:lstStyle>
            <a:lvl1pPr>
              <a:defRPr/>
            </a:lvl1pPr>
          </a:lstStyle>
          <a:p>
            <a:pPr>
              <a:defRPr/>
            </a:pPr>
            <a:endParaRPr lang="zh-CN" altLang="en-US"/>
          </a:p>
        </p:txBody>
      </p:sp>
      <p:sp>
        <p:nvSpPr>
          <p:cNvPr id="4" name="页脚占位符 4"/>
          <p:cNvSpPr>
            <a:spLocks noGrp="1"/>
          </p:cNvSpPr>
          <p:nvPr>
            <p:ph type="ftr" sz="quarter" idx="11"/>
            <p:custDataLst>
              <p:tags r:id="rId4"/>
            </p:custDataLst>
          </p:nvPr>
        </p:nvSpPr>
        <p:spPr/>
        <p:txBody>
          <a:bodyPr/>
          <a:lstStyle>
            <a:lvl1pPr>
              <a:defRPr/>
            </a:lvl1pPr>
          </a:lstStyle>
          <a:p>
            <a:pPr>
              <a:defRPr/>
            </a:pPr>
            <a:endParaRPr lang="zh-CN" altLang="en-US"/>
          </a:p>
        </p:txBody>
      </p:sp>
      <p:sp>
        <p:nvSpPr>
          <p:cNvPr id="5" name="灯片编号占位符 5"/>
          <p:cNvSpPr>
            <a:spLocks noGrp="1"/>
          </p:cNvSpPr>
          <p:nvPr>
            <p:ph type="sldNum" sz="quarter" idx="12"/>
            <p:custDataLst>
              <p:tags r:id="rId5"/>
            </p:custDataLst>
          </p:nvPr>
        </p:nvSpPr>
        <p:spPr/>
        <p:txBody>
          <a:bodyPr/>
          <a:lstStyle>
            <a:lvl1pPr>
              <a:defRPr/>
            </a:lvl1pPr>
          </a:lstStyle>
          <a:p>
            <a:pPr>
              <a:defRPr/>
            </a:pPr>
            <a:fld id="{49BB12C0-236C-47D9-B21E-53704C811C44}" type="slidenum">
              <a:rPr lang="zh-CN" altLang="en-US"/>
            </a:fld>
            <a:endParaRPr lang="zh-CN" altLang="en-US"/>
          </a:p>
        </p:txBody>
      </p:sp>
    </p:spTree>
  </p:cSld>
  <p:clrMapOvr>
    <a:masterClrMapping/>
  </p:clrMapOvr>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custDataLst>
              <p:tags r:id="rId2"/>
            </p:custDataLst>
          </p:nvPr>
        </p:nvSpPr>
        <p:spPr/>
        <p:txBody>
          <a:bodyPr/>
          <a:lstStyle>
            <a:lvl1pPr>
              <a:defRPr/>
            </a:lvl1pPr>
          </a:lstStyle>
          <a:p>
            <a:pPr>
              <a:defRPr/>
            </a:pPr>
            <a:endParaRPr lang="zh-CN" altLang="en-US"/>
          </a:p>
        </p:txBody>
      </p:sp>
      <p:sp>
        <p:nvSpPr>
          <p:cNvPr id="3" name="页脚占位符 4"/>
          <p:cNvSpPr>
            <a:spLocks noGrp="1"/>
          </p:cNvSpPr>
          <p:nvPr>
            <p:ph type="ftr" sz="quarter" idx="11"/>
            <p:custDataLst>
              <p:tags r:id="rId3"/>
            </p:custDataLst>
          </p:nvPr>
        </p:nvSpPr>
        <p:spPr/>
        <p:txBody>
          <a:bodyPr/>
          <a:lstStyle>
            <a:lvl1pPr>
              <a:defRPr/>
            </a:lvl1pPr>
          </a:lstStyle>
          <a:p>
            <a:pPr>
              <a:defRPr/>
            </a:pPr>
            <a:endParaRPr lang="zh-CN" altLang="en-US"/>
          </a:p>
        </p:txBody>
      </p:sp>
      <p:sp>
        <p:nvSpPr>
          <p:cNvPr id="4" name="灯片编号占位符 5"/>
          <p:cNvSpPr>
            <a:spLocks noGrp="1"/>
          </p:cNvSpPr>
          <p:nvPr>
            <p:ph type="sldNum" sz="quarter" idx="12"/>
            <p:custDataLst>
              <p:tags r:id="rId4"/>
            </p:custDataLst>
          </p:nvPr>
        </p:nvSpPr>
        <p:spPr/>
        <p:txBody>
          <a:bodyPr/>
          <a:lstStyle>
            <a:lvl1pPr>
              <a:defRPr/>
            </a:lvl1pPr>
          </a:lstStyle>
          <a:p>
            <a:pPr>
              <a:defRPr/>
            </a:pPr>
            <a:fld id="{B8C1EB70-7901-479E-AC6D-39092085774B}" type="slidenum">
              <a:rPr lang="zh-CN" altLang="en-US"/>
            </a:fld>
            <a:endParaRPr lang="zh-CN" altLang="en-US"/>
          </a:p>
        </p:txBody>
      </p:sp>
    </p:spTree>
  </p:cSld>
  <p:clrMapOvr>
    <a:masterClrMapping/>
  </p:clrMapOvr>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502448" y="332426"/>
            <a:ext cx="8139178" cy="331473"/>
          </a:xfrm>
        </p:spPr>
        <p:txBody>
          <a:bodyPr rtlCol="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rgbClr val="000000"/>
                </a:solidFill>
                <a:uFillTx/>
                <a:latin typeface="微软雅黑" panose="020B0503020204020204" pitchFamily="34" charset="-122"/>
                <a:ea typeface="微软雅黑" panose="020B0503020204020204" pitchFamily="34" charset="-122"/>
                <a:cs typeface="+mj-cs"/>
                <a:sym typeface="+mn-ea"/>
              </a:defRPr>
            </a:lvl1pPr>
          </a:lstStyle>
          <a:p>
            <a:pPr lvl="0"/>
            <a:r>
              <a:rPr lang="zh-CN" altLang="en-US" noProof="1">
                <a:sym typeface="+mn-ea"/>
              </a:rPr>
              <a:t>单击此处编辑母版标题样式</a:t>
            </a:r>
            <a:endParaRPr noProof="1">
              <a:sym typeface="+mn-ea"/>
            </a:endParaRPr>
          </a:p>
        </p:txBody>
      </p:sp>
      <p:sp>
        <p:nvSpPr>
          <p:cNvPr id="3" name="图片占位符 2"/>
          <p:cNvSpPr>
            <a:spLocks noGrp="1"/>
          </p:cNvSpPr>
          <p:nvPr>
            <p:ph type="pic" idx="1"/>
            <p:custDataLst>
              <p:tags r:id="rId3"/>
            </p:custDataLst>
          </p:nvPr>
        </p:nvSpPr>
        <p:spPr>
          <a:xfrm>
            <a:off x="502448" y="714381"/>
            <a:ext cx="3962432" cy="4041680"/>
          </a:xfrm>
        </p:spPr>
        <p:txBody>
          <a:bodyPr rtlCol="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5pPr>
          </a:lstStyle>
          <a:p>
            <a:pPr lvl="0"/>
            <a:r>
              <a:rPr lang="zh-CN" altLang="en-US" noProof="1">
                <a:sym typeface="+mn-ea"/>
              </a:rPr>
              <a:t>单击图标添加图片</a:t>
            </a:r>
            <a:endParaRPr lang="zh-CN" altLang="en-US" noProof="1">
              <a:sym typeface="+mn-ea"/>
            </a:endParaRPr>
          </a:p>
        </p:txBody>
      </p:sp>
      <p:sp>
        <p:nvSpPr>
          <p:cNvPr id="4" name="文本占位符 3"/>
          <p:cNvSpPr>
            <a:spLocks noGrp="1"/>
          </p:cNvSpPr>
          <p:nvPr>
            <p:ph type="body" sz="half" idx="2"/>
            <p:custDataLst>
              <p:tags r:id="rId4"/>
            </p:custDataLst>
          </p:nvPr>
        </p:nvSpPr>
        <p:spPr>
          <a:xfrm>
            <a:off x="4679194" y="714381"/>
            <a:ext cx="3962432" cy="4041680"/>
          </a:xfrm>
        </p:spPr>
        <p:txBody>
          <a:bodyPr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rgbClr val="000000"/>
                </a:solidFill>
                <a:uFillTx/>
                <a:latin typeface="微软雅黑" panose="020B0503020204020204" pitchFamily="34" charset="-122"/>
                <a:ea typeface="微软雅黑" panose="020B0503020204020204" pitchFamily="34" charset="-122"/>
                <a:cs typeface="+mn-cs"/>
                <a:sym typeface="+mn-ea"/>
              </a:defRPr>
            </a:lvl1pPr>
          </a:lstStyle>
          <a:p>
            <a:pPr lvl="0"/>
            <a:r>
              <a:rPr lang="zh-CN" altLang="en-US" noProof="1">
                <a:sym typeface="+mn-ea"/>
              </a:rPr>
              <a:t>单击此处编辑母版文本样式</a:t>
            </a:r>
            <a:endParaRPr lang="zh-CN" altLang="en-US" noProof="1">
              <a:sym typeface="+mn-ea"/>
            </a:endParaRPr>
          </a:p>
        </p:txBody>
      </p:sp>
      <p:sp>
        <p:nvSpPr>
          <p:cNvPr id="5" name="日期占位符 3"/>
          <p:cNvSpPr>
            <a:spLocks noGrp="1"/>
          </p:cNvSpPr>
          <p:nvPr>
            <p:ph type="dt" sz="half" idx="10"/>
            <p:custDataLst>
              <p:tags r:id="rId5"/>
            </p:custDataLst>
          </p:nvPr>
        </p:nvSpPr>
        <p:spPr/>
        <p:txBody>
          <a:bodyPr/>
          <a:lstStyle>
            <a:lvl1pPr>
              <a:defRPr/>
            </a:lvl1pPr>
          </a:lstStyle>
          <a:p>
            <a:pPr>
              <a:defRPr/>
            </a:pPr>
            <a:endParaRPr lang="zh-CN" altLang="en-US"/>
          </a:p>
        </p:txBody>
      </p:sp>
      <p:sp>
        <p:nvSpPr>
          <p:cNvPr id="6" name="页脚占位符 4"/>
          <p:cNvSpPr>
            <a:spLocks noGrp="1"/>
          </p:cNvSpPr>
          <p:nvPr>
            <p:ph type="ftr" sz="quarter" idx="11"/>
            <p:custDataLst>
              <p:tags r:id="rId6"/>
            </p:custDataLst>
          </p:nvPr>
        </p:nvSpPr>
        <p:spPr/>
        <p:txBody>
          <a:bodyPr/>
          <a:lstStyle>
            <a:lvl1pPr>
              <a:defRPr/>
            </a:lvl1pPr>
          </a:lstStyle>
          <a:p>
            <a:pPr>
              <a:defRPr/>
            </a:pPr>
            <a:endParaRPr lang="zh-CN" altLang="en-US"/>
          </a:p>
        </p:txBody>
      </p:sp>
      <p:sp>
        <p:nvSpPr>
          <p:cNvPr id="7" name="灯片编号占位符 5"/>
          <p:cNvSpPr>
            <a:spLocks noGrp="1"/>
          </p:cNvSpPr>
          <p:nvPr>
            <p:ph type="sldNum" sz="quarter" idx="12"/>
            <p:custDataLst>
              <p:tags r:id="rId7"/>
            </p:custDataLst>
          </p:nvPr>
        </p:nvSpPr>
        <p:spPr/>
        <p:txBody>
          <a:bodyPr/>
          <a:lstStyle>
            <a:lvl1pPr>
              <a:defRPr/>
            </a:lvl1pPr>
          </a:lstStyle>
          <a:p>
            <a:pPr>
              <a:defRPr/>
            </a:pPr>
            <a:fld id="{C67445A4-C0BB-452B-A7F3-D7AA9591C7EA}" type="slidenum">
              <a:rPr lang="zh-CN" altLang="en-US"/>
            </a:fld>
            <a:endParaRPr lang="zh-CN" altLang="en-US"/>
          </a:p>
        </p:txBody>
      </p:sp>
    </p:spTree>
  </p:cSld>
  <p:clrMapOvr>
    <a:masterClrMapping/>
  </p:clrMapOvr>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custDataLst>
              <p:tags r:id="rId2"/>
            </p:custDataLst>
          </p:nvPr>
        </p:nvSpPr>
        <p:spPr>
          <a:xfrm>
            <a:off x="7928351" y="714381"/>
            <a:ext cx="713238" cy="4041680"/>
          </a:xfrm>
        </p:spPr>
        <p:txBody>
          <a:bodyPr vert="eaVert" rtlCol="0" anchor="ctr">
            <a:noAutofit/>
          </a:bodyPr>
          <a:lstStyle>
            <a:lvl1pPr marL="0" marR="0" lvl="0" algn="l" defTabSz="914400" rtl="0" eaLnBrk="1" fontAlgn="auto" latinLnBrk="0" hangingPunct="1">
              <a:lnSpc>
                <a:spcPct val="100000"/>
              </a:lnSpc>
              <a:spcAft>
                <a:spcPts val="0"/>
              </a:spcAft>
              <a:buNone/>
              <a:defRPr kumimoji="0" lang="zh-CN" altLang="en-US" sz="1800" b="1" i="0" u="none" strike="noStrike" kern="1200" cap="none" spc="200" normalizeH="0" baseline="0" noProof="1" dirty="0">
                <a:solidFill>
                  <a:srgbClr val="000000"/>
                </a:solidFill>
                <a:uFillTx/>
                <a:latin typeface="微软雅黑" panose="020B0503020204020204" pitchFamily="34" charset="-122"/>
                <a:ea typeface="微软雅黑" panose="020B0503020204020204" pitchFamily="34" charset="-122"/>
                <a:cs typeface="+mj-cs"/>
                <a:sym typeface="+mn-ea"/>
              </a:defRPr>
            </a:lvl1pPr>
          </a:lstStyle>
          <a:p>
            <a:pPr lvl="0"/>
            <a:r>
              <a:rPr lang="zh-CN" altLang="en-US" noProof="1">
                <a:sym typeface="+mn-ea"/>
              </a:rPr>
              <a:t>单击此处编辑母版标题样式</a:t>
            </a:r>
            <a:endParaRPr noProof="1">
              <a:sym typeface="+mn-ea"/>
            </a:endParaRPr>
          </a:p>
        </p:txBody>
      </p:sp>
      <p:sp>
        <p:nvSpPr>
          <p:cNvPr id="3" name="竖排文字占位符 2"/>
          <p:cNvSpPr>
            <a:spLocks noGrp="1"/>
          </p:cNvSpPr>
          <p:nvPr>
            <p:ph type="body" orient="vert" idx="1"/>
            <p:custDataLst>
              <p:tags r:id="rId3"/>
            </p:custDataLst>
          </p:nvPr>
        </p:nvSpPr>
        <p:spPr>
          <a:xfrm>
            <a:off x="502444" y="714375"/>
            <a:ext cx="7371076" cy="4041680"/>
          </a:xfrm>
        </p:spPr>
        <p:txBody>
          <a:bodyPr vert="eaVert"/>
          <a:lstStyle>
            <a:lvl1pPr indent="0" eaLnBrk="1" fontAlgn="auto" latinLnBrk="0" hangingPunct="1">
              <a:defRPr>
                <a:latin typeface="微软雅黑" panose="020B0503020204020204" pitchFamily="34" charset="-122"/>
                <a:ea typeface="微软雅黑" panose="020B0503020204020204" pitchFamily="34" charset="-122"/>
              </a:defRPr>
            </a:lvl1pPr>
            <a:lvl2pPr indent="0" eaLnBrk="1" fontAlgn="auto" latinLnBrk="0" hangingPunct="1">
              <a:defRPr>
                <a:latin typeface="微软雅黑" panose="020B0503020204020204" pitchFamily="34" charset="-122"/>
                <a:ea typeface="微软雅黑" panose="020B0503020204020204" pitchFamily="34" charset="-122"/>
              </a:defRPr>
            </a:lvl2pPr>
            <a:lvl3pPr indent="0" eaLnBrk="1" fontAlgn="auto" latinLnBrk="0" hangingPunct="1">
              <a:defRPr>
                <a:latin typeface="微软雅黑" panose="020B0503020204020204" pitchFamily="34" charset="-122"/>
                <a:ea typeface="微软雅黑" panose="020B0503020204020204" pitchFamily="34" charset="-122"/>
              </a:defRPr>
            </a:lvl3pPr>
            <a:lvl4pPr indent="0" eaLnBrk="1" fontAlgn="auto" latinLnBrk="0" hangingPunct="1">
              <a:defRPr>
                <a:latin typeface="微软雅黑" panose="020B0503020204020204" pitchFamily="34" charset="-122"/>
                <a:ea typeface="微软雅黑" panose="020B0503020204020204" pitchFamily="34" charset="-122"/>
              </a:defRPr>
            </a:lvl4pPr>
            <a:lvl5pPr indent="0" eaLnBrk="1" fontAlgn="auto" latinLnBrk="0" hangingPunct="1">
              <a:defRPr>
                <a:latin typeface="微软雅黑" panose="020B0503020204020204" pitchFamily="34" charset="-122"/>
                <a:ea typeface="微软雅黑" panose="020B0503020204020204" pitchFamily="34" charset="-122"/>
              </a:defRPr>
            </a:lvl5pPr>
          </a:lstStyle>
          <a:p>
            <a:pPr lvl="0"/>
            <a:r>
              <a:rPr lang="zh-CN" altLang="en-US" noProof="1">
                <a:sym typeface="+mn-ea"/>
              </a:rPr>
              <a:t>单击此处</a:t>
            </a:r>
            <a:r>
              <a:rPr lang="zh-CN" altLang="en-US" noProof="1"/>
              <a:t>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日期占位符 3"/>
          <p:cNvSpPr>
            <a:spLocks noGrp="1"/>
          </p:cNvSpPr>
          <p:nvPr>
            <p:ph type="dt" sz="half" idx="10"/>
            <p:custDataLst>
              <p:tags r:id="rId4"/>
            </p:custDataLst>
          </p:nvPr>
        </p:nvSpPr>
        <p:spPr/>
        <p:txBody>
          <a:bodyPr/>
          <a:lstStyle>
            <a:lvl1pPr>
              <a:defRPr/>
            </a:lvl1pPr>
          </a:lstStyle>
          <a:p>
            <a:pPr>
              <a:defRPr/>
            </a:pPr>
            <a:endParaRPr lang="zh-CN" altLang="en-US"/>
          </a:p>
        </p:txBody>
      </p:sp>
      <p:sp>
        <p:nvSpPr>
          <p:cNvPr id="5" name="页脚占位符 4"/>
          <p:cNvSpPr>
            <a:spLocks noGrp="1"/>
          </p:cNvSpPr>
          <p:nvPr>
            <p:ph type="ftr" sz="quarter" idx="11"/>
            <p:custDataLst>
              <p:tags r:id="rId5"/>
            </p:custDataLst>
          </p:nvPr>
        </p:nvSpPr>
        <p:spPr/>
        <p:txBody>
          <a:bodyPr/>
          <a:lstStyle>
            <a:lvl1pPr>
              <a:defRPr/>
            </a:lvl1pPr>
          </a:lstStyle>
          <a:p>
            <a:pPr>
              <a:defRPr/>
            </a:pPr>
            <a:endParaRPr lang="zh-CN" altLang="en-US"/>
          </a:p>
        </p:txBody>
      </p:sp>
      <p:sp>
        <p:nvSpPr>
          <p:cNvPr id="6" name="灯片编号占位符 5"/>
          <p:cNvSpPr>
            <a:spLocks noGrp="1"/>
          </p:cNvSpPr>
          <p:nvPr>
            <p:ph type="sldNum" sz="quarter" idx="12"/>
            <p:custDataLst>
              <p:tags r:id="rId6"/>
            </p:custDataLst>
          </p:nvPr>
        </p:nvSpPr>
        <p:spPr/>
        <p:txBody>
          <a:bodyPr/>
          <a:lstStyle>
            <a:lvl1pPr>
              <a:defRPr/>
            </a:lvl1pPr>
          </a:lstStyle>
          <a:p>
            <a:pPr>
              <a:defRPr/>
            </a:pPr>
            <a:fld id="{19DE868F-D697-40DF-890C-3E7AE3034BAC}" type="slidenum">
              <a:rPr lang="zh-CN" altLang="en-US"/>
            </a:fld>
            <a:endParaRPr lang="zh-CN" altLang="en-US"/>
          </a:p>
        </p:txBody>
      </p:sp>
    </p:spTree>
  </p:cSld>
  <p:clrMapOvr>
    <a:masterClrMapping/>
  </p:clrMapOvr>
  <p:hf sldNum="0" hdr="0" ftr="0" dt="0"/>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76.xml"/><Relationship Id="rId16" Type="http://schemas.openxmlformats.org/officeDocument/2006/relationships/tags" Target="../tags/tag75.xml"/><Relationship Id="rId15" Type="http://schemas.openxmlformats.org/officeDocument/2006/relationships/tags" Target="../tags/tag74.xml"/><Relationship Id="rId14" Type="http://schemas.openxmlformats.org/officeDocument/2006/relationships/tags" Target="../tags/tag73.xml"/><Relationship Id="rId13" Type="http://schemas.openxmlformats.org/officeDocument/2006/relationships/tags" Target="../tags/tag72.xml"/><Relationship Id="rId12" Type="http://schemas.openxmlformats.org/officeDocument/2006/relationships/tags" Target="../tags/tag7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idx="4294967295"/>
            <p:custDataLst>
              <p:tags r:id="rId12"/>
            </p:custDataLst>
          </p:nvPr>
        </p:nvSpPr>
        <p:spPr bwMode="auto">
          <a:xfrm>
            <a:off x="502444" y="332185"/>
            <a:ext cx="8139113" cy="332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1600" tIns="38100" rIns="76200" bIns="38100" numCol="1" anchor="t" anchorCtr="0" compatLnSpc="1"/>
          <a:lstStyle/>
          <a:p>
            <a:pPr lvl="0"/>
            <a:r>
              <a:rPr lang="zh-CN" altLang="en-US" dirty="0"/>
              <a:t>单击此处编辑母版标题样式</a:t>
            </a:r>
            <a:endParaRPr lang="zh-CN" altLang="en-US" dirty="0"/>
          </a:p>
        </p:txBody>
      </p:sp>
      <p:sp>
        <p:nvSpPr>
          <p:cNvPr id="1027" name="文本占位符 2"/>
          <p:cNvSpPr>
            <a:spLocks noGrp="1" noChangeArrowheads="1"/>
          </p:cNvSpPr>
          <p:nvPr>
            <p:ph type="body" idx="9"/>
            <p:custDataLst>
              <p:tags r:id="rId13"/>
            </p:custDataLst>
          </p:nvPr>
        </p:nvSpPr>
        <p:spPr bwMode="auto">
          <a:xfrm>
            <a:off x="502444" y="714375"/>
            <a:ext cx="8139113" cy="40421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1600" tIns="0" rIns="82550" bIns="0" numCol="1" anchor="t" anchorCtr="0" compatLnSpc="1"/>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custDataLst>
              <p:tags r:id="rId14"/>
            </p:custDataLst>
          </p:nvPr>
        </p:nvSpPr>
        <p:spPr>
          <a:xfrm>
            <a:off x="659606" y="4762500"/>
            <a:ext cx="2025254" cy="236935"/>
          </a:xfrm>
          <a:prstGeom prst="rect">
            <a:avLst/>
          </a:prstGeom>
        </p:spPr>
        <p:txBody>
          <a:bodyPr vert="horz" lIns="91440" tIns="45720" rIns="91440" bIns="45720" rtlCol="0" anchor="ctr">
            <a:normAutofit/>
          </a:bodyPr>
          <a:lstStyle>
            <a:lvl1pPr algn="l">
              <a:defRPr sz="900" noProof="1">
                <a:solidFill>
                  <a:schemeClr val="tx1">
                    <a:tint val="75000"/>
                  </a:schemeClr>
                </a:solidFill>
                <a:ea typeface="微软雅黑" panose="020B0503020204020204" pitchFamily="34" charset="-122"/>
              </a:defRPr>
            </a:lvl1pPr>
          </a:lstStyle>
          <a:p>
            <a:fld id="{B1AA9239-D668-474B-AEC1-AED18A126247}"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3087291" y="4762500"/>
            <a:ext cx="2969419" cy="236935"/>
          </a:xfrm>
          <a:prstGeom prst="rect">
            <a:avLst/>
          </a:prstGeom>
        </p:spPr>
        <p:txBody>
          <a:bodyPr vert="horz" lIns="91440" tIns="45720" rIns="91440" bIns="45720" rtlCol="0" anchor="ctr">
            <a:normAutofit/>
          </a:bodyPr>
          <a:lstStyle>
            <a:lvl1pPr algn="ctr">
              <a:defRPr sz="900" noProof="1">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16"/>
            </p:custDataLst>
          </p:nvPr>
        </p:nvSpPr>
        <p:spPr>
          <a:xfrm>
            <a:off x="6457950" y="4762500"/>
            <a:ext cx="2025254" cy="236935"/>
          </a:xfrm>
          <a:prstGeom prst="rect">
            <a:avLst/>
          </a:prstGeom>
        </p:spPr>
        <p:txBody>
          <a:bodyPr vert="horz" lIns="91440" tIns="45720" rIns="91440" bIns="45720" rtlCol="0" anchor="ctr">
            <a:normAutofit/>
          </a:bodyPr>
          <a:lstStyle>
            <a:lvl1pPr algn="r">
              <a:defRPr sz="900" noProof="1">
                <a:solidFill>
                  <a:schemeClr val="tx1">
                    <a:tint val="75000"/>
                  </a:schemeClr>
                </a:solidFill>
                <a:ea typeface="微软雅黑" panose="020B0503020204020204" pitchFamily="34" charset="-122"/>
              </a:defRPr>
            </a:lvl1pPr>
          </a:lstStyle>
          <a:p>
            <a:fld id="{3D5D4752-0CE7-4497-9789-8CD18D74C975}" type="slidenum">
              <a:rPr lang="zh-CN" altLang="en-US" smtClean="0"/>
            </a:fld>
            <a:endParaRPr lang="zh-CN" altLang="en-US"/>
          </a:p>
        </p:txBody>
      </p:sp>
      <p:sp>
        <p:nvSpPr>
          <p:cNvPr id="2" name="KSO_TEMPLATE" hidden="1"/>
          <p:cNvSpPr/>
          <p:nvPr>
            <p:custDataLst>
              <p:tags r:id="rId17"/>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noProof="1"/>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l" rtl="0" eaLnBrk="1" fontAlgn="base" hangingPunct="1">
        <a:spcBef>
          <a:spcPct val="0"/>
        </a:spcBef>
        <a:spcAft>
          <a:spcPct val="0"/>
        </a:spcAft>
        <a:defRPr sz="1800" b="1" kern="1200" spc="200">
          <a:solidFill>
            <a:srgbClr val="000000"/>
          </a:solidFill>
          <a:latin typeface="微软雅黑" panose="020B0503020204020204" pitchFamily="34" charset="-122"/>
          <a:ea typeface="微软雅黑" panose="020B0503020204020204" pitchFamily="34" charset="-122"/>
          <a:cs typeface="+mj-cs"/>
        </a:defRPr>
      </a:lvl1pPr>
      <a:lvl2pPr algn="l" rtl="0" eaLnBrk="1" fontAlgn="base" hangingPunct="1">
        <a:spcBef>
          <a:spcPct val="0"/>
        </a:spcBef>
        <a:spcAft>
          <a:spcPct val="0"/>
        </a:spcAft>
        <a:defRPr sz="2400" b="1">
          <a:solidFill>
            <a:schemeClr val="tx1"/>
          </a:solidFill>
          <a:latin typeface="微软雅黑" panose="020B0503020204020204" pitchFamily="34" charset="-122"/>
          <a:ea typeface="微软雅黑" panose="020B0503020204020204" pitchFamily="34" charset="-122"/>
        </a:defRPr>
      </a:lvl2pPr>
      <a:lvl3pPr algn="l" rtl="0" eaLnBrk="1" fontAlgn="base" hangingPunct="1">
        <a:spcBef>
          <a:spcPct val="0"/>
        </a:spcBef>
        <a:spcAft>
          <a:spcPct val="0"/>
        </a:spcAft>
        <a:defRPr sz="2400" b="1">
          <a:solidFill>
            <a:schemeClr val="tx1"/>
          </a:solidFill>
          <a:latin typeface="微软雅黑" panose="020B0503020204020204" pitchFamily="34" charset="-122"/>
          <a:ea typeface="微软雅黑" panose="020B0503020204020204" pitchFamily="34" charset="-122"/>
        </a:defRPr>
      </a:lvl3pPr>
      <a:lvl4pPr algn="l" rtl="0" eaLnBrk="1" fontAlgn="base" hangingPunct="1">
        <a:spcBef>
          <a:spcPct val="0"/>
        </a:spcBef>
        <a:spcAft>
          <a:spcPct val="0"/>
        </a:spcAft>
        <a:defRPr sz="2400" b="1">
          <a:solidFill>
            <a:schemeClr val="tx1"/>
          </a:solidFill>
          <a:latin typeface="微软雅黑" panose="020B0503020204020204" pitchFamily="34" charset="-122"/>
          <a:ea typeface="微软雅黑" panose="020B0503020204020204" pitchFamily="34" charset="-122"/>
        </a:defRPr>
      </a:lvl4pPr>
      <a:lvl5pPr algn="l" rtl="0" eaLnBrk="1" fontAlgn="base" hangingPunct="1">
        <a:spcBef>
          <a:spcPct val="0"/>
        </a:spcBef>
        <a:spcAft>
          <a:spcPct val="0"/>
        </a:spcAft>
        <a:defRPr sz="2400" b="1">
          <a:solidFill>
            <a:schemeClr val="tx1"/>
          </a:solidFill>
          <a:latin typeface="微软雅黑" panose="020B0503020204020204" pitchFamily="34" charset="-122"/>
          <a:ea typeface="微软雅黑" panose="020B0503020204020204" pitchFamily="34" charset="-122"/>
        </a:defRPr>
      </a:lvl5pPr>
      <a:lvl6pPr marL="457200" algn="l" rtl="0" eaLnBrk="1" fontAlgn="base" hangingPunct="1">
        <a:spcBef>
          <a:spcPct val="0"/>
        </a:spcBef>
        <a:spcAft>
          <a:spcPct val="0"/>
        </a:spcAft>
        <a:defRPr sz="2400" b="1">
          <a:solidFill>
            <a:schemeClr val="tx1"/>
          </a:solidFill>
          <a:latin typeface="微软雅黑" panose="020B0503020204020204" pitchFamily="34" charset="-122"/>
          <a:ea typeface="微软雅黑" panose="020B0503020204020204" pitchFamily="34" charset="-122"/>
        </a:defRPr>
      </a:lvl6pPr>
      <a:lvl7pPr marL="914400" algn="l" rtl="0" eaLnBrk="1" fontAlgn="base" hangingPunct="1">
        <a:spcBef>
          <a:spcPct val="0"/>
        </a:spcBef>
        <a:spcAft>
          <a:spcPct val="0"/>
        </a:spcAft>
        <a:defRPr sz="2400" b="1">
          <a:solidFill>
            <a:schemeClr val="tx1"/>
          </a:solidFill>
          <a:latin typeface="微软雅黑" panose="020B0503020204020204" pitchFamily="34" charset="-122"/>
          <a:ea typeface="微软雅黑" panose="020B0503020204020204" pitchFamily="34" charset="-122"/>
        </a:defRPr>
      </a:lvl7pPr>
      <a:lvl8pPr marL="1371600" algn="l" rtl="0" eaLnBrk="1" fontAlgn="base" hangingPunct="1">
        <a:spcBef>
          <a:spcPct val="0"/>
        </a:spcBef>
        <a:spcAft>
          <a:spcPct val="0"/>
        </a:spcAft>
        <a:defRPr sz="2400" b="1">
          <a:solidFill>
            <a:schemeClr val="tx1"/>
          </a:solidFill>
          <a:latin typeface="微软雅黑" panose="020B0503020204020204" pitchFamily="34" charset="-122"/>
          <a:ea typeface="微软雅黑" panose="020B0503020204020204" pitchFamily="34" charset="-122"/>
        </a:defRPr>
      </a:lvl8pPr>
      <a:lvl9pPr marL="1828800" algn="l" rtl="0" eaLnBrk="1" fontAlgn="base" hangingPunct="1">
        <a:spcBef>
          <a:spcPct val="0"/>
        </a:spcBef>
        <a:spcAft>
          <a:spcPct val="0"/>
        </a:spcAft>
        <a:defRPr sz="2400" b="1">
          <a:solidFill>
            <a:schemeClr val="tx1"/>
          </a:solidFill>
          <a:latin typeface="微软雅黑" panose="020B0503020204020204" pitchFamily="34" charset="-122"/>
          <a:ea typeface="微软雅黑" panose="020B0503020204020204" pitchFamily="34" charset="-122"/>
        </a:defRPr>
      </a:lvl9pPr>
    </p:titleStyle>
    <p:bodyStyle>
      <a:lvl1pPr marL="171450" indent="-171450" algn="l" rtl="0" eaLnBrk="1" fontAlgn="base" hangingPunct="1">
        <a:lnSpc>
          <a:spcPct val="130000"/>
        </a:lnSpc>
        <a:spcBef>
          <a:spcPct val="0"/>
        </a:spcBef>
        <a:spcAft>
          <a:spcPts val="1000"/>
        </a:spcAft>
        <a:buFont typeface="Arial" panose="020B0604020202020204" pitchFamily="34" charset="0"/>
        <a:buChar char="•"/>
        <a:defRPr sz="1200" kern="1200" spc="150">
          <a:solidFill>
            <a:srgbClr val="000000"/>
          </a:solidFill>
          <a:latin typeface="微软雅黑" panose="020B0503020204020204" pitchFamily="34" charset="-122"/>
          <a:ea typeface="微软雅黑" panose="020B0503020204020204" pitchFamily="34" charset="-122"/>
          <a:cs typeface="+mn-cs"/>
        </a:defRPr>
      </a:lvl1pPr>
      <a:lvl2pPr marL="514350" indent="-171450" algn="l" defTabSz="0" rtl="0" eaLnBrk="1" fontAlgn="base" hangingPunct="1">
        <a:lnSpc>
          <a:spcPct val="130000"/>
        </a:lnSpc>
        <a:spcBef>
          <a:spcPct val="0"/>
        </a:spcBef>
        <a:spcAft>
          <a:spcPts val="1000"/>
        </a:spcAft>
        <a:buFont typeface="Arial" panose="020B0604020202020204" pitchFamily="34" charset="0"/>
        <a:buChar char="•"/>
        <a:tabLst>
          <a:tab pos="1207135" algn="l"/>
        </a:tabLst>
        <a:defRPr sz="1200" kern="1200" spc="150">
          <a:solidFill>
            <a:srgbClr val="2747BE"/>
          </a:solidFill>
          <a:latin typeface="微软雅黑" panose="020B0503020204020204" pitchFamily="34" charset="-122"/>
          <a:ea typeface="微软雅黑" panose="020B0503020204020204" pitchFamily="34" charset="-122"/>
          <a:cs typeface="+mn-cs"/>
        </a:defRPr>
      </a:lvl2pPr>
      <a:lvl3pPr marL="857250" indent="-171450" algn="l" defTabSz="0" rtl="0" eaLnBrk="1" fontAlgn="base" hangingPunct="1">
        <a:lnSpc>
          <a:spcPct val="130000"/>
        </a:lnSpc>
        <a:spcBef>
          <a:spcPct val="0"/>
        </a:spcBef>
        <a:spcAft>
          <a:spcPts val="1000"/>
        </a:spcAft>
        <a:buFont typeface="Arial" panose="020B0604020202020204" pitchFamily="34" charset="0"/>
        <a:buChar char="•"/>
        <a:tabLst>
          <a:tab pos="1207135" algn="l"/>
        </a:tabLst>
        <a:defRPr sz="1200" kern="1200" spc="150">
          <a:solidFill>
            <a:srgbClr val="000000"/>
          </a:solidFill>
          <a:latin typeface="微软雅黑" panose="020B0503020204020204" pitchFamily="34" charset="-122"/>
          <a:ea typeface="微软雅黑" panose="020B0503020204020204" pitchFamily="34" charset="-122"/>
          <a:cs typeface="+mn-cs"/>
        </a:defRPr>
      </a:lvl3pPr>
      <a:lvl4pPr marL="1200150" indent="-171450" algn="l" defTabSz="0" rtl="0" eaLnBrk="1" fontAlgn="base" hangingPunct="1">
        <a:lnSpc>
          <a:spcPct val="130000"/>
        </a:lnSpc>
        <a:spcBef>
          <a:spcPct val="0"/>
        </a:spcBef>
        <a:spcAft>
          <a:spcPts val="1000"/>
        </a:spcAft>
        <a:buFont typeface="Arial" panose="020B0604020202020204" pitchFamily="34" charset="0"/>
        <a:buChar char="•"/>
        <a:tabLst>
          <a:tab pos="1207135" algn="l"/>
        </a:tabLst>
        <a:defRPr sz="1200" kern="1200" spc="150">
          <a:solidFill>
            <a:srgbClr val="2747BE"/>
          </a:solidFill>
          <a:latin typeface="微软雅黑" panose="020B0503020204020204" pitchFamily="34" charset="-122"/>
          <a:ea typeface="微软雅黑" panose="020B0503020204020204" pitchFamily="34" charset="-122"/>
          <a:cs typeface="+mn-cs"/>
        </a:defRPr>
      </a:lvl4pPr>
      <a:lvl5pPr marL="1543050" indent="-171450" algn="l" defTabSz="0" rtl="0" eaLnBrk="1" fontAlgn="base" hangingPunct="1">
        <a:lnSpc>
          <a:spcPct val="130000"/>
        </a:lnSpc>
        <a:spcBef>
          <a:spcPct val="0"/>
        </a:spcBef>
        <a:spcAft>
          <a:spcPts val="1000"/>
        </a:spcAft>
        <a:buFont typeface="Arial" panose="020B0604020202020204" pitchFamily="34" charset="0"/>
        <a:buChar char="•"/>
        <a:tabLst>
          <a:tab pos="1207135" algn="l"/>
        </a:tabLst>
        <a:defRPr sz="1200" kern="1200" spc="150">
          <a:solidFill>
            <a:srgbClr val="000000"/>
          </a:solidFill>
          <a:latin typeface="微软雅黑" panose="020B0503020204020204" pitchFamily="34" charset="-122"/>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jpe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jpe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jpe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9.jpe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0.jpe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0.jpe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1.jpe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2.jpeg"/></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3.jpeg"/></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4.jpeg"/></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5.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6.jpe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7.jpeg"/></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8.jpe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9.jpeg"/></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0.jpeg"/></Relationships>
</file>

<file path=ppt/slides/_rels/slide4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2.jpeg"/><Relationship Id="rId1" Type="http://schemas.openxmlformats.org/officeDocument/2006/relationships/image" Target="../media/image21.jpe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4" name="矩形 3"/>
          <p:cNvSpPr/>
          <p:nvPr/>
        </p:nvSpPr>
        <p:spPr>
          <a:xfrm>
            <a:off x="2" y="1263377"/>
            <a:ext cx="9143999" cy="2555629"/>
          </a:xfrm>
          <a:prstGeom prst="rect">
            <a:avLst/>
          </a:prstGeom>
          <a:solidFill>
            <a:srgbClr val="0FA09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 name="组合 15"/>
          <p:cNvGrpSpPr/>
          <p:nvPr/>
        </p:nvGrpSpPr>
        <p:grpSpPr>
          <a:xfrm>
            <a:off x="426527" y="1727983"/>
            <a:ext cx="8406064" cy="1477328"/>
            <a:chOff x="497304" y="2256383"/>
            <a:chExt cx="8406064" cy="1477328"/>
          </a:xfrm>
        </p:grpSpPr>
        <p:sp>
          <p:nvSpPr>
            <p:cNvPr id="5" name="文本框 5"/>
            <p:cNvSpPr txBox="1"/>
            <p:nvPr/>
          </p:nvSpPr>
          <p:spPr>
            <a:xfrm>
              <a:off x="497304" y="2256383"/>
              <a:ext cx="8406064" cy="1477328"/>
            </a:xfrm>
            <a:prstGeom prst="rect">
              <a:avLst/>
            </a:prstGeom>
            <a:noFill/>
          </p:spPr>
          <p:txBody>
            <a:bodyPr wrap="square" rtlCol="0">
              <a:spAutoFit/>
            </a:bodyPr>
            <a:lstStyle/>
            <a:p>
              <a:pPr algn="ctr" eaLnBrk="1" fontAlgn="auto" hangingPunct="1">
                <a:lnSpc>
                  <a:spcPct val="150000"/>
                </a:lnSpc>
                <a:spcBef>
                  <a:spcPts val="0"/>
                </a:spcBef>
                <a:spcAft>
                  <a:spcPts val="0"/>
                </a:spcAft>
                <a:defRPr/>
              </a:pPr>
              <a:r>
                <a:rPr lang="zh-CN" altLang="en-US" sz="3200" b="1" dirty="0">
                  <a:solidFill>
                    <a:schemeClr val="bg1"/>
                  </a:solidFill>
                  <a:latin typeface="微软雅黑" panose="020B0503020204020204" pitchFamily="34" charset="-122"/>
                  <a:ea typeface="微软雅黑" panose="020B0503020204020204" pitchFamily="34" charset="-122"/>
                </a:rPr>
                <a:t>第 </a:t>
              </a:r>
              <a:r>
                <a:rPr lang="en-US" altLang="zh-CN" sz="3200" b="1" dirty="0" smtClean="0">
                  <a:solidFill>
                    <a:schemeClr val="bg1"/>
                  </a:solidFill>
                  <a:latin typeface="微软雅黑" panose="020B0503020204020204" pitchFamily="34" charset="-122"/>
                  <a:ea typeface="微软雅黑" panose="020B0503020204020204" pitchFamily="34" charset="-122"/>
                </a:rPr>
                <a:t>6 </a:t>
              </a:r>
              <a:r>
                <a:rPr lang="zh-CN" altLang="en-US" sz="3200" b="1" dirty="0">
                  <a:solidFill>
                    <a:schemeClr val="bg1"/>
                  </a:solidFill>
                  <a:latin typeface="微软雅黑" panose="020B0503020204020204" pitchFamily="34" charset="-122"/>
                  <a:ea typeface="微软雅黑" panose="020B0503020204020204" pitchFamily="34" charset="-122"/>
                </a:rPr>
                <a:t>课时</a:t>
              </a:r>
              <a:endParaRPr lang="en-US" altLang="zh-CN" sz="3200" b="1" dirty="0">
                <a:solidFill>
                  <a:schemeClr val="bg1"/>
                </a:solidFill>
                <a:latin typeface="微软雅黑" panose="020B0503020204020204" pitchFamily="34" charset="-122"/>
                <a:ea typeface="微软雅黑" panose="020B0503020204020204" pitchFamily="34" charset="-122"/>
              </a:endParaRPr>
            </a:p>
            <a:p>
              <a:pPr algn="ctr">
                <a:lnSpc>
                  <a:spcPct val="150000"/>
                </a:lnSpc>
                <a:defRPr/>
              </a:pPr>
              <a:r>
                <a:rPr lang="zh-CN" altLang="en-US" sz="2800" dirty="0" smtClean="0">
                  <a:solidFill>
                    <a:schemeClr val="bg1"/>
                  </a:solidFill>
                  <a:latin typeface="微软雅黑" panose="020B0503020204020204" pitchFamily="34" charset="-122"/>
                  <a:ea typeface="微软雅黑" panose="020B0503020204020204" pitchFamily="34" charset="-122"/>
                </a:rPr>
                <a:t>力　运动和力</a:t>
              </a:r>
              <a:endParaRPr lang="zh-CN" altLang="en-US" sz="2800" dirty="0">
                <a:solidFill>
                  <a:schemeClr val="bg1"/>
                </a:solidFill>
                <a:latin typeface="微软雅黑" panose="020B0503020204020204" pitchFamily="34" charset="-122"/>
                <a:ea typeface="微软雅黑" panose="020B0503020204020204" pitchFamily="34" charset="-122"/>
              </a:endParaRPr>
            </a:p>
          </p:txBody>
        </p:sp>
        <p:cxnSp>
          <p:nvCxnSpPr>
            <p:cNvPr id="7" name="直接连接符 6"/>
            <p:cNvCxnSpPr/>
            <p:nvPr/>
          </p:nvCxnSpPr>
          <p:spPr>
            <a:xfrm>
              <a:off x="1191125" y="3029180"/>
              <a:ext cx="695024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6" name="文本框 5"/>
          <p:cNvSpPr txBox="1"/>
          <p:nvPr/>
        </p:nvSpPr>
        <p:spPr>
          <a:xfrm>
            <a:off x="6903862" y="861797"/>
            <a:ext cx="1928733" cy="338554"/>
          </a:xfrm>
          <a:prstGeom prst="rect">
            <a:avLst/>
          </a:prstGeom>
          <a:noFill/>
        </p:spPr>
        <p:txBody>
          <a:bodyPr wrap="none" rtlCol="0">
            <a:spAutoFit/>
          </a:bodyPr>
          <a:lstStyle/>
          <a:p>
            <a:pPr algn="r"/>
            <a:r>
              <a:rPr lang="zh-CN" altLang="en-US" sz="1600" spc="100" dirty="0" smtClean="0">
                <a:solidFill>
                  <a:schemeClr val="tx1">
                    <a:lumMod val="65000"/>
                    <a:lumOff val="35000"/>
                    <a:alpha val="50000"/>
                  </a:schemeClr>
                </a:solidFill>
                <a:latin typeface="微软雅黑" panose="020B0503020204020204" pitchFamily="34" charset="-122"/>
                <a:ea typeface="微软雅黑" panose="020B0503020204020204" pitchFamily="34" charset="-122"/>
              </a:rPr>
              <a:t>第一篇　教材复习</a:t>
            </a:r>
            <a:endParaRPr lang="zh-CN" altLang="en-US" sz="1600" spc="100" dirty="0">
              <a:solidFill>
                <a:schemeClr val="tx1">
                  <a:lumMod val="65000"/>
                  <a:lumOff val="35000"/>
                  <a:alpha val="50000"/>
                </a:schemeClr>
              </a:solidFill>
              <a:latin typeface="微软雅黑" panose="020B0503020204020204" pitchFamily="34" charset="-122"/>
              <a:ea typeface="微软雅黑" panose="020B0503020204020204" pitchFamily="34" charset="-122"/>
            </a:endParaRPr>
          </a:p>
        </p:txBody>
      </p:sp>
    </p:spTree>
  </p:cSld>
  <p:clrMapOvr>
    <a:masterClrMapping/>
  </p:clrMapOvr>
  <p:transition spd="slow">
    <p:push dir="u"/>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9"/>
          <p:cNvGrpSpPr/>
          <p:nvPr/>
        </p:nvGrpSpPr>
        <p:grpSpPr>
          <a:xfrm>
            <a:off x="-7792" y="350583"/>
            <a:ext cx="428625" cy="1928489"/>
            <a:chOff x="-7792" y="350584"/>
            <a:chExt cx="428625" cy="1893852"/>
          </a:xfrm>
        </p:grpSpPr>
        <p:sp>
          <p:nvSpPr>
            <p:cNvPr id="11" name="矩形 10"/>
            <p:cNvSpPr/>
            <p:nvPr/>
          </p:nvSpPr>
          <p:spPr>
            <a:xfrm>
              <a:off x="-7792" y="350584"/>
              <a:ext cx="428625" cy="1893852"/>
            </a:xfrm>
            <a:prstGeom prst="rect">
              <a:avLst/>
            </a:prstGeom>
            <a:solidFill>
              <a:srgbClr val="0FA096"/>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16" name="文本框 10"/>
            <p:cNvSpPr txBox="1"/>
            <p:nvPr/>
          </p:nvSpPr>
          <p:spPr>
            <a:xfrm>
              <a:off x="85304" y="352236"/>
              <a:ext cx="288147" cy="1892200"/>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solidFill>
                  <a:latin typeface="微软雅黑" panose="020B0503020204020204" pitchFamily="34" charset="-122"/>
                  <a:ea typeface="微软雅黑" panose="020B0503020204020204" pitchFamily="34" charset="-122"/>
                </a:rPr>
                <a:t>考点梳理 夯实基础</a:t>
              </a:r>
              <a:endParaRPr lang="zh-CN" altLang="en-US" sz="1400" spc="300" dirty="0" smtClean="0">
                <a:solidFill>
                  <a:schemeClr val="bg1"/>
                </a:solidFill>
                <a:latin typeface="微软雅黑" panose="020B0503020204020204" pitchFamily="34" charset="-122"/>
                <a:ea typeface="微软雅黑" panose="020B0503020204020204" pitchFamily="34" charset="-122"/>
              </a:endParaRPr>
            </a:p>
          </p:txBody>
        </p:sp>
      </p:grpSp>
      <p:sp>
        <p:nvSpPr>
          <p:cNvPr id="19" name="文本框 10"/>
          <p:cNvSpPr txBox="1"/>
          <p:nvPr/>
        </p:nvSpPr>
        <p:spPr>
          <a:xfrm>
            <a:off x="85303" y="2819416"/>
            <a:ext cx="288147" cy="1926806"/>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rPr>
              <a:t>考向探究 逐个击破</a:t>
            </a:r>
            <a:endPar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endParaRPr>
          </a:p>
        </p:txBody>
      </p:sp>
      <p:sp>
        <p:nvSpPr>
          <p:cNvPr id="8" name="文本框 14"/>
          <p:cNvSpPr txBox="1">
            <a:spLocks noChangeArrowheads="1"/>
          </p:cNvSpPr>
          <p:nvPr/>
        </p:nvSpPr>
        <p:spPr bwMode="auto">
          <a:xfrm>
            <a:off x="812466" y="352237"/>
            <a:ext cx="2124547" cy="5343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36000" tIns="36000" rIns="36000" bIns="3600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a:lnSpc>
                <a:spcPct val="150000"/>
              </a:lnSpc>
              <a:defRPr/>
            </a:pPr>
            <a:r>
              <a:rPr lang="zh-CN" altLang="en-US" sz="2000" b="1" dirty="0" smtClean="0">
                <a:solidFill>
                  <a:srgbClr val="0FA096"/>
                </a:solidFill>
                <a:latin typeface="微软雅黑" panose="020B0503020204020204" pitchFamily="34" charset="-122"/>
                <a:ea typeface="微软雅黑" panose="020B0503020204020204" pitchFamily="34" charset="-122"/>
              </a:rPr>
              <a:t>考点六</a:t>
            </a:r>
            <a:r>
              <a:rPr lang="zh-CN" altLang="en-US" sz="2000" b="1" dirty="0">
                <a:solidFill>
                  <a:srgbClr val="0FA096"/>
                </a:solidFill>
                <a:latin typeface="微软雅黑" panose="020B0503020204020204" pitchFamily="34" charset="-122"/>
                <a:ea typeface="微软雅黑" panose="020B0503020204020204" pitchFamily="34" charset="-122"/>
              </a:rPr>
              <a:t>　</a:t>
            </a:r>
            <a:r>
              <a:rPr lang="zh-CN" altLang="en-US" sz="2000" b="1" dirty="0" smtClean="0">
                <a:solidFill>
                  <a:srgbClr val="0FA096"/>
                </a:solidFill>
                <a:latin typeface="微软雅黑" panose="020B0503020204020204" pitchFamily="34" charset="-122"/>
                <a:ea typeface="微软雅黑" panose="020B0503020204020204" pitchFamily="34" charset="-122"/>
              </a:rPr>
              <a:t>二力平衡</a:t>
            </a:r>
            <a:endParaRPr lang="zh-CN" altLang="en-US" sz="2000" b="1" dirty="0">
              <a:solidFill>
                <a:srgbClr val="0FA096"/>
              </a:solidFill>
              <a:latin typeface="微软雅黑" panose="020B0503020204020204" pitchFamily="34" charset="-122"/>
              <a:ea typeface="微软雅黑" panose="020B0503020204020204" pitchFamily="34" charset="-122"/>
            </a:endParaRPr>
          </a:p>
        </p:txBody>
      </p:sp>
      <p:sp>
        <p:nvSpPr>
          <p:cNvPr id="9" name="文本框 18"/>
          <p:cNvSpPr txBox="1">
            <a:spLocks noChangeArrowheads="1"/>
          </p:cNvSpPr>
          <p:nvPr/>
        </p:nvSpPr>
        <p:spPr bwMode="auto">
          <a:xfrm>
            <a:off x="816866" y="818195"/>
            <a:ext cx="7910039" cy="2565693"/>
          </a:xfrm>
          <a:prstGeom prst="rect">
            <a:avLst/>
          </a:prstGeom>
          <a:noFill/>
          <a:ln w="9525">
            <a:noFill/>
            <a:miter lim="800000"/>
          </a:ln>
        </p:spPr>
        <p:txBody>
          <a:bodyPr wrap="square" lIns="36000" tIns="36000" rIns="36000" bIns="36000">
            <a:spAutoFit/>
          </a:bodyPr>
          <a:lstStyle/>
          <a:p>
            <a:pPr>
              <a:lnSpc>
                <a:spcPct val="150000"/>
              </a:lnSpc>
              <a:spcAft>
                <a:spcPts val="0"/>
              </a:spcAft>
            </a:pPr>
            <a:r>
              <a:rPr 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1. </a:t>
            </a:r>
            <a:r>
              <a:rPr lang="zh-CN" alt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二力平衡的概念：</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如果作用在同一物体上的力只有两个</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且物体处于</a:t>
            </a:r>
            <a:r>
              <a:rPr lang="en-US" u="sng" dirty="0" smtClean="0">
                <a:solidFill>
                  <a:srgbClr val="000000"/>
                </a:solidFill>
                <a:uFill>
                  <a:solidFill>
                    <a:srgbClr val="000000"/>
                  </a:solidFill>
                </a:uFill>
                <a:latin typeface="微软雅黑" panose="020B0503020204020204" pitchFamily="34" charset="-122"/>
                <a:cs typeface="Times New Roman" panose="02020603050405020304"/>
              </a:rPr>
              <a:t>            </a:t>
            </a:r>
            <a:endParaRPr lang="en-US" u="sng" dirty="0" smtClean="0">
              <a:solidFill>
                <a:srgbClr val="000000"/>
              </a:solidFill>
              <a:uFill>
                <a:solidFill>
                  <a:srgbClr val="000000"/>
                </a:solidFill>
              </a:uFill>
              <a:latin typeface="微软雅黑" panose="020B0503020204020204" pitchFamily="34" charset="-122"/>
              <a:cs typeface="Times New Roman" panose="02020603050405020304"/>
            </a:endParaRPr>
          </a:p>
          <a:p>
            <a:pPr>
              <a:lnSpc>
                <a:spcPct val="150000"/>
              </a:lnSpc>
              <a:spcAft>
                <a:spcPts val="0"/>
              </a:spcAft>
            </a:pP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状态</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就说明这两个力是平衡的。平衡状态是指物体处于静止或匀速直线运动的状态。</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2. </a:t>
            </a:r>
            <a:r>
              <a:rPr lang="zh-CN" alt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二力平衡的四个条件：</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①</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作用在</a:t>
            </a:r>
            <a:r>
              <a:rPr lang="en-US" u="sng" dirty="0" smtClean="0">
                <a:solidFill>
                  <a:srgbClr val="000000"/>
                </a:solidFill>
                <a:uFill>
                  <a:solidFill>
                    <a:srgbClr val="000000"/>
                  </a:solidFill>
                </a:uFill>
                <a:latin typeface="微软雅黑" panose="020B0503020204020204" pitchFamily="34" charset="-122"/>
                <a:cs typeface="Times New Roman" panose="02020603050405020304"/>
              </a:rPr>
              <a:t>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物体上</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;②</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大小</a:t>
            </a:r>
            <a:r>
              <a:rPr lang="en-US" u="sng" dirty="0" smtClean="0">
                <a:solidFill>
                  <a:srgbClr val="000000"/>
                </a:solidFill>
                <a:uFill>
                  <a:solidFill>
                    <a:srgbClr val="000000"/>
                  </a:solidFill>
                </a:uFill>
                <a:latin typeface="微软雅黑" panose="020B0503020204020204" pitchFamily="34" charset="-122"/>
                <a:cs typeface="Times New Roman" panose="02020603050405020304"/>
              </a:rPr>
              <a:t>                </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;③</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方向</a:t>
            </a:r>
            <a:endParaRPr lang="en-US" altLang="zh-CN"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u="sng" dirty="0" smtClean="0">
                <a:solidFill>
                  <a:srgbClr val="000000"/>
                </a:solidFill>
                <a:uFill>
                  <a:solidFill>
                    <a:srgbClr val="000000"/>
                  </a:solidFill>
                </a:uFill>
                <a:latin typeface="微软雅黑" panose="020B0503020204020204" pitchFamily="34" charset="-122"/>
                <a:cs typeface="Times New Roman" panose="02020603050405020304"/>
              </a:rPr>
              <a:t>                </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;④</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作用在</a:t>
            </a:r>
            <a:r>
              <a:rPr lang="en-US" u="sng" dirty="0" smtClean="0">
                <a:solidFill>
                  <a:srgbClr val="000000"/>
                </a:solidFill>
                <a:uFill>
                  <a:solidFill>
                    <a:srgbClr val="000000"/>
                  </a:solidFill>
                </a:uFill>
                <a:latin typeface="微软雅黑" panose="020B0503020204020204" pitchFamily="34" charset="-122"/>
                <a:cs typeface="Times New Roman" panose="02020603050405020304"/>
              </a:rPr>
              <a:t>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直线上。只有四个条件</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同体、等大、反向、共线</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同时满足</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二力才能平衡。</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dirty="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sp>
        <p:nvSpPr>
          <p:cNvPr id="10" name="矩形 9"/>
          <p:cNvSpPr/>
          <p:nvPr/>
        </p:nvSpPr>
        <p:spPr>
          <a:xfrm>
            <a:off x="7876272" y="849951"/>
            <a:ext cx="646331" cy="369332"/>
          </a:xfrm>
          <a:prstGeom prst="rect">
            <a:avLst/>
          </a:prstGeom>
        </p:spPr>
        <p:txBody>
          <a:bodyPr wrap="none">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平衡</a:t>
            </a:r>
            <a:endParaRPr lang="zh-CN" altLang="en-US" dirty="0"/>
          </a:p>
        </p:txBody>
      </p:sp>
      <p:sp>
        <p:nvSpPr>
          <p:cNvPr id="12" name="矩形 11"/>
          <p:cNvSpPr/>
          <p:nvPr/>
        </p:nvSpPr>
        <p:spPr>
          <a:xfrm>
            <a:off x="4559840" y="2097294"/>
            <a:ext cx="646331" cy="369332"/>
          </a:xfrm>
          <a:prstGeom prst="rect">
            <a:avLst/>
          </a:prstGeom>
        </p:spPr>
        <p:txBody>
          <a:bodyPr wrap="none">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同一</a:t>
            </a:r>
            <a:endParaRPr lang="zh-CN" altLang="en-US" dirty="0"/>
          </a:p>
        </p:txBody>
      </p:sp>
      <p:sp>
        <p:nvSpPr>
          <p:cNvPr id="13" name="矩形 12"/>
          <p:cNvSpPr/>
          <p:nvPr/>
        </p:nvSpPr>
        <p:spPr>
          <a:xfrm>
            <a:off x="7016712" y="2097294"/>
            <a:ext cx="646331" cy="369332"/>
          </a:xfrm>
          <a:prstGeom prst="rect">
            <a:avLst/>
          </a:prstGeom>
        </p:spPr>
        <p:txBody>
          <a:bodyPr wrap="none">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相等</a:t>
            </a:r>
            <a:endParaRPr lang="zh-CN" altLang="en-US" dirty="0"/>
          </a:p>
        </p:txBody>
      </p:sp>
      <p:sp>
        <p:nvSpPr>
          <p:cNvPr id="14" name="矩形 13"/>
          <p:cNvSpPr/>
          <p:nvPr/>
        </p:nvSpPr>
        <p:spPr>
          <a:xfrm>
            <a:off x="1086245" y="2512785"/>
            <a:ext cx="646331" cy="369332"/>
          </a:xfrm>
          <a:prstGeom prst="rect">
            <a:avLst/>
          </a:prstGeom>
        </p:spPr>
        <p:txBody>
          <a:bodyPr wrap="none">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相反</a:t>
            </a:r>
            <a:endParaRPr lang="zh-CN" altLang="en-US" dirty="0"/>
          </a:p>
        </p:txBody>
      </p:sp>
      <p:sp>
        <p:nvSpPr>
          <p:cNvPr id="15" name="矩形 14"/>
          <p:cNvSpPr/>
          <p:nvPr/>
        </p:nvSpPr>
        <p:spPr>
          <a:xfrm>
            <a:off x="3100350" y="2522744"/>
            <a:ext cx="646331" cy="369332"/>
          </a:xfrm>
          <a:prstGeom prst="rect">
            <a:avLst/>
          </a:prstGeom>
        </p:spPr>
        <p:txBody>
          <a:bodyPr wrap="none">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同一</a:t>
            </a:r>
            <a:endParaRPr lang="zh-CN" altLang="en-US" dirty="0"/>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9">
                                            <p:txEl>
                                              <p:pRg st="2" end="2"/>
                                            </p:txEl>
                                          </p:spTgt>
                                        </p:tgtEl>
                                        <p:attrNameLst>
                                          <p:attrName>style.visibility</p:attrName>
                                        </p:attrNameLst>
                                      </p:cBhvr>
                                      <p:to>
                                        <p:strVal val="visible"/>
                                      </p:to>
                                    </p:set>
                                    <p:animEffect transition="in" filter="fade">
                                      <p:cBhvr>
                                        <p:cTn id="12" dur="500"/>
                                        <p:tgtEl>
                                          <p:spTgt spid="9">
                                            <p:txEl>
                                              <p:pRg st="2" end="2"/>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9">
                                            <p:txEl>
                                              <p:pRg st="3" end="3"/>
                                            </p:txEl>
                                          </p:spTgt>
                                        </p:tgtEl>
                                        <p:attrNameLst>
                                          <p:attrName>style.visibility</p:attrName>
                                        </p:attrNameLst>
                                      </p:cBhvr>
                                      <p:to>
                                        <p:strVal val="visible"/>
                                      </p:to>
                                    </p:set>
                                    <p:animEffect transition="in" filter="fade">
                                      <p:cBhvr>
                                        <p:cTn id="15" dur="500"/>
                                        <p:tgtEl>
                                          <p:spTgt spid="9">
                                            <p:txEl>
                                              <p:pRg st="3" end="3"/>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fade">
                                      <p:cBhvr>
                                        <p:cTn id="20" dur="500"/>
                                        <p:tgtEl>
                                          <p:spTgt spid="12"/>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500"/>
                                        <p:tgtEl>
                                          <p:spTgt spid="13"/>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14"/>
                                        </p:tgtEl>
                                        <p:attrNameLst>
                                          <p:attrName>style.visibility</p:attrName>
                                        </p:attrNameLst>
                                      </p:cBhvr>
                                      <p:to>
                                        <p:strVal val="visible"/>
                                      </p:to>
                                    </p:set>
                                    <p:animEffect transition="in" filter="fade">
                                      <p:cBhvr>
                                        <p:cTn id="30" dur="500"/>
                                        <p:tgtEl>
                                          <p:spTgt spid="14"/>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fade">
                                      <p:cBhvr>
                                        <p:cTn id="3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2" grpId="0"/>
      <p:bldP spid="13" grpId="0"/>
      <p:bldP spid="14" grpId="0"/>
      <p:bldP spid="15"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9"/>
          <p:cNvGrpSpPr/>
          <p:nvPr/>
        </p:nvGrpSpPr>
        <p:grpSpPr>
          <a:xfrm>
            <a:off x="-7792" y="350583"/>
            <a:ext cx="428625" cy="1928489"/>
            <a:chOff x="-7792" y="350584"/>
            <a:chExt cx="428625" cy="1893852"/>
          </a:xfrm>
        </p:grpSpPr>
        <p:sp>
          <p:nvSpPr>
            <p:cNvPr id="11" name="矩形 10"/>
            <p:cNvSpPr/>
            <p:nvPr/>
          </p:nvSpPr>
          <p:spPr>
            <a:xfrm>
              <a:off x="-7792" y="350584"/>
              <a:ext cx="428625" cy="1893852"/>
            </a:xfrm>
            <a:prstGeom prst="rect">
              <a:avLst/>
            </a:prstGeom>
            <a:solidFill>
              <a:srgbClr val="0FA096"/>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16" name="文本框 10"/>
            <p:cNvSpPr txBox="1"/>
            <p:nvPr/>
          </p:nvSpPr>
          <p:spPr>
            <a:xfrm>
              <a:off x="85304" y="352236"/>
              <a:ext cx="288147" cy="1892200"/>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solidFill>
                  <a:latin typeface="微软雅黑" panose="020B0503020204020204" pitchFamily="34" charset="-122"/>
                  <a:ea typeface="微软雅黑" panose="020B0503020204020204" pitchFamily="34" charset="-122"/>
                </a:rPr>
                <a:t>考点梳理 夯实基础</a:t>
              </a:r>
              <a:endParaRPr lang="zh-CN" altLang="en-US" sz="1400" spc="300" dirty="0" smtClean="0">
                <a:solidFill>
                  <a:schemeClr val="bg1"/>
                </a:solidFill>
                <a:latin typeface="微软雅黑" panose="020B0503020204020204" pitchFamily="34" charset="-122"/>
                <a:ea typeface="微软雅黑" panose="020B0503020204020204" pitchFamily="34" charset="-122"/>
              </a:endParaRPr>
            </a:p>
          </p:txBody>
        </p:sp>
      </p:grpSp>
      <p:sp>
        <p:nvSpPr>
          <p:cNvPr id="19" name="文本框 10"/>
          <p:cNvSpPr txBox="1"/>
          <p:nvPr/>
        </p:nvSpPr>
        <p:spPr>
          <a:xfrm>
            <a:off x="85303" y="2819416"/>
            <a:ext cx="288147" cy="1926806"/>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rPr>
              <a:t>考向探究 逐个击破</a:t>
            </a:r>
            <a:endPar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endParaRPr>
          </a:p>
        </p:txBody>
      </p:sp>
      <p:sp>
        <p:nvSpPr>
          <p:cNvPr id="9" name="文本框 18"/>
          <p:cNvSpPr txBox="1">
            <a:spLocks noChangeArrowheads="1"/>
          </p:cNvSpPr>
          <p:nvPr/>
        </p:nvSpPr>
        <p:spPr bwMode="auto">
          <a:xfrm>
            <a:off x="816866" y="332509"/>
            <a:ext cx="7910039" cy="2565693"/>
          </a:xfrm>
          <a:prstGeom prst="rect">
            <a:avLst/>
          </a:prstGeom>
          <a:noFill/>
          <a:ln w="9525">
            <a:noFill/>
            <a:miter lim="800000"/>
          </a:ln>
        </p:spPr>
        <p:txBody>
          <a:bodyPr wrap="square" lIns="36000" tIns="36000" rIns="36000" bIns="36000">
            <a:spAutoFit/>
          </a:bodyPr>
          <a:lstStyle/>
          <a:p>
            <a:pPr>
              <a:lnSpc>
                <a:spcPct val="150000"/>
              </a:lnSpc>
              <a:spcAft>
                <a:spcPts val="0"/>
              </a:spcAft>
            </a:pPr>
            <a:r>
              <a:rPr 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3. </a:t>
            </a:r>
            <a:r>
              <a:rPr lang="zh-CN" alt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一对平衡力与相互作用力的区别：</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平衡力作用在同一物体上</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如图甲</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相互作用力作用在两个不同的物体上</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如图乙</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endParaRPr lang="en-US" altLang="zh-CN"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endParaRPr lang="en-US" altLang="zh-CN"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图</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6-1</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pic>
        <p:nvPicPr>
          <p:cNvPr id="7" name="20JX33.EPS" descr="id:2147500522;FounderCES"/>
          <p:cNvPicPr/>
          <p:nvPr/>
        </p:nvPicPr>
        <p:blipFill>
          <a:blip r:embed="rId1" cstate="print">
            <a:clrChange>
              <a:clrFrom>
                <a:srgbClr val="FFFFFF"/>
              </a:clrFrom>
              <a:clrTo>
                <a:srgbClr val="FFFFFF">
                  <a:alpha val="0"/>
                </a:srgbClr>
              </a:clrTo>
            </a:clrChange>
          </a:blip>
          <a:stretch>
            <a:fillRect/>
          </a:stretch>
        </p:blipFill>
        <p:spPr>
          <a:xfrm>
            <a:off x="3690734" y="1309948"/>
            <a:ext cx="2195691" cy="1147502"/>
          </a:xfrm>
          <a:prstGeom prst="rect">
            <a:avLst/>
          </a:prstGeom>
        </p:spPr>
      </p:pic>
    </p:spTree>
  </p:cSld>
  <p:clrMapOvr>
    <a:masterClrMapping/>
  </p:clrMapOvr>
  <p:transition spd="slow">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9"/>
          <p:cNvGrpSpPr/>
          <p:nvPr/>
        </p:nvGrpSpPr>
        <p:grpSpPr>
          <a:xfrm>
            <a:off x="-7792" y="350583"/>
            <a:ext cx="428625" cy="1928489"/>
            <a:chOff x="-7792" y="350584"/>
            <a:chExt cx="428625" cy="1893852"/>
          </a:xfrm>
        </p:grpSpPr>
        <p:sp>
          <p:nvSpPr>
            <p:cNvPr id="11" name="矩形 10"/>
            <p:cNvSpPr/>
            <p:nvPr/>
          </p:nvSpPr>
          <p:spPr>
            <a:xfrm>
              <a:off x="-7792" y="350584"/>
              <a:ext cx="428625" cy="1893852"/>
            </a:xfrm>
            <a:prstGeom prst="rect">
              <a:avLst/>
            </a:prstGeom>
            <a:solidFill>
              <a:srgbClr val="0FA096"/>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16" name="文本框 10"/>
            <p:cNvSpPr txBox="1"/>
            <p:nvPr/>
          </p:nvSpPr>
          <p:spPr>
            <a:xfrm>
              <a:off x="85304" y="352236"/>
              <a:ext cx="288147" cy="1892200"/>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solidFill>
                  <a:latin typeface="微软雅黑" panose="020B0503020204020204" pitchFamily="34" charset="-122"/>
                  <a:ea typeface="微软雅黑" panose="020B0503020204020204" pitchFamily="34" charset="-122"/>
                </a:rPr>
                <a:t>考点梳理 夯实基础</a:t>
              </a:r>
              <a:endParaRPr lang="zh-CN" altLang="en-US" sz="1400" spc="300" dirty="0" smtClean="0">
                <a:solidFill>
                  <a:schemeClr val="bg1"/>
                </a:solidFill>
                <a:latin typeface="微软雅黑" panose="020B0503020204020204" pitchFamily="34" charset="-122"/>
                <a:ea typeface="微软雅黑" panose="020B0503020204020204" pitchFamily="34" charset="-122"/>
              </a:endParaRPr>
            </a:p>
          </p:txBody>
        </p:sp>
      </p:grpSp>
      <p:sp>
        <p:nvSpPr>
          <p:cNvPr id="19" name="文本框 10"/>
          <p:cNvSpPr txBox="1"/>
          <p:nvPr/>
        </p:nvSpPr>
        <p:spPr>
          <a:xfrm>
            <a:off x="85303" y="2819416"/>
            <a:ext cx="288147" cy="1926806"/>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rPr>
              <a:t>考向探究 逐个击破</a:t>
            </a:r>
            <a:endPar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endParaRPr>
          </a:p>
        </p:txBody>
      </p:sp>
      <p:sp>
        <p:nvSpPr>
          <p:cNvPr id="9" name="文本框 18"/>
          <p:cNvSpPr txBox="1">
            <a:spLocks noChangeArrowheads="1"/>
          </p:cNvSpPr>
          <p:nvPr/>
        </p:nvSpPr>
        <p:spPr bwMode="auto">
          <a:xfrm>
            <a:off x="816866" y="318221"/>
            <a:ext cx="7910039" cy="1319198"/>
          </a:xfrm>
          <a:prstGeom prst="rect">
            <a:avLst/>
          </a:prstGeom>
          <a:noFill/>
          <a:ln w="9525">
            <a:noFill/>
            <a:miter lim="800000"/>
          </a:ln>
        </p:spPr>
        <p:txBody>
          <a:bodyPr wrap="square" lIns="36000" tIns="36000" rIns="36000" bIns="36000">
            <a:spAutoFit/>
          </a:bodyPr>
          <a:lstStyle/>
          <a:p>
            <a:pPr algn="ct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4</a:t>
            </a:r>
            <a:r>
              <a:rPr 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zh-CN" alt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力和运动的关系：</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①</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力不是维持物体运动的原因</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力是</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en-US" u="sng" dirty="0" smtClean="0">
                <a:solidFill>
                  <a:srgbClr val="000000"/>
                </a:solidFill>
                <a:uFill>
                  <a:solidFill>
                    <a:srgbClr val="000000"/>
                  </a:solidFill>
                </a:uFill>
                <a:latin typeface="微软雅黑" panose="020B0503020204020204" pitchFamily="34" charset="-122"/>
                <a:cs typeface="Times New Roman" panose="02020603050405020304"/>
              </a:rPr>
              <a:t>    </a:t>
            </a:r>
            <a:endParaRPr lang="en-US" u="sng" dirty="0" smtClean="0">
              <a:solidFill>
                <a:srgbClr val="000000"/>
              </a:solidFill>
              <a:uFill>
                <a:solidFill>
                  <a:srgbClr val="000000"/>
                </a:solidFill>
              </a:uFill>
              <a:latin typeface="微软雅黑" panose="020B0503020204020204" pitchFamily="34" charset="-122"/>
              <a:cs typeface="Times New Roman" panose="02020603050405020304"/>
            </a:endParaRPr>
          </a:p>
          <a:p>
            <a:pPr>
              <a:lnSpc>
                <a:spcPct val="150000"/>
              </a:lnSpc>
              <a:spcAft>
                <a:spcPts val="0"/>
              </a:spcAft>
            </a:pP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的原因</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;②</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当不受力或受平衡力时物体运动状态</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;③</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当受非平衡力时运动状态发生</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sp>
        <p:nvSpPr>
          <p:cNvPr id="10" name="矩形 9"/>
          <p:cNvSpPr/>
          <p:nvPr/>
        </p:nvSpPr>
        <p:spPr>
          <a:xfrm>
            <a:off x="6517602" y="355718"/>
            <a:ext cx="2031325" cy="369332"/>
          </a:xfrm>
          <a:prstGeom prst="rect">
            <a:avLst/>
          </a:prstGeom>
        </p:spPr>
        <p:txBody>
          <a:bodyPr wrap="none">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改变物体运动状态</a:t>
            </a:r>
            <a:endParaRPr lang="zh-CN" altLang="en-US" dirty="0"/>
          </a:p>
        </p:txBody>
      </p:sp>
      <p:sp>
        <p:nvSpPr>
          <p:cNvPr id="12" name="矩形 11"/>
          <p:cNvSpPr/>
          <p:nvPr/>
        </p:nvSpPr>
        <p:spPr>
          <a:xfrm>
            <a:off x="5641149" y="763128"/>
            <a:ext cx="1107996" cy="369332"/>
          </a:xfrm>
          <a:prstGeom prst="rect">
            <a:avLst/>
          </a:prstGeom>
        </p:spPr>
        <p:txBody>
          <a:bodyPr wrap="none">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保持不变</a:t>
            </a:r>
            <a:endParaRPr lang="zh-CN" altLang="en-US" dirty="0"/>
          </a:p>
        </p:txBody>
      </p:sp>
      <p:sp>
        <p:nvSpPr>
          <p:cNvPr id="13" name="矩形 12"/>
          <p:cNvSpPr/>
          <p:nvPr/>
        </p:nvSpPr>
        <p:spPr>
          <a:xfrm>
            <a:off x="2546168" y="1187135"/>
            <a:ext cx="646331" cy="369332"/>
          </a:xfrm>
          <a:prstGeom prst="rect">
            <a:avLst/>
          </a:prstGeom>
        </p:spPr>
        <p:txBody>
          <a:bodyPr wrap="none">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改变</a:t>
            </a:r>
            <a:endParaRPr lang="zh-CN" altLang="en-US" dirty="0"/>
          </a:p>
        </p:txBody>
      </p:sp>
      <p:sp>
        <p:nvSpPr>
          <p:cNvPr id="14" name="矩形 13"/>
          <p:cNvSpPr/>
          <p:nvPr/>
        </p:nvSpPr>
        <p:spPr>
          <a:xfrm>
            <a:off x="771527" y="1673731"/>
            <a:ext cx="8001000" cy="923330"/>
          </a:xfrm>
          <a:prstGeom prst="rect">
            <a:avLst/>
          </a:prstGeom>
          <a:solidFill>
            <a:schemeClr val="bg1">
              <a:lumMod val="95000"/>
            </a:schemeClr>
          </a:solidFill>
        </p:spPr>
        <p:txBody>
          <a:bodyPr wrap="square">
            <a:spAutoFit/>
          </a:bodyPr>
          <a:lstStyle/>
          <a:p>
            <a:pPr>
              <a:lnSpc>
                <a:spcPct val="150000"/>
              </a:lnSpc>
            </a:pPr>
            <a:r>
              <a:rPr lang="en-US" altLang="zh-CN" dirty="0" smtClean="0">
                <a:solidFill>
                  <a:srgbClr val="0FA096"/>
                </a:solidFill>
                <a:latin typeface="微软雅黑" panose="020B0503020204020204" pitchFamily="34" charset="-122"/>
                <a:ea typeface="微软雅黑" panose="020B0503020204020204" pitchFamily="34" charset="-122"/>
              </a:rPr>
              <a:t>【</a:t>
            </a:r>
            <a:r>
              <a:rPr lang="zh-CN" altLang="en-US" dirty="0" smtClean="0">
                <a:solidFill>
                  <a:srgbClr val="0FA096"/>
                </a:solidFill>
                <a:latin typeface="微软雅黑" panose="020B0503020204020204" pitchFamily="34" charset="-122"/>
                <a:ea typeface="微软雅黑" panose="020B0503020204020204" pitchFamily="34" charset="-122"/>
              </a:rPr>
              <a:t>点拨</a:t>
            </a:r>
            <a:r>
              <a:rPr lang="en-US" altLang="zh-CN" dirty="0" smtClean="0">
                <a:solidFill>
                  <a:srgbClr val="0FA096"/>
                </a:solidFill>
                <a:latin typeface="微软雅黑" panose="020B0503020204020204" pitchFamily="34" charset="-122"/>
                <a:ea typeface="微软雅黑" panose="020B0503020204020204" pitchFamily="34" charset="-122"/>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物体运动状态改变</a:t>
            </a:r>
            <a:r>
              <a:rPr lang="en-US" altLang="zh-CN"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一定受到力的作用</a:t>
            </a:r>
            <a:r>
              <a:rPr lang="en-US" altLang="zh-CN"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但是物体受到力的作用</a:t>
            </a:r>
            <a:r>
              <a:rPr lang="en-US" altLang="zh-CN"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运动状态不一定改变。</a:t>
            </a:r>
            <a:endParaRPr lang="zh-CN" altLang="zh-CN" dirty="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9">
                                            <p:txEl>
                                              <p:pRg st="1" end="1"/>
                                            </p:txEl>
                                          </p:spTgt>
                                        </p:tgtEl>
                                        <p:attrNameLst>
                                          <p:attrName>style.visibility</p:attrName>
                                        </p:attrNameLst>
                                      </p:cBhvr>
                                      <p:to>
                                        <p:strVal val="visible"/>
                                      </p:to>
                                    </p:set>
                                    <p:animEffect transition="in" filter="fade">
                                      <p:cBhvr>
                                        <p:cTn id="7" dur="500"/>
                                        <p:tgtEl>
                                          <p:spTgt spid="9">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fade">
                                      <p:cBhvr>
                                        <p:cTn id="2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2" grpId="0"/>
      <p:bldP spid="13"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4" name="文本框 17"/>
          <p:cNvSpPr txBox="1">
            <a:spLocks noChangeArrowheads="1"/>
          </p:cNvSpPr>
          <p:nvPr/>
        </p:nvSpPr>
        <p:spPr bwMode="auto">
          <a:xfrm>
            <a:off x="823087" y="341542"/>
            <a:ext cx="2893988" cy="4436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36000" tIns="0" rIns="36000" bIns="3600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a:lnSpc>
                <a:spcPct val="150000"/>
              </a:lnSpc>
              <a:defRPr/>
            </a:pPr>
            <a:r>
              <a:rPr lang="zh-CN" altLang="en-US" sz="2000" b="1" dirty="0">
                <a:solidFill>
                  <a:srgbClr val="0FA096"/>
                </a:solidFill>
                <a:latin typeface="微软雅黑" panose="020B0503020204020204" pitchFamily="34" charset="-122"/>
                <a:ea typeface="微软雅黑" panose="020B0503020204020204" pitchFamily="34" charset="-122"/>
              </a:rPr>
              <a:t>探究一　</a:t>
            </a:r>
            <a:r>
              <a:rPr lang="zh-CN" altLang="en-US" sz="2000" b="1" dirty="0" smtClean="0">
                <a:solidFill>
                  <a:srgbClr val="0FA096"/>
                </a:solidFill>
                <a:latin typeface="微软雅黑" panose="020B0503020204020204" pitchFamily="34" charset="-122"/>
                <a:ea typeface="微软雅黑" panose="020B0503020204020204" pitchFamily="34" charset="-122"/>
              </a:rPr>
              <a:t>力、弹力、重力</a:t>
            </a:r>
            <a:endParaRPr lang="zh-CN" altLang="en-US" sz="2000" b="1" dirty="0">
              <a:solidFill>
                <a:srgbClr val="0FA096"/>
              </a:solidFill>
              <a:latin typeface="微软雅黑" panose="020B0503020204020204" pitchFamily="34" charset="-122"/>
              <a:ea typeface="微软雅黑" panose="020B0503020204020204" pitchFamily="34" charset="-122"/>
            </a:endParaRPr>
          </a:p>
        </p:txBody>
      </p:sp>
      <p:sp>
        <p:nvSpPr>
          <p:cNvPr id="10" name="文本框 10"/>
          <p:cNvSpPr txBox="1"/>
          <p:nvPr/>
        </p:nvSpPr>
        <p:spPr>
          <a:xfrm>
            <a:off x="85294" y="352265"/>
            <a:ext cx="288147" cy="1926807"/>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rPr>
              <a:t>考点梳理 夯实基础</a:t>
            </a:r>
            <a:endPar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endParaRPr>
          </a:p>
        </p:txBody>
      </p:sp>
      <p:grpSp>
        <p:nvGrpSpPr>
          <p:cNvPr id="11" name="组合 6"/>
          <p:cNvGrpSpPr/>
          <p:nvPr/>
        </p:nvGrpSpPr>
        <p:grpSpPr>
          <a:xfrm>
            <a:off x="1188" y="2836806"/>
            <a:ext cx="428625" cy="1928489"/>
            <a:chOff x="-7792" y="350584"/>
            <a:chExt cx="428625" cy="1893852"/>
          </a:xfrm>
        </p:grpSpPr>
        <p:sp>
          <p:nvSpPr>
            <p:cNvPr id="12" name="矩形 11"/>
            <p:cNvSpPr/>
            <p:nvPr/>
          </p:nvSpPr>
          <p:spPr>
            <a:xfrm>
              <a:off x="-7792" y="350584"/>
              <a:ext cx="428625" cy="1893852"/>
            </a:xfrm>
            <a:prstGeom prst="rect">
              <a:avLst/>
            </a:prstGeom>
            <a:solidFill>
              <a:srgbClr val="0FA096"/>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13" name="文本框 10"/>
            <p:cNvSpPr txBox="1"/>
            <p:nvPr/>
          </p:nvSpPr>
          <p:spPr>
            <a:xfrm>
              <a:off x="85300" y="352236"/>
              <a:ext cx="288147" cy="1892200"/>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solidFill>
                  <a:latin typeface="微软雅黑" panose="020B0503020204020204" pitchFamily="34" charset="-122"/>
                  <a:ea typeface="微软雅黑" panose="020B0503020204020204" pitchFamily="34" charset="-122"/>
                </a:rPr>
                <a:t>考向探究 逐个击破</a:t>
              </a:r>
              <a:endParaRPr lang="zh-CN" altLang="en-US" sz="1400" spc="300" dirty="0" smtClean="0">
                <a:solidFill>
                  <a:schemeClr val="bg1"/>
                </a:solidFill>
                <a:latin typeface="微软雅黑" panose="020B0503020204020204" pitchFamily="34" charset="-122"/>
                <a:ea typeface="微软雅黑" panose="020B0503020204020204" pitchFamily="34" charset="-122"/>
              </a:endParaRPr>
            </a:p>
          </p:txBody>
        </p:sp>
      </p:grpSp>
      <p:grpSp>
        <p:nvGrpSpPr>
          <p:cNvPr id="17" name="组合 16"/>
          <p:cNvGrpSpPr/>
          <p:nvPr/>
        </p:nvGrpSpPr>
        <p:grpSpPr>
          <a:xfrm>
            <a:off x="816866" y="731521"/>
            <a:ext cx="8027876" cy="2981192"/>
            <a:chOff x="816866" y="731521"/>
            <a:chExt cx="8027876" cy="2981192"/>
          </a:xfrm>
        </p:grpSpPr>
        <p:sp>
          <p:nvSpPr>
            <p:cNvPr id="19" name="文本框 18"/>
            <p:cNvSpPr txBox="1">
              <a:spLocks noChangeArrowheads="1"/>
            </p:cNvSpPr>
            <p:nvPr/>
          </p:nvSpPr>
          <p:spPr bwMode="auto">
            <a:xfrm>
              <a:off x="816866" y="731521"/>
              <a:ext cx="8027876" cy="2981192"/>
            </a:xfrm>
            <a:prstGeom prst="rect">
              <a:avLst/>
            </a:prstGeom>
            <a:noFill/>
            <a:ln w="9525">
              <a:noFill/>
              <a:miter lim="800000"/>
            </a:ln>
          </p:spPr>
          <p:txBody>
            <a:bodyPr wrap="square" lIns="36000" tIns="36000" rIns="36000" bIns="36000">
              <a:spAutoFit/>
            </a:bodyPr>
            <a:lstStyle/>
            <a:p>
              <a:pPr>
                <a:lnSpc>
                  <a:spcPct val="150000"/>
                </a:lnSpc>
                <a:spcAft>
                  <a:spcPts val="0"/>
                </a:spcAft>
              </a:pPr>
              <a:r>
                <a:rPr 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1.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如图</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6-2</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所示</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打网球时</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击球瞬间网球迅速被压扁并很快反弹出去</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这说明力既可以改变物体的形状又可以改变物体的</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altLang="en-US" i="1"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在球被压扁的同时球拍的拉线也弯曲了</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这说明力的作用是</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的。</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endPar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endPar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图</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6-2</a:t>
              </a:r>
              <a:endParaRPr lang="zh-CN" dirty="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pic>
          <p:nvPicPr>
            <p:cNvPr id="15" name="20JX34.EPS" descr="id:2147500543;FounderCES"/>
            <p:cNvPicPr/>
            <p:nvPr/>
          </p:nvPicPr>
          <p:blipFill>
            <a:blip r:embed="rId1" cstate="print"/>
            <a:stretch>
              <a:fillRect/>
            </a:stretch>
          </p:blipFill>
          <p:spPr>
            <a:xfrm>
              <a:off x="3994035" y="2152823"/>
              <a:ext cx="1783309" cy="1033481"/>
            </a:xfrm>
            <a:prstGeom prst="rect">
              <a:avLst/>
            </a:prstGeom>
          </p:spPr>
        </p:pic>
      </p:grpSp>
      <p:sp>
        <p:nvSpPr>
          <p:cNvPr id="14" name="矩形 13"/>
          <p:cNvSpPr/>
          <p:nvPr/>
        </p:nvSpPr>
        <p:spPr>
          <a:xfrm>
            <a:off x="4882468" y="1211613"/>
            <a:ext cx="1107996" cy="369332"/>
          </a:xfrm>
          <a:prstGeom prst="rect">
            <a:avLst/>
          </a:prstGeom>
        </p:spPr>
        <p:txBody>
          <a:bodyPr wrap="none">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运动状态</a:t>
            </a:r>
            <a:endParaRPr lang="zh-CN" altLang="en-US" dirty="0"/>
          </a:p>
        </p:txBody>
      </p:sp>
      <p:sp>
        <p:nvSpPr>
          <p:cNvPr id="16" name="矩形 15"/>
          <p:cNvSpPr/>
          <p:nvPr/>
        </p:nvSpPr>
        <p:spPr>
          <a:xfrm>
            <a:off x="4235845" y="1609498"/>
            <a:ext cx="646331" cy="369332"/>
          </a:xfrm>
          <a:prstGeom prst="rect">
            <a:avLst/>
          </a:prstGeom>
        </p:spPr>
        <p:txBody>
          <a:bodyPr wrap="none">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相互</a:t>
            </a:r>
            <a:endParaRPr lang="zh-CN" altLang="en-US" dirty="0"/>
          </a:p>
        </p:txBody>
      </p:sp>
    </p:spTree>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6"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文本框 10"/>
          <p:cNvSpPr txBox="1"/>
          <p:nvPr/>
        </p:nvSpPr>
        <p:spPr>
          <a:xfrm>
            <a:off x="85294" y="352265"/>
            <a:ext cx="288147" cy="1926807"/>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rPr>
              <a:t>考点梳理 夯实基础</a:t>
            </a:r>
            <a:endPar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endParaRPr>
          </a:p>
        </p:txBody>
      </p:sp>
      <p:grpSp>
        <p:nvGrpSpPr>
          <p:cNvPr id="13" name="组合 6"/>
          <p:cNvGrpSpPr/>
          <p:nvPr/>
        </p:nvGrpSpPr>
        <p:grpSpPr>
          <a:xfrm>
            <a:off x="1188" y="2836806"/>
            <a:ext cx="428625" cy="1928489"/>
            <a:chOff x="-7792" y="350584"/>
            <a:chExt cx="428625" cy="1893852"/>
          </a:xfrm>
        </p:grpSpPr>
        <p:sp>
          <p:nvSpPr>
            <p:cNvPr id="14" name="矩形 13"/>
            <p:cNvSpPr/>
            <p:nvPr/>
          </p:nvSpPr>
          <p:spPr>
            <a:xfrm>
              <a:off x="-7792" y="350584"/>
              <a:ext cx="428625" cy="1893852"/>
            </a:xfrm>
            <a:prstGeom prst="rect">
              <a:avLst/>
            </a:prstGeom>
            <a:solidFill>
              <a:srgbClr val="0FA096"/>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15" name="文本框 10"/>
            <p:cNvSpPr txBox="1"/>
            <p:nvPr/>
          </p:nvSpPr>
          <p:spPr>
            <a:xfrm>
              <a:off x="85300" y="352236"/>
              <a:ext cx="288147" cy="1892200"/>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solidFill>
                  <a:latin typeface="微软雅黑" panose="020B0503020204020204" pitchFamily="34" charset="-122"/>
                  <a:ea typeface="微软雅黑" panose="020B0503020204020204" pitchFamily="34" charset="-122"/>
                </a:rPr>
                <a:t>考向探究 逐个击破</a:t>
              </a:r>
              <a:endParaRPr lang="zh-CN" altLang="en-US" sz="1400" spc="300" dirty="0" smtClean="0">
                <a:solidFill>
                  <a:schemeClr val="bg1"/>
                </a:solidFill>
                <a:latin typeface="微软雅黑" panose="020B0503020204020204" pitchFamily="34" charset="-122"/>
                <a:ea typeface="微软雅黑" panose="020B0503020204020204" pitchFamily="34" charset="-122"/>
              </a:endParaRPr>
            </a:p>
          </p:txBody>
        </p:sp>
      </p:grpSp>
      <p:grpSp>
        <p:nvGrpSpPr>
          <p:cNvPr id="11" name="组合 10"/>
          <p:cNvGrpSpPr/>
          <p:nvPr/>
        </p:nvGrpSpPr>
        <p:grpSpPr>
          <a:xfrm>
            <a:off x="816866" y="374073"/>
            <a:ext cx="7878247" cy="2516770"/>
            <a:chOff x="816866" y="374073"/>
            <a:chExt cx="7878247" cy="2516770"/>
          </a:xfrm>
        </p:grpSpPr>
        <p:sp>
          <p:nvSpPr>
            <p:cNvPr id="19" name="文本框 18"/>
            <p:cNvSpPr txBox="1">
              <a:spLocks noChangeArrowheads="1"/>
            </p:cNvSpPr>
            <p:nvPr/>
          </p:nvSpPr>
          <p:spPr bwMode="auto">
            <a:xfrm>
              <a:off x="816866" y="374073"/>
              <a:ext cx="7878247" cy="2516770"/>
            </a:xfrm>
            <a:prstGeom prst="rect">
              <a:avLst/>
            </a:prstGeom>
            <a:noFill/>
            <a:ln w="9525">
              <a:noFill/>
              <a:miter lim="800000"/>
            </a:ln>
          </p:spPr>
          <p:txBody>
            <a:bodyPr wrap="square" lIns="36000" tIns="36000" rIns="36000" bIns="36000">
              <a:spAutoFit/>
            </a:bodyPr>
            <a:lstStyle/>
            <a:p>
              <a:pPr>
                <a:lnSpc>
                  <a:spcPct val="150000"/>
                </a:lnSpc>
                <a:spcAft>
                  <a:spcPts val="0"/>
                </a:spcAft>
              </a:pPr>
              <a:r>
                <a:rPr 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2.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如图</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6-3</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所示</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一根弹簧</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一端固定在竖直墙上</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在弹性限度内用手水平向右拉伸弹簧的另一端</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下列有关“弹簧形变产生的力”的理解正确的是</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弹簧对手的拉力</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B.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手对弹簧的拉力</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C.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墙对弹簧的拉力</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D.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以上说法都不正确</a:t>
              </a:r>
              <a:endParaRPr lang="zh-CN" dirty="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grpSp>
          <p:nvGrpSpPr>
            <p:cNvPr id="10" name="组合 9"/>
            <p:cNvGrpSpPr/>
            <p:nvPr/>
          </p:nvGrpSpPr>
          <p:grpSpPr>
            <a:xfrm>
              <a:off x="5987012" y="1406528"/>
              <a:ext cx="1469503" cy="1359101"/>
              <a:chOff x="5978700" y="1497968"/>
              <a:chExt cx="1469503" cy="1359101"/>
            </a:xfrm>
          </p:grpSpPr>
          <p:pic>
            <p:nvPicPr>
              <p:cNvPr id="7" name="20JX35.EPS" descr="id:2147500550;FounderCES"/>
              <p:cNvPicPr/>
              <p:nvPr/>
            </p:nvPicPr>
            <p:blipFill>
              <a:blip r:embed="rId1" cstate="print">
                <a:clrChange>
                  <a:clrFrom>
                    <a:srgbClr val="FFFFFF"/>
                  </a:clrFrom>
                  <a:clrTo>
                    <a:srgbClr val="FFFFFF">
                      <a:alpha val="0"/>
                    </a:srgbClr>
                  </a:clrTo>
                </a:clrChange>
              </a:blip>
              <a:stretch>
                <a:fillRect/>
              </a:stretch>
            </p:blipFill>
            <p:spPr>
              <a:xfrm>
                <a:off x="5978700" y="1497968"/>
                <a:ext cx="1469503" cy="789092"/>
              </a:xfrm>
              <a:prstGeom prst="rect">
                <a:avLst/>
              </a:prstGeom>
            </p:spPr>
          </p:pic>
          <p:sp>
            <p:nvSpPr>
              <p:cNvPr id="8" name="矩形 7"/>
              <p:cNvSpPr/>
              <p:nvPr/>
            </p:nvSpPr>
            <p:spPr>
              <a:xfrm>
                <a:off x="6253152" y="2349238"/>
                <a:ext cx="784189" cy="507831"/>
              </a:xfrm>
              <a:prstGeom prst="rect">
                <a:avLst/>
              </a:prstGeom>
            </p:spPr>
            <p:txBody>
              <a:bodyPr wrap="none">
                <a:spAutoFit/>
              </a:bodyPr>
              <a:lstStyle/>
              <a:p>
                <a:pPr lvl="0" algn="ctr">
                  <a:lnSpc>
                    <a:spcPct val="150000"/>
                  </a:lnSpc>
                </a:pP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图</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6-3</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grpSp>
      </p:grpSp>
      <p:sp>
        <p:nvSpPr>
          <p:cNvPr id="12" name="TextBox 11"/>
          <p:cNvSpPr txBox="1"/>
          <p:nvPr/>
        </p:nvSpPr>
        <p:spPr>
          <a:xfrm>
            <a:off x="886691" y="2992582"/>
            <a:ext cx="7813964" cy="1319198"/>
          </a:xfrm>
          <a:prstGeom prst="rect">
            <a:avLst/>
          </a:prstGeom>
          <a:solidFill>
            <a:schemeClr val="bg1">
              <a:lumMod val="95000"/>
            </a:schemeClr>
          </a:solidFill>
        </p:spPr>
        <p:txBody>
          <a:bodyPr wrap="square" lIns="36000" tIns="36000" rIns="36000" bIns="36000" rtlCol="0">
            <a:spAutoFit/>
          </a:bodyPr>
          <a:lstStyle/>
          <a:p>
            <a:pPr>
              <a:lnSpc>
                <a:spcPct val="150000"/>
              </a:lnSpc>
              <a:spcAft>
                <a:spcPts val="0"/>
              </a:spcAft>
            </a:pP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答案</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解析</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弹簧形变产生的力</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即弹簧的弹力</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施力物体为弹簧</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产生的是对手的拉力</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受力物体为手</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故</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BCD</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错误</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正确。</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fade">
                                      <p:cBhvr>
                                        <p:cTn id="7" dur="500"/>
                                        <p:tgtEl>
                                          <p:spTgt spid="1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2">
                                            <p:txEl>
                                              <p:pRg st="1" end="1"/>
                                            </p:txEl>
                                          </p:spTgt>
                                        </p:tgtEl>
                                        <p:attrNameLst>
                                          <p:attrName>style.visibility</p:attrName>
                                        </p:attrNameLst>
                                      </p:cBhvr>
                                      <p:to>
                                        <p:strVal val="visible"/>
                                      </p:to>
                                    </p:set>
                                    <p:animEffect transition="in" filter="fade">
                                      <p:cBhvr>
                                        <p:cTn id="12" dur="500"/>
                                        <p:tgtEl>
                                          <p:spTgt spid="1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9" name="文本框 18"/>
          <p:cNvSpPr txBox="1">
            <a:spLocks noChangeArrowheads="1"/>
          </p:cNvSpPr>
          <p:nvPr/>
        </p:nvSpPr>
        <p:spPr bwMode="auto">
          <a:xfrm>
            <a:off x="816866" y="374073"/>
            <a:ext cx="7878247" cy="2981192"/>
          </a:xfrm>
          <a:prstGeom prst="rect">
            <a:avLst/>
          </a:prstGeom>
          <a:noFill/>
          <a:ln w="9525">
            <a:noFill/>
            <a:miter lim="800000"/>
          </a:ln>
        </p:spPr>
        <p:txBody>
          <a:bodyPr wrap="square" lIns="36000" tIns="36000" rIns="36000" bIns="36000">
            <a:spAutoFit/>
          </a:bodyPr>
          <a:lstStyle/>
          <a:p>
            <a:pPr>
              <a:lnSpc>
                <a:spcPct val="150000"/>
              </a:lnSpc>
              <a:spcAft>
                <a:spcPts val="0"/>
              </a:spcAft>
            </a:pPr>
            <a:r>
              <a:rPr 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3.</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图</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6-4</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中关于重力的示意图正确的是</a:t>
            </a:r>
            <a:r>
              <a:rPr lang="en-US" altLang="zh-CN"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endParaRPr lang="en-US" altLang="zh-CN"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endParaRPr lang="en-US" altLang="zh-CN"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endParaRPr lang="en-US" altLang="zh-CN"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图</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6-4</a:t>
            </a:r>
            <a:endParaRPr lang="zh-CN" dirty="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sp>
        <p:nvSpPr>
          <p:cNvPr id="9" name="文本框 10"/>
          <p:cNvSpPr txBox="1"/>
          <p:nvPr/>
        </p:nvSpPr>
        <p:spPr>
          <a:xfrm>
            <a:off x="85294" y="352265"/>
            <a:ext cx="288147" cy="1926807"/>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rPr>
              <a:t>考点梳理 夯实基础</a:t>
            </a:r>
            <a:endPar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endParaRPr>
          </a:p>
        </p:txBody>
      </p:sp>
      <p:grpSp>
        <p:nvGrpSpPr>
          <p:cNvPr id="2" name="组合 6"/>
          <p:cNvGrpSpPr/>
          <p:nvPr/>
        </p:nvGrpSpPr>
        <p:grpSpPr>
          <a:xfrm>
            <a:off x="1188" y="2836806"/>
            <a:ext cx="428625" cy="1928489"/>
            <a:chOff x="-7792" y="350584"/>
            <a:chExt cx="428625" cy="1893852"/>
          </a:xfrm>
        </p:grpSpPr>
        <p:sp>
          <p:nvSpPr>
            <p:cNvPr id="14" name="矩形 13"/>
            <p:cNvSpPr/>
            <p:nvPr/>
          </p:nvSpPr>
          <p:spPr>
            <a:xfrm>
              <a:off x="-7792" y="350584"/>
              <a:ext cx="428625" cy="1893852"/>
            </a:xfrm>
            <a:prstGeom prst="rect">
              <a:avLst/>
            </a:prstGeom>
            <a:solidFill>
              <a:srgbClr val="0FA096"/>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15" name="文本框 10"/>
            <p:cNvSpPr txBox="1"/>
            <p:nvPr/>
          </p:nvSpPr>
          <p:spPr>
            <a:xfrm>
              <a:off x="85300" y="352236"/>
              <a:ext cx="288147" cy="1892200"/>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solidFill>
                  <a:latin typeface="微软雅黑" panose="020B0503020204020204" pitchFamily="34" charset="-122"/>
                  <a:ea typeface="微软雅黑" panose="020B0503020204020204" pitchFamily="34" charset="-122"/>
                </a:rPr>
                <a:t>考向探究 逐个击破</a:t>
              </a:r>
              <a:endParaRPr lang="zh-CN" altLang="en-US" sz="1400" spc="300" dirty="0" smtClean="0">
                <a:solidFill>
                  <a:schemeClr val="bg1"/>
                </a:solidFill>
                <a:latin typeface="微软雅黑" panose="020B0503020204020204" pitchFamily="34" charset="-122"/>
                <a:ea typeface="微软雅黑" panose="020B0503020204020204" pitchFamily="34" charset="-122"/>
              </a:endParaRPr>
            </a:p>
          </p:txBody>
        </p:sp>
      </p:grpSp>
      <p:pic>
        <p:nvPicPr>
          <p:cNvPr id="10" name="A43.EPS" descr="id:2147500557;FounderCES"/>
          <p:cNvPicPr/>
          <p:nvPr/>
        </p:nvPicPr>
        <p:blipFill>
          <a:blip r:embed="rId1" cstate="print">
            <a:clrChange>
              <a:clrFrom>
                <a:srgbClr val="FFFFFF"/>
              </a:clrFrom>
              <a:clrTo>
                <a:srgbClr val="FFFFFF">
                  <a:alpha val="0"/>
                </a:srgbClr>
              </a:clrTo>
            </a:clrChange>
          </a:blip>
          <a:stretch>
            <a:fillRect/>
          </a:stretch>
        </p:blipFill>
        <p:spPr>
          <a:xfrm>
            <a:off x="2346149" y="938127"/>
            <a:ext cx="4558737" cy="1789372"/>
          </a:xfrm>
          <a:prstGeom prst="rect">
            <a:avLst/>
          </a:prstGeom>
        </p:spPr>
      </p:pic>
      <p:sp>
        <p:nvSpPr>
          <p:cNvPr id="8" name="矩形 7"/>
          <p:cNvSpPr/>
          <p:nvPr/>
        </p:nvSpPr>
        <p:spPr>
          <a:xfrm>
            <a:off x="5095273" y="495363"/>
            <a:ext cx="367408" cy="369332"/>
          </a:xfrm>
          <a:prstGeom prst="rect">
            <a:avLst/>
          </a:prstGeom>
        </p:spPr>
        <p:txBody>
          <a:bodyPr wrap="none">
            <a:spAutoFit/>
          </a:bodyPr>
          <a:lstStyle/>
          <a:p>
            <a:r>
              <a:rPr lang="en-US" b="1" dirty="0" smtClean="0">
                <a:solidFill>
                  <a:srgbClr val="C00000"/>
                </a:solidFill>
                <a:latin typeface="微软雅黑" panose="020B0503020204020204" pitchFamily="34" charset="-122"/>
                <a:cs typeface="Times New Roman" panose="02020603050405020304"/>
              </a:rPr>
              <a:t>D</a:t>
            </a:r>
            <a:endParaRPr lang="zh-CN" altLang="en-US" dirty="0"/>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9" name="文本框 18"/>
          <p:cNvSpPr txBox="1">
            <a:spLocks noChangeArrowheads="1"/>
          </p:cNvSpPr>
          <p:nvPr/>
        </p:nvSpPr>
        <p:spPr bwMode="auto">
          <a:xfrm>
            <a:off x="808553" y="760005"/>
            <a:ext cx="7910039" cy="2565693"/>
          </a:xfrm>
          <a:prstGeom prst="rect">
            <a:avLst/>
          </a:prstGeom>
          <a:noFill/>
          <a:ln w="9525">
            <a:noFill/>
            <a:miter lim="800000"/>
          </a:ln>
        </p:spPr>
        <p:txBody>
          <a:bodyPr wrap="square" lIns="36000" tIns="36000" rIns="36000" bIns="36000">
            <a:spAutoFit/>
          </a:bodyPr>
          <a:lstStyle/>
          <a:p>
            <a:pPr>
              <a:lnSpc>
                <a:spcPct val="150000"/>
              </a:lnSpc>
              <a:spcAft>
                <a:spcPts val="0"/>
              </a:spcAft>
            </a:pPr>
            <a:r>
              <a:rPr 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4.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如图</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6-5</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所示</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林红同学在同一水平桌面上分别以三种方式用弹簧测力计拉物块做匀速直线运动</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已知物块各侧面粗糙程度相同</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弹簧测力计的三次示数分别为</a:t>
            </a:r>
            <a:r>
              <a:rPr 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F</a:t>
            </a:r>
            <a:r>
              <a:rPr lang="en-US" baseline="-250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1</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F</a:t>
            </a:r>
            <a:r>
              <a:rPr lang="en-US" baseline="-250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2</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F</a:t>
            </a:r>
            <a:r>
              <a:rPr lang="en-US" baseline="-250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3</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则有</a:t>
            </a:r>
            <a:r>
              <a:rPr 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F</a:t>
            </a:r>
            <a:r>
              <a:rPr lang="en-US" baseline="-250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1</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F</a:t>
            </a:r>
            <a:r>
              <a:rPr lang="en-US" baseline="-250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2</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F</a:t>
            </a:r>
            <a:r>
              <a:rPr lang="en-US" baseline="-250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3</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均选填“</a:t>
            </a:r>
            <a:r>
              <a:rPr 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&gt;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”或“</a:t>
            </a:r>
            <a:r>
              <a:rPr 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&lt;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图</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6-5</a:t>
            </a:r>
            <a:endParaRPr lang="zh-CN" dirty="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sp>
        <p:nvSpPr>
          <p:cNvPr id="24" name="文本框 17"/>
          <p:cNvSpPr txBox="1">
            <a:spLocks noChangeArrowheads="1"/>
          </p:cNvSpPr>
          <p:nvPr/>
        </p:nvSpPr>
        <p:spPr bwMode="auto">
          <a:xfrm>
            <a:off x="823087" y="341542"/>
            <a:ext cx="1868066" cy="4436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36000" tIns="0" rIns="36000" bIns="3600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a:lnSpc>
                <a:spcPct val="150000"/>
              </a:lnSpc>
              <a:defRPr/>
            </a:pPr>
            <a:r>
              <a:rPr lang="zh-CN" altLang="en-US" sz="2000" b="1" dirty="0" smtClean="0">
                <a:solidFill>
                  <a:srgbClr val="0FA096"/>
                </a:solidFill>
                <a:latin typeface="微软雅黑" panose="020B0503020204020204" pitchFamily="34" charset="-122"/>
                <a:ea typeface="微软雅黑" panose="020B0503020204020204" pitchFamily="34" charset="-122"/>
              </a:rPr>
              <a:t>探究二</a:t>
            </a:r>
            <a:r>
              <a:rPr lang="zh-CN" altLang="en-US" sz="2000" b="1" dirty="0">
                <a:solidFill>
                  <a:srgbClr val="0FA096"/>
                </a:solidFill>
                <a:latin typeface="微软雅黑" panose="020B0503020204020204" pitchFamily="34" charset="-122"/>
                <a:ea typeface="微软雅黑" panose="020B0503020204020204" pitchFamily="34" charset="-122"/>
              </a:rPr>
              <a:t>　</a:t>
            </a:r>
            <a:r>
              <a:rPr lang="zh-CN" altLang="en-US" sz="2000" b="1" dirty="0" smtClean="0">
                <a:solidFill>
                  <a:srgbClr val="0FA096"/>
                </a:solidFill>
                <a:latin typeface="微软雅黑" panose="020B0503020204020204" pitchFamily="34" charset="-122"/>
                <a:ea typeface="微软雅黑" panose="020B0503020204020204" pitchFamily="34" charset="-122"/>
              </a:rPr>
              <a:t>摩擦力</a:t>
            </a:r>
            <a:endParaRPr lang="zh-CN" altLang="en-US" sz="2000" b="1" dirty="0">
              <a:solidFill>
                <a:srgbClr val="0FA096"/>
              </a:solidFill>
              <a:latin typeface="微软雅黑" panose="020B0503020204020204" pitchFamily="34" charset="-122"/>
              <a:ea typeface="微软雅黑" panose="020B0503020204020204" pitchFamily="34" charset="-122"/>
            </a:endParaRPr>
          </a:p>
        </p:txBody>
      </p:sp>
      <p:sp>
        <p:nvSpPr>
          <p:cNvPr id="10" name="文本框 10"/>
          <p:cNvSpPr txBox="1"/>
          <p:nvPr/>
        </p:nvSpPr>
        <p:spPr>
          <a:xfrm>
            <a:off x="85294" y="352265"/>
            <a:ext cx="288147" cy="1926807"/>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rPr>
              <a:t>考点梳理 夯实基础</a:t>
            </a:r>
            <a:endPar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endParaRPr>
          </a:p>
        </p:txBody>
      </p:sp>
      <p:grpSp>
        <p:nvGrpSpPr>
          <p:cNvPr id="2" name="组合 6"/>
          <p:cNvGrpSpPr/>
          <p:nvPr/>
        </p:nvGrpSpPr>
        <p:grpSpPr>
          <a:xfrm>
            <a:off x="1188" y="2836806"/>
            <a:ext cx="428625" cy="1928489"/>
            <a:chOff x="-7792" y="350584"/>
            <a:chExt cx="428625" cy="1893852"/>
          </a:xfrm>
        </p:grpSpPr>
        <p:sp>
          <p:nvSpPr>
            <p:cNvPr id="12" name="矩形 11"/>
            <p:cNvSpPr/>
            <p:nvPr/>
          </p:nvSpPr>
          <p:spPr>
            <a:xfrm>
              <a:off x="-7792" y="350584"/>
              <a:ext cx="428625" cy="1893852"/>
            </a:xfrm>
            <a:prstGeom prst="rect">
              <a:avLst/>
            </a:prstGeom>
            <a:solidFill>
              <a:srgbClr val="0FA096"/>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13" name="文本框 10"/>
            <p:cNvSpPr txBox="1"/>
            <p:nvPr/>
          </p:nvSpPr>
          <p:spPr>
            <a:xfrm>
              <a:off x="85300" y="352236"/>
              <a:ext cx="288147" cy="1892200"/>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solidFill>
                  <a:latin typeface="微软雅黑" panose="020B0503020204020204" pitchFamily="34" charset="-122"/>
                  <a:ea typeface="微软雅黑" panose="020B0503020204020204" pitchFamily="34" charset="-122"/>
                </a:rPr>
                <a:t>考向探究 逐个击破</a:t>
              </a:r>
              <a:endParaRPr lang="zh-CN" altLang="en-US" sz="1400" spc="300" dirty="0" smtClean="0">
                <a:solidFill>
                  <a:schemeClr val="bg1"/>
                </a:solidFill>
                <a:latin typeface="微软雅黑" panose="020B0503020204020204" pitchFamily="34" charset="-122"/>
                <a:ea typeface="微软雅黑" panose="020B0503020204020204" pitchFamily="34" charset="-122"/>
              </a:endParaRPr>
            </a:p>
          </p:txBody>
        </p:sp>
      </p:grpSp>
      <p:pic>
        <p:nvPicPr>
          <p:cNvPr id="9" name="18ZX48.EPS" descr="id:2147500571;FounderCES"/>
          <p:cNvPicPr/>
          <p:nvPr/>
        </p:nvPicPr>
        <p:blipFill>
          <a:blip r:embed="rId1" cstate="print">
            <a:clrChange>
              <a:clrFrom>
                <a:srgbClr val="FFFFFF"/>
              </a:clrFrom>
              <a:clrTo>
                <a:srgbClr val="FFFFFF">
                  <a:alpha val="0"/>
                </a:srgbClr>
              </a:clrTo>
            </a:clrChange>
          </a:blip>
          <a:stretch>
            <a:fillRect/>
          </a:stretch>
        </p:blipFill>
        <p:spPr>
          <a:xfrm>
            <a:off x="2676813" y="2286000"/>
            <a:ext cx="4236372" cy="481214"/>
          </a:xfrm>
          <a:prstGeom prst="rect">
            <a:avLst/>
          </a:prstGeom>
        </p:spPr>
      </p:pic>
      <p:sp>
        <p:nvSpPr>
          <p:cNvPr id="11" name="矩形 10"/>
          <p:cNvSpPr/>
          <p:nvPr/>
        </p:nvSpPr>
        <p:spPr>
          <a:xfrm>
            <a:off x="3160179" y="1655102"/>
            <a:ext cx="360996" cy="369332"/>
          </a:xfrm>
          <a:prstGeom prst="rect">
            <a:avLst/>
          </a:prstGeom>
        </p:spPr>
        <p:txBody>
          <a:bodyPr wrap="none">
            <a:spAutoFit/>
          </a:bodyPr>
          <a:lstStyle/>
          <a:p>
            <a:r>
              <a:rPr lang="en-US" altLang="zh-CN"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a:t>
            </a:r>
            <a:endParaRPr lang="zh-CN" altLang="en-US" dirty="0"/>
          </a:p>
        </p:txBody>
      </p:sp>
      <p:sp>
        <p:nvSpPr>
          <p:cNvPr id="14" name="矩形 13"/>
          <p:cNvSpPr/>
          <p:nvPr/>
        </p:nvSpPr>
        <p:spPr>
          <a:xfrm>
            <a:off x="4296108" y="1647165"/>
            <a:ext cx="360996" cy="369332"/>
          </a:xfrm>
          <a:prstGeom prst="rect">
            <a:avLst/>
          </a:prstGeom>
        </p:spPr>
        <p:txBody>
          <a:bodyPr wrap="none">
            <a:spAutoFit/>
          </a:bodyPr>
          <a:lstStyle/>
          <a:p>
            <a:r>
              <a:rPr lang="en-US" altLang="zh-CN"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&gt;</a:t>
            </a:r>
            <a:endParaRPr lang="zh-CN" altLang="en-US" dirty="0"/>
          </a:p>
        </p:txBody>
      </p:sp>
      <p:sp>
        <p:nvSpPr>
          <p:cNvPr id="15" name="TextBox 14"/>
          <p:cNvSpPr txBox="1"/>
          <p:nvPr/>
        </p:nvSpPr>
        <p:spPr>
          <a:xfrm>
            <a:off x="886691" y="3251200"/>
            <a:ext cx="7813964" cy="1271749"/>
          </a:xfrm>
          <a:prstGeom prst="rect">
            <a:avLst/>
          </a:prstGeom>
          <a:solidFill>
            <a:schemeClr val="bg1">
              <a:lumMod val="95000"/>
            </a:schemeClr>
          </a:solidFill>
        </p:spPr>
        <p:txBody>
          <a:bodyPr wrap="square" lIns="36000" tIns="36000" rIns="36000" bIns="36000" rtlCol="0">
            <a:spAutoFit/>
          </a:bodyPr>
          <a:lstStyle/>
          <a:p>
            <a:pPr>
              <a:lnSpc>
                <a:spcPct val="150000"/>
              </a:lnSpc>
              <a:spcAft>
                <a:spcPts val="0"/>
              </a:spcAft>
            </a:pP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解析</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因为滑动摩擦力的大小跟压力大小和接触面的粗糙程度有关</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而前两次实验的压力大小和接触面的粗糙程度相同</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则所受摩擦力相同</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因此</a:t>
            </a:r>
            <a:r>
              <a:rPr lang="en-US" i="1" dirty="0" smtClean="0">
                <a:solidFill>
                  <a:srgbClr val="A50021"/>
                </a:solidFill>
                <a:latin typeface="微软雅黑" panose="020B0503020204020204" pitchFamily="34" charset="-122"/>
                <a:ea typeface="微软雅黑" panose="020B0503020204020204" pitchFamily="34" charset="-122"/>
                <a:cs typeface="Times New Roman" panose="02020603050405020304"/>
              </a:rPr>
              <a:t>F</a:t>
            </a:r>
            <a:r>
              <a:rPr lang="en-US" baseline="-25000" dirty="0" smtClean="0">
                <a:solidFill>
                  <a:srgbClr val="A50021"/>
                </a:solidFill>
                <a:latin typeface="微软雅黑" panose="020B0503020204020204" pitchFamily="34" charset="-122"/>
                <a:ea typeface="微软雅黑" panose="020B0503020204020204" pitchFamily="34" charset="-122"/>
                <a:cs typeface="Times New Roman" panose="02020603050405020304"/>
              </a:rPr>
              <a:t>1</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en-US" i="1" dirty="0" smtClean="0">
                <a:solidFill>
                  <a:srgbClr val="A50021"/>
                </a:solidFill>
                <a:latin typeface="微软雅黑" panose="020B0503020204020204" pitchFamily="34" charset="-122"/>
                <a:ea typeface="微软雅黑" panose="020B0503020204020204" pitchFamily="34" charset="-122"/>
                <a:cs typeface="Times New Roman" panose="02020603050405020304"/>
              </a:rPr>
              <a:t>F</a:t>
            </a:r>
            <a:r>
              <a:rPr lang="en-US" baseline="-25000" dirty="0" smtClean="0">
                <a:solidFill>
                  <a:srgbClr val="A50021"/>
                </a:solidFill>
                <a:latin typeface="微软雅黑" panose="020B0503020204020204" pitchFamily="34" charset="-122"/>
                <a:ea typeface="微软雅黑" panose="020B0503020204020204" pitchFamily="34" charset="-122"/>
                <a:cs typeface="Times New Roman" panose="02020603050405020304"/>
              </a:rPr>
              <a:t>2</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第三次实验用滚动代替滑动</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减小了摩擦力的大小</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所以</a:t>
            </a:r>
            <a:r>
              <a:rPr lang="en-US" i="1" dirty="0" smtClean="0">
                <a:solidFill>
                  <a:srgbClr val="A50021"/>
                </a:solidFill>
                <a:latin typeface="微软雅黑" panose="020B0503020204020204" pitchFamily="34" charset="-122"/>
                <a:ea typeface="微软雅黑" panose="020B0503020204020204" pitchFamily="34" charset="-122"/>
                <a:cs typeface="Times New Roman" panose="02020603050405020304"/>
              </a:rPr>
              <a:t>F</a:t>
            </a:r>
            <a:r>
              <a:rPr lang="en-US" baseline="-25000" dirty="0" smtClean="0">
                <a:solidFill>
                  <a:srgbClr val="A50021"/>
                </a:solidFill>
                <a:latin typeface="微软雅黑" panose="020B0503020204020204" pitchFamily="34" charset="-122"/>
                <a:ea typeface="微软雅黑" panose="020B0503020204020204" pitchFamily="34" charset="-122"/>
                <a:cs typeface="Times New Roman" panose="02020603050405020304"/>
              </a:rPr>
              <a:t>1</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&gt;</a:t>
            </a:r>
            <a:r>
              <a:rPr lang="en-US" i="1" dirty="0" smtClean="0">
                <a:solidFill>
                  <a:srgbClr val="A50021"/>
                </a:solidFill>
                <a:latin typeface="微软雅黑" panose="020B0503020204020204" pitchFamily="34" charset="-122"/>
                <a:ea typeface="微软雅黑" panose="020B0503020204020204" pitchFamily="34" charset="-122"/>
                <a:cs typeface="Times New Roman" panose="02020603050405020304"/>
              </a:rPr>
              <a:t>F</a:t>
            </a:r>
            <a:r>
              <a:rPr lang="en-US" baseline="-25000" dirty="0" smtClean="0">
                <a:solidFill>
                  <a:srgbClr val="A50021"/>
                </a:solidFill>
                <a:latin typeface="微软雅黑" panose="020B0503020204020204" pitchFamily="34" charset="-122"/>
                <a:ea typeface="微软雅黑" panose="020B0503020204020204" pitchFamily="34" charset="-122"/>
                <a:cs typeface="Times New Roman" panose="02020603050405020304"/>
              </a:rPr>
              <a:t>3</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。综上可知</a:t>
            </a:r>
            <a:r>
              <a:rPr lang="en-US" i="1" dirty="0" smtClean="0">
                <a:solidFill>
                  <a:srgbClr val="A50021"/>
                </a:solidFill>
                <a:latin typeface="微软雅黑" panose="020B0503020204020204" pitchFamily="34" charset="-122"/>
                <a:ea typeface="微软雅黑" panose="020B0503020204020204" pitchFamily="34" charset="-122"/>
                <a:cs typeface="Times New Roman" panose="02020603050405020304"/>
              </a:rPr>
              <a:t>F</a:t>
            </a:r>
            <a:r>
              <a:rPr lang="en-US" baseline="-25000" dirty="0" smtClean="0">
                <a:solidFill>
                  <a:srgbClr val="A50021"/>
                </a:solidFill>
                <a:latin typeface="微软雅黑" panose="020B0503020204020204" pitchFamily="34" charset="-122"/>
                <a:ea typeface="微软雅黑" panose="020B0503020204020204" pitchFamily="34" charset="-122"/>
                <a:cs typeface="Times New Roman" panose="02020603050405020304"/>
              </a:rPr>
              <a:t>1</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en-US" i="1" dirty="0" smtClean="0">
                <a:solidFill>
                  <a:srgbClr val="A50021"/>
                </a:solidFill>
                <a:latin typeface="微软雅黑" panose="020B0503020204020204" pitchFamily="34" charset="-122"/>
                <a:ea typeface="微软雅黑" panose="020B0503020204020204" pitchFamily="34" charset="-122"/>
                <a:cs typeface="Times New Roman" panose="02020603050405020304"/>
              </a:rPr>
              <a:t>F</a:t>
            </a:r>
            <a:r>
              <a:rPr lang="en-US" baseline="-25000" dirty="0" smtClean="0">
                <a:solidFill>
                  <a:srgbClr val="A50021"/>
                </a:solidFill>
                <a:latin typeface="微软雅黑" panose="020B0503020204020204" pitchFamily="34" charset="-122"/>
                <a:ea typeface="微软雅黑" panose="020B0503020204020204" pitchFamily="34" charset="-122"/>
                <a:cs typeface="Times New Roman" panose="02020603050405020304"/>
              </a:rPr>
              <a:t>2</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&gt;</a:t>
            </a:r>
            <a:r>
              <a:rPr lang="en-US" i="1" dirty="0" smtClean="0">
                <a:solidFill>
                  <a:srgbClr val="A50021"/>
                </a:solidFill>
                <a:latin typeface="微软雅黑" panose="020B0503020204020204" pitchFamily="34" charset="-122"/>
                <a:ea typeface="微软雅黑" panose="020B0503020204020204" pitchFamily="34" charset="-122"/>
                <a:cs typeface="Times New Roman" panose="02020603050405020304"/>
              </a:rPr>
              <a:t>F</a:t>
            </a:r>
            <a:r>
              <a:rPr lang="en-US" baseline="-25000" dirty="0" smtClean="0">
                <a:solidFill>
                  <a:srgbClr val="A50021"/>
                </a:solidFill>
                <a:latin typeface="微软雅黑" panose="020B0503020204020204" pitchFamily="34" charset="-122"/>
                <a:ea typeface="微软雅黑" panose="020B0503020204020204" pitchFamily="34" charset="-122"/>
                <a:cs typeface="Times New Roman" panose="02020603050405020304"/>
              </a:rPr>
              <a:t>3</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endParaRPr lang="zh-CN" sz="1050" dirty="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fade">
                                      <p:cBhvr>
                                        <p:cTn id="1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4" grpId="0"/>
      <p:bldP spid="15" grpId="0" animBg="1"/>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9" name="文本框 18"/>
          <p:cNvSpPr txBox="1">
            <a:spLocks noChangeArrowheads="1"/>
          </p:cNvSpPr>
          <p:nvPr/>
        </p:nvSpPr>
        <p:spPr bwMode="auto">
          <a:xfrm>
            <a:off x="816866" y="374073"/>
            <a:ext cx="7878247" cy="2932268"/>
          </a:xfrm>
          <a:prstGeom prst="rect">
            <a:avLst/>
          </a:prstGeom>
          <a:noFill/>
          <a:ln w="9525">
            <a:noFill/>
            <a:miter lim="800000"/>
          </a:ln>
        </p:spPr>
        <p:txBody>
          <a:bodyPr wrap="square" lIns="36000" tIns="36000" rIns="36000" bIns="36000">
            <a:spAutoFit/>
          </a:bodyPr>
          <a:lstStyle/>
          <a:p>
            <a:pPr>
              <a:lnSpc>
                <a:spcPct val="150000"/>
              </a:lnSpc>
              <a:spcAft>
                <a:spcPts val="0"/>
              </a:spcAft>
            </a:pPr>
            <a:r>
              <a:rPr 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5.</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如图</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6-6</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甲所示</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物体随传送带一起向右做匀速运动</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如图乙所示</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物体随着倾斜的传送带一起匀速向上运动。则有关物体与传送带间的摩擦力</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以下说法正确的是</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图甲中物体受到摩擦力作用</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方向向左</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B.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图甲中物体受到摩擦力作用</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方向向右</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C.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图乙中物体受到摩擦力作用</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方向向上</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D.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图乙中物体受到摩擦力作用</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方向向下</a:t>
            </a:r>
            <a:endParaRPr lang="zh-CN" dirty="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sp>
        <p:nvSpPr>
          <p:cNvPr id="9" name="文本框 10"/>
          <p:cNvSpPr txBox="1"/>
          <p:nvPr/>
        </p:nvSpPr>
        <p:spPr>
          <a:xfrm>
            <a:off x="85294" y="352265"/>
            <a:ext cx="288147" cy="1926807"/>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rPr>
              <a:t>考点梳理 夯实基础</a:t>
            </a:r>
            <a:endPar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endParaRPr>
          </a:p>
        </p:txBody>
      </p:sp>
      <p:grpSp>
        <p:nvGrpSpPr>
          <p:cNvPr id="2" name="组合 6"/>
          <p:cNvGrpSpPr/>
          <p:nvPr/>
        </p:nvGrpSpPr>
        <p:grpSpPr>
          <a:xfrm>
            <a:off x="1188" y="2836806"/>
            <a:ext cx="428625" cy="1928489"/>
            <a:chOff x="-7792" y="350584"/>
            <a:chExt cx="428625" cy="1893852"/>
          </a:xfrm>
        </p:grpSpPr>
        <p:sp>
          <p:nvSpPr>
            <p:cNvPr id="14" name="矩形 13"/>
            <p:cNvSpPr/>
            <p:nvPr/>
          </p:nvSpPr>
          <p:spPr>
            <a:xfrm>
              <a:off x="-7792" y="350584"/>
              <a:ext cx="428625" cy="1893852"/>
            </a:xfrm>
            <a:prstGeom prst="rect">
              <a:avLst/>
            </a:prstGeom>
            <a:solidFill>
              <a:srgbClr val="0FA096"/>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15" name="文本框 10"/>
            <p:cNvSpPr txBox="1"/>
            <p:nvPr/>
          </p:nvSpPr>
          <p:spPr>
            <a:xfrm>
              <a:off x="85300" y="352236"/>
              <a:ext cx="288147" cy="1892200"/>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solidFill>
                  <a:latin typeface="微软雅黑" panose="020B0503020204020204" pitchFamily="34" charset="-122"/>
                  <a:ea typeface="微软雅黑" panose="020B0503020204020204" pitchFamily="34" charset="-122"/>
                </a:rPr>
                <a:t>考向探究 逐个击破</a:t>
              </a:r>
              <a:endParaRPr lang="zh-CN" altLang="en-US" sz="1400" spc="300" dirty="0" smtClean="0">
                <a:solidFill>
                  <a:schemeClr val="bg1"/>
                </a:solidFill>
                <a:latin typeface="微软雅黑" panose="020B0503020204020204" pitchFamily="34" charset="-122"/>
                <a:ea typeface="微软雅黑" panose="020B0503020204020204" pitchFamily="34" charset="-122"/>
              </a:endParaRPr>
            </a:p>
          </p:txBody>
        </p:sp>
      </p:grpSp>
      <p:grpSp>
        <p:nvGrpSpPr>
          <p:cNvPr id="12" name="组合 11"/>
          <p:cNvGrpSpPr/>
          <p:nvPr/>
        </p:nvGrpSpPr>
        <p:grpSpPr>
          <a:xfrm>
            <a:off x="5892629" y="1610419"/>
            <a:ext cx="2430300" cy="1337947"/>
            <a:chOff x="5892629" y="1610419"/>
            <a:chExt cx="2430300" cy="1337947"/>
          </a:xfrm>
        </p:grpSpPr>
        <p:pic>
          <p:nvPicPr>
            <p:cNvPr id="10" name="20JX36.EPS" descr="id:2147500578;FounderCES"/>
            <p:cNvPicPr/>
            <p:nvPr/>
          </p:nvPicPr>
          <p:blipFill>
            <a:blip r:embed="rId1" cstate="print">
              <a:clrChange>
                <a:clrFrom>
                  <a:srgbClr val="FFFFFF"/>
                </a:clrFrom>
                <a:clrTo>
                  <a:srgbClr val="FFFFFF">
                    <a:alpha val="0"/>
                  </a:srgbClr>
                </a:clrTo>
              </a:clrChange>
            </a:blip>
            <a:stretch>
              <a:fillRect/>
            </a:stretch>
          </p:blipFill>
          <p:spPr>
            <a:xfrm>
              <a:off x="5892629" y="1610419"/>
              <a:ext cx="2430300" cy="808584"/>
            </a:xfrm>
            <a:prstGeom prst="rect">
              <a:avLst/>
            </a:prstGeom>
          </p:spPr>
        </p:pic>
        <p:sp>
          <p:nvSpPr>
            <p:cNvPr id="11" name="矩形 10"/>
            <p:cNvSpPr/>
            <p:nvPr/>
          </p:nvSpPr>
          <p:spPr>
            <a:xfrm>
              <a:off x="6785079" y="2440535"/>
              <a:ext cx="784189" cy="507831"/>
            </a:xfrm>
            <a:prstGeom prst="rect">
              <a:avLst/>
            </a:prstGeom>
          </p:spPr>
          <p:txBody>
            <a:bodyPr wrap="none">
              <a:spAutoFit/>
            </a:bodyPr>
            <a:lstStyle/>
            <a:p>
              <a:pPr lvl="0" algn="ctr">
                <a:lnSpc>
                  <a:spcPct val="150000"/>
                </a:lnSpc>
              </a:pP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图</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6-6</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grpSp>
    </p:spTree>
  </p:cSld>
  <p:clrMapOvr>
    <a:masterClrMapping/>
  </p:clrMapOvr>
  <p:transition spd="slow">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文本框 10"/>
          <p:cNvSpPr txBox="1"/>
          <p:nvPr/>
        </p:nvSpPr>
        <p:spPr>
          <a:xfrm>
            <a:off x="85294" y="352265"/>
            <a:ext cx="288147" cy="1926807"/>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rPr>
              <a:t>考点梳理 夯实基础</a:t>
            </a:r>
            <a:endPar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endParaRPr>
          </a:p>
        </p:txBody>
      </p:sp>
      <p:grpSp>
        <p:nvGrpSpPr>
          <p:cNvPr id="2" name="组合 6"/>
          <p:cNvGrpSpPr/>
          <p:nvPr/>
        </p:nvGrpSpPr>
        <p:grpSpPr>
          <a:xfrm>
            <a:off x="1188" y="2836806"/>
            <a:ext cx="428625" cy="1928489"/>
            <a:chOff x="-7792" y="350584"/>
            <a:chExt cx="428625" cy="1893852"/>
          </a:xfrm>
        </p:grpSpPr>
        <p:sp>
          <p:nvSpPr>
            <p:cNvPr id="12" name="矩形 11"/>
            <p:cNvSpPr/>
            <p:nvPr/>
          </p:nvSpPr>
          <p:spPr>
            <a:xfrm>
              <a:off x="-7792" y="350584"/>
              <a:ext cx="428625" cy="1893852"/>
            </a:xfrm>
            <a:prstGeom prst="rect">
              <a:avLst/>
            </a:prstGeom>
            <a:solidFill>
              <a:srgbClr val="0FA096"/>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13" name="文本框 10"/>
            <p:cNvSpPr txBox="1"/>
            <p:nvPr/>
          </p:nvSpPr>
          <p:spPr>
            <a:xfrm>
              <a:off x="85300" y="352236"/>
              <a:ext cx="288147" cy="1892200"/>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solidFill>
                  <a:latin typeface="微软雅黑" panose="020B0503020204020204" pitchFamily="34" charset="-122"/>
                  <a:ea typeface="微软雅黑" panose="020B0503020204020204" pitchFamily="34" charset="-122"/>
                </a:rPr>
                <a:t>考向探究 逐个击破</a:t>
              </a:r>
              <a:endParaRPr lang="zh-CN" altLang="en-US" sz="1400" spc="300" dirty="0" smtClean="0">
                <a:solidFill>
                  <a:schemeClr val="bg1"/>
                </a:solidFill>
                <a:latin typeface="微软雅黑" panose="020B0503020204020204" pitchFamily="34" charset="-122"/>
                <a:ea typeface="微软雅黑" panose="020B0503020204020204" pitchFamily="34" charset="-122"/>
              </a:endParaRPr>
            </a:p>
          </p:txBody>
        </p:sp>
      </p:grpSp>
      <p:sp>
        <p:nvSpPr>
          <p:cNvPr id="15" name="TextBox 14"/>
          <p:cNvSpPr txBox="1"/>
          <p:nvPr/>
        </p:nvSpPr>
        <p:spPr>
          <a:xfrm>
            <a:off x="886691" y="332510"/>
            <a:ext cx="7813964" cy="2516770"/>
          </a:xfrm>
          <a:prstGeom prst="rect">
            <a:avLst/>
          </a:prstGeom>
          <a:solidFill>
            <a:schemeClr val="bg1">
              <a:lumMod val="95000"/>
            </a:schemeClr>
          </a:solidFill>
        </p:spPr>
        <p:txBody>
          <a:bodyPr wrap="square" lIns="36000" tIns="36000" rIns="36000" bIns="36000" rtlCol="0">
            <a:spAutoFit/>
          </a:bodyPr>
          <a:lstStyle/>
          <a:p>
            <a:pPr>
              <a:lnSpc>
                <a:spcPct val="150000"/>
              </a:lnSpc>
              <a:spcAft>
                <a:spcPts val="0"/>
              </a:spcAft>
            </a:pPr>
            <a:r>
              <a:rPr lang="en-US" altLang="zh-CN"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答案</a:t>
            </a:r>
            <a:r>
              <a:rPr lang="en-US" altLang="zh-CN" dirty="0" smtClean="0">
                <a:solidFill>
                  <a:srgbClr val="A50021"/>
                </a:solidFill>
                <a:latin typeface="微软雅黑" panose="020B0503020204020204" pitchFamily="34" charset="-122"/>
                <a:ea typeface="微软雅黑" panose="020B0503020204020204" pitchFamily="34" charset="-122"/>
                <a:cs typeface="Times New Roman" panose="02020603050405020304"/>
              </a:rPr>
              <a:t>]C</a:t>
            </a:r>
            <a:endParaRPr lang="en-US" altLang="zh-CN" dirty="0" smtClean="0">
              <a:solidFill>
                <a:srgbClr val="A50021"/>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altLang="zh-CN"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解析</a:t>
            </a:r>
            <a:r>
              <a:rPr lang="en-US" altLang="zh-CN"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图甲中</a:t>
            </a:r>
            <a:r>
              <a:rPr lang="en-US" altLang="zh-CN"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物体随传送带一起向右匀速运动的过程中</a:t>
            </a:r>
            <a:r>
              <a:rPr lang="en-US" altLang="zh-CN"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虽然两个物体相互接触</a:t>
            </a:r>
            <a:r>
              <a:rPr lang="en-US" altLang="zh-CN"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但是没有相对运动的趋势</a:t>
            </a:r>
            <a:r>
              <a:rPr lang="en-US" altLang="zh-CN"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所以此时物体和传送带之间没有摩擦力。图乙中</a:t>
            </a:r>
            <a:r>
              <a:rPr lang="en-US" altLang="zh-CN"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物体随着倾斜的传送带一起匀速向上运动的过程中</a:t>
            </a:r>
            <a:r>
              <a:rPr lang="en-US" altLang="zh-CN"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此时物体有向下的运动趋势</a:t>
            </a:r>
            <a:r>
              <a:rPr lang="en-US" altLang="zh-CN"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所以物体和传送带间有摩擦力</a:t>
            </a:r>
            <a:r>
              <a:rPr lang="en-US" altLang="zh-CN"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且摩擦力的方向与物体运动趋势方向相反</a:t>
            </a:r>
            <a:r>
              <a:rPr lang="en-US" altLang="zh-CN"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即方向向上。</a:t>
            </a:r>
            <a:endPar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5">
                                            <p:txEl>
                                              <p:pRg st="0" end="0"/>
                                            </p:txEl>
                                          </p:spTgt>
                                        </p:tgtEl>
                                        <p:attrNameLst>
                                          <p:attrName>style.visibility</p:attrName>
                                        </p:attrNameLst>
                                      </p:cBhvr>
                                      <p:to>
                                        <p:strVal val="visible"/>
                                      </p:to>
                                    </p:set>
                                    <p:animEffect transition="in" filter="fade">
                                      <p:cBhvr>
                                        <p:cTn id="7" dur="500"/>
                                        <p:tgtEl>
                                          <p:spTgt spid="1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5">
                                            <p:txEl>
                                              <p:pRg st="1" end="1"/>
                                            </p:txEl>
                                          </p:spTgt>
                                        </p:tgtEl>
                                        <p:attrNameLst>
                                          <p:attrName>style.visibility</p:attrName>
                                        </p:attrNameLst>
                                      </p:cBhvr>
                                      <p:to>
                                        <p:strVal val="visible"/>
                                      </p:to>
                                    </p:set>
                                    <p:animEffect transition="in" filter="fade">
                                      <p:cBhvr>
                                        <p:cTn id="12" dur="500"/>
                                        <p:tgtEl>
                                          <p:spTgt spid="1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4" name="文本框 17"/>
          <p:cNvSpPr txBox="1">
            <a:spLocks noChangeArrowheads="1"/>
          </p:cNvSpPr>
          <p:nvPr/>
        </p:nvSpPr>
        <p:spPr bwMode="auto">
          <a:xfrm>
            <a:off x="823087" y="341542"/>
            <a:ext cx="3406949" cy="4436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36000" tIns="0" rIns="36000" bIns="3600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a:lnSpc>
                <a:spcPct val="150000"/>
              </a:lnSpc>
              <a:defRPr/>
            </a:pPr>
            <a:r>
              <a:rPr lang="zh-CN" altLang="en-US" sz="2000" b="1" dirty="0" smtClean="0">
                <a:solidFill>
                  <a:srgbClr val="0FA096"/>
                </a:solidFill>
                <a:latin typeface="微软雅黑" panose="020B0503020204020204" pitchFamily="34" charset="-122"/>
                <a:ea typeface="微软雅黑" panose="020B0503020204020204" pitchFamily="34" charset="-122"/>
              </a:rPr>
              <a:t>探究三</a:t>
            </a:r>
            <a:r>
              <a:rPr lang="zh-CN" altLang="en-US" sz="2000" b="1" dirty="0">
                <a:solidFill>
                  <a:srgbClr val="0FA096"/>
                </a:solidFill>
                <a:latin typeface="微软雅黑" panose="020B0503020204020204" pitchFamily="34" charset="-122"/>
                <a:ea typeface="微软雅黑" panose="020B0503020204020204" pitchFamily="34" charset="-122"/>
              </a:rPr>
              <a:t>　</a:t>
            </a:r>
            <a:r>
              <a:rPr lang="zh-CN" altLang="en-US" sz="2000" b="1" dirty="0" smtClean="0">
                <a:solidFill>
                  <a:srgbClr val="0FA096"/>
                </a:solidFill>
                <a:latin typeface="微软雅黑" panose="020B0503020204020204" pitchFamily="34" charset="-122"/>
                <a:ea typeface="微软雅黑" panose="020B0503020204020204" pitchFamily="34" charset="-122"/>
              </a:rPr>
              <a:t>牛顿第一定律及惯性</a:t>
            </a:r>
            <a:endParaRPr lang="zh-CN" altLang="en-US" sz="2000" b="1" dirty="0">
              <a:solidFill>
                <a:srgbClr val="0FA096"/>
              </a:solidFill>
              <a:latin typeface="微软雅黑" panose="020B0503020204020204" pitchFamily="34" charset="-122"/>
              <a:ea typeface="微软雅黑" panose="020B0503020204020204" pitchFamily="34" charset="-122"/>
            </a:endParaRPr>
          </a:p>
        </p:txBody>
      </p:sp>
      <p:sp>
        <p:nvSpPr>
          <p:cNvPr id="10" name="文本框 10"/>
          <p:cNvSpPr txBox="1"/>
          <p:nvPr/>
        </p:nvSpPr>
        <p:spPr>
          <a:xfrm>
            <a:off x="85294" y="352265"/>
            <a:ext cx="288147" cy="1926807"/>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rPr>
              <a:t>考点梳理 夯实基础</a:t>
            </a:r>
            <a:endPar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endParaRPr>
          </a:p>
        </p:txBody>
      </p:sp>
      <p:grpSp>
        <p:nvGrpSpPr>
          <p:cNvPr id="2" name="组合 6"/>
          <p:cNvGrpSpPr/>
          <p:nvPr/>
        </p:nvGrpSpPr>
        <p:grpSpPr>
          <a:xfrm>
            <a:off x="1188" y="2836806"/>
            <a:ext cx="428625" cy="1928489"/>
            <a:chOff x="-7792" y="350584"/>
            <a:chExt cx="428625" cy="1893852"/>
          </a:xfrm>
        </p:grpSpPr>
        <p:sp>
          <p:nvSpPr>
            <p:cNvPr id="12" name="矩形 11"/>
            <p:cNvSpPr/>
            <p:nvPr/>
          </p:nvSpPr>
          <p:spPr>
            <a:xfrm>
              <a:off x="-7792" y="350584"/>
              <a:ext cx="428625" cy="1893852"/>
            </a:xfrm>
            <a:prstGeom prst="rect">
              <a:avLst/>
            </a:prstGeom>
            <a:solidFill>
              <a:srgbClr val="0FA096"/>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13" name="文本框 10"/>
            <p:cNvSpPr txBox="1"/>
            <p:nvPr/>
          </p:nvSpPr>
          <p:spPr>
            <a:xfrm>
              <a:off x="85300" y="352236"/>
              <a:ext cx="288147" cy="1892200"/>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solidFill>
                  <a:latin typeface="微软雅黑" panose="020B0503020204020204" pitchFamily="34" charset="-122"/>
                  <a:ea typeface="微软雅黑" panose="020B0503020204020204" pitchFamily="34" charset="-122"/>
                </a:rPr>
                <a:t>考向探究 逐个击破</a:t>
              </a:r>
              <a:endParaRPr lang="zh-CN" altLang="en-US" sz="1400" spc="300" dirty="0" smtClean="0">
                <a:solidFill>
                  <a:schemeClr val="bg1"/>
                </a:solidFill>
                <a:latin typeface="微软雅黑" panose="020B0503020204020204" pitchFamily="34" charset="-122"/>
                <a:ea typeface="微软雅黑" panose="020B0503020204020204" pitchFamily="34" charset="-122"/>
              </a:endParaRPr>
            </a:p>
          </p:txBody>
        </p:sp>
      </p:grpSp>
      <p:grpSp>
        <p:nvGrpSpPr>
          <p:cNvPr id="15" name="组合 14"/>
          <p:cNvGrpSpPr/>
          <p:nvPr/>
        </p:nvGrpSpPr>
        <p:grpSpPr>
          <a:xfrm>
            <a:off x="816866" y="748145"/>
            <a:ext cx="7910039" cy="3069184"/>
            <a:chOff x="816866" y="748145"/>
            <a:chExt cx="7910039" cy="3069184"/>
          </a:xfrm>
        </p:grpSpPr>
        <p:sp>
          <p:nvSpPr>
            <p:cNvPr id="19" name="文本框 18"/>
            <p:cNvSpPr txBox="1">
              <a:spLocks noChangeArrowheads="1"/>
            </p:cNvSpPr>
            <p:nvPr/>
          </p:nvSpPr>
          <p:spPr bwMode="auto">
            <a:xfrm>
              <a:off x="816866" y="748145"/>
              <a:ext cx="7910039" cy="1319198"/>
            </a:xfrm>
            <a:prstGeom prst="rect">
              <a:avLst/>
            </a:prstGeom>
            <a:noFill/>
            <a:ln w="9525">
              <a:noFill/>
              <a:miter lim="800000"/>
            </a:ln>
          </p:spPr>
          <p:txBody>
            <a:bodyPr wrap="square" lIns="36000" tIns="36000" rIns="36000" bIns="36000">
              <a:spAutoFit/>
            </a:bodyPr>
            <a:lstStyle/>
            <a:p>
              <a:pPr>
                <a:lnSpc>
                  <a:spcPct val="150000"/>
                </a:lnSpc>
                <a:spcAft>
                  <a:spcPts val="0"/>
                </a:spcAft>
              </a:pPr>
              <a:r>
                <a:rPr 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6.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如图</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6-7</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所示</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让小球从圆弧斜面</a:t>
              </a:r>
              <a:r>
                <a:rPr 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A</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点静止释放</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运动到水平</a:t>
              </a:r>
              <a:r>
                <a:rPr 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C</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点时</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若一切外力全部消失</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则小球会沿</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路线继续运动</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判断的依据是</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en-US" u="sng" dirty="0" smtClean="0">
                  <a:solidFill>
                    <a:srgbClr val="000000"/>
                  </a:solidFill>
                  <a:uFill>
                    <a:solidFill>
                      <a:srgbClr val="000000"/>
                    </a:solidFill>
                  </a:uFill>
                  <a:latin typeface="微软雅黑" panose="020B0503020204020204" pitchFamily="34" charset="-122"/>
                  <a:cs typeface="Times New Roman" panose="02020603050405020304"/>
                </a:rPr>
                <a:t>    </a:t>
              </a:r>
              <a:endParaRPr lang="en-US" u="sng" dirty="0" smtClean="0">
                <a:solidFill>
                  <a:srgbClr val="000000"/>
                </a:solidFill>
                <a:uFill>
                  <a:solidFill>
                    <a:srgbClr val="000000"/>
                  </a:solidFill>
                </a:uFill>
                <a:latin typeface="微软雅黑" panose="020B0503020204020204" pitchFamily="34" charset="-122"/>
                <a:cs typeface="Times New Roman" panose="02020603050405020304"/>
              </a:endParaRPr>
            </a:p>
            <a:p>
              <a:pPr>
                <a:lnSpc>
                  <a:spcPct val="150000"/>
                </a:lnSpc>
                <a:spcAft>
                  <a:spcPts val="0"/>
                </a:spcAft>
              </a:pPr>
              <a:r>
                <a:rPr lang="en-US" u="sng" dirty="0" smtClean="0">
                  <a:solidFill>
                    <a:srgbClr val="000000"/>
                  </a:solidFill>
                  <a:uFill>
                    <a:solidFill>
                      <a:srgbClr val="000000"/>
                    </a:solidFill>
                  </a:uFill>
                  <a:latin typeface="微软雅黑" panose="020B0503020204020204" pitchFamily="34" charset="-122"/>
                  <a:cs typeface="Times New Roman" panose="02020603050405020304"/>
                </a:rPr>
                <a:t>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sz="1050" dirty="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grpSp>
          <p:nvGrpSpPr>
            <p:cNvPr id="18" name="组合 17"/>
            <p:cNvGrpSpPr/>
            <p:nvPr/>
          </p:nvGrpSpPr>
          <p:grpSpPr>
            <a:xfrm>
              <a:off x="4067635" y="2222558"/>
              <a:ext cx="1173522" cy="1594771"/>
              <a:chOff x="3947563" y="1716406"/>
              <a:chExt cx="1173522" cy="1594771"/>
            </a:xfrm>
          </p:grpSpPr>
          <p:pic>
            <p:nvPicPr>
              <p:cNvPr id="11" name="20JX37.EPS" descr="id:2147500592;FounderCES"/>
              <p:cNvPicPr/>
              <p:nvPr/>
            </p:nvPicPr>
            <p:blipFill>
              <a:blip r:embed="rId1" cstate="print">
                <a:clrChange>
                  <a:clrFrom>
                    <a:srgbClr val="FFFFFF"/>
                  </a:clrFrom>
                  <a:clrTo>
                    <a:srgbClr val="FFFFFF">
                      <a:alpha val="0"/>
                    </a:srgbClr>
                  </a:clrTo>
                </a:clrChange>
              </a:blip>
              <a:stretch>
                <a:fillRect/>
              </a:stretch>
            </p:blipFill>
            <p:spPr>
              <a:xfrm>
                <a:off x="3947563" y="1716406"/>
                <a:ext cx="1173522" cy="1068358"/>
              </a:xfrm>
              <a:prstGeom prst="rect">
                <a:avLst/>
              </a:prstGeom>
            </p:spPr>
          </p:pic>
          <p:sp>
            <p:nvSpPr>
              <p:cNvPr id="17" name="矩形 16"/>
              <p:cNvSpPr/>
              <p:nvPr/>
            </p:nvSpPr>
            <p:spPr>
              <a:xfrm>
                <a:off x="4175171" y="2941845"/>
                <a:ext cx="784189" cy="369332"/>
              </a:xfrm>
              <a:prstGeom prst="rect">
                <a:avLst/>
              </a:prstGeom>
            </p:spPr>
            <p:txBody>
              <a:bodyPr wrap="none">
                <a:spAutoFit/>
              </a:bodyPr>
              <a:lstStyle/>
              <a:p>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图</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6-7</a:t>
                </a:r>
                <a:endParaRPr lang="zh-CN" altLang="en-US" dirty="0"/>
              </a:p>
            </p:txBody>
          </p:sp>
        </p:grpSp>
      </p:grpSp>
      <p:sp>
        <p:nvSpPr>
          <p:cNvPr id="23553" name="Rectangle 1"/>
          <p:cNvSpPr>
            <a:spLocks noChangeArrowheads="1"/>
          </p:cNvSpPr>
          <p:nvPr/>
        </p:nvSpPr>
        <p:spPr bwMode="auto">
          <a:xfrm>
            <a:off x="812799" y="1607128"/>
            <a:ext cx="3185487" cy="369332"/>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1800" b="1" i="0" u="none" strike="noStrike" cap="none" normalizeH="0" baseline="0" dirty="0" smtClean="0">
                <a:ln>
                  <a:noFill/>
                </a:ln>
                <a:solidFill>
                  <a:srgbClr val="C00000"/>
                </a:solidFill>
                <a:effectLst/>
                <a:latin typeface="微软雅黑" panose="020B0503020204020204" pitchFamily="34" charset="-122"/>
                <a:ea typeface="微软雅黑" panose="020B0503020204020204" pitchFamily="34" charset="-122"/>
                <a:cs typeface="Times New Roman" panose="02020603050405020304" pitchFamily="18" charset="0"/>
              </a:rPr>
              <a:t>时将保持原来的运动状态不变</a:t>
            </a:r>
            <a:endParaRPr kumimoji="0" lang="zh-CN" altLang="en-US" sz="1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p:txBody>
      </p:sp>
      <p:sp>
        <p:nvSpPr>
          <p:cNvPr id="14" name="矩形 13"/>
          <p:cNvSpPr/>
          <p:nvPr/>
        </p:nvSpPr>
        <p:spPr>
          <a:xfrm>
            <a:off x="3226098" y="1228787"/>
            <a:ext cx="338554" cy="369332"/>
          </a:xfrm>
          <a:prstGeom prst="rect">
            <a:avLst/>
          </a:prstGeom>
        </p:spPr>
        <p:txBody>
          <a:bodyPr wrap="none">
            <a:spAutoFit/>
          </a:bodyPr>
          <a:lstStyle/>
          <a:p>
            <a:r>
              <a:rPr lang="en-US" altLang="zh-CN" b="1" i="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b</a:t>
            </a:r>
            <a:endParaRPr lang="zh-CN" altLang="en-US" dirty="0"/>
          </a:p>
        </p:txBody>
      </p:sp>
      <p:sp>
        <p:nvSpPr>
          <p:cNvPr id="16" name="矩形 15"/>
          <p:cNvSpPr/>
          <p:nvPr/>
        </p:nvSpPr>
        <p:spPr>
          <a:xfrm>
            <a:off x="6638541" y="1201655"/>
            <a:ext cx="2031325" cy="369332"/>
          </a:xfrm>
          <a:prstGeom prst="rect">
            <a:avLst/>
          </a:prstGeom>
        </p:spPr>
        <p:txBody>
          <a:bodyPr wrap="none">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一切物体不受外力</a:t>
            </a:r>
            <a:endParaRPr lang="zh-CN" altLang="en-US" dirty="0"/>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500"/>
                                        <p:tgtEl>
                                          <p:spTgt spid="16"/>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23553"/>
                                        </p:tgtEl>
                                        <p:attrNameLst>
                                          <p:attrName>style.visibility</p:attrName>
                                        </p:attrNameLst>
                                      </p:cBhvr>
                                      <p:to>
                                        <p:strVal val="visible"/>
                                      </p:to>
                                    </p:set>
                                    <p:animEffect transition="in" filter="fade">
                                      <p:cBhvr>
                                        <p:cTn id="15" dur="500"/>
                                        <p:tgtEl>
                                          <p:spTgt spid="235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3" grpId="0"/>
      <p:bldP spid="14" grpId="0"/>
      <p:bldP spid="16"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9"/>
          <p:cNvGrpSpPr/>
          <p:nvPr/>
        </p:nvGrpSpPr>
        <p:grpSpPr>
          <a:xfrm>
            <a:off x="-7792" y="350583"/>
            <a:ext cx="428625" cy="1928489"/>
            <a:chOff x="-7792" y="350584"/>
            <a:chExt cx="428625" cy="1893852"/>
          </a:xfrm>
        </p:grpSpPr>
        <p:sp>
          <p:nvSpPr>
            <p:cNvPr id="11" name="矩形 10"/>
            <p:cNvSpPr/>
            <p:nvPr/>
          </p:nvSpPr>
          <p:spPr>
            <a:xfrm>
              <a:off x="-7792" y="350584"/>
              <a:ext cx="428625" cy="1893852"/>
            </a:xfrm>
            <a:prstGeom prst="rect">
              <a:avLst/>
            </a:prstGeom>
            <a:solidFill>
              <a:srgbClr val="0FA096"/>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16" name="文本框 10"/>
            <p:cNvSpPr txBox="1"/>
            <p:nvPr/>
          </p:nvSpPr>
          <p:spPr>
            <a:xfrm>
              <a:off x="85304" y="352236"/>
              <a:ext cx="288147" cy="1892200"/>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solidFill>
                  <a:latin typeface="微软雅黑" panose="020B0503020204020204" pitchFamily="34" charset="-122"/>
                  <a:ea typeface="微软雅黑" panose="020B0503020204020204" pitchFamily="34" charset="-122"/>
                </a:rPr>
                <a:t>考点梳理 夯实基础</a:t>
              </a:r>
              <a:endParaRPr lang="zh-CN" altLang="en-US" sz="1400" spc="300" dirty="0" smtClean="0">
                <a:solidFill>
                  <a:schemeClr val="bg1"/>
                </a:solidFill>
                <a:latin typeface="微软雅黑" panose="020B0503020204020204" pitchFamily="34" charset="-122"/>
                <a:ea typeface="微软雅黑" panose="020B0503020204020204" pitchFamily="34" charset="-122"/>
              </a:endParaRPr>
            </a:p>
          </p:txBody>
        </p:sp>
      </p:grpSp>
      <p:sp>
        <p:nvSpPr>
          <p:cNvPr id="19" name="文本框 10"/>
          <p:cNvSpPr txBox="1"/>
          <p:nvPr/>
        </p:nvSpPr>
        <p:spPr>
          <a:xfrm>
            <a:off x="85303" y="2819416"/>
            <a:ext cx="288147" cy="1926806"/>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rPr>
              <a:t>考向探究 逐个击破</a:t>
            </a:r>
            <a:endPar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endParaRPr>
          </a:p>
        </p:txBody>
      </p:sp>
      <p:sp>
        <p:nvSpPr>
          <p:cNvPr id="8" name="文本框 14"/>
          <p:cNvSpPr txBox="1">
            <a:spLocks noChangeArrowheads="1"/>
          </p:cNvSpPr>
          <p:nvPr/>
        </p:nvSpPr>
        <p:spPr bwMode="auto">
          <a:xfrm>
            <a:off x="812466" y="352237"/>
            <a:ext cx="2637508" cy="5343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36000" tIns="36000" rIns="36000" bIns="3600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a:lnSpc>
                <a:spcPct val="150000"/>
              </a:lnSpc>
              <a:defRPr/>
            </a:pPr>
            <a:r>
              <a:rPr lang="zh-CN" altLang="en-US" sz="2000" b="1" dirty="0">
                <a:solidFill>
                  <a:srgbClr val="0FA096"/>
                </a:solidFill>
                <a:latin typeface="微软雅黑" panose="020B0503020204020204" pitchFamily="34" charset="-122"/>
                <a:ea typeface="微软雅黑" panose="020B0503020204020204" pitchFamily="34" charset="-122"/>
              </a:rPr>
              <a:t>考点一　</a:t>
            </a:r>
            <a:r>
              <a:rPr lang="zh-CN" altLang="en-US" sz="2000" b="1" dirty="0" smtClean="0">
                <a:solidFill>
                  <a:srgbClr val="0FA096"/>
                </a:solidFill>
                <a:latin typeface="微软雅黑" panose="020B0503020204020204" pitchFamily="34" charset="-122"/>
                <a:ea typeface="微软雅黑" panose="020B0503020204020204" pitchFamily="34" charset="-122"/>
              </a:rPr>
              <a:t>力的基本概念</a:t>
            </a:r>
            <a:endParaRPr lang="zh-CN" altLang="en-US" sz="2000" b="1" dirty="0">
              <a:solidFill>
                <a:srgbClr val="0FA096"/>
              </a:solidFill>
              <a:latin typeface="微软雅黑" panose="020B0503020204020204" pitchFamily="34" charset="-122"/>
              <a:ea typeface="微软雅黑" panose="020B0503020204020204" pitchFamily="34" charset="-122"/>
            </a:endParaRPr>
          </a:p>
        </p:txBody>
      </p:sp>
      <p:sp>
        <p:nvSpPr>
          <p:cNvPr id="25" name="文本框 18"/>
          <p:cNvSpPr txBox="1">
            <a:spLocks noChangeArrowheads="1"/>
          </p:cNvSpPr>
          <p:nvPr/>
        </p:nvSpPr>
        <p:spPr bwMode="auto">
          <a:xfrm>
            <a:off x="816866" y="818195"/>
            <a:ext cx="7910039" cy="2981192"/>
          </a:xfrm>
          <a:prstGeom prst="rect">
            <a:avLst/>
          </a:prstGeom>
          <a:noFill/>
          <a:ln w="9525">
            <a:noFill/>
            <a:miter lim="800000"/>
          </a:ln>
        </p:spPr>
        <p:txBody>
          <a:bodyPr wrap="square" lIns="36000" tIns="36000" rIns="36000" bIns="36000">
            <a:spAutoFit/>
          </a:bodyPr>
          <a:lstStyle/>
          <a:p>
            <a:pPr>
              <a:lnSpc>
                <a:spcPct val="150000"/>
              </a:lnSpc>
              <a:spcAft>
                <a:spcPts val="0"/>
              </a:spcAft>
            </a:pPr>
            <a:r>
              <a:rPr 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1. </a:t>
            </a:r>
            <a:r>
              <a:rPr lang="zh-CN" alt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力的产生：</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力是物体对物体的作用</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发生作用的两个物体</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一个是施力物体</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另一个是受力物体。</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2. </a:t>
            </a:r>
            <a:r>
              <a:rPr lang="zh-CN" alt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力的相互作用：</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物体间力的作用是</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的</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一个物体对另一个物体施力的同时</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也受到另一个物体对它的反作用力。</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3. </a:t>
            </a:r>
            <a:r>
              <a:rPr lang="zh-CN" alt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力的单位：</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国际单位是牛顿</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简称牛</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符号是</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4. </a:t>
            </a:r>
            <a:r>
              <a:rPr lang="zh-CN" alt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常见力估测：</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托起两个鸡蛋的力大小为</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1 N,</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一名中学生的重力约为</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500 N,</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九年级物理课本重约</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2 N</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sp>
        <p:nvSpPr>
          <p:cNvPr id="9" name="矩形 8"/>
          <p:cNvSpPr/>
          <p:nvPr/>
        </p:nvSpPr>
        <p:spPr>
          <a:xfrm>
            <a:off x="4670531" y="1700130"/>
            <a:ext cx="646331" cy="369332"/>
          </a:xfrm>
          <a:prstGeom prst="rect">
            <a:avLst/>
          </a:prstGeom>
        </p:spPr>
        <p:txBody>
          <a:bodyPr wrap="none">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相互</a:t>
            </a:r>
            <a:endParaRPr lang="zh-CN" altLang="en-US" dirty="0"/>
          </a:p>
        </p:txBody>
      </p:sp>
      <p:sp>
        <p:nvSpPr>
          <p:cNvPr id="10" name="矩形 9"/>
          <p:cNvSpPr/>
          <p:nvPr/>
        </p:nvSpPr>
        <p:spPr>
          <a:xfrm>
            <a:off x="5635577" y="2560122"/>
            <a:ext cx="380232" cy="369332"/>
          </a:xfrm>
          <a:prstGeom prst="rect">
            <a:avLst/>
          </a:prstGeom>
        </p:spPr>
        <p:txBody>
          <a:bodyPr wrap="none">
            <a:spAutoFit/>
          </a:bodyPr>
          <a:lstStyle/>
          <a:p>
            <a:r>
              <a:rPr lang="en-US" altLang="zh-CN"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N</a:t>
            </a:r>
            <a:endParaRPr lang="zh-CN" altLang="en-US" dirty="0"/>
          </a:p>
        </p:txBody>
      </p:sp>
    </p:spTree>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5">
                                            <p:txEl>
                                              <p:pRg st="1" end="1"/>
                                            </p:txEl>
                                          </p:spTgt>
                                        </p:tgtEl>
                                        <p:attrNameLst>
                                          <p:attrName>style.visibility</p:attrName>
                                        </p:attrNameLst>
                                      </p:cBhvr>
                                      <p:to>
                                        <p:strVal val="visible"/>
                                      </p:to>
                                    </p:set>
                                    <p:animEffect transition="in" filter="fade">
                                      <p:cBhvr>
                                        <p:cTn id="7" dur="500"/>
                                        <p:tgtEl>
                                          <p:spTgt spid="25">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5">
                                            <p:txEl>
                                              <p:pRg st="2" end="2"/>
                                            </p:txEl>
                                          </p:spTgt>
                                        </p:tgtEl>
                                        <p:attrNameLst>
                                          <p:attrName>style.visibility</p:attrName>
                                        </p:attrNameLst>
                                      </p:cBhvr>
                                      <p:to>
                                        <p:strVal val="visible"/>
                                      </p:to>
                                    </p:set>
                                    <p:animEffect transition="in" filter="fade">
                                      <p:cBhvr>
                                        <p:cTn id="17" dur="500"/>
                                        <p:tgtEl>
                                          <p:spTgt spid="2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5">
                                            <p:txEl>
                                              <p:pRg st="3" end="3"/>
                                            </p:txEl>
                                          </p:spTgt>
                                        </p:tgtEl>
                                        <p:attrNameLst>
                                          <p:attrName>style.visibility</p:attrName>
                                        </p:attrNameLst>
                                      </p:cBhvr>
                                      <p:to>
                                        <p:strVal val="visible"/>
                                      </p:to>
                                    </p:set>
                                    <p:animEffect transition="in" filter="fade">
                                      <p:cBhvr>
                                        <p:cTn id="27" dur="500"/>
                                        <p:tgtEl>
                                          <p:spTgt spid="2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文本框 10"/>
          <p:cNvSpPr txBox="1"/>
          <p:nvPr/>
        </p:nvSpPr>
        <p:spPr>
          <a:xfrm>
            <a:off x="85294" y="352265"/>
            <a:ext cx="288147" cy="1926807"/>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rPr>
              <a:t>考点梳理 夯实基础</a:t>
            </a:r>
            <a:endPar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endParaRPr>
          </a:p>
        </p:txBody>
      </p:sp>
      <p:grpSp>
        <p:nvGrpSpPr>
          <p:cNvPr id="2" name="组合 6"/>
          <p:cNvGrpSpPr/>
          <p:nvPr/>
        </p:nvGrpSpPr>
        <p:grpSpPr>
          <a:xfrm>
            <a:off x="1188" y="2836806"/>
            <a:ext cx="428625" cy="1928489"/>
            <a:chOff x="-7792" y="350584"/>
            <a:chExt cx="428625" cy="1893852"/>
          </a:xfrm>
        </p:grpSpPr>
        <p:sp>
          <p:nvSpPr>
            <p:cNvPr id="14" name="矩形 13"/>
            <p:cNvSpPr/>
            <p:nvPr/>
          </p:nvSpPr>
          <p:spPr>
            <a:xfrm>
              <a:off x="-7792" y="350584"/>
              <a:ext cx="428625" cy="1893852"/>
            </a:xfrm>
            <a:prstGeom prst="rect">
              <a:avLst/>
            </a:prstGeom>
            <a:solidFill>
              <a:srgbClr val="0FA096"/>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15" name="文本框 10"/>
            <p:cNvSpPr txBox="1"/>
            <p:nvPr/>
          </p:nvSpPr>
          <p:spPr>
            <a:xfrm>
              <a:off x="85300" y="352236"/>
              <a:ext cx="288147" cy="1892200"/>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solidFill>
                  <a:latin typeface="微软雅黑" panose="020B0503020204020204" pitchFamily="34" charset="-122"/>
                  <a:ea typeface="微软雅黑" panose="020B0503020204020204" pitchFamily="34" charset="-122"/>
                </a:rPr>
                <a:t>考向探究 逐个击破</a:t>
              </a:r>
              <a:endParaRPr lang="zh-CN" altLang="en-US" sz="1400" spc="300" dirty="0" smtClean="0">
                <a:solidFill>
                  <a:schemeClr val="bg1"/>
                </a:solidFill>
                <a:latin typeface="微软雅黑" panose="020B0503020204020204" pitchFamily="34" charset="-122"/>
                <a:ea typeface="微软雅黑" panose="020B0503020204020204" pitchFamily="34" charset="-122"/>
              </a:endParaRPr>
            </a:p>
          </p:txBody>
        </p:sp>
      </p:grpSp>
      <p:grpSp>
        <p:nvGrpSpPr>
          <p:cNvPr id="10" name="组合 9"/>
          <p:cNvGrpSpPr/>
          <p:nvPr/>
        </p:nvGrpSpPr>
        <p:grpSpPr>
          <a:xfrm>
            <a:off x="816866" y="374073"/>
            <a:ext cx="7878247" cy="2981192"/>
            <a:chOff x="816866" y="374073"/>
            <a:chExt cx="7878247" cy="2981192"/>
          </a:xfrm>
        </p:grpSpPr>
        <p:sp>
          <p:nvSpPr>
            <p:cNvPr id="19" name="文本框 18"/>
            <p:cNvSpPr txBox="1">
              <a:spLocks noChangeArrowheads="1"/>
            </p:cNvSpPr>
            <p:nvPr/>
          </p:nvSpPr>
          <p:spPr bwMode="auto">
            <a:xfrm>
              <a:off x="816866" y="374073"/>
              <a:ext cx="7878247" cy="2981192"/>
            </a:xfrm>
            <a:prstGeom prst="rect">
              <a:avLst/>
            </a:prstGeom>
            <a:noFill/>
            <a:ln w="9525">
              <a:noFill/>
              <a:miter lim="800000"/>
            </a:ln>
          </p:spPr>
          <p:txBody>
            <a:bodyPr wrap="square" lIns="36000" tIns="36000" rIns="36000" bIns="36000">
              <a:spAutoFit/>
            </a:bodyPr>
            <a:lstStyle/>
            <a:p>
              <a:pPr>
                <a:lnSpc>
                  <a:spcPct val="150000"/>
                </a:lnSpc>
                <a:spcAft>
                  <a:spcPts val="0"/>
                </a:spcAft>
              </a:pPr>
              <a:r>
                <a:rPr 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7.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如图</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6-8</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所示</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沿水平方向匀速飞行的飞机上</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先后自由落下两颗炸弹</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在不计空气阻力的情况下</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能正确反映飞机和两颗炸弹相对运动状态的是</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endParaRPr lang="en-US" altLang="zh-CN"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图</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6-8</a:t>
              </a:r>
              <a:endParaRPr lang="zh-CN" dirty="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pic>
          <p:nvPicPr>
            <p:cNvPr id="8" name="20JX38.EPS" descr="id:2147500599;FounderCES"/>
            <p:cNvPicPr/>
            <p:nvPr/>
          </p:nvPicPr>
          <p:blipFill>
            <a:blip r:embed="rId1" cstate="print">
              <a:clrChange>
                <a:clrFrom>
                  <a:srgbClr val="FFFFFF"/>
                </a:clrFrom>
                <a:clrTo>
                  <a:srgbClr val="FFFFFF">
                    <a:alpha val="0"/>
                  </a:srgbClr>
                </a:clrTo>
              </a:clrChange>
            </a:blip>
            <a:stretch>
              <a:fillRect/>
            </a:stretch>
          </p:blipFill>
          <p:spPr>
            <a:xfrm>
              <a:off x="2683913" y="1376219"/>
              <a:ext cx="4419316" cy="1359651"/>
            </a:xfrm>
            <a:prstGeom prst="rect">
              <a:avLst/>
            </a:prstGeom>
          </p:spPr>
        </p:pic>
      </p:grpSp>
    </p:spTree>
  </p:cSld>
  <p:clrMapOvr>
    <a:masterClrMapping/>
  </p:clrMapOvr>
  <p:transition spd="slow">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文本框 10"/>
          <p:cNvSpPr txBox="1"/>
          <p:nvPr/>
        </p:nvSpPr>
        <p:spPr>
          <a:xfrm>
            <a:off x="85294" y="352265"/>
            <a:ext cx="288147" cy="1926807"/>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rPr>
              <a:t>考点梳理 夯实基础</a:t>
            </a:r>
            <a:endPar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endParaRPr>
          </a:p>
        </p:txBody>
      </p:sp>
      <p:grpSp>
        <p:nvGrpSpPr>
          <p:cNvPr id="2" name="组合 6"/>
          <p:cNvGrpSpPr/>
          <p:nvPr/>
        </p:nvGrpSpPr>
        <p:grpSpPr>
          <a:xfrm>
            <a:off x="1188" y="2836806"/>
            <a:ext cx="428625" cy="1928489"/>
            <a:chOff x="-7792" y="350584"/>
            <a:chExt cx="428625" cy="1893852"/>
          </a:xfrm>
        </p:grpSpPr>
        <p:sp>
          <p:nvSpPr>
            <p:cNvPr id="12" name="矩形 11"/>
            <p:cNvSpPr/>
            <p:nvPr/>
          </p:nvSpPr>
          <p:spPr>
            <a:xfrm>
              <a:off x="-7792" y="350584"/>
              <a:ext cx="428625" cy="1893852"/>
            </a:xfrm>
            <a:prstGeom prst="rect">
              <a:avLst/>
            </a:prstGeom>
            <a:solidFill>
              <a:srgbClr val="0FA096"/>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13" name="文本框 10"/>
            <p:cNvSpPr txBox="1"/>
            <p:nvPr/>
          </p:nvSpPr>
          <p:spPr>
            <a:xfrm>
              <a:off x="85300" y="352236"/>
              <a:ext cx="288147" cy="1892200"/>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solidFill>
                  <a:latin typeface="微软雅黑" panose="020B0503020204020204" pitchFamily="34" charset="-122"/>
                  <a:ea typeface="微软雅黑" panose="020B0503020204020204" pitchFamily="34" charset="-122"/>
                </a:rPr>
                <a:t>考向探究 逐个击破</a:t>
              </a:r>
              <a:endParaRPr lang="zh-CN" altLang="en-US" sz="1400" spc="300" dirty="0" smtClean="0">
                <a:solidFill>
                  <a:schemeClr val="bg1"/>
                </a:solidFill>
                <a:latin typeface="微软雅黑" panose="020B0503020204020204" pitchFamily="34" charset="-122"/>
                <a:ea typeface="微软雅黑" panose="020B0503020204020204" pitchFamily="34" charset="-122"/>
              </a:endParaRPr>
            </a:p>
          </p:txBody>
        </p:sp>
      </p:grpSp>
      <p:sp>
        <p:nvSpPr>
          <p:cNvPr id="15" name="TextBox 14"/>
          <p:cNvSpPr txBox="1"/>
          <p:nvPr/>
        </p:nvSpPr>
        <p:spPr>
          <a:xfrm>
            <a:off x="886691" y="332510"/>
            <a:ext cx="7813964" cy="2516770"/>
          </a:xfrm>
          <a:prstGeom prst="rect">
            <a:avLst/>
          </a:prstGeom>
          <a:solidFill>
            <a:schemeClr val="bg1">
              <a:lumMod val="95000"/>
            </a:schemeClr>
          </a:solidFill>
        </p:spPr>
        <p:txBody>
          <a:bodyPr wrap="square" lIns="36000" tIns="36000" rIns="36000" bIns="36000" rtlCol="0">
            <a:spAutoFit/>
          </a:bodyPr>
          <a:lstStyle/>
          <a:p>
            <a:pPr>
              <a:lnSpc>
                <a:spcPct val="150000"/>
              </a:lnSpc>
              <a:spcAft>
                <a:spcPts val="0"/>
              </a:spcAft>
            </a:pPr>
            <a:r>
              <a:rPr lang="en-US" altLang="zh-CN"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答案</a:t>
            </a:r>
            <a:r>
              <a:rPr lang="en-US" altLang="zh-CN" dirty="0" smtClean="0">
                <a:solidFill>
                  <a:srgbClr val="A50021"/>
                </a:solidFill>
                <a:latin typeface="微软雅黑" panose="020B0503020204020204" pitchFamily="34" charset="-122"/>
                <a:ea typeface="微软雅黑" panose="020B0503020204020204" pitchFamily="34" charset="-122"/>
                <a:cs typeface="Times New Roman" panose="02020603050405020304"/>
              </a:rPr>
              <a:t>]D</a:t>
            </a:r>
            <a:endParaRPr lang="en-US" altLang="zh-CN" dirty="0" smtClean="0">
              <a:solidFill>
                <a:srgbClr val="A50021"/>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altLang="zh-CN"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解析</a:t>
            </a:r>
            <a:r>
              <a:rPr lang="en-US" altLang="zh-CN"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从水平匀速飞行的飞机上自由落下的第一颗炸弹</a:t>
            </a:r>
            <a:r>
              <a:rPr lang="en-US" altLang="zh-CN"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由于惯性要保持原来的运动速度向前运动。因为不计空气阻力</a:t>
            </a:r>
            <a:r>
              <a:rPr lang="en-US" altLang="zh-CN"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所以炸弹仍然保持原来的运动速度</a:t>
            </a:r>
            <a:r>
              <a:rPr lang="en-US" altLang="zh-CN"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即和飞机的运动速度一致</a:t>
            </a:r>
            <a:r>
              <a:rPr lang="en-US" altLang="zh-CN"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向前运动</a:t>
            </a:r>
            <a:r>
              <a:rPr lang="en-US" altLang="zh-CN"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所以始终在飞机的正下方。自由落下的第二颗炸弹同样要保持和飞机相同的速度向前运动</a:t>
            </a:r>
            <a:r>
              <a:rPr lang="en-US" altLang="zh-CN"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所以第二颗炸弹在第一颗的正上方。</a:t>
            </a:r>
            <a:endPar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5">
                                            <p:txEl>
                                              <p:pRg st="0" end="0"/>
                                            </p:txEl>
                                          </p:spTgt>
                                        </p:tgtEl>
                                        <p:attrNameLst>
                                          <p:attrName>style.visibility</p:attrName>
                                        </p:attrNameLst>
                                      </p:cBhvr>
                                      <p:to>
                                        <p:strVal val="visible"/>
                                      </p:to>
                                    </p:set>
                                    <p:animEffect transition="in" filter="fade">
                                      <p:cBhvr>
                                        <p:cTn id="7" dur="500"/>
                                        <p:tgtEl>
                                          <p:spTgt spid="1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5">
                                            <p:txEl>
                                              <p:pRg st="1" end="1"/>
                                            </p:txEl>
                                          </p:spTgt>
                                        </p:tgtEl>
                                        <p:attrNameLst>
                                          <p:attrName>style.visibility</p:attrName>
                                        </p:attrNameLst>
                                      </p:cBhvr>
                                      <p:to>
                                        <p:strVal val="visible"/>
                                      </p:to>
                                    </p:set>
                                    <p:animEffect transition="in" filter="fade">
                                      <p:cBhvr>
                                        <p:cTn id="12" dur="500"/>
                                        <p:tgtEl>
                                          <p:spTgt spid="1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文本框 10"/>
          <p:cNvSpPr txBox="1"/>
          <p:nvPr/>
        </p:nvSpPr>
        <p:spPr>
          <a:xfrm>
            <a:off x="85294" y="352265"/>
            <a:ext cx="288147" cy="1926807"/>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rPr>
              <a:t>考点梳理 夯实基础</a:t>
            </a:r>
            <a:endPar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endParaRPr>
          </a:p>
        </p:txBody>
      </p:sp>
      <p:grpSp>
        <p:nvGrpSpPr>
          <p:cNvPr id="2" name="组合 6"/>
          <p:cNvGrpSpPr/>
          <p:nvPr/>
        </p:nvGrpSpPr>
        <p:grpSpPr>
          <a:xfrm>
            <a:off x="1188" y="2836806"/>
            <a:ext cx="428625" cy="1928489"/>
            <a:chOff x="-7792" y="350584"/>
            <a:chExt cx="428625" cy="1893852"/>
          </a:xfrm>
        </p:grpSpPr>
        <p:sp>
          <p:nvSpPr>
            <p:cNvPr id="14" name="矩形 13"/>
            <p:cNvSpPr/>
            <p:nvPr/>
          </p:nvSpPr>
          <p:spPr>
            <a:xfrm>
              <a:off x="-7792" y="350584"/>
              <a:ext cx="428625" cy="1893852"/>
            </a:xfrm>
            <a:prstGeom prst="rect">
              <a:avLst/>
            </a:prstGeom>
            <a:solidFill>
              <a:srgbClr val="0FA096"/>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15" name="文本框 10"/>
            <p:cNvSpPr txBox="1"/>
            <p:nvPr/>
          </p:nvSpPr>
          <p:spPr>
            <a:xfrm>
              <a:off x="85300" y="352236"/>
              <a:ext cx="288147" cy="1892200"/>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solidFill>
                  <a:latin typeface="微软雅黑" panose="020B0503020204020204" pitchFamily="34" charset="-122"/>
                  <a:ea typeface="微软雅黑" panose="020B0503020204020204" pitchFamily="34" charset="-122"/>
                </a:rPr>
                <a:t>考向探究 逐个击破</a:t>
              </a:r>
              <a:endParaRPr lang="zh-CN" altLang="en-US" sz="1400" spc="300" dirty="0" smtClean="0">
                <a:solidFill>
                  <a:schemeClr val="bg1"/>
                </a:solidFill>
                <a:latin typeface="微软雅黑" panose="020B0503020204020204" pitchFamily="34" charset="-122"/>
                <a:ea typeface="微软雅黑" panose="020B0503020204020204" pitchFamily="34" charset="-122"/>
              </a:endParaRPr>
            </a:p>
          </p:txBody>
        </p:sp>
      </p:grpSp>
      <p:sp>
        <p:nvSpPr>
          <p:cNvPr id="12" name="TextBox 11"/>
          <p:cNvSpPr txBox="1"/>
          <p:nvPr/>
        </p:nvSpPr>
        <p:spPr>
          <a:xfrm>
            <a:off x="905164" y="3823854"/>
            <a:ext cx="7786254" cy="903700"/>
          </a:xfrm>
          <a:prstGeom prst="rect">
            <a:avLst/>
          </a:prstGeom>
          <a:noFill/>
        </p:spPr>
        <p:txBody>
          <a:bodyPr wrap="square" lIns="36000" tIns="36000" rIns="36000" bIns="36000" rtlCol="0">
            <a:spAutoFit/>
          </a:bodyPr>
          <a:lstStyle/>
          <a:p>
            <a:pPr>
              <a:lnSpc>
                <a:spcPct val="150000"/>
              </a:lnSpc>
            </a:pPr>
            <a:r>
              <a:rPr 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a:rPr>
              <a:t>(1)</a:t>
            </a:r>
            <a:r>
              <a:rPr lang="zh-CN" alt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a:rPr>
              <a:t>当林红荡秋千摆到最高点</a:t>
            </a:r>
            <a:r>
              <a:rPr lang="en-US" b="1" i="1" dirty="0" smtClean="0">
                <a:solidFill>
                  <a:srgbClr val="C00000"/>
                </a:solidFill>
                <a:latin typeface="微软雅黑" panose="020B0503020204020204" pitchFamily="34" charset="-122"/>
                <a:ea typeface="微软雅黑" panose="020B0503020204020204" pitchFamily="34" charset="-122"/>
                <a:cs typeface="Times New Roman" panose="02020603050405020304"/>
              </a:rPr>
              <a:t>C</a:t>
            </a:r>
            <a:r>
              <a:rPr lang="zh-CN" alt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a:rPr>
              <a:t>时</a:t>
            </a:r>
            <a:r>
              <a:rPr 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a:rPr>
              <a:t>,</a:t>
            </a:r>
            <a:r>
              <a:rPr lang="zh-CN" alt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a:rPr>
              <a:t>脚上滑落的鞋子在重力作用下</a:t>
            </a:r>
            <a:r>
              <a:rPr 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a:rPr>
              <a:t>,</a:t>
            </a:r>
            <a:r>
              <a:rPr lang="zh-CN" alt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a:rPr>
              <a:t>将加速竖直向下掉落在</a:t>
            </a:r>
            <a:r>
              <a:rPr lang="en-US" b="1" i="1" dirty="0" smtClean="0">
                <a:solidFill>
                  <a:srgbClr val="C00000"/>
                </a:solidFill>
                <a:latin typeface="微软雅黑" panose="020B0503020204020204" pitchFamily="34" charset="-122"/>
                <a:ea typeface="微软雅黑" panose="020B0503020204020204" pitchFamily="34" charset="-122"/>
                <a:cs typeface="Times New Roman" panose="02020603050405020304"/>
              </a:rPr>
              <a:t>C</a:t>
            </a:r>
            <a:r>
              <a:rPr lang="zh-CN" alt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a:rPr>
              <a:t>点的正下方。</a:t>
            </a:r>
            <a:endParaRPr lang="zh-CN" altLang="en-US" dirty="0">
              <a:latin typeface="微软雅黑" panose="020B0503020204020204" pitchFamily="34" charset="-122"/>
              <a:ea typeface="微软雅黑" panose="020B0503020204020204" pitchFamily="34" charset="-122"/>
            </a:endParaRPr>
          </a:p>
        </p:txBody>
      </p:sp>
      <p:grpSp>
        <p:nvGrpSpPr>
          <p:cNvPr id="17" name="组合 16"/>
          <p:cNvGrpSpPr/>
          <p:nvPr/>
        </p:nvGrpSpPr>
        <p:grpSpPr>
          <a:xfrm>
            <a:off x="816866" y="324197"/>
            <a:ext cx="7878247" cy="3469843"/>
            <a:chOff x="816866" y="324197"/>
            <a:chExt cx="7878247" cy="3469843"/>
          </a:xfrm>
        </p:grpSpPr>
        <p:sp>
          <p:nvSpPr>
            <p:cNvPr id="19" name="文本框 18"/>
            <p:cNvSpPr txBox="1">
              <a:spLocks noChangeArrowheads="1"/>
            </p:cNvSpPr>
            <p:nvPr/>
          </p:nvSpPr>
          <p:spPr bwMode="auto">
            <a:xfrm>
              <a:off x="816866" y="324197"/>
              <a:ext cx="7878247" cy="2150195"/>
            </a:xfrm>
            <a:prstGeom prst="rect">
              <a:avLst/>
            </a:prstGeom>
            <a:noFill/>
            <a:ln w="9525">
              <a:noFill/>
              <a:miter lim="800000"/>
            </a:ln>
          </p:spPr>
          <p:txBody>
            <a:bodyPr wrap="square" lIns="36000" tIns="36000" rIns="36000" bIns="36000">
              <a:spAutoFit/>
            </a:bodyPr>
            <a:lstStyle/>
            <a:p>
              <a:pPr>
                <a:lnSpc>
                  <a:spcPct val="150000"/>
                </a:lnSpc>
                <a:spcAft>
                  <a:spcPts val="0"/>
                </a:spcAft>
              </a:pPr>
              <a:r>
                <a:rPr 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8.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我们小时候都玩过秋千吧</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闭上眼睛想象一下</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那种忽高忽低的感觉如同在</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飞</a:t>
              </a:r>
              <a:r>
                <a:rPr lang="en-US" altLang="zh-CN"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如图</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6-9</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甲所示</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林红同学在荡秋千</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图乙是示意图。若不计空气阻力</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则：</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(1)</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当林红荡秋千摆到最高点</a:t>
              </a:r>
              <a:r>
                <a:rPr 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C</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时</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脚上滑落的鞋子将怎样运动</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(2)</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若林红荡秋千摆到最高点</a:t>
              </a:r>
              <a:r>
                <a:rPr 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C</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时</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所有外力都消失</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此时脚上滑落的鞋子将怎样运动</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dirty="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grpSp>
          <p:nvGrpSpPr>
            <p:cNvPr id="16" name="组合 15"/>
            <p:cNvGrpSpPr/>
            <p:nvPr/>
          </p:nvGrpSpPr>
          <p:grpSpPr>
            <a:xfrm>
              <a:off x="3445164" y="2180413"/>
              <a:ext cx="3547178" cy="1613627"/>
              <a:chOff x="3445164" y="2180413"/>
              <a:chExt cx="3547178" cy="1613627"/>
            </a:xfrm>
          </p:grpSpPr>
          <p:pic>
            <p:nvPicPr>
              <p:cNvPr id="10" name="20JX39.EPS" descr="id:2147500606;FounderCES"/>
              <p:cNvPicPr/>
              <p:nvPr/>
            </p:nvPicPr>
            <p:blipFill>
              <a:blip r:embed="rId1" cstate="print">
                <a:clrChange>
                  <a:clrFrom>
                    <a:srgbClr val="FFFFFF"/>
                  </a:clrFrom>
                  <a:clrTo>
                    <a:srgbClr val="FFFFFF">
                      <a:alpha val="0"/>
                    </a:srgbClr>
                  </a:clrTo>
                </a:clrChange>
              </a:blip>
              <a:stretch>
                <a:fillRect/>
              </a:stretch>
            </p:blipFill>
            <p:spPr>
              <a:xfrm>
                <a:off x="3445164" y="2180413"/>
                <a:ext cx="2493817" cy="1533528"/>
              </a:xfrm>
              <a:prstGeom prst="rect">
                <a:avLst/>
              </a:prstGeom>
            </p:spPr>
          </p:pic>
          <p:sp>
            <p:nvSpPr>
              <p:cNvPr id="13" name="矩形 12"/>
              <p:cNvSpPr/>
              <p:nvPr/>
            </p:nvSpPr>
            <p:spPr>
              <a:xfrm>
                <a:off x="6208153" y="3286209"/>
                <a:ext cx="784189" cy="507831"/>
              </a:xfrm>
              <a:prstGeom prst="rect">
                <a:avLst/>
              </a:prstGeom>
            </p:spPr>
            <p:txBody>
              <a:bodyPr wrap="none">
                <a:spAutoFit/>
              </a:bodyPr>
              <a:lstStyle/>
              <a:p>
                <a:pPr lvl="0" algn="ctr">
                  <a:lnSpc>
                    <a:spcPct val="150000"/>
                  </a:lnSpc>
                </a:pP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图</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6-9</a:t>
                </a:r>
                <a:endParaRPr lang="zh-CN" altLang="en-US" dirty="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grpSp>
      </p:gr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文本框 10"/>
          <p:cNvSpPr txBox="1"/>
          <p:nvPr/>
        </p:nvSpPr>
        <p:spPr>
          <a:xfrm>
            <a:off x="85294" y="352265"/>
            <a:ext cx="288147" cy="1926807"/>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rPr>
              <a:t>考点梳理 夯实基础</a:t>
            </a:r>
            <a:endPar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endParaRPr>
          </a:p>
        </p:txBody>
      </p:sp>
      <p:grpSp>
        <p:nvGrpSpPr>
          <p:cNvPr id="2" name="组合 6"/>
          <p:cNvGrpSpPr/>
          <p:nvPr/>
        </p:nvGrpSpPr>
        <p:grpSpPr>
          <a:xfrm>
            <a:off x="1188" y="2836806"/>
            <a:ext cx="428625" cy="1928489"/>
            <a:chOff x="-7792" y="350584"/>
            <a:chExt cx="428625" cy="1893852"/>
          </a:xfrm>
        </p:grpSpPr>
        <p:sp>
          <p:nvSpPr>
            <p:cNvPr id="14" name="矩形 13"/>
            <p:cNvSpPr/>
            <p:nvPr/>
          </p:nvSpPr>
          <p:spPr>
            <a:xfrm>
              <a:off x="-7792" y="350584"/>
              <a:ext cx="428625" cy="1893852"/>
            </a:xfrm>
            <a:prstGeom prst="rect">
              <a:avLst/>
            </a:prstGeom>
            <a:solidFill>
              <a:srgbClr val="0FA096"/>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15" name="文本框 10"/>
            <p:cNvSpPr txBox="1"/>
            <p:nvPr/>
          </p:nvSpPr>
          <p:spPr>
            <a:xfrm>
              <a:off x="85300" y="352236"/>
              <a:ext cx="288147" cy="1892200"/>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solidFill>
                  <a:latin typeface="微软雅黑" panose="020B0503020204020204" pitchFamily="34" charset="-122"/>
                  <a:ea typeface="微软雅黑" panose="020B0503020204020204" pitchFamily="34" charset="-122"/>
                </a:rPr>
                <a:t>考向探究 逐个击破</a:t>
              </a:r>
              <a:endParaRPr lang="zh-CN" altLang="en-US" sz="1400" spc="300" dirty="0" smtClean="0">
                <a:solidFill>
                  <a:schemeClr val="bg1"/>
                </a:solidFill>
                <a:latin typeface="微软雅黑" panose="020B0503020204020204" pitchFamily="34" charset="-122"/>
                <a:ea typeface="微软雅黑" panose="020B0503020204020204" pitchFamily="34" charset="-122"/>
              </a:endParaRPr>
            </a:p>
          </p:txBody>
        </p:sp>
      </p:grpSp>
      <p:sp>
        <p:nvSpPr>
          <p:cNvPr id="12" name="TextBox 11"/>
          <p:cNvSpPr txBox="1"/>
          <p:nvPr/>
        </p:nvSpPr>
        <p:spPr>
          <a:xfrm>
            <a:off x="858982" y="3426691"/>
            <a:ext cx="7832436" cy="903700"/>
          </a:xfrm>
          <a:prstGeom prst="rect">
            <a:avLst/>
          </a:prstGeom>
          <a:noFill/>
        </p:spPr>
        <p:txBody>
          <a:bodyPr wrap="square" lIns="36000" tIns="36000" rIns="36000" bIns="36000" rtlCol="0">
            <a:spAutoFit/>
          </a:bodyPr>
          <a:lstStyle/>
          <a:p>
            <a:pPr>
              <a:lnSpc>
                <a:spcPct val="150000"/>
              </a:lnSpc>
            </a:pPr>
            <a:r>
              <a:rPr lang="en-US" altLang="zh-CN" b="1" dirty="0" smtClean="0">
                <a:solidFill>
                  <a:srgbClr val="C00000"/>
                </a:solidFill>
                <a:latin typeface="微软雅黑" panose="020B0503020204020204" pitchFamily="34" charset="-122"/>
                <a:ea typeface="微软雅黑" panose="020B0503020204020204" pitchFamily="34" charset="-122"/>
                <a:cs typeface="Times New Roman" panose="02020603050405020304"/>
              </a:rPr>
              <a:t>(2)</a:t>
            </a:r>
            <a:r>
              <a:rPr lang="zh-CN" alt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a:rPr>
              <a:t>林红荡秋千摆到最高点</a:t>
            </a:r>
            <a:r>
              <a:rPr lang="en-US" altLang="zh-CN" b="1" dirty="0" smtClean="0">
                <a:solidFill>
                  <a:srgbClr val="C00000"/>
                </a:solidFill>
                <a:latin typeface="微软雅黑" panose="020B0503020204020204" pitchFamily="34" charset="-122"/>
                <a:ea typeface="微软雅黑" panose="020B0503020204020204" pitchFamily="34" charset="-122"/>
                <a:cs typeface="Times New Roman" panose="02020603050405020304"/>
              </a:rPr>
              <a:t>C</a:t>
            </a:r>
            <a:r>
              <a:rPr lang="zh-CN" alt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a:rPr>
              <a:t>时</a:t>
            </a:r>
            <a:r>
              <a:rPr lang="en-US" altLang="zh-CN" b="1" dirty="0" smtClean="0">
                <a:solidFill>
                  <a:srgbClr val="C00000"/>
                </a:solidFill>
                <a:latin typeface="微软雅黑" panose="020B0503020204020204" pitchFamily="34" charset="-122"/>
                <a:ea typeface="微软雅黑" panose="020B0503020204020204" pitchFamily="34" charset="-122"/>
                <a:cs typeface="Times New Roman" panose="02020603050405020304"/>
              </a:rPr>
              <a:t>,</a:t>
            </a:r>
            <a:r>
              <a:rPr lang="zh-CN" alt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a:rPr>
              <a:t>所有外力都消失</a:t>
            </a:r>
            <a:r>
              <a:rPr lang="en-US" altLang="zh-CN" b="1" dirty="0" smtClean="0">
                <a:solidFill>
                  <a:srgbClr val="C00000"/>
                </a:solidFill>
                <a:latin typeface="微软雅黑" panose="020B0503020204020204" pitchFamily="34" charset="-122"/>
                <a:ea typeface="微软雅黑" panose="020B0503020204020204" pitchFamily="34" charset="-122"/>
                <a:cs typeface="Times New Roman" panose="02020603050405020304"/>
              </a:rPr>
              <a:t>,</a:t>
            </a:r>
            <a:r>
              <a:rPr lang="zh-CN" alt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a:rPr>
              <a:t>此时脚上滑落的鞋子将保持静止状态。</a:t>
            </a:r>
            <a:endParaRPr lang="zh-CN" altLang="en-US" dirty="0">
              <a:latin typeface="微软雅黑" panose="020B0503020204020204" pitchFamily="34" charset="-122"/>
              <a:ea typeface="微软雅黑" panose="020B0503020204020204" pitchFamily="34" charset="-122"/>
            </a:endParaRPr>
          </a:p>
        </p:txBody>
      </p:sp>
      <p:grpSp>
        <p:nvGrpSpPr>
          <p:cNvPr id="3" name="组合 16"/>
          <p:cNvGrpSpPr/>
          <p:nvPr/>
        </p:nvGrpSpPr>
        <p:grpSpPr>
          <a:xfrm>
            <a:off x="816866" y="324197"/>
            <a:ext cx="7878247" cy="3109625"/>
            <a:chOff x="816866" y="324197"/>
            <a:chExt cx="7878247" cy="3109625"/>
          </a:xfrm>
        </p:grpSpPr>
        <p:sp>
          <p:nvSpPr>
            <p:cNvPr id="19" name="文本框 18"/>
            <p:cNvSpPr txBox="1">
              <a:spLocks noChangeArrowheads="1"/>
            </p:cNvSpPr>
            <p:nvPr/>
          </p:nvSpPr>
          <p:spPr bwMode="auto">
            <a:xfrm>
              <a:off x="816866" y="324197"/>
              <a:ext cx="7878247" cy="1734697"/>
            </a:xfrm>
            <a:prstGeom prst="rect">
              <a:avLst/>
            </a:prstGeom>
            <a:noFill/>
            <a:ln w="9525">
              <a:noFill/>
              <a:miter lim="800000"/>
            </a:ln>
          </p:spPr>
          <p:txBody>
            <a:bodyPr wrap="square" lIns="36000" tIns="36000" rIns="36000" bIns="36000">
              <a:spAutoFit/>
            </a:bodyPr>
            <a:lstStyle/>
            <a:p>
              <a:pPr>
                <a:lnSpc>
                  <a:spcPct val="150000"/>
                </a:lnSpc>
                <a:spcAft>
                  <a:spcPts val="0"/>
                </a:spcAft>
              </a:pPr>
              <a:r>
                <a:rPr 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8.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我们小时候都玩过秋千吧</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闭上眼睛想象一下</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那种忽高忽低的感觉如同在飞</a:t>
              </a:r>
              <a:r>
                <a:rPr lang="en-US" altLang="zh-CN"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。如图</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6-9</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甲所示</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林红同学在荡秋千</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图乙是示意图。若不计空气阻力</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则：</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(2)</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若林红荡秋千摆到最高点</a:t>
              </a:r>
              <a:r>
                <a:rPr 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C</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时</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所有外力都消失</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此时脚上滑落的鞋子将怎样运动</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dirty="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grpSp>
          <p:nvGrpSpPr>
            <p:cNvPr id="4" name="组合 15"/>
            <p:cNvGrpSpPr/>
            <p:nvPr/>
          </p:nvGrpSpPr>
          <p:grpSpPr>
            <a:xfrm>
              <a:off x="3398982" y="1820195"/>
              <a:ext cx="3547178" cy="1613627"/>
              <a:chOff x="3398982" y="1820195"/>
              <a:chExt cx="3547178" cy="1613627"/>
            </a:xfrm>
          </p:grpSpPr>
          <p:pic>
            <p:nvPicPr>
              <p:cNvPr id="10" name="20JX39.EPS" descr="id:2147500606;FounderCES"/>
              <p:cNvPicPr/>
              <p:nvPr/>
            </p:nvPicPr>
            <p:blipFill>
              <a:blip r:embed="rId1" cstate="print">
                <a:clrChange>
                  <a:clrFrom>
                    <a:srgbClr val="FFFFFF"/>
                  </a:clrFrom>
                  <a:clrTo>
                    <a:srgbClr val="FFFFFF">
                      <a:alpha val="0"/>
                    </a:srgbClr>
                  </a:clrTo>
                </a:clrChange>
              </a:blip>
              <a:stretch>
                <a:fillRect/>
              </a:stretch>
            </p:blipFill>
            <p:spPr>
              <a:xfrm>
                <a:off x="3398982" y="1820195"/>
                <a:ext cx="2493817" cy="1533528"/>
              </a:xfrm>
              <a:prstGeom prst="rect">
                <a:avLst/>
              </a:prstGeom>
            </p:spPr>
          </p:pic>
          <p:sp>
            <p:nvSpPr>
              <p:cNvPr id="13" name="矩形 12"/>
              <p:cNvSpPr/>
              <p:nvPr/>
            </p:nvSpPr>
            <p:spPr>
              <a:xfrm>
                <a:off x="6161971" y="2925991"/>
                <a:ext cx="784189" cy="507831"/>
              </a:xfrm>
              <a:prstGeom prst="rect">
                <a:avLst/>
              </a:prstGeom>
            </p:spPr>
            <p:txBody>
              <a:bodyPr wrap="none">
                <a:spAutoFit/>
              </a:bodyPr>
              <a:lstStyle/>
              <a:p>
                <a:pPr lvl="0" algn="ctr">
                  <a:lnSpc>
                    <a:spcPct val="150000"/>
                  </a:lnSpc>
                </a:pP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图</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6-9</a:t>
                </a:r>
                <a:endParaRPr lang="zh-CN" altLang="en-US" dirty="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grpSp>
      </p:gr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4" name="文本框 17"/>
          <p:cNvSpPr txBox="1">
            <a:spLocks noChangeArrowheads="1"/>
          </p:cNvSpPr>
          <p:nvPr/>
        </p:nvSpPr>
        <p:spPr bwMode="auto">
          <a:xfrm>
            <a:off x="823087" y="341542"/>
            <a:ext cx="4176391" cy="4436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36000" tIns="0" rIns="36000" bIns="3600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a:lnSpc>
                <a:spcPct val="150000"/>
              </a:lnSpc>
              <a:defRPr/>
            </a:pPr>
            <a:r>
              <a:rPr lang="zh-CN" altLang="en-US" sz="2000" b="1" dirty="0" smtClean="0">
                <a:solidFill>
                  <a:srgbClr val="0FA096"/>
                </a:solidFill>
                <a:latin typeface="微软雅黑" panose="020B0503020204020204" pitchFamily="34" charset="-122"/>
                <a:ea typeface="微软雅黑" panose="020B0503020204020204" pitchFamily="34" charset="-122"/>
              </a:rPr>
              <a:t>探究四</a:t>
            </a:r>
            <a:r>
              <a:rPr lang="zh-CN" altLang="en-US" sz="2000" b="1" dirty="0">
                <a:solidFill>
                  <a:srgbClr val="0FA096"/>
                </a:solidFill>
                <a:latin typeface="微软雅黑" panose="020B0503020204020204" pitchFamily="34" charset="-122"/>
                <a:ea typeface="微软雅黑" panose="020B0503020204020204" pitchFamily="34" charset="-122"/>
              </a:rPr>
              <a:t>　</a:t>
            </a:r>
            <a:r>
              <a:rPr lang="zh-CN" altLang="en-US" sz="2000" b="1" dirty="0" smtClean="0">
                <a:solidFill>
                  <a:srgbClr val="0FA096"/>
                </a:solidFill>
                <a:latin typeface="微软雅黑" panose="020B0503020204020204" pitchFamily="34" charset="-122"/>
                <a:ea typeface="微软雅黑" panose="020B0503020204020204" pitchFamily="34" charset="-122"/>
              </a:rPr>
              <a:t>平衡力与相互作用力的辨析</a:t>
            </a:r>
            <a:endParaRPr lang="zh-CN" altLang="en-US" sz="2000" b="1" dirty="0">
              <a:solidFill>
                <a:srgbClr val="0FA096"/>
              </a:solidFill>
              <a:latin typeface="微软雅黑" panose="020B0503020204020204" pitchFamily="34" charset="-122"/>
              <a:ea typeface="微软雅黑" panose="020B0503020204020204" pitchFamily="34" charset="-122"/>
            </a:endParaRPr>
          </a:p>
        </p:txBody>
      </p:sp>
      <p:sp>
        <p:nvSpPr>
          <p:cNvPr id="10" name="文本框 10"/>
          <p:cNvSpPr txBox="1"/>
          <p:nvPr/>
        </p:nvSpPr>
        <p:spPr>
          <a:xfrm>
            <a:off x="85294" y="352265"/>
            <a:ext cx="288147" cy="1926807"/>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rPr>
              <a:t>考点梳理 夯实基础</a:t>
            </a:r>
            <a:endPar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endParaRPr>
          </a:p>
        </p:txBody>
      </p:sp>
      <p:grpSp>
        <p:nvGrpSpPr>
          <p:cNvPr id="2" name="组合 6"/>
          <p:cNvGrpSpPr/>
          <p:nvPr/>
        </p:nvGrpSpPr>
        <p:grpSpPr>
          <a:xfrm>
            <a:off x="1188" y="2836806"/>
            <a:ext cx="428625" cy="1928489"/>
            <a:chOff x="-7792" y="350584"/>
            <a:chExt cx="428625" cy="1893852"/>
          </a:xfrm>
        </p:grpSpPr>
        <p:sp>
          <p:nvSpPr>
            <p:cNvPr id="12" name="矩形 11"/>
            <p:cNvSpPr/>
            <p:nvPr/>
          </p:nvSpPr>
          <p:spPr>
            <a:xfrm>
              <a:off x="-7792" y="350584"/>
              <a:ext cx="428625" cy="1893852"/>
            </a:xfrm>
            <a:prstGeom prst="rect">
              <a:avLst/>
            </a:prstGeom>
            <a:solidFill>
              <a:srgbClr val="0FA096"/>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13" name="文本框 10"/>
            <p:cNvSpPr txBox="1"/>
            <p:nvPr/>
          </p:nvSpPr>
          <p:spPr>
            <a:xfrm>
              <a:off x="85300" y="352236"/>
              <a:ext cx="288147" cy="1892200"/>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solidFill>
                  <a:latin typeface="微软雅黑" panose="020B0503020204020204" pitchFamily="34" charset="-122"/>
                  <a:ea typeface="微软雅黑" panose="020B0503020204020204" pitchFamily="34" charset="-122"/>
                </a:rPr>
                <a:t>考向探究 逐个击破</a:t>
              </a:r>
              <a:endParaRPr lang="zh-CN" altLang="en-US" sz="1400" spc="300" dirty="0" smtClean="0">
                <a:solidFill>
                  <a:schemeClr val="bg1"/>
                </a:solidFill>
                <a:latin typeface="微软雅黑" panose="020B0503020204020204" pitchFamily="34" charset="-122"/>
                <a:ea typeface="微软雅黑" panose="020B0503020204020204" pitchFamily="34" charset="-122"/>
              </a:endParaRPr>
            </a:p>
          </p:txBody>
        </p:sp>
      </p:grpSp>
      <p:grpSp>
        <p:nvGrpSpPr>
          <p:cNvPr id="17" name="组合 16"/>
          <p:cNvGrpSpPr/>
          <p:nvPr/>
        </p:nvGrpSpPr>
        <p:grpSpPr>
          <a:xfrm>
            <a:off x="816866" y="756459"/>
            <a:ext cx="7910039" cy="3763265"/>
            <a:chOff x="816866" y="756459"/>
            <a:chExt cx="7910039" cy="3763265"/>
          </a:xfrm>
        </p:grpSpPr>
        <p:sp>
          <p:nvSpPr>
            <p:cNvPr id="19" name="文本框 18"/>
            <p:cNvSpPr txBox="1">
              <a:spLocks noChangeArrowheads="1"/>
            </p:cNvSpPr>
            <p:nvPr/>
          </p:nvSpPr>
          <p:spPr bwMode="auto">
            <a:xfrm>
              <a:off x="816866" y="756459"/>
              <a:ext cx="7910039" cy="3763265"/>
            </a:xfrm>
            <a:prstGeom prst="rect">
              <a:avLst/>
            </a:prstGeom>
            <a:noFill/>
            <a:ln w="9525">
              <a:noFill/>
              <a:miter lim="800000"/>
            </a:ln>
          </p:spPr>
          <p:txBody>
            <a:bodyPr wrap="square" lIns="36000" tIns="36000" rIns="36000" bIns="36000">
              <a:spAutoFit/>
            </a:bodyPr>
            <a:lstStyle/>
            <a:p>
              <a:pPr>
                <a:lnSpc>
                  <a:spcPct val="150000"/>
                </a:lnSpc>
                <a:spcAft>
                  <a:spcPts val="0"/>
                </a:spcAft>
              </a:pPr>
              <a:r>
                <a:rPr 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9. </a:t>
              </a:r>
              <a:r>
                <a:rPr lang="en-US" dirty="0" smtClean="0">
                  <a:solidFill>
                    <a:srgbClr val="0FA096"/>
                  </a:solidFill>
                  <a:latin typeface="微软雅黑" panose="020B0503020204020204" pitchFamily="34" charset="-122"/>
                  <a:ea typeface="微软雅黑" panose="020B0503020204020204" pitchFamily="34" charset="-122"/>
                  <a:cs typeface="Times New Roman" panose="02020603050405020304"/>
                </a:rPr>
                <a:t>[2018</a:t>
              </a:r>
              <a:r>
                <a:rPr lang="en-US" altLang="zh-CN" dirty="0" smtClean="0">
                  <a:solidFill>
                    <a:srgbClr val="0FA096"/>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FA096"/>
                  </a:solidFill>
                  <a:latin typeface="微软雅黑" panose="020B0503020204020204" pitchFamily="34" charset="-122"/>
                  <a:ea typeface="微软雅黑" panose="020B0503020204020204" pitchFamily="34" charset="-122"/>
                  <a:cs typeface="Times New Roman" panose="02020603050405020304"/>
                </a:rPr>
                <a:t>江西</a:t>
              </a:r>
              <a:r>
                <a:rPr lang="en-US" dirty="0" smtClean="0">
                  <a:solidFill>
                    <a:srgbClr val="0FA096"/>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如图</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6-10</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所示</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王爷爷推着失去动力的汽车在平直道路上匀速前进</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下列说法正确的是</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endPar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图</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6-10</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汽车对地面的压力与地面对汽车的支持力是一对平衡力</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B.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汽车所受的推力与地面对汽车的摩擦力是一对平衡力</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C.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汽车所受的重力与汽车对地面的压力是一对相互作用力</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D.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汽车对王叔叔的推力与地面对王叔叔的摩擦力是一对相互作用力</a:t>
              </a:r>
              <a:endParaRPr lang="zh-CN" dirty="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pic>
          <p:nvPicPr>
            <p:cNvPr id="11" name="Z6.EPS" descr="id:2147500620;FounderCES"/>
            <p:cNvPicPr/>
            <p:nvPr/>
          </p:nvPicPr>
          <p:blipFill>
            <a:blip r:embed="rId1" cstate="print"/>
            <a:stretch>
              <a:fillRect/>
            </a:stretch>
          </p:blipFill>
          <p:spPr>
            <a:xfrm>
              <a:off x="4061863" y="1593039"/>
              <a:ext cx="1341409" cy="817331"/>
            </a:xfrm>
            <a:prstGeom prst="rect">
              <a:avLst/>
            </a:prstGeom>
          </p:spPr>
        </p:pic>
      </p:grpSp>
      <p:sp>
        <p:nvSpPr>
          <p:cNvPr id="14" name="矩形 13"/>
          <p:cNvSpPr/>
          <p:nvPr/>
        </p:nvSpPr>
        <p:spPr>
          <a:xfrm>
            <a:off x="3308487" y="1237879"/>
            <a:ext cx="341760" cy="369332"/>
          </a:xfrm>
          <a:prstGeom prst="rect">
            <a:avLst/>
          </a:prstGeom>
        </p:spPr>
        <p:txBody>
          <a:bodyPr wrap="none">
            <a:spAutoFit/>
          </a:bodyPr>
          <a:lstStyle/>
          <a:p>
            <a:r>
              <a:rPr lang="en-US" altLang="zh-CN"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B</a:t>
            </a:r>
            <a:endParaRPr lang="zh-CN" altLang="en-US" dirty="0"/>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文本框 10"/>
          <p:cNvSpPr txBox="1"/>
          <p:nvPr/>
        </p:nvSpPr>
        <p:spPr>
          <a:xfrm>
            <a:off x="85294" y="352265"/>
            <a:ext cx="288147" cy="1926807"/>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rPr>
              <a:t>考点梳理 夯实基础</a:t>
            </a:r>
            <a:endPar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endParaRPr>
          </a:p>
        </p:txBody>
      </p:sp>
      <p:grpSp>
        <p:nvGrpSpPr>
          <p:cNvPr id="2" name="组合 6"/>
          <p:cNvGrpSpPr/>
          <p:nvPr/>
        </p:nvGrpSpPr>
        <p:grpSpPr>
          <a:xfrm>
            <a:off x="1188" y="2836806"/>
            <a:ext cx="428625" cy="1928489"/>
            <a:chOff x="-7792" y="350584"/>
            <a:chExt cx="428625" cy="1893852"/>
          </a:xfrm>
        </p:grpSpPr>
        <p:sp>
          <p:nvSpPr>
            <p:cNvPr id="14" name="矩形 13"/>
            <p:cNvSpPr/>
            <p:nvPr/>
          </p:nvSpPr>
          <p:spPr>
            <a:xfrm>
              <a:off x="-7792" y="350584"/>
              <a:ext cx="428625" cy="1893852"/>
            </a:xfrm>
            <a:prstGeom prst="rect">
              <a:avLst/>
            </a:prstGeom>
            <a:solidFill>
              <a:srgbClr val="0FA096"/>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15" name="文本框 10"/>
            <p:cNvSpPr txBox="1"/>
            <p:nvPr/>
          </p:nvSpPr>
          <p:spPr>
            <a:xfrm>
              <a:off x="85300" y="352236"/>
              <a:ext cx="288147" cy="1892200"/>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solidFill>
                  <a:latin typeface="微软雅黑" panose="020B0503020204020204" pitchFamily="34" charset="-122"/>
                  <a:ea typeface="微软雅黑" panose="020B0503020204020204" pitchFamily="34" charset="-122"/>
                </a:rPr>
                <a:t>考向探究 逐个击破</a:t>
              </a:r>
              <a:endParaRPr lang="zh-CN" altLang="en-US" sz="1400" spc="300" dirty="0" smtClean="0">
                <a:solidFill>
                  <a:schemeClr val="bg1"/>
                </a:solidFill>
                <a:latin typeface="微软雅黑" panose="020B0503020204020204" pitchFamily="34" charset="-122"/>
                <a:ea typeface="微软雅黑" panose="020B0503020204020204" pitchFamily="34" charset="-122"/>
              </a:endParaRPr>
            </a:p>
          </p:txBody>
        </p:sp>
      </p:grpSp>
      <p:sp>
        <p:nvSpPr>
          <p:cNvPr id="19" name="文本框 18"/>
          <p:cNvSpPr txBox="1">
            <a:spLocks noChangeArrowheads="1"/>
          </p:cNvSpPr>
          <p:nvPr/>
        </p:nvSpPr>
        <p:spPr bwMode="auto">
          <a:xfrm>
            <a:off x="816866" y="324196"/>
            <a:ext cx="7878247" cy="2148135"/>
          </a:xfrm>
          <a:prstGeom prst="rect">
            <a:avLst/>
          </a:prstGeom>
          <a:noFill/>
          <a:ln w="9525">
            <a:noFill/>
            <a:miter lim="800000"/>
          </a:ln>
        </p:spPr>
        <p:txBody>
          <a:bodyPr wrap="square" lIns="36000" tIns="36000" rIns="36000" bIns="36000">
            <a:spAutoFit/>
          </a:bodyPr>
          <a:lstStyle/>
          <a:p>
            <a:pPr>
              <a:lnSpc>
                <a:spcPct val="150000"/>
              </a:lnSpc>
              <a:spcAft>
                <a:spcPts val="0"/>
              </a:spcAft>
            </a:pPr>
            <a:r>
              <a:rPr 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10.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小华静止站在水平地面上</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下列说法中正确的是</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他对地面的压力和他所受到的重力二力平衡</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B.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他对地面的压力和地面对他的支持力二力平衡</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C.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他受到的重力和地面对他的支持力是相互作用力</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D.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他对地面的压力和地面对他的支持力是相互作用力</a:t>
            </a:r>
            <a:endParaRPr lang="zh-CN" dirty="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sp>
        <p:nvSpPr>
          <p:cNvPr id="8" name="矩形 7"/>
          <p:cNvSpPr/>
          <p:nvPr/>
        </p:nvSpPr>
        <p:spPr>
          <a:xfrm>
            <a:off x="6463303" y="398381"/>
            <a:ext cx="367408" cy="369332"/>
          </a:xfrm>
          <a:prstGeom prst="rect">
            <a:avLst/>
          </a:prstGeom>
        </p:spPr>
        <p:txBody>
          <a:bodyPr wrap="none">
            <a:spAutoFit/>
          </a:bodyPr>
          <a:lstStyle/>
          <a:p>
            <a:r>
              <a:rPr lang="en-US" altLang="zh-CN"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D</a:t>
            </a:r>
            <a:endParaRPr lang="zh-CN" altLang="en-US" dirty="0"/>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4" name="文本框 17"/>
          <p:cNvSpPr txBox="1">
            <a:spLocks noChangeArrowheads="1"/>
          </p:cNvSpPr>
          <p:nvPr/>
        </p:nvSpPr>
        <p:spPr bwMode="auto">
          <a:xfrm>
            <a:off x="823087" y="341542"/>
            <a:ext cx="3150469" cy="4436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36000" tIns="0" rIns="36000" bIns="3600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a:lnSpc>
                <a:spcPct val="150000"/>
              </a:lnSpc>
              <a:defRPr/>
            </a:pPr>
            <a:r>
              <a:rPr lang="zh-CN" altLang="en-US" sz="2000" b="1" dirty="0" smtClean="0">
                <a:solidFill>
                  <a:srgbClr val="0FA096"/>
                </a:solidFill>
                <a:latin typeface="微软雅黑" panose="020B0503020204020204" pitchFamily="34" charset="-122"/>
                <a:ea typeface="微软雅黑" panose="020B0503020204020204" pitchFamily="34" charset="-122"/>
              </a:rPr>
              <a:t>探究五</a:t>
            </a:r>
            <a:r>
              <a:rPr lang="zh-CN" altLang="en-US" sz="2000" b="1" dirty="0">
                <a:solidFill>
                  <a:srgbClr val="0FA096"/>
                </a:solidFill>
                <a:latin typeface="微软雅黑" panose="020B0503020204020204" pitchFamily="34" charset="-122"/>
                <a:ea typeface="微软雅黑" panose="020B0503020204020204" pitchFamily="34" charset="-122"/>
              </a:rPr>
              <a:t>　</a:t>
            </a:r>
            <a:r>
              <a:rPr lang="zh-CN" altLang="en-US" sz="2000" b="1" dirty="0" smtClean="0">
                <a:solidFill>
                  <a:srgbClr val="0FA096"/>
                </a:solidFill>
                <a:latin typeface="微软雅黑" panose="020B0503020204020204" pitchFamily="34" charset="-122"/>
                <a:ea typeface="微软雅黑" panose="020B0503020204020204" pitchFamily="34" charset="-122"/>
              </a:rPr>
              <a:t>二力平衡及其应用</a:t>
            </a:r>
            <a:endParaRPr lang="zh-CN" altLang="en-US" sz="2000" b="1" dirty="0">
              <a:solidFill>
                <a:srgbClr val="0FA096"/>
              </a:solidFill>
              <a:latin typeface="微软雅黑" panose="020B0503020204020204" pitchFamily="34" charset="-122"/>
              <a:ea typeface="微软雅黑" panose="020B0503020204020204" pitchFamily="34" charset="-122"/>
            </a:endParaRPr>
          </a:p>
        </p:txBody>
      </p:sp>
      <p:sp>
        <p:nvSpPr>
          <p:cNvPr id="10" name="文本框 10"/>
          <p:cNvSpPr txBox="1"/>
          <p:nvPr/>
        </p:nvSpPr>
        <p:spPr>
          <a:xfrm>
            <a:off x="85294" y="352265"/>
            <a:ext cx="288147" cy="1926807"/>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rPr>
              <a:t>考点梳理 夯实基础</a:t>
            </a:r>
            <a:endPar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endParaRPr>
          </a:p>
        </p:txBody>
      </p:sp>
      <p:grpSp>
        <p:nvGrpSpPr>
          <p:cNvPr id="2" name="组合 6"/>
          <p:cNvGrpSpPr/>
          <p:nvPr/>
        </p:nvGrpSpPr>
        <p:grpSpPr>
          <a:xfrm>
            <a:off x="1188" y="2836806"/>
            <a:ext cx="428625" cy="1928489"/>
            <a:chOff x="-7792" y="350584"/>
            <a:chExt cx="428625" cy="1893852"/>
          </a:xfrm>
        </p:grpSpPr>
        <p:sp>
          <p:nvSpPr>
            <p:cNvPr id="12" name="矩形 11"/>
            <p:cNvSpPr/>
            <p:nvPr/>
          </p:nvSpPr>
          <p:spPr>
            <a:xfrm>
              <a:off x="-7792" y="350584"/>
              <a:ext cx="428625" cy="1893852"/>
            </a:xfrm>
            <a:prstGeom prst="rect">
              <a:avLst/>
            </a:prstGeom>
            <a:solidFill>
              <a:srgbClr val="0FA096"/>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13" name="文本框 10"/>
            <p:cNvSpPr txBox="1"/>
            <p:nvPr/>
          </p:nvSpPr>
          <p:spPr>
            <a:xfrm>
              <a:off x="85300" y="352236"/>
              <a:ext cx="288147" cy="1892200"/>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solidFill>
                  <a:latin typeface="微软雅黑" panose="020B0503020204020204" pitchFamily="34" charset="-122"/>
                  <a:ea typeface="微软雅黑" panose="020B0503020204020204" pitchFamily="34" charset="-122"/>
                </a:rPr>
                <a:t>考向探究 逐个击破</a:t>
              </a:r>
              <a:endParaRPr lang="zh-CN" altLang="en-US" sz="1400" spc="300" dirty="0" smtClean="0">
                <a:solidFill>
                  <a:schemeClr val="bg1"/>
                </a:solidFill>
                <a:latin typeface="微软雅黑" panose="020B0503020204020204" pitchFamily="34" charset="-122"/>
                <a:ea typeface="微软雅黑" panose="020B0503020204020204" pitchFamily="34" charset="-122"/>
              </a:endParaRPr>
            </a:p>
          </p:txBody>
        </p:sp>
      </p:grpSp>
      <p:sp>
        <p:nvSpPr>
          <p:cNvPr id="19" name="文本框 18"/>
          <p:cNvSpPr txBox="1">
            <a:spLocks noChangeArrowheads="1"/>
          </p:cNvSpPr>
          <p:nvPr/>
        </p:nvSpPr>
        <p:spPr bwMode="auto">
          <a:xfrm>
            <a:off x="816866" y="756459"/>
            <a:ext cx="7910039" cy="3396690"/>
          </a:xfrm>
          <a:prstGeom prst="rect">
            <a:avLst/>
          </a:prstGeom>
          <a:noFill/>
          <a:ln w="9525">
            <a:noFill/>
            <a:miter lim="800000"/>
          </a:ln>
        </p:spPr>
        <p:txBody>
          <a:bodyPr wrap="square" lIns="36000" tIns="36000" rIns="36000" bIns="36000">
            <a:spAutoFit/>
          </a:bodyPr>
          <a:lstStyle/>
          <a:p>
            <a:pPr>
              <a:lnSpc>
                <a:spcPct val="150000"/>
              </a:lnSpc>
              <a:spcAft>
                <a:spcPts val="0"/>
              </a:spcAft>
            </a:pPr>
            <a:r>
              <a:rPr 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11.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如图</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6-11</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所示</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用</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10 N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的水平拉力拉着重</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40 N</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的物体在水平面上做匀速直线运动</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物体受到的摩擦力为</a:t>
            </a:r>
            <a:r>
              <a:rPr 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f</a:t>
            </a:r>
            <a:r>
              <a:rPr lang="en-US" baseline="-250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1</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当拉力增大到</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20 N</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时</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物体受到的摩擦力为</a:t>
            </a:r>
            <a:r>
              <a:rPr 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f</a:t>
            </a:r>
            <a:r>
              <a:rPr lang="en-US" baseline="-250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2</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则</a:t>
            </a:r>
            <a:r>
              <a:rPr 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f</a:t>
            </a:r>
            <a:r>
              <a:rPr lang="en-US" baseline="-250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1</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和</a:t>
            </a:r>
            <a:r>
              <a:rPr 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f</a:t>
            </a:r>
            <a:r>
              <a:rPr lang="en-US" baseline="-250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2</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的大小分别是</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endParaRPr lang="en-US" altLang="zh-CN"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图</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6-11</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 10 N,20 N					B. 40 N,40 N</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C. 50 N,60 N					D. 10 N,10 N</a:t>
            </a:r>
            <a:endParaRPr lang="zh-CN" dirty="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pic>
        <p:nvPicPr>
          <p:cNvPr id="14" name="18ZX54.EPS" descr="id:2147500641;FounderCES"/>
          <p:cNvPicPr/>
          <p:nvPr/>
        </p:nvPicPr>
        <p:blipFill>
          <a:blip r:embed="rId1" cstate="print"/>
          <a:stretch>
            <a:fillRect/>
          </a:stretch>
        </p:blipFill>
        <p:spPr>
          <a:xfrm>
            <a:off x="3573833" y="2160155"/>
            <a:ext cx="2199819" cy="549794"/>
          </a:xfrm>
          <a:prstGeom prst="rect">
            <a:avLst/>
          </a:prstGeom>
        </p:spPr>
      </p:pic>
      <p:sp>
        <p:nvSpPr>
          <p:cNvPr id="11" name="矩形 10"/>
          <p:cNvSpPr/>
          <p:nvPr/>
        </p:nvSpPr>
        <p:spPr>
          <a:xfrm>
            <a:off x="3277335" y="1681512"/>
            <a:ext cx="367408" cy="369332"/>
          </a:xfrm>
          <a:prstGeom prst="rect">
            <a:avLst/>
          </a:prstGeom>
        </p:spPr>
        <p:txBody>
          <a:bodyPr wrap="none">
            <a:spAutoFit/>
          </a:bodyPr>
          <a:lstStyle/>
          <a:p>
            <a:r>
              <a:rPr lang="en-US" altLang="zh-CN"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D</a:t>
            </a:r>
            <a:endParaRPr lang="zh-CN" altLang="en-US" dirty="0"/>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文本框 10"/>
          <p:cNvSpPr txBox="1"/>
          <p:nvPr/>
        </p:nvSpPr>
        <p:spPr>
          <a:xfrm>
            <a:off x="85294" y="352265"/>
            <a:ext cx="288147" cy="1926807"/>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rPr>
              <a:t>考点梳理 夯实基础</a:t>
            </a:r>
            <a:endPar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endParaRPr>
          </a:p>
        </p:txBody>
      </p:sp>
      <p:grpSp>
        <p:nvGrpSpPr>
          <p:cNvPr id="2" name="组合 6"/>
          <p:cNvGrpSpPr/>
          <p:nvPr/>
        </p:nvGrpSpPr>
        <p:grpSpPr>
          <a:xfrm>
            <a:off x="1188" y="2836806"/>
            <a:ext cx="428625" cy="1928489"/>
            <a:chOff x="-7792" y="350584"/>
            <a:chExt cx="428625" cy="1893852"/>
          </a:xfrm>
        </p:grpSpPr>
        <p:sp>
          <p:nvSpPr>
            <p:cNvPr id="14" name="矩形 13"/>
            <p:cNvSpPr/>
            <p:nvPr/>
          </p:nvSpPr>
          <p:spPr>
            <a:xfrm>
              <a:off x="-7792" y="350584"/>
              <a:ext cx="428625" cy="1893852"/>
            </a:xfrm>
            <a:prstGeom prst="rect">
              <a:avLst/>
            </a:prstGeom>
            <a:solidFill>
              <a:srgbClr val="0FA096"/>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15" name="文本框 10"/>
            <p:cNvSpPr txBox="1"/>
            <p:nvPr/>
          </p:nvSpPr>
          <p:spPr>
            <a:xfrm>
              <a:off x="85300" y="352236"/>
              <a:ext cx="288147" cy="1892200"/>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solidFill>
                  <a:latin typeface="微软雅黑" panose="020B0503020204020204" pitchFamily="34" charset="-122"/>
                  <a:ea typeface="微软雅黑" panose="020B0503020204020204" pitchFamily="34" charset="-122"/>
                </a:rPr>
                <a:t>考向探究 逐个击破</a:t>
              </a:r>
              <a:endParaRPr lang="zh-CN" altLang="en-US" sz="1400" spc="300" dirty="0" smtClean="0">
                <a:solidFill>
                  <a:schemeClr val="bg1"/>
                </a:solidFill>
                <a:latin typeface="微软雅黑" panose="020B0503020204020204" pitchFamily="34" charset="-122"/>
                <a:ea typeface="微软雅黑" panose="020B0503020204020204" pitchFamily="34" charset="-122"/>
              </a:endParaRPr>
            </a:p>
          </p:txBody>
        </p:sp>
      </p:grpSp>
      <p:grpSp>
        <p:nvGrpSpPr>
          <p:cNvPr id="13" name="组合 12"/>
          <p:cNvGrpSpPr/>
          <p:nvPr/>
        </p:nvGrpSpPr>
        <p:grpSpPr>
          <a:xfrm>
            <a:off x="816866" y="374073"/>
            <a:ext cx="7878247" cy="2981192"/>
            <a:chOff x="816866" y="374073"/>
            <a:chExt cx="7878247" cy="2981192"/>
          </a:xfrm>
        </p:grpSpPr>
        <p:sp>
          <p:nvSpPr>
            <p:cNvPr id="19" name="文本框 18"/>
            <p:cNvSpPr txBox="1">
              <a:spLocks noChangeArrowheads="1"/>
            </p:cNvSpPr>
            <p:nvPr/>
          </p:nvSpPr>
          <p:spPr bwMode="auto">
            <a:xfrm>
              <a:off x="816866" y="374073"/>
              <a:ext cx="7878247" cy="2981192"/>
            </a:xfrm>
            <a:prstGeom prst="rect">
              <a:avLst/>
            </a:prstGeom>
            <a:noFill/>
            <a:ln w="9525">
              <a:noFill/>
              <a:miter lim="800000"/>
            </a:ln>
          </p:spPr>
          <p:txBody>
            <a:bodyPr wrap="square" lIns="36000" tIns="36000" rIns="36000" bIns="36000">
              <a:spAutoFit/>
            </a:bodyPr>
            <a:lstStyle/>
            <a:p>
              <a:pPr>
                <a:lnSpc>
                  <a:spcPct val="150000"/>
                </a:lnSpc>
                <a:spcAft>
                  <a:spcPts val="0"/>
                </a:spcAft>
              </a:pPr>
              <a:r>
                <a:rPr 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12.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如图</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6-12</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所示</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林红同学用</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5 N</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的力将重</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3 N</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的长方体木块紧压在竖直墙壁上静止</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则此时木块受到的摩擦力为</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altLang="en-US" i="1"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N,</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方向</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增大手对木块的压力</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木块受到的摩擦力将</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altLang="en-US" i="1"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选填“变大”“变小”或“不变”</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endPar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endPar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图</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6-12</a:t>
              </a:r>
              <a:endParaRPr lang="zh-CN" dirty="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pic>
          <p:nvPicPr>
            <p:cNvPr id="11" name="18ZX55.EPS" descr="id:2147500648;FounderCES"/>
            <p:cNvPicPr/>
            <p:nvPr/>
          </p:nvPicPr>
          <p:blipFill>
            <a:blip r:embed="rId1" cstate="print">
              <a:clrChange>
                <a:clrFrom>
                  <a:srgbClr val="FFFFFF"/>
                </a:clrFrom>
                <a:clrTo>
                  <a:srgbClr val="FFFFFF">
                    <a:alpha val="0"/>
                  </a:srgbClr>
                </a:clrTo>
              </a:clrChange>
            </a:blip>
            <a:stretch>
              <a:fillRect/>
            </a:stretch>
          </p:blipFill>
          <p:spPr>
            <a:xfrm>
              <a:off x="4386059" y="1902919"/>
              <a:ext cx="875897" cy="852024"/>
            </a:xfrm>
            <a:prstGeom prst="rect">
              <a:avLst/>
            </a:prstGeom>
          </p:spPr>
        </p:pic>
      </p:grpSp>
      <p:sp>
        <p:nvSpPr>
          <p:cNvPr id="12" name="矩形 11"/>
          <p:cNvSpPr/>
          <p:nvPr/>
        </p:nvSpPr>
        <p:spPr>
          <a:xfrm>
            <a:off x="4617594" y="869002"/>
            <a:ext cx="327334" cy="369332"/>
          </a:xfrm>
          <a:prstGeom prst="rect">
            <a:avLst/>
          </a:prstGeom>
        </p:spPr>
        <p:txBody>
          <a:bodyPr wrap="none">
            <a:spAutoFit/>
          </a:bodyPr>
          <a:lstStyle/>
          <a:p>
            <a:r>
              <a:rPr lang="en-US" altLang="zh-CN"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3</a:t>
            </a:r>
            <a:endParaRPr lang="zh-CN" altLang="en-US" dirty="0"/>
          </a:p>
        </p:txBody>
      </p:sp>
      <p:sp>
        <p:nvSpPr>
          <p:cNvPr id="16" name="矩形 15"/>
          <p:cNvSpPr/>
          <p:nvPr/>
        </p:nvSpPr>
        <p:spPr>
          <a:xfrm>
            <a:off x="5972935" y="841725"/>
            <a:ext cx="1107996" cy="369332"/>
          </a:xfrm>
          <a:prstGeom prst="rect">
            <a:avLst/>
          </a:prstGeom>
        </p:spPr>
        <p:txBody>
          <a:bodyPr wrap="none">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竖直向上</a:t>
            </a:r>
            <a:endParaRPr lang="zh-CN" altLang="en-US" dirty="0"/>
          </a:p>
        </p:txBody>
      </p:sp>
      <p:sp>
        <p:nvSpPr>
          <p:cNvPr id="17" name="矩形 16"/>
          <p:cNvSpPr/>
          <p:nvPr/>
        </p:nvSpPr>
        <p:spPr>
          <a:xfrm>
            <a:off x="3756854" y="1256496"/>
            <a:ext cx="646331" cy="369332"/>
          </a:xfrm>
          <a:prstGeom prst="rect">
            <a:avLst/>
          </a:prstGeom>
        </p:spPr>
        <p:txBody>
          <a:bodyPr wrap="none">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不变</a:t>
            </a:r>
            <a:endParaRPr lang="zh-CN" altLang="en-US" dirty="0"/>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500"/>
                                        <p:tgtEl>
                                          <p:spTgt spid="1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6" grpId="0"/>
      <p:bldP spid="17" grpId="0"/>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文本框 10"/>
          <p:cNvSpPr txBox="1"/>
          <p:nvPr/>
        </p:nvSpPr>
        <p:spPr>
          <a:xfrm>
            <a:off x="85294" y="352265"/>
            <a:ext cx="288147" cy="1926807"/>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rPr>
              <a:t>考点梳理 夯实基础</a:t>
            </a:r>
            <a:endPar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endParaRPr>
          </a:p>
        </p:txBody>
      </p:sp>
      <p:grpSp>
        <p:nvGrpSpPr>
          <p:cNvPr id="2" name="组合 6"/>
          <p:cNvGrpSpPr/>
          <p:nvPr/>
        </p:nvGrpSpPr>
        <p:grpSpPr>
          <a:xfrm>
            <a:off x="1188" y="2836806"/>
            <a:ext cx="428625" cy="1928489"/>
            <a:chOff x="-7792" y="350584"/>
            <a:chExt cx="428625" cy="1893852"/>
          </a:xfrm>
        </p:grpSpPr>
        <p:sp>
          <p:nvSpPr>
            <p:cNvPr id="14" name="矩形 13"/>
            <p:cNvSpPr/>
            <p:nvPr/>
          </p:nvSpPr>
          <p:spPr>
            <a:xfrm>
              <a:off x="-7792" y="350584"/>
              <a:ext cx="428625" cy="1893852"/>
            </a:xfrm>
            <a:prstGeom prst="rect">
              <a:avLst/>
            </a:prstGeom>
            <a:solidFill>
              <a:srgbClr val="0FA096"/>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15" name="文本框 10"/>
            <p:cNvSpPr txBox="1"/>
            <p:nvPr/>
          </p:nvSpPr>
          <p:spPr>
            <a:xfrm>
              <a:off x="85300" y="352236"/>
              <a:ext cx="288147" cy="1892200"/>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solidFill>
                  <a:latin typeface="微软雅黑" panose="020B0503020204020204" pitchFamily="34" charset="-122"/>
                  <a:ea typeface="微软雅黑" panose="020B0503020204020204" pitchFamily="34" charset="-122"/>
                </a:rPr>
                <a:t>考向探究 逐个击破</a:t>
              </a:r>
              <a:endParaRPr lang="zh-CN" altLang="en-US" sz="1400" spc="300" dirty="0" smtClean="0">
                <a:solidFill>
                  <a:schemeClr val="bg1"/>
                </a:solidFill>
                <a:latin typeface="微软雅黑" panose="020B0503020204020204" pitchFamily="34" charset="-122"/>
                <a:ea typeface="微软雅黑" panose="020B0503020204020204" pitchFamily="34" charset="-122"/>
              </a:endParaRPr>
            </a:p>
          </p:txBody>
        </p:sp>
      </p:grpSp>
      <p:sp>
        <p:nvSpPr>
          <p:cNvPr id="19" name="文本框 18"/>
          <p:cNvSpPr txBox="1">
            <a:spLocks noChangeArrowheads="1"/>
          </p:cNvSpPr>
          <p:nvPr/>
        </p:nvSpPr>
        <p:spPr bwMode="auto">
          <a:xfrm>
            <a:off x="816866" y="374073"/>
            <a:ext cx="7878247" cy="3812188"/>
          </a:xfrm>
          <a:prstGeom prst="rect">
            <a:avLst/>
          </a:prstGeom>
          <a:noFill/>
          <a:ln w="9525">
            <a:noFill/>
            <a:miter lim="800000"/>
          </a:ln>
        </p:spPr>
        <p:txBody>
          <a:bodyPr wrap="square" lIns="36000" tIns="36000" rIns="36000" bIns="36000">
            <a:spAutoFit/>
          </a:bodyPr>
          <a:lstStyle/>
          <a:p>
            <a:pPr>
              <a:lnSpc>
                <a:spcPct val="150000"/>
              </a:lnSpc>
              <a:spcAft>
                <a:spcPts val="0"/>
              </a:spcAft>
            </a:pPr>
            <a:r>
              <a:rPr 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13. </a:t>
            </a:r>
            <a:r>
              <a:rPr lang="en-US" dirty="0" smtClean="0">
                <a:solidFill>
                  <a:srgbClr val="0FA096"/>
                </a:solidFill>
                <a:latin typeface="微软雅黑" panose="020B0503020204020204" pitchFamily="34" charset="-122"/>
                <a:ea typeface="微软雅黑" panose="020B0503020204020204" pitchFamily="34" charset="-122"/>
                <a:cs typeface="Times New Roman" panose="02020603050405020304"/>
              </a:rPr>
              <a:t>[2018</a:t>
            </a:r>
            <a:r>
              <a:rPr lang="en-US" altLang="zh-CN" dirty="0" smtClean="0">
                <a:solidFill>
                  <a:srgbClr val="0FA096"/>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FA096"/>
                </a:solidFill>
                <a:latin typeface="微软雅黑" panose="020B0503020204020204" pitchFamily="34" charset="-122"/>
                <a:ea typeface="微软雅黑" panose="020B0503020204020204" pitchFamily="34" charset="-122"/>
                <a:cs typeface="Times New Roman" panose="02020603050405020304"/>
              </a:rPr>
              <a:t>吉安模拟</a:t>
            </a:r>
            <a:r>
              <a:rPr lang="en-US" dirty="0" smtClean="0">
                <a:solidFill>
                  <a:srgbClr val="0FA096"/>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如图</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6-13</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甲所示</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放在水平地面上的物体</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受到方向不变的水平推力</a:t>
            </a:r>
            <a:r>
              <a:rPr 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F</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的作用</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F</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的大小与时间</a:t>
            </a:r>
            <a:r>
              <a:rPr 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的关系和物体运动速度</a:t>
            </a:r>
            <a:r>
              <a:rPr 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v</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与时间</a:t>
            </a:r>
            <a:r>
              <a:rPr 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的关系分别如图乙、丙所示。由图像可知</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当</a:t>
            </a:r>
            <a:r>
              <a:rPr 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t</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=1 s</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时</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物体处于</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状态。</a:t>
            </a:r>
            <a:r>
              <a:rPr 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t</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=5 s</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时</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物体受到的摩擦力为</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N</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endParaRPr lang="en-US" altLang="zh-CN"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endParaRPr lang="en-US" altLang="zh-CN"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图</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6-13</a:t>
            </a:r>
            <a:endParaRPr lang="zh-CN" dirty="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pic>
        <p:nvPicPr>
          <p:cNvPr id="10" name="A47.EPS" descr="id:2147500655;FounderCES"/>
          <p:cNvPicPr/>
          <p:nvPr/>
        </p:nvPicPr>
        <p:blipFill>
          <a:blip r:embed="rId1" cstate="print">
            <a:clrChange>
              <a:clrFrom>
                <a:srgbClr val="FFFFFF"/>
              </a:clrFrom>
              <a:clrTo>
                <a:srgbClr val="FFFFFF">
                  <a:alpha val="0"/>
                </a:srgbClr>
              </a:clrTo>
            </a:clrChange>
          </a:blip>
          <a:stretch>
            <a:fillRect/>
          </a:stretch>
        </p:blipFill>
        <p:spPr>
          <a:xfrm>
            <a:off x="2405786" y="2203850"/>
            <a:ext cx="4743159" cy="1338824"/>
          </a:xfrm>
          <a:prstGeom prst="rect">
            <a:avLst/>
          </a:prstGeom>
        </p:spPr>
      </p:pic>
      <p:sp>
        <p:nvSpPr>
          <p:cNvPr id="11" name="矩形 10"/>
          <p:cNvSpPr/>
          <p:nvPr/>
        </p:nvSpPr>
        <p:spPr>
          <a:xfrm>
            <a:off x="6065223" y="1265733"/>
            <a:ext cx="646331" cy="369332"/>
          </a:xfrm>
          <a:prstGeom prst="rect">
            <a:avLst/>
          </a:prstGeom>
        </p:spPr>
        <p:txBody>
          <a:bodyPr wrap="none">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静止</a:t>
            </a:r>
            <a:endParaRPr lang="zh-CN" altLang="en-US" dirty="0"/>
          </a:p>
        </p:txBody>
      </p:sp>
      <p:sp>
        <p:nvSpPr>
          <p:cNvPr id="12" name="矩形 11"/>
          <p:cNvSpPr/>
          <p:nvPr/>
        </p:nvSpPr>
        <p:spPr>
          <a:xfrm>
            <a:off x="2974388" y="1700130"/>
            <a:ext cx="327334" cy="369332"/>
          </a:xfrm>
          <a:prstGeom prst="rect">
            <a:avLst/>
          </a:prstGeom>
        </p:spPr>
        <p:txBody>
          <a:bodyPr wrap="none">
            <a:spAutoFit/>
          </a:bodyPr>
          <a:lstStyle/>
          <a:p>
            <a:r>
              <a:rPr lang="en-US" altLang="zh-CN"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4</a:t>
            </a:r>
            <a:endParaRPr lang="zh-CN" altLang="en-US" dirty="0"/>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4" name="文本框 17"/>
          <p:cNvSpPr txBox="1">
            <a:spLocks noChangeArrowheads="1"/>
          </p:cNvSpPr>
          <p:nvPr/>
        </p:nvSpPr>
        <p:spPr bwMode="auto">
          <a:xfrm>
            <a:off x="823087" y="341542"/>
            <a:ext cx="2893988" cy="4436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36000" tIns="0" rIns="36000" bIns="3600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a:lnSpc>
                <a:spcPct val="150000"/>
              </a:lnSpc>
              <a:defRPr/>
            </a:pPr>
            <a:r>
              <a:rPr lang="zh-CN" altLang="en-US" sz="2000" b="1" dirty="0" smtClean="0">
                <a:solidFill>
                  <a:srgbClr val="0FA096"/>
                </a:solidFill>
                <a:latin typeface="微软雅黑" panose="020B0503020204020204" pitchFamily="34" charset="-122"/>
                <a:ea typeface="微软雅黑" panose="020B0503020204020204" pitchFamily="34" charset="-122"/>
              </a:rPr>
              <a:t>探究六</a:t>
            </a:r>
            <a:r>
              <a:rPr lang="zh-CN" altLang="en-US" sz="2000" b="1" dirty="0">
                <a:solidFill>
                  <a:srgbClr val="0FA096"/>
                </a:solidFill>
                <a:latin typeface="微软雅黑" panose="020B0503020204020204" pitchFamily="34" charset="-122"/>
                <a:ea typeface="微软雅黑" panose="020B0503020204020204" pitchFamily="34" charset="-122"/>
              </a:rPr>
              <a:t>　</a:t>
            </a:r>
            <a:r>
              <a:rPr lang="zh-CN" altLang="en-US" sz="2000" b="1" dirty="0" smtClean="0">
                <a:solidFill>
                  <a:srgbClr val="0FA096"/>
                </a:solidFill>
                <a:latin typeface="微软雅黑" panose="020B0503020204020204" pitchFamily="34" charset="-122"/>
                <a:ea typeface="微软雅黑" panose="020B0503020204020204" pitchFamily="34" charset="-122"/>
              </a:rPr>
              <a:t>力和运动的关系</a:t>
            </a:r>
            <a:endParaRPr lang="zh-CN" altLang="en-US" sz="2000" b="1" dirty="0">
              <a:solidFill>
                <a:srgbClr val="0FA096"/>
              </a:solidFill>
              <a:latin typeface="微软雅黑" panose="020B0503020204020204" pitchFamily="34" charset="-122"/>
              <a:ea typeface="微软雅黑" panose="020B0503020204020204" pitchFamily="34" charset="-122"/>
            </a:endParaRPr>
          </a:p>
        </p:txBody>
      </p:sp>
      <p:sp>
        <p:nvSpPr>
          <p:cNvPr id="10" name="文本框 10"/>
          <p:cNvSpPr txBox="1"/>
          <p:nvPr/>
        </p:nvSpPr>
        <p:spPr>
          <a:xfrm>
            <a:off x="85294" y="352265"/>
            <a:ext cx="288147" cy="1926807"/>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rPr>
              <a:t>考点梳理 夯实基础</a:t>
            </a:r>
            <a:endPar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endParaRPr>
          </a:p>
        </p:txBody>
      </p:sp>
      <p:grpSp>
        <p:nvGrpSpPr>
          <p:cNvPr id="2" name="组合 6"/>
          <p:cNvGrpSpPr/>
          <p:nvPr/>
        </p:nvGrpSpPr>
        <p:grpSpPr>
          <a:xfrm>
            <a:off x="1188" y="2836806"/>
            <a:ext cx="428625" cy="1928489"/>
            <a:chOff x="-7792" y="350584"/>
            <a:chExt cx="428625" cy="1893852"/>
          </a:xfrm>
        </p:grpSpPr>
        <p:sp>
          <p:nvSpPr>
            <p:cNvPr id="12" name="矩形 11"/>
            <p:cNvSpPr/>
            <p:nvPr/>
          </p:nvSpPr>
          <p:spPr>
            <a:xfrm>
              <a:off x="-7792" y="350584"/>
              <a:ext cx="428625" cy="1893852"/>
            </a:xfrm>
            <a:prstGeom prst="rect">
              <a:avLst/>
            </a:prstGeom>
            <a:solidFill>
              <a:srgbClr val="0FA096"/>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13" name="文本框 10"/>
            <p:cNvSpPr txBox="1"/>
            <p:nvPr/>
          </p:nvSpPr>
          <p:spPr>
            <a:xfrm>
              <a:off x="85300" y="352236"/>
              <a:ext cx="288147" cy="1892200"/>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solidFill>
                  <a:latin typeface="微软雅黑" panose="020B0503020204020204" pitchFamily="34" charset="-122"/>
                  <a:ea typeface="微软雅黑" panose="020B0503020204020204" pitchFamily="34" charset="-122"/>
                </a:rPr>
                <a:t>考向探究 逐个击破</a:t>
              </a:r>
              <a:endParaRPr lang="zh-CN" altLang="en-US" sz="1400" spc="300" dirty="0" smtClean="0">
                <a:solidFill>
                  <a:schemeClr val="bg1"/>
                </a:solidFill>
                <a:latin typeface="微软雅黑" panose="020B0503020204020204" pitchFamily="34" charset="-122"/>
                <a:ea typeface="微软雅黑" panose="020B0503020204020204" pitchFamily="34" charset="-122"/>
              </a:endParaRPr>
            </a:p>
          </p:txBody>
        </p:sp>
      </p:grpSp>
      <p:grpSp>
        <p:nvGrpSpPr>
          <p:cNvPr id="17" name="组合 16"/>
          <p:cNvGrpSpPr/>
          <p:nvPr/>
        </p:nvGrpSpPr>
        <p:grpSpPr>
          <a:xfrm>
            <a:off x="816866" y="756459"/>
            <a:ext cx="4697243" cy="3852080"/>
            <a:chOff x="816866" y="756459"/>
            <a:chExt cx="4697243" cy="3852080"/>
          </a:xfrm>
        </p:grpSpPr>
        <p:sp>
          <p:nvSpPr>
            <p:cNvPr id="19" name="文本框 18"/>
            <p:cNvSpPr txBox="1">
              <a:spLocks noChangeArrowheads="1"/>
            </p:cNvSpPr>
            <p:nvPr/>
          </p:nvSpPr>
          <p:spPr bwMode="auto">
            <a:xfrm>
              <a:off x="816866" y="756459"/>
              <a:ext cx="4697243" cy="2981192"/>
            </a:xfrm>
            <a:prstGeom prst="rect">
              <a:avLst/>
            </a:prstGeom>
            <a:noFill/>
            <a:ln w="9525">
              <a:noFill/>
              <a:miter lim="800000"/>
            </a:ln>
          </p:spPr>
          <p:txBody>
            <a:bodyPr wrap="square" lIns="36000" tIns="36000" rIns="36000" bIns="36000">
              <a:spAutoFit/>
            </a:bodyPr>
            <a:lstStyle/>
            <a:p>
              <a:pPr>
                <a:lnSpc>
                  <a:spcPct val="150000"/>
                </a:lnSpc>
                <a:spcAft>
                  <a:spcPts val="0"/>
                </a:spcAft>
              </a:pPr>
              <a:r>
                <a:rPr 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14.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西宁市中考体育测试项目中</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小李同学抛出后的实心球在空中运动的轨迹如图</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6-14</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所示</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忽略空气阻力</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抛出后的实心球由于</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不受力</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运动状态改变</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B.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不受力</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运动状态不改变</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C.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受推力的作用</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运动状态改变</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D.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受重力的作用</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运动状态改变</a:t>
              </a:r>
              <a:endParaRPr lang="zh-CN" dirty="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grpSp>
          <p:nvGrpSpPr>
            <p:cNvPr id="15" name="组合 14"/>
            <p:cNvGrpSpPr/>
            <p:nvPr/>
          </p:nvGrpSpPr>
          <p:grpSpPr>
            <a:xfrm>
              <a:off x="1511242" y="3805382"/>
              <a:ext cx="2787936" cy="803157"/>
              <a:chOff x="6129425" y="1847272"/>
              <a:chExt cx="2787936" cy="803157"/>
            </a:xfrm>
          </p:grpSpPr>
          <p:sp>
            <p:nvSpPr>
              <p:cNvPr id="9" name="矩形 8"/>
              <p:cNvSpPr/>
              <p:nvPr/>
            </p:nvSpPr>
            <p:spPr>
              <a:xfrm>
                <a:off x="7998520" y="2281097"/>
                <a:ext cx="918841" cy="369332"/>
              </a:xfrm>
              <a:prstGeom prst="rect">
                <a:avLst/>
              </a:prstGeom>
            </p:spPr>
            <p:txBody>
              <a:bodyPr wrap="none">
                <a:spAutoFit/>
              </a:bodyPr>
              <a:lstStyle/>
              <a:p>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图</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6-14</a:t>
                </a:r>
                <a:endParaRPr lang="zh-CN" altLang="en-US" dirty="0"/>
              </a:p>
            </p:txBody>
          </p:sp>
          <p:pic>
            <p:nvPicPr>
              <p:cNvPr id="11" name="A135.EPS" descr="id:2147500669;FounderCES"/>
              <p:cNvPicPr/>
              <p:nvPr/>
            </p:nvPicPr>
            <p:blipFill>
              <a:blip r:embed="rId1" cstate="print"/>
              <a:stretch>
                <a:fillRect/>
              </a:stretch>
            </p:blipFill>
            <p:spPr>
              <a:xfrm>
                <a:off x="6129425" y="1847272"/>
                <a:ext cx="1675912" cy="721360"/>
              </a:xfrm>
              <a:prstGeom prst="rect">
                <a:avLst/>
              </a:prstGeom>
            </p:spPr>
          </p:pic>
        </p:grpSp>
      </p:grpSp>
      <p:sp>
        <p:nvSpPr>
          <p:cNvPr id="16" name="TextBox 15"/>
          <p:cNvSpPr txBox="1"/>
          <p:nvPr/>
        </p:nvSpPr>
        <p:spPr>
          <a:xfrm>
            <a:off x="5698836" y="803564"/>
            <a:ext cx="2927928" cy="2981192"/>
          </a:xfrm>
          <a:prstGeom prst="rect">
            <a:avLst/>
          </a:prstGeom>
          <a:solidFill>
            <a:schemeClr val="bg1">
              <a:lumMod val="95000"/>
            </a:schemeClr>
          </a:solidFill>
        </p:spPr>
        <p:txBody>
          <a:bodyPr wrap="square" lIns="36000" tIns="36000" rIns="36000" bIns="36000" rtlCol="0">
            <a:spAutoFit/>
          </a:bodyPr>
          <a:lstStyle/>
          <a:p>
            <a:pPr>
              <a:lnSpc>
                <a:spcPct val="150000"/>
              </a:lnSpc>
              <a:spcAft>
                <a:spcPts val="0"/>
              </a:spcAft>
            </a:pP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答案</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en-US" altLang="zh-CN" dirty="0" smtClean="0">
                <a:solidFill>
                  <a:srgbClr val="A50021"/>
                </a:solidFill>
                <a:latin typeface="微软雅黑" panose="020B0503020204020204" pitchFamily="34" charset="-122"/>
                <a:ea typeface="微软雅黑" panose="020B0503020204020204" pitchFamily="34" charset="-122"/>
                <a:cs typeface="Times New Roman" panose="02020603050405020304"/>
              </a:rPr>
              <a:t>D</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　</a:t>
            </a:r>
            <a:endParaRPr lang="en-US" altLang="zh-CN" dirty="0" smtClean="0">
              <a:solidFill>
                <a:srgbClr val="A50021"/>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altLang="zh-CN"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解析</a:t>
            </a:r>
            <a:r>
              <a:rPr lang="en-US" altLang="zh-CN"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抛出后的实心球</a:t>
            </a:r>
            <a:r>
              <a:rPr lang="en-US" altLang="zh-CN"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在空中运动的过程中</a:t>
            </a:r>
            <a:r>
              <a:rPr lang="en-US" altLang="zh-CN"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不再受推力作用</a:t>
            </a:r>
            <a:r>
              <a:rPr lang="en-US" altLang="zh-CN"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由于忽略空气阻力</a:t>
            </a:r>
            <a:r>
              <a:rPr lang="en-US" altLang="zh-CN"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故实心球只受到重力的作用</a:t>
            </a:r>
            <a:r>
              <a:rPr lang="en-US" altLang="zh-CN"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重力改变了实心球的运动状态</a:t>
            </a:r>
            <a:r>
              <a:rPr lang="en-US" altLang="zh-CN"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故</a:t>
            </a:r>
            <a:r>
              <a:rPr lang="en-US" altLang="zh-CN" dirty="0" smtClean="0">
                <a:solidFill>
                  <a:srgbClr val="A50021"/>
                </a:solidFill>
                <a:latin typeface="微软雅黑" panose="020B0503020204020204" pitchFamily="34" charset="-122"/>
                <a:ea typeface="微软雅黑" panose="020B0503020204020204" pitchFamily="34" charset="-122"/>
                <a:cs typeface="Times New Roman" panose="02020603050405020304"/>
              </a:rPr>
              <a:t>A</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en-US" altLang="zh-CN" dirty="0" smtClean="0">
                <a:solidFill>
                  <a:srgbClr val="A50021"/>
                </a:solidFill>
                <a:latin typeface="微软雅黑" panose="020B0503020204020204" pitchFamily="34" charset="-122"/>
                <a:ea typeface="微软雅黑" panose="020B0503020204020204" pitchFamily="34" charset="-122"/>
                <a:cs typeface="Times New Roman" panose="02020603050405020304"/>
              </a:rPr>
              <a:t>B</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en-US" altLang="zh-CN" dirty="0" smtClean="0">
                <a:solidFill>
                  <a:srgbClr val="A50021"/>
                </a:solidFill>
                <a:latin typeface="微软雅黑" panose="020B0503020204020204" pitchFamily="34" charset="-122"/>
                <a:ea typeface="微软雅黑" panose="020B0503020204020204" pitchFamily="34" charset="-122"/>
                <a:cs typeface="Times New Roman" panose="02020603050405020304"/>
              </a:rPr>
              <a:t>C</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错误</a:t>
            </a:r>
            <a:r>
              <a:rPr lang="en-US" altLang="zh-CN" dirty="0" smtClean="0">
                <a:solidFill>
                  <a:srgbClr val="A50021"/>
                </a:solidFill>
                <a:latin typeface="微软雅黑" panose="020B0503020204020204" pitchFamily="34" charset="-122"/>
                <a:ea typeface="微软雅黑" panose="020B0503020204020204" pitchFamily="34" charset="-122"/>
                <a:cs typeface="Times New Roman" panose="02020603050405020304"/>
              </a:rPr>
              <a:t>,D</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正确。</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6">
                                            <p:txEl>
                                              <p:pRg st="0" end="0"/>
                                            </p:txEl>
                                          </p:spTgt>
                                        </p:tgtEl>
                                        <p:attrNameLst>
                                          <p:attrName>style.visibility</p:attrName>
                                        </p:attrNameLst>
                                      </p:cBhvr>
                                      <p:to>
                                        <p:strVal val="visible"/>
                                      </p:to>
                                    </p:set>
                                    <p:animEffect transition="in" filter="fade">
                                      <p:cBhvr>
                                        <p:cTn id="7" dur="500"/>
                                        <p:tgtEl>
                                          <p:spTgt spid="1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6">
                                            <p:txEl>
                                              <p:pRg st="1" end="1"/>
                                            </p:txEl>
                                          </p:spTgt>
                                        </p:tgtEl>
                                        <p:attrNameLst>
                                          <p:attrName>style.visibility</p:attrName>
                                        </p:attrNameLst>
                                      </p:cBhvr>
                                      <p:to>
                                        <p:strVal val="visible"/>
                                      </p:to>
                                    </p:set>
                                    <p:animEffect transition="in" filter="fade">
                                      <p:cBhvr>
                                        <p:cTn id="12" dur="500"/>
                                        <p:tgtEl>
                                          <p:spTgt spid="1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9"/>
          <p:cNvGrpSpPr/>
          <p:nvPr/>
        </p:nvGrpSpPr>
        <p:grpSpPr>
          <a:xfrm>
            <a:off x="-7792" y="350583"/>
            <a:ext cx="428625" cy="1928489"/>
            <a:chOff x="-7792" y="350584"/>
            <a:chExt cx="428625" cy="1893852"/>
          </a:xfrm>
        </p:grpSpPr>
        <p:sp>
          <p:nvSpPr>
            <p:cNvPr id="11" name="矩形 10"/>
            <p:cNvSpPr/>
            <p:nvPr/>
          </p:nvSpPr>
          <p:spPr>
            <a:xfrm>
              <a:off x="-7792" y="350584"/>
              <a:ext cx="428625" cy="1893852"/>
            </a:xfrm>
            <a:prstGeom prst="rect">
              <a:avLst/>
            </a:prstGeom>
            <a:solidFill>
              <a:srgbClr val="0FA096"/>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16" name="文本框 10"/>
            <p:cNvSpPr txBox="1"/>
            <p:nvPr/>
          </p:nvSpPr>
          <p:spPr>
            <a:xfrm>
              <a:off x="85304" y="352236"/>
              <a:ext cx="288147" cy="1892200"/>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solidFill>
                  <a:latin typeface="微软雅黑" panose="020B0503020204020204" pitchFamily="34" charset="-122"/>
                  <a:ea typeface="微软雅黑" panose="020B0503020204020204" pitchFamily="34" charset="-122"/>
                </a:rPr>
                <a:t>考点梳理 夯实基础</a:t>
              </a:r>
              <a:endParaRPr lang="zh-CN" altLang="en-US" sz="1400" spc="300" dirty="0" smtClean="0">
                <a:solidFill>
                  <a:schemeClr val="bg1"/>
                </a:solidFill>
                <a:latin typeface="微软雅黑" panose="020B0503020204020204" pitchFamily="34" charset="-122"/>
                <a:ea typeface="微软雅黑" panose="020B0503020204020204" pitchFamily="34" charset="-122"/>
              </a:endParaRPr>
            </a:p>
          </p:txBody>
        </p:sp>
      </p:grpSp>
      <p:sp>
        <p:nvSpPr>
          <p:cNvPr id="19" name="文本框 10"/>
          <p:cNvSpPr txBox="1"/>
          <p:nvPr/>
        </p:nvSpPr>
        <p:spPr>
          <a:xfrm>
            <a:off x="85303" y="2819416"/>
            <a:ext cx="288147" cy="1926806"/>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rPr>
              <a:t>考向探究 逐个击破</a:t>
            </a:r>
            <a:endPar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endParaRPr>
          </a:p>
        </p:txBody>
      </p:sp>
      <p:sp>
        <p:nvSpPr>
          <p:cNvPr id="10" name="文本框 18"/>
          <p:cNvSpPr txBox="1">
            <a:spLocks noChangeArrowheads="1"/>
          </p:cNvSpPr>
          <p:nvPr/>
        </p:nvSpPr>
        <p:spPr bwMode="auto">
          <a:xfrm>
            <a:off x="816866" y="340822"/>
            <a:ext cx="7910039" cy="3396690"/>
          </a:xfrm>
          <a:prstGeom prst="rect">
            <a:avLst/>
          </a:prstGeom>
          <a:noFill/>
          <a:ln w="9525">
            <a:noFill/>
            <a:miter lim="800000"/>
          </a:ln>
        </p:spPr>
        <p:txBody>
          <a:bodyPr wrap="square" lIns="36000" tIns="36000" rIns="36000" bIns="36000">
            <a:spAutoFit/>
          </a:bodyPr>
          <a:lstStyle/>
          <a:p>
            <a:pPr>
              <a:lnSpc>
                <a:spcPct val="150000"/>
              </a:lnSpc>
              <a:spcAft>
                <a:spcPts val="0"/>
              </a:spcAft>
            </a:pPr>
            <a:r>
              <a:rPr 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5. </a:t>
            </a:r>
            <a:r>
              <a:rPr lang="zh-CN" alt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力的作用效果：</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①</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力可以改变物体的</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如匀速圆周运动</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;②</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力可以改变物体的</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如用手捏易拉罐</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易拉罐变瘪。</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endPar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endParaRPr lang="en-US" altLang="zh-CN"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6</a:t>
            </a:r>
            <a:r>
              <a:rPr 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zh-CN" alt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力的三要素：</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力的</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7. </a:t>
            </a:r>
            <a:r>
              <a:rPr lang="zh-CN" alt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力的示意图：</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用一根带箭头的线段表示力的大小、方向、作用点的图叫力的示意图。同一示意图中</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力越大</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用来表示力的线段越长。</a:t>
            </a:r>
            <a:endParaRPr lang="zh-CN" altLang="en-US" dirty="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sp>
        <p:nvSpPr>
          <p:cNvPr id="8" name="矩形 7"/>
          <p:cNvSpPr/>
          <p:nvPr/>
        </p:nvSpPr>
        <p:spPr>
          <a:xfrm>
            <a:off x="4929083" y="397515"/>
            <a:ext cx="1107996" cy="369332"/>
          </a:xfrm>
          <a:prstGeom prst="rect">
            <a:avLst/>
          </a:prstGeom>
        </p:spPr>
        <p:txBody>
          <a:bodyPr wrap="none">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运动状态</a:t>
            </a:r>
            <a:endParaRPr lang="zh-CN" altLang="en-US" dirty="0"/>
          </a:p>
        </p:txBody>
      </p:sp>
      <p:sp>
        <p:nvSpPr>
          <p:cNvPr id="9" name="矩形 8"/>
          <p:cNvSpPr/>
          <p:nvPr/>
        </p:nvSpPr>
        <p:spPr>
          <a:xfrm>
            <a:off x="2315403" y="814160"/>
            <a:ext cx="646331" cy="369332"/>
          </a:xfrm>
          <a:prstGeom prst="rect">
            <a:avLst/>
          </a:prstGeom>
        </p:spPr>
        <p:txBody>
          <a:bodyPr wrap="none">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形状</a:t>
            </a:r>
            <a:endParaRPr lang="zh-CN" altLang="en-US" dirty="0"/>
          </a:p>
        </p:txBody>
      </p:sp>
      <p:sp>
        <p:nvSpPr>
          <p:cNvPr id="12" name="矩形 11"/>
          <p:cNvSpPr/>
          <p:nvPr/>
        </p:nvSpPr>
        <p:spPr>
          <a:xfrm>
            <a:off x="3079135" y="2375108"/>
            <a:ext cx="646331" cy="369332"/>
          </a:xfrm>
          <a:prstGeom prst="rect">
            <a:avLst/>
          </a:prstGeom>
        </p:spPr>
        <p:txBody>
          <a:bodyPr wrap="none">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大小</a:t>
            </a:r>
            <a:endParaRPr lang="zh-CN" altLang="en-US" dirty="0"/>
          </a:p>
        </p:txBody>
      </p:sp>
      <p:sp>
        <p:nvSpPr>
          <p:cNvPr id="13" name="矩形 12"/>
          <p:cNvSpPr/>
          <p:nvPr/>
        </p:nvSpPr>
        <p:spPr>
          <a:xfrm>
            <a:off x="4218816" y="2375841"/>
            <a:ext cx="646331" cy="369332"/>
          </a:xfrm>
          <a:prstGeom prst="rect">
            <a:avLst/>
          </a:prstGeom>
        </p:spPr>
        <p:txBody>
          <a:bodyPr wrap="none">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方向</a:t>
            </a:r>
            <a:endParaRPr lang="zh-CN" altLang="en-US" dirty="0"/>
          </a:p>
        </p:txBody>
      </p:sp>
      <p:sp>
        <p:nvSpPr>
          <p:cNvPr id="14" name="矩形 13"/>
          <p:cNvSpPr/>
          <p:nvPr/>
        </p:nvSpPr>
        <p:spPr>
          <a:xfrm>
            <a:off x="5257079" y="2366169"/>
            <a:ext cx="877163" cy="369332"/>
          </a:xfrm>
          <a:prstGeom prst="rect">
            <a:avLst/>
          </a:prstGeom>
        </p:spPr>
        <p:txBody>
          <a:bodyPr wrap="none">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作用点</a:t>
            </a:r>
            <a:endParaRPr lang="zh-CN" altLang="en-US" dirty="0"/>
          </a:p>
        </p:txBody>
      </p:sp>
      <p:sp>
        <p:nvSpPr>
          <p:cNvPr id="15" name="矩形 14"/>
          <p:cNvSpPr/>
          <p:nvPr/>
        </p:nvSpPr>
        <p:spPr>
          <a:xfrm>
            <a:off x="814387" y="1287976"/>
            <a:ext cx="7700962" cy="940877"/>
          </a:xfrm>
          <a:prstGeom prst="rect">
            <a:avLst/>
          </a:prstGeom>
          <a:solidFill>
            <a:schemeClr val="bg1">
              <a:lumMod val="95000"/>
            </a:schemeClr>
          </a:solidFill>
        </p:spPr>
        <p:txBody>
          <a:bodyPr wrap="square">
            <a:spAutoFit/>
          </a:bodyPr>
          <a:lstStyle/>
          <a:p>
            <a:pPr>
              <a:lnSpc>
                <a:spcPct val="150000"/>
              </a:lnSpc>
            </a:pPr>
            <a:r>
              <a:rPr lang="en-US" altLang="zh-CN" dirty="0" smtClean="0">
                <a:solidFill>
                  <a:srgbClr val="0FA096"/>
                </a:solidFill>
                <a:latin typeface="微软雅黑" panose="020B0503020204020204" pitchFamily="34" charset="-122"/>
                <a:ea typeface="微软雅黑" panose="020B0503020204020204" pitchFamily="34" charset="-122"/>
              </a:rPr>
              <a:t>【</a:t>
            </a:r>
            <a:r>
              <a:rPr lang="zh-CN" altLang="en-US" dirty="0" smtClean="0">
                <a:solidFill>
                  <a:srgbClr val="0FA096"/>
                </a:solidFill>
                <a:latin typeface="微软雅黑" panose="020B0503020204020204" pitchFamily="34" charset="-122"/>
                <a:ea typeface="微软雅黑" panose="020B0503020204020204" pitchFamily="34" charset="-122"/>
              </a:rPr>
              <a:t>点拨</a:t>
            </a:r>
            <a:r>
              <a:rPr lang="en-US" altLang="zh-CN" dirty="0" smtClean="0">
                <a:solidFill>
                  <a:srgbClr val="0FA096"/>
                </a:solidFill>
                <a:latin typeface="微软雅黑" panose="020B0503020204020204" pitchFamily="34" charset="-122"/>
                <a:ea typeface="微软雅黑" panose="020B0503020204020204" pitchFamily="34" charset="-122"/>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运动状态的改变包括：物体由静止变为运动</a:t>
            </a:r>
            <a:r>
              <a:rPr lang="en-US" altLang="zh-CN"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或由运动变为静止</a:t>
            </a:r>
            <a:r>
              <a:rPr lang="en-US" altLang="zh-CN"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或由快变慢</a:t>
            </a:r>
            <a:r>
              <a:rPr lang="en-US" altLang="zh-CN"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或由慢变快</a:t>
            </a:r>
            <a:r>
              <a:rPr lang="en-US" altLang="zh-CN"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或使物体的运动方向发生改变。</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0">
                                            <p:txEl>
                                              <p:pRg st="4" end="4"/>
                                            </p:txEl>
                                          </p:spTgt>
                                        </p:tgtEl>
                                        <p:attrNameLst>
                                          <p:attrName>style.visibility</p:attrName>
                                        </p:attrNameLst>
                                      </p:cBhvr>
                                      <p:to>
                                        <p:strVal val="visible"/>
                                      </p:to>
                                    </p:set>
                                    <p:animEffect transition="in" filter="fade">
                                      <p:cBhvr>
                                        <p:cTn id="17" dur="500"/>
                                        <p:tgtEl>
                                          <p:spTgt spid="10">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500"/>
                                        <p:tgtEl>
                                          <p:spTgt spid="12"/>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500"/>
                                        <p:tgtEl>
                                          <p:spTgt spid="13"/>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fade">
                                      <p:cBhvr>
                                        <p:cTn id="32" dur="500"/>
                                        <p:tgtEl>
                                          <p:spTgt spid="14"/>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10">
                                            <p:txEl>
                                              <p:pRg st="5" end="5"/>
                                            </p:txEl>
                                          </p:spTgt>
                                        </p:tgtEl>
                                        <p:attrNameLst>
                                          <p:attrName>style.visibility</p:attrName>
                                        </p:attrNameLst>
                                      </p:cBhvr>
                                      <p:to>
                                        <p:strVal val="visible"/>
                                      </p:to>
                                    </p:set>
                                    <p:animEffect transition="in" filter="fade">
                                      <p:cBhvr>
                                        <p:cTn id="37" dur="500"/>
                                        <p:tgtEl>
                                          <p:spTgt spid="10">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2" grpId="0"/>
      <p:bldP spid="13" grpId="0"/>
      <p:bldP spid="14" grpId="0"/>
    </p:bld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文本框 10"/>
          <p:cNvSpPr txBox="1"/>
          <p:nvPr/>
        </p:nvSpPr>
        <p:spPr>
          <a:xfrm>
            <a:off x="85294" y="352265"/>
            <a:ext cx="288147" cy="1926807"/>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rPr>
              <a:t>考点梳理 夯实基础</a:t>
            </a:r>
            <a:endPar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endParaRPr>
          </a:p>
        </p:txBody>
      </p:sp>
      <p:grpSp>
        <p:nvGrpSpPr>
          <p:cNvPr id="2" name="组合 6"/>
          <p:cNvGrpSpPr/>
          <p:nvPr/>
        </p:nvGrpSpPr>
        <p:grpSpPr>
          <a:xfrm>
            <a:off x="1188" y="2836806"/>
            <a:ext cx="428625" cy="1928489"/>
            <a:chOff x="-7792" y="350584"/>
            <a:chExt cx="428625" cy="1893852"/>
          </a:xfrm>
        </p:grpSpPr>
        <p:sp>
          <p:nvSpPr>
            <p:cNvPr id="14" name="矩形 13"/>
            <p:cNvSpPr/>
            <p:nvPr/>
          </p:nvSpPr>
          <p:spPr>
            <a:xfrm>
              <a:off x="-7792" y="350584"/>
              <a:ext cx="428625" cy="1893852"/>
            </a:xfrm>
            <a:prstGeom prst="rect">
              <a:avLst/>
            </a:prstGeom>
            <a:solidFill>
              <a:srgbClr val="0FA096"/>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15" name="文本框 10"/>
            <p:cNvSpPr txBox="1"/>
            <p:nvPr/>
          </p:nvSpPr>
          <p:spPr>
            <a:xfrm>
              <a:off x="85300" y="352236"/>
              <a:ext cx="288147" cy="1892200"/>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solidFill>
                  <a:latin typeface="微软雅黑" panose="020B0503020204020204" pitchFamily="34" charset="-122"/>
                  <a:ea typeface="微软雅黑" panose="020B0503020204020204" pitchFamily="34" charset="-122"/>
                </a:rPr>
                <a:t>考向探究 逐个击破</a:t>
              </a:r>
              <a:endParaRPr lang="zh-CN" altLang="en-US" sz="1400" spc="300" dirty="0" smtClean="0">
                <a:solidFill>
                  <a:schemeClr val="bg1"/>
                </a:solidFill>
                <a:latin typeface="微软雅黑" panose="020B0503020204020204" pitchFamily="34" charset="-122"/>
                <a:ea typeface="微软雅黑" panose="020B0503020204020204" pitchFamily="34" charset="-122"/>
              </a:endParaRPr>
            </a:p>
          </p:txBody>
        </p:sp>
      </p:grpSp>
      <p:grpSp>
        <p:nvGrpSpPr>
          <p:cNvPr id="11" name="组合 10"/>
          <p:cNvGrpSpPr/>
          <p:nvPr/>
        </p:nvGrpSpPr>
        <p:grpSpPr>
          <a:xfrm>
            <a:off x="816866" y="374073"/>
            <a:ext cx="7878247" cy="2981192"/>
            <a:chOff x="816866" y="374073"/>
            <a:chExt cx="7878247" cy="2981192"/>
          </a:xfrm>
        </p:grpSpPr>
        <p:sp>
          <p:nvSpPr>
            <p:cNvPr id="19" name="文本框 18"/>
            <p:cNvSpPr txBox="1">
              <a:spLocks noChangeArrowheads="1"/>
            </p:cNvSpPr>
            <p:nvPr/>
          </p:nvSpPr>
          <p:spPr bwMode="auto">
            <a:xfrm>
              <a:off x="816866" y="374073"/>
              <a:ext cx="7878247" cy="2981192"/>
            </a:xfrm>
            <a:prstGeom prst="rect">
              <a:avLst/>
            </a:prstGeom>
            <a:noFill/>
            <a:ln w="9525">
              <a:noFill/>
              <a:miter lim="800000"/>
            </a:ln>
          </p:spPr>
          <p:txBody>
            <a:bodyPr wrap="square" lIns="36000" tIns="36000" rIns="36000" bIns="36000">
              <a:spAutoFit/>
            </a:bodyPr>
            <a:lstStyle/>
            <a:p>
              <a:pPr>
                <a:lnSpc>
                  <a:spcPct val="150000"/>
                </a:lnSpc>
                <a:spcAft>
                  <a:spcPts val="0"/>
                </a:spcAft>
              </a:pPr>
              <a:r>
                <a:rPr 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15.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如图</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6-15</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所示是用照相机拍摄</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每</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0.1 s</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上拍摄</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1</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次</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的小球在</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4</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种不同运动状态下的照片</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其中小球受到平衡力作用的是</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endPar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endPar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endParaRPr lang="en-US" altLang="zh-CN"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图</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6-15</a:t>
              </a:r>
              <a:endParaRPr lang="zh-CN" dirty="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pic>
          <p:nvPicPr>
            <p:cNvPr id="8" name="A48.EPS" descr="id:2147500676;FounderCES"/>
            <p:cNvPicPr/>
            <p:nvPr/>
          </p:nvPicPr>
          <p:blipFill>
            <a:blip r:embed="rId1" cstate="print"/>
            <a:stretch>
              <a:fillRect/>
            </a:stretch>
          </p:blipFill>
          <p:spPr>
            <a:xfrm>
              <a:off x="2601248" y="1496292"/>
              <a:ext cx="4345290" cy="1296786"/>
            </a:xfrm>
            <a:prstGeom prst="rect">
              <a:avLst/>
            </a:prstGeom>
          </p:spPr>
        </p:pic>
      </p:grpSp>
      <p:sp>
        <p:nvSpPr>
          <p:cNvPr id="10" name="矩形 9"/>
          <p:cNvSpPr/>
          <p:nvPr/>
        </p:nvSpPr>
        <p:spPr>
          <a:xfrm>
            <a:off x="5541581" y="881556"/>
            <a:ext cx="341760" cy="369332"/>
          </a:xfrm>
          <a:prstGeom prst="rect">
            <a:avLst/>
          </a:prstGeom>
        </p:spPr>
        <p:txBody>
          <a:bodyPr wrap="none">
            <a:spAutoFit/>
          </a:bodyPr>
          <a:lstStyle/>
          <a:p>
            <a:r>
              <a:rPr lang="en-US" b="1" dirty="0" smtClean="0">
                <a:solidFill>
                  <a:srgbClr val="C00000"/>
                </a:solidFill>
                <a:latin typeface="微软雅黑" panose="020B0503020204020204" pitchFamily="34" charset="-122"/>
                <a:cs typeface="Times New Roman" panose="02020603050405020304"/>
              </a:rPr>
              <a:t>B</a:t>
            </a:r>
            <a:endParaRPr lang="zh-CN" altLang="en-US" dirty="0"/>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9"/>
          <p:cNvGrpSpPr/>
          <p:nvPr/>
        </p:nvGrpSpPr>
        <p:grpSpPr>
          <a:xfrm>
            <a:off x="-7792" y="350583"/>
            <a:ext cx="428625" cy="1928489"/>
            <a:chOff x="-7792" y="350584"/>
            <a:chExt cx="428625" cy="1893852"/>
          </a:xfrm>
        </p:grpSpPr>
        <p:sp>
          <p:nvSpPr>
            <p:cNvPr id="11" name="矩形 10"/>
            <p:cNvSpPr/>
            <p:nvPr/>
          </p:nvSpPr>
          <p:spPr>
            <a:xfrm>
              <a:off x="-7792" y="350584"/>
              <a:ext cx="428625" cy="1893852"/>
            </a:xfrm>
            <a:prstGeom prst="rect">
              <a:avLst/>
            </a:prstGeom>
            <a:solidFill>
              <a:srgbClr val="0FA096"/>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16" name="文本框 10"/>
            <p:cNvSpPr txBox="1"/>
            <p:nvPr/>
          </p:nvSpPr>
          <p:spPr>
            <a:xfrm>
              <a:off x="85294" y="352236"/>
              <a:ext cx="288147" cy="1892200"/>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solidFill>
                  <a:latin typeface="微软雅黑" panose="020B0503020204020204" pitchFamily="34" charset="-122"/>
                  <a:ea typeface="微软雅黑" panose="020B0503020204020204" pitchFamily="34" charset="-122"/>
                </a:rPr>
                <a:t>实验突破 素养提升</a:t>
              </a:r>
              <a:endParaRPr lang="zh-CN" altLang="en-US" sz="1400" spc="300" dirty="0" smtClean="0">
                <a:solidFill>
                  <a:schemeClr val="bg1"/>
                </a:solidFill>
                <a:latin typeface="微软雅黑" panose="020B0503020204020204" pitchFamily="34" charset="-122"/>
                <a:ea typeface="微软雅黑" panose="020B0503020204020204" pitchFamily="34" charset="-122"/>
              </a:endParaRPr>
            </a:p>
          </p:txBody>
        </p:sp>
      </p:grpSp>
      <p:sp>
        <p:nvSpPr>
          <p:cNvPr id="9" name="文本框 14"/>
          <p:cNvSpPr txBox="1">
            <a:spLocks noChangeArrowheads="1"/>
          </p:cNvSpPr>
          <p:nvPr/>
        </p:nvSpPr>
        <p:spPr bwMode="auto">
          <a:xfrm>
            <a:off x="812466" y="914400"/>
            <a:ext cx="7849395" cy="33966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0" tIns="36000" rIns="36000" bIns="3600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a:lnSpc>
                <a:spcPct val="150000"/>
              </a:lnSpc>
              <a:spcAft>
                <a:spcPts val="0"/>
              </a:spcAft>
            </a:pPr>
            <a:r>
              <a:rPr lang="en-US" altLang="zh-CN"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设计和进行实验</a:t>
            </a:r>
            <a:r>
              <a:rPr lang="en-US" altLang="zh-CN"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1.</a:t>
            </a:r>
            <a:r>
              <a:rPr lang="zh-CN" alt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实验原理：</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二力平衡</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方法：用弹簧测力计沿</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水平方向</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拉动木块做</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匀速直线</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运动</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2.</a:t>
            </a:r>
            <a:r>
              <a:rPr lang="zh-CN" alt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实验方法：</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转换法</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匀速拉动时弹簧测力计的示数等于滑动摩擦力的大小</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控制变量法</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(①</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探究滑动摩擦力的大小跟压力大小的关系：应控制</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接触面的粗糙程度不变</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在木块上</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添加砝码</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改变压力的大小</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;②</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探究滑动摩擦力的大小跟接触面的粗糙程度的关系：应控制</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压力的大小不变</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改变</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接触面的粗糙程度</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3.</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弹簧测力计的使用和读数。</a:t>
            </a:r>
            <a:endParaRPr lang="zh-CN" dirty="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sp>
        <p:nvSpPr>
          <p:cNvPr id="10" name="文本框 14"/>
          <p:cNvSpPr txBox="1">
            <a:spLocks noChangeArrowheads="1"/>
          </p:cNvSpPr>
          <p:nvPr/>
        </p:nvSpPr>
        <p:spPr bwMode="auto">
          <a:xfrm>
            <a:off x="812466" y="352237"/>
            <a:ext cx="4689352" cy="5343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36000" tIns="36000" rIns="36000" bIns="3600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a:lnSpc>
                <a:spcPct val="150000"/>
              </a:lnSpc>
              <a:defRPr/>
            </a:pPr>
            <a:r>
              <a:rPr lang="zh-CN" altLang="en-US" sz="2000" b="1" dirty="0" smtClean="0">
                <a:solidFill>
                  <a:srgbClr val="0FA096"/>
                </a:solidFill>
                <a:latin typeface="微软雅黑" panose="020B0503020204020204" pitchFamily="34" charset="-122"/>
                <a:ea typeface="微软雅黑" panose="020B0503020204020204" pitchFamily="34" charset="-122"/>
              </a:rPr>
              <a:t>突破一</a:t>
            </a:r>
            <a:r>
              <a:rPr lang="zh-CN" altLang="en-US" sz="2000" b="1" dirty="0">
                <a:solidFill>
                  <a:srgbClr val="0FA096"/>
                </a:solidFill>
                <a:latin typeface="微软雅黑" panose="020B0503020204020204" pitchFamily="34" charset="-122"/>
                <a:ea typeface="微软雅黑" panose="020B0503020204020204" pitchFamily="34" charset="-122"/>
              </a:rPr>
              <a:t>　</a:t>
            </a:r>
            <a:r>
              <a:rPr lang="zh-CN" altLang="en-US" sz="2000" b="1" dirty="0" smtClean="0">
                <a:solidFill>
                  <a:srgbClr val="0FA096"/>
                </a:solidFill>
                <a:latin typeface="微软雅黑" panose="020B0503020204020204" pitchFamily="34" charset="-122"/>
                <a:ea typeface="微软雅黑" panose="020B0503020204020204" pitchFamily="34" charset="-122"/>
              </a:rPr>
              <a:t>探究影响滑动摩擦力大小的因素</a:t>
            </a:r>
            <a:endParaRPr lang="zh-CN" altLang="en-US" sz="2000" b="1" dirty="0">
              <a:solidFill>
                <a:srgbClr val="0FA096"/>
              </a:solidFill>
              <a:latin typeface="微软雅黑" panose="020B0503020204020204" pitchFamily="34" charset="-122"/>
              <a:ea typeface="微软雅黑" panose="020B0503020204020204" pitchFamily="34" charset="-122"/>
            </a:endParaRPr>
          </a:p>
        </p:txBody>
      </p:sp>
    </p:spTree>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xEl>
                                              <p:pRg st="2" end="2"/>
                                            </p:txEl>
                                          </p:spTgt>
                                        </p:tgtEl>
                                        <p:attrNameLst>
                                          <p:attrName>style.visibility</p:attrName>
                                        </p:attrNameLst>
                                      </p:cBhvr>
                                      <p:to>
                                        <p:strVal val="visible"/>
                                      </p:to>
                                    </p:set>
                                    <p:animEffect transition="in" filter="fade">
                                      <p:cBhvr>
                                        <p:cTn id="7" dur="500"/>
                                        <p:tgtEl>
                                          <p:spTgt spid="9">
                                            <p:txEl>
                                              <p:pRg st="2" end="2"/>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9">
                                            <p:txEl>
                                              <p:pRg st="3" end="3"/>
                                            </p:txEl>
                                          </p:spTgt>
                                        </p:tgtEl>
                                        <p:attrNameLst>
                                          <p:attrName>style.visibility</p:attrName>
                                        </p:attrNameLst>
                                      </p:cBhvr>
                                      <p:to>
                                        <p:strVal val="visible"/>
                                      </p:to>
                                    </p:set>
                                    <p:animEffect transition="in" filter="fade">
                                      <p:cBhvr>
                                        <p:cTn id="10" dur="500"/>
                                        <p:tgtEl>
                                          <p:spTgt spid="9">
                                            <p:txEl>
                                              <p:pRg st="3" end="3"/>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9">
                                            <p:txEl>
                                              <p:pRg st="4" end="4"/>
                                            </p:txEl>
                                          </p:spTgt>
                                        </p:tgtEl>
                                        <p:attrNameLst>
                                          <p:attrName>style.visibility</p:attrName>
                                        </p:attrNameLst>
                                      </p:cBhvr>
                                      <p:to>
                                        <p:strVal val="visible"/>
                                      </p:to>
                                    </p:set>
                                    <p:animEffect transition="in" filter="fade">
                                      <p:cBhvr>
                                        <p:cTn id="15" dur="500"/>
                                        <p:tgtEl>
                                          <p:spTgt spid="9">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9"/>
          <p:cNvGrpSpPr/>
          <p:nvPr/>
        </p:nvGrpSpPr>
        <p:grpSpPr>
          <a:xfrm>
            <a:off x="-7792" y="350583"/>
            <a:ext cx="428625" cy="1928489"/>
            <a:chOff x="-7792" y="350584"/>
            <a:chExt cx="428625" cy="1893852"/>
          </a:xfrm>
        </p:grpSpPr>
        <p:sp>
          <p:nvSpPr>
            <p:cNvPr id="11" name="矩形 10"/>
            <p:cNvSpPr/>
            <p:nvPr/>
          </p:nvSpPr>
          <p:spPr>
            <a:xfrm>
              <a:off x="-7792" y="350584"/>
              <a:ext cx="428625" cy="1893852"/>
            </a:xfrm>
            <a:prstGeom prst="rect">
              <a:avLst/>
            </a:prstGeom>
            <a:solidFill>
              <a:srgbClr val="0FA096"/>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16" name="文本框 10"/>
            <p:cNvSpPr txBox="1"/>
            <p:nvPr/>
          </p:nvSpPr>
          <p:spPr>
            <a:xfrm>
              <a:off x="85294" y="352236"/>
              <a:ext cx="288147" cy="1892200"/>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solidFill>
                  <a:latin typeface="微软雅黑" panose="020B0503020204020204" pitchFamily="34" charset="-122"/>
                  <a:ea typeface="微软雅黑" panose="020B0503020204020204" pitchFamily="34" charset="-122"/>
                </a:rPr>
                <a:t>实验突破 素养提升</a:t>
              </a:r>
              <a:endParaRPr lang="zh-CN" altLang="en-US" sz="1400" spc="300" dirty="0" smtClean="0">
                <a:solidFill>
                  <a:schemeClr val="bg1"/>
                </a:solidFill>
                <a:latin typeface="微软雅黑" panose="020B0503020204020204" pitchFamily="34" charset="-122"/>
                <a:ea typeface="微软雅黑" panose="020B0503020204020204" pitchFamily="34" charset="-122"/>
              </a:endParaRPr>
            </a:p>
          </p:txBody>
        </p:sp>
      </p:grpSp>
      <p:sp>
        <p:nvSpPr>
          <p:cNvPr id="12" name="TextBox 11"/>
          <p:cNvSpPr txBox="1"/>
          <p:nvPr/>
        </p:nvSpPr>
        <p:spPr>
          <a:xfrm>
            <a:off x="872836" y="357447"/>
            <a:ext cx="7805651" cy="2150195"/>
          </a:xfrm>
          <a:prstGeom prst="rect">
            <a:avLst/>
          </a:prstGeom>
          <a:noFill/>
        </p:spPr>
        <p:txBody>
          <a:bodyPr wrap="square" lIns="36000" tIns="36000" rIns="36000" bIns="36000" rtlCol="0">
            <a:spAutoFit/>
          </a:bodyPr>
          <a:lstStyle/>
          <a:p>
            <a:pPr>
              <a:lnSpc>
                <a:spcPct val="150000"/>
              </a:lnSpc>
              <a:spcAft>
                <a:spcPts val="0"/>
              </a:spcAft>
            </a:pPr>
            <a:r>
              <a:rPr lang="en-US" altLang="zh-CN"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数据处理和分析</a:t>
            </a:r>
            <a:r>
              <a:rPr lang="en-US" altLang="zh-CN"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pPr>
            <a:r>
              <a:rPr 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4.</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设计实验条件和数据记录表格</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如下表所示</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并绘制摩擦力随压力大小变化的关系图线</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分析表格数据及图线</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可得出摩擦力的影响因素</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只与</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压力大小</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及接触面的</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粗糙程度</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有关</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而与</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接触面积的大小</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和</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运动速度</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的大小等无关</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以及滑动摩擦力与压力的关系</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f</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i="1" dirty="0" err="1" smtClean="0">
                <a:solidFill>
                  <a:srgbClr val="000000"/>
                </a:solidFill>
                <a:latin typeface="微软雅黑" panose="020B0503020204020204" pitchFamily="34" charset="-122"/>
                <a:ea typeface="微软雅黑" panose="020B0503020204020204" pitchFamily="34" charset="-122"/>
                <a:cs typeface="Times New Roman" panose="02020603050405020304"/>
              </a:rPr>
              <a:t>μF</a:t>
            </a:r>
            <a:r>
              <a:rPr lang="en-US" i="1" baseline="-25000" dirty="0" err="1" smtClean="0">
                <a:solidFill>
                  <a:srgbClr val="000000"/>
                </a:solidFill>
                <a:latin typeface="微软雅黑" panose="020B0503020204020204" pitchFamily="34" charset="-122"/>
                <a:ea typeface="微软雅黑" panose="020B0503020204020204" pitchFamily="34" charset="-122"/>
                <a:cs typeface="Times New Roman" panose="02020603050405020304"/>
              </a:rPr>
              <a:t>N</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altLang="en-US" dirty="0">
              <a:latin typeface="微软雅黑" panose="020B0503020204020204" pitchFamily="34" charset="-122"/>
              <a:ea typeface="微软雅黑" panose="020B0503020204020204" pitchFamily="34" charset="-122"/>
            </a:endParaRPr>
          </a:p>
        </p:txBody>
      </p:sp>
      <p:graphicFrame>
        <p:nvGraphicFramePr>
          <p:cNvPr id="13" name="表格 12"/>
          <p:cNvGraphicFramePr>
            <a:graphicFrameLocks noGrp="1"/>
          </p:cNvGraphicFramePr>
          <p:nvPr/>
        </p:nvGraphicFramePr>
        <p:xfrm>
          <a:off x="900546" y="2507326"/>
          <a:ext cx="7794569" cy="1943100"/>
        </p:xfrm>
        <a:graphic>
          <a:graphicData uri="http://schemas.openxmlformats.org/drawingml/2006/table">
            <a:tbl>
              <a:tblPr/>
              <a:tblGrid>
                <a:gridCol w="820189"/>
                <a:gridCol w="1394876"/>
                <a:gridCol w="1394876"/>
                <a:gridCol w="1394876"/>
                <a:gridCol w="1394876"/>
                <a:gridCol w="1394876"/>
              </a:tblGrid>
              <a:tr h="0">
                <a:tc>
                  <a:txBody>
                    <a:bodyPr/>
                    <a:lstStyle/>
                    <a:p>
                      <a:pPr algn="ctr">
                        <a:lnSpc>
                          <a:spcPct val="150000"/>
                        </a:lnSpc>
                        <a:spcAft>
                          <a:spcPts val="0"/>
                        </a:spcAft>
                      </a:pPr>
                      <a:r>
                        <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rPr>
                        <a:t>实验</a:t>
                      </a:r>
                      <a:endPar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r>
                        <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rPr>
                        <a:t>次数</a:t>
                      </a:r>
                      <a:endPar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rPr>
                        <a:t>木块</a:t>
                      </a:r>
                      <a:r>
                        <a:rPr lang="zh-CN" sz="17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放</a:t>
                      </a:r>
                      <a:endParaRPr lang="en-US" altLang="zh-CN" sz="17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r>
                        <a:rPr lang="zh-CN" sz="17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置</a:t>
                      </a:r>
                      <a:r>
                        <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rPr>
                        <a:t>方式</a:t>
                      </a:r>
                      <a:endPar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rPr>
                        <a:t>接触面</a:t>
                      </a:r>
                      <a:r>
                        <a:rPr lang="zh-CN" sz="17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粗</a:t>
                      </a:r>
                      <a:endParaRPr lang="zh-CN" sz="17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r>
                        <a:rPr lang="zh-CN" sz="17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糙程度</a:t>
                      </a:r>
                      <a:endPar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rPr>
                        <a:t>木块</a:t>
                      </a:r>
                      <a:r>
                        <a:rPr lang="zh-CN" sz="17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运</a:t>
                      </a:r>
                      <a:endParaRPr lang="zh-CN" sz="17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r>
                        <a:rPr lang="zh-CN" sz="17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动情况</a:t>
                      </a:r>
                      <a:endPar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rPr>
                        <a:t>压力大</a:t>
                      </a:r>
                      <a:endPar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r>
                        <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rPr>
                        <a:t>小</a:t>
                      </a:r>
                      <a:r>
                        <a:rPr lang="en-US" sz="1700" i="1"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sz="1700" kern="100" dirty="0">
                          <a:solidFill>
                            <a:srgbClr val="000000"/>
                          </a:solidFill>
                          <a:latin typeface="微软雅黑" panose="020B0503020204020204" pitchFamily="34" charset="-122"/>
                          <a:ea typeface="微软雅黑" panose="020B0503020204020204" pitchFamily="34" charset="-122"/>
                          <a:cs typeface="Times New Roman" panose="02020603050405020304"/>
                        </a:rPr>
                        <a:t>N</a:t>
                      </a:r>
                      <a:endPar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kern="100">
                          <a:solidFill>
                            <a:srgbClr val="000000"/>
                          </a:solidFill>
                          <a:latin typeface="微软雅黑" panose="020B0503020204020204" pitchFamily="34" charset="-122"/>
                          <a:ea typeface="微软雅黑" panose="020B0503020204020204" pitchFamily="34" charset="-122"/>
                          <a:cs typeface="Times New Roman" panose="02020603050405020304"/>
                        </a:rPr>
                        <a:t>弹簧测力</a:t>
                      </a:r>
                      <a:endParaRPr lang="zh-CN" sz="17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r>
                        <a:rPr lang="zh-CN" sz="1700" kern="100">
                          <a:solidFill>
                            <a:srgbClr val="000000"/>
                          </a:solidFill>
                          <a:latin typeface="微软雅黑" panose="020B0503020204020204" pitchFamily="34" charset="-122"/>
                          <a:ea typeface="微软雅黑" panose="020B0503020204020204" pitchFamily="34" charset="-122"/>
                          <a:cs typeface="Times New Roman" panose="02020603050405020304"/>
                        </a:rPr>
                        <a:t>计示数</a:t>
                      </a:r>
                      <a:r>
                        <a:rPr lang="en-US" sz="1700" i="1" kern="10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sz="1700" kern="100">
                          <a:solidFill>
                            <a:srgbClr val="000000"/>
                          </a:solidFill>
                          <a:latin typeface="微软雅黑" panose="020B0503020204020204" pitchFamily="34" charset="-122"/>
                          <a:ea typeface="微软雅黑" panose="020B0503020204020204" pitchFamily="34" charset="-122"/>
                          <a:cs typeface="Times New Roman" panose="02020603050405020304"/>
                        </a:rPr>
                        <a:t>N</a:t>
                      </a:r>
                      <a:endParaRPr lang="zh-CN" sz="17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0">
                <a:tc>
                  <a:txBody>
                    <a:bodyPr/>
                    <a:lstStyle/>
                    <a:p>
                      <a:pPr algn="ctr">
                        <a:lnSpc>
                          <a:spcPct val="150000"/>
                        </a:lnSpc>
                        <a:spcAft>
                          <a:spcPts val="0"/>
                        </a:spcAft>
                      </a:pPr>
                      <a:r>
                        <a:rPr lang="en-US" sz="1700" kern="100">
                          <a:solidFill>
                            <a:srgbClr val="000000"/>
                          </a:solidFill>
                          <a:latin typeface="微软雅黑" panose="020B0503020204020204" pitchFamily="34" charset="-122"/>
                          <a:ea typeface="微软雅黑" panose="020B0503020204020204" pitchFamily="34" charset="-122"/>
                          <a:cs typeface="Times New Roman" panose="02020603050405020304"/>
                        </a:rPr>
                        <a:t>1</a:t>
                      </a:r>
                      <a:endParaRPr lang="zh-CN" sz="17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kern="100">
                          <a:solidFill>
                            <a:srgbClr val="000000"/>
                          </a:solidFill>
                          <a:latin typeface="微软雅黑" panose="020B0503020204020204" pitchFamily="34" charset="-122"/>
                          <a:ea typeface="微软雅黑" panose="020B0503020204020204" pitchFamily="34" charset="-122"/>
                          <a:cs typeface="Times New Roman" panose="02020603050405020304"/>
                        </a:rPr>
                        <a:t>平放</a:t>
                      </a:r>
                      <a:endParaRPr lang="zh-CN" sz="17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kern="100">
                          <a:solidFill>
                            <a:srgbClr val="000000"/>
                          </a:solidFill>
                          <a:latin typeface="微软雅黑" panose="020B0503020204020204" pitchFamily="34" charset="-122"/>
                          <a:ea typeface="微软雅黑" panose="020B0503020204020204" pitchFamily="34" charset="-122"/>
                          <a:cs typeface="Times New Roman" panose="02020603050405020304"/>
                        </a:rPr>
                        <a:t>光滑木板</a:t>
                      </a:r>
                      <a:endParaRPr lang="zh-CN" sz="17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kern="100">
                          <a:solidFill>
                            <a:srgbClr val="000000"/>
                          </a:solidFill>
                          <a:latin typeface="微软雅黑" panose="020B0503020204020204" pitchFamily="34" charset="-122"/>
                          <a:ea typeface="微软雅黑" panose="020B0503020204020204" pitchFamily="34" charset="-122"/>
                          <a:cs typeface="Times New Roman" panose="02020603050405020304"/>
                        </a:rPr>
                        <a:t>慢速</a:t>
                      </a:r>
                      <a:endParaRPr lang="zh-CN" sz="17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endParaRPr lang="en-US" sz="17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endParaRPr lang="en-US" sz="17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0">
                <a:tc>
                  <a:txBody>
                    <a:bodyPr/>
                    <a:lstStyle/>
                    <a:p>
                      <a:pPr algn="ctr">
                        <a:lnSpc>
                          <a:spcPct val="150000"/>
                        </a:lnSpc>
                        <a:spcAft>
                          <a:spcPts val="0"/>
                        </a:spcAft>
                      </a:pPr>
                      <a:r>
                        <a:rPr lang="en-US" sz="1700" kern="100">
                          <a:solidFill>
                            <a:srgbClr val="000000"/>
                          </a:solidFill>
                          <a:latin typeface="微软雅黑" panose="020B0503020204020204" pitchFamily="34" charset="-122"/>
                          <a:ea typeface="微软雅黑" panose="020B0503020204020204" pitchFamily="34" charset="-122"/>
                          <a:cs typeface="Times New Roman" panose="02020603050405020304"/>
                        </a:rPr>
                        <a:t>2</a:t>
                      </a:r>
                      <a:endParaRPr lang="zh-CN" sz="17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endParaRPr lang="en-US" sz="17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endParaRPr lang="en-US" sz="17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endParaRPr lang="en-US" sz="17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endParaRPr lang="en-US" sz="17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endParaRPr lang="en-US" sz="17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0">
                <a:tc>
                  <a:txBody>
                    <a:bodyPr/>
                    <a:lstStyle/>
                    <a:p>
                      <a:pPr algn="ctr">
                        <a:lnSpc>
                          <a:spcPct val="150000"/>
                        </a:lnSpc>
                        <a:spcAft>
                          <a:spcPts val="0"/>
                        </a:spcAft>
                      </a:pPr>
                      <a:r>
                        <a:rPr lang="zh-CN" sz="1700" kern="10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7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endParaRPr lang="en-US" sz="17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endParaRPr lang="en-US" sz="17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endParaRPr lang="en-US" sz="17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endParaRPr lang="en-US" sz="17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endParaRPr lang="en-US" sz="17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spd="slow">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9"/>
          <p:cNvGrpSpPr/>
          <p:nvPr/>
        </p:nvGrpSpPr>
        <p:grpSpPr>
          <a:xfrm>
            <a:off x="-7792" y="350583"/>
            <a:ext cx="428625" cy="1928489"/>
            <a:chOff x="-7792" y="350584"/>
            <a:chExt cx="428625" cy="1893852"/>
          </a:xfrm>
        </p:grpSpPr>
        <p:sp>
          <p:nvSpPr>
            <p:cNvPr id="11" name="矩形 10"/>
            <p:cNvSpPr/>
            <p:nvPr/>
          </p:nvSpPr>
          <p:spPr>
            <a:xfrm>
              <a:off x="-7792" y="350584"/>
              <a:ext cx="428625" cy="1893852"/>
            </a:xfrm>
            <a:prstGeom prst="rect">
              <a:avLst/>
            </a:prstGeom>
            <a:solidFill>
              <a:srgbClr val="0FA096"/>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16" name="文本框 10"/>
            <p:cNvSpPr txBox="1"/>
            <p:nvPr/>
          </p:nvSpPr>
          <p:spPr>
            <a:xfrm>
              <a:off x="85294" y="352236"/>
              <a:ext cx="288147" cy="1892200"/>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solidFill>
                  <a:latin typeface="微软雅黑" panose="020B0503020204020204" pitchFamily="34" charset="-122"/>
                  <a:ea typeface="微软雅黑" panose="020B0503020204020204" pitchFamily="34" charset="-122"/>
                </a:rPr>
                <a:t>实验突破 素养提升</a:t>
              </a:r>
              <a:endParaRPr lang="zh-CN" altLang="en-US" sz="1400" spc="300" dirty="0" smtClean="0">
                <a:solidFill>
                  <a:schemeClr val="bg1"/>
                </a:solidFill>
                <a:latin typeface="微软雅黑" panose="020B0503020204020204" pitchFamily="34" charset="-122"/>
                <a:ea typeface="微软雅黑" panose="020B0503020204020204" pitchFamily="34" charset="-122"/>
              </a:endParaRPr>
            </a:p>
          </p:txBody>
        </p:sp>
      </p:grpSp>
      <p:sp>
        <p:nvSpPr>
          <p:cNvPr id="9" name="文本框 14"/>
          <p:cNvSpPr txBox="1">
            <a:spLocks noChangeArrowheads="1"/>
          </p:cNvSpPr>
          <p:nvPr/>
        </p:nvSpPr>
        <p:spPr bwMode="auto">
          <a:xfrm>
            <a:off x="812467" y="332510"/>
            <a:ext cx="7730284" cy="20982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0" tIns="36000" rIns="36000" bIns="3600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a:lnSpc>
                <a:spcPct val="150000"/>
              </a:lnSpc>
              <a:spcAft>
                <a:spcPts val="0"/>
              </a:spcAft>
            </a:pPr>
            <a:r>
              <a:rPr lang="en-US" altLang="zh-CN"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交流、反思与改进</a:t>
            </a:r>
            <a:r>
              <a:rPr lang="en-US" altLang="zh-CN"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5.</a:t>
            </a:r>
            <a:r>
              <a:rPr lang="zh-CN" alt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实验中弹簧测力计示数</a:t>
            </a:r>
            <a:r>
              <a:rPr lang="zh-CN" altLang="en-US" b="1"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不稳定</a:t>
            </a:r>
            <a:r>
              <a:rPr lang="zh-CN" alt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的原因：</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木块没有一直保持匀速直线运动</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6.</a:t>
            </a:r>
            <a:r>
              <a:rPr lang="zh-CN" alt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该实验的不足之处：</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实验中匀速拉动木块不好控制</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弹簧测力计示数不稳定。改进：建议按如图</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6-16</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所示方式拉动长木板进行实验。这样改进的好处：</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①</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不必拉动木板做匀速直线运动</a:t>
            </a:r>
            <a:r>
              <a:rPr 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易于操作</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;②</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弹簧测力计静止</a:t>
            </a:r>
            <a:r>
              <a:rPr 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便于读数。</a:t>
            </a:r>
            <a:endParaRPr lang="zh-CN" dirty="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grpSp>
        <p:nvGrpSpPr>
          <p:cNvPr id="8" name="组合 7"/>
          <p:cNvGrpSpPr/>
          <p:nvPr/>
        </p:nvGrpSpPr>
        <p:grpSpPr>
          <a:xfrm>
            <a:off x="3479630" y="2477888"/>
            <a:ext cx="2081585" cy="1224102"/>
            <a:chOff x="3479630" y="2477888"/>
            <a:chExt cx="2081585" cy="1224102"/>
          </a:xfrm>
        </p:grpSpPr>
        <p:pic>
          <p:nvPicPr>
            <p:cNvPr id="6" name="20RJW-77.EPS" descr="id:2147500705;FounderCES"/>
            <p:cNvPicPr/>
            <p:nvPr/>
          </p:nvPicPr>
          <p:blipFill>
            <a:blip r:embed="rId1" cstate="print">
              <a:clrChange>
                <a:clrFrom>
                  <a:srgbClr val="FFFFFF"/>
                </a:clrFrom>
                <a:clrTo>
                  <a:srgbClr val="FFFFFF">
                    <a:alpha val="0"/>
                  </a:srgbClr>
                </a:clrTo>
              </a:clrChange>
            </a:blip>
            <a:stretch>
              <a:fillRect/>
            </a:stretch>
          </p:blipFill>
          <p:spPr>
            <a:xfrm>
              <a:off x="3479630" y="2477888"/>
              <a:ext cx="2081585" cy="727061"/>
            </a:xfrm>
            <a:prstGeom prst="rect">
              <a:avLst/>
            </a:prstGeom>
          </p:spPr>
        </p:pic>
        <p:sp>
          <p:nvSpPr>
            <p:cNvPr id="7" name="矩形 6"/>
            <p:cNvSpPr/>
            <p:nvPr/>
          </p:nvSpPr>
          <p:spPr>
            <a:xfrm>
              <a:off x="4199026" y="3332658"/>
              <a:ext cx="918841" cy="369332"/>
            </a:xfrm>
            <a:prstGeom prst="rect">
              <a:avLst/>
            </a:prstGeom>
          </p:spPr>
          <p:txBody>
            <a:bodyPr wrap="none">
              <a:spAutoFit/>
            </a:bodyPr>
            <a:lstStyle/>
            <a:p>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图</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6-16</a:t>
              </a:r>
              <a:endParaRPr lang="zh-CN" altLang="en-US" dirty="0"/>
            </a:p>
          </p:txBody>
        </p:sp>
      </p:gr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xEl>
                                              <p:pRg st="2" end="2"/>
                                            </p:txEl>
                                          </p:spTgt>
                                        </p:tgtEl>
                                        <p:attrNameLst>
                                          <p:attrName>style.visibility</p:attrName>
                                        </p:attrNameLst>
                                      </p:cBhvr>
                                      <p:to>
                                        <p:strVal val="visible"/>
                                      </p:to>
                                    </p:set>
                                    <p:animEffect transition="in" filter="fade">
                                      <p:cBhvr>
                                        <p:cTn id="7" dur="500"/>
                                        <p:tgtEl>
                                          <p:spTgt spid="9">
                                            <p:txEl>
                                              <p:pRg st="2" end="2"/>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9"/>
          <p:cNvGrpSpPr/>
          <p:nvPr/>
        </p:nvGrpSpPr>
        <p:grpSpPr>
          <a:xfrm>
            <a:off x="-7792" y="350583"/>
            <a:ext cx="428625" cy="1928489"/>
            <a:chOff x="-7792" y="350584"/>
            <a:chExt cx="428625" cy="1893852"/>
          </a:xfrm>
        </p:grpSpPr>
        <p:sp>
          <p:nvSpPr>
            <p:cNvPr id="11" name="矩形 10"/>
            <p:cNvSpPr/>
            <p:nvPr/>
          </p:nvSpPr>
          <p:spPr>
            <a:xfrm>
              <a:off x="-7792" y="350584"/>
              <a:ext cx="428625" cy="1893852"/>
            </a:xfrm>
            <a:prstGeom prst="rect">
              <a:avLst/>
            </a:prstGeom>
            <a:solidFill>
              <a:srgbClr val="0FA096"/>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16" name="文本框 10"/>
            <p:cNvSpPr txBox="1"/>
            <p:nvPr/>
          </p:nvSpPr>
          <p:spPr>
            <a:xfrm>
              <a:off x="85294" y="352236"/>
              <a:ext cx="288147" cy="1892200"/>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solidFill>
                  <a:latin typeface="微软雅黑" panose="020B0503020204020204" pitchFamily="34" charset="-122"/>
                  <a:ea typeface="微软雅黑" panose="020B0503020204020204" pitchFamily="34" charset="-122"/>
                </a:rPr>
                <a:t>实验突破 素养提升</a:t>
              </a:r>
              <a:endParaRPr lang="zh-CN" altLang="en-US" sz="1400" spc="300" dirty="0" smtClean="0">
                <a:solidFill>
                  <a:schemeClr val="bg1"/>
                </a:solidFill>
                <a:latin typeface="微软雅黑" panose="020B0503020204020204" pitchFamily="34" charset="-122"/>
                <a:ea typeface="微软雅黑" panose="020B0503020204020204" pitchFamily="34" charset="-122"/>
              </a:endParaRPr>
            </a:p>
          </p:txBody>
        </p:sp>
      </p:grpSp>
      <p:grpSp>
        <p:nvGrpSpPr>
          <p:cNvPr id="8" name="组合 7"/>
          <p:cNvGrpSpPr/>
          <p:nvPr/>
        </p:nvGrpSpPr>
        <p:grpSpPr>
          <a:xfrm>
            <a:off x="812467" y="332510"/>
            <a:ext cx="7730284" cy="3812188"/>
            <a:chOff x="812467" y="332510"/>
            <a:chExt cx="7730284" cy="3812188"/>
          </a:xfrm>
        </p:grpSpPr>
        <p:sp>
          <p:nvSpPr>
            <p:cNvPr id="9" name="文本框 14"/>
            <p:cNvSpPr txBox="1">
              <a:spLocks noChangeArrowheads="1"/>
            </p:cNvSpPr>
            <p:nvPr/>
          </p:nvSpPr>
          <p:spPr bwMode="auto">
            <a:xfrm>
              <a:off x="812467" y="332510"/>
              <a:ext cx="7730284" cy="3812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0" tIns="36000" rIns="36000" bIns="3600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a:lnSpc>
                  <a:spcPct val="150000"/>
                </a:lnSpc>
                <a:spcAft>
                  <a:spcPts val="0"/>
                </a:spcAft>
              </a:pPr>
              <a:r>
                <a:rPr lang="zh-CN" alt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例</a:t>
              </a:r>
              <a:r>
                <a:rPr 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1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林红同学做了探究“滑动摩擦力的大小与哪些因素有关”的实验。</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endPar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endPar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endPar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endPar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endPar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endPar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图</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6-17</a:t>
              </a:r>
              <a:endParaRPr lang="zh-CN" dirty="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pic>
          <p:nvPicPr>
            <p:cNvPr id="7" name="20JX39a.EPS" descr="id:2147500719;FounderCES"/>
            <p:cNvPicPr/>
            <p:nvPr/>
          </p:nvPicPr>
          <p:blipFill>
            <a:blip r:embed="rId1" cstate="print">
              <a:clrChange>
                <a:clrFrom>
                  <a:srgbClr val="F7F7F7"/>
                </a:clrFrom>
                <a:clrTo>
                  <a:srgbClr val="F7F7F7">
                    <a:alpha val="0"/>
                  </a:srgbClr>
                </a:clrTo>
              </a:clrChange>
            </a:blip>
            <a:stretch>
              <a:fillRect/>
            </a:stretch>
          </p:blipFill>
          <p:spPr>
            <a:xfrm>
              <a:off x="2631730" y="1029623"/>
              <a:ext cx="3985201" cy="2547641"/>
            </a:xfrm>
            <a:prstGeom prst="rect">
              <a:avLst/>
            </a:prstGeom>
          </p:spPr>
        </p:pic>
      </p:grpSp>
    </p:spTree>
  </p:cSld>
  <p:clrMapOvr>
    <a:masterClrMapping/>
  </p:clrMapOvr>
  <p:transition spd="slow">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9"/>
          <p:cNvGrpSpPr/>
          <p:nvPr/>
        </p:nvGrpSpPr>
        <p:grpSpPr>
          <a:xfrm>
            <a:off x="-7792" y="350583"/>
            <a:ext cx="428625" cy="1928489"/>
            <a:chOff x="-7792" y="350584"/>
            <a:chExt cx="428625" cy="1893852"/>
          </a:xfrm>
        </p:grpSpPr>
        <p:sp>
          <p:nvSpPr>
            <p:cNvPr id="11" name="矩形 10"/>
            <p:cNvSpPr/>
            <p:nvPr/>
          </p:nvSpPr>
          <p:spPr>
            <a:xfrm>
              <a:off x="-7792" y="350584"/>
              <a:ext cx="428625" cy="1893852"/>
            </a:xfrm>
            <a:prstGeom prst="rect">
              <a:avLst/>
            </a:prstGeom>
            <a:solidFill>
              <a:srgbClr val="0FA096"/>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16" name="文本框 10"/>
            <p:cNvSpPr txBox="1"/>
            <p:nvPr/>
          </p:nvSpPr>
          <p:spPr>
            <a:xfrm>
              <a:off x="85294" y="352236"/>
              <a:ext cx="288147" cy="1892200"/>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solidFill>
                  <a:latin typeface="微软雅黑" panose="020B0503020204020204" pitchFamily="34" charset="-122"/>
                  <a:ea typeface="微软雅黑" panose="020B0503020204020204" pitchFamily="34" charset="-122"/>
                </a:rPr>
                <a:t>实验突破 素养提升</a:t>
              </a:r>
              <a:endParaRPr lang="zh-CN" altLang="en-US" sz="1400" spc="300" dirty="0" smtClean="0">
                <a:solidFill>
                  <a:schemeClr val="bg1"/>
                </a:solidFill>
                <a:latin typeface="微软雅黑" panose="020B0503020204020204" pitchFamily="34" charset="-122"/>
                <a:ea typeface="微软雅黑" panose="020B0503020204020204" pitchFamily="34" charset="-122"/>
              </a:endParaRPr>
            </a:p>
          </p:txBody>
        </p:sp>
      </p:grpSp>
      <p:sp>
        <p:nvSpPr>
          <p:cNvPr id="9" name="文本框 14"/>
          <p:cNvSpPr txBox="1">
            <a:spLocks noChangeArrowheads="1"/>
          </p:cNvSpPr>
          <p:nvPr/>
        </p:nvSpPr>
        <p:spPr bwMode="auto">
          <a:xfrm>
            <a:off x="812466" y="332510"/>
            <a:ext cx="7915897" cy="4227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0" tIns="36000" rIns="36000" bIns="3600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a:lnSpc>
                <a:spcPct val="150000"/>
              </a:lnSpc>
              <a:spcAft>
                <a:spcPts val="0"/>
              </a:spcAft>
            </a:pPr>
            <a:r>
              <a:rPr 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猜想与假设</a:t>
            </a:r>
            <a:r>
              <a:rPr 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林红提出了以下猜想：</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滑动摩擦力的大小可能与物体运动的速度有关。</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B.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滑动摩擦力的大小可能与接触面的粗糙程度有关。</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C.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滑动摩擦力的大小可能与压力的大小有关。</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林红同学按如图</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6-17</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甲、乙、丙所示进行了三个实验探究过程。</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分析论证</a:t>
            </a:r>
            <a:r>
              <a:rPr 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(1)</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在实验中</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林红应该沿水平方向用弹簧测力计拉着物体做</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运动。</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(2)</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对比图中</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两个探究过程</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可以验证猜想</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C</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(3)</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在甲探究过程中</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林红正确操作</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拉动物体时</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测力计示数是</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2 N,</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此时滑动摩擦力为</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N,</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若拉力增大到</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3 N</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时</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滑动摩擦力为</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N</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sp>
        <p:nvSpPr>
          <p:cNvPr id="7" name="矩形 6"/>
          <p:cNvSpPr/>
          <p:nvPr/>
        </p:nvSpPr>
        <p:spPr>
          <a:xfrm>
            <a:off x="6804498" y="2855974"/>
            <a:ext cx="1107996" cy="369332"/>
          </a:xfrm>
          <a:prstGeom prst="rect">
            <a:avLst/>
          </a:prstGeom>
        </p:spPr>
        <p:txBody>
          <a:bodyPr wrap="none">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匀速直线</a:t>
            </a:r>
            <a:endParaRPr lang="zh-CN" altLang="en-US" dirty="0"/>
          </a:p>
        </p:txBody>
      </p:sp>
      <p:sp>
        <p:nvSpPr>
          <p:cNvPr id="8" name="矩形 7"/>
          <p:cNvSpPr/>
          <p:nvPr/>
        </p:nvSpPr>
        <p:spPr>
          <a:xfrm>
            <a:off x="2143847" y="3262518"/>
            <a:ext cx="877163" cy="369332"/>
          </a:xfrm>
          <a:prstGeom prst="rect">
            <a:avLst/>
          </a:prstGeom>
        </p:spPr>
        <p:txBody>
          <a:bodyPr wrap="none">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甲、丙</a:t>
            </a:r>
            <a:endParaRPr lang="zh-CN" altLang="en-US" dirty="0"/>
          </a:p>
        </p:txBody>
      </p:sp>
      <p:sp>
        <p:nvSpPr>
          <p:cNvPr id="10" name="矩形 9"/>
          <p:cNvSpPr/>
          <p:nvPr/>
        </p:nvSpPr>
        <p:spPr>
          <a:xfrm>
            <a:off x="1569450" y="4110182"/>
            <a:ext cx="327334" cy="369332"/>
          </a:xfrm>
          <a:prstGeom prst="rect">
            <a:avLst/>
          </a:prstGeom>
        </p:spPr>
        <p:txBody>
          <a:bodyPr wrap="square">
            <a:spAutoFit/>
          </a:bodyPr>
          <a:lstStyle/>
          <a:p>
            <a:r>
              <a:rPr lang="en-US" altLang="zh-CN"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2</a:t>
            </a:r>
            <a:endParaRPr lang="zh-CN" altLang="en-US" dirty="0"/>
          </a:p>
        </p:txBody>
      </p:sp>
      <p:sp>
        <p:nvSpPr>
          <p:cNvPr id="12" name="矩形 11"/>
          <p:cNvSpPr/>
          <p:nvPr/>
        </p:nvSpPr>
        <p:spPr>
          <a:xfrm>
            <a:off x="6109123" y="4114799"/>
            <a:ext cx="327334" cy="369332"/>
          </a:xfrm>
          <a:prstGeom prst="rect">
            <a:avLst/>
          </a:prstGeom>
        </p:spPr>
        <p:txBody>
          <a:bodyPr wrap="square">
            <a:spAutoFit/>
          </a:bodyPr>
          <a:lstStyle/>
          <a:p>
            <a:r>
              <a:rPr lang="en-US" altLang="zh-CN"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2</a:t>
            </a:r>
            <a:endParaRPr lang="zh-CN" altLang="en-US" dirty="0"/>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10" grpId="0"/>
      <p:bldP spid="12" grpId="0"/>
    </p:bld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9"/>
          <p:cNvGrpSpPr/>
          <p:nvPr/>
        </p:nvGrpSpPr>
        <p:grpSpPr>
          <a:xfrm>
            <a:off x="-7792" y="350583"/>
            <a:ext cx="428625" cy="1928489"/>
            <a:chOff x="-7792" y="350584"/>
            <a:chExt cx="428625" cy="1893852"/>
          </a:xfrm>
        </p:grpSpPr>
        <p:sp>
          <p:nvSpPr>
            <p:cNvPr id="11" name="矩形 10"/>
            <p:cNvSpPr/>
            <p:nvPr/>
          </p:nvSpPr>
          <p:spPr>
            <a:xfrm>
              <a:off x="-7792" y="350584"/>
              <a:ext cx="428625" cy="1893852"/>
            </a:xfrm>
            <a:prstGeom prst="rect">
              <a:avLst/>
            </a:prstGeom>
            <a:solidFill>
              <a:srgbClr val="0FA096"/>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16" name="文本框 10"/>
            <p:cNvSpPr txBox="1"/>
            <p:nvPr/>
          </p:nvSpPr>
          <p:spPr>
            <a:xfrm>
              <a:off x="85294" y="352236"/>
              <a:ext cx="288147" cy="1892200"/>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solidFill>
                  <a:latin typeface="微软雅黑" panose="020B0503020204020204" pitchFamily="34" charset="-122"/>
                  <a:ea typeface="微软雅黑" panose="020B0503020204020204" pitchFamily="34" charset="-122"/>
                </a:rPr>
                <a:t>实验突破 素养提升</a:t>
              </a:r>
              <a:endParaRPr lang="zh-CN" altLang="en-US" sz="1400" spc="300" dirty="0" smtClean="0">
                <a:solidFill>
                  <a:schemeClr val="bg1"/>
                </a:solidFill>
                <a:latin typeface="微软雅黑" panose="020B0503020204020204" pitchFamily="34" charset="-122"/>
                <a:ea typeface="微软雅黑" panose="020B0503020204020204" pitchFamily="34" charset="-122"/>
              </a:endParaRPr>
            </a:p>
          </p:txBody>
        </p:sp>
      </p:grpSp>
      <p:sp>
        <p:nvSpPr>
          <p:cNvPr id="9" name="文本框 14"/>
          <p:cNvSpPr txBox="1">
            <a:spLocks noChangeArrowheads="1"/>
          </p:cNvSpPr>
          <p:nvPr/>
        </p:nvSpPr>
        <p:spPr bwMode="auto">
          <a:xfrm>
            <a:off x="812467" y="332510"/>
            <a:ext cx="7730284" cy="17346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0" tIns="36000" rIns="36000" bIns="3600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(4)</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实验探究中</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林红采用的实验探究方法是</a:t>
            </a:r>
            <a:r>
              <a:rPr lang="en-US" altLang="zh-CN"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类比法</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B.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科学推理法</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C.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控制变量法</a:t>
            </a:r>
            <a:endParaRPr lang="zh-CN" dirty="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sp>
        <p:nvSpPr>
          <p:cNvPr id="6" name="矩形 5"/>
          <p:cNvSpPr/>
          <p:nvPr/>
        </p:nvSpPr>
        <p:spPr>
          <a:xfrm>
            <a:off x="5553959" y="444130"/>
            <a:ext cx="340158" cy="369332"/>
          </a:xfrm>
          <a:prstGeom prst="rect">
            <a:avLst/>
          </a:prstGeom>
        </p:spPr>
        <p:txBody>
          <a:bodyPr wrap="none">
            <a:spAutoFit/>
          </a:bodyPr>
          <a:lstStyle/>
          <a:p>
            <a:r>
              <a:rPr lang="en-US" b="1" dirty="0" smtClean="0">
                <a:solidFill>
                  <a:srgbClr val="C00000"/>
                </a:solidFill>
                <a:latin typeface="微软雅黑" panose="020B0503020204020204" pitchFamily="34" charset="-122"/>
                <a:cs typeface="Times New Roman" panose="02020603050405020304"/>
              </a:rPr>
              <a:t>C</a:t>
            </a:r>
            <a:endParaRPr lang="zh-CN" altLang="en-US" dirty="0"/>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9"/>
          <p:cNvGrpSpPr/>
          <p:nvPr/>
        </p:nvGrpSpPr>
        <p:grpSpPr>
          <a:xfrm>
            <a:off x="-7792" y="350583"/>
            <a:ext cx="428625" cy="1928489"/>
            <a:chOff x="-7792" y="350584"/>
            <a:chExt cx="428625" cy="1893852"/>
          </a:xfrm>
        </p:grpSpPr>
        <p:sp>
          <p:nvSpPr>
            <p:cNvPr id="10" name="矩形 9"/>
            <p:cNvSpPr/>
            <p:nvPr/>
          </p:nvSpPr>
          <p:spPr>
            <a:xfrm>
              <a:off x="-7792" y="350584"/>
              <a:ext cx="428625" cy="1893852"/>
            </a:xfrm>
            <a:prstGeom prst="rect">
              <a:avLst/>
            </a:prstGeom>
            <a:solidFill>
              <a:srgbClr val="0FA096"/>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11" name="文本框 10"/>
            <p:cNvSpPr txBox="1"/>
            <p:nvPr/>
          </p:nvSpPr>
          <p:spPr>
            <a:xfrm>
              <a:off x="85294" y="352236"/>
              <a:ext cx="288147" cy="1892200"/>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solidFill>
                  <a:latin typeface="微软雅黑" panose="020B0503020204020204" pitchFamily="34" charset="-122"/>
                  <a:ea typeface="微软雅黑" panose="020B0503020204020204" pitchFamily="34" charset="-122"/>
                </a:rPr>
                <a:t>实验突破 素养提升</a:t>
              </a:r>
              <a:endParaRPr lang="zh-CN" altLang="en-US" sz="1400" spc="300" dirty="0" smtClean="0">
                <a:solidFill>
                  <a:schemeClr val="bg1"/>
                </a:solidFill>
                <a:latin typeface="微软雅黑" panose="020B0503020204020204" pitchFamily="34" charset="-122"/>
                <a:ea typeface="微软雅黑" panose="020B0503020204020204" pitchFamily="34" charset="-122"/>
              </a:endParaRPr>
            </a:p>
          </p:txBody>
        </p:sp>
      </p:grpSp>
      <p:sp>
        <p:nvSpPr>
          <p:cNvPr id="6" name="文本框 18"/>
          <p:cNvSpPr txBox="1">
            <a:spLocks noChangeArrowheads="1"/>
          </p:cNvSpPr>
          <p:nvPr/>
        </p:nvSpPr>
        <p:spPr bwMode="auto">
          <a:xfrm>
            <a:off x="816866" y="606829"/>
            <a:ext cx="7885975" cy="3812188"/>
          </a:xfrm>
          <a:prstGeom prst="rect">
            <a:avLst/>
          </a:prstGeom>
          <a:noFill/>
          <a:ln w="9525">
            <a:noFill/>
            <a:miter lim="800000"/>
          </a:ln>
        </p:spPr>
        <p:txBody>
          <a:bodyPr wrap="square" lIns="36000" tIns="36000" rIns="36000" bIns="36000">
            <a:spAutoFit/>
          </a:bodyPr>
          <a:lstStyle/>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(5)</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林红在实验时还发现：图甲中</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在物体没有被拉动时</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弹簧测力计也有示数</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且示数会变化</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她在请教老师后</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知道可用</a:t>
            </a:r>
            <a:r>
              <a:rPr 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F-t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图像表示拉力随时间的变化情况。若某次实验开始拉动物体直到物体匀速滑动的</a:t>
            </a:r>
            <a:r>
              <a:rPr 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F-t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图像如图丁所示</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其中</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0~4 s</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物体处于静止状态</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分析图像可知：要使物体由静止开始运动</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至少要用</a:t>
            </a:r>
            <a:r>
              <a:rPr lang="en-US" u="sng" dirty="0" smtClean="0">
                <a:solidFill>
                  <a:srgbClr val="000000"/>
                </a:solidFill>
                <a:uFill>
                  <a:solidFill>
                    <a:srgbClr val="000000"/>
                  </a:solidFill>
                </a:uFill>
                <a:latin typeface="微软雅黑" panose="020B0503020204020204" pitchFamily="34" charset="-122"/>
                <a:cs typeface="Times New Roman" panose="02020603050405020304"/>
              </a:rPr>
              <a:t>            </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N</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的水平拉力拉物体。</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(6)</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如果实验时物体所受的拉力是</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2 N,</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则下列对物体所处状态的判断</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正确的是</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静止</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B.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匀速直线运动</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C.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静止或匀速直线运动</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D.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条件不足</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无法判断</a:t>
            </a:r>
            <a:endParaRPr lang="zh-CN" dirty="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sp>
        <p:nvSpPr>
          <p:cNvPr id="8" name="TextBox 7"/>
          <p:cNvSpPr txBox="1"/>
          <p:nvPr/>
        </p:nvSpPr>
        <p:spPr>
          <a:xfrm>
            <a:off x="889348" y="175364"/>
            <a:ext cx="7665929" cy="439278"/>
          </a:xfrm>
          <a:prstGeom prst="rect">
            <a:avLst/>
          </a:prstGeom>
          <a:noFill/>
        </p:spPr>
        <p:txBody>
          <a:bodyPr wrap="square" lIns="36000" tIns="36000" rIns="36000" bIns="36000" rtlCol="0">
            <a:spAutoFit/>
          </a:bodyPr>
          <a:lstStyle/>
          <a:p>
            <a:pPr algn="ctr">
              <a:lnSpc>
                <a:spcPct val="150000"/>
              </a:lnSpc>
            </a:pPr>
            <a:r>
              <a:rPr lang="en-US" altLang="zh-CN" dirty="0" smtClean="0">
                <a:solidFill>
                  <a:srgbClr val="0FA096"/>
                </a:solidFill>
                <a:latin typeface="微软雅黑" panose="020B0503020204020204" pitchFamily="34" charset="-122"/>
                <a:ea typeface="微软雅黑" panose="020B0503020204020204" pitchFamily="34" charset="-122"/>
              </a:rPr>
              <a:t>· </a:t>
            </a:r>
            <a:r>
              <a:rPr lang="zh-CN" altLang="en-US" dirty="0" smtClean="0">
                <a:solidFill>
                  <a:srgbClr val="0FA096"/>
                </a:solidFill>
                <a:latin typeface="微软雅黑" panose="020B0503020204020204" pitchFamily="34" charset="-122"/>
                <a:ea typeface="微软雅黑" panose="020B0503020204020204" pitchFamily="34" charset="-122"/>
              </a:rPr>
              <a:t>实验拓展 </a:t>
            </a:r>
            <a:r>
              <a:rPr lang="en-US" altLang="zh-CN" dirty="0" smtClean="0">
                <a:solidFill>
                  <a:srgbClr val="0FA096"/>
                </a:solidFill>
                <a:latin typeface="微软雅黑" panose="020B0503020204020204" pitchFamily="34" charset="-122"/>
                <a:ea typeface="微软雅黑" panose="020B0503020204020204" pitchFamily="34" charset="-122"/>
              </a:rPr>
              <a:t>·</a:t>
            </a:r>
            <a:endParaRPr lang="zh-CN" altLang="en-US" dirty="0">
              <a:solidFill>
                <a:srgbClr val="0FA096"/>
              </a:solidFill>
              <a:latin typeface="微软雅黑" panose="020B0503020204020204" pitchFamily="34" charset="-122"/>
              <a:ea typeface="微软雅黑" panose="020B0503020204020204" pitchFamily="34" charset="-122"/>
            </a:endParaRPr>
          </a:p>
        </p:txBody>
      </p:sp>
      <p:sp>
        <p:nvSpPr>
          <p:cNvPr id="7" name="矩形 6"/>
          <p:cNvSpPr/>
          <p:nvPr/>
        </p:nvSpPr>
        <p:spPr>
          <a:xfrm>
            <a:off x="7740409" y="1925266"/>
            <a:ext cx="535724" cy="369332"/>
          </a:xfrm>
          <a:prstGeom prst="rect">
            <a:avLst/>
          </a:prstGeom>
        </p:spPr>
        <p:txBody>
          <a:bodyPr wrap="none">
            <a:spAutoFit/>
          </a:bodyPr>
          <a:lstStyle/>
          <a:p>
            <a:r>
              <a:rPr lang="en-US" b="1" dirty="0" smtClean="0">
                <a:solidFill>
                  <a:srgbClr val="C00000"/>
                </a:solidFill>
                <a:latin typeface="微软雅黑" panose="020B0503020204020204" pitchFamily="34" charset="-122"/>
                <a:cs typeface="Times New Roman" panose="02020603050405020304"/>
              </a:rPr>
              <a:t>2.3</a:t>
            </a:r>
            <a:endParaRPr lang="zh-CN" altLang="en-US" dirty="0"/>
          </a:p>
        </p:txBody>
      </p:sp>
      <p:sp>
        <p:nvSpPr>
          <p:cNvPr id="9" name="矩形 8"/>
          <p:cNvSpPr/>
          <p:nvPr/>
        </p:nvSpPr>
        <p:spPr>
          <a:xfrm>
            <a:off x="1426171" y="3209120"/>
            <a:ext cx="340158" cy="369332"/>
          </a:xfrm>
          <a:prstGeom prst="rect">
            <a:avLst/>
          </a:prstGeom>
        </p:spPr>
        <p:txBody>
          <a:bodyPr wrap="none">
            <a:spAutoFit/>
          </a:bodyPr>
          <a:lstStyle/>
          <a:p>
            <a:r>
              <a:rPr lang="en-US" b="1" dirty="0" smtClean="0">
                <a:solidFill>
                  <a:srgbClr val="C00000"/>
                </a:solidFill>
                <a:latin typeface="微软雅黑" panose="020B0503020204020204" pitchFamily="34" charset="-122"/>
                <a:cs typeface="Times New Roman" panose="02020603050405020304"/>
              </a:rPr>
              <a:t>C</a:t>
            </a:r>
            <a:endParaRPr lang="zh-CN" altLang="en-US" dirty="0"/>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TextBox 14"/>
          <p:cNvSpPr txBox="1"/>
          <p:nvPr/>
        </p:nvSpPr>
        <p:spPr>
          <a:xfrm>
            <a:off x="815250" y="332510"/>
            <a:ext cx="7985847" cy="3812188"/>
          </a:xfrm>
          <a:prstGeom prst="rect">
            <a:avLst/>
          </a:prstGeom>
          <a:solidFill>
            <a:schemeClr val="bg1">
              <a:lumMod val="95000"/>
            </a:schemeClr>
          </a:solidFill>
        </p:spPr>
        <p:txBody>
          <a:bodyPr wrap="square" lIns="36000" tIns="36000" rIns="36000" bIns="36000" rtlCol="0">
            <a:spAutoFit/>
          </a:bodyPr>
          <a:lstStyle/>
          <a:p>
            <a:pPr>
              <a:lnSpc>
                <a:spcPct val="150000"/>
              </a:lnSpc>
              <a:spcAft>
                <a:spcPts val="0"/>
              </a:spcAft>
            </a:pP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解析</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](1)</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应沿水平方向匀速拉动物体</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使物体做匀速直线运动</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此时滑动摩擦力等于拉力。</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(2)</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由甲、丙所示实验可知</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物体间接触面的粗糙程度相同</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而物体间的压力不同</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物体受到的滑动摩擦力不同</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由此可知</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滑动摩擦力的大小可能与压力的大小有关。</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(3)</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匀速拉动物体</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物体做匀速直线运动</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处于平衡状态</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滑动摩擦力等于拉力</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测力计示数是</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2 N,</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此时摩擦力为</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2 N,</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拉力增大到</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3 N</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时</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摩擦力不变</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仍为</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2 N</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(4)</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实验中采用的是控制变量法</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故</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C</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正确。</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(5)</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分析图丁中图像可知</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要使物体由静止开始运动</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至少要</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2.3 N</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的水平拉力。</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(6)</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如果实验时物体所受的拉力是</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2 N,</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则物体可能静止</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还没拉动</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也可能已经是在做匀速直线运动</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故选</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C</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endParaRPr lang="zh-CN" dirty="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grpSp>
        <p:nvGrpSpPr>
          <p:cNvPr id="7" name="组合 9"/>
          <p:cNvGrpSpPr/>
          <p:nvPr/>
        </p:nvGrpSpPr>
        <p:grpSpPr>
          <a:xfrm>
            <a:off x="-7792" y="350583"/>
            <a:ext cx="428625" cy="1928489"/>
            <a:chOff x="-7792" y="350584"/>
            <a:chExt cx="428625" cy="1893852"/>
          </a:xfrm>
        </p:grpSpPr>
        <p:sp>
          <p:nvSpPr>
            <p:cNvPr id="8" name="矩形 7"/>
            <p:cNvSpPr/>
            <p:nvPr/>
          </p:nvSpPr>
          <p:spPr>
            <a:xfrm>
              <a:off x="-7792" y="350584"/>
              <a:ext cx="428625" cy="1893852"/>
            </a:xfrm>
            <a:prstGeom prst="rect">
              <a:avLst/>
            </a:prstGeom>
            <a:solidFill>
              <a:srgbClr val="0FA096"/>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9" name="文本框 10"/>
            <p:cNvSpPr txBox="1"/>
            <p:nvPr/>
          </p:nvSpPr>
          <p:spPr>
            <a:xfrm>
              <a:off x="85294" y="352236"/>
              <a:ext cx="288147" cy="1892200"/>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solidFill>
                  <a:latin typeface="微软雅黑" panose="020B0503020204020204" pitchFamily="34" charset="-122"/>
                  <a:ea typeface="微软雅黑" panose="020B0503020204020204" pitchFamily="34" charset="-122"/>
                </a:rPr>
                <a:t>实验突破 素养提升</a:t>
              </a:r>
              <a:endParaRPr lang="zh-CN" altLang="en-US" sz="1400" spc="300" dirty="0" smtClean="0">
                <a:solidFill>
                  <a:schemeClr val="bg1"/>
                </a:solidFill>
                <a:latin typeface="微软雅黑" panose="020B0503020204020204" pitchFamily="34" charset="-122"/>
                <a:ea typeface="微软雅黑" panose="020B0503020204020204" pitchFamily="34" charset="-122"/>
              </a:endParaRPr>
            </a:p>
          </p:txBody>
        </p:sp>
      </p:gr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9"/>
          <p:cNvGrpSpPr/>
          <p:nvPr/>
        </p:nvGrpSpPr>
        <p:grpSpPr>
          <a:xfrm>
            <a:off x="-7792" y="350583"/>
            <a:ext cx="428625" cy="1928489"/>
            <a:chOff x="-7792" y="350584"/>
            <a:chExt cx="428625" cy="1893852"/>
          </a:xfrm>
        </p:grpSpPr>
        <p:sp>
          <p:nvSpPr>
            <p:cNvPr id="11" name="矩形 10"/>
            <p:cNvSpPr/>
            <p:nvPr/>
          </p:nvSpPr>
          <p:spPr>
            <a:xfrm>
              <a:off x="-7792" y="350584"/>
              <a:ext cx="428625" cy="1893852"/>
            </a:xfrm>
            <a:prstGeom prst="rect">
              <a:avLst/>
            </a:prstGeom>
            <a:solidFill>
              <a:srgbClr val="0FA096"/>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16" name="文本框 10"/>
            <p:cNvSpPr txBox="1"/>
            <p:nvPr/>
          </p:nvSpPr>
          <p:spPr>
            <a:xfrm>
              <a:off x="85294" y="352236"/>
              <a:ext cx="288147" cy="1892200"/>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solidFill>
                  <a:latin typeface="微软雅黑" panose="020B0503020204020204" pitchFamily="34" charset="-122"/>
                  <a:ea typeface="微软雅黑" panose="020B0503020204020204" pitchFamily="34" charset="-122"/>
                </a:rPr>
                <a:t>实验突破 素养提升</a:t>
              </a:r>
              <a:endParaRPr lang="zh-CN" altLang="en-US" sz="1400" spc="300" dirty="0" smtClean="0">
                <a:solidFill>
                  <a:schemeClr val="bg1"/>
                </a:solidFill>
                <a:latin typeface="微软雅黑" panose="020B0503020204020204" pitchFamily="34" charset="-122"/>
                <a:ea typeface="微软雅黑" panose="020B0503020204020204" pitchFamily="34" charset="-122"/>
              </a:endParaRPr>
            </a:p>
          </p:txBody>
        </p:sp>
      </p:grpSp>
      <p:sp>
        <p:nvSpPr>
          <p:cNvPr id="9" name="文本框 14"/>
          <p:cNvSpPr txBox="1">
            <a:spLocks noChangeArrowheads="1"/>
          </p:cNvSpPr>
          <p:nvPr/>
        </p:nvSpPr>
        <p:spPr bwMode="auto">
          <a:xfrm>
            <a:off x="812466" y="914400"/>
            <a:ext cx="7849395" cy="29292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0" tIns="36000" rIns="36000" bIns="3600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a:lnSpc>
                <a:spcPct val="150000"/>
              </a:lnSpc>
              <a:spcAft>
                <a:spcPts val="0"/>
              </a:spcAft>
            </a:pPr>
            <a:r>
              <a:rPr lang="en-US" altLang="zh-CN"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设计和进行实验</a:t>
            </a:r>
            <a:r>
              <a:rPr lang="en-US" altLang="zh-CN"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1.</a:t>
            </a:r>
            <a:r>
              <a:rPr lang="zh-CN" alt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小车从同一斜面、</a:t>
            </a:r>
            <a:r>
              <a:rPr lang="zh-CN" altLang="en-US" b="1"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同一高度</a:t>
            </a:r>
            <a:r>
              <a:rPr lang="zh-CN" alt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滑下：</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使小车到达水平面的</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速度相同</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控制变量法</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2.</a:t>
            </a:r>
            <a:r>
              <a:rPr lang="zh-CN" alt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改变接触面粗糙程度的</a:t>
            </a:r>
            <a:r>
              <a:rPr lang="zh-CN" altLang="en-US" b="1"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方法</a:t>
            </a:r>
            <a:r>
              <a:rPr lang="zh-CN" alt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水平面铺材料不同的物体</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作用：</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改变阻力大小</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3.</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通过比较</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小车在水平面上运动距离的长短</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来判断小车在水平面上所受阻力的大小：阻力越小</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速度减小得越慢</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运动的距离越远</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转换法</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dirty="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sp>
        <p:nvSpPr>
          <p:cNvPr id="10" name="文本框 14"/>
          <p:cNvSpPr txBox="1">
            <a:spLocks noChangeArrowheads="1"/>
          </p:cNvSpPr>
          <p:nvPr/>
        </p:nvSpPr>
        <p:spPr bwMode="auto">
          <a:xfrm>
            <a:off x="812466" y="352237"/>
            <a:ext cx="3663430" cy="5343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36000" tIns="36000" rIns="36000" bIns="3600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a:lnSpc>
                <a:spcPct val="150000"/>
              </a:lnSpc>
              <a:defRPr/>
            </a:pPr>
            <a:r>
              <a:rPr lang="zh-CN" altLang="en-US" sz="2000" b="1" dirty="0" smtClean="0">
                <a:solidFill>
                  <a:srgbClr val="0FA096"/>
                </a:solidFill>
                <a:latin typeface="微软雅黑" panose="020B0503020204020204" pitchFamily="34" charset="-122"/>
                <a:ea typeface="微软雅黑" panose="020B0503020204020204" pitchFamily="34" charset="-122"/>
              </a:rPr>
              <a:t>突破二</a:t>
            </a:r>
            <a:r>
              <a:rPr lang="zh-CN" altLang="en-US" sz="2000" b="1" dirty="0">
                <a:solidFill>
                  <a:srgbClr val="0FA096"/>
                </a:solidFill>
                <a:latin typeface="微软雅黑" panose="020B0503020204020204" pitchFamily="34" charset="-122"/>
                <a:ea typeface="微软雅黑" panose="020B0503020204020204" pitchFamily="34" charset="-122"/>
              </a:rPr>
              <a:t>　</a:t>
            </a:r>
            <a:r>
              <a:rPr lang="zh-CN" altLang="en-US" sz="2000" b="1" dirty="0" smtClean="0">
                <a:solidFill>
                  <a:srgbClr val="0FA096"/>
                </a:solidFill>
                <a:latin typeface="微软雅黑" panose="020B0503020204020204" pitchFamily="34" charset="-122"/>
                <a:ea typeface="微软雅黑" panose="020B0503020204020204" pitchFamily="34" charset="-122"/>
              </a:rPr>
              <a:t>阻力对物体运动的影响</a:t>
            </a:r>
            <a:endParaRPr lang="zh-CN" altLang="en-US" sz="2000" b="1" dirty="0">
              <a:solidFill>
                <a:srgbClr val="0FA096"/>
              </a:solidFill>
              <a:latin typeface="微软雅黑" panose="020B0503020204020204" pitchFamily="34" charset="-122"/>
              <a:ea typeface="微软雅黑" panose="020B0503020204020204" pitchFamily="34"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xEl>
                                              <p:pRg st="2" end="2"/>
                                            </p:txEl>
                                          </p:spTgt>
                                        </p:tgtEl>
                                        <p:attrNameLst>
                                          <p:attrName>style.visibility</p:attrName>
                                        </p:attrNameLst>
                                      </p:cBhvr>
                                      <p:to>
                                        <p:strVal val="visible"/>
                                      </p:to>
                                    </p:set>
                                    <p:animEffect transition="in" filter="fade">
                                      <p:cBhvr>
                                        <p:cTn id="7" dur="500"/>
                                        <p:tgtEl>
                                          <p:spTgt spid="9">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9">
                                            <p:txEl>
                                              <p:pRg st="3" end="3"/>
                                            </p:txEl>
                                          </p:spTgt>
                                        </p:tgtEl>
                                        <p:attrNameLst>
                                          <p:attrName>style.visibility</p:attrName>
                                        </p:attrNameLst>
                                      </p:cBhvr>
                                      <p:to>
                                        <p:strVal val="visible"/>
                                      </p:to>
                                    </p:set>
                                    <p:animEffect transition="in" filter="fade">
                                      <p:cBhvr>
                                        <p:cTn id="12" dur="500"/>
                                        <p:tgtEl>
                                          <p:spTgt spid="9">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9"/>
          <p:cNvGrpSpPr/>
          <p:nvPr/>
        </p:nvGrpSpPr>
        <p:grpSpPr>
          <a:xfrm>
            <a:off x="-7792" y="350583"/>
            <a:ext cx="428625" cy="1928489"/>
            <a:chOff x="-7792" y="350584"/>
            <a:chExt cx="428625" cy="1893852"/>
          </a:xfrm>
        </p:grpSpPr>
        <p:sp>
          <p:nvSpPr>
            <p:cNvPr id="11" name="矩形 10"/>
            <p:cNvSpPr/>
            <p:nvPr/>
          </p:nvSpPr>
          <p:spPr>
            <a:xfrm>
              <a:off x="-7792" y="350584"/>
              <a:ext cx="428625" cy="1893852"/>
            </a:xfrm>
            <a:prstGeom prst="rect">
              <a:avLst/>
            </a:prstGeom>
            <a:solidFill>
              <a:srgbClr val="0FA096"/>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16" name="文本框 10"/>
            <p:cNvSpPr txBox="1"/>
            <p:nvPr/>
          </p:nvSpPr>
          <p:spPr>
            <a:xfrm>
              <a:off x="85304" y="352236"/>
              <a:ext cx="288147" cy="1892200"/>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solidFill>
                  <a:latin typeface="微软雅黑" panose="020B0503020204020204" pitchFamily="34" charset="-122"/>
                  <a:ea typeface="微软雅黑" panose="020B0503020204020204" pitchFamily="34" charset="-122"/>
                </a:rPr>
                <a:t>考点梳理 夯实基础</a:t>
              </a:r>
              <a:endParaRPr lang="zh-CN" altLang="en-US" sz="1400" spc="300" dirty="0" smtClean="0">
                <a:solidFill>
                  <a:schemeClr val="bg1"/>
                </a:solidFill>
                <a:latin typeface="微软雅黑" panose="020B0503020204020204" pitchFamily="34" charset="-122"/>
                <a:ea typeface="微软雅黑" panose="020B0503020204020204" pitchFamily="34" charset="-122"/>
              </a:endParaRPr>
            </a:p>
          </p:txBody>
        </p:sp>
      </p:grpSp>
      <p:sp>
        <p:nvSpPr>
          <p:cNvPr id="19" name="文本框 10"/>
          <p:cNvSpPr txBox="1"/>
          <p:nvPr/>
        </p:nvSpPr>
        <p:spPr>
          <a:xfrm>
            <a:off x="85303" y="2819416"/>
            <a:ext cx="288147" cy="1926806"/>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rPr>
              <a:t>考向探究 逐个击破</a:t>
            </a:r>
            <a:endPar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endParaRPr>
          </a:p>
        </p:txBody>
      </p:sp>
      <p:sp>
        <p:nvSpPr>
          <p:cNvPr id="8" name="文本框 14"/>
          <p:cNvSpPr txBox="1">
            <a:spLocks noChangeArrowheads="1"/>
          </p:cNvSpPr>
          <p:nvPr/>
        </p:nvSpPr>
        <p:spPr bwMode="auto">
          <a:xfrm>
            <a:off x="812466" y="352237"/>
            <a:ext cx="3150469" cy="5343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36000" tIns="36000" rIns="36000" bIns="3600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a:lnSpc>
                <a:spcPct val="150000"/>
              </a:lnSpc>
              <a:defRPr/>
            </a:pPr>
            <a:r>
              <a:rPr lang="zh-CN" altLang="en-US" sz="2000" b="1" dirty="0" smtClean="0">
                <a:solidFill>
                  <a:srgbClr val="0FA096"/>
                </a:solidFill>
                <a:latin typeface="微软雅黑" panose="020B0503020204020204" pitchFamily="34" charset="-122"/>
                <a:ea typeface="微软雅黑" panose="020B0503020204020204" pitchFamily="34" charset="-122"/>
              </a:rPr>
              <a:t>考点二</a:t>
            </a:r>
            <a:r>
              <a:rPr lang="zh-CN" altLang="en-US" sz="2000" b="1" dirty="0">
                <a:solidFill>
                  <a:srgbClr val="0FA096"/>
                </a:solidFill>
                <a:latin typeface="微软雅黑" panose="020B0503020204020204" pitchFamily="34" charset="-122"/>
                <a:ea typeface="微软雅黑" panose="020B0503020204020204" pitchFamily="34" charset="-122"/>
              </a:rPr>
              <a:t>　</a:t>
            </a:r>
            <a:r>
              <a:rPr lang="zh-CN" altLang="en-US" sz="2000" b="1" dirty="0" smtClean="0">
                <a:solidFill>
                  <a:srgbClr val="0FA096"/>
                </a:solidFill>
                <a:latin typeface="微软雅黑" panose="020B0503020204020204" pitchFamily="34" charset="-122"/>
                <a:ea typeface="微软雅黑" panose="020B0503020204020204" pitchFamily="34" charset="-122"/>
              </a:rPr>
              <a:t>弹力及弹簧测力计</a:t>
            </a:r>
            <a:endParaRPr lang="zh-CN" altLang="en-US" sz="2000" b="1" dirty="0">
              <a:solidFill>
                <a:srgbClr val="0FA096"/>
              </a:solidFill>
              <a:latin typeface="微软雅黑" panose="020B0503020204020204" pitchFamily="34" charset="-122"/>
              <a:ea typeface="微软雅黑" panose="020B0503020204020204" pitchFamily="34" charset="-122"/>
            </a:endParaRPr>
          </a:p>
        </p:txBody>
      </p:sp>
      <p:sp>
        <p:nvSpPr>
          <p:cNvPr id="10" name="文本框 18"/>
          <p:cNvSpPr txBox="1">
            <a:spLocks noChangeArrowheads="1"/>
          </p:cNvSpPr>
          <p:nvPr/>
        </p:nvSpPr>
        <p:spPr bwMode="auto">
          <a:xfrm>
            <a:off x="816866" y="818195"/>
            <a:ext cx="7966916" cy="2150195"/>
          </a:xfrm>
          <a:prstGeom prst="rect">
            <a:avLst/>
          </a:prstGeom>
          <a:noFill/>
          <a:ln w="9525">
            <a:noFill/>
            <a:miter lim="800000"/>
          </a:ln>
        </p:spPr>
        <p:txBody>
          <a:bodyPr wrap="square" lIns="36000" tIns="36000" rIns="36000" bIns="36000">
            <a:spAutoFit/>
          </a:bodyPr>
          <a:lstStyle/>
          <a:p>
            <a:pPr>
              <a:lnSpc>
                <a:spcPct val="150000"/>
              </a:lnSpc>
              <a:spcAft>
                <a:spcPts val="0"/>
              </a:spcAft>
            </a:pPr>
            <a:r>
              <a:rPr 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1. </a:t>
            </a:r>
            <a:r>
              <a:rPr lang="zh-CN" alt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弹力：</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物体由于发生</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形变而产生的力叫弹力。弹力的大小与</a:t>
            </a:r>
            <a:r>
              <a:rPr lang="en-US" u="sng" dirty="0" smtClean="0">
                <a:solidFill>
                  <a:srgbClr val="000000"/>
                </a:solidFill>
                <a:uFill>
                  <a:solidFill>
                    <a:srgbClr val="000000"/>
                  </a:solidFill>
                </a:uFill>
                <a:latin typeface="微软雅黑" panose="020B0503020204020204" pitchFamily="34" charset="-122"/>
                <a:cs typeface="Times New Roman" panose="02020603050405020304"/>
              </a:rPr>
              <a:t>           </a:t>
            </a:r>
            <a:endParaRPr lang="en-US" u="sng" dirty="0" smtClean="0">
              <a:solidFill>
                <a:srgbClr val="000000"/>
              </a:solidFill>
              <a:uFill>
                <a:solidFill>
                  <a:srgbClr val="000000"/>
                </a:solidFill>
              </a:uFill>
              <a:latin typeface="微软雅黑" panose="020B0503020204020204" pitchFamily="34" charset="-122"/>
              <a:cs typeface="Times New Roman" panose="02020603050405020304"/>
            </a:endParaRPr>
          </a:p>
          <a:p>
            <a:pPr>
              <a:lnSpc>
                <a:spcPct val="150000"/>
              </a:lnSpc>
              <a:spcAft>
                <a:spcPts val="0"/>
              </a:spcAft>
            </a:pP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形变的大小有关</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弹性形变越大</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弹力越大</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我们平常所说的拉力、支持力、压力等都是弹力。</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2. </a:t>
            </a:r>
            <a:r>
              <a:rPr lang="zh-CN" alt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弹簧测力计：</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使用前应</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并明确它的量程和分度值。它的原理是：在弹性限度内</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弹簧的伸长量与受到的拉力成</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dirty="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sp>
        <p:nvSpPr>
          <p:cNvPr id="9" name="矩形 8"/>
          <p:cNvSpPr/>
          <p:nvPr/>
        </p:nvSpPr>
        <p:spPr>
          <a:xfrm>
            <a:off x="3295036" y="877949"/>
            <a:ext cx="646331" cy="369332"/>
          </a:xfrm>
          <a:prstGeom prst="rect">
            <a:avLst/>
          </a:prstGeom>
        </p:spPr>
        <p:txBody>
          <a:bodyPr wrap="none">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弹性</a:t>
            </a:r>
            <a:endParaRPr lang="zh-CN" altLang="en-US" dirty="0"/>
          </a:p>
        </p:txBody>
      </p:sp>
      <p:sp>
        <p:nvSpPr>
          <p:cNvPr id="12" name="矩形 11"/>
          <p:cNvSpPr/>
          <p:nvPr/>
        </p:nvSpPr>
        <p:spPr>
          <a:xfrm>
            <a:off x="8097945" y="850818"/>
            <a:ext cx="646331" cy="369332"/>
          </a:xfrm>
          <a:prstGeom prst="rect">
            <a:avLst/>
          </a:prstGeom>
        </p:spPr>
        <p:txBody>
          <a:bodyPr wrap="none">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弹性</a:t>
            </a:r>
            <a:endParaRPr lang="zh-CN" altLang="en-US" dirty="0"/>
          </a:p>
        </p:txBody>
      </p:sp>
      <p:sp>
        <p:nvSpPr>
          <p:cNvPr id="13" name="矩形 12"/>
          <p:cNvSpPr/>
          <p:nvPr/>
        </p:nvSpPr>
        <p:spPr>
          <a:xfrm>
            <a:off x="3562890" y="2106530"/>
            <a:ext cx="646331" cy="369332"/>
          </a:xfrm>
          <a:prstGeom prst="rect">
            <a:avLst/>
          </a:prstGeom>
        </p:spPr>
        <p:txBody>
          <a:bodyPr wrap="none">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校零</a:t>
            </a:r>
            <a:endParaRPr lang="zh-CN" altLang="en-US" dirty="0"/>
          </a:p>
        </p:txBody>
      </p:sp>
      <p:sp>
        <p:nvSpPr>
          <p:cNvPr id="14" name="矩形 13"/>
          <p:cNvSpPr/>
          <p:nvPr/>
        </p:nvSpPr>
        <p:spPr>
          <a:xfrm>
            <a:off x="5104352" y="2531115"/>
            <a:ext cx="646331" cy="369332"/>
          </a:xfrm>
          <a:prstGeom prst="rect">
            <a:avLst/>
          </a:prstGeom>
        </p:spPr>
        <p:txBody>
          <a:bodyPr wrap="none">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正比</a:t>
            </a:r>
            <a:endParaRPr lang="zh-CN" altLang="en-US" dirty="0"/>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0">
                                            <p:txEl>
                                              <p:pRg st="2" end="2"/>
                                            </p:txEl>
                                          </p:spTgt>
                                        </p:tgtEl>
                                        <p:attrNameLst>
                                          <p:attrName>style.visibility</p:attrName>
                                        </p:attrNameLst>
                                      </p:cBhvr>
                                      <p:to>
                                        <p:strVal val="visible"/>
                                      </p:to>
                                    </p:set>
                                    <p:animEffect transition="in" filter="fade">
                                      <p:cBhvr>
                                        <p:cTn id="17" dur="500"/>
                                        <p:tgtEl>
                                          <p:spTgt spid="10">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fade">
                                      <p:cBhvr>
                                        <p:cTn id="22" dur="500"/>
                                        <p:tgtEl>
                                          <p:spTgt spid="13"/>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fade">
                                      <p:cBhvr>
                                        <p:cTn id="2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2" grpId="0"/>
      <p:bldP spid="13" grpId="0"/>
      <p:bldP spid="14" grpId="0"/>
    </p:bld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9"/>
          <p:cNvGrpSpPr/>
          <p:nvPr/>
        </p:nvGrpSpPr>
        <p:grpSpPr>
          <a:xfrm>
            <a:off x="-7792" y="350583"/>
            <a:ext cx="428625" cy="1928489"/>
            <a:chOff x="-7792" y="350584"/>
            <a:chExt cx="428625" cy="1893852"/>
          </a:xfrm>
        </p:grpSpPr>
        <p:sp>
          <p:nvSpPr>
            <p:cNvPr id="11" name="矩形 10"/>
            <p:cNvSpPr/>
            <p:nvPr/>
          </p:nvSpPr>
          <p:spPr>
            <a:xfrm>
              <a:off x="-7792" y="350584"/>
              <a:ext cx="428625" cy="1893852"/>
            </a:xfrm>
            <a:prstGeom prst="rect">
              <a:avLst/>
            </a:prstGeom>
            <a:solidFill>
              <a:srgbClr val="0FA096"/>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16" name="文本框 10"/>
            <p:cNvSpPr txBox="1"/>
            <p:nvPr/>
          </p:nvSpPr>
          <p:spPr>
            <a:xfrm>
              <a:off x="85294" y="352236"/>
              <a:ext cx="288147" cy="1892200"/>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solidFill>
                  <a:latin typeface="微软雅黑" panose="020B0503020204020204" pitchFamily="34" charset="-122"/>
                  <a:ea typeface="微软雅黑" panose="020B0503020204020204" pitchFamily="34" charset="-122"/>
                </a:rPr>
                <a:t>实验突破 素养提升</a:t>
              </a:r>
              <a:endParaRPr lang="zh-CN" altLang="en-US" sz="1400" spc="300" dirty="0" smtClean="0">
                <a:solidFill>
                  <a:schemeClr val="bg1"/>
                </a:solidFill>
                <a:latin typeface="微软雅黑" panose="020B0503020204020204" pitchFamily="34" charset="-122"/>
                <a:ea typeface="微软雅黑" panose="020B0503020204020204" pitchFamily="34" charset="-122"/>
              </a:endParaRPr>
            </a:p>
          </p:txBody>
        </p:sp>
      </p:grpSp>
      <p:sp>
        <p:nvSpPr>
          <p:cNvPr id="9" name="文本框 14"/>
          <p:cNvSpPr txBox="1">
            <a:spLocks noChangeArrowheads="1"/>
          </p:cNvSpPr>
          <p:nvPr/>
        </p:nvSpPr>
        <p:spPr bwMode="auto">
          <a:xfrm>
            <a:off x="812467" y="332510"/>
            <a:ext cx="7866020" cy="4227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0" tIns="36000" rIns="36000" bIns="3600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a:lnSpc>
                <a:spcPct val="150000"/>
              </a:lnSpc>
              <a:spcAft>
                <a:spcPts val="0"/>
              </a:spcAft>
            </a:pPr>
            <a:r>
              <a:rPr lang="en-US" altLang="zh-CN"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实验结论</a:t>
            </a:r>
            <a:r>
              <a:rPr lang="en-US" altLang="zh-CN"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4.</a:t>
            </a:r>
            <a:r>
              <a:rPr lang="zh-CN" alt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通过实验探究得出：</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力不是维持物体运动状态的原因</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力是改变物体运动状态</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的原因。</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5.</a:t>
            </a:r>
            <a:r>
              <a:rPr lang="zh-CN" alt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实验推理：</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若运动的小车不受阻力</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小车的速度将不再减小并永远做</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匀速直线运动</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altLang="zh-CN"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交流与反思</a:t>
            </a:r>
            <a:r>
              <a:rPr lang="en-US" altLang="zh-CN"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6.</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小车运动到斜面底端后继续运动是因为小车具有</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惯性</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7.</a:t>
            </a:r>
            <a:r>
              <a:rPr lang="zh-CN" alt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小车运动到水平面上后的受力分析：</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竖直方向所受</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重力和支持力</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是一对平衡力</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水平方向只受</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阻力</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8.</a:t>
            </a:r>
            <a:r>
              <a:rPr lang="zh-CN" alt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实验过程中小车能量的转化：</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重力势能转化为</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动能和内能</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dirty="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xEl>
                                              <p:pRg st="2" end="2"/>
                                            </p:txEl>
                                          </p:spTgt>
                                        </p:tgtEl>
                                        <p:attrNameLst>
                                          <p:attrName>style.visibility</p:attrName>
                                        </p:attrNameLst>
                                      </p:cBhvr>
                                      <p:to>
                                        <p:strVal val="visible"/>
                                      </p:to>
                                    </p:set>
                                    <p:animEffect transition="in" filter="fade">
                                      <p:cBhvr>
                                        <p:cTn id="7" dur="500"/>
                                        <p:tgtEl>
                                          <p:spTgt spid="9">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9">
                                            <p:txEl>
                                              <p:pRg st="3" end="3"/>
                                            </p:txEl>
                                          </p:spTgt>
                                        </p:tgtEl>
                                        <p:attrNameLst>
                                          <p:attrName>style.visibility</p:attrName>
                                        </p:attrNameLst>
                                      </p:cBhvr>
                                      <p:to>
                                        <p:strVal val="visible"/>
                                      </p:to>
                                    </p:set>
                                    <p:animEffect transition="in" filter="fade">
                                      <p:cBhvr>
                                        <p:cTn id="12" dur="500"/>
                                        <p:tgtEl>
                                          <p:spTgt spid="9">
                                            <p:txEl>
                                              <p:pRg st="3" end="3"/>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9">
                                            <p:txEl>
                                              <p:pRg st="4" end="4"/>
                                            </p:txEl>
                                          </p:spTgt>
                                        </p:tgtEl>
                                        <p:attrNameLst>
                                          <p:attrName>style.visibility</p:attrName>
                                        </p:attrNameLst>
                                      </p:cBhvr>
                                      <p:to>
                                        <p:strVal val="visible"/>
                                      </p:to>
                                    </p:set>
                                    <p:animEffect transition="in" filter="fade">
                                      <p:cBhvr>
                                        <p:cTn id="15" dur="500"/>
                                        <p:tgtEl>
                                          <p:spTgt spid="9">
                                            <p:txEl>
                                              <p:pRg st="4" end="4"/>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9">
                                            <p:txEl>
                                              <p:pRg st="5" end="5"/>
                                            </p:txEl>
                                          </p:spTgt>
                                        </p:tgtEl>
                                        <p:attrNameLst>
                                          <p:attrName>style.visibility</p:attrName>
                                        </p:attrNameLst>
                                      </p:cBhvr>
                                      <p:to>
                                        <p:strVal val="visible"/>
                                      </p:to>
                                    </p:set>
                                    <p:animEffect transition="in" filter="fade">
                                      <p:cBhvr>
                                        <p:cTn id="20" dur="500"/>
                                        <p:tgtEl>
                                          <p:spTgt spid="9">
                                            <p:txEl>
                                              <p:pRg st="5" end="5"/>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9">
                                            <p:txEl>
                                              <p:pRg st="6" end="6"/>
                                            </p:txEl>
                                          </p:spTgt>
                                        </p:tgtEl>
                                        <p:attrNameLst>
                                          <p:attrName>style.visibility</p:attrName>
                                        </p:attrNameLst>
                                      </p:cBhvr>
                                      <p:to>
                                        <p:strVal val="visible"/>
                                      </p:to>
                                    </p:set>
                                    <p:animEffect transition="in" filter="fade">
                                      <p:cBhvr>
                                        <p:cTn id="25" dur="500"/>
                                        <p:tgtEl>
                                          <p:spTgt spid="9">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9"/>
          <p:cNvGrpSpPr/>
          <p:nvPr/>
        </p:nvGrpSpPr>
        <p:grpSpPr>
          <a:xfrm>
            <a:off x="-7792" y="350583"/>
            <a:ext cx="428625" cy="1928489"/>
            <a:chOff x="-7792" y="350584"/>
            <a:chExt cx="428625" cy="1893852"/>
          </a:xfrm>
        </p:grpSpPr>
        <p:sp>
          <p:nvSpPr>
            <p:cNvPr id="11" name="矩形 10"/>
            <p:cNvSpPr/>
            <p:nvPr/>
          </p:nvSpPr>
          <p:spPr>
            <a:xfrm>
              <a:off x="-7792" y="350584"/>
              <a:ext cx="428625" cy="1893852"/>
            </a:xfrm>
            <a:prstGeom prst="rect">
              <a:avLst/>
            </a:prstGeom>
            <a:solidFill>
              <a:srgbClr val="0FA096"/>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16" name="文本框 10"/>
            <p:cNvSpPr txBox="1"/>
            <p:nvPr/>
          </p:nvSpPr>
          <p:spPr>
            <a:xfrm>
              <a:off x="85294" y="352236"/>
              <a:ext cx="288147" cy="1892200"/>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solidFill>
                  <a:latin typeface="微软雅黑" panose="020B0503020204020204" pitchFamily="34" charset="-122"/>
                  <a:ea typeface="微软雅黑" panose="020B0503020204020204" pitchFamily="34" charset="-122"/>
                </a:rPr>
                <a:t>实验突破 素养提升</a:t>
              </a:r>
              <a:endParaRPr lang="zh-CN" altLang="en-US" sz="1400" spc="300" dirty="0" smtClean="0">
                <a:solidFill>
                  <a:schemeClr val="bg1"/>
                </a:solidFill>
                <a:latin typeface="微软雅黑" panose="020B0503020204020204" pitchFamily="34" charset="-122"/>
                <a:ea typeface="微软雅黑" panose="020B0503020204020204" pitchFamily="34" charset="-122"/>
              </a:endParaRPr>
            </a:p>
          </p:txBody>
        </p:sp>
      </p:grpSp>
      <p:grpSp>
        <p:nvGrpSpPr>
          <p:cNvPr id="7" name="组合 6"/>
          <p:cNvGrpSpPr/>
          <p:nvPr/>
        </p:nvGrpSpPr>
        <p:grpSpPr>
          <a:xfrm>
            <a:off x="812467" y="332510"/>
            <a:ext cx="7730284" cy="4227687"/>
            <a:chOff x="812467" y="332510"/>
            <a:chExt cx="7730284" cy="4227687"/>
          </a:xfrm>
        </p:grpSpPr>
        <p:sp>
          <p:nvSpPr>
            <p:cNvPr id="9" name="文本框 14"/>
            <p:cNvSpPr txBox="1">
              <a:spLocks noChangeArrowheads="1"/>
            </p:cNvSpPr>
            <p:nvPr/>
          </p:nvSpPr>
          <p:spPr bwMode="auto">
            <a:xfrm>
              <a:off x="812467" y="332510"/>
              <a:ext cx="7730284" cy="4227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0" tIns="36000" rIns="36000" bIns="3600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a:lnSpc>
                  <a:spcPct val="150000"/>
                </a:lnSpc>
                <a:spcAft>
                  <a:spcPts val="0"/>
                </a:spcAft>
              </a:pPr>
              <a:r>
                <a:rPr lang="zh-CN" alt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例</a:t>
              </a:r>
              <a:r>
                <a:rPr 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2</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甲同学用如图</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6-18</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所示的实验装置探究阻力对小车运动的影响。他在水平桌面上分别铺上毛巾、棉布、木板</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让小车从斜面上的同一位置由静止滑下</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在水平面上分别标记出小车停下时的位置</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如图所示。</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endPar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endPar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图</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6-18</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(1)</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实验中每次均让小车从斜面同一位置由静止滑下的目的：使小车每次在水平面上开始滑行时速度大小</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。实验中改变小车所受阻力大小</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是通过改变</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来实现的。</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dirty="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pic>
          <p:nvPicPr>
            <p:cNvPr id="6" name="20RJW-87.EPS" descr="id:2147500754;FounderCES"/>
            <p:cNvPicPr/>
            <p:nvPr/>
          </p:nvPicPr>
          <p:blipFill>
            <a:blip r:embed="rId1" cstate="print"/>
            <a:stretch>
              <a:fillRect/>
            </a:stretch>
          </p:blipFill>
          <p:spPr>
            <a:xfrm>
              <a:off x="3201266" y="1764546"/>
              <a:ext cx="3045231" cy="953716"/>
            </a:xfrm>
            <a:prstGeom prst="rect">
              <a:avLst/>
            </a:prstGeom>
          </p:spPr>
        </p:pic>
      </p:grpSp>
      <p:sp>
        <p:nvSpPr>
          <p:cNvPr id="10" name="矩形 9"/>
          <p:cNvSpPr/>
          <p:nvPr/>
        </p:nvSpPr>
        <p:spPr>
          <a:xfrm>
            <a:off x="3727990" y="3669784"/>
            <a:ext cx="646331" cy="369332"/>
          </a:xfrm>
          <a:prstGeom prst="rect">
            <a:avLst/>
          </a:prstGeom>
        </p:spPr>
        <p:txBody>
          <a:bodyPr wrap="none">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相等</a:t>
            </a:r>
            <a:endParaRPr lang="zh-CN" altLang="en-US" dirty="0"/>
          </a:p>
        </p:txBody>
      </p:sp>
      <p:sp>
        <p:nvSpPr>
          <p:cNvPr id="12" name="矩形 11"/>
          <p:cNvSpPr/>
          <p:nvPr/>
        </p:nvSpPr>
        <p:spPr>
          <a:xfrm>
            <a:off x="1420139" y="4084555"/>
            <a:ext cx="2031325" cy="369332"/>
          </a:xfrm>
          <a:prstGeom prst="rect">
            <a:avLst/>
          </a:prstGeom>
        </p:spPr>
        <p:txBody>
          <a:bodyPr wrap="none">
            <a:spAutoFit/>
          </a:bodyPr>
          <a:lstStyle/>
          <a:p>
            <a:pPr lvl="0" defTabSz="914400" fontAlgn="base">
              <a:spcBef>
                <a:spcPct val="0"/>
              </a:spcBef>
              <a:spcAft>
                <a:spcPct val="0"/>
              </a:spcAft>
            </a:pPr>
            <a:r>
              <a:rPr lang="zh-CN" alt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水平面的粗糙程度</a:t>
            </a:r>
            <a:endParaRPr lang="zh-CN" altLang="en-US" dirty="0" smtClean="0">
              <a:solidFill>
                <a:prstClr val="black"/>
              </a:solidFill>
              <a:latin typeface="Arial" panose="020B0604020202020204" pitchFamily="34" charset="0"/>
              <a:ea typeface="宋体" panose="02010600030101010101" pitchFamily="2"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2" grpId="0"/>
    </p:bld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9"/>
          <p:cNvGrpSpPr/>
          <p:nvPr/>
        </p:nvGrpSpPr>
        <p:grpSpPr>
          <a:xfrm>
            <a:off x="-7792" y="350583"/>
            <a:ext cx="428625" cy="1928489"/>
            <a:chOff x="-7792" y="350584"/>
            <a:chExt cx="428625" cy="1893852"/>
          </a:xfrm>
        </p:grpSpPr>
        <p:sp>
          <p:nvSpPr>
            <p:cNvPr id="11" name="矩形 10"/>
            <p:cNvSpPr/>
            <p:nvPr/>
          </p:nvSpPr>
          <p:spPr>
            <a:xfrm>
              <a:off x="-7792" y="350584"/>
              <a:ext cx="428625" cy="1893852"/>
            </a:xfrm>
            <a:prstGeom prst="rect">
              <a:avLst/>
            </a:prstGeom>
            <a:solidFill>
              <a:srgbClr val="0FA096"/>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16" name="文本框 10"/>
            <p:cNvSpPr txBox="1"/>
            <p:nvPr/>
          </p:nvSpPr>
          <p:spPr>
            <a:xfrm>
              <a:off x="85294" y="352236"/>
              <a:ext cx="288147" cy="1892200"/>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solidFill>
                  <a:latin typeface="微软雅黑" panose="020B0503020204020204" pitchFamily="34" charset="-122"/>
                  <a:ea typeface="微软雅黑" panose="020B0503020204020204" pitchFamily="34" charset="-122"/>
                </a:rPr>
                <a:t>实验突破 素养提升</a:t>
              </a:r>
              <a:endParaRPr lang="zh-CN" altLang="en-US" sz="1400" spc="300" dirty="0" smtClean="0">
                <a:solidFill>
                  <a:schemeClr val="bg1"/>
                </a:solidFill>
                <a:latin typeface="微软雅黑" panose="020B0503020204020204" pitchFamily="34" charset="-122"/>
                <a:ea typeface="微软雅黑" panose="020B0503020204020204" pitchFamily="34" charset="-122"/>
              </a:endParaRPr>
            </a:p>
          </p:txBody>
        </p:sp>
      </p:grpSp>
      <p:grpSp>
        <p:nvGrpSpPr>
          <p:cNvPr id="7" name="组合 6"/>
          <p:cNvGrpSpPr/>
          <p:nvPr/>
        </p:nvGrpSpPr>
        <p:grpSpPr>
          <a:xfrm>
            <a:off x="812467" y="332510"/>
            <a:ext cx="7866020" cy="4227687"/>
            <a:chOff x="812467" y="332510"/>
            <a:chExt cx="7866020" cy="4227687"/>
          </a:xfrm>
        </p:grpSpPr>
        <p:sp>
          <p:nvSpPr>
            <p:cNvPr id="9" name="文本框 14"/>
            <p:cNvSpPr txBox="1">
              <a:spLocks noChangeArrowheads="1"/>
            </p:cNvSpPr>
            <p:nvPr/>
          </p:nvSpPr>
          <p:spPr bwMode="auto">
            <a:xfrm>
              <a:off x="812467" y="332510"/>
              <a:ext cx="7866020" cy="4227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0" tIns="36000" rIns="36000" bIns="3600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(2)</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图</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6-19</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是对在水平面上运动的小车进行的受力分析</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其中正确的是</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。图</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6-19</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中的标记</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③</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是小车在</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表面上停下时的位置</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由此可知</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平面越光滑</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小车受到的阻力越</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速度减小得越</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endParaRPr lang="en-US" altLang="zh-CN"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endParaRPr lang="en-US" altLang="zh-CN"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图</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6-19</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(3)</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对上问实验分析后可以推测：如果小车在水平面受到的阻力为零</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小车将保持</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运动状态不变。这就是著名的牛顿第一定律。</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dirty="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pic>
          <p:nvPicPr>
            <p:cNvPr id="6" name="20RJW-88.EPS" descr="id:2147500761;FounderCES"/>
            <p:cNvPicPr/>
            <p:nvPr/>
          </p:nvPicPr>
          <p:blipFill>
            <a:blip r:embed="rId1" cstate="print">
              <a:clrChange>
                <a:clrFrom>
                  <a:srgbClr val="FFFFFF"/>
                </a:clrFrom>
                <a:clrTo>
                  <a:srgbClr val="FFFFFF">
                    <a:alpha val="0"/>
                  </a:srgbClr>
                </a:clrTo>
              </a:clrChange>
            </a:blip>
            <a:stretch>
              <a:fillRect/>
            </a:stretch>
          </p:blipFill>
          <p:spPr>
            <a:xfrm>
              <a:off x="2638423" y="1774071"/>
              <a:ext cx="4282263" cy="1401389"/>
            </a:xfrm>
            <a:prstGeom prst="rect">
              <a:avLst/>
            </a:prstGeom>
          </p:spPr>
        </p:pic>
      </p:grpSp>
      <p:sp>
        <p:nvSpPr>
          <p:cNvPr id="10" name="矩形 9"/>
          <p:cNvSpPr/>
          <p:nvPr/>
        </p:nvSpPr>
        <p:spPr>
          <a:xfrm>
            <a:off x="7871540" y="397515"/>
            <a:ext cx="341760" cy="369332"/>
          </a:xfrm>
          <a:prstGeom prst="rect">
            <a:avLst/>
          </a:prstGeom>
        </p:spPr>
        <p:txBody>
          <a:bodyPr wrap="none">
            <a:spAutoFit/>
          </a:bodyPr>
          <a:lstStyle/>
          <a:p>
            <a:r>
              <a:rPr lang="en-US" altLang="zh-CN"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B</a:t>
            </a:r>
            <a:endParaRPr lang="zh-CN" altLang="en-US" dirty="0"/>
          </a:p>
        </p:txBody>
      </p:sp>
      <p:sp>
        <p:nvSpPr>
          <p:cNvPr id="12" name="矩形 11"/>
          <p:cNvSpPr/>
          <p:nvPr/>
        </p:nvSpPr>
        <p:spPr>
          <a:xfrm>
            <a:off x="3764936" y="803770"/>
            <a:ext cx="646331" cy="369332"/>
          </a:xfrm>
          <a:prstGeom prst="rect">
            <a:avLst/>
          </a:prstGeom>
        </p:spPr>
        <p:txBody>
          <a:bodyPr wrap="none">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木板</a:t>
            </a:r>
            <a:endParaRPr lang="zh-CN" altLang="en-US" dirty="0"/>
          </a:p>
        </p:txBody>
      </p:sp>
      <p:sp>
        <p:nvSpPr>
          <p:cNvPr id="13" name="矩形 12"/>
          <p:cNvSpPr/>
          <p:nvPr/>
        </p:nvSpPr>
        <p:spPr>
          <a:xfrm>
            <a:off x="3187480" y="1220560"/>
            <a:ext cx="415498" cy="369332"/>
          </a:xfrm>
          <a:prstGeom prst="rect">
            <a:avLst/>
          </a:prstGeom>
        </p:spPr>
        <p:txBody>
          <a:bodyPr wrap="none">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小</a:t>
            </a:r>
            <a:endParaRPr lang="zh-CN" altLang="en-US" dirty="0"/>
          </a:p>
        </p:txBody>
      </p:sp>
      <p:sp>
        <p:nvSpPr>
          <p:cNvPr id="14" name="矩形 13"/>
          <p:cNvSpPr/>
          <p:nvPr/>
        </p:nvSpPr>
        <p:spPr>
          <a:xfrm>
            <a:off x="5534239" y="1193141"/>
            <a:ext cx="415498" cy="369332"/>
          </a:xfrm>
          <a:prstGeom prst="rect">
            <a:avLst/>
          </a:prstGeom>
        </p:spPr>
        <p:txBody>
          <a:bodyPr wrap="none">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慢</a:t>
            </a:r>
            <a:endParaRPr lang="zh-CN" altLang="en-US" dirty="0"/>
          </a:p>
        </p:txBody>
      </p:sp>
      <p:sp>
        <p:nvSpPr>
          <p:cNvPr id="15" name="矩形 14"/>
          <p:cNvSpPr/>
          <p:nvPr/>
        </p:nvSpPr>
        <p:spPr>
          <a:xfrm>
            <a:off x="1115474" y="4102018"/>
            <a:ext cx="1107996" cy="369332"/>
          </a:xfrm>
          <a:prstGeom prst="rect">
            <a:avLst/>
          </a:prstGeom>
        </p:spPr>
        <p:txBody>
          <a:bodyPr wrap="none">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匀速直线</a:t>
            </a:r>
            <a:endParaRPr lang="zh-CN" altLang="en-US" dirty="0"/>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500"/>
                                        <p:tgtEl>
                                          <p:spTgt spid="13"/>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fade">
                                      <p:cBhvr>
                                        <p:cTn id="22" dur="500"/>
                                        <p:tgtEl>
                                          <p:spTgt spid="14"/>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fade">
                                      <p:cBhvr>
                                        <p:cTn id="2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2" grpId="0"/>
      <p:bldP spid="13" grpId="0"/>
      <p:bldP spid="14" grpId="0"/>
      <p:bldP spid="15" grpId="0"/>
    </p:bld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9"/>
          <p:cNvGrpSpPr/>
          <p:nvPr/>
        </p:nvGrpSpPr>
        <p:grpSpPr>
          <a:xfrm>
            <a:off x="-7792" y="350583"/>
            <a:ext cx="428625" cy="1928489"/>
            <a:chOff x="-7792" y="350584"/>
            <a:chExt cx="428625" cy="1893852"/>
          </a:xfrm>
        </p:grpSpPr>
        <p:sp>
          <p:nvSpPr>
            <p:cNvPr id="11" name="矩形 10"/>
            <p:cNvSpPr/>
            <p:nvPr/>
          </p:nvSpPr>
          <p:spPr>
            <a:xfrm>
              <a:off x="-7792" y="350584"/>
              <a:ext cx="428625" cy="1893852"/>
            </a:xfrm>
            <a:prstGeom prst="rect">
              <a:avLst/>
            </a:prstGeom>
            <a:solidFill>
              <a:srgbClr val="0FA096"/>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16" name="文本框 10"/>
            <p:cNvSpPr txBox="1"/>
            <p:nvPr/>
          </p:nvSpPr>
          <p:spPr>
            <a:xfrm>
              <a:off x="85294" y="352236"/>
              <a:ext cx="288147" cy="1892200"/>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solidFill>
                  <a:latin typeface="微软雅黑" panose="020B0503020204020204" pitchFamily="34" charset="-122"/>
                  <a:ea typeface="微软雅黑" panose="020B0503020204020204" pitchFamily="34" charset="-122"/>
                </a:rPr>
                <a:t>实验突破 素养提升</a:t>
              </a:r>
              <a:endParaRPr lang="zh-CN" altLang="en-US" sz="1400" spc="300" dirty="0" smtClean="0">
                <a:solidFill>
                  <a:schemeClr val="bg1"/>
                </a:solidFill>
                <a:latin typeface="微软雅黑" panose="020B0503020204020204" pitchFamily="34" charset="-122"/>
                <a:ea typeface="微软雅黑" panose="020B0503020204020204" pitchFamily="34" charset="-122"/>
              </a:endParaRPr>
            </a:p>
          </p:txBody>
        </p:sp>
      </p:grpSp>
      <p:sp>
        <p:nvSpPr>
          <p:cNvPr id="13" name="矩形 12"/>
          <p:cNvSpPr/>
          <p:nvPr/>
        </p:nvSpPr>
        <p:spPr>
          <a:xfrm>
            <a:off x="4647768" y="379764"/>
            <a:ext cx="877163" cy="369332"/>
          </a:xfrm>
          <a:prstGeom prst="rect">
            <a:avLst/>
          </a:prstGeom>
        </p:spPr>
        <p:txBody>
          <a:bodyPr wrap="none">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不需要</a:t>
            </a:r>
            <a:endParaRPr lang="zh-CN" altLang="en-US" dirty="0"/>
          </a:p>
        </p:txBody>
      </p:sp>
      <p:sp>
        <p:nvSpPr>
          <p:cNvPr id="14" name="矩形 13"/>
          <p:cNvSpPr/>
          <p:nvPr/>
        </p:nvSpPr>
        <p:spPr>
          <a:xfrm>
            <a:off x="4200420" y="803563"/>
            <a:ext cx="1107996" cy="369332"/>
          </a:xfrm>
          <a:prstGeom prst="rect">
            <a:avLst/>
          </a:prstGeom>
        </p:spPr>
        <p:txBody>
          <a:bodyPr wrap="square">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运动状态</a:t>
            </a:r>
            <a:endParaRPr lang="zh-CN" altLang="en-US" dirty="0"/>
          </a:p>
        </p:txBody>
      </p:sp>
      <p:sp>
        <p:nvSpPr>
          <p:cNvPr id="15" name="矩形 14"/>
          <p:cNvSpPr/>
          <p:nvPr/>
        </p:nvSpPr>
        <p:spPr>
          <a:xfrm>
            <a:off x="1332995" y="2051401"/>
            <a:ext cx="340158" cy="369332"/>
          </a:xfrm>
          <a:prstGeom prst="rect">
            <a:avLst/>
          </a:prstGeom>
        </p:spPr>
        <p:txBody>
          <a:bodyPr wrap="none">
            <a:spAutoFit/>
          </a:bodyPr>
          <a:lstStyle/>
          <a:p>
            <a:r>
              <a:rPr lang="en-US" altLang="zh-CN"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C</a:t>
            </a:r>
            <a:endParaRPr lang="zh-CN" altLang="en-US" dirty="0"/>
          </a:p>
        </p:txBody>
      </p:sp>
      <p:grpSp>
        <p:nvGrpSpPr>
          <p:cNvPr id="19" name="组合 18"/>
          <p:cNvGrpSpPr/>
          <p:nvPr/>
        </p:nvGrpSpPr>
        <p:grpSpPr>
          <a:xfrm>
            <a:off x="812467" y="332510"/>
            <a:ext cx="7888188" cy="4227687"/>
            <a:chOff x="812467" y="332510"/>
            <a:chExt cx="7888188" cy="4227687"/>
          </a:xfrm>
        </p:grpSpPr>
        <p:grpSp>
          <p:nvGrpSpPr>
            <p:cNvPr id="12" name="组合 11"/>
            <p:cNvGrpSpPr/>
            <p:nvPr/>
          </p:nvGrpSpPr>
          <p:grpSpPr>
            <a:xfrm>
              <a:off x="812467" y="332510"/>
              <a:ext cx="7888188" cy="4227687"/>
              <a:chOff x="812467" y="332510"/>
              <a:chExt cx="7888188" cy="4227687"/>
            </a:xfrm>
          </p:grpSpPr>
          <p:sp>
            <p:nvSpPr>
              <p:cNvPr id="9" name="文本框 14"/>
              <p:cNvSpPr txBox="1">
                <a:spLocks noChangeArrowheads="1"/>
              </p:cNvSpPr>
              <p:nvPr/>
            </p:nvSpPr>
            <p:spPr bwMode="auto">
              <a:xfrm>
                <a:off x="812467" y="332510"/>
                <a:ext cx="7888188" cy="4227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0" tIns="36000" rIns="36000" bIns="3600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(4)</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牛顿第一定律告诉我们物体的运动</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选填“需要”或“不需要”</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力来维持</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一切物体都有保持原来</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不变的性质。甲同学通过上面的探究学习</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思考了一个问题：当自己荡秋千运动到最低点时</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如果受到的外力突然全部消失</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自己将会处于怎样的运动状态呢</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他作了以下猜想</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你认为正确的是</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图</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6-20</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中的“  </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”表示甲同学</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endPar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图</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6-20</a:t>
                </a:r>
                <a:endParaRPr lang="zh-CN" dirty="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pic>
            <p:nvPicPr>
              <p:cNvPr id="10" name="新加1.EPS" descr="id:2147500775;FounderCES"/>
              <p:cNvPicPr/>
              <p:nvPr/>
            </p:nvPicPr>
            <p:blipFill>
              <a:blip r:embed="rId1" cstate="print">
                <a:clrChange>
                  <a:clrFrom>
                    <a:srgbClr val="FFFFFF"/>
                  </a:clrFrom>
                  <a:clrTo>
                    <a:srgbClr val="FFFFFF">
                      <a:alpha val="0"/>
                    </a:srgbClr>
                  </a:clrTo>
                </a:clrChange>
              </a:blip>
              <a:stretch>
                <a:fillRect/>
              </a:stretch>
            </p:blipFill>
            <p:spPr>
              <a:xfrm>
                <a:off x="2587108" y="2610138"/>
                <a:ext cx="4053578" cy="1255279"/>
              </a:xfrm>
              <a:prstGeom prst="rect">
                <a:avLst/>
              </a:prstGeom>
            </p:spPr>
          </p:pic>
        </p:grpSp>
        <p:pic>
          <p:nvPicPr>
            <p:cNvPr id="18" name="新加1A.EPS" descr="id:2147500768;FounderCES"/>
            <p:cNvPicPr/>
            <p:nvPr/>
          </p:nvPicPr>
          <p:blipFill>
            <a:blip r:embed="rId2" cstate="print"/>
            <a:stretch>
              <a:fillRect/>
            </a:stretch>
          </p:blipFill>
          <p:spPr>
            <a:xfrm>
              <a:off x="3792278" y="2204894"/>
              <a:ext cx="85320" cy="85320"/>
            </a:xfrm>
            <a:prstGeom prst="rect">
              <a:avLst/>
            </a:prstGeom>
          </p:spPr>
        </p:pic>
      </p:gr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fade">
                                      <p:cBhvr>
                                        <p:cTn id="1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Lst>
  </p:timing>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9"/>
          <p:cNvGrpSpPr/>
          <p:nvPr/>
        </p:nvGrpSpPr>
        <p:grpSpPr>
          <a:xfrm>
            <a:off x="-7792" y="350583"/>
            <a:ext cx="428625" cy="1928489"/>
            <a:chOff x="-7792" y="350584"/>
            <a:chExt cx="428625" cy="1893852"/>
          </a:xfrm>
        </p:grpSpPr>
        <p:sp>
          <p:nvSpPr>
            <p:cNvPr id="10" name="矩形 9"/>
            <p:cNvSpPr/>
            <p:nvPr/>
          </p:nvSpPr>
          <p:spPr>
            <a:xfrm>
              <a:off x="-7792" y="350584"/>
              <a:ext cx="428625" cy="1893852"/>
            </a:xfrm>
            <a:prstGeom prst="rect">
              <a:avLst/>
            </a:prstGeom>
            <a:solidFill>
              <a:srgbClr val="0FA096"/>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11" name="文本框 10"/>
            <p:cNvSpPr txBox="1"/>
            <p:nvPr/>
          </p:nvSpPr>
          <p:spPr>
            <a:xfrm>
              <a:off x="85294" y="352236"/>
              <a:ext cx="288147" cy="1892200"/>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solidFill>
                  <a:latin typeface="微软雅黑" panose="020B0503020204020204" pitchFamily="34" charset="-122"/>
                  <a:ea typeface="微软雅黑" panose="020B0503020204020204" pitchFamily="34" charset="-122"/>
                </a:rPr>
                <a:t>实验突破 素养提升</a:t>
              </a:r>
              <a:endParaRPr lang="zh-CN" altLang="en-US" sz="1400" spc="300" dirty="0" smtClean="0">
                <a:solidFill>
                  <a:schemeClr val="bg1"/>
                </a:solidFill>
                <a:latin typeface="微软雅黑" panose="020B0503020204020204" pitchFamily="34" charset="-122"/>
                <a:ea typeface="微软雅黑" panose="020B0503020204020204" pitchFamily="34" charset="-122"/>
              </a:endParaRPr>
            </a:p>
          </p:txBody>
        </p:sp>
      </p:grpSp>
      <p:sp>
        <p:nvSpPr>
          <p:cNvPr id="6" name="文本框 18"/>
          <p:cNvSpPr txBox="1">
            <a:spLocks noChangeArrowheads="1"/>
          </p:cNvSpPr>
          <p:nvPr/>
        </p:nvSpPr>
        <p:spPr bwMode="auto">
          <a:xfrm>
            <a:off x="816866" y="606829"/>
            <a:ext cx="7885975" cy="3812188"/>
          </a:xfrm>
          <a:prstGeom prst="rect">
            <a:avLst/>
          </a:prstGeom>
          <a:noFill/>
          <a:ln w="9525">
            <a:noFill/>
            <a:miter lim="800000"/>
          </a:ln>
        </p:spPr>
        <p:txBody>
          <a:bodyPr wrap="square" lIns="36000" tIns="36000" rIns="36000" bIns="36000">
            <a:spAutoFit/>
          </a:bodyPr>
          <a:lstStyle/>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(5)</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实验中</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小车在棉布、木板上克服阻力做的功</a:t>
            </a:r>
            <a:r>
              <a:rPr 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W</a:t>
            </a:r>
            <a:r>
              <a:rPr lang="en-US" baseline="-250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1</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W</a:t>
            </a:r>
            <a:r>
              <a:rPr lang="en-US" baseline="-250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2</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功率</a:t>
            </a:r>
            <a:r>
              <a:rPr 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P</a:t>
            </a:r>
            <a:r>
              <a:rPr lang="en-US" baseline="-250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1</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P</a:t>
            </a:r>
            <a:r>
              <a:rPr lang="en-US" baseline="-250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2</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均选填“</a:t>
            </a:r>
            <a:r>
              <a:rPr 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&gt;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&lt;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”或“</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(6)</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用木块代替小车可以做探究“滑动摩擦力的影响因素”实验</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添加的器材是长方体木块、钩码和</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(7)</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在此实验所给器材基础上</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添加一个小铁球</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运用这些器材一定可探究的是</a:t>
            </a:r>
            <a:endParaRPr lang="en-US" altLang="zh-CN"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物体动能大小与质量是否有关</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B.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物体动能大小与速度是否有关</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C. A</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B</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都可探究</a:t>
            </a:r>
            <a:endParaRPr lang="zh-CN" dirty="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sp>
        <p:nvSpPr>
          <p:cNvPr id="8" name="TextBox 7"/>
          <p:cNvSpPr txBox="1"/>
          <p:nvPr/>
        </p:nvSpPr>
        <p:spPr>
          <a:xfrm>
            <a:off x="889348" y="175364"/>
            <a:ext cx="7665929" cy="439278"/>
          </a:xfrm>
          <a:prstGeom prst="rect">
            <a:avLst/>
          </a:prstGeom>
          <a:noFill/>
        </p:spPr>
        <p:txBody>
          <a:bodyPr wrap="square" lIns="36000" tIns="36000" rIns="36000" bIns="36000" rtlCol="0">
            <a:spAutoFit/>
          </a:bodyPr>
          <a:lstStyle/>
          <a:p>
            <a:pPr algn="ctr">
              <a:lnSpc>
                <a:spcPct val="150000"/>
              </a:lnSpc>
            </a:pPr>
            <a:r>
              <a:rPr lang="en-US" altLang="zh-CN" dirty="0" smtClean="0">
                <a:solidFill>
                  <a:srgbClr val="0FA096"/>
                </a:solidFill>
                <a:latin typeface="微软雅黑" panose="020B0503020204020204" pitchFamily="34" charset="-122"/>
                <a:ea typeface="微软雅黑" panose="020B0503020204020204" pitchFamily="34" charset="-122"/>
              </a:rPr>
              <a:t>· </a:t>
            </a:r>
            <a:r>
              <a:rPr lang="zh-CN" altLang="en-US" dirty="0" smtClean="0">
                <a:solidFill>
                  <a:srgbClr val="0FA096"/>
                </a:solidFill>
                <a:latin typeface="微软雅黑" panose="020B0503020204020204" pitchFamily="34" charset="-122"/>
                <a:ea typeface="微软雅黑" panose="020B0503020204020204" pitchFamily="34" charset="-122"/>
              </a:rPr>
              <a:t>实验拓展 </a:t>
            </a:r>
            <a:r>
              <a:rPr lang="en-US" altLang="zh-CN" dirty="0" smtClean="0">
                <a:solidFill>
                  <a:srgbClr val="0FA096"/>
                </a:solidFill>
                <a:latin typeface="微软雅黑" panose="020B0503020204020204" pitchFamily="34" charset="-122"/>
                <a:ea typeface="微软雅黑" panose="020B0503020204020204" pitchFamily="34" charset="-122"/>
              </a:rPr>
              <a:t>·</a:t>
            </a:r>
            <a:endParaRPr lang="zh-CN" altLang="en-US" dirty="0">
              <a:solidFill>
                <a:srgbClr val="0FA096"/>
              </a:solidFill>
              <a:latin typeface="微软雅黑" panose="020B0503020204020204" pitchFamily="34" charset="-122"/>
              <a:ea typeface="微软雅黑" panose="020B0503020204020204" pitchFamily="34" charset="-122"/>
            </a:endParaRPr>
          </a:p>
        </p:txBody>
      </p:sp>
      <p:sp>
        <p:nvSpPr>
          <p:cNvPr id="9" name="矩形 8"/>
          <p:cNvSpPr/>
          <p:nvPr/>
        </p:nvSpPr>
        <p:spPr>
          <a:xfrm>
            <a:off x="6051018" y="665369"/>
            <a:ext cx="360996" cy="369332"/>
          </a:xfrm>
          <a:prstGeom prst="rect">
            <a:avLst/>
          </a:prstGeom>
        </p:spPr>
        <p:txBody>
          <a:bodyPr wrap="none">
            <a:spAutoFit/>
          </a:bodyPr>
          <a:lstStyle/>
          <a:p>
            <a:r>
              <a:rPr lang="en-US" altLang="zh-CN"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a:t>
            </a:r>
            <a:endParaRPr lang="zh-CN" altLang="en-US" dirty="0"/>
          </a:p>
        </p:txBody>
      </p:sp>
      <p:sp>
        <p:nvSpPr>
          <p:cNvPr id="12" name="矩形 11"/>
          <p:cNvSpPr/>
          <p:nvPr/>
        </p:nvSpPr>
        <p:spPr>
          <a:xfrm>
            <a:off x="7787165" y="693078"/>
            <a:ext cx="360996" cy="369332"/>
          </a:xfrm>
          <a:prstGeom prst="rect">
            <a:avLst/>
          </a:prstGeom>
        </p:spPr>
        <p:txBody>
          <a:bodyPr wrap="none">
            <a:spAutoFit/>
          </a:bodyPr>
          <a:lstStyle/>
          <a:p>
            <a:r>
              <a:rPr lang="en-US" altLang="zh-CN"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&gt;</a:t>
            </a:r>
            <a:endParaRPr lang="zh-CN" altLang="en-US" dirty="0"/>
          </a:p>
        </p:txBody>
      </p:sp>
      <p:sp>
        <p:nvSpPr>
          <p:cNvPr id="13" name="矩形 12"/>
          <p:cNvSpPr/>
          <p:nvPr/>
        </p:nvSpPr>
        <p:spPr>
          <a:xfrm>
            <a:off x="2993959" y="1894383"/>
            <a:ext cx="1338828" cy="369332"/>
          </a:xfrm>
          <a:prstGeom prst="rect">
            <a:avLst/>
          </a:prstGeom>
        </p:spPr>
        <p:txBody>
          <a:bodyPr wrap="none">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弹簧测力计</a:t>
            </a:r>
            <a:endParaRPr lang="zh-CN" altLang="en-US" dirty="0"/>
          </a:p>
        </p:txBody>
      </p:sp>
      <p:sp>
        <p:nvSpPr>
          <p:cNvPr id="14" name="矩形 13"/>
          <p:cNvSpPr/>
          <p:nvPr/>
        </p:nvSpPr>
        <p:spPr>
          <a:xfrm>
            <a:off x="1101285" y="2726376"/>
            <a:ext cx="341760" cy="369332"/>
          </a:xfrm>
          <a:prstGeom prst="rect">
            <a:avLst/>
          </a:prstGeom>
        </p:spPr>
        <p:txBody>
          <a:bodyPr wrap="none">
            <a:spAutoFit/>
          </a:bodyPr>
          <a:lstStyle/>
          <a:p>
            <a:r>
              <a:rPr lang="en-US" altLang="zh-CN"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B</a:t>
            </a:r>
            <a:endParaRPr lang="zh-CN" altLang="en-US" dirty="0"/>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500"/>
                                        <p:tgtEl>
                                          <p:spTgt spid="13"/>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fade">
                                      <p:cBhvr>
                                        <p:cTn id="2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2" grpId="0"/>
      <p:bldP spid="13" grpId="0"/>
      <p:bldP spid="14"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9"/>
          <p:cNvGrpSpPr/>
          <p:nvPr/>
        </p:nvGrpSpPr>
        <p:grpSpPr>
          <a:xfrm>
            <a:off x="-7792" y="350583"/>
            <a:ext cx="428625" cy="1928489"/>
            <a:chOff x="-7792" y="350584"/>
            <a:chExt cx="428625" cy="1893852"/>
          </a:xfrm>
        </p:grpSpPr>
        <p:sp>
          <p:nvSpPr>
            <p:cNvPr id="11" name="矩形 10"/>
            <p:cNvSpPr/>
            <p:nvPr/>
          </p:nvSpPr>
          <p:spPr>
            <a:xfrm>
              <a:off x="-7792" y="350584"/>
              <a:ext cx="428625" cy="1893852"/>
            </a:xfrm>
            <a:prstGeom prst="rect">
              <a:avLst/>
            </a:prstGeom>
            <a:solidFill>
              <a:srgbClr val="0FA096"/>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16" name="文本框 10"/>
            <p:cNvSpPr txBox="1"/>
            <p:nvPr/>
          </p:nvSpPr>
          <p:spPr>
            <a:xfrm>
              <a:off x="85304" y="352236"/>
              <a:ext cx="288147" cy="1892200"/>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solidFill>
                  <a:latin typeface="微软雅黑" panose="020B0503020204020204" pitchFamily="34" charset="-122"/>
                  <a:ea typeface="微软雅黑" panose="020B0503020204020204" pitchFamily="34" charset="-122"/>
                </a:rPr>
                <a:t>考点梳理 夯实基础</a:t>
              </a:r>
              <a:endParaRPr lang="zh-CN" altLang="en-US" sz="1400" spc="300" dirty="0" smtClean="0">
                <a:solidFill>
                  <a:schemeClr val="bg1"/>
                </a:solidFill>
                <a:latin typeface="微软雅黑" panose="020B0503020204020204" pitchFamily="34" charset="-122"/>
                <a:ea typeface="微软雅黑" panose="020B0503020204020204" pitchFamily="34" charset="-122"/>
              </a:endParaRPr>
            </a:p>
          </p:txBody>
        </p:sp>
      </p:grpSp>
      <p:sp>
        <p:nvSpPr>
          <p:cNvPr id="19" name="文本框 10"/>
          <p:cNvSpPr txBox="1"/>
          <p:nvPr/>
        </p:nvSpPr>
        <p:spPr>
          <a:xfrm>
            <a:off x="85303" y="2819416"/>
            <a:ext cx="288147" cy="1926806"/>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rPr>
              <a:t>考向探究 逐个击破</a:t>
            </a:r>
            <a:endPar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endParaRPr>
          </a:p>
        </p:txBody>
      </p:sp>
      <p:sp>
        <p:nvSpPr>
          <p:cNvPr id="8" name="文本框 14"/>
          <p:cNvSpPr txBox="1">
            <a:spLocks noChangeArrowheads="1"/>
          </p:cNvSpPr>
          <p:nvPr/>
        </p:nvSpPr>
        <p:spPr bwMode="auto">
          <a:xfrm>
            <a:off x="812466" y="352237"/>
            <a:ext cx="1611586" cy="5343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36000" tIns="36000" rIns="36000" bIns="3600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a:lnSpc>
                <a:spcPct val="150000"/>
              </a:lnSpc>
              <a:defRPr/>
            </a:pPr>
            <a:r>
              <a:rPr lang="zh-CN" altLang="en-US" sz="2000" b="1" dirty="0" smtClean="0">
                <a:solidFill>
                  <a:srgbClr val="0FA096"/>
                </a:solidFill>
                <a:latin typeface="微软雅黑" panose="020B0503020204020204" pitchFamily="34" charset="-122"/>
                <a:ea typeface="微软雅黑" panose="020B0503020204020204" pitchFamily="34" charset="-122"/>
              </a:rPr>
              <a:t>考点三</a:t>
            </a:r>
            <a:r>
              <a:rPr lang="zh-CN" altLang="en-US" sz="2000" b="1" dirty="0">
                <a:solidFill>
                  <a:srgbClr val="0FA096"/>
                </a:solidFill>
                <a:latin typeface="微软雅黑" panose="020B0503020204020204" pitchFamily="34" charset="-122"/>
                <a:ea typeface="微软雅黑" panose="020B0503020204020204" pitchFamily="34" charset="-122"/>
              </a:rPr>
              <a:t>　</a:t>
            </a:r>
            <a:r>
              <a:rPr lang="zh-CN" altLang="en-US" sz="2000" b="1" dirty="0" smtClean="0">
                <a:solidFill>
                  <a:srgbClr val="0FA096"/>
                </a:solidFill>
                <a:latin typeface="微软雅黑" panose="020B0503020204020204" pitchFamily="34" charset="-122"/>
                <a:ea typeface="微软雅黑" panose="020B0503020204020204" pitchFamily="34" charset="-122"/>
              </a:rPr>
              <a:t>重力</a:t>
            </a:r>
            <a:endParaRPr lang="zh-CN" altLang="en-US" sz="2000" b="1" dirty="0">
              <a:solidFill>
                <a:srgbClr val="0FA096"/>
              </a:solidFill>
              <a:latin typeface="微软雅黑" panose="020B0503020204020204" pitchFamily="34" charset="-122"/>
              <a:ea typeface="微软雅黑" panose="020B0503020204020204" pitchFamily="34" charset="-122"/>
            </a:endParaRPr>
          </a:p>
        </p:txBody>
      </p:sp>
      <p:sp>
        <p:nvSpPr>
          <p:cNvPr id="9" name="文本框 18"/>
          <p:cNvSpPr txBox="1">
            <a:spLocks noChangeArrowheads="1"/>
          </p:cNvSpPr>
          <p:nvPr/>
        </p:nvSpPr>
        <p:spPr bwMode="auto">
          <a:xfrm>
            <a:off x="816866" y="818195"/>
            <a:ext cx="7910039" cy="3812188"/>
          </a:xfrm>
          <a:prstGeom prst="rect">
            <a:avLst/>
          </a:prstGeom>
          <a:noFill/>
          <a:ln w="9525">
            <a:noFill/>
            <a:miter lim="800000"/>
          </a:ln>
        </p:spPr>
        <p:txBody>
          <a:bodyPr wrap="square" lIns="36000" tIns="36000" rIns="36000" bIns="36000">
            <a:spAutoFit/>
          </a:bodyPr>
          <a:lstStyle/>
          <a:p>
            <a:pPr>
              <a:lnSpc>
                <a:spcPct val="150000"/>
              </a:lnSpc>
              <a:spcAft>
                <a:spcPts val="0"/>
              </a:spcAft>
            </a:pPr>
            <a:r>
              <a:rPr 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1. </a:t>
            </a:r>
            <a:r>
              <a:rPr lang="zh-CN" alt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重力的产生：</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由于</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的吸引而使物体受到的力叫重力。重力的施力物体是</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2. </a:t>
            </a:r>
            <a:r>
              <a:rPr lang="zh-CN" alt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重力的大小：</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①</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物体所受重力的大小跟它的质量成</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altLang="en-US" i="1"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比</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②</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公式：</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altLang="en-US" i="1"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altLang="en-US" i="1"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其中</a:t>
            </a:r>
            <a:r>
              <a:rPr 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g</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=9.8 N/kg(</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粗略计算可取</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10 N/kg)</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3. </a:t>
            </a:r>
            <a:r>
              <a:rPr lang="zh-CN" alt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重力的方向：</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①</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重力的方向总是</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altLang="en-US" i="1"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的</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;②</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应用：铅垂线检查墙是否竖直</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重锤检查墙壁上的画是否挂正。</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4. </a:t>
            </a:r>
            <a:r>
              <a:rPr lang="zh-CN" alt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重力的作用点：</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①</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重力的作用点叫</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altLang="en-US" i="1"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;②</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质地均匀、外形规则的物体的重心在它的几何中心上</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外形不规则物体的重心可用悬挂法找出</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;③</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物体的重心越</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altLang="en-US" i="1"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越稳定。</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dirty="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sp>
        <p:nvSpPr>
          <p:cNvPr id="10" name="矩形 9"/>
          <p:cNvSpPr/>
          <p:nvPr/>
        </p:nvSpPr>
        <p:spPr>
          <a:xfrm>
            <a:off x="3082599" y="861929"/>
            <a:ext cx="646331" cy="369332"/>
          </a:xfrm>
          <a:prstGeom prst="rect">
            <a:avLst/>
          </a:prstGeom>
        </p:spPr>
        <p:txBody>
          <a:bodyPr wrap="none">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地球</a:t>
            </a:r>
            <a:endParaRPr lang="zh-CN" altLang="en-US" dirty="0"/>
          </a:p>
        </p:txBody>
      </p:sp>
      <p:sp>
        <p:nvSpPr>
          <p:cNvPr id="12" name="矩形 11"/>
          <p:cNvSpPr/>
          <p:nvPr/>
        </p:nvSpPr>
        <p:spPr>
          <a:xfrm>
            <a:off x="1428280" y="1285792"/>
            <a:ext cx="646331" cy="369332"/>
          </a:xfrm>
          <a:prstGeom prst="rect">
            <a:avLst/>
          </a:prstGeom>
        </p:spPr>
        <p:txBody>
          <a:bodyPr wrap="none">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地球</a:t>
            </a:r>
            <a:endParaRPr lang="zh-CN" altLang="en-US" dirty="0"/>
          </a:p>
        </p:txBody>
      </p:sp>
      <p:sp>
        <p:nvSpPr>
          <p:cNvPr id="13" name="矩形 12"/>
          <p:cNvSpPr/>
          <p:nvPr/>
        </p:nvSpPr>
        <p:spPr>
          <a:xfrm>
            <a:off x="6282962" y="1683245"/>
            <a:ext cx="415498" cy="369332"/>
          </a:xfrm>
          <a:prstGeom prst="rect">
            <a:avLst/>
          </a:prstGeom>
        </p:spPr>
        <p:txBody>
          <a:bodyPr wrap="none">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正</a:t>
            </a:r>
            <a:endParaRPr lang="zh-CN" altLang="en-US" dirty="0"/>
          </a:p>
        </p:txBody>
      </p:sp>
      <p:sp>
        <p:nvSpPr>
          <p:cNvPr id="14" name="矩形 13"/>
          <p:cNvSpPr/>
          <p:nvPr/>
        </p:nvSpPr>
        <p:spPr>
          <a:xfrm>
            <a:off x="1866635" y="2084593"/>
            <a:ext cx="917239" cy="369332"/>
          </a:xfrm>
          <a:prstGeom prst="rect">
            <a:avLst/>
          </a:prstGeom>
        </p:spPr>
        <p:txBody>
          <a:bodyPr wrap="none">
            <a:spAutoFit/>
          </a:bodyPr>
          <a:lstStyle/>
          <a:p>
            <a:r>
              <a:rPr lang="en-US" altLang="zh-CN" b="1" i="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G</a:t>
            </a:r>
            <a:r>
              <a:rPr lang="en-US" altLang="zh-CN"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a:t>
            </a:r>
            <a:r>
              <a:rPr lang="en-US" altLang="zh-CN" b="1" i="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mg</a:t>
            </a:r>
            <a:endParaRPr lang="zh-CN" altLang="en-US" dirty="0"/>
          </a:p>
        </p:txBody>
      </p:sp>
      <p:sp>
        <p:nvSpPr>
          <p:cNvPr id="15" name="矩形 14"/>
          <p:cNvSpPr/>
          <p:nvPr/>
        </p:nvSpPr>
        <p:spPr>
          <a:xfrm>
            <a:off x="4392940" y="2514806"/>
            <a:ext cx="1107996" cy="369332"/>
          </a:xfrm>
          <a:prstGeom prst="rect">
            <a:avLst/>
          </a:prstGeom>
        </p:spPr>
        <p:txBody>
          <a:bodyPr wrap="none">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竖直向下</a:t>
            </a:r>
            <a:endParaRPr lang="zh-CN" altLang="en-US" dirty="0"/>
          </a:p>
        </p:txBody>
      </p:sp>
      <p:sp>
        <p:nvSpPr>
          <p:cNvPr id="17" name="矩形 16"/>
          <p:cNvSpPr/>
          <p:nvPr/>
        </p:nvSpPr>
        <p:spPr>
          <a:xfrm>
            <a:off x="4800275" y="3354881"/>
            <a:ext cx="646331" cy="369332"/>
          </a:xfrm>
          <a:prstGeom prst="rect">
            <a:avLst/>
          </a:prstGeom>
        </p:spPr>
        <p:txBody>
          <a:bodyPr wrap="none">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重心</a:t>
            </a:r>
            <a:endParaRPr lang="zh-CN" altLang="en-US" dirty="0"/>
          </a:p>
        </p:txBody>
      </p:sp>
      <p:sp>
        <p:nvSpPr>
          <p:cNvPr id="18" name="矩形 17"/>
          <p:cNvSpPr/>
          <p:nvPr/>
        </p:nvSpPr>
        <p:spPr>
          <a:xfrm>
            <a:off x="1673582" y="4157724"/>
            <a:ext cx="415498" cy="369332"/>
          </a:xfrm>
          <a:prstGeom prst="rect">
            <a:avLst/>
          </a:prstGeom>
        </p:spPr>
        <p:txBody>
          <a:bodyPr wrap="none">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低</a:t>
            </a:r>
            <a:endParaRPr lang="zh-CN" altLang="en-US" dirty="0"/>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9">
                                            <p:txEl>
                                              <p:pRg st="1" end="1"/>
                                            </p:txEl>
                                          </p:spTgt>
                                        </p:tgtEl>
                                        <p:attrNameLst>
                                          <p:attrName>style.visibility</p:attrName>
                                        </p:attrNameLst>
                                      </p:cBhvr>
                                      <p:to>
                                        <p:strVal val="visible"/>
                                      </p:to>
                                    </p:set>
                                    <p:animEffect transition="in" filter="fade">
                                      <p:cBhvr>
                                        <p:cTn id="17" dur="500"/>
                                        <p:tgtEl>
                                          <p:spTgt spid="9">
                                            <p:txEl>
                                              <p:pRg st="1" end="1"/>
                                            </p:txEl>
                                          </p:spTgt>
                                        </p:tgtEl>
                                      </p:cBhvr>
                                    </p:animEffect>
                                  </p:childTnLst>
                                </p:cTn>
                              </p:par>
                              <p:par>
                                <p:cTn id="18" presetID="10" presetClass="entr" presetSubtype="0" fill="hold" nodeType="withEffect">
                                  <p:stCondLst>
                                    <p:cond delay="0"/>
                                  </p:stCondLst>
                                  <p:childTnLst>
                                    <p:set>
                                      <p:cBhvr>
                                        <p:cTn id="19" dur="1" fill="hold">
                                          <p:stCondLst>
                                            <p:cond delay="0"/>
                                          </p:stCondLst>
                                        </p:cTn>
                                        <p:tgtEl>
                                          <p:spTgt spid="9">
                                            <p:txEl>
                                              <p:pRg st="2" end="2"/>
                                            </p:txEl>
                                          </p:spTgt>
                                        </p:tgtEl>
                                        <p:attrNameLst>
                                          <p:attrName>style.visibility</p:attrName>
                                        </p:attrNameLst>
                                      </p:cBhvr>
                                      <p:to>
                                        <p:strVal val="visible"/>
                                      </p:to>
                                    </p:set>
                                    <p:animEffect transition="in" filter="fade">
                                      <p:cBhvr>
                                        <p:cTn id="20" dur="500"/>
                                        <p:tgtEl>
                                          <p:spTgt spid="9">
                                            <p:txEl>
                                              <p:pRg st="2" end="2"/>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500"/>
                                        <p:tgtEl>
                                          <p:spTgt spid="13"/>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14"/>
                                        </p:tgtEl>
                                        <p:attrNameLst>
                                          <p:attrName>style.visibility</p:attrName>
                                        </p:attrNameLst>
                                      </p:cBhvr>
                                      <p:to>
                                        <p:strVal val="visible"/>
                                      </p:to>
                                    </p:set>
                                    <p:animEffect transition="in" filter="fade">
                                      <p:cBhvr>
                                        <p:cTn id="30" dur="500"/>
                                        <p:tgtEl>
                                          <p:spTgt spid="14"/>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nodeType="clickEffect">
                                  <p:stCondLst>
                                    <p:cond delay="0"/>
                                  </p:stCondLst>
                                  <p:childTnLst>
                                    <p:set>
                                      <p:cBhvr>
                                        <p:cTn id="34" dur="1" fill="hold">
                                          <p:stCondLst>
                                            <p:cond delay="0"/>
                                          </p:stCondLst>
                                        </p:cTn>
                                        <p:tgtEl>
                                          <p:spTgt spid="9">
                                            <p:txEl>
                                              <p:pRg st="3" end="3"/>
                                            </p:txEl>
                                          </p:spTgt>
                                        </p:tgtEl>
                                        <p:attrNameLst>
                                          <p:attrName>style.visibility</p:attrName>
                                        </p:attrNameLst>
                                      </p:cBhvr>
                                      <p:to>
                                        <p:strVal val="visible"/>
                                      </p:to>
                                    </p:set>
                                    <p:animEffect transition="in" filter="fade">
                                      <p:cBhvr>
                                        <p:cTn id="35" dur="500"/>
                                        <p:tgtEl>
                                          <p:spTgt spid="9">
                                            <p:txEl>
                                              <p:pRg st="3" end="3"/>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grpId="0" nodeType="clickEffect">
                                  <p:stCondLst>
                                    <p:cond delay="0"/>
                                  </p:stCondLst>
                                  <p:childTnLst>
                                    <p:set>
                                      <p:cBhvr>
                                        <p:cTn id="39" dur="1" fill="hold">
                                          <p:stCondLst>
                                            <p:cond delay="0"/>
                                          </p:stCondLst>
                                        </p:cTn>
                                        <p:tgtEl>
                                          <p:spTgt spid="15"/>
                                        </p:tgtEl>
                                        <p:attrNameLst>
                                          <p:attrName>style.visibility</p:attrName>
                                        </p:attrNameLst>
                                      </p:cBhvr>
                                      <p:to>
                                        <p:strVal val="visible"/>
                                      </p:to>
                                    </p:set>
                                    <p:animEffect transition="in" filter="fade">
                                      <p:cBhvr>
                                        <p:cTn id="40" dur="500"/>
                                        <p:tgtEl>
                                          <p:spTgt spid="15"/>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nodeType="clickEffect">
                                  <p:stCondLst>
                                    <p:cond delay="0"/>
                                  </p:stCondLst>
                                  <p:childTnLst>
                                    <p:set>
                                      <p:cBhvr>
                                        <p:cTn id="44" dur="1" fill="hold">
                                          <p:stCondLst>
                                            <p:cond delay="0"/>
                                          </p:stCondLst>
                                        </p:cTn>
                                        <p:tgtEl>
                                          <p:spTgt spid="9">
                                            <p:txEl>
                                              <p:pRg st="4" end="4"/>
                                            </p:txEl>
                                          </p:spTgt>
                                        </p:tgtEl>
                                        <p:attrNameLst>
                                          <p:attrName>style.visibility</p:attrName>
                                        </p:attrNameLst>
                                      </p:cBhvr>
                                      <p:to>
                                        <p:strVal val="visible"/>
                                      </p:to>
                                    </p:set>
                                    <p:animEffect transition="in" filter="fade">
                                      <p:cBhvr>
                                        <p:cTn id="45" dur="500"/>
                                        <p:tgtEl>
                                          <p:spTgt spid="9">
                                            <p:txEl>
                                              <p:pRg st="4" end="4"/>
                                            </p:txEl>
                                          </p:spTgt>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grpId="0" nodeType="clickEffect">
                                  <p:stCondLst>
                                    <p:cond delay="0"/>
                                  </p:stCondLst>
                                  <p:childTnLst>
                                    <p:set>
                                      <p:cBhvr>
                                        <p:cTn id="49" dur="1" fill="hold">
                                          <p:stCondLst>
                                            <p:cond delay="0"/>
                                          </p:stCondLst>
                                        </p:cTn>
                                        <p:tgtEl>
                                          <p:spTgt spid="17"/>
                                        </p:tgtEl>
                                        <p:attrNameLst>
                                          <p:attrName>style.visibility</p:attrName>
                                        </p:attrNameLst>
                                      </p:cBhvr>
                                      <p:to>
                                        <p:strVal val="visible"/>
                                      </p:to>
                                    </p:set>
                                    <p:animEffect transition="in" filter="fade">
                                      <p:cBhvr>
                                        <p:cTn id="50" dur="500"/>
                                        <p:tgtEl>
                                          <p:spTgt spid="17"/>
                                        </p:tgtEl>
                                      </p:cBhvr>
                                    </p:animEffect>
                                  </p:childTnLst>
                                </p:cTn>
                              </p:par>
                            </p:childTnLst>
                          </p:cTn>
                        </p:par>
                      </p:childTnLst>
                    </p:cTn>
                  </p:par>
                  <p:par>
                    <p:cTn id="51" fill="hold">
                      <p:stCondLst>
                        <p:cond delay="indefinite"/>
                      </p:stCondLst>
                      <p:childTnLst>
                        <p:par>
                          <p:cTn id="52" fill="hold">
                            <p:stCondLst>
                              <p:cond delay="0"/>
                            </p:stCondLst>
                            <p:childTnLst>
                              <p:par>
                                <p:cTn id="53" presetID="10" presetClass="entr" presetSubtype="0" fill="hold" grpId="0" nodeType="clickEffect">
                                  <p:stCondLst>
                                    <p:cond delay="0"/>
                                  </p:stCondLst>
                                  <p:childTnLst>
                                    <p:set>
                                      <p:cBhvr>
                                        <p:cTn id="54" dur="1" fill="hold">
                                          <p:stCondLst>
                                            <p:cond delay="0"/>
                                          </p:stCondLst>
                                        </p:cTn>
                                        <p:tgtEl>
                                          <p:spTgt spid="18"/>
                                        </p:tgtEl>
                                        <p:attrNameLst>
                                          <p:attrName>style.visibility</p:attrName>
                                        </p:attrNameLst>
                                      </p:cBhvr>
                                      <p:to>
                                        <p:strVal val="visible"/>
                                      </p:to>
                                    </p:set>
                                    <p:animEffect transition="in" filter="fade">
                                      <p:cBhvr>
                                        <p:cTn id="55"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2" grpId="0"/>
      <p:bldP spid="13" grpId="0"/>
      <p:bldP spid="14" grpId="0"/>
      <p:bldP spid="15" grpId="0"/>
      <p:bldP spid="17" grpId="0"/>
      <p:bldP spid="18"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9"/>
          <p:cNvGrpSpPr/>
          <p:nvPr/>
        </p:nvGrpSpPr>
        <p:grpSpPr>
          <a:xfrm>
            <a:off x="-7792" y="350583"/>
            <a:ext cx="428625" cy="1928489"/>
            <a:chOff x="-7792" y="350584"/>
            <a:chExt cx="428625" cy="1893852"/>
          </a:xfrm>
        </p:grpSpPr>
        <p:sp>
          <p:nvSpPr>
            <p:cNvPr id="11" name="矩形 10"/>
            <p:cNvSpPr/>
            <p:nvPr/>
          </p:nvSpPr>
          <p:spPr>
            <a:xfrm>
              <a:off x="-7792" y="350584"/>
              <a:ext cx="428625" cy="1893852"/>
            </a:xfrm>
            <a:prstGeom prst="rect">
              <a:avLst/>
            </a:prstGeom>
            <a:solidFill>
              <a:srgbClr val="0FA096"/>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16" name="文本框 10"/>
            <p:cNvSpPr txBox="1"/>
            <p:nvPr/>
          </p:nvSpPr>
          <p:spPr>
            <a:xfrm>
              <a:off x="85304" y="352236"/>
              <a:ext cx="288147" cy="1892200"/>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solidFill>
                  <a:latin typeface="微软雅黑" panose="020B0503020204020204" pitchFamily="34" charset="-122"/>
                  <a:ea typeface="微软雅黑" panose="020B0503020204020204" pitchFamily="34" charset="-122"/>
                </a:rPr>
                <a:t>考点梳理 夯实基础</a:t>
              </a:r>
              <a:endParaRPr lang="zh-CN" altLang="en-US" sz="1400" spc="300" dirty="0" smtClean="0">
                <a:solidFill>
                  <a:schemeClr val="bg1"/>
                </a:solidFill>
                <a:latin typeface="微软雅黑" panose="020B0503020204020204" pitchFamily="34" charset="-122"/>
                <a:ea typeface="微软雅黑" panose="020B0503020204020204" pitchFamily="34" charset="-122"/>
              </a:endParaRPr>
            </a:p>
          </p:txBody>
        </p:sp>
      </p:grpSp>
      <p:sp>
        <p:nvSpPr>
          <p:cNvPr id="19" name="文本框 10"/>
          <p:cNvSpPr txBox="1"/>
          <p:nvPr/>
        </p:nvSpPr>
        <p:spPr>
          <a:xfrm>
            <a:off x="85303" y="2819416"/>
            <a:ext cx="288147" cy="1926806"/>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rPr>
              <a:t>考向探究 逐个击破</a:t>
            </a:r>
            <a:endPar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endParaRPr>
          </a:p>
        </p:txBody>
      </p:sp>
      <p:sp>
        <p:nvSpPr>
          <p:cNvPr id="8" name="文本框 14"/>
          <p:cNvSpPr txBox="1">
            <a:spLocks noChangeArrowheads="1"/>
          </p:cNvSpPr>
          <p:nvPr/>
        </p:nvSpPr>
        <p:spPr bwMode="auto">
          <a:xfrm>
            <a:off x="812466" y="352237"/>
            <a:ext cx="1868066" cy="5343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36000" tIns="36000" rIns="36000" bIns="3600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a:lnSpc>
                <a:spcPct val="150000"/>
              </a:lnSpc>
              <a:defRPr/>
            </a:pPr>
            <a:r>
              <a:rPr lang="zh-CN" altLang="en-US" sz="2000" b="1" dirty="0" smtClean="0">
                <a:solidFill>
                  <a:srgbClr val="0FA096"/>
                </a:solidFill>
                <a:latin typeface="微软雅黑" panose="020B0503020204020204" pitchFamily="34" charset="-122"/>
                <a:ea typeface="微软雅黑" panose="020B0503020204020204" pitchFamily="34" charset="-122"/>
              </a:rPr>
              <a:t>考点四　摩擦力</a:t>
            </a:r>
            <a:endParaRPr lang="zh-CN" altLang="en-US" sz="2000" b="1" dirty="0">
              <a:solidFill>
                <a:srgbClr val="0FA096"/>
              </a:solidFill>
              <a:latin typeface="微软雅黑" panose="020B0503020204020204" pitchFamily="34" charset="-122"/>
              <a:ea typeface="微软雅黑" panose="020B0503020204020204" pitchFamily="34" charset="-122"/>
            </a:endParaRPr>
          </a:p>
        </p:txBody>
      </p:sp>
      <p:graphicFrame>
        <p:nvGraphicFramePr>
          <p:cNvPr id="10" name="表格 9"/>
          <p:cNvGraphicFramePr>
            <a:graphicFrameLocks noGrp="1"/>
          </p:cNvGraphicFramePr>
          <p:nvPr/>
        </p:nvGraphicFramePr>
        <p:xfrm>
          <a:off x="876162" y="930448"/>
          <a:ext cx="7835576" cy="3123674"/>
        </p:xfrm>
        <a:graphic>
          <a:graphicData uri="http://schemas.openxmlformats.org/drawingml/2006/table">
            <a:tbl>
              <a:tblPr/>
              <a:tblGrid>
                <a:gridCol w="886136"/>
                <a:gridCol w="931026"/>
                <a:gridCol w="6018414"/>
              </a:tblGrid>
              <a:tr h="641684">
                <a:tc>
                  <a:txBody>
                    <a:bodyPr/>
                    <a:lstStyle/>
                    <a:p>
                      <a:pPr algn="ctr">
                        <a:lnSpc>
                          <a:spcPct val="150000"/>
                        </a:lnSpc>
                        <a:spcAft>
                          <a:spcPts val="0"/>
                        </a:spcAft>
                      </a:pPr>
                      <a:r>
                        <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rPr>
                        <a:t>产生</a:t>
                      </a:r>
                      <a:endPar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r>
                        <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rPr>
                        <a:t>条件</a:t>
                      </a:r>
                      <a:endPar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lumMod val="95000"/>
                      </a:schemeClr>
                    </a:solidFill>
                  </a:tcPr>
                </a:tc>
                <a:tc gridSpan="2">
                  <a:txBody>
                    <a:bodyPr/>
                    <a:lstStyle/>
                    <a:p>
                      <a:pPr>
                        <a:lnSpc>
                          <a:spcPct val="150000"/>
                        </a:lnSpc>
                        <a:spcAft>
                          <a:spcPts val="0"/>
                        </a:spcAft>
                      </a:pPr>
                      <a:r>
                        <a:rPr lang="zh-CN" sz="1700" i="1" kern="10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sz="1700" kern="100">
                          <a:solidFill>
                            <a:srgbClr val="000000"/>
                          </a:solidFill>
                          <a:latin typeface="微软雅黑" panose="020B0503020204020204" pitchFamily="34" charset="-122"/>
                          <a:ea typeface="微软雅黑" panose="020B0503020204020204" pitchFamily="34" charset="-122"/>
                          <a:cs typeface="Times New Roman" panose="02020603050405020304"/>
                        </a:rPr>
                        <a:t>①</a:t>
                      </a:r>
                      <a:r>
                        <a:rPr lang="zh-CN" sz="1700" kern="100">
                          <a:solidFill>
                            <a:srgbClr val="000000"/>
                          </a:solidFill>
                          <a:latin typeface="微软雅黑" panose="020B0503020204020204" pitchFamily="34" charset="-122"/>
                          <a:ea typeface="微软雅黑" panose="020B0503020204020204" pitchFamily="34" charset="-122"/>
                          <a:cs typeface="Times New Roman" panose="02020603050405020304"/>
                        </a:rPr>
                        <a:t>两个物体相互接触并发生挤压</a:t>
                      </a:r>
                      <a:r>
                        <a:rPr lang="en-US" sz="1700" kern="10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700" kern="100">
                          <a:solidFill>
                            <a:srgbClr val="000000"/>
                          </a:solidFill>
                          <a:latin typeface="微软雅黑" panose="020B0503020204020204" pitchFamily="34" charset="-122"/>
                          <a:ea typeface="微软雅黑" panose="020B0503020204020204" pitchFamily="34" charset="-122"/>
                          <a:cs typeface="Times New Roman" panose="02020603050405020304"/>
                        </a:rPr>
                        <a:t>即接触面上有压力产生</a:t>
                      </a:r>
                      <a:r>
                        <a:rPr lang="en-US" sz="1700" kern="100">
                          <a:solidFill>
                            <a:srgbClr val="000000"/>
                          </a:solidFill>
                          <a:latin typeface="微软雅黑" panose="020B0503020204020204" pitchFamily="34" charset="-122"/>
                          <a:ea typeface="微软雅黑" panose="020B0503020204020204" pitchFamily="34" charset="-122"/>
                          <a:cs typeface="Times New Roman" panose="02020603050405020304"/>
                        </a:rPr>
                        <a:t>;②</a:t>
                      </a:r>
                      <a:r>
                        <a:rPr lang="zh-CN" sz="1700" kern="100">
                          <a:solidFill>
                            <a:srgbClr val="000000"/>
                          </a:solidFill>
                          <a:latin typeface="微软雅黑" panose="020B0503020204020204" pitchFamily="34" charset="-122"/>
                          <a:ea typeface="微软雅黑" panose="020B0503020204020204" pitchFamily="34" charset="-122"/>
                          <a:cs typeface="Times New Roman" panose="02020603050405020304"/>
                        </a:rPr>
                        <a:t>接触面粗糙</a:t>
                      </a:r>
                      <a:r>
                        <a:rPr lang="en-US" sz="1700" kern="100">
                          <a:solidFill>
                            <a:srgbClr val="000000"/>
                          </a:solidFill>
                          <a:latin typeface="微软雅黑" panose="020B0503020204020204" pitchFamily="34" charset="-122"/>
                          <a:ea typeface="微软雅黑" panose="020B0503020204020204" pitchFamily="34" charset="-122"/>
                          <a:cs typeface="Times New Roman" panose="02020603050405020304"/>
                        </a:rPr>
                        <a:t>;③</a:t>
                      </a:r>
                      <a:r>
                        <a:rPr lang="zh-CN" sz="1700" kern="100">
                          <a:solidFill>
                            <a:srgbClr val="000000"/>
                          </a:solidFill>
                          <a:latin typeface="微软雅黑" panose="020B0503020204020204" pitchFamily="34" charset="-122"/>
                          <a:ea typeface="微软雅黑" panose="020B0503020204020204" pitchFamily="34" charset="-122"/>
                          <a:cs typeface="Times New Roman" panose="02020603050405020304"/>
                        </a:rPr>
                        <a:t>物体间有相对运动或相对运动的趋势</a:t>
                      </a:r>
                      <a:endParaRPr lang="zh-CN" sz="17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34659" marR="34659"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hMerge="1">
                  <a:tcPr/>
                </a:tc>
              </a:tr>
              <a:tr h="873477">
                <a:tc rowSpan="3">
                  <a:txBody>
                    <a:bodyPr/>
                    <a:lstStyle/>
                    <a:p>
                      <a:pPr algn="ctr">
                        <a:lnSpc>
                          <a:spcPct val="150000"/>
                        </a:lnSpc>
                        <a:spcAft>
                          <a:spcPts val="0"/>
                        </a:spcAft>
                      </a:pPr>
                      <a:r>
                        <a:rPr lang="zh-CN" sz="17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分类及</a:t>
                      </a:r>
                      <a:endParaRPr lang="en-US" altLang="zh-CN" sz="17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r>
                        <a:rPr lang="en-US" altLang="zh-CN" sz="17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zh-CN" sz="17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大小、</a:t>
                      </a:r>
                      <a:endParaRPr lang="en-US" altLang="zh-CN" sz="17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r>
                        <a:rPr lang="zh-CN" sz="17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方向</a:t>
                      </a:r>
                      <a:endPar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lumMod val="95000"/>
                      </a:schemeClr>
                    </a:solidFill>
                  </a:tcPr>
                </a:tc>
                <a:tc>
                  <a:txBody>
                    <a:bodyPr/>
                    <a:lstStyle/>
                    <a:p>
                      <a:pPr algn="ctr">
                        <a:lnSpc>
                          <a:spcPct val="150000"/>
                        </a:lnSpc>
                        <a:spcAft>
                          <a:spcPts val="0"/>
                        </a:spcAft>
                      </a:pPr>
                      <a:r>
                        <a:rPr lang="en-US" sz="1700" i="1" kern="100" dirty="0">
                          <a:solidFill>
                            <a:srgbClr val="000000"/>
                          </a:solidFill>
                          <a:latin typeface="微软雅黑" panose="020B0503020204020204" pitchFamily="34" charset="-122"/>
                          <a:ea typeface="微软雅黑" panose="020B0503020204020204" pitchFamily="34" charset="-122"/>
                          <a:cs typeface="Times New Roman" panose="02020603050405020304"/>
                        </a:rPr>
                        <a:t>f</a:t>
                      </a:r>
                      <a:r>
                        <a:rPr lang="zh-CN" sz="1700" kern="100" baseline="-25000" dirty="0">
                          <a:solidFill>
                            <a:srgbClr val="000000"/>
                          </a:solidFill>
                          <a:latin typeface="微软雅黑" panose="020B0503020204020204" pitchFamily="34" charset="-122"/>
                          <a:ea typeface="微软雅黑" panose="020B0503020204020204" pitchFamily="34" charset="-122"/>
                          <a:cs typeface="Times New Roman" panose="02020603050405020304"/>
                        </a:rPr>
                        <a:t>静</a:t>
                      </a:r>
                      <a:endPar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700" i="1" kern="100" dirty="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sz="1700" i="1" kern="100" dirty="0">
                          <a:solidFill>
                            <a:srgbClr val="000000"/>
                          </a:solidFill>
                          <a:latin typeface="微软雅黑" panose="020B0503020204020204" pitchFamily="34" charset="-122"/>
                          <a:ea typeface="微软雅黑" panose="020B0503020204020204" pitchFamily="34" charset="-122"/>
                          <a:cs typeface="Times New Roman" panose="02020603050405020304"/>
                        </a:rPr>
                        <a:t>f</a:t>
                      </a:r>
                      <a:r>
                        <a:rPr lang="zh-CN" sz="1700" kern="100" baseline="-25000" dirty="0">
                          <a:solidFill>
                            <a:srgbClr val="000000"/>
                          </a:solidFill>
                          <a:latin typeface="微软雅黑" panose="020B0503020204020204" pitchFamily="34" charset="-122"/>
                          <a:ea typeface="微软雅黑" panose="020B0503020204020204" pitchFamily="34" charset="-122"/>
                          <a:cs typeface="Times New Roman" panose="02020603050405020304"/>
                        </a:rPr>
                        <a:t>静</a:t>
                      </a:r>
                      <a:r>
                        <a:rPr lang="en-US" sz="17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rPr>
                        <a:t>静止时</a:t>
                      </a:r>
                      <a:r>
                        <a:rPr lang="en-US" sz="17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rPr>
                        <a:t>大小由与其平衡的力决定</a:t>
                      </a:r>
                      <a:r>
                        <a:rPr lang="en-US" sz="17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rPr>
                        <a:t>与压力、粗糙程度无关</a:t>
                      </a:r>
                      <a:r>
                        <a:rPr lang="en-US" sz="17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rPr>
                        <a:t>方向与相对运动趋势</a:t>
                      </a:r>
                      <a:r>
                        <a:rPr lang="zh-CN" sz="1700" u="sng" kern="100" dirty="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en-US" altLang="zh-CN" sz="1700" u="sng" kern="100"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en-US" sz="1700" i="1" u="sng" kern="100" dirty="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endPar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34659" marR="34659"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831273">
                <a:tc vMerge="1">
                  <a:tcPr/>
                </a:tc>
                <a:tc rowSpan="2">
                  <a:txBody>
                    <a:bodyPr/>
                    <a:lstStyle/>
                    <a:p>
                      <a:pPr algn="ctr">
                        <a:lnSpc>
                          <a:spcPct val="150000"/>
                        </a:lnSpc>
                        <a:spcAft>
                          <a:spcPts val="0"/>
                        </a:spcAft>
                      </a:pPr>
                      <a:r>
                        <a:rPr lang="en-US" sz="1700" i="1" kern="100">
                          <a:solidFill>
                            <a:srgbClr val="000000"/>
                          </a:solidFill>
                          <a:latin typeface="微软雅黑" panose="020B0503020204020204" pitchFamily="34" charset="-122"/>
                          <a:ea typeface="微软雅黑" panose="020B0503020204020204" pitchFamily="34" charset="-122"/>
                          <a:cs typeface="Times New Roman" panose="02020603050405020304"/>
                        </a:rPr>
                        <a:t>f</a:t>
                      </a:r>
                      <a:r>
                        <a:rPr lang="zh-CN" sz="1700" kern="100" baseline="-25000">
                          <a:solidFill>
                            <a:srgbClr val="000000"/>
                          </a:solidFill>
                          <a:latin typeface="微软雅黑" panose="020B0503020204020204" pitchFamily="34" charset="-122"/>
                          <a:ea typeface="微软雅黑" panose="020B0503020204020204" pitchFamily="34" charset="-122"/>
                          <a:cs typeface="Times New Roman" panose="02020603050405020304"/>
                        </a:rPr>
                        <a:t>动</a:t>
                      </a:r>
                      <a:endParaRPr lang="zh-CN" sz="17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700" i="1" kern="10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sz="1700" i="1" kern="100">
                          <a:solidFill>
                            <a:srgbClr val="000000"/>
                          </a:solidFill>
                          <a:latin typeface="微软雅黑" panose="020B0503020204020204" pitchFamily="34" charset="-122"/>
                          <a:ea typeface="微软雅黑" panose="020B0503020204020204" pitchFamily="34" charset="-122"/>
                          <a:cs typeface="Times New Roman" panose="02020603050405020304"/>
                        </a:rPr>
                        <a:t>f</a:t>
                      </a:r>
                      <a:r>
                        <a:rPr lang="zh-CN" sz="1700" kern="100" baseline="-25000">
                          <a:solidFill>
                            <a:srgbClr val="000000"/>
                          </a:solidFill>
                          <a:latin typeface="微软雅黑" panose="020B0503020204020204" pitchFamily="34" charset="-122"/>
                          <a:ea typeface="微软雅黑" panose="020B0503020204020204" pitchFamily="34" charset="-122"/>
                          <a:cs typeface="Times New Roman" panose="02020603050405020304"/>
                        </a:rPr>
                        <a:t>滑</a:t>
                      </a:r>
                      <a:r>
                        <a:rPr lang="en-US" sz="1700" kern="10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700" kern="100">
                          <a:solidFill>
                            <a:srgbClr val="000000"/>
                          </a:solidFill>
                          <a:latin typeface="微软雅黑" panose="020B0503020204020204" pitchFamily="34" charset="-122"/>
                          <a:ea typeface="微软雅黑" panose="020B0503020204020204" pitchFamily="34" charset="-122"/>
                          <a:cs typeface="Times New Roman" panose="02020603050405020304"/>
                        </a:rPr>
                        <a:t>匀速或变速时</a:t>
                      </a:r>
                      <a:r>
                        <a:rPr lang="en-US" sz="1700" kern="10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700" kern="100">
                          <a:solidFill>
                            <a:srgbClr val="000000"/>
                          </a:solidFill>
                          <a:latin typeface="微软雅黑" panose="020B0503020204020204" pitchFamily="34" charset="-122"/>
                          <a:ea typeface="微软雅黑" panose="020B0503020204020204" pitchFamily="34" charset="-122"/>
                          <a:cs typeface="Times New Roman" panose="02020603050405020304"/>
                        </a:rPr>
                        <a:t>大小与压力、粗糙程度有关</a:t>
                      </a:r>
                      <a:r>
                        <a:rPr lang="en-US" sz="1700" kern="10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700" kern="100">
                          <a:solidFill>
                            <a:srgbClr val="000000"/>
                          </a:solidFill>
                          <a:latin typeface="微软雅黑" panose="020B0503020204020204" pitchFamily="34" charset="-122"/>
                          <a:ea typeface="微软雅黑" panose="020B0503020204020204" pitchFamily="34" charset="-122"/>
                          <a:cs typeface="Times New Roman" panose="02020603050405020304"/>
                        </a:rPr>
                        <a:t>滑动摩擦力大小等于匀速运动时受到的摩擦力大小</a:t>
                      </a:r>
                      <a:r>
                        <a:rPr lang="en-US" sz="1700" kern="10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700" kern="100">
                          <a:solidFill>
                            <a:srgbClr val="000000"/>
                          </a:solidFill>
                          <a:latin typeface="微软雅黑" panose="020B0503020204020204" pitchFamily="34" charset="-122"/>
                          <a:ea typeface="微软雅黑" panose="020B0503020204020204" pitchFamily="34" charset="-122"/>
                          <a:cs typeface="Times New Roman" panose="02020603050405020304"/>
                        </a:rPr>
                        <a:t>方向与运动方向相反</a:t>
                      </a:r>
                      <a:endParaRPr lang="zh-CN" sz="17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34659" marR="34659"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641684">
                <a:tc vMerge="1">
                  <a:tcPr/>
                </a:tc>
                <a:tc vMerge="1">
                  <a:tcPr/>
                </a:tc>
                <a:tc>
                  <a:txBody>
                    <a:bodyPr/>
                    <a:lstStyle/>
                    <a:p>
                      <a:pPr>
                        <a:lnSpc>
                          <a:spcPct val="150000"/>
                        </a:lnSpc>
                        <a:spcAft>
                          <a:spcPts val="0"/>
                        </a:spcAft>
                      </a:pPr>
                      <a:r>
                        <a:rPr lang="zh-CN" sz="1700" i="1" kern="100" dirty="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sz="1700" i="1" kern="100" dirty="0">
                          <a:solidFill>
                            <a:srgbClr val="000000"/>
                          </a:solidFill>
                          <a:latin typeface="微软雅黑" panose="020B0503020204020204" pitchFamily="34" charset="-122"/>
                          <a:ea typeface="微软雅黑" panose="020B0503020204020204" pitchFamily="34" charset="-122"/>
                          <a:cs typeface="Times New Roman" panose="02020603050405020304"/>
                        </a:rPr>
                        <a:t>f</a:t>
                      </a:r>
                      <a:r>
                        <a:rPr lang="zh-CN" sz="1700" kern="100" baseline="-25000" dirty="0">
                          <a:solidFill>
                            <a:srgbClr val="000000"/>
                          </a:solidFill>
                          <a:latin typeface="微软雅黑" panose="020B0503020204020204" pitchFamily="34" charset="-122"/>
                          <a:ea typeface="微软雅黑" panose="020B0503020204020204" pitchFamily="34" charset="-122"/>
                          <a:cs typeface="Times New Roman" panose="02020603050405020304"/>
                        </a:rPr>
                        <a:t>滚</a:t>
                      </a:r>
                      <a:r>
                        <a:rPr lang="en-US" sz="17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rPr>
                        <a:t>滚动时</a:t>
                      </a:r>
                      <a:r>
                        <a:rPr lang="en-US" sz="17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rPr>
                        <a:t>在其他条件相同的情况下</a:t>
                      </a:r>
                      <a:r>
                        <a:rPr lang="en-US" sz="17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sz="1700" i="1" kern="100" dirty="0">
                          <a:solidFill>
                            <a:srgbClr val="000000"/>
                          </a:solidFill>
                          <a:latin typeface="微软雅黑" panose="020B0503020204020204" pitchFamily="34" charset="-122"/>
                          <a:ea typeface="微软雅黑" panose="020B0503020204020204" pitchFamily="34" charset="-122"/>
                          <a:cs typeface="Times New Roman" panose="02020603050405020304"/>
                        </a:rPr>
                        <a:t>f</a:t>
                      </a:r>
                      <a:r>
                        <a:rPr lang="zh-CN" sz="1700" kern="100" baseline="-25000" dirty="0">
                          <a:solidFill>
                            <a:srgbClr val="000000"/>
                          </a:solidFill>
                          <a:latin typeface="微软雅黑" panose="020B0503020204020204" pitchFamily="34" charset="-122"/>
                          <a:ea typeface="微软雅黑" panose="020B0503020204020204" pitchFamily="34" charset="-122"/>
                          <a:cs typeface="Times New Roman" panose="02020603050405020304"/>
                        </a:rPr>
                        <a:t>滚</a:t>
                      </a:r>
                      <a:r>
                        <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rPr>
                        <a:t>比</a:t>
                      </a:r>
                      <a:r>
                        <a:rPr lang="en-US" sz="1700" i="1" kern="100" dirty="0">
                          <a:solidFill>
                            <a:srgbClr val="000000"/>
                          </a:solidFill>
                          <a:latin typeface="微软雅黑" panose="020B0503020204020204" pitchFamily="34" charset="-122"/>
                          <a:ea typeface="微软雅黑" panose="020B0503020204020204" pitchFamily="34" charset="-122"/>
                          <a:cs typeface="Times New Roman" panose="02020603050405020304"/>
                        </a:rPr>
                        <a:t>f</a:t>
                      </a:r>
                      <a:r>
                        <a:rPr lang="zh-CN" sz="1700" kern="100" baseline="-25000" dirty="0">
                          <a:solidFill>
                            <a:srgbClr val="000000"/>
                          </a:solidFill>
                          <a:latin typeface="微软雅黑" panose="020B0503020204020204" pitchFamily="34" charset="-122"/>
                          <a:ea typeface="微软雅黑" panose="020B0503020204020204" pitchFamily="34" charset="-122"/>
                          <a:cs typeface="Times New Roman" panose="02020603050405020304"/>
                        </a:rPr>
                        <a:t>滑</a:t>
                      </a:r>
                      <a:r>
                        <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rPr>
                        <a:t>小</a:t>
                      </a:r>
                      <a:endPar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34659" marR="34659"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
        <p:nvSpPr>
          <p:cNvPr id="9" name="矩形 8"/>
          <p:cNvSpPr/>
          <p:nvPr/>
        </p:nvSpPr>
        <p:spPr>
          <a:xfrm>
            <a:off x="4662867" y="2173780"/>
            <a:ext cx="620683" cy="353943"/>
          </a:xfrm>
          <a:prstGeom prst="rect">
            <a:avLst/>
          </a:prstGeom>
        </p:spPr>
        <p:txBody>
          <a:bodyPr wrap="none">
            <a:spAutoFit/>
          </a:bodyPr>
          <a:lstStyle/>
          <a:p>
            <a:r>
              <a:rPr lang="zh-CN" altLang="en-US" sz="1700" b="1" dirty="0" smtClean="0">
                <a:solidFill>
                  <a:srgbClr val="C00000"/>
                </a:solidFill>
                <a:ea typeface="微软雅黑" panose="020B0503020204020204" pitchFamily="34" charset="-122"/>
                <a:cs typeface="Times New Roman" panose="02020603050405020304"/>
              </a:rPr>
              <a:t>相反</a:t>
            </a:r>
            <a:endParaRPr lang="zh-CN" altLang="en-US" sz="1700" dirty="0"/>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fade">
                                      <p:cBhvr>
                                        <p:cTn id="7" dur="500"/>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9"/>
          <p:cNvGrpSpPr/>
          <p:nvPr/>
        </p:nvGrpSpPr>
        <p:grpSpPr>
          <a:xfrm>
            <a:off x="-7792" y="350583"/>
            <a:ext cx="428625" cy="1928489"/>
            <a:chOff x="-7792" y="350584"/>
            <a:chExt cx="428625" cy="1893852"/>
          </a:xfrm>
        </p:grpSpPr>
        <p:sp>
          <p:nvSpPr>
            <p:cNvPr id="11" name="矩形 10"/>
            <p:cNvSpPr/>
            <p:nvPr/>
          </p:nvSpPr>
          <p:spPr>
            <a:xfrm>
              <a:off x="-7792" y="350584"/>
              <a:ext cx="428625" cy="1893852"/>
            </a:xfrm>
            <a:prstGeom prst="rect">
              <a:avLst/>
            </a:prstGeom>
            <a:solidFill>
              <a:srgbClr val="0FA096"/>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16" name="文本框 10"/>
            <p:cNvSpPr txBox="1"/>
            <p:nvPr/>
          </p:nvSpPr>
          <p:spPr>
            <a:xfrm>
              <a:off x="85304" y="352236"/>
              <a:ext cx="288147" cy="1892200"/>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solidFill>
                  <a:latin typeface="微软雅黑" panose="020B0503020204020204" pitchFamily="34" charset="-122"/>
                  <a:ea typeface="微软雅黑" panose="020B0503020204020204" pitchFamily="34" charset="-122"/>
                </a:rPr>
                <a:t>考点梳理 夯实基础</a:t>
              </a:r>
              <a:endParaRPr lang="zh-CN" altLang="en-US" sz="1400" spc="300" dirty="0" smtClean="0">
                <a:solidFill>
                  <a:schemeClr val="bg1"/>
                </a:solidFill>
                <a:latin typeface="微软雅黑" panose="020B0503020204020204" pitchFamily="34" charset="-122"/>
                <a:ea typeface="微软雅黑" panose="020B0503020204020204" pitchFamily="34" charset="-122"/>
              </a:endParaRPr>
            </a:p>
          </p:txBody>
        </p:sp>
      </p:grpSp>
      <p:sp>
        <p:nvSpPr>
          <p:cNvPr id="19" name="文本框 10"/>
          <p:cNvSpPr txBox="1"/>
          <p:nvPr/>
        </p:nvSpPr>
        <p:spPr>
          <a:xfrm>
            <a:off x="85303" y="2819416"/>
            <a:ext cx="288147" cy="1926806"/>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rPr>
              <a:t>考向探究 逐个击破</a:t>
            </a:r>
            <a:endPar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endParaRPr>
          </a:p>
        </p:txBody>
      </p:sp>
      <p:sp>
        <p:nvSpPr>
          <p:cNvPr id="8" name="文本框 14"/>
          <p:cNvSpPr txBox="1">
            <a:spLocks noChangeArrowheads="1"/>
          </p:cNvSpPr>
          <p:nvPr/>
        </p:nvSpPr>
        <p:spPr bwMode="auto">
          <a:xfrm>
            <a:off x="812465" y="352237"/>
            <a:ext cx="7907585" cy="4392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0" tIns="36000" rIns="36000" bIns="3600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algn="r">
              <a:lnSpc>
                <a:spcPct val="150000"/>
              </a:lnSpc>
              <a:defRPr/>
            </a:pPr>
            <a:r>
              <a:rPr lang="zh-CN" altLang="en-US" dirty="0" smtClean="0">
                <a:latin typeface="微软雅黑" panose="020B0503020204020204" pitchFamily="34" charset="-122"/>
                <a:ea typeface="微软雅黑" panose="020B0503020204020204" pitchFamily="34" charset="-122"/>
              </a:rPr>
              <a:t>（续表）</a:t>
            </a:r>
            <a:endParaRPr lang="zh-CN" altLang="en-US" dirty="0">
              <a:latin typeface="微软雅黑" panose="020B0503020204020204" pitchFamily="34" charset="-122"/>
              <a:ea typeface="微软雅黑" panose="020B0503020204020204" pitchFamily="34" charset="-122"/>
            </a:endParaRPr>
          </a:p>
        </p:txBody>
      </p:sp>
      <p:graphicFrame>
        <p:nvGraphicFramePr>
          <p:cNvPr id="9" name="表格 8"/>
          <p:cNvGraphicFramePr>
            <a:graphicFrameLocks noGrp="1"/>
          </p:cNvGraphicFramePr>
          <p:nvPr/>
        </p:nvGraphicFramePr>
        <p:xfrm>
          <a:off x="885916" y="856210"/>
          <a:ext cx="7842448" cy="2331720"/>
        </p:xfrm>
        <a:graphic>
          <a:graphicData uri="http://schemas.openxmlformats.org/drawingml/2006/table">
            <a:tbl>
              <a:tblPr/>
              <a:tblGrid>
                <a:gridCol w="859757"/>
                <a:gridCol w="897774"/>
                <a:gridCol w="6084917"/>
              </a:tblGrid>
              <a:tr h="972590">
                <a:tc rowSpan="2">
                  <a:txBody>
                    <a:bodyPr/>
                    <a:lstStyle/>
                    <a:p>
                      <a:pPr algn="ctr">
                        <a:lnSpc>
                          <a:spcPct val="150000"/>
                        </a:lnSpc>
                        <a:spcAft>
                          <a:spcPts val="0"/>
                        </a:spcAft>
                      </a:pPr>
                      <a:r>
                        <a:rPr lang="zh-CN" sz="17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改变</a:t>
                      </a:r>
                      <a:endParaRPr lang="zh-CN" sz="17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r>
                        <a:rPr lang="zh-CN" sz="17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方法</a:t>
                      </a:r>
                      <a:endParaRPr lang="zh-CN" sz="17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lumMod val="95000"/>
                      </a:schemeClr>
                    </a:solidFill>
                  </a:tcPr>
                </a:tc>
                <a:tc>
                  <a:txBody>
                    <a:bodyPr/>
                    <a:lstStyle/>
                    <a:p>
                      <a:pPr algn="ctr">
                        <a:lnSpc>
                          <a:spcPct val="150000"/>
                        </a:lnSpc>
                        <a:spcAft>
                          <a:spcPts val="0"/>
                        </a:spcAft>
                      </a:pPr>
                      <a:r>
                        <a:rPr lang="zh-CN" sz="1700" kern="100">
                          <a:solidFill>
                            <a:srgbClr val="000000"/>
                          </a:solidFill>
                          <a:effectLst/>
                          <a:latin typeface="微软雅黑" panose="020B0503020204020204" pitchFamily="34" charset="-122"/>
                          <a:ea typeface="微软雅黑" panose="020B0503020204020204" pitchFamily="34" charset="-122"/>
                          <a:cs typeface="Times New Roman" panose="02020603050405020304"/>
                        </a:rPr>
                        <a:t>增大</a:t>
                      </a:r>
                      <a:endParaRPr lang="zh-CN" sz="1700" kern="100">
                        <a:solidFill>
                          <a:srgbClr val="000000"/>
                        </a:solidFill>
                        <a:effectLst/>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700" i="1"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　</a:t>
                      </a:r>
                      <a:r>
                        <a:rPr lang="zh-CN" sz="17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增大有益摩擦的方法：</a:t>
                      </a:r>
                      <a:r>
                        <a:rPr lang="en-US" sz="17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①</a:t>
                      </a:r>
                      <a:r>
                        <a:rPr lang="zh-CN" sz="1700" u="sng" kern="100" dirty="0">
                          <a:solidFill>
                            <a:srgbClr val="000000"/>
                          </a:solidFill>
                          <a:effectLst/>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sz="1700" i="1" u="sng" kern="100" dirty="0">
                          <a:solidFill>
                            <a:srgbClr val="000000"/>
                          </a:solidFill>
                          <a:effectLst/>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en-US" sz="17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7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如刹车时用力捏闸</a:t>
                      </a:r>
                      <a:r>
                        <a:rPr lang="en-US" sz="17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7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用力握住球拍</a:t>
                      </a:r>
                      <a:r>
                        <a:rPr lang="en-US" sz="17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;②</a:t>
                      </a:r>
                      <a:r>
                        <a:rPr lang="zh-CN" sz="1700" u="sng" kern="100" dirty="0">
                          <a:solidFill>
                            <a:srgbClr val="000000"/>
                          </a:solidFill>
                          <a:effectLst/>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en-US" altLang="zh-CN" sz="1700" u="sng" kern="100" dirty="0" smtClean="0">
                          <a:solidFill>
                            <a:srgbClr val="000000"/>
                          </a:solidFill>
                          <a:effectLst/>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sz="1700" u="sng" kern="100" dirty="0">
                          <a:solidFill>
                            <a:srgbClr val="000000"/>
                          </a:solidFill>
                          <a:effectLst/>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sz="1700" i="1" u="sng" kern="100" dirty="0">
                          <a:solidFill>
                            <a:srgbClr val="000000"/>
                          </a:solidFill>
                          <a:effectLst/>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en-US" sz="17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7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如鞋底制有凹凸不平的花纹</a:t>
                      </a:r>
                      <a:r>
                        <a:rPr lang="en-US" sz="17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7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足球守门员戴着防滑手套等</a:t>
                      </a:r>
                      <a:r>
                        <a:rPr lang="en-US" sz="17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 </a:t>
                      </a:r>
                      <a:endParaRPr lang="zh-CN" sz="17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a:endParaRPr>
                    </a:p>
                  </a:txBody>
                  <a:tcPr marL="43901" marR="43901"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155469">
                <a:tc vMerge="1">
                  <a:tcPr/>
                </a:tc>
                <a:tc>
                  <a:txBody>
                    <a:bodyPr/>
                    <a:lstStyle/>
                    <a:p>
                      <a:pPr algn="ctr">
                        <a:lnSpc>
                          <a:spcPct val="150000"/>
                        </a:lnSpc>
                        <a:spcAft>
                          <a:spcPts val="0"/>
                        </a:spcAft>
                      </a:pPr>
                      <a:r>
                        <a:rPr lang="zh-CN" sz="1700" kern="100">
                          <a:solidFill>
                            <a:srgbClr val="000000"/>
                          </a:solidFill>
                          <a:effectLst/>
                          <a:latin typeface="微软雅黑" panose="020B0503020204020204" pitchFamily="34" charset="-122"/>
                          <a:ea typeface="微软雅黑" panose="020B0503020204020204" pitchFamily="34" charset="-122"/>
                          <a:cs typeface="Times New Roman" panose="02020603050405020304"/>
                        </a:rPr>
                        <a:t>减小</a:t>
                      </a:r>
                      <a:endParaRPr lang="zh-CN" sz="1700" kern="100">
                        <a:solidFill>
                          <a:srgbClr val="000000"/>
                        </a:solidFill>
                        <a:effectLst/>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700" i="1"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　</a:t>
                      </a:r>
                      <a:r>
                        <a:rPr lang="zh-CN" sz="17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减小有害摩擦的方法：</a:t>
                      </a:r>
                      <a:r>
                        <a:rPr lang="en-US" sz="1700" kern="100" dirty="0" smtClean="0">
                          <a:solidFill>
                            <a:srgbClr val="000000"/>
                          </a:solidFill>
                          <a:effectLst/>
                          <a:latin typeface="微软雅黑" panose="020B0503020204020204" pitchFamily="34" charset="-122"/>
                          <a:ea typeface="微软雅黑" panose="020B0503020204020204" pitchFamily="34" charset="-122"/>
                          <a:cs typeface="Times New Roman" panose="02020603050405020304"/>
                        </a:rPr>
                        <a:t>①</a:t>
                      </a:r>
                      <a:r>
                        <a:rPr lang="zh-CN" altLang="en-US" sz="1700" u="sng" kern="100" dirty="0" smtClean="0">
                          <a:solidFill>
                            <a:srgbClr val="000000"/>
                          </a:solidFill>
                          <a:effectLst/>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altLang="en-US" sz="1700" i="1" u="sng" kern="100" dirty="0" smtClean="0">
                          <a:solidFill>
                            <a:srgbClr val="000000"/>
                          </a:solidFill>
                          <a:effectLst/>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en-US" sz="1700" kern="100" dirty="0" smtClean="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7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如雪橇用轻巧的材料制作</a:t>
                      </a:r>
                      <a:r>
                        <a:rPr lang="en-US" sz="17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en-US" sz="1700" kern="100" dirty="0" smtClean="0">
                          <a:solidFill>
                            <a:srgbClr val="000000"/>
                          </a:solidFill>
                          <a:effectLst/>
                          <a:latin typeface="微软雅黑" panose="020B0503020204020204" pitchFamily="34" charset="-122"/>
                          <a:ea typeface="微软雅黑" panose="020B0503020204020204" pitchFamily="34" charset="-122"/>
                          <a:cs typeface="Times New Roman" panose="02020603050405020304"/>
                        </a:rPr>
                        <a:t>②</a:t>
                      </a:r>
                      <a:r>
                        <a:rPr lang="zh-CN" altLang="en-US" sz="1700" u="sng" kern="100" dirty="0" smtClean="0">
                          <a:solidFill>
                            <a:srgbClr val="000000"/>
                          </a:solidFill>
                          <a:effectLst/>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en-US" altLang="zh-CN" sz="1700" u="sng" kern="100" dirty="0" smtClean="0">
                          <a:solidFill>
                            <a:srgbClr val="000000"/>
                          </a:solidFill>
                          <a:effectLst/>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altLang="en-US" sz="1700" u="sng" kern="100" dirty="0" smtClean="0">
                          <a:solidFill>
                            <a:srgbClr val="000000"/>
                          </a:solidFill>
                          <a:effectLst/>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altLang="en-US" sz="1700" i="1" u="sng" kern="100" dirty="0" smtClean="0">
                          <a:solidFill>
                            <a:srgbClr val="000000"/>
                          </a:solidFill>
                          <a:effectLst/>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en-US" sz="1700" kern="100" dirty="0" smtClean="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7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如给轴承添加润滑油</a:t>
                      </a:r>
                      <a:r>
                        <a:rPr lang="en-US" sz="17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;③</a:t>
                      </a:r>
                      <a:r>
                        <a:rPr lang="zh-CN" sz="1700" u="sng" kern="100" dirty="0">
                          <a:solidFill>
                            <a:srgbClr val="000000"/>
                          </a:solidFill>
                          <a:effectLst/>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en-US" altLang="zh-CN" sz="1700" u="sng" kern="100" dirty="0" smtClean="0">
                          <a:solidFill>
                            <a:srgbClr val="000000"/>
                          </a:solidFill>
                          <a:effectLst/>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sz="1700" u="sng" kern="100" dirty="0">
                          <a:solidFill>
                            <a:srgbClr val="000000"/>
                          </a:solidFill>
                          <a:effectLst/>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en-US" sz="17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7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如滚动轴承</a:t>
                      </a:r>
                      <a:r>
                        <a:rPr lang="en-US" sz="17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;④</a:t>
                      </a:r>
                      <a:r>
                        <a:rPr lang="zh-CN" sz="1700" u="sng" kern="100" dirty="0">
                          <a:solidFill>
                            <a:srgbClr val="000000"/>
                          </a:solidFill>
                          <a:effectLst/>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en-US" altLang="zh-CN" sz="1700" u="sng" kern="100" dirty="0" smtClean="0">
                          <a:solidFill>
                            <a:srgbClr val="000000"/>
                          </a:solidFill>
                          <a:effectLst/>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sz="1700" u="sng" kern="100" dirty="0">
                          <a:solidFill>
                            <a:srgbClr val="000000"/>
                          </a:solidFill>
                          <a:effectLst/>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sz="1700" i="1" u="sng" kern="100" dirty="0">
                          <a:solidFill>
                            <a:srgbClr val="000000"/>
                          </a:solidFill>
                          <a:effectLst/>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en-US" sz="17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7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如磁悬浮列车、气垫船等</a:t>
                      </a:r>
                      <a:r>
                        <a:rPr lang="en-US" sz="17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 </a:t>
                      </a:r>
                      <a:endParaRPr lang="zh-CN" sz="17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a:endParaRPr>
                    </a:p>
                  </a:txBody>
                  <a:tcPr marL="43901" marR="43901"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
        <p:nvSpPr>
          <p:cNvPr id="12" name="TextBox 11"/>
          <p:cNvSpPr txBox="1"/>
          <p:nvPr/>
        </p:nvSpPr>
        <p:spPr>
          <a:xfrm>
            <a:off x="889461" y="3242831"/>
            <a:ext cx="7855527" cy="1270275"/>
          </a:xfrm>
          <a:prstGeom prst="rect">
            <a:avLst/>
          </a:prstGeom>
          <a:solidFill>
            <a:schemeClr val="bg1">
              <a:lumMod val="95000"/>
            </a:schemeClr>
          </a:solidFill>
        </p:spPr>
        <p:txBody>
          <a:bodyPr wrap="square" lIns="36000" tIns="36000" rIns="36000" bIns="36000" rtlCol="0">
            <a:spAutoFit/>
          </a:bodyPr>
          <a:lstStyle/>
          <a:p>
            <a:pPr>
              <a:lnSpc>
                <a:spcPct val="150000"/>
              </a:lnSpc>
            </a:pPr>
            <a:r>
              <a:rPr lang="en-US" altLang="zh-CN" dirty="0" smtClean="0">
                <a:solidFill>
                  <a:srgbClr val="0FA096"/>
                </a:solidFill>
                <a:latin typeface="微软雅黑" panose="020B0503020204020204" pitchFamily="34" charset="-122"/>
                <a:ea typeface="微软雅黑" panose="020B0503020204020204" pitchFamily="34" charset="-122"/>
              </a:rPr>
              <a:t>【</a:t>
            </a:r>
            <a:r>
              <a:rPr lang="zh-CN" altLang="en-US" dirty="0" smtClean="0">
                <a:solidFill>
                  <a:srgbClr val="0FA096"/>
                </a:solidFill>
                <a:latin typeface="微软雅黑" panose="020B0503020204020204" pitchFamily="34" charset="-122"/>
                <a:ea typeface="微软雅黑" panose="020B0503020204020204" pitchFamily="34" charset="-122"/>
              </a:rPr>
              <a:t>点拨</a:t>
            </a:r>
            <a:r>
              <a:rPr lang="en-US" altLang="zh-CN" dirty="0" smtClean="0">
                <a:solidFill>
                  <a:srgbClr val="0FA096"/>
                </a:solidFill>
                <a:latin typeface="微软雅黑" panose="020B0503020204020204" pitchFamily="34" charset="-122"/>
                <a:ea typeface="微软雅黑" panose="020B0503020204020204" pitchFamily="34" charset="-122"/>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摩擦力</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不一定阻碍运动方向</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但一定阻碍相对运动的方向</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即不一定与物体的运动方向相反</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有时也和物体的运动方向相同</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起动力作用。如：人走路时鞋底受到的摩擦力、骑自行车时后轮受到的摩擦力等。</a:t>
            </a:r>
            <a:endParaRPr lang="zh-CN" altLang="en-US" dirty="0">
              <a:latin typeface="微软雅黑" panose="020B0503020204020204" pitchFamily="34" charset="-122"/>
              <a:ea typeface="微软雅黑" panose="020B0503020204020204" pitchFamily="34" charset="-122"/>
            </a:endParaRPr>
          </a:p>
        </p:txBody>
      </p:sp>
      <p:sp>
        <p:nvSpPr>
          <p:cNvPr id="10" name="矩形 9"/>
          <p:cNvSpPr/>
          <p:nvPr/>
        </p:nvSpPr>
        <p:spPr>
          <a:xfrm>
            <a:off x="5251160" y="887375"/>
            <a:ext cx="1056700" cy="353943"/>
          </a:xfrm>
          <a:prstGeom prst="rect">
            <a:avLst/>
          </a:prstGeom>
        </p:spPr>
        <p:txBody>
          <a:bodyPr wrap="none">
            <a:spAutoFit/>
          </a:bodyPr>
          <a:lstStyle/>
          <a:p>
            <a:r>
              <a:rPr lang="zh-CN" altLang="en-US" sz="1700"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增大压力</a:t>
            </a:r>
            <a:endParaRPr lang="zh-CN" altLang="en-US" dirty="0"/>
          </a:p>
        </p:txBody>
      </p:sp>
      <p:sp>
        <p:nvSpPr>
          <p:cNvPr id="13" name="矩形 12"/>
          <p:cNvSpPr/>
          <p:nvPr/>
        </p:nvSpPr>
        <p:spPr>
          <a:xfrm>
            <a:off x="3814773" y="1265922"/>
            <a:ext cx="1710725" cy="353943"/>
          </a:xfrm>
          <a:prstGeom prst="rect">
            <a:avLst/>
          </a:prstGeom>
        </p:spPr>
        <p:txBody>
          <a:bodyPr wrap="none">
            <a:spAutoFit/>
          </a:bodyPr>
          <a:lstStyle/>
          <a:p>
            <a:r>
              <a:rPr lang="zh-CN" altLang="en-US" sz="1700"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使接触面变粗糙</a:t>
            </a:r>
            <a:endParaRPr lang="zh-CN" altLang="en-US" dirty="0"/>
          </a:p>
        </p:txBody>
      </p:sp>
      <p:sp>
        <p:nvSpPr>
          <p:cNvPr id="14" name="矩形 13"/>
          <p:cNvSpPr/>
          <p:nvPr/>
        </p:nvSpPr>
        <p:spPr>
          <a:xfrm>
            <a:off x="5231677" y="2013527"/>
            <a:ext cx="1056700" cy="353943"/>
          </a:xfrm>
          <a:prstGeom prst="rect">
            <a:avLst/>
          </a:prstGeom>
        </p:spPr>
        <p:txBody>
          <a:bodyPr wrap="square">
            <a:spAutoFit/>
          </a:bodyPr>
          <a:lstStyle/>
          <a:p>
            <a:r>
              <a:rPr lang="zh-CN" altLang="en-US" sz="1700"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减小压力</a:t>
            </a:r>
            <a:endParaRPr lang="zh-CN" altLang="en-US" dirty="0"/>
          </a:p>
        </p:txBody>
      </p:sp>
      <p:sp>
        <p:nvSpPr>
          <p:cNvPr id="15" name="矩形 14"/>
          <p:cNvSpPr/>
          <p:nvPr/>
        </p:nvSpPr>
        <p:spPr>
          <a:xfrm>
            <a:off x="3186701" y="2393480"/>
            <a:ext cx="1710725" cy="353943"/>
          </a:xfrm>
          <a:prstGeom prst="rect">
            <a:avLst/>
          </a:prstGeom>
        </p:spPr>
        <p:txBody>
          <a:bodyPr wrap="none">
            <a:spAutoFit/>
          </a:bodyPr>
          <a:lstStyle/>
          <a:p>
            <a:r>
              <a:rPr lang="zh-CN" altLang="en-US" sz="1700"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使接触面变光滑</a:t>
            </a:r>
            <a:endParaRPr lang="zh-CN" altLang="en-US" dirty="0"/>
          </a:p>
        </p:txBody>
      </p:sp>
      <p:sp>
        <p:nvSpPr>
          <p:cNvPr id="17" name="矩形 16"/>
          <p:cNvSpPr/>
          <p:nvPr/>
        </p:nvSpPr>
        <p:spPr>
          <a:xfrm>
            <a:off x="7157228" y="2402571"/>
            <a:ext cx="1492716" cy="353943"/>
          </a:xfrm>
          <a:prstGeom prst="rect">
            <a:avLst/>
          </a:prstGeom>
        </p:spPr>
        <p:txBody>
          <a:bodyPr wrap="none">
            <a:spAutoFit/>
          </a:bodyPr>
          <a:lstStyle/>
          <a:p>
            <a:r>
              <a:rPr lang="zh-CN" altLang="en-US" sz="1700"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变滑动为滚动</a:t>
            </a:r>
            <a:endParaRPr lang="zh-CN" altLang="en-US" dirty="0"/>
          </a:p>
        </p:txBody>
      </p:sp>
      <p:sp>
        <p:nvSpPr>
          <p:cNvPr id="18" name="矩形 17"/>
          <p:cNvSpPr/>
          <p:nvPr/>
        </p:nvSpPr>
        <p:spPr>
          <a:xfrm>
            <a:off x="4057328" y="2790644"/>
            <a:ext cx="1928733" cy="353943"/>
          </a:xfrm>
          <a:prstGeom prst="rect">
            <a:avLst/>
          </a:prstGeom>
        </p:spPr>
        <p:txBody>
          <a:bodyPr wrap="none">
            <a:spAutoFit/>
          </a:bodyPr>
          <a:lstStyle/>
          <a:p>
            <a:r>
              <a:rPr lang="zh-CN" altLang="en-US" sz="1700"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使接触面彼此分离</a:t>
            </a:r>
            <a:endParaRPr lang="zh-CN" altLang="en-US" dirty="0"/>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500"/>
                                        <p:tgtEl>
                                          <p:spTgt spid="14"/>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fade">
                                      <p:cBhvr>
                                        <p:cTn id="22" dur="500"/>
                                        <p:tgtEl>
                                          <p:spTgt spid="15"/>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fade">
                                      <p:cBhvr>
                                        <p:cTn id="27" dur="500"/>
                                        <p:tgtEl>
                                          <p:spTgt spid="17"/>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fade">
                                      <p:cBhvr>
                                        <p:cTn id="32" dur="500"/>
                                        <p:tgtEl>
                                          <p:spTgt spid="18"/>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fade">
                                      <p:cBhvr>
                                        <p:cTn id="3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0" grpId="0"/>
      <p:bldP spid="13" grpId="0"/>
      <p:bldP spid="14" grpId="0"/>
      <p:bldP spid="15" grpId="0"/>
      <p:bldP spid="17" grpId="0"/>
      <p:bldP spid="18"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9"/>
          <p:cNvGrpSpPr/>
          <p:nvPr/>
        </p:nvGrpSpPr>
        <p:grpSpPr>
          <a:xfrm>
            <a:off x="-7792" y="350583"/>
            <a:ext cx="428625" cy="1928489"/>
            <a:chOff x="-7792" y="350584"/>
            <a:chExt cx="428625" cy="1893852"/>
          </a:xfrm>
        </p:grpSpPr>
        <p:sp>
          <p:nvSpPr>
            <p:cNvPr id="11" name="矩形 10"/>
            <p:cNvSpPr/>
            <p:nvPr/>
          </p:nvSpPr>
          <p:spPr>
            <a:xfrm>
              <a:off x="-7792" y="350584"/>
              <a:ext cx="428625" cy="1893852"/>
            </a:xfrm>
            <a:prstGeom prst="rect">
              <a:avLst/>
            </a:prstGeom>
            <a:solidFill>
              <a:srgbClr val="0FA096"/>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16" name="文本框 10"/>
            <p:cNvSpPr txBox="1"/>
            <p:nvPr/>
          </p:nvSpPr>
          <p:spPr>
            <a:xfrm>
              <a:off x="85304" y="352236"/>
              <a:ext cx="288147" cy="1892200"/>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solidFill>
                  <a:latin typeface="微软雅黑" panose="020B0503020204020204" pitchFamily="34" charset="-122"/>
                  <a:ea typeface="微软雅黑" panose="020B0503020204020204" pitchFamily="34" charset="-122"/>
                </a:rPr>
                <a:t>考点梳理 夯实基础</a:t>
              </a:r>
              <a:endParaRPr lang="zh-CN" altLang="en-US" sz="1400" spc="300" dirty="0" smtClean="0">
                <a:solidFill>
                  <a:schemeClr val="bg1"/>
                </a:solidFill>
                <a:latin typeface="微软雅黑" panose="020B0503020204020204" pitchFamily="34" charset="-122"/>
                <a:ea typeface="微软雅黑" panose="020B0503020204020204" pitchFamily="34" charset="-122"/>
              </a:endParaRPr>
            </a:p>
          </p:txBody>
        </p:sp>
      </p:grpSp>
      <p:sp>
        <p:nvSpPr>
          <p:cNvPr id="19" name="文本框 10"/>
          <p:cNvSpPr txBox="1"/>
          <p:nvPr/>
        </p:nvSpPr>
        <p:spPr>
          <a:xfrm>
            <a:off x="85303" y="2819416"/>
            <a:ext cx="288147" cy="1926806"/>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rPr>
              <a:t>考向探究 逐个击破</a:t>
            </a:r>
            <a:endPar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endParaRPr>
          </a:p>
        </p:txBody>
      </p:sp>
      <p:sp>
        <p:nvSpPr>
          <p:cNvPr id="8" name="文本框 14"/>
          <p:cNvSpPr txBox="1">
            <a:spLocks noChangeArrowheads="1"/>
          </p:cNvSpPr>
          <p:nvPr/>
        </p:nvSpPr>
        <p:spPr bwMode="auto">
          <a:xfrm>
            <a:off x="812466" y="352237"/>
            <a:ext cx="3406949" cy="5343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36000" tIns="36000" rIns="36000" bIns="3600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a:lnSpc>
                <a:spcPct val="150000"/>
              </a:lnSpc>
              <a:defRPr/>
            </a:pPr>
            <a:r>
              <a:rPr lang="zh-CN" altLang="en-US" sz="2000" b="1" dirty="0" smtClean="0">
                <a:solidFill>
                  <a:srgbClr val="0FA096"/>
                </a:solidFill>
                <a:latin typeface="微软雅黑" panose="020B0503020204020204" pitchFamily="34" charset="-122"/>
                <a:ea typeface="微软雅黑" panose="020B0503020204020204" pitchFamily="34" charset="-122"/>
              </a:rPr>
              <a:t>考点五</a:t>
            </a:r>
            <a:r>
              <a:rPr lang="zh-CN" altLang="en-US" sz="2000" b="1" dirty="0">
                <a:solidFill>
                  <a:srgbClr val="0FA096"/>
                </a:solidFill>
                <a:latin typeface="微软雅黑" panose="020B0503020204020204" pitchFamily="34" charset="-122"/>
                <a:ea typeface="微软雅黑" panose="020B0503020204020204" pitchFamily="34" charset="-122"/>
              </a:rPr>
              <a:t>　</a:t>
            </a:r>
            <a:r>
              <a:rPr lang="zh-CN" altLang="en-US" sz="2000" b="1" dirty="0" smtClean="0">
                <a:solidFill>
                  <a:srgbClr val="0FA096"/>
                </a:solidFill>
                <a:latin typeface="微软雅黑" panose="020B0503020204020204" pitchFamily="34" charset="-122"/>
                <a:ea typeface="微软雅黑" panose="020B0503020204020204" pitchFamily="34" charset="-122"/>
              </a:rPr>
              <a:t>牛顿第一定律及惯性</a:t>
            </a:r>
            <a:endParaRPr lang="zh-CN" altLang="en-US" sz="2000" b="1" dirty="0">
              <a:solidFill>
                <a:srgbClr val="0FA096"/>
              </a:solidFill>
              <a:latin typeface="微软雅黑" panose="020B0503020204020204" pitchFamily="34" charset="-122"/>
              <a:ea typeface="微软雅黑" panose="020B0503020204020204" pitchFamily="34" charset="-122"/>
            </a:endParaRPr>
          </a:p>
        </p:txBody>
      </p:sp>
      <p:sp>
        <p:nvSpPr>
          <p:cNvPr id="9" name="文本框 18"/>
          <p:cNvSpPr txBox="1">
            <a:spLocks noChangeArrowheads="1"/>
          </p:cNvSpPr>
          <p:nvPr/>
        </p:nvSpPr>
        <p:spPr bwMode="auto">
          <a:xfrm>
            <a:off x="816866" y="818195"/>
            <a:ext cx="7910039" cy="2981192"/>
          </a:xfrm>
          <a:prstGeom prst="rect">
            <a:avLst/>
          </a:prstGeom>
          <a:noFill/>
          <a:ln w="9525">
            <a:noFill/>
            <a:miter lim="800000"/>
          </a:ln>
        </p:spPr>
        <p:txBody>
          <a:bodyPr wrap="square" lIns="36000" tIns="36000" rIns="36000" bIns="36000">
            <a:spAutoFit/>
          </a:bodyPr>
          <a:lstStyle/>
          <a:p>
            <a:pPr>
              <a:lnSpc>
                <a:spcPct val="150000"/>
              </a:lnSpc>
              <a:spcAft>
                <a:spcPts val="0"/>
              </a:spcAft>
            </a:pPr>
            <a:r>
              <a:rPr 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1. </a:t>
            </a:r>
            <a:r>
              <a:rPr lang="zh-CN" alt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牛顿第一定律：</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一切物体在没有受到力的作用时</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总保持</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状态或</a:t>
            </a:r>
            <a:endParaRPr lang="en-US" altLang="zh-CN"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altLang="en-US" i="1"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状态</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即不受力时原来静止的物体将保持</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原来运动的物体将做</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altLang="en-US" i="1"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2. </a:t>
            </a:r>
            <a:r>
              <a:rPr lang="zh-CN" alt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惯性：</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一切物体都有保持原来运动状态不变的性质</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这种性质叫惯性。惯性的大小只与物体的</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有关</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质量越大</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物体的惯性也就越</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惯性与其他因素无关。利用惯性的实例有：运动员助跑</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套锤头</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拍打灰尘等。防止惯性带来危害的实例有：交通工具配备刹车系统</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系好安全带等。</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sp>
        <p:nvSpPr>
          <p:cNvPr id="10" name="矩形 9"/>
          <p:cNvSpPr/>
          <p:nvPr/>
        </p:nvSpPr>
        <p:spPr>
          <a:xfrm>
            <a:off x="6952490" y="868857"/>
            <a:ext cx="646331" cy="369332"/>
          </a:xfrm>
          <a:prstGeom prst="rect">
            <a:avLst/>
          </a:prstGeom>
        </p:spPr>
        <p:txBody>
          <a:bodyPr wrap="none">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静止</a:t>
            </a:r>
            <a:endParaRPr lang="zh-CN" altLang="en-US" dirty="0"/>
          </a:p>
        </p:txBody>
      </p:sp>
      <p:sp>
        <p:nvSpPr>
          <p:cNvPr id="12" name="矩形 11"/>
          <p:cNvSpPr/>
          <p:nvPr/>
        </p:nvSpPr>
        <p:spPr>
          <a:xfrm>
            <a:off x="856645" y="1284494"/>
            <a:ext cx="1569660" cy="369332"/>
          </a:xfrm>
          <a:prstGeom prst="rect">
            <a:avLst/>
          </a:prstGeom>
        </p:spPr>
        <p:txBody>
          <a:bodyPr wrap="none">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匀速直线运动</a:t>
            </a:r>
            <a:endParaRPr lang="zh-CN" altLang="en-US" dirty="0"/>
          </a:p>
        </p:txBody>
      </p:sp>
      <p:sp>
        <p:nvSpPr>
          <p:cNvPr id="13" name="矩形 12"/>
          <p:cNvSpPr/>
          <p:nvPr/>
        </p:nvSpPr>
        <p:spPr>
          <a:xfrm>
            <a:off x="6711913" y="1274824"/>
            <a:ext cx="646331" cy="369332"/>
          </a:xfrm>
          <a:prstGeom prst="rect">
            <a:avLst/>
          </a:prstGeom>
        </p:spPr>
        <p:txBody>
          <a:bodyPr wrap="none">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静止</a:t>
            </a:r>
            <a:endParaRPr lang="zh-CN" altLang="en-US" dirty="0"/>
          </a:p>
        </p:txBody>
      </p:sp>
      <p:sp>
        <p:nvSpPr>
          <p:cNvPr id="14" name="矩形 13"/>
          <p:cNvSpPr/>
          <p:nvPr/>
        </p:nvSpPr>
        <p:spPr>
          <a:xfrm>
            <a:off x="1993007" y="1710377"/>
            <a:ext cx="1569660" cy="369332"/>
          </a:xfrm>
          <a:prstGeom prst="rect">
            <a:avLst/>
          </a:prstGeom>
        </p:spPr>
        <p:txBody>
          <a:bodyPr wrap="none">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匀速直线运动</a:t>
            </a:r>
            <a:endParaRPr lang="zh-CN" altLang="en-US" dirty="0"/>
          </a:p>
        </p:txBody>
      </p:sp>
      <p:sp>
        <p:nvSpPr>
          <p:cNvPr id="15" name="矩形 14"/>
          <p:cNvSpPr/>
          <p:nvPr/>
        </p:nvSpPr>
        <p:spPr>
          <a:xfrm>
            <a:off x="2813445" y="2531547"/>
            <a:ext cx="646331" cy="369332"/>
          </a:xfrm>
          <a:prstGeom prst="rect">
            <a:avLst/>
          </a:prstGeom>
        </p:spPr>
        <p:txBody>
          <a:bodyPr wrap="none">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质量</a:t>
            </a:r>
            <a:endParaRPr lang="zh-CN" altLang="en-US" dirty="0"/>
          </a:p>
        </p:txBody>
      </p:sp>
      <p:sp>
        <p:nvSpPr>
          <p:cNvPr id="17" name="矩形 16"/>
          <p:cNvSpPr/>
          <p:nvPr/>
        </p:nvSpPr>
        <p:spPr>
          <a:xfrm>
            <a:off x="7186971" y="2521527"/>
            <a:ext cx="415498" cy="369332"/>
          </a:xfrm>
          <a:prstGeom prst="rect">
            <a:avLst/>
          </a:prstGeom>
        </p:spPr>
        <p:txBody>
          <a:bodyPr wrap="square">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大</a:t>
            </a:r>
            <a:endParaRPr lang="zh-CN" altLang="en-US" dirty="0"/>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500"/>
                                        <p:tgtEl>
                                          <p:spTgt spid="13"/>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fade">
                                      <p:cBhvr>
                                        <p:cTn id="22" dur="500"/>
                                        <p:tgtEl>
                                          <p:spTgt spid="14"/>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9">
                                            <p:txEl>
                                              <p:pRg st="2" end="2"/>
                                            </p:txEl>
                                          </p:spTgt>
                                        </p:tgtEl>
                                        <p:attrNameLst>
                                          <p:attrName>style.visibility</p:attrName>
                                        </p:attrNameLst>
                                      </p:cBhvr>
                                      <p:to>
                                        <p:strVal val="visible"/>
                                      </p:to>
                                    </p:set>
                                    <p:animEffect transition="in" filter="fade">
                                      <p:cBhvr>
                                        <p:cTn id="27" dur="500"/>
                                        <p:tgtEl>
                                          <p:spTgt spid="9">
                                            <p:txEl>
                                              <p:pRg st="2" end="2"/>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fade">
                                      <p:cBhvr>
                                        <p:cTn id="32" dur="500"/>
                                        <p:tgtEl>
                                          <p:spTgt spid="15"/>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fade">
                                      <p:cBhvr>
                                        <p:cTn id="3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2" grpId="0"/>
      <p:bldP spid="13" grpId="0"/>
      <p:bldP spid="14" grpId="0"/>
      <p:bldP spid="15" grpId="0"/>
      <p:bldP spid="17"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9"/>
          <p:cNvGrpSpPr/>
          <p:nvPr/>
        </p:nvGrpSpPr>
        <p:grpSpPr>
          <a:xfrm>
            <a:off x="-7792" y="350583"/>
            <a:ext cx="428625" cy="1928489"/>
            <a:chOff x="-7792" y="350584"/>
            <a:chExt cx="428625" cy="1893852"/>
          </a:xfrm>
        </p:grpSpPr>
        <p:sp>
          <p:nvSpPr>
            <p:cNvPr id="11" name="矩形 10"/>
            <p:cNvSpPr/>
            <p:nvPr/>
          </p:nvSpPr>
          <p:spPr>
            <a:xfrm>
              <a:off x="-7792" y="350584"/>
              <a:ext cx="428625" cy="1893852"/>
            </a:xfrm>
            <a:prstGeom prst="rect">
              <a:avLst/>
            </a:prstGeom>
            <a:solidFill>
              <a:srgbClr val="0FA096"/>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16" name="文本框 10"/>
            <p:cNvSpPr txBox="1"/>
            <p:nvPr/>
          </p:nvSpPr>
          <p:spPr>
            <a:xfrm>
              <a:off x="85304" y="352236"/>
              <a:ext cx="288147" cy="1892200"/>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solidFill>
                  <a:latin typeface="微软雅黑" panose="020B0503020204020204" pitchFamily="34" charset="-122"/>
                  <a:ea typeface="微软雅黑" panose="020B0503020204020204" pitchFamily="34" charset="-122"/>
                </a:rPr>
                <a:t>考点梳理 夯实基础</a:t>
              </a:r>
              <a:endParaRPr lang="zh-CN" altLang="en-US" sz="1400" spc="300" dirty="0" smtClean="0">
                <a:solidFill>
                  <a:schemeClr val="bg1"/>
                </a:solidFill>
                <a:latin typeface="微软雅黑" panose="020B0503020204020204" pitchFamily="34" charset="-122"/>
                <a:ea typeface="微软雅黑" panose="020B0503020204020204" pitchFamily="34" charset="-122"/>
              </a:endParaRPr>
            </a:p>
          </p:txBody>
        </p:sp>
      </p:grpSp>
      <p:sp>
        <p:nvSpPr>
          <p:cNvPr id="19" name="文本框 10"/>
          <p:cNvSpPr txBox="1"/>
          <p:nvPr/>
        </p:nvSpPr>
        <p:spPr>
          <a:xfrm>
            <a:off x="85303" y="2819416"/>
            <a:ext cx="288147" cy="1926806"/>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rPr>
              <a:t>考向探究 逐个击破</a:t>
            </a:r>
            <a:endPar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endParaRPr>
          </a:p>
        </p:txBody>
      </p:sp>
      <p:sp>
        <p:nvSpPr>
          <p:cNvPr id="9" name="文本框 18"/>
          <p:cNvSpPr txBox="1">
            <a:spLocks noChangeArrowheads="1"/>
          </p:cNvSpPr>
          <p:nvPr/>
        </p:nvSpPr>
        <p:spPr bwMode="auto">
          <a:xfrm>
            <a:off x="816866" y="332509"/>
            <a:ext cx="7910039" cy="1319198"/>
          </a:xfrm>
          <a:prstGeom prst="rect">
            <a:avLst/>
          </a:prstGeom>
          <a:solidFill>
            <a:schemeClr val="bg1">
              <a:lumMod val="95000"/>
            </a:schemeClr>
          </a:solidFill>
          <a:ln w="9525">
            <a:noFill/>
            <a:miter lim="800000"/>
          </a:ln>
        </p:spPr>
        <p:txBody>
          <a:bodyPr wrap="square" lIns="36000" tIns="36000" rIns="36000" bIns="36000">
            <a:spAutoFit/>
          </a:bodyPr>
          <a:lstStyle/>
          <a:p>
            <a:pPr>
              <a:lnSpc>
                <a:spcPct val="150000"/>
              </a:lnSpc>
            </a:pPr>
            <a:r>
              <a:rPr lang="en-US" altLang="zh-CN" dirty="0" smtClean="0">
                <a:solidFill>
                  <a:srgbClr val="0FA096"/>
                </a:solidFill>
                <a:latin typeface="微软雅黑" panose="020B0503020204020204" pitchFamily="34" charset="-122"/>
                <a:ea typeface="微软雅黑" panose="020B0503020204020204" pitchFamily="34" charset="-122"/>
              </a:rPr>
              <a:t>【</a:t>
            </a:r>
            <a:r>
              <a:rPr lang="zh-CN" altLang="en-US" dirty="0" smtClean="0">
                <a:solidFill>
                  <a:srgbClr val="0FA096"/>
                </a:solidFill>
                <a:latin typeface="微软雅黑" panose="020B0503020204020204" pitchFamily="34" charset="-122"/>
                <a:ea typeface="微软雅黑" panose="020B0503020204020204" pitchFamily="34" charset="-122"/>
              </a:rPr>
              <a:t>点拨</a:t>
            </a:r>
            <a:r>
              <a:rPr lang="en-US" altLang="zh-CN" dirty="0" smtClean="0">
                <a:solidFill>
                  <a:srgbClr val="0FA096"/>
                </a:solidFill>
                <a:latin typeface="微软雅黑" panose="020B0503020204020204" pitchFamily="34" charset="-122"/>
                <a:ea typeface="微软雅黑" panose="020B0503020204020204" pitchFamily="34" charset="-122"/>
              </a:rPr>
              <a:t>】</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①</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牛顿第一定律是在大量的经验事实的基础上</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通过进一步的推理概括出来的</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这种方法叫实验推理法。</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②</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惯性不是力</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不能说“受到惯性力”“产生了惯性”。</a:t>
            </a:r>
            <a:endParaRPr lang="zh-CN" dirty="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spTree>
  </p:cSld>
  <p:clrMapOvr>
    <a:masterClrMapping/>
  </p:clrMapOvr>
  <p:transition spd="slow">
    <p:fade/>
  </p:transition>
  <p:timing>
    <p:tnLst>
      <p:par>
        <p:cTn id="1" dur="indefinite" restart="never" nodeType="tmRoot"/>
      </p:par>
    </p:tn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TYPE" val="i"/>
  <p:tag name="KSO_WM_UNIT_INDEX" val="1"/>
  <p:tag name="KSO_WM_UNIT_ID" val="_3*i*1"/>
  <p:tag name="KSO_WM_UNIT_LAYERLEVEL" val="1"/>
  <p:tag name="KSO_WM_TAG_VERSION" val="1.0"/>
  <p:tag name="KSO_WM_BEAUTIFY_FLAG" val="#wm#"/>
  <p:tag name="KSO_WM_UNIT_DIAGRAM_ISNUMVISUAL" val="0"/>
  <p:tag name="KSO_WM_UNIT_DIAGRAM_ISREFERUNIT" val="0"/>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ID" val="_1*i*2"/>
  <p:tag name="KSO_WM_UNIT_LAYERLEVEL" val="1"/>
  <p:tag name="KSO_WM_TAG_VERSION" val="1.0"/>
  <p:tag name="KSO_WM_BEAUTIFY_FLAG" val="#wm#"/>
  <p:tag name="KSO_WM_UNIT_TYPE" val="i"/>
  <p:tag name="KSO_WM_UNIT_INDEX" val="2"/>
  <p:tag name="KSO_WM_UNIT_DIAGRAM_ISNUMVISUAL" val="0"/>
  <p:tag name="KSO_WM_UNIT_DIAGRAM_ISREFERUNIT" val="0"/>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ID" val="_1*i*3"/>
  <p:tag name="KSO_WM_UNIT_LAYERLEVEL" val="1"/>
  <p:tag name="KSO_WM_TAG_VERSION" val="1.0"/>
  <p:tag name="KSO_WM_BEAUTIFY_FLAG" val="#wm#"/>
  <p:tag name="KSO_WM_UNIT_TYPE" val="i"/>
  <p:tag name="KSO_WM_UNIT_INDEX" val="3"/>
  <p:tag name="KSO_WM_UNIT_DIAGRAM_ISNUMVISUAL" val="0"/>
  <p:tag name="KSO_WM_UNIT_DIAGRAM_ISREFERUNIT" val="0"/>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ID" val="_1*i*4"/>
  <p:tag name="KSO_WM_UNIT_LAYERLEVEL" val="1"/>
  <p:tag name="KSO_WM_TAG_VERSION" val="1.0"/>
  <p:tag name="KSO_WM_BEAUTIFY_FLAG" val="#wm#"/>
  <p:tag name="KSO_WM_UNIT_TYPE" val="i"/>
  <p:tag name="KSO_WM_UNIT_INDEX" val="4"/>
  <p:tag name="KSO_WM_UNIT_DIAGRAM_ISNUMVISUAL" val="0"/>
  <p:tag name="KSO_WM_UNIT_DIAGRAM_ISREFERUNIT" val="0"/>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ID" val="_1*i*5"/>
  <p:tag name="KSO_WM_UNIT_LAYERLEVEL" val="1"/>
  <p:tag name="KSO_WM_TAG_VERSION" val="1.0"/>
  <p:tag name="KSO_WM_BEAUTIFY_FLAG" val="#wm#"/>
  <p:tag name="KSO_WM_UNIT_TYPE" val="i"/>
  <p:tag name="KSO_WM_UNIT_INDEX" val="5"/>
  <p:tag name="KSO_WM_UNIT_DIAGRAM_ISNUMVISUAL" val="0"/>
  <p:tag name="KSO_WM_UNIT_DIAGRAM_ISREFERUNIT" val="0"/>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2.xml><?xml version="1.0" encoding="utf-8"?>
<p:tagLst xmlns:p="http://schemas.openxmlformats.org/presentationml/2006/main">
  <p:tag name="KSO_WM_UNIT_HIGHLIGHT" val="0"/>
  <p:tag name="KSO_WM_UNIT_COMPATIBLE" val="0"/>
  <p:tag name="KSO_WM_UNIT_ID" val="_11*i*2"/>
  <p:tag name="KSO_WM_UNIT_LAYERLEVEL" val="1"/>
  <p:tag name="KSO_WM_TAG_VERSION" val="1.0"/>
  <p:tag name="KSO_WM_BEAUTIFY_FLAG" val="#wm#"/>
  <p:tag name="KSO_WM_UNIT_TYPE" val="i"/>
  <p:tag name="KSO_WM_UNIT_INDEX" val="2"/>
  <p:tag name="KSO_WM_UNIT_DIAGRAM_ISNUMVISUAL" val="0"/>
  <p:tag name="KSO_WM_UNIT_DIAGRAM_ISREFERUNIT" val="0"/>
</p:tagLst>
</file>

<file path=ppt/tags/tag63.xml><?xml version="1.0" encoding="utf-8"?>
<p:tagLst xmlns:p="http://schemas.openxmlformats.org/presentationml/2006/main">
  <p:tag name="KSO_WM_UNIT_HIGHLIGHT" val="0"/>
  <p:tag name="KSO_WM_UNIT_COMPATIBLE" val="0"/>
  <p:tag name="KSO_WM_UNIT_ID" val="_11*i*3"/>
  <p:tag name="KSO_WM_UNIT_LAYERLEVEL" val="1"/>
  <p:tag name="KSO_WM_TAG_VERSION" val="1.0"/>
  <p:tag name="KSO_WM_BEAUTIFY_FLAG" val="#wm#"/>
  <p:tag name="KSO_WM_UNIT_TYPE" val="i"/>
  <p:tag name="KSO_WM_UNIT_INDEX" val="3"/>
  <p:tag name="KSO_WM_UNIT_DIAGRAM_ISNUMVISUAL" val="0"/>
  <p:tag name="KSO_WM_UNIT_DIAGRAM_ISREFERUNIT" val="0"/>
</p:tagLst>
</file>

<file path=ppt/tags/tag64.xml><?xml version="1.0" encoding="utf-8"?>
<p:tagLst xmlns:p="http://schemas.openxmlformats.org/presentationml/2006/main">
  <p:tag name="KSO_WM_UNIT_HIGHLIGHT" val="0"/>
  <p:tag name="KSO_WM_UNIT_COMPATIBLE" val="0"/>
  <p:tag name="KSO_WM_UNIT_ID" val="_11*i*4"/>
  <p:tag name="KSO_WM_UNIT_LAYERLEVEL" val="1"/>
  <p:tag name="KSO_WM_TAG_VERSION" val="1.0"/>
  <p:tag name="KSO_WM_BEAUTIFY_FLAG" val="#wm#"/>
  <p:tag name="KSO_WM_UNIT_TYPE" val="i"/>
  <p:tag name="KSO_WM_UNIT_INDEX" val="4"/>
  <p:tag name="KSO_WM_UNIT_DIAGRAM_ISNUMVISUAL" val="0"/>
  <p:tag name="KSO_WM_UNIT_DIAGRAM_ISREFERUNIT" val="0"/>
</p:tagLst>
</file>

<file path=ppt/tags/tag65.xml><?xml version="1.0" encoding="utf-8"?>
<p:tagLst xmlns:p="http://schemas.openxmlformats.org/presentationml/2006/main">
  <p:tag name="KSO_WM_UNIT_HIGHLIGHT" val="0"/>
  <p:tag name="KSO_WM_UNIT_COMPATIBLE" val="0"/>
  <p:tag name="KSO_WM_UNIT_ID" val="_11*i*5"/>
  <p:tag name="KSO_WM_UNIT_LAYERLEVEL" val="1"/>
  <p:tag name="KSO_WM_TAG_VERSION" val="1.0"/>
  <p:tag name="KSO_WM_BEAUTIFY_FLAG" val="#wm#"/>
  <p:tag name="KSO_WM_UNIT_TYPE" val="i"/>
  <p:tag name="KSO_WM_UNIT_INDEX" val="5"/>
  <p:tag name="KSO_WM_UNIT_DIAGRAM_ISNUMVISUAL" val="0"/>
  <p:tag name="KSO_WM_UNIT_DIAGRAM_ISREFERUNIT" val="0"/>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1.xml><?xml version="1.0" encoding="utf-8"?>
<p:tagLst xmlns:p="http://schemas.openxmlformats.org/presentationml/2006/main">
  <p:tag name="KSO_WM_TAG_VERSION" val="1.0"/>
  <p:tag name="KSO_WM_BEAUTIFY_FLAG" val="#wm#"/>
  <p:tag name="KSO_WM_UNIT_HIGHLIGHT" val="0"/>
  <p:tag name="KSO_WM_UNIT_COMPATIBLE" val="0"/>
  <p:tag name="KSO_WM_UNIT_DIAGRAM_ISNUMVISUAL" val="0"/>
  <p:tag name="KSO_WM_UNIT_DIAGRAM_ISREFERUNIT" val="0"/>
  <p:tag name="KSO_WM_UNIT_ID" val="_0**"/>
  <p:tag name="KSO_WM_UNIT_LAYERLEVEL" val="1"/>
  <p:tag name="KSO_WM_TEMPLATE_CATEGORY" val="custom"/>
  <p:tag name="KSO_WM_TEMPLATE_INDEX" val="20196575"/>
</p:tagLst>
</file>

<file path=ppt/tags/tag72.xml><?xml version="1.0" encoding="utf-8"?>
<p:tagLst xmlns:p="http://schemas.openxmlformats.org/presentationml/2006/main">
  <p:tag name="KSO_WM_TAG_VERSION" val="1.0"/>
  <p:tag name="KSO_WM_BEAUTIFY_FLAG" val="#wm#"/>
  <p:tag name="KSO_WM_UNIT_HIGHLIGHT" val="0"/>
  <p:tag name="KSO_WM_UNIT_COMPATIBLE" val="0"/>
  <p:tag name="KSO_WM_UNIT_DIAGRAM_ISNUMVISUAL" val="0"/>
  <p:tag name="KSO_WM_UNIT_DIAGRAM_ISREFERUNIT" val="0"/>
  <p:tag name="KSO_WM_UNIT_ID" val="_0**"/>
  <p:tag name="KSO_WM_UNIT_LAYERLEVEL" val="1"/>
  <p:tag name="KSO_WM_TEMPLATE_CATEGORY" val="custom"/>
  <p:tag name="KSO_WM_TEMPLATE_INDEX" val="20196575"/>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76.xml><?xml version="1.0" encoding="utf-8"?>
<p:tagLst xmlns:p="http://schemas.openxmlformats.org/presentationml/2006/main">
  <p:tag name="KSO_WM_TAG_VERSION" val="1.0"/>
  <p:tag name="KSO_WM_BEAUTIFY_FLAG" val="#wm#"/>
  <p:tag name="KSO_WM_COMBINE_RELATE_SLIDE_ID" val="background20180947_1"/>
  <p:tag name="KSO_WM_TEMPLATE_CATEGORY" val="custom"/>
  <p:tag name="KSO_WM_TEMPLATE_INDEX" val="20196575"/>
  <p:tag name="KSO_WM_TEMPLATE_SUBCATEGORY" val="0"/>
  <p:tag name="KSO_WM_TEMPLATE_THUMBS_INDEX" val="1"/>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heme/theme1.xml><?xml version="1.0" encoding="utf-8"?>
<a:theme xmlns:a="http://schemas.openxmlformats.org/drawingml/2006/main" name="11">
  <a:themeElements>
    <a:clrScheme name="自定义 2">
      <a:dk1>
        <a:srgbClr val="466424"/>
      </a:dk1>
      <a:lt1>
        <a:srgbClr val="FFFFFF"/>
      </a:lt1>
      <a:dk2>
        <a:srgbClr val="7A9858"/>
      </a:dk2>
      <a:lt2>
        <a:srgbClr val="FFFFFF"/>
      </a:lt2>
      <a:accent1>
        <a:srgbClr val="3B561D"/>
      </a:accent1>
      <a:accent2>
        <a:srgbClr val="98CC77"/>
      </a:accent2>
      <a:accent3>
        <a:srgbClr val="779989"/>
      </a:accent3>
      <a:accent4>
        <a:srgbClr val="354B1B"/>
      </a:accent4>
      <a:accent5>
        <a:srgbClr val="466424"/>
      </a:accent5>
      <a:accent6>
        <a:srgbClr val="BED7CB"/>
      </a:accent6>
      <a:hlink>
        <a:srgbClr val="98CC77"/>
      </a:hlink>
      <a:folHlink>
        <a:srgbClr val="AABBCB"/>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8292</Words>
  <Application>WPS 演示</Application>
  <PresentationFormat>全屏显示(16:9)</PresentationFormat>
  <Paragraphs>677</Paragraphs>
  <Slides>44</Slides>
  <Notes>0</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44</vt:i4>
      </vt:variant>
    </vt:vector>
  </HeadingPairs>
  <TitlesOfParts>
    <vt:vector size="52" baseType="lpstr">
      <vt:lpstr>Arial</vt:lpstr>
      <vt:lpstr>宋体</vt:lpstr>
      <vt:lpstr>Wingdings</vt:lpstr>
      <vt:lpstr>微软雅黑</vt:lpstr>
      <vt:lpstr>Calibri</vt:lpstr>
      <vt:lpstr>Times New Roman</vt:lpstr>
      <vt:lpstr>Times New Roman</vt:lpstr>
      <vt:lpstr>11</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Printed>2019-07-27T07:43:00Z</cp:lastPrinted>
  <dcterms:created xsi:type="dcterms:W3CDTF">2018-08-24T06:22:00Z</dcterms:created>
  <dcterms:modified xsi:type="dcterms:W3CDTF">2019-12-04T10:18:57Z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2052-11.1.0.9209</vt:lpwstr>
  </property>
</Properties>
</file>