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activeX/activeX1.xml" ContentType="application/vnd.ms-office.activeX+xml"/>
  <Override PartName="/ppt/embeddings/oleObject1.bin" ContentType="application/vnd.openxmlformats-officedocument.oleObject"/>
  <Override PartName="/ppt/activeX/activeX2.xml" ContentType="application/vnd.ms-office.activeX+xml"/>
  <Override PartName="/ppt/embeddings/oleObject2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30"/>
  </p:notesMasterIdLst>
  <p:handoutMasterIdLst>
    <p:handoutMasterId r:id="rId31"/>
  </p:handoutMasterIdLst>
  <p:sldIdLst>
    <p:sldId id="256" r:id="rId3"/>
    <p:sldId id="272" r:id="rId4"/>
    <p:sldId id="265" r:id="rId5"/>
    <p:sldId id="273" r:id="rId6"/>
    <p:sldId id="257" r:id="rId7"/>
    <p:sldId id="261" r:id="rId8"/>
    <p:sldId id="262" r:id="rId9"/>
    <p:sldId id="258" r:id="rId10"/>
    <p:sldId id="274" r:id="rId11"/>
    <p:sldId id="279" r:id="rId12"/>
    <p:sldId id="276" r:id="rId13"/>
    <p:sldId id="275" r:id="rId14"/>
    <p:sldId id="269" r:id="rId15"/>
    <p:sldId id="278" r:id="rId16"/>
    <p:sldId id="292" r:id="rId17"/>
    <p:sldId id="277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80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C89EF96-8CEA-46FF-86C4-4CE0E760980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83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17F37F-87A7-4420-8B79-9559585D077C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BBE0BA6-8102-41A6-958D-4C3BEA9215A7}">
      <dgm:prSet phldrT="[文本]" custT="1"/>
      <dgm:spPr/>
      <dgm:t>
        <a:bodyPr vert="vert"/>
        <a:lstStyle/>
        <a:p>
          <a:r>
            <a:rPr lang="zh-CN" altLang="en-US" sz="5400" b="1" dirty="0" smtClean="0">
              <a:solidFill>
                <a:srgbClr val="0000CC"/>
              </a:solidFill>
            </a:rPr>
            <a:t>一、光    源</a:t>
          </a:r>
          <a:r>
            <a:rPr lang="zh-CN" altLang="en-US" sz="4000" b="1" dirty="0" smtClean="0">
              <a:solidFill>
                <a:srgbClr val="0000CC"/>
              </a:solidFill>
            </a:rPr>
            <a:t>：</a:t>
          </a:r>
          <a:endParaRPr lang="en-US" altLang="zh-CN" sz="4000" b="1" dirty="0" smtClean="0">
            <a:solidFill>
              <a:srgbClr val="0000CC"/>
            </a:solidFill>
          </a:endParaRPr>
        </a:p>
        <a:p>
          <a:r>
            <a:rPr lang="zh-CN" altLang="en-US" sz="4000" b="1" dirty="0" smtClean="0">
              <a:solidFill>
                <a:srgbClr val="0000CC"/>
              </a:solidFill>
            </a:rPr>
            <a:t>能够发光的物体</a:t>
          </a:r>
          <a:endParaRPr lang="zh-CN" altLang="en-US" sz="4000" dirty="0">
            <a:solidFill>
              <a:srgbClr val="0000CC"/>
            </a:solidFill>
          </a:endParaRPr>
        </a:p>
      </dgm:t>
    </dgm:pt>
    <dgm:pt modelId="{71C3FA43-A98F-47AE-89A0-E15908E734E8}" type="parTrans" cxnId="{B2F56627-458C-4B40-9D92-CC4E42B486CF}">
      <dgm:prSet/>
      <dgm:spPr/>
      <dgm:t>
        <a:bodyPr/>
        <a:lstStyle/>
        <a:p>
          <a:endParaRPr lang="zh-CN" altLang="en-US"/>
        </a:p>
      </dgm:t>
    </dgm:pt>
    <dgm:pt modelId="{0B6E87B2-9ADF-4210-8358-4A3530574F38}" type="sibTrans" cxnId="{B2F56627-458C-4B40-9D92-CC4E42B486CF}">
      <dgm:prSet/>
      <dgm:spPr/>
      <dgm:t>
        <a:bodyPr/>
        <a:lstStyle/>
        <a:p>
          <a:endParaRPr lang="zh-CN" altLang="en-US"/>
        </a:p>
      </dgm:t>
    </dgm:pt>
    <dgm:pt modelId="{6C86E6E2-310C-4C8A-80D8-9E01BEA43961}">
      <dgm:prSet phldrT="[文本]" custT="1"/>
      <dgm:spPr/>
      <dgm:t>
        <a:bodyPr/>
        <a:lstStyle/>
        <a:p>
          <a:r>
            <a:rPr lang="zh-CN" altLang="en-US" sz="5400" b="1" dirty="0" smtClean="0">
              <a:solidFill>
                <a:srgbClr val="0000CC"/>
              </a:solidFill>
            </a:rPr>
            <a:t>自然光源</a:t>
          </a:r>
          <a:endParaRPr lang="zh-CN" altLang="en-US" sz="5400" dirty="0">
            <a:solidFill>
              <a:srgbClr val="0000CC"/>
            </a:solidFill>
          </a:endParaRPr>
        </a:p>
      </dgm:t>
    </dgm:pt>
    <dgm:pt modelId="{7C151556-6E2A-48A5-9CF8-FD579847581A}" type="parTrans" cxnId="{F450AD3A-D5AA-4AFE-95A5-F9C1D0EE789D}">
      <dgm:prSet/>
      <dgm:spPr/>
      <dgm:t>
        <a:bodyPr/>
        <a:lstStyle/>
        <a:p>
          <a:endParaRPr lang="zh-CN" altLang="en-US"/>
        </a:p>
      </dgm:t>
    </dgm:pt>
    <dgm:pt modelId="{08ABCFB2-0FEC-4645-9198-66BBA45D9E38}" type="sibTrans" cxnId="{F450AD3A-D5AA-4AFE-95A5-F9C1D0EE789D}">
      <dgm:prSet/>
      <dgm:spPr/>
      <dgm:t>
        <a:bodyPr/>
        <a:lstStyle/>
        <a:p>
          <a:endParaRPr lang="zh-CN" altLang="en-US"/>
        </a:p>
      </dgm:t>
    </dgm:pt>
    <dgm:pt modelId="{5F2701C1-605B-47D9-A4FC-79A84B25D71A}">
      <dgm:prSet phldrT="[文本]" custT="1"/>
      <dgm:spPr/>
      <dgm:t>
        <a:bodyPr/>
        <a:lstStyle/>
        <a:p>
          <a:r>
            <a:rPr lang="zh-CN" altLang="en-US" sz="5400" b="1" dirty="0" smtClean="0">
              <a:solidFill>
                <a:srgbClr val="0000CC"/>
              </a:solidFill>
            </a:rPr>
            <a:t>人造光源</a:t>
          </a:r>
          <a:endParaRPr lang="zh-CN" altLang="en-US" sz="5400" dirty="0">
            <a:solidFill>
              <a:srgbClr val="0000CC"/>
            </a:solidFill>
          </a:endParaRPr>
        </a:p>
      </dgm:t>
    </dgm:pt>
    <dgm:pt modelId="{AAB91775-4353-425E-BEE8-BA75147CCB21}" type="parTrans" cxnId="{76380ED1-156C-4D8D-A43C-2E316AF6C69A}">
      <dgm:prSet/>
      <dgm:spPr/>
      <dgm:t>
        <a:bodyPr/>
        <a:lstStyle/>
        <a:p>
          <a:endParaRPr lang="zh-CN" altLang="en-US"/>
        </a:p>
      </dgm:t>
    </dgm:pt>
    <dgm:pt modelId="{3215A508-B6F4-44EE-AEBB-32D05255D629}" type="sibTrans" cxnId="{76380ED1-156C-4D8D-A43C-2E316AF6C69A}">
      <dgm:prSet/>
      <dgm:spPr/>
      <dgm:t>
        <a:bodyPr/>
        <a:lstStyle/>
        <a:p>
          <a:endParaRPr lang="zh-CN" altLang="en-US"/>
        </a:p>
      </dgm:t>
    </dgm:pt>
    <dgm:pt modelId="{A0F61FD8-A368-484C-A647-BD56C75D8594}" type="pres">
      <dgm:prSet presAssocID="{F717F37F-87A7-4420-8B79-9559585D077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4A2FA53-B300-49C8-86FD-3F4F953AB15D}" type="pres">
      <dgm:prSet presAssocID="{7BBE0BA6-8102-41A6-958D-4C3BEA9215A7}" presName="root1" presStyleCnt="0"/>
      <dgm:spPr/>
    </dgm:pt>
    <dgm:pt modelId="{4FFB5AE2-9079-472A-901E-9B4BAE268162}" type="pres">
      <dgm:prSet presAssocID="{7BBE0BA6-8102-41A6-958D-4C3BEA9215A7}" presName="LevelOneTextNode" presStyleLbl="node0" presStyleIdx="0" presStyleCnt="1" custScaleX="670011" custScaleY="38965" custLinFactNeighborX="3294" custLinFactNeighborY="-20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EC10A04-2654-4E48-BA7F-78F8195258E0}" type="pres">
      <dgm:prSet presAssocID="{7BBE0BA6-8102-41A6-958D-4C3BEA9215A7}" presName="level2hierChild" presStyleCnt="0"/>
      <dgm:spPr/>
    </dgm:pt>
    <dgm:pt modelId="{38AE0EB3-C0C6-4D13-9278-3BE9D4352F84}" type="pres">
      <dgm:prSet presAssocID="{7C151556-6E2A-48A5-9CF8-FD579847581A}" presName="conn2-1" presStyleLbl="parChTrans1D2" presStyleIdx="0" presStyleCnt="2"/>
      <dgm:spPr/>
      <dgm:t>
        <a:bodyPr/>
        <a:lstStyle/>
        <a:p>
          <a:endParaRPr lang="zh-CN" altLang="en-US"/>
        </a:p>
      </dgm:t>
    </dgm:pt>
    <dgm:pt modelId="{860A52D2-84F9-41FF-9289-B3324DB1F9EE}" type="pres">
      <dgm:prSet presAssocID="{7C151556-6E2A-48A5-9CF8-FD579847581A}" presName="connTx" presStyleLbl="parChTrans1D2" presStyleIdx="0" presStyleCnt="2"/>
      <dgm:spPr/>
      <dgm:t>
        <a:bodyPr/>
        <a:lstStyle/>
        <a:p>
          <a:endParaRPr lang="zh-CN" altLang="en-US"/>
        </a:p>
      </dgm:t>
    </dgm:pt>
    <dgm:pt modelId="{CA95DAC4-6D64-4666-B881-0D4CD37F41ED}" type="pres">
      <dgm:prSet presAssocID="{6C86E6E2-310C-4C8A-80D8-9E01BEA43961}" presName="root2" presStyleCnt="0"/>
      <dgm:spPr/>
    </dgm:pt>
    <dgm:pt modelId="{70D95C5F-F029-45F8-B6CE-87201B846AF9}" type="pres">
      <dgm:prSet presAssocID="{6C86E6E2-310C-4C8A-80D8-9E01BEA43961}" presName="LevelTwoTextNode" presStyleLbl="node2" presStyleIdx="0" presStyleCnt="2" custLinFactNeighborX="996" custLinFactNeighborY="-4980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950FABB-8A60-42DA-B6A7-7633BA039D0A}" type="pres">
      <dgm:prSet presAssocID="{6C86E6E2-310C-4C8A-80D8-9E01BEA43961}" presName="level3hierChild" presStyleCnt="0"/>
      <dgm:spPr/>
    </dgm:pt>
    <dgm:pt modelId="{6A562C3A-A434-4FB2-8C7E-F74AABC37D2F}" type="pres">
      <dgm:prSet presAssocID="{AAB91775-4353-425E-BEE8-BA75147CCB21}" presName="conn2-1" presStyleLbl="parChTrans1D2" presStyleIdx="1" presStyleCnt="2"/>
      <dgm:spPr/>
      <dgm:t>
        <a:bodyPr/>
        <a:lstStyle/>
        <a:p>
          <a:endParaRPr lang="zh-CN" altLang="en-US"/>
        </a:p>
      </dgm:t>
    </dgm:pt>
    <dgm:pt modelId="{8D59AB89-F854-406E-B00D-ED5E5846887E}" type="pres">
      <dgm:prSet presAssocID="{AAB91775-4353-425E-BEE8-BA75147CCB21}" presName="connTx" presStyleLbl="parChTrans1D2" presStyleIdx="1" presStyleCnt="2"/>
      <dgm:spPr/>
      <dgm:t>
        <a:bodyPr/>
        <a:lstStyle/>
        <a:p>
          <a:endParaRPr lang="zh-CN" altLang="en-US"/>
        </a:p>
      </dgm:t>
    </dgm:pt>
    <dgm:pt modelId="{E978B0CC-96CE-490E-BA51-F37BEA396254}" type="pres">
      <dgm:prSet presAssocID="{5F2701C1-605B-47D9-A4FC-79A84B25D71A}" presName="root2" presStyleCnt="0"/>
      <dgm:spPr/>
    </dgm:pt>
    <dgm:pt modelId="{69C99D3E-F4CE-4E1B-8985-1168055A22D1}" type="pres">
      <dgm:prSet presAssocID="{5F2701C1-605B-47D9-A4FC-79A84B25D71A}" presName="LevelTwoTextNode" presStyleLbl="node2" presStyleIdx="1" presStyleCnt="2" custLinFactNeighborX="1493" custLinFactNeighborY="5061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7E08CA9-ECD3-49FC-A90E-17134F8DAAB0}" type="pres">
      <dgm:prSet presAssocID="{5F2701C1-605B-47D9-A4FC-79A84B25D71A}" presName="level3hierChild" presStyleCnt="0"/>
      <dgm:spPr/>
    </dgm:pt>
  </dgm:ptLst>
  <dgm:cxnLst>
    <dgm:cxn modelId="{08C1D315-0E02-41E0-BA3D-02DBE953A0B0}" type="presOf" srcId="{AAB91775-4353-425E-BEE8-BA75147CCB21}" destId="{6A562C3A-A434-4FB2-8C7E-F74AABC37D2F}" srcOrd="0" destOrd="0" presId="urn:microsoft.com/office/officeart/2008/layout/HorizontalMultiLevelHierarchy"/>
    <dgm:cxn modelId="{89C5023F-FF1F-41CA-AC17-B777D750E034}" type="presOf" srcId="{6C86E6E2-310C-4C8A-80D8-9E01BEA43961}" destId="{70D95C5F-F029-45F8-B6CE-87201B846AF9}" srcOrd="0" destOrd="0" presId="urn:microsoft.com/office/officeart/2008/layout/HorizontalMultiLevelHierarchy"/>
    <dgm:cxn modelId="{F450AD3A-D5AA-4AFE-95A5-F9C1D0EE789D}" srcId="{7BBE0BA6-8102-41A6-958D-4C3BEA9215A7}" destId="{6C86E6E2-310C-4C8A-80D8-9E01BEA43961}" srcOrd="0" destOrd="0" parTransId="{7C151556-6E2A-48A5-9CF8-FD579847581A}" sibTransId="{08ABCFB2-0FEC-4645-9198-66BBA45D9E38}"/>
    <dgm:cxn modelId="{76380ED1-156C-4D8D-A43C-2E316AF6C69A}" srcId="{7BBE0BA6-8102-41A6-958D-4C3BEA9215A7}" destId="{5F2701C1-605B-47D9-A4FC-79A84B25D71A}" srcOrd="1" destOrd="0" parTransId="{AAB91775-4353-425E-BEE8-BA75147CCB21}" sibTransId="{3215A508-B6F4-44EE-AEBB-32D05255D629}"/>
    <dgm:cxn modelId="{06700A1B-33A5-4B43-88D6-9D5FA50F69A4}" type="presOf" srcId="{5F2701C1-605B-47D9-A4FC-79A84B25D71A}" destId="{69C99D3E-F4CE-4E1B-8985-1168055A22D1}" srcOrd="0" destOrd="0" presId="urn:microsoft.com/office/officeart/2008/layout/HorizontalMultiLevelHierarchy"/>
    <dgm:cxn modelId="{951B0D0D-D1EA-473E-9EAC-92D8B651634A}" type="presOf" srcId="{7BBE0BA6-8102-41A6-958D-4C3BEA9215A7}" destId="{4FFB5AE2-9079-472A-901E-9B4BAE268162}" srcOrd="0" destOrd="0" presId="urn:microsoft.com/office/officeart/2008/layout/HorizontalMultiLevelHierarchy"/>
    <dgm:cxn modelId="{C70CCDD4-FC54-47C5-AEB5-FABEE34A4628}" type="presOf" srcId="{F717F37F-87A7-4420-8B79-9559585D077C}" destId="{A0F61FD8-A368-484C-A647-BD56C75D8594}" srcOrd="0" destOrd="0" presId="urn:microsoft.com/office/officeart/2008/layout/HorizontalMultiLevelHierarchy"/>
    <dgm:cxn modelId="{FC0A8547-65E7-4CAF-B91C-54A01A8879FC}" type="presOf" srcId="{7C151556-6E2A-48A5-9CF8-FD579847581A}" destId="{38AE0EB3-C0C6-4D13-9278-3BE9D4352F84}" srcOrd="0" destOrd="0" presId="urn:microsoft.com/office/officeart/2008/layout/HorizontalMultiLevelHierarchy"/>
    <dgm:cxn modelId="{D41A0831-CCB3-4322-B24E-08D5B259FB65}" type="presOf" srcId="{7C151556-6E2A-48A5-9CF8-FD579847581A}" destId="{860A52D2-84F9-41FF-9289-B3324DB1F9EE}" srcOrd="1" destOrd="0" presId="urn:microsoft.com/office/officeart/2008/layout/HorizontalMultiLevelHierarchy"/>
    <dgm:cxn modelId="{366FAD6E-1AEB-4D01-869B-001A54E4F405}" type="presOf" srcId="{AAB91775-4353-425E-BEE8-BA75147CCB21}" destId="{8D59AB89-F854-406E-B00D-ED5E5846887E}" srcOrd="1" destOrd="0" presId="urn:microsoft.com/office/officeart/2008/layout/HorizontalMultiLevelHierarchy"/>
    <dgm:cxn modelId="{B2F56627-458C-4B40-9D92-CC4E42B486CF}" srcId="{F717F37F-87A7-4420-8B79-9559585D077C}" destId="{7BBE0BA6-8102-41A6-958D-4C3BEA9215A7}" srcOrd="0" destOrd="0" parTransId="{71C3FA43-A98F-47AE-89A0-E15908E734E8}" sibTransId="{0B6E87B2-9ADF-4210-8358-4A3530574F38}"/>
    <dgm:cxn modelId="{E10CD718-22C8-49F5-A815-4C026A3341FB}" type="presParOf" srcId="{A0F61FD8-A368-484C-A647-BD56C75D8594}" destId="{14A2FA53-B300-49C8-86FD-3F4F953AB15D}" srcOrd="0" destOrd="0" presId="urn:microsoft.com/office/officeart/2008/layout/HorizontalMultiLevelHierarchy"/>
    <dgm:cxn modelId="{F8E3044C-9D76-48A4-B4A2-AFC41686EE50}" type="presParOf" srcId="{14A2FA53-B300-49C8-86FD-3F4F953AB15D}" destId="{4FFB5AE2-9079-472A-901E-9B4BAE268162}" srcOrd="0" destOrd="0" presId="urn:microsoft.com/office/officeart/2008/layout/HorizontalMultiLevelHierarchy"/>
    <dgm:cxn modelId="{5D988290-F8C9-4104-888B-D4C92C9809F7}" type="presParOf" srcId="{14A2FA53-B300-49C8-86FD-3F4F953AB15D}" destId="{AEC10A04-2654-4E48-BA7F-78F8195258E0}" srcOrd="1" destOrd="0" presId="urn:microsoft.com/office/officeart/2008/layout/HorizontalMultiLevelHierarchy"/>
    <dgm:cxn modelId="{7D5605B7-22C5-4CA7-8BCE-B986923399AC}" type="presParOf" srcId="{AEC10A04-2654-4E48-BA7F-78F8195258E0}" destId="{38AE0EB3-C0C6-4D13-9278-3BE9D4352F84}" srcOrd="0" destOrd="0" presId="urn:microsoft.com/office/officeart/2008/layout/HorizontalMultiLevelHierarchy"/>
    <dgm:cxn modelId="{B4529AA9-7F83-4B92-8E5F-D37A4104CF8C}" type="presParOf" srcId="{38AE0EB3-C0C6-4D13-9278-3BE9D4352F84}" destId="{860A52D2-84F9-41FF-9289-B3324DB1F9EE}" srcOrd="0" destOrd="0" presId="urn:microsoft.com/office/officeart/2008/layout/HorizontalMultiLevelHierarchy"/>
    <dgm:cxn modelId="{C033A458-8F6B-4D18-B355-3A376A211900}" type="presParOf" srcId="{AEC10A04-2654-4E48-BA7F-78F8195258E0}" destId="{CA95DAC4-6D64-4666-B881-0D4CD37F41ED}" srcOrd="1" destOrd="0" presId="urn:microsoft.com/office/officeart/2008/layout/HorizontalMultiLevelHierarchy"/>
    <dgm:cxn modelId="{ED9818CE-41CE-43AC-B5FF-5EDD938699A6}" type="presParOf" srcId="{CA95DAC4-6D64-4666-B881-0D4CD37F41ED}" destId="{70D95C5F-F029-45F8-B6CE-87201B846AF9}" srcOrd="0" destOrd="0" presId="urn:microsoft.com/office/officeart/2008/layout/HorizontalMultiLevelHierarchy"/>
    <dgm:cxn modelId="{90ED41D5-37A4-4299-987D-40CD702319A9}" type="presParOf" srcId="{CA95DAC4-6D64-4666-B881-0D4CD37F41ED}" destId="{C950FABB-8A60-42DA-B6A7-7633BA039D0A}" srcOrd="1" destOrd="0" presId="urn:microsoft.com/office/officeart/2008/layout/HorizontalMultiLevelHierarchy"/>
    <dgm:cxn modelId="{D8774002-BC4B-4322-8672-A545B84510D4}" type="presParOf" srcId="{AEC10A04-2654-4E48-BA7F-78F8195258E0}" destId="{6A562C3A-A434-4FB2-8C7E-F74AABC37D2F}" srcOrd="2" destOrd="0" presId="urn:microsoft.com/office/officeart/2008/layout/HorizontalMultiLevelHierarchy"/>
    <dgm:cxn modelId="{BD3BD5E0-219B-48EA-98A2-6A1FD01D05A8}" type="presParOf" srcId="{6A562C3A-A434-4FB2-8C7E-F74AABC37D2F}" destId="{8D59AB89-F854-406E-B00D-ED5E5846887E}" srcOrd="0" destOrd="0" presId="urn:microsoft.com/office/officeart/2008/layout/HorizontalMultiLevelHierarchy"/>
    <dgm:cxn modelId="{1E703857-191B-4960-B3BE-00E9C3F35281}" type="presParOf" srcId="{AEC10A04-2654-4E48-BA7F-78F8195258E0}" destId="{E978B0CC-96CE-490E-BA51-F37BEA396254}" srcOrd="3" destOrd="0" presId="urn:microsoft.com/office/officeart/2008/layout/HorizontalMultiLevelHierarchy"/>
    <dgm:cxn modelId="{99662B40-F769-414B-9D60-2CF55FBF2AFD}" type="presParOf" srcId="{E978B0CC-96CE-490E-BA51-F37BEA396254}" destId="{69C99D3E-F4CE-4E1B-8985-1168055A22D1}" srcOrd="0" destOrd="0" presId="urn:microsoft.com/office/officeart/2008/layout/HorizontalMultiLevelHierarchy"/>
    <dgm:cxn modelId="{BAA0AC66-C528-40E4-A1A2-849EDDA91176}" type="presParOf" srcId="{E978B0CC-96CE-490E-BA51-F37BEA396254}" destId="{E7E08CA9-ECD3-49FC-A90E-17134F8DAAB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562C3A-A434-4FB2-8C7E-F74AABC37D2F}">
      <dsp:nvSpPr>
        <dsp:cNvPr id="0" name=""/>
        <dsp:cNvSpPr/>
      </dsp:nvSpPr>
      <dsp:spPr>
        <a:xfrm>
          <a:off x="6952477" y="2698030"/>
          <a:ext cx="674236" cy="1173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7118" y="0"/>
              </a:lnTo>
              <a:lnTo>
                <a:pt x="337118" y="1173632"/>
              </a:lnTo>
              <a:lnTo>
                <a:pt x="674236" y="117363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7255757" y="3251008"/>
        <a:ext cx="67675" cy="67675"/>
      </dsp:txXfrm>
    </dsp:sp>
    <dsp:sp modelId="{38AE0EB3-C0C6-4D13-9278-3BE9D4352F84}">
      <dsp:nvSpPr>
        <dsp:cNvPr id="0" name=""/>
        <dsp:cNvSpPr/>
      </dsp:nvSpPr>
      <dsp:spPr>
        <a:xfrm>
          <a:off x="6952477" y="1555399"/>
          <a:ext cx="673785" cy="1142631"/>
        </a:xfrm>
        <a:custGeom>
          <a:avLst/>
          <a:gdLst/>
          <a:ahLst/>
          <a:cxnLst/>
          <a:rect l="0" t="0" r="0" b="0"/>
          <a:pathLst>
            <a:path>
              <a:moveTo>
                <a:pt x="0" y="1142631"/>
              </a:moveTo>
              <a:lnTo>
                <a:pt x="336892" y="1142631"/>
              </a:lnTo>
              <a:lnTo>
                <a:pt x="336892" y="0"/>
              </a:lnTo>
              <a:lnTo>
                <a:pt x="673785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7256207" y="2093552"/>
        <a:ext cx="66324" cy="66324"/>
      </dsp:txXfrm>
    </dsp:sp>
    <dsp:sp modelId="{4FFB5AE2-9079-472A-901E-9B4BAE268162}">
      <dsp:nvSpPr>
        <dsp:cNvPr id="0" name=""/>
        <dsp:cNvSpPr/>
      </dsp:nvSpPr>
      <dsp:spPr>
        <a:xfrm rot="16200000">
          <a:off x="2456541" y="-744274"/>
          <a:ext cx="2107261" cy="68846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" wrap="square" lIns="34290" tIns="34290" rIns="34290" bIns="3429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400" b="1" kern="1200" dirty="0" smtClean="0">
              <a:solidFill>
                <a:srgbClr val="0000CC"/>
              </a:solidFill>
            </a:rPr>
            <a:t>一、光    源</a:t>
          </a:r>
          <a:r>
            <a:rPr lang="zh-CN" altLang="en-US" sz="4000" b="1" kern="1200" dirty="0" smtClean="0">
              <a:solidFill>
                <a:srgbClr val="0000CC"/>
              </a:solidFill>
            </a:rPr>
            <a:t>：</a:t>
          </a:r>
          <a:endParaRPr lang="en-US" altLang="zh-CN" sz="4000" b="1" kern="1200" dirty="0" smtClean="0">
            <a:solidFill>
              <a:srgbClr val="0000CC"/>
            </a:solidFill>
          </a:endParaRPr>
        </a:p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1" kern="1200" dirty="0" smtClean="0">
              <a:solidFill>
                <a:srgbClr val="0000CC"/>
              </a:solidFill>
            </a:rPr>
            <a:t>能够发光的物体</a:t>
          </a:r>
          <a:endParaRPr lang="zh-CN" altLang="en-US" sz="4000" kern="1200" dirty="0">
            <a:solidFill>
              <a:srgbClr val="0000CC"/>
            </a:solidFill>
          </a:endParaRPr>
        </a:p>
      </dsp:txBody>
      <dsp:txXfrm>
        <a:off x="2456541" y="-744274"/>
        <a:ext cx="2107261" cy="6884610"/>
      </dsp:txXfrm>
    </dsp:sp>
    <dsp:sp modelId="{70D95C5F-F029-45F8-B6CE-87201B846AF9}">
      <dsp:nvSpPr>
        <dsp:cNvPr id="0" name=""/>
        <dsp:cNvSpPr/>
      </dsp:nvSpPr>
      <dsp:spPr>
        <a:xfrm>
          <a:off x="7626262" y="1041630"/>
          <a:ext cx="3370320" cy="10275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400" b="1" kern="1200" dirty="0" smtClean="0">
              <a:solidFill>
                <a:srgbClr val="0000CC"/>
              </a:solidFill>
            </a:rPr>
            <a:t>自然光源</a:t>
          </a:r>
          <a:endParaRPr lang="zh-CN" altLang="en-US" sz="5400" kern="1200" dirty="0">
            <a:solidFill>
              <a:srgbClr val="0000CC"/>
            </a:solidFill>
          </a:endParaRPr>
        </a:p>
      </dsp:txBody>
      <dsp:txXfrm>
        <a:off x="7626262" y="1041630"/>
        <a:ext cx="3370320" cy="1027536"/>
      </dsp:txXfrm>
    </dsp:sp>
    <dsp:sp modelId="{69C99D3E-F4CE-4E1B-8985-1168055A22D1}">
      <dsp:nvSpPr>
        <dsp:cNvPr id="0" name=""/>
        <dsp:cNvSpPr/>
      </dsp:nvSpPr>
      <dsp:spPr>
        <a:xfrm>
          <a:off x="7626714" y="3357894"/>
          <a:ext cx="3370320" cy="10275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400" b="1" kern="1200" dirty="0" smtClean="0">
              <a:solidFill>
                <a:srgbClr val="0000CC"/>
              </a:solidFill>
            </a:rPr>
            <a:t>人造光源</a:t>
          </a:r>
          <a:endParaRPr lang="zh-CN" altLang="en-US" sz="5400" kern="1200" dirty="0">
            <a:solidFill>
              <a:srgbClr val="0000CC"/>
            </a:solidFill>
          </a:endParaRPr>
        </a:p>
      </dsp:txBody>
      <dsp:txXfrm>
        <a:off x="7626714" y="3357894"/>
        <a:ext cx="3370320" cy="10275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FD9D2DDA-69D8-473F-A583-B6774B31A77B}" type="datetimeFigureOut">
              <a:rPr lang="en-US" altLang="zh-CN"/>
              <a:t>6/14/2017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02392CCB-FF08-4D29-8DA3-E1FD86044808}" type="slidenum">
              <a:rPr lang="zh-CN"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6621533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A01F6DFB-6833-46E4-B515-70E0D9178056}" type="datetimeFigureOut">
              <a:t>2016/11/3</a:t>
            </a:fld>
            <a:endParaRPr lang="zh-CN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958706C7-F2C3-48B6-8A22-C484D800B5D4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599506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" y="1905000"/>
            <a:ext cx="12188826" cy="32004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50000"/>
                </a:schemeClr>
              </a:gs>
              <a:gs pos="0">
                <a:schemeClr val="accent1">
                  <a:lumMod val="60000"/>
                  <a:lumOff val="40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/>
          </a:p>
        </p:txBody>
      </p:sp>
      <p:sp>
        <p:nvSpPr>
          <p:cNvPr id="10" name="矩形 9"/>
          <p:cNvSpPr/>
          <p:nvPr/>
        </p:nvSpPr>
        <p:spPr>
          <a:xfrm>
            <a:off x="-2" y="1795132"/>
            <a:ext cx="12188826" cy="73152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80000"/>
                </a:schemeClr>
              </a:gs>
              <a:gs pos="0">
                <a:schemeClr val="accent1">
                  <a:lumMod val="60000"/>
                  <a:lumOff val="4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/>
          </a:p>
        </p:txBody>
      </p:sp>
      <p:sp>
        <p:nvSpPr>
          <p:cNvPr id="11" name="矩形 10"/>
          <p:cNvSpPr/>
          <p:nvPr/>
        </p:nvSpPr>
        <p:spPr>
          <a:xfrm>
            <a:off x="-2" y="5142116"/>
            <a:ext cx="12188826" cy="73152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80000"/>
                </a:schemeClr>
              </a:gs>
              <a:gs pos="0">
                <a:schemeClr val="accent1">
                  <a:lumMod val="60000"/>
                  <a:lumOff val="4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95400" y="2079812"/>
            <a:ext cx="9601200" cy="1724092"/>
          </a:xfrm>
        </p:spPr>
        <p:txBody>
          <a:bodyPr anchor="b"/>
          <a:lstStyle>
            <a:lvl1pPr algn="ctr" latinLnBrk="0">
              <a:defRPr lang="zh-CN" sz="54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95400" y="3959352"/>
            <a:ext cx="9601200" cy="914400"/>
          </a:xfrm>
        </p:spPr>
        <p:txBody>
          <a:bodyPr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CN" sz="2000"/>
            </a:lvl1pPr>
            <a:lvl2pPr marL="457200" indent="0" algn="ctr" latinLnBrk="0">
              <a:buNone/>
              <a:defRPr lang="zh-CN" sz="2800"/>
            </a:lvl2pPr>
            <a:lvl3pPr marL="914400" indent="0" algn="ctr" latinLnBrk="0">
              <a:buNone/>
              <a:defRPr lang="zh-CN" sz="2400"/>
            </a:lvl3pPr>
            <a:lvl4pPr marL="1371600" indent="0" algn="ctr" latinLnBrk="0">
              <a:buNone/>
              <a:defRPr lang="zh-CN" sz="2000"/>
            </a:lvl4pPr>
            <a:lvl5pPr marL="1828800" indent="0" algn="ctr" latinLnBrk="0">
              <a:buNone/>
              <a:defRPr lang="zh-CN" sz="2000"/>
            </a:lvl5pPr>
            <a:lvl6pPr marL="2286000" indent="0" algn="ctr" latinLnBrk="0">
              <a:buNone/>
              <a:defRPr lang="zh-CN" sz="2000"/>
            </a:lvl6pPr>
            <a:lvl7pPr marL="2743200" indent="0" algn="ctr" latinLnBrk="0">
              <a:buNone/>
              <a:defRPr lang="zh-CN" sz="2000"/>
            </a:lvl7pPr>
            <a:lvl8pPr marL="3200400" indent="0" algn="ctr" latinLnBrk="0">
              <a:buNone/>
              <a:defRPr lang="zh-CN" sz="2000"/>
            </a:lvl8pPr>
            <a:lvl9pPr marL="3657600" indent="0" algn="ctr" latinLnBrk="0">
              <a:buNone/>
              <a:defRPr lang="zh-CN" sz="20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val="198575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 latinLnBrk="0">
              <a:defRPr lang="zh-CN"/>
            </a:lvl5pPr>
            <a:lvl6pPr latinLnBrk="0">
              <a:defRPr lang="zh-CN"/>
            </a:lvl6pPr>
            <a:lvl7pPr latinLnBrk="0">
              <a:defRPr lang="zh-CN"/>
            </a:lvl7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t>2016/11/3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735931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274638"/>
            <a:ext cx="2628900" cy="5897562"/>
          </a:xfrm>
        </p:spPr>
        <p:txBody>
          <a:bodyPr vert="eaVert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8975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t>2016/11/3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423050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latinLnBrk="0"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latinLnBrk="0">
              <a:defRPr lang="zh-CN"/>
            </a:lvl6pPr>
            <a:lvl7pPr latinLnBrk="0">
              <a:defRPr lang="zh-CN"/>
            </a:lvl7pPr>
            <a:lvl8pPr latinLnBrk="0">
              <a:defRPr lang="zh-CN"/>
            </a:lvl8pPr>
            <a:lvl9pPr latinLnBrk="0">
              <a:defRPr lang="zh-CN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t>2016/11/3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4217319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gradFill rotWithShape="1">
          <a:gsLst>
            <a:gs pos="100000">
              <a:schemeClr val="accent1">
                <a:alpha val="80000"/>
              </a:schemeClr>
            </a:gs>
            <a:gs pos="0">
              <a:schemeClr val="accent1">
                <a:lumMod val="40000"/>
                <a:lumOff val="60000"/>
                <a:alpha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5400" y="2130552"/>
            <a:ext cx="9601200" cy="2359152"/>
          </a:xfrm>
        </p:spPr>
        <p:txBody>
          <a:bodyPr anchor="b">
            <a:normAutofit/>
          </a:bodyPr>
          <a:lstStyle>
            <a:lvl1pPr algn="ctr" latinLnBrk="0">
              <a:defRPr lang="zh-CN" sz="5400" b="1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95400" y="4572000"/>
            <a:ext cx="9601200" cy="841248"/>
          </a:xfrm>
        </p:spPr>
        <p:txBody>
          <a:bodyPr anchor="t"/>
          <a:lstStyle>
            <a:lvl1pPr marL="0" indent="0" algn="ctr" latinLnBrk="0">
              <a:spcBef>
                <a:spcPts val="0"/>
              </a:spcBef>
              <a:buNone/>
              <a:defRPr lang="zh-CN" sz="20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latinLnBrk="0">
              <a:buNone/>
              <a:defRPr lang="zh-CN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zh-CN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t>2016/11/3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16203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41120" y="1901952"/>
            <a:ext cx="4572000" cy="4123944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/>
            </a:lvl7pPr>
            <a:lvl8pPr latinLnBrk="0">
              <a:defRPr lang="zh-CN" sz="1400"/>
            </a:lvl8pPr>
            <a:lvl9pPr latinLnBrk="0">
              <a:defRPr lang="zh-CN"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78880" y="1901952"/>
            <a:ext cx="4572000" cy="4123944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/>
            </a:lvl7pPr>
            <a:lvl8pPr latinLnBrk="0">
              <a:defRPr lang="zh-CN" sz="1400"/>
            </a:lvl8pPr>
            <a:lvl9pPr latinLnBrk="0">
              <a:defRPr lang="zh-CN"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t>2016/11/3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67635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zh-CN" dirty="0"/>
              <a:t>
</a:t>
            </a:r>
            <a:r>
              <a:rPr lang="zh-CN" dirty="0" smtClean="0"/>
              <a:t>单击</a:t>
            </a:r>
            <a:r>
              <a:rPr lang="zh-CN" dirty="0"/>
              <a:t>此处编辑母版标题</a:t>
            </a:r>
            <a:r>
              <a:rPr lang="zh-CN" dirty="0" smtClean="0"/>
              <a:t>样式    </a:t>
            </a:r>
            <a:endParaRPr 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341120" y="1837464"/>
            <a:ext cx="4572000" cy="766588"/>
          </a:xfrm>
        </p:spPr>
        <p:txBody>
          <a:bodyPr anchor="ctr">
            <a:normAutofit/>
          </a:bodyPr>
          <a:lstStyle>
            <a:lvl1pPr marL="0" indent="0" algn="l" latinLnBrk="0">
              <a:spcBef>
                <a:spcPts val="0"/>
              </a:spcBef>
              <a:buNone/>
              <a:defRPr lang="zh-CN" sz="2200" b="1">
                <a:solidFill>
                  <a:schemeClr val="tx1"/>
                </a:solidFill>
              </a:defRPr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dirty="0" smtClean="0"/>
              <a:t>
            </a:t>
            </a:r>
            <a:r>
              <a:rPr lang="zh-CN" dirty="0"/>
              <a:t>
</a:t>
            </a:r>
            <a:r>
              <a:rPr lang="zh-CN" dirty="0" smtClean="0"/>
              <a:t>单击</a:t>
            </a:r>
            <a:r>
              <a:rPr lang="zh-CN" dirty="0"/>
              <a:t>此处编辑母版文本样式
          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341120" y="2740732"/>
            <a:ext cx="4572000" cy="3288847"/>
          </a:xfrm>
        </p:spPr>
        <p:txBody>
          <a:bodyPr>
            <a:normAutofit/>
          </a:bodyPr>
          <a:lstStyle>
            <a:lvl1pPr marL="331470" indent="-285750" latinLnBrk="0">
              <a:buFont typeface="Arial" panose="020B0604020202020204" pitchFamily="34" charset="0"/>
              <a:buChar char="•"/>
              <a:defRPr lang="zh-CN" sz="2000"/>
            </a:lvl1pPr>
            <a:lvl2pPr marL="651510" indent="-285750" latinLnBrk="0">
              <a:buFont typeface="Arial" panose="020B0604020202020204" pitchFamily="34" charset="0"/>
              <a:buChar char="•"/>
              <a:defRPr lang="zh-CN" sz="1800"/>
            </a:lvl2pPr>
            <a:lvl3pPr marL="971550" indent="-285750" latinLnBrk="0">
              <a:buFont typeface="Arial" panose="020B0604020202020204" pitchFamily="34" charset="0"/>
              <a:buChar char="•"/>
              <a:defRPr lang="zh-CN" sz="1600" baseline="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200"/>
            </a:lvl6pPr>
            <a:lvl7pPr latinLnBrk="0">
              <a:defRPr lang="zh-CN" sz="1200"/>
            </a:lvl7pPr>
            <a:lvl8pPr latinLnBrk="0">
              <a:defRPr lang="zh-CN" sz="1200"/>
            </a:lvl8pPr>
            <a:lvl9pPr latinLnBrk="0">
              <a:defRPr lang="zh-CN"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dirty="0" smtClean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78880" y="1837464"/>
            <a:ext cx="4572000" cy="766588"/>
          </a:xfrm>
        </p:spPr>
        <p:txBody>
          <a:bodyPr anchor="ctr"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2200" b="1">
                <a:solidFill>
                  <a:schemeClr val="tx1"/>
                </a:solidFill>
              </a:defRPr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dirty="0"/>
              <a:t>
</a:t>
            </a:r>
            <a:r>
              <a:rPr lang="zh-CN" dirty="0" smtClean="0"/>
              <a:t> </a:t>
            </a:r>
            <a:r>
              <a:rPr lang="zh-CN" dirty="0"/>
              <a:t>单击此处编辑母版文本样式
          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78880" y="2740732"/>
            <a:ext cx="4572000" cy="3288847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200"/>
            </a:lvl6pPr>
            <a:lvl7pPr latinLnBrk="0">
              <a:defRPr lang="zh-CN" sz="1200"/>
            </a:lvl7pPr>
            <a:lvl8pPr latinLnBrk="0">
              <a:defRPr lang="zh-CN" sz="1200"/>
            </a:lvl8pPr>
            <a:lvl9pPr latinLnBrk="0">
              <a:defRPr lang="zh-CN"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/>
              <a:t>
            </a:t>
            </a:r>
            <a:fld id="{0B277187-C200-495F-A386-621319EADA8F}" type="datetimeFigureOut">
              <a:t>2016/11/3</a:t>
            </a:fld>
            <a:r>
              <a:rPr lang="zh-CN"/>
              <a:t>
            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dirty="0"/>
              <a:t>
            </a:t>
            </a:r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/>
              <a:t>
            </a:t>
            </a:r>
            <a:fld id="{FC749032-2A07-4AE8-BA90-74324CAE0C87}" type="slidenum">
              <a:t>‹#›</a:t>
            </a:fld>
            <a:r>
              <a:rPr lang="zh-CN"/>
              <a:t>
            </a:t>
            </a:r>
          </a:p>
        </p:txBody>
      </p:sp>
    </p:spTree>
    <p:extLst>
      <p:ext uri="{BB962C8B-B14F-4D97-AF65-F5344CB8AC3E}">
        <p14:creationId xmlns:p14="http://schemas.microsoft.com/office/powerpoint/2010/main" val="325439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t>2016/11/3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41291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 4"/>
          <p:cNvGrpSpPr/>
          <p:nvPr/>
        </p:nvGrpSpPr>
        <p:grpSpPr>
          <a:xfrm flipV="1">
            <a:off x="1585" y="0"/>
            <a:ext cx="12188827" cy="377952"/>
            <a:chOff x="-1" y="6480048"/>
            <a:chExt cx="12188827" cy="377952"/>
          </a:xfrm>
        </p:grpSpPr>
        <p:sp>
          <p:nvSpPr>
            <p:cNvPr id="6" name="矩形 5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/>
            </a:p>
          </p:txBody>
        </p:sp>
        <p:sp>
          <p:nvSpPr>
            <p:cNvPr id="7" name="矩形 6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/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t>2016/11/3</a:t>
            </a:fld>
            <a:endParaRPr 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29543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/>
        </p:nvGrpSpPr>
        <p:grpSpPr>
          <a:xfrm flipV="1">
            <a:off x="1585" y="0"/>
            <a:ext cx="12188827" cy="377952"/>
            <a:chOff x="-1" y="6480048"/>
            <a:chExt cx="12188827" cy="377952"/>
          </a:xfrm>
        </p:grpSpPr>
        <p:sp>
          <p:nvSpPr>
            <p:cNvPr id="9" name="矩形 8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/>
            </a:p>
          </p:txBody>
        </p:sp>
        <p:sp>
          <p:nvSpPr>
            <p:cNvPr id="10" name="矩形 9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70648" y="2350008"/>
            <a:ext cx="4206240" cy="1993392"/>
          </a:xfrm>
        </p:spPr>
        <p:txBody>
          <a:bodyPr anchor="b">
            <a:normAutofit/>
          </a:bodyPr>
          <a:lstStyle>
            <a:lvl1pPr latinLnBrk="0">
              <a:defRPr lang="zh-CN" sz="3400" b="1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58952"/>
            <a:ext cx="6629400" cy="5330952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/>
            </a:lvl7pPr>
            <a:lvl8pPr latinLnBrk="0">
              <a:defRPr lang="zh-CN" sz="1400"/>
            </a:lvl8pPr>
            <a:lvl9pPr latinLnBrk="0">
              <a:defRPr lang="zh-CN"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470648" y="4361688"/>
            <a:ext cx="4206240" cy="1728216"/>
          </a:xfr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CN" sz="16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t>2016/11/3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53937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/>
        </p:nvGrpSpPr>
        <p:grpSpPr>
          <a:xfrm flipV="1">
            <a:off x="1585" y="0"/>
            <a:ext cx="12188827" cy="377952"/>
            <a:chOff x="-1" y="6480048"/>
            <a:chExt cx="12188827" cy="377952"/>
          </a:xfrm>
        </p:grpSpPr>
        <p:sp>
          <p:nvSpPr>
            <p:cNvPr id="9" name="矩形 8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/>
            </a:p>
          </p:txBody>
        </p:sp>
        <p:sp>
          <p:nvSpPr>
            <p:cNvPr id="10" name="矩形 9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70648" y="2350008"/>
            <a:ext cx="4206240" cy="1993392"/>
          </a:xfrm>
        </p:spPr>
        <p:txBody>
          <a:bodyPr anchor="b">
            <a:normAutofit/>
          </a:bodyPr>
          <a:lstStyle>
            <a:lvl1pPr latinLnBrk="0">
              <a:defRPr lang="zh-CN" sz="3400" b="1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50811" y="506104"/>
            <a:ext cx="6858002" cy="5843016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>
            <a:lvl1pPr marL="0" indent="0" algn="ctr" latinLnBrk="0">
              <a:buNone/>
              <a:defRPr lang="zh-CN" sz="20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470648" y="4361688"/>
            <a:ext cx="4206240" cy="1728216"/>
          </a:xfr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CN" sz="16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77187-C200-495F-A386-621319EADA8F}" type="datetimeFigureOut">
              <a:t>2016/11/3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10198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  <a:alpha val="59000"/>
              </a:schemeClr>
            </a:gs>
            <a:gs pos="40000">
              <a:schemeClr val="accent1">
                <a:lumMod val="20000"/>
                <a:lumOff val="80000"/>
                <a:alpha val="66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-1" y="6480048"/>
            <a:ext cx="12188827" cy="377952"/>
            <a:chOff x="-1" y="6480048"/>
            <a:chExt cx="12188827" cy="377952"/>
          </a:xfrm>
        </p:grpSpPr>
        <p:sp>
          <p:nvSpPr>
            <p:cNvPr id="7" name="矩形 6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/>
            </a:p>
          </p:txBody>
        </p:sp>
        <p:sp>
          <p:nvSpPr>
            <p:cNvPr id="8" name="矩形 7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/>
            </a:p>
          </p:txBody>
        </p:sp>
      </p:grp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41120" y="1901952"/>
            <a:ext cx="9509760" cy="41276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  <a:p>
            <a:pPr lvl="2"/>
            <a:r>
              <a:rPr lang="zh-CN" dirty="0"/>
              <a:t>第三级</a:t>
            </a:r>
          </a:p>
          <a:p>
            <a:pPr lvl="3"/>
            <a:r>
              <a:rPr lang="zh-CN" dirty="0"/>
              <a:t>第四级</a:t>
            </a:r>
          </a:p>
          <a:p>
            <a:pPr lvl="4"/>
            <a:r>
              <a:rPr lang="zh-CN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96012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900">
                <a:solidFill>
                  <a:schemeClr val="tx1"/>
                </a:solidFill>
              </a:defRPr>
            </a:lvl1pPr>
          </a:lstStyle>
          <a:p>
            <a:fld id="{0B277187-C200-495F-A386-621319EADA8F}" type="datetimeFigureOut">
              <a:pPr/>
              <a:t>2016/11/3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341120" y="6601968"/>
            <a:ext cx="7159752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zh-CN" sz="900">
                <a:solidFill>
                  <a:schemeClr val="tx1"/>
                </a:solidFill>
              </a:defRPr>
            </a:lvl1pPr>
          </a:lstStyle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210800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900">
                <a:solidFill>
                  <a:schemeClr val="tx1"/>
                </a:solidFill>
              </a:defRPr>
            </a:lvl1pPr>
          </a:lstStyle>
          <a:p>
            <a:fld id="{FC749032-2A07-4AE8-BA90-74324CAE0C87}" type="slidenum"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870023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sz="3400" b="1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lang="zh-CN" sz="2000" kern="1200">
          <a:solidFill>
            <a:schemeClr val="tx1">
              <a:lumMod val="90000"/>
              <a:lumOff val="10000"/>
            </a:schemeClr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100000"/>
        <a:buFont typeface="Arial" pitchFamily="34" charset="0"/>
        <a:buChar char="▪"/>
        <a:defRPr lang="zh-CN" sz="1800" kern="1200">
          <a:solidFill>
            <a:schemeClr val="tx1">
              <a:lumMod val="90000"/>
              <a:lumOff val="10000"/>
            </a:schemeClr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lang="zh-CN" sz="1600" kern="1200">
          <a:solidFill>
            <a:schemeClr val="tx1">
              <a:lumMod val="90000"/>
              <a:lumOff val="10000"/>
            </a:schemeClr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lang="zh-CN" sz="1400" kern="1200">
          <a:solidFill>
            <a:schemeClr val="tx1">
              <a:lumMod val="90000"/>
              <a:lumOff val="10000"/>
            </a:schemeClr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lang="zh-CN" sz="1400" kern="1200">
          <a:solidFill>
            <a:schemeClr val="tx1">
              <a:lumMod val="90000"/>
              <a:lumOff val="10000"/>
            </a:schemeClr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lang="zh-CN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lang="zh-CN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lang="zh-CN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lang="zh-CN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heilongjiang.northeast.cn/system/2006/07/20/050478535.s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8.xml"/><Relationship Id="rId4" Type="http://schemas.openxmlformats.org/officeDocument/2006/relationships/hyperlink" Target="&#25163;&#24433;720.mp4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4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ry.exe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7.w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hyperlink" Target="http://www.iecool.com/desk/show/1213/154650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资料带 2"/>
          <p:cNvSpPr/>
          <p:nvPr/>
        </p:nvSpPr>
        <p:spPr>
          <a:xfrm>
            <a:off x="2010032" y="1178009"/>
            <a:ext cx="8073081" cy="2232454"/>
          </a:xfrm>
          <a:prstGeom prst="flowChartPunchedTape">
            <a:avLst/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>
                <a:solidFill>
                  <a:srgbClr val="0000CC"/>
                </a:solidFill>
              </a:rPr>
              <a:t>4.1 </a:t>
            </a:r>
            <a:r>
              <a:rPr lang="zh-CN" altLang="en-US" sz="6000" b="1" dirty="0">
                <a:solidFill>
                  <a:srgbClr val="0000CC"/>
                </a:solidFill>
              </a:rPr>
              <a:t>光的直线传播</a:t>
            </a:r>
          </a:p>
        </p:txBody>
      </p:sp>
      <p:sp>
        <p:nvSpPr>
          <p:cNvPr id="5" name="流程图: 预定义过程 4"/>
          <p:cNvSpPr/>
          <p:nvPr/>
        </p:nvSpPr>
        <p:spPr>
          <a:xfrm>
            <a:off x="9012195" y="4102443"/>
            <a:ext cx="2957384" cy="675503"/>
          </a:xfrm>
          <a:prstGeom prst="flowChartPredefined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2"/>
                </a:solidFill>
              </a:rPr>
              <a:t>灵璧</a:t>
            </a:r>
            <a:r>
              <a:rPr lang="zh-CN" altLang="en-US" sz="2000" b="1" dirty="0" smtClean="0">
                <a:solidFill>
                  <a:schemeClr val="tx2"/>
                </a:solidFill>
              </a:rPr>
              <a:t>县范桥初中     李  晋</a:t>
            </a:r>
            <a:endParaRPr lang="zh-CN" altLang="zh-CN" sz="2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01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016" y="384713"/>
            <a:ext cx="9244668" cy="5922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2720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534" y="383059"/>
            <a:ext cx="9020175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61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" name="内容占位符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92" y="805343"/>
            <a:ext cx="10182128" cy="5077304"/>
          </a:xfrm>
        </p:spPr>
      </p:pic>
    </p:spTree>
    <p:extLst>
      <p:ext uri="{BB962C8B-B14F-4D97-AF65-F5344CB8AC3E}">
        <p14:creationId xmlns:p14="http://schemas.microsoft.com/office/powerpoint/2010/main" val="307952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401153" y="2111331"/>
            <a:ext cx="4105275" cy="74613"/>
            <a:chOff x="1020" y="2387"/>
            <a:chExt cx="1905" cy="0"/>
          </a:xfrm>
        </p:grpSpPr>
        <p:sp>
          <p:nvSpPr>
            <p:cNvPr id="6" name="Line 4"/>
            <p:cNvSpPr>
              <a:spLocks noChangeShapeType="1"/>
            </p:cNvSpPr>
            <p:nvPr/>
          </p:nvSpPr>
          <p:spPr bwMode="auto">
            <a:xfrm>
              <a:off x="1020" y="2387"/>
              <a:ext cx="1905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auto">
            <a:xfrm>
              <a:off x="1020" y="2387"/>
              <a:ext cx="817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01153" y="1046375"/>
            <a:ext cx="27868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</a:rPr>
              <a:t>2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</a:rPr>
              <a:t>、光    线  ：</a:t>
            </a:r>
            <a:endParaRPr kumimoji="0" lang="zh-CN" altLang="en-US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9853" y="4499573"/>
            <a:ext cx="82872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</a:rPr>
              <a:t>注意</a:t>
            </a:r>
            <a:r>
              <a:rPr lang="en-US" altLang="zh-CN" sz="2800" b="1" dirty="0">
                <a:solidFill>
                  <a:schemeClr val="tx2"/>
                </a:solidFill>
              </a:rPr>
              <a:t>:</a:t>
            </a:r>
            <a:r>
              <a:rPr lang="zh-CN" altLang="en-US" sz="2800" b="1" dirty="0">
                <a:solidFill>
                  <a:schemeClr val="tx2"/>
                </a:solidFill>
              </a:rPr>
              <a:t>光是客观存在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的。但</a:t>
            </a:r>
            <a:r>
              <a:rPr lang="zh-CN" altLang="en-US" sz="2800" b="1" dirty="0">
                <a:solidFill>
                  <a:schemeClr val="tx2"/>
                </a:solidFill>
              </a:rPr>
              <a:t>光线是表示光的一种理想模型．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只是表示</a:t>
            </a:r>
            <a:r>
              <a:rPr lang="zh-CN" altLang="en-US" sz="2800" b="1" dirty="0">
                <a:solidFill>
                  <a:schemeClr val="tx2"/>
                </a:solidFill>
              </a:rPr>
              <a:t>光的传播路径的一种方式，是用来表示光的线路，而不是光．</a:t>
            </a:r>
          </a:p>
        </p:txBody>
      </p:sp>
      <p:sp>
        <p:nvSpPr>
          <p:cNvPr id="48" name="文本框 47"/>
          <p:cNvSpPr txBox="1">
            <a:spLocks noChangeArrowheads="1"/>
          </p:cNvSpPr>
          <p:nvPr/>
        </p:nvSpPr>
        <p:spPr bwMode="auto">
          <a:xfrm>
            <a:off x="5674755" y="1660417"/>
            <a:ext cx="2299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/>
              <a:t>点光源的</a:t>
            </a:r>
            <a:r>
              <a:rPr lang="zh-CN" altLang="en-US" sz="2400" b="1" dirty="0"/>
              <a:t>光线</a:t>
            </a:r>
            <a:r>
              <a:rPr lang="zh-CN" altLang="en-US" sz="2000" b="1" dirty="0"/>
              <a:t>：</a:t>
            </a:r>
          </a:p>
        </p:txBody>
      </p:sp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5694550" y="2824055"/>
            <a:ext cx="17828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/>
              <a:t>平行光线</a:t>
            </a:r>
            <a:r>
              <a:rPr lang="zh-CN" altLang="en-US" sz="2800" b="1" dirty="0"/>
              <a:t>：</a:t>
            </a:r>
          </a:p>
        </p:txBody>
      </p: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8192530" y="2955817"/>
            <a:ext cx="2133600" cy="838200"/>
            <a:chOff x="0" y="0"/>
            <a:chExt cx="1344" cy="528"/>
          </a:xfrm>
        </p:grpSpPr>
        <p:grpSp>
          <p:nvGrpSpPr>
            <p:cNvPr id="51" name="组合 27656"/>
            <p:cNvGrpSpPr>
              <a:grpSpLocks/>
            </p:cNvGrpSpPr>
            <p:nvPr/>
          </p:nvGrpSpPr>
          <p:grpSpPr bwMode="auto">
            <a:xfrm>
              <a:off x="0" y="0"/>
              <a:ext cx="1344" cy="0"/>
              <a:chOff x="0" y="0"/>
              <a:chExt cx="1344" cy="0"/>
            </a:xfrm>
          </p:grpSpPr>
          <p:sp>
            <p:nvSpPr>
              <p:cNvPr id="64" name="直接连接符 27657"/>
              <p:cNvSpPr>
                <a:spLocks noChangeShapeType="1"/>
              </p:cNvSpPr>
              <p:nvPr/>
            </p:nvSpPr>
            <p:spPr bwMode="auto">
              <a:xfrm>
                <a:off x="0" y="0"/>
                <a:ext cx="1344" cy="0"/>
              </a:xfrm>
              <a:prstGeom prst="line">
                <a:avLst/>
              </a:prstGeom>
              <a:noFill/>
              <a:ln w="38100">
                <a:solidFill>
                  <a:srgbClr val="FF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直接连接符 27658"/>
              <p:cNvSpPr>
                <a:spLocks noChangeShapeType="1"/>
              </p:cNvSpPr>
              <p:nvPr/>
            </p:nvSpPr>
            <p:spPr bwMode="auto">
              <a:xfrm>
                <a:off x="582" y="0"/>
                <a:ext cx="180" cy="0"/>
              </a:xfrm>
              <a:prstGeom prst="line">
                <a:avLst/>
              </a:prstGeom>
              <a:noFill/>
              <a:ln w="38100">
                <a:solidFill>
                  <a:srgbClr val="FF0066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2" name="组合 27659"/>
            <p:cNvGrpSpPr>
              <a:grpSpLocks/>
            </p:cNvGrpSpPr>
            <p:nvPr/>
          </p:nvGrpSpPr>
          <p:grpSpPr bwMode="auto">
            <a:xfrm>
              <a:off x="0" y="132"/>
              <a:ext cx="1344" cy="0"/>
              <a:chOff x="0" y="0"/>
              <a:chExt cx="1344" cy="0"/>
            </a:xfrm>
          </p:grpSpPr>
          <p:sp>
            <p:nvSpPr>
              <p:cNvPr id="62" name="直接连接符 27660"/>
              <p:cNvSpPr>
                <a:spLocks noChangeShapeType="1"/>
              </p:cNvSpPr>
              <p:nvPr/>
            </p:nvSpPr>
            <p:spPr bwMode="auto">
              <a:xfrm>
                <a:off x="0" y="0"/>
                <a:ext cx="1344" cy="0"/>
              </a:xfrm>
              <a:prstGeom prst="line">
                <a:avLst/>
              </a:prstGeom>
              <a:noFill/>
              <a:ln w="38100">
                <a:solidFill>
                  <a:srgbClr val="FF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直接连接符 27661"/>
              <p:cNvSpPr>
                <a:spLocks noChangeShapeType="1"/>
              </p:cNvSpPr>
              <p:nvPr/>
            </p:nvSpPr>
            <p:spPr bwMode="auto">
              <a:xfrm>
                <a:off x="582" y="0"/>
                <a:ext cx="180" cy="0"/>
              </a:xfrm>
              <a:prstGeom prst="line">
                <a:avLst/>
              </a:prstGeom>
              <a:noFill/>
              <a:ln w="38100">
                <a:solidFill>
                  <a:srgbClr val="FF0066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3" name="组合 27662"/>
            <p:cNvGrpSpPr>
              <a:grpSpLocks/>
            </p:cNvGrpSpPr>
            <p:nvPr/>
          </p:nvGrpSpPr>
          <p:grpSpPr bwMode="auto">
            <a:xfrm>
              <a:off x="0" y="264"/>
              <a:ext cx="1344" cy="0"/>
              <a:chOff x="0" y="0"/>
              <a:chExt cx="1344" cy="0"/>
            </a:xfrm>
          </p:grpSpPr>
          <p:sp>
            <p:nvSpPr>
              <p:cNvPr id="60" name="直接连接符 27663"/>
              <p:cNvSpPr>
                <a:spLocks noChangeShapeType="1"/>
              </p:cNvSpPr>
              <p:nvPr/>
            </p:nvSpPr>
            <p:spPr bwMode="auto">
              <a:xfrm>
                <a:off x="0" y="0"/>
                <a:ext cx="1344" cy="0"/>
              </a:xfrm>
              <a:prstGeom prst="line">
                <a:avLst/>
              </a:prstGeom>
              <a:noFill/>
              <a:ln w="38100">
                <a:solidFill>
                  <a:srgbClr val="FF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直接连接符 27664"/>
              <p:cNvSpPr>
                <a:spLocks noChangeShapeType="1"/>
              </p:cNvSpPr>
              <p:nvPr/>
            </p:nvSpPr>
            <p:spPr bwMode="auto">
              <a:xfrm>
                <a:off x="582" y="0"/>
                <a:ext cx="180" cy="0"/>
              </a:xfrm>
              <a:prstGeom prst="line">
                <a:avLst/>
              </a:prstGeom>
              <a:noFill/>
              <a:ln w="38100">
                <a:solidFill>
                  <a:srgbClr val="FF0066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4" name="组合 27665"/>
            <p:cNvGrpSpPr>
              <a:grpSpLocks/>
            </p:cNvGrpSpPr>
            <p:nvPr/>
          </p:nvGrpSpPr>
          <p:grpSpPr bwMode="auto">
            <a:xfrm>
              <a:off x="0" y="396"/>
              <a:ext cx="1344" cy="0"/>
              <a:chOff x="0" y="0"/>
              <a:chExt cx="1344" cy="0"/>
            </a:xfrm>
          </p:grpSpPr>
          <p:sp>
            <p:nvSpPr>
              <p:cNvPr id="58" name="直接连接符 27666"/>
              <p:cNvSpPr>
                <a:spLocks noChangeShapeType="1"/>
              </p:cNvSpPr>
              <p:nvPr/>
            </p:nvSpPr>
            <p:spPr bwMode="auto">
              <a:xfrm>
                <a:off x="0" y="0"/>
                <a:ext cx="1344" cy="0"/>
              </a:xfrm>
              <a:prstGeom prst="line">
                <a:avLst/>
              </a:prstGeom>
              <a:noFill/>
              <a:ln w="38100">
                <a:solidFill>
                  <a:srgbClr val="FF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" name="直接连接符 27667"/>
              <p:cNvSpPr>
                <a:spLocks noChangeShapeType="1"/>
              </p:cNvSpPr>
              <p:nvPr/>
            </p:nvSpPr>
            <p:spPr bwMode="auto">
              <a:xfrm>
                <a:off x="582" y="0"/>
                <a:ext cx="180" cy="0"/>
              </a:xfrm>
              <a:prstGeom prst="line">
                <a:avLst/>
              </a:prstGeom>
              <a:noFill/>
              <a:ln w="38100">
                <a:solidFill>
                  <a:srgbClr val="FF0066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5" name="组合 27668"/>
            <p:cNvGrpSpPr>
              <a:grpSpLocks/>
            </p:cNvGrpSpPr>
            <p:nvPr/>
          </p:nvGrpSpPr>
          <p:grpSpPr bwMode="auto">
            <a:xfrm>
              <a:off x="0" y="528"/>
              <a:ext cx="1344" cy="0"/>
              <a:chOff x="0" y="0"/>
              <a:chExt cx="1344" cy="0"/>
            </a:xfrm>
          </p:grpSpPr>
          <p:sp>
            <p:nvSpPr>
              <p:cNvPr id="56" name="直接连接符 27669"/>
              <p:cNvSpPr>
                <a:spLocks noChangeShapeType="1"/>
              </p:cNvSpPr>
              <p:nvPr/>
            </p:nvSpPr>
            <p:spPr bwMode="auto">
              <a:xfrm>
                <a:off x="0" y="0"/>
                <a:ext cx="1344" cy="0"/>
              </a:xfrm>
              <a:prstGeom prst="line">
                <a:avLst/>
              </a:prstGeom>
              <a:noFill/>
              <a:ln w="38100">
                <a:solidFill>
                  <a:srgbClr val="FF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" name="直接连接符 27670"/>
              <p:cNvSpPr>
                <a:spLocks noChangeShapeType="1"/>
              </p:cNvSpPr>
              <p:nvPr/>
            </p:nvSpPr>
            <p:spPr bwMode="auto">
              <a:xfrm>
                <a:off x="582" y="0"/>
                <a:ext cx="180" cy="0"/>
              </a:xfrm>
              <a:prstGeom prst="line">
                <a:avLst/>
              </a:prstGeom>
              <a:noFill/>
              <a:ln w="38100">
                <a:solidFill>
                  <a:srgbClr val="FF0066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6" name="文本框 65"/>
          <p:cNvSpPr txBox="1">
            <a:spLocks noChangeArrowheads="1"/>
          </p:cNvSpPr>
          <p:nvPr/>
        </p:nvSpPr>
        <p:spPr bwMode="auto">
          <a:xfrm>
            <a:off x="5763594" y="3336817"/>
            <a:ext cx="11288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/>
              <a:t>(</a:t>
            </a:r>
            <a:r>
              <a:rPr lang="zh-CN" altLang="en-US" sz="2000" b="1" dirty="0"/>
              <a:t>太阳光</a:t>
            </a:r>
            <a:r>
              <a:rPr lang="en-US" altLang="zh-CN" sz="2000" b="1" dirty="0"/>
              <a:t>)</a:t>
            </a:r>
          </a:p>
        </p:txBody>
      </p:sp>
      <p:sp>
        <p:nvSpPr>
          <p:cNvPr id="67" name="文本框 66"/>
          <p:cNvSpPr txBox="1">
            <a:spLocks noChangeArrowheads="1"/>
          </p:cNvSpPr>
          <p:nvPr/>
        </p:nvSpPr>
        <p:spPr bwMode="auto">
          <a:xfrm>
            <a:off x="9337118" y="1584217"/>
            <a:ext cx="358775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b="1" dirty="0"/>
              <a:t>s</a:t>
            </a:r>
          </a:p>
        </p:txBody>
      </p:sp>
      <p:grpSp>
        <p:nvGrpSpPr>
          <p:cNvPr id="68" name="组合 67"/>
          <p:cNvGrpSpPr>
            <a:grpSpLocks/>
          </p:cNvGrpSpPr>
          <p:nvPr/>
        </p:nvGrpSpPr>
        <p:grpSpPr bwMode="auto">
          <a:xfrm>
            <a:off x="9743518" y="976205"/>
            <a:ext cx="1524000" cy="1293812"/>
            <a:chOff x="0" y="0"/>
            <a:chExt cx="960" cy="815"/>
          </a:xfrm>
          <a:solidFill>
            <a:srgbClr val="FF0000"/>
          </a:solidFill>
        </p:grpSpPr>
        <p:sp>
          <p:nvSpPr>
            <p:cNvPr id="69" name="椭圆 27674"/>
            <p:cNvSpPr>
              <a:spLocks noChangeArrowheads="1"/>
            </p:cNvSpPr>
            <p:nvPr/>
          </p:nvSpPr>
          <p:spPr bwMode="auto">
            <a:xfrm>
              <a:off x="0" y="543"/>
              <a:ext cx="36" cy="78"/>
            </a:xfrm>
            <a:prstGeom prst="ellipse">
              <a:avLst/>
            </a:prstGeom>
            <a:grp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70" name="组合 27675"/>
            <p:cNvGrpSpPr>
              <a:grpSpLocks/>
            </p:cNvGrpSpPr>
            <p:nvPr/>
          </p:nvGrpSpPr>
          <p:grpSpPr bwMode="auto">
            <a:xfrm>
              <a:off x="36" y="0"/>
              <a:ext cx="497" cy="543"/>
              <a:chOff x="0" y="0"/>
              <a:chExt cx="497" cy="543"/>
            </a:xfrm>
            <a:grpFill/>
          </p:grpSpPr>
          <p:sp>
            <p:nvSpPr>
              <p:cNvPr id="83" name="直接连接符 27676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497" cy="543"/>
              </a:xfrm>
              <a:prstGeom prst="line">
                <a:avLst/>
              </a:prstGeom>
              <a:grpFill/>
              <a:ln w="28575">
                <a:solidFill>
                  <a:srgbClr val="FF0000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直接连接符 27677"/>
              <p:cNvSpPr>
                <a:spLocks noChangeShapeType="1"/>
              </p:cNvSpPr>
              <p:nvPr/>
            </p:nvSpPr>
            <p:spPr bwMode="auto">
              <a:xfrm flipV="1">
                <a:off x="177" y="233"/>
                <a:ext cx="107" cy="116"/>
              </a:xfrm>
              <a:prstGeom prst="line">
                <a:avLst/>
              </a:prstGeom>
              <a:grp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1" name="组合 27678"/>
            <p:cNvGrpSpPr>
              <a:grpSpLocks/>
            </p:cNvGrpSpPr>
            <p:nvPr/>
          </p:nvGrpSpPr>
          <p:grpSpPr bwMode="auto">
            <a:xfrm>
              <a:off x="36" y="116"/>
              <a:ext cx="782" cy="427"/>
              <a:chOff x="0" y="0"/>
              <a:chExt cx="782" cy="427"/>
            </a:xfrm>
            <a:grpFill/>
          </p:grpSpPr>
          <p:sp>
            <p:nvSpPr>
              <p:cNvPr id="81" name="直接连接符 27679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782" cy="427"/>
              </a:xfrm>
              <a:prstGeom prst="line">
                <a:avLst/>
              </a:prstGeom>
              <a:grpFill/>
              <a:ln w="28575">
                <a:solidFill>
                  <a:srgbClr val="FF0000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直接连接符 27680"/>
              <p:cNvSpPr>
                <a:spLocks noChangeShapeType="1"/>
              </p:cNvSpPr>
              <p:nvPr/>
            </p:nvSpPr>
            <p:spPr bwMode="auto">
              <a:xfrm flipV="1">
                <a:off x="284" y="233"/>
                <a:ext cx="71" cy="39"/>
              </a:xfrm>
              <a:prstGeom prst="line">
                <a:avLst/>
              </a:prstGeom>
              <a:grp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2" name="组合 27681"/>
            <p:cNvGrpSpPr>
              <a:grpSpLocks/>
            </p:cNvGrpSpPr>
            <p:nvPr/>
          </p:nvGrpSpPr>
          <p:grpSpPr bwMode="auto">
            <a:xfrm>
              <a:off x="36" y="582"/>
              <a:ext cx="924" cy="0"/>
              <a:chOff x="0" y="0"/>
              <a:chExt cx="924" cy="0"/>
            </a:xfrm>
            <a:grpFill/>
          </p:grpSpPr>
          <p:sp>
            <p:nvSpPr>
              <p:cNvPr id="79" name="直接连接符 27682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924" cy="0"/>
              </a:xfrm>
              <a:prstGeom prst="line">
                <a:avLst/>
              </a:prstGeom>
              <a:grpFill/>
              <a:ln w="28575">
                <a:solidFill>
                  <a:srgbClr val="FF0000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" name="直接连接符 27683"/>
              <p:cNvSpPr>
                <a:spLocks noChangeShapeType="1"/>
              </p:cNvSpPr>
              <p:nvPr/>
            </p:nvSpPr>
            <p:spPr bwMode="auto">
              <a:xfrm>
                <a:off x="391" y="0"/>
                <a:ext cx="71" cy="0"/>
              </a:xfrm>
              <a:prstGeom prst="line">
                <a:avLst/>
              </a:prstGeom>
              <a:grp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3" name="组合 27684"/>
            <p:cNvGrpSpPr>
              <a:grpSpLocks/>
            </p:cNvGrpSpPr>
            <p:nvPr/>
          </p:nvGrpSpPr>
          <p:grpSpPr bwMode="auto">
            <a:xfrm>
              <a:off x="36" y="582"/>
              <a:ext cx="888" cy="233"/>
              <a:chOff x="0" y="0"/>
              <a:chExt cx="888" cy="233"/>
            </a:xfrm>
            <a:grpFill/>
          </p:grpSpPr>
          <p:sp>
            <p:nvSpPr>
              <p:cNvPr id="77" name="直接连接符 27685"/>
              <p:cNvSpPr>
                <a:spLocks noChangeShapeType="1"/>
              </p:cNvSpPr>
              <p:nvPr/>
            </p:nvSpPr>
            <p:spPr bwMode="auto">
              <a:xfrm>
                <a:off x="0" y="0"/>
                <a:ext cx="888" cy="233"/>
              </a:xfrm>
              <a:prstGeom prst="line">
                <a:avLst/>
              </a:prstGeom>
              <a:grpFill/>
              <a:ln w="28575">
                <a:solidFill>
                  <a:srgbClr val="FF0000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" name="直接连接符 27686"/>
              <p:cNvSpPr>
                <a:spLocks noChangeShapeType="1"/>
              </p:cNvSpPr>
              <p:nvPr/>
            </p:nvSpPr>
            <p:spPr bwMode="auto">
              <a:xfrm>
                <a:off x="302" y="87"/>
                <a:ext cx="142" cy="39"/>
              </a:xfrm>
              <a:prstGeom prst="line">
                <a:avLst/>
              </a:prstGeom>
              <a:grp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4" name="组合 27687"/>
            <p:cNvGrpSpPr>
              <a:grpSpLocks/>
            </p:cNvGrpSpPr>
            <p:nvPr/>
          </p:nvGrpSpPr>
          <p:grpSpPr bwMode="auto">
            <a:xfrm>
              <a:off x="36" y="349"/>
              <a:ext cx="853" cy="233"/>
              <a:chOff x="0" y="0"/>
              <a:chExt cx="853" cy="233"/>
            </a:xfrm>
            <a:grpFill/>
          </p:grpSpPr>
          <p:sp>
            <p:nvSpPr>
              <p:cNvPr id="75" name="直接连接符 27688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853" cy="233"/>
              </a:xfrm>
              <a:prstGeom prst="line">
                <a:avLst/>
              </a:prstGeom>
              <a:grpFill/>
              <a:ln w="28575">
                <a:solidFill>
                  <a:srgbClr val="FF0000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" name="直接连接符 27689"/>
              <p:cNvSpPr>
                <a:spLocks noChangeShapeType="1"/>
              </p:cNvSpPr>
              <p:nvPr/>
            </p:nvSpPr>
            <p:spPr bwMode="auto">
              <a:xfrm flipV="1">
                <a:off x="320" y="117"/>
                <a:ext cx="107" cy="38"/>
              </a:xfrm>
              <a:prstGeom prst="line">
                <a:avLst/>
              </a:prstGeom>
              <a:grp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174415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66" grpId="0"/>
      <p:bldP spid="6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3545" y="624702"/>
            <a:ext cx="76001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00CC"/>
                </a:solidFill>
              </a:rPr>
              <a:t>三、光</a:t>
            </a:r>
            <a:r>
              <a:rPr lang="zh-CN" altLang="en-US" sz="3200" b="1" dirty="0">
                <a:solidFill>
                  <a:srgbClr val="0000CC"/>
                </a:solidFill>
              </a:rPr>
              <a:t>的直线传播在生活中有什么应用？</a:t>
            </a:r>
          </a:p>
        </p:txBody>
      </p:sp>
      <p:sp>
        <p:nvSpPr>
          <p:cNvPr id="4" name="矩形 3"/>
          <p:cNvSpPr/>
          <p:nvPr/>
        </p:nvSpPr>
        <p:spPr>
          <a:xfrm>
            <a:off x="1034311" y="5544816"/>
            <a:ext cx="66149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CC"/>
                </a:solidFill>
              </a:rPr>
              <a:t>激 光 准 直 挖 掘</a:t>
            </a:r>
            <a:endParaRPr lang="zh-CN" altLang="en-US" sz="3600" dirty="0">
              <a:solidFill>
                <a:srgbClr val="0000CC"/>
              </a:solidFill>
            </a:endParaRPr>
          </a:p>
        </p:txBody>
      </p:sp>
      <p:pic>
        <p:nvPicPr>
          <p:cNvPr id="5" name="Picture 2" descr="1222009969"/>
          <p:cNvPicPr>
            <a:picLocks noChangeAspect="1" noChangeArrowheads="1"/>
          </p:cNvPicPr>
          <p:nvPr/>
        </p:nvPicPr>
        <p:blipFill>
          <a:blip r:embed="rId4">
            <a:lum bright="-6000" contras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0777" y="1893249"/>
            <a:ext cx="5511114" cy="338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7649294" y="5616831"/>
            <a:ext cx="35413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</a:rPr>
              <a:t>激 光 定 位 剪 刀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430818" y="1246918"/>
            <a:ext cx="28600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0000CC"/>
                </a:solidFill>
              </a:rPr>
              <a:t>1</a:t>
            </a:r>
            <a:r>
              <a:rPr lang="zh-CN" altLang="en-US" sz="3200" b="1" dirty="0" smtClean="0">
                <a:solidFill>
                  <a:srgbClr val="0000CC"/>
                </a:solidFill>
              </a:rPr>
              <a:t>、激 </a:t>
            </a:r>
            <a:r>
              <a:rPr lang="zh-CN" altLang="en-US" sz="3200" b="1" dirty="0">
                <a:solidFill>
                  <a:srgbClr val="0000CC"/>
                </a:solidFill>
              </a:rPr>
              <a:t>光 准 直 </a:t>
            </a:r>
            <a:endParaRPr lang="zh-CN" altLang="en-US" sz="1600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73" name="ShockwaveFlash1" r:id="rId2" imgW="5050291" imgH="3422669"/>
        </mc:Choice>
        <mc:Fallback>
          <p:control name="ShockwaveFlash1" r:id="rId2" imgW="5050291" imgH="3422669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63588" y="1905000"/>
                  <a:ext cx="5049837" cy="34226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989089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文本框 30724"/>
          <p:cNvSpPr txBox="1">
            <a:spLocks noChangeArrowheads="1"/>
          </p:cNvSpPr>
          <p:nvPr/>
        </p:nvSpPr>
        <p:spPr bwMode="auto">
          <a:xfrm>
            <a:off x="260357" y="5443048"/>
            <a:ext cx="4038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排列整齐的队伍</a:t>
            </a:r>
          </a:p>
        </p:txBody>
      </p:sp>
      <p:pic>
        <p:nvPicPr>
          <p:cNvPr id="6" name="图片 29699" descr="http://pic.northeast.cn/0/01/10/92/1109225_628907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349" y="990859"/>
            <a:ext cx="6211025" cy="4238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29700"/>
          <p:cNvSpPr txBox="1">
            <a:spLocks noChangeArrowheads="1"/>
          </p:cNvSpPr>
          <p:nvPr/>
        </p:nvSpPr>
        <p:spPr bwMode="auto">
          <a:xfrm>
            <a:off x="5461233" y="5436837"/>
            <a:ext cx="8763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FF0000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射击瞄准：利用</a:t>
            </a:r>
            <a:r>
              <a:rPr lang="zh-CN" altLang="en-US" sz="4000" dirty="0">
                <a:solidFill>
                  <a:srgbClr val="FF0000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光沿直线传播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93245" y="250868"/>
            <a:ext cx="61214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solidFill>
                  <a:srgbClr val="0000CC"/>
                </a:solidFill>
              </a:rPr>
              <a:t>2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、</a:t>
            </a:r>
            <a:r>
              <a:rPr lang="zh-CN" altLang="en-US" sz="2800" b="1" dirty="0">
                <a:solidFill>
                  <a:srgbClr val="0000CC"/>
                </a:solidFill>
              </a:rPr>
              <a:t>排直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队、</a:t>
            </a:r>
            <a:r>
              <a:rPr lang="zh-CN" altLang="en-US" sz="2800" b="1" dirty="0">
                <a:solidFill>
                  <a:srgbClr val="0000CC"/>
                </a:solidFill>
              </a:rPr>
              <a:t>瞄准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仪</a:t>
            </a:r>
            <a:endParaRPr lang="zh-CN" altLang="en-US" sz="2800" b="1" dirty="0">
              <a:solidFill>
                <a:srgbClr val="0000CC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859"/>
            <a:ext cx="5830349" cy="4238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44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27907" y="2355735"/>
            <a:ext cx="87767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光的直线传播</a:t>
            </a:r>
            <a:r>
              <a:rPr lang="zh-CN" altLang="en-US" sz="4000" b="1" dirty="0">
                <a:solidFill>
                  <a:srgbClr val="0000CC"/>
                </a:solidFill>
              </a:rPr>
              <a:t>还可以</a:t>
            </a:r>
            <a:r>
              <a:rPr lang="zh-CN" altLang="en-US" sz="4400" b="1" dirty="0">
                <a:solidFill>
                  <a:srgbClr val="0000CC"/>
                </a:solidFill>
              </a:rPr>
              <a:t>解释什么现象？</a:t>
            </a:r>
          </a:p>
        </p:txBody>
      </p:sp>
    </p:spTree>
    <p:extLst>
      <p:ext uri="{BB962C8B-B14F-4D97-AF65-F5344CB8AC3E}">
        <p14:creationId xmlns:p14="http://schemas.microsoft.com/office/powerpoint/2010/main" val="13547271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708927" y="620713"/>
            <a:ext cx="64801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0000CC"/>
                </a:solidFill>
                <a:latin typeface="+mn-lt"/>
              </a:rPr>
              <a:t>3</a:t>
            </a:r>
            <a:r>
              <a:rPr lang="zh-CN" altLang="en-US" sz="3600" b="1" dirty="0" smtClean="0">
                <a:solidFill>
                  <a:srgbClr val="0000CC"/>
                </a:solidFill>
                <a:latin typeface="+mn-lt"/>
              </a:rPr>
              <a:t>、</a:t>
            </a:r>
            <a:r>
              <a:rPr lang="zh-CN" altLang="en-US" sz="3600" b="1" dirty="0">
                <a:solidFill>
                  <a:srgbClr val="0000CC"/>
                </a:solidFill>
                <a:latin typeface="+mn-lt"/>
              </a:rPr>
              <a:t>影子的形成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4714" y="4724400"/>
            <a:ext cx="8491538" cy="1293812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4" name="Freeform 4"/>
          <p:cNvSpPr>
            <a:spLocks/>
          </p:cNvSpPr>
          <p:nvPr/>
        </p:nvSpPr>
        <p:spPr bwMode="auto">
          <a:xfrm>
            <a:off x="266014" y="4889500"/>
            <a:ext cx="4292600" cy="812800"/>
          </a:xfrm>
          <a:custGeom>
            <a:avLst/>
            <a:gdLst>
              <a:gd name="T0" fmla="*/ 444500 w 2704"/>
              <a:gd name="T1" fmla="*/ 177800 h 512"/>
              <a:gd name="T2" fmla="*/ 63500 w 2704"/>
              <a:gd name="T3" fmla="*/ 254000 h 512"/>
              <a:gd name="T4" fmla="*/ 63500 w 2704"/>
              <a:gd name="T5" fmla="*/ 482600 h 512"/>
              <a:gd name="T6" fmla="*/ 444500 w 2704"/>
              <a:gd name="T7" fmla="*/ 482600 h 512"/>
              <a:gd name="T8" fmla="*/ 673100 w 2704"/>
              <a:gd name="T9" fmla="*/ 406400 h 512"/>
              <a:gd name="T10" fmla="*/ 749300 w 2704"/>
              <a:gd name="T11" fmla="*/ 711200 h 512"/>
              <a:gd name="T12" fmla="*/ 1358900 w 2704"/>
              <a:gd name="T13" fmla="*/ 787400 h 512"/>
              <a:gd name="T14" fmla="*/ 1663700 w 2704"/>
              <a:gd name="T15" fmla="*/ 787400 h 512"/>
              <a:gd name="T16" fmla="*/ 1663700 w 2704"/>
              <a:gd name="T17" fmla="*/ 635000 h 512"/>
              <a:gd name="T18" fmla="*/ 2349500 w 2704"/>
              <a:gd name="T19" fmla="*/ 635000 h 512"/>
              <a:gd name="T20" fmla="*/ 2654300 w 2704"/>
              <a:gd name="T21" fmla="*/ 787400 h 512"/>
              <a:gd name="T22" fmla="*/ 3035300 w 2704"/>
              <a:gd name="T23" fmla="*/ 711200 h 512"/>
              <a:gd name="T24" fmla="*/ 3568700 w 2704"/>
              <a:gd name="T25" fmla="*/ 635000 h 512"/>
              <a:gd name="T26" fmla="*/ 4254500 w 2704"/>
              <a:gd name="T27" fmla="*/ 558800 h 512"/>
              <a:gd name="T28" fmla="*/ 3797300 w 2704"/>
              <a:gd name="T29" fmla="*/ 406400 h 512"/>
              <a:gd name="T30" fmla="*/ 3492500 w 2704"/>
              <a:gd name="T31" fmla="*/ 482600 h 512"/>
              <a:gd name="T32" fmla="*/ 3035300 w 2704"/>
              <a:gd name="T33" fmla="*/ 482600 h 512"/>
              <a:gd name="T34" fmla="*/ 3111500 w 2704"/>
              <a:gd name="T35" fmla="*/ 330200 h 512"/>
              <a:gd name="T36" fmla="*/ 3416300 w 2704"/>
              <a:gd name="T37" fmla="*/ 254000 h 512"/>
              <a:gd name="T38" fmla="*/ 3644900 w 2704"/>
              <a:gd name="T39" fmla="*/ 254000 h 512"/>
              <a:gd name="T40" fmla="*/ 3263900 w 2704"/>
              <a:gd name="T41" fmla="*/ 177800 h 512"/>
              <a:gd name="T42" fmla="*/ 2882900 w 2704"/>
              <a:gd name="T43" fmla="*/ 254000 h 512"/>
              <a:gd name="T44" fmla="*/ 2425700 w 2704"/>
              <a:gd name="T45" fmla="*/ 177800 h 512"/>
              <a:gd name="T46" fmla="*/ 2273300 w 2704"/>
              <a:gd name="T47" fmla="*/ 177800 h 512"/>
              <a:gd name="T48" fmla="*/ 1816100 w 2704"/>
              <a:gd name="T49" fmla="*/ 25400 h 512"/>
              <a:gd name="T50" fmla="*/ 1663700 w 2704"/>
              <a:gd name="T51" fmla="*/ 25400 h 512"/>
              <a:gd name="T52" fmla="*/ 1054100 w 2704"/>
              <a:gd name="T53" fmla="*/ 25400 h 512"/>
              <a:gd name="T54" fmla="*/ 825500 w 2704"/>
              <a:gd name="T55" fmla="*/ 25400 h 512"/>
              <a:gd name="T56" fmla="*/ 596900 w 2704"/>
              <a:gd name="T57" fmla="*/ 177800 h 512"/>
              <a:gd name="T58" fmla="*/ 444500 w 2704"/>
              <a:gd name="T59" fmla="*/ 177800 h 51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704" h="512">
                <a:moveTo>
                  <a:pt x="280" y="112"/>
                </a:moveTo>
                <a:cubicBezTo>
                  <a:pt x="224" y="120"/>
                  <a:pt x="80" y="128"/>
                  <a:pt x="40" y="160"/>
                </a:cubicBezTo>
                <a:cubicBezTo>
                  <a:pt x="0" y="192"/>
                  <a:pt x="0" y="280"/>
                  <a:pt x="40" y="304"/>
                </a:cubicBezTo>
                <a:cubicBezTo>
                  <a:pt x="80" y="328"/>
                  <a:pt x="216" y="312"/>
                  <a:pt x="280" y="304"/>
                </a:cubicBezTo>
                <a:cubicBezTo>
                  <a:pt x="344" y="296"/>
                  <a:pt x="392" y="232"/>
                  <a:pt x="424" y="256"/>
                </a:cubicBezTo>
                <a:cubicBezTo>
                  <a:pt x="456" y="280"/>
                  <a:pt x="400" y="408"/>
                  <a:pt x="472" y="448"/>
                </a:cubicBezTo>
                <a:cubicBezTo>
                  <a:pt x="544" y="488"/>
                  <a:pt x="760" y="488"/>
                  <a:pt x="856" y="496"/>
                </a:cubicBezTo>
                <a:cubicBezTo>
                  <a:pt x="952" y="504"/>
                  <a:pt x="1016" y="512"/>
                  <a:pt x="1048" y="496"/>
                </a:cubicBezTo>
                <a:cubicBezTo>
                  <a:pt x="1080" y="480"/>
                  <a:pt x="976" y="416"/>
                  <a:pt x="1048" y="400"/>
                </a:cubicBezTo>
                <a:cubicBezTo>
                  <a:pt x="1120" y="384"/>
                  <a:pt x="1376" y="384"/>
                  <a:pt x="1480" y="400"/>
                </a:cubicBezTo>
                <a:cubicBezTo>
                  <a:pt x="1584" y="416"/>
                  <a:pt x="1600" y="488"/>
                  <a:pt x="1672" y="496"/>
                </a:cubicBezTo>
                <a:cubicBezTo>
                  <a:pt x="1744" y="504"/>
                  <a:pt x="1816" y="464"/>
                  <a:pt x="1912" y="448"/>
                </a:cubicBezTo>
                <a:cubicBezTo>
                  <a:pt x="2008" y="432"/>
                  <a:pt x="2120" y="416"/>
                  <a:pt x="2248" y="400"/>
                </a:cubicBezTo>
                <a:cubicBezTo>
                  <a:pt x="2376" y="384"/>
                  <a:pt x="2656" y="376"/>
                  <a:pt x="2680" y="352"/>
                </a:cubicBezTo>
                <a:cubicBezTo>
                  <a:pt x="2704" y="328"/>
                  <a:pt x="2472" y="264"/>
                  <a:pt x="2392" y="256"/>
                </a:cubicBezTo>
                <a:cubicBezTo>
                  <a:pt x="2312" y="248"/>
                  <a:pt x="2280" y="296"/>
                  <a:pt x="2200" y="304"/>
                </a:cubicBezTo>
                <a:cubicBezTo>
                  <a:pt x="2120" y="312"/>
                  <a:pt x="1952" y="320"/>
                  <a:pt x="1912" y="304"/>
                </a:cubicBezTo>
                <a:cubicBezTo>
                  <a:pt x="1872" y="288"/>
                  <a:pt x="1920" y="232"/>
                  <a:pt x="1960" y="208"/>
                </a:cubicBezTo>
                <a:cubicBezTo>
                  <a:pt x="2000" y="184"/>
                  <a:pt x="2096" y="168"/>
                  <a:pt x="2152" y="160"/>
                </a:cubicBezTo>
                <a:cubicBezTo>
                  <a:pt x="2208" y="152"/>
                  <a:pt x="2312" y="168"/>
                  <a:pt x="2296" y="160"/>
                </a:cubicBezTo>
                <a:cubicBezTo>
                  <a:pt x="2280" y="152"/>
                  <a:pt x="2136" y="112"/>
                  <a:pt x="2056" y="112"/>
                </a:cubicBezTo>
                <a:cubicBezTo>
                  <a:pt x="1976" y="112"/>
                  <a:pt x="1904" y="160"/>
                  <a:pt x="1816" y="160"/>
                </a:cubicBezTo>
                <a:cubicBezTo>
                  <a:pt x="1728" y="160"/>
                  <a:pt x="1592" y="120"/>
                  <a:pt x="1528" y="112"/>
                </a:cubicBezTo>
                <a:cubicBezTo>
                  <a:pt x="1464" y="104"/>
                  <a:pt x="1496" y="128"/>
                  <a:pt x="1432" y="112"/>
                </a:cubicBezTo>
                <a:cubicBezTo>
                  <a:pt x="1368" y="96"/>
                  <a:pt x="1208" y="32"/>
                  <a:pt x="1144" y="16"/>
                </a:cubicBezTo>
                <a:cubicBezTo>
                  <a:pt x="1080" y="0"/>
                  <a:pt x="1128" y="16"/>
                  <a:pt x="1048" y="16"/>
                </a:cubicBezTo>
                <a:cubicBezTo>
                  <a:pt x="968" y="16"/>
                  <a:pt x="752" y="16"/>
                  <a:pt x="664" y="16"/>
                </a:cubicBezTo>
                <a:cubicBezTo>
                  <a:pt x="576" y="16"/>
                  <a:pt x="568" y="0"/>
                  <a:pt x="520" y="16"/>
                </a:cubicBezTo>
                <a:cubicBezTo>
                  <a:pt x="472" y="32"/>
                  <a:pt x="416" y="96"/>
                  <a:pt x="376" y="112"/>
                </a:cubicBezTo>
                <a:cubicBezTo>
                  <a:pt x="336" y="128"/>
                  <a:pt x="336" y="104"/>
                  <a:pt x="280" y="112"/>
                </a:cubicBezTo>
                <a:close/>
              </a:path>
            </a:pathLst>
          </a:custGeom>
          <a:solidFill>
            <a:srgbClr val="000000"/>
          </a:solidFill>
          <a:ln w="9525" cap="flat" cmpd="sng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pic>
        <p:nvPicPr>
          <p:cNvPr id="5" name="Picture 5" descr="PE01549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914" y="3352800"/>
            <a:ext cx="1538288" cy="209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BD04924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4264" y="1108075"/>
            <a:ext cx="66198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8101914" y="1981200"/>
            <a:ext cx="76200" cy="2819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8" name="Group 8"/>
          <p:cNvGrpSpPr>
            <a:grpSpLocks/>
          </p:cNvGrpSpPr>
          <p:nvPr/>
        </p:nvGrpSpPr>
        <p:grpSpPr bwMode="auto">
          <a:xfrm>
            <a:off x="275539" y="1268413"/>
            <a:ext cx="7772400" cy="3886200"/>
            <a:chOff x="0" y="0"/>
            <a:chExt cx="4896" cy="2448"/>
          </a:xfrm>
        </p:grpSpPr>
        <p:sp>
          <p:nvSpPr>
            <p:cNvPr id="9" name="Line 9"/>
            <p:cNvSpPr>
              <a:spLocks noChangeShapeType="1"/>
            </p:cNvSpPr>
            <p:nvPr/>
          </p:nvSpPr>
          <p:spPr bwMode="auto">
            <a:xfrm flipH="1">
              <a:off x="0" y="0"/>
              <a:ext cx="4896" cy="2448"/>
            </a:xfrm>
            <a:prstGeom prst="line">
              <a:avLst/>
            </a:prstGeom>
            <a:noFill/>
            <a:ln w="7620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 flipH="1">
              <a:off x="3264" y="720"/>
              <a:ext cx="192" cy="96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11" name="Line 11"/>
          <p:cNvSpPr>
            <a:spLocks noChangeShapeType="1"/>
          </p:cNvSpPr>
          <p:nvPr/>
        </p:nvSpPr>
        <p:spPr bwMode="auto">
          <a:xfrm flipH="1">
            <a:off x="4164914" y="1412875"/>
            <a:ext cx="3887788" cy="2376488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 flipH="1">
            <a:off x="4452252" y="1484313"/>
            <a:ext cx="3673475" cy="3673475"/>
          </a:xfrm>
          <a:prstGeom prst="line">
            <a:avLst/>
          </a:prstGeom>
          <a:noFill/>
          <a:ln w="31750">
            <a:solidFill>
              <a:srgbClr val="FF99C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 flipH="1">
            <a:off x="4452252" y="1484313"/>
            <a:ext cx="3673475" cy="266541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4" name="圆角矩形 13">
            <a:hlinkClick r:id="rId4" action="ppaction://hlinkfile"/>
          </p:cNvPr>
          <p:cNvSpPr/>
          <p:nvPr/>
        </p:nvSpPr>
        <p:spPr>
          <a:xfrm>
            <a:off x="8971005" y="4724400"/>
            <a:ext cx="2866768" cy="977900"/>
          </a:xfrm>
          <a:prstGeom prst="roundRect">
            <a:avLst/>
          </a:prstGeom>
          <a:ln>
            <a:solidFill>
              <a:srgbClr val="92D050"/>
            </a:solidFill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  <a:softEdge rad="127000"/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00CC"/>
                </a:solidFill>
              </a:rPr>
              <a:t>手影游戏</a:t>
            </a:r>
          </a:p>
        </p:txBody>
      </p:sp>
    </p:spTree>
    <p:extLst>
      <p:ext uri="{BB962C8B-B14F-4D97-AF65-F5344CB8AC3E}">
        <p14:creationId xmlns:p14="http://schemas.microsoft.com/office/powerpoint/2010/main" val="301215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535003"/>
              </p:ext>
            </p:extLst>
          </p:nvPr>
        </p:nvGraphicFramePr>
        <p:xfrm>
          <a:off x="1734495" y="217846"/>
          <a:ext cx="9347200" cy="5572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" r:id="rId3" imgW="7601357" imgH="4839077" progId="Paint.Picture">
                  <p:embed/>
                </p:oleObj>
              </mc:Choice>
              <mc:Fallback>
                <p:oleObj r:id="rId3" imgW="7601357" imgH="4839077" progId="Paint.Picture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4495" y="217846"/>
                        <a:ext cx="9347200" cy="55724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Grp="1" noChangeArrowheads="1"/>
          </p:cNvSpPr>
          <p:nvPr>
            <p:ph type="title"/>
          </p:nvPr>
        </p:nvSpPr>
        <p:spPr>
          <a:xfrm>
            <a:off x="2293295" y="-248726"/>
            <a:ext cx="8229600" cy="1143000"/>
          </a:xfrm>
        </p:spPr>
        <p:txBody>
          <a:bodyPr/>
          <a:lstStyle/>
          <a:p>
            <a:r>
              <a:rPr lang="zh-CN" altLang="en-US" sz="4800" b="1" dirty="0">
                <a:solidFill>
                  <a:srgbClr val="0000FF"/>
                </a:solidFill>
              </a:rPr>
              <a:t>白天和夜晚</a:t>
            </a:r>
          </a:p>
        </p:txBody>
      </p:sp>
      <p:sp>
        <p:nvSpPr>
          <p:cNvPr id="5" name="Rectangle 4"/>
          <p:cNvSpPr>
            <a:spLocks noGrp="1" noChangeArrowheads="1"/>
          </p:cNvSpPr>
          <p:nvPr/>
        </p:nvSpPr>
        <p:spPr bwMode="auto">
          <a:xfrm>
            <a:off x="1734495" y="5790276"/>
            <a:ext cx="8928100" cy="776287"/>
          </a:xfrm>
          <a:prstGeom prst="rect">
            <a:avLst/>
          </a:prstGeom>
          <a:solidFill>
            <a:srgbClr val="0000FF">
              <a:alpha val="5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FFFF00"/>
                </a:solidFill>
              </a:rPr>
              <a:t>白天黑夜的形成是因为______________</a:t>
            </a:r>
          </a:p>
        </p:txBody>
      </p:sp>
      <p:sp>
        <p:nvSpPr>
          <p:cNvPr id="6" name="Rectangle 5"/>
          <p:cNvSpPr>
            <a:spLocks noGrp="1" noChangeArrowheads="1"/>
          </p:cNvSpPr>
          <p:nvPr/>
        </p:nvSpPr>
        <p:spPr bwMode="auto">
          <a:xfrm>
            <a:off x="6659606" y="5682479"/>
            <a:ext cx="3600450" cy="78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光的直线传播</a:t>
            </a:r>
          </a:p>
        </p:txBody>
      </p:sp>
    </p:spTree>
    <p:extLst>
      <p:ext uri="{BB962C8B-B14F-4D97-AF65-F5344CB8AC3E}">
        <p14:creationId xmlns:p14="http://schemas.microsoft.com/office/powerpoint/2010/main" val="30740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utoUpdateAnimBg="0"/>
      <p:bldP spid="5" grpId="0" bldLvl="0" autoUpdateAnimBg="0"/>
      <p:bldP spid="5" grpId="1" bldLvl="0" autoUpdateAnimBg="0"/>
      <p:bldP spid="5" grpId="2" bldLvl="0" animBg="1" autoUpdateAnimBg="0"/>
      <p:bldP spid="6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3254419" y="2301231"/>
            <a:ext cx="648017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 dirty="0">
                <a:solidFill>
                  <a:srgbClr val="0000CC"/>
                </a:solidFill>
                <a:latin typeface="+mn-lt"/>
              </a:rPr>
              <a:t>4</a:t>
            </a:r>
            <a:r>
              <a:rPr lang="zh-CN" altLang="en-US" sz="6000" b="1" dirty="0" smtClean="0">
                <a:solidFill>
                  <a:srgbClr val="0000CC"/>
                </a:solidFill>
                <a:latin typeface="+mn-lt"/>
              </a:rPr>
              <a:t>、日食和月食</a:t>
            </a:r>
            <a:endParaRPr lang="zh-CN" altLang="en-US" sz="6000" b="1" dirty="0">
              <a:solidFill>
                <a:srgbClr val="0000CC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860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16407" y="1711274"/>
            <a:ext cx="9509760" cy="1233424"/>
          </a:xfrm>
        </p:spPr>
        <p:txBody>
          <a:bodyPr>
            <a:noAutofit/>
          </a:bodyPr>
          <a:lstStyle/>
          <a:p>
            <a:r>
              <a:rPr lang="zh-CN" altLang="en-US" sz="5400" dirty="0">
                <a:solidFill>
                  <a:srgbClr val="0000CC"/>
                </a:solidFill>
                <a:latin typeface="+mn-lt"/>
              </a:rPr>
              <a:t>你知道</a:t>
            </a:r>
            <a:r>
              <a:rPr lang="zh-CN" altLang="en-US" sz="5400" dirty="0" smtClean="0">
                <a:solidFill>
                  <a:srgbClr val="0000CC"/>
                </a:solidFill>
                <a:latin typeface="+mn-lt"/>
              </a:rPr>
              <a:t>有哪些发光的物体吗？</a:t>
            </a:r>
            <a:endParaRPr lang="zh-CN" altLang="en-US" sz="5400" dirty="0">
              <a:solidFill>
                <a:srgbClr val="0000CC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51637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527694" y="431243"/>
            <a:ext cx="64801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0000CC"/>
                </a:solidFill>
                <a:latin typeface="+mn-lt"/>
              </a:rPr>
              <a:t>5</a:t>
            </a:r>
            <a:r>
              <a:rPr lang="zh-CN" altLang="en-US" sz="3600" b="1" dirty="0" smtClean="0">
                <a:solidFill>
                  <a:srgbClr val="0000CC"/>
                </a:solidFill>
                <a:latin typeface="+mn-lt"/>
              </a:rPr>
              <a:t>、小孔成像</a:t>
            </a:r>
            <a:endParaRPr lang="zh-CN" altLang="en-US" sz="3600" b="1" dirty="0">
              <a:solidFill>
                <a:srgbClr val="0000CC"/>
              </a:solidFill>
              <a:latin typeface="+mn-lt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127" name="ShockwaveFlash1" r:id="rId2" imgW="9252515" imgH="5183695"/>
        </mc:Choice>
        <mc:Fallback>
          <p:control name="ShockwaveFlash1" r:id="rId2" imgW="9252515" imgH="5183695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3838" y="1258888"/>
                  <a:ext cx="9251950" cy="51831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766761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984423" y="93405"/>
            <a:ext cx="8229600" cy="1143000"/>
          </a:xfrm>
        </p:spPr>
        <p:txBody>
          <a:bodyPr/>
          <a:lstStyle/>
          <a:p>
            <a:r>
              <a:rPr lang="zh-CN" altLang="en-US" b="1" dirty="0">
                <a:solidFill>
                  <a:srgbClr val="0000FF"/>
                </a:solidFill>
              </a:rPr>
              <a:t>小孔成像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43123" y="1489610"/>
            <a:ext cx="8712200" cy="3626966"/>
          </a:xfrm>
          <a:solidFill>
            <a:srgbClr val="FFCC99">
              <a:alpha val="56000"/>
            </a:srgbClr>
          </a:solidFill>
        </p:spPr>
        <p:txBody>
          <a:bodyPr/>
          <a:lstStyle/>
          <a:p>
            <a:pPr>
              <a:lnSpc>
                <a:spcPct val="140000"/>
              </a:lnSpc>
            </a:pPr>
            <a:r>
              <a:rPr lang="zh-CN" altLang="en-US" sz="2400" dirty="0" smtClean="0"/>
              <a:t>【原       理】 </a:t>
            </a:r>
            <a:endParaRPr lang="zh-CN" altLang="en-US" sz="2400" dirty="0"/>
          </a:p>
          <a:p>
            <a:pPr>
              <a:lnSpc>
                <a:spcPct val="140000"/>
              </a:lnSpc>
            </a:pPr>
            <a:r>
              <a:rPr lang="zh-CN" altLang="en-US" sz="2400" dirty="0" smtClean="0"/>
              <a:t>【像的特点】与物形状    </a:t>
            </a:r>
            <a:r>
              <a:rPr lang="zh-CN" altLang="en-US" dirty="0" smtClean="0"/>
              <a:t>_____，      </a:t>
            </a:r>
            <a:r>
              <a:rPr lang="zh-CN" altLang="en-US" sz="2400" dirty="0" smtClean="0"/>
              <a:t>上下</a:t>
            </a:r>
            <a:r>
              <a:rPr lang="zh-CN" altLang="en-US" dirty="0" smtClean="0"/>
              <a:t>  ______，</a:t>
            </a:r>
            <a:endParaRPr lang="zh-CN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/>
        </p:nvSpPr>
        <p:spPr bwMode="auto">
          <a:xfrm>
            <a:off x="3072543" y="1522018"/>
            <a:ext cx="3600450" cy="782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光的直线传播</a:t>
            </a:r>
          </a:p>
        </p:txBody>
      </p:sp>
      <p:sp>
        <p:nvSpPr>
          <p:cNvPr id="5" name="Rectangle 5"/>
          <p:cNvSpPr>
            <a:spLocks noGrp="1" noChangeArrowheads="1"/>
          </p:cNvSpPr>
          <p:nvPr/>
        </p:nvSpPr>
        <p:spPr bwMode="auto">
          <a:xfrm>
            <a:off x="4369872" y="2272061"/>
            <a:ext cx="1152525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相同</a:t>
            </a:r>
          </a:p>
        </p:txBody>
      </p:sp>
      <p:sp>
        <p:nvSpPr>
          <p:cNvPr id="6" name="Rectangle 6"/>
          <p:cNvSpPr>
            <a:spLocks noGrp="1" noChangeArrowheads="1"/>
          </p:cNvSpPr>
          <p:nvPr/>
        </p:nvSpPr>
        <p:spPr bwMode="auto">
          <a:xfrm>
            <a:off x="6401145" y="2163946"/>
            <a:ext cx="1150938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颠倒</a:t>
            </a:r>
            <a:endParaRPr lang="zh-CN" altLang="en-US" sz="2400" dirty="0"/>
          </a:p>
        </p:txBody>
      </p:sp>
      <p:sp>
        <p:nvSpPr>
          <p:cNvPr id="7" name="矩形 6"/>
          <p:cNvSpPr/>
          <p:nvPr/>
        </p:nvSpPr>
        <p:spPr>
          <a:xfrm>
            <a:off x="984423" y="3330111"/>
            <a:ext cx="37401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物体离孔越近，</a:t>
            </a:r>
            <a:r>
              <a:rPr lang="zh-CN" altLang="en-US" sz="2400" b="1" dirty="0" smtClean="0"/>
              <a:t>像就</a:t>
            </a:r>
            <a:r>
              <a:rPr lang="zh-CN" altLang="en-US" sz="2400" b="1" dirty="0"/>
              <a:t>越</a:t>
            </a:r>
            <a:r>
              <a:rPr lang="zh-CN" altLang="en-US" sz="2400" b="1" dirty="0" smtClean="0"/>
              <a:t>___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984423" y="3771492"/>
            <a:ext cx="373852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400" b="1" dirty="0"/>
              <a:t>屏离孔越近</a:t>
            </a:r>
            <a:r>
              <a:rPr lang="zh-CN" altLang="en-US" sz="2400" b="1" dirty="0" smtClean="0"/>
              <a:t>，    像就</a:t>
            </a:r>
            <a:r>
              <a:rPr lang="zh-CN" altLang="en-US" sz="2400" b="1" dirty="0"/>
              <a:t>越___</a:t>
            </a:r>
          </a:p>
        </p:txBody>
      </p:sp>
      <p:sp>
        <p:nvSpPr>
          <p:cNvPr id="9" name="Rectangle 15"/>
          <p:cNvSpPr>
            <a:spLocks noGrp="1" noChangeArrowheads="1"/>
          </p:cNvSpPr>
          <p:nvPr/>
        </p:nvSpPr>
        <p:spPr bwMode="auto">
          <a:xfrm>
            <a:off x="4153972" y="3878493"/>
            <a:ext cx="792163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小</a:t>
            </a:r>
            <a:endParaRPr lang="zh-CN" altLang="en-US" b="1" dirty="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  <p:sp>
        <p:nvSpPr>
          <p:cNvPr id="10" name="Rectangle 15"/>
          <p:cNvSpPr>
            <a:spLocks noGrp="1" noChangeArrowheads="1"/>
          </p:cNvSpPr>
          <p:nvPr/>
        </p:nvSpPr>
        <p:spPr bwMode="auto">
          <a:xfrm>
            <a:off x="4139277" y="3303093"/>
            <a:ext cx="647700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大</a:t>
            </a:r>
            <a:endParaRPr lang="zh-CN" altLang="en-US" sz="2400" b="1" dirty="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64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 autoUpdateAnimBg="0"/>
      <p:bldP spid="4" grpId="0" build="p" autoUpdateAnimBg="0"/>
      <p:bldP spid="5" grpId="0" build="p" autoUpdateAnimBg="0"/>
      <p:bldP spid="6" grpId="0" build="p" autoUpdateAnimBg="0"/>
      <p:bldP spid="7" grpId="0"/>
      <p:bldP spid="8" grpId="0"/>
      <p:bldP spid="9" grpId="0" build="p" autoUpdateAnimBg="0"/>
      <p:bldP spid="10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524671" y="614346"/>
            <a:ext cx="7777162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光的传播速度</a:t>
            </a:r>
            <a:r>
              <a:rPr lang="en-US" altLang="zh-CN" sz="4000" b="1" dirty="0">
                <a:solidFill>
                  <a:srgbClr val="FF0000"/>
                </a:solidFill>
              </a:rPr>
              <a:t>:</a:t>
            </a:r>
          </a:p>
          <a:p>
            <a:r>
              <a:rPr lang="zh-CN" altLang="en-US" sz="3600" b="1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</a:p>
          <a:p>
            <a:r>
              <a:rPr lang="zh-CN" altLang="en-US" sz="3200" b="1" dirty="0" smtClean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阅读</a:t>
            </a:r>
            <a:r>
              <a:rPr lang="zh-CN" altLang="en-US" sz="3200" b="1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课本，尝试解决问题：</a:t>
            </a:r>
          </a:p>
          <a:p>
            <a:endParaRPr lang="zh-CN" altLang="en-US" sz="3200" b="1" dirty="0">
              <a:solidFill>
                <a:srgbClr val="3333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）打雷时，</a:t>
            </a:r>
            <a:r>
              <a:rPr lang="zh-CN" altLang="en-US" sz="3200" b="1" dirty="0" smtClean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为什么先</a:t>
            </a:r>
            <a:r>
              <a:rPr lang="zh-CN" altLang="en-US" sz="3200" b="1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看到闪电，后听到雷声？</a:t>
            </a:r>
          </a:p>
          <a:p>
            <a:endParaRPr lang="zh-CN" altLang="en-US" sz="3200" b="1" dirty="0">
              <a:solidFill>
                <a:srgbClr val="3333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3200" b="1" dirty="0" smtClean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在运动会</a:t>
            </a:r>
            <a:r>
              <a:rPr lang="zh-CN" altLang="en-US" sz="3200" b="1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百</a:t>
            </a:r>
            <a:r>
              <a:rPr lang="zh-CN" altLang="en-US" sz="3200" b="1" dirty="0" smtClean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米赛</a:t>
            </a:r>
            <a:r>
              <a:rPr lang="zh-CN" altLang="en-US" sz="3200" b="1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时，终点计时员听到发令枪的声音计时可以吗，为什么？</a:t>
            </a:r>
          </a:p>
        </p:txBody>
      </p:sp>
    </p:spTree>
    <p:extLst>
      <p:ext uri="{BB962C8B-B14F-4D97-AF65-F5344CB8AC3E}">
        <p14:creationId xmlns:p14="http://schemas.microsoft.com/office/powerpoint/2010/main" val="12397064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59690863"/>
              </p:ext>
            </p:extLst>
          </p:nvPr>
        </p:nvGraphicFramePr>
        <p:xfrm>
          <a:off x="7544830" y="3129949"/>
          <a:ext cx="114300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r:id="rId3" imgW="915438" imgH="216127" progId="Equation.3">
                  <p:embed/>
                </p:oleObj>
              </mc:Choice>
              <mc:Fallback>
                <p:oleObj r:id="rId3" imgW="915438" imgH="216127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4830" y="3129949"/>
                        <a:ext cx="114300" cy="214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1586050" y="1002724"/>
            <a:ext cx="9001125" cy="4854575"/>
          </a:xfrm>
          <a:prstGeom prst="rect">
            <a:avLst/>
          </a:prstGeom>
          <a:solidFill>
            <a:srgbClr val="FFCC99">
              <a:alpha val="59000"/>
            </a:srgbClr>
          </a:solidFill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▪"/>
              <a:defRPr lang="zh-CN" sz="2000" kern="1200">
                <a:solidFill>
                  <a:schemeClr val="tx1">
                    <a:lumMod val="90000"/>
                    <a:lumOff val="1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▪"/>
              <a:defRPr lang="zh-CN"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lang="zh-CN" sz="1600" kern="1200">
                <a:solidFill>
                  <a:schemeClr val="tx1">
                    <a:lumMod val="90000"/>
                    <a:lumOff val="1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lang="zh-CN" sz="1400" kern="1200">
                <a:solidFill>
                  <a:schemeClr val="tx1">
                    <a:lumMod val="90000"/>
                    <a:lumOff val="1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lang="zh-CN" sz="1400" kern="1200">
                <a:solidFill>
                  <a:schemeClr val="tx1">
                    <a:lumMod val="90000"/>
                    <a:lumOff val="1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lang="zh-CN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lang="zh-CN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lang="zh-CN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lang="zh-CN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3200" dirty="0" smtClean="0">
                <a:solidFill>
                  <a:srgbClr val="0000CC"/>
                </a:solidFill>
                <a:sym typeface="Arial" panose="020B0604020202020204" pitchFamily="34" charset="0"/>
              </a:rPr>
              <a:t>光的传播 </a:t>
            </a:r>
            <a:r>
              <a:rPr lang="zh-CN" altLang="en-US" sz="3200" dirty="0" smtClean="0">
                <a:solidFill>
                  <a:srgbClr val="0000CC"/>
                </a:solidFill>
                <a:sym typeface="Arial" panose="020B0604020202020204" pitchFamily="34" charset="0"/>
              </a:rPr>
              <a:t>   </a:t>
            </a:r>
            <a:r>
              <a:rPr lang="en-US" altLang="zh-CN" sz="3200" dirty="0" smtClean="0">
                <a:solidFill>
                  <a:srgbClr val="0000CC"/>
                </a:solidFill>
                <a:sym typeface="Arial" panose="020B0604020202020204" pitchFamily="34" charset="0"/>
              </a:rPr>
              <a:t>______   </a:t>
            </a:r>
            <a:r>
              <a:rPr lang="zh-CN" altLang="en-US" sz="3200" dirty="0" smtClean="0">
                <a:solidFill>
                  <a:srgbClr val="0000CC"/>
                </a:solidFill>
                <a:sym typeface="Arial" panose="020B0604020202020204" pitchFamily="34" charset="0"/>
              </a:rPr>
              <a:t>（</a:t>
            </a:r>
            <a:r>
              <a:rPr lang="zh-CN" altLang="en-US" sz="3200" dirty="0" smtClean="0">
                <a:solidFill>
                  <a:srgbClr val="0000CC"/>
                </a:solidFill>
                <a:sym typeface="Arial" panose="020B0604020202020204" pitchFamily="34" charset="0"/>
              </a:rPr>
              <a:t>“需要”“不需要”）介质</a:t>
            </a:r>
          </a:p>
          <a:p>
            <a:pPr>
              <a:lnSpc>
                <a:spcPct val="200000"/>
              </a:lnSpc>
            </a:pPr>
            <a:r>
              <a:rPr lang="zh-CN" altLang="en-US" sz="3200" dirty="0" smtClean="0">
                <a:solidFill>
                  <a:srgbClr val="0000CC"/>
                </a:solidFill>
              </a:rPr>
              <a:t>真空中光速</a:t>
            </a:r>
            <a:r>
              <a:rPr lang="zh-CN" altLang="en-US" sz="3200" dirty="0" smtClean="0">
                <a:solidFill>
                  <a:srgbClr val="0000CC"/>
                </a:solidFill>
              </a:rPr>
              <a:t>： </a:t>
            </a:r>
            <a:r>
              <a:rPr lang="en-US" altLang="zh-CN" sz="3200" dirty="0" smtClean="0">
                <a:solidFill>
                  <a:srgbClr val="0000CC"/>
                </a:solidFill>
              </a:rPr>
              <a:t>__________      </a:t>
            </a:r>
            <a:r>
              <a:rPr lang="zh-CN" altLang="en-US" sz="3200" dirty="0" smtClean="0">
                <a:solidFill>
                  <a:srgbClr val="0000CC"/>
                </a:solidFill>
                <a:sym typeface="Arial" panose="020B0604020202020204" pitchFamily="34" charset="0"/>
              </a:rPr>
              <a:t>（</a:t>
            </a:r>
            <a:r>
              <a:rPr lang="zh-CN" altLang="en-US" sz="3200" dirty="0" smtClean="0">
                <a:solidFill>
                  <a:srgbClr val="0000CC"/>
                </a:solidFill>
                <a:sym typeface="Arial" panose="020B0604020202020204" pitchFamily="34" charset="0"/>
              </a:rPr>
              <a:t>目前最快）</a:t>
            </a:r>
          </a:p>
          <a:p>
            <a:pPr>
              <a:lnSpc>
                <a:spcPct val="200000"/>
              </a:lnSpc>
            </a:pPr>
            <a:r>
              <a:rPr lang="zh-CN" altLang="en-US" sz="3200" dirty="0" smtClean="0">
                <a:solidFill>
                  <a:srgbClr val="0000CC"/>
                </a:solidFill>
                <a:sym typeface="Arial" panose="020B0604020202020204" pitchFamily="34" charset="0"/>
              </a:rPr>
              <a:t>光在其它介质中速度</a:t>
            </a:r>
            <a:r>
              <a:rPr lang="en-US" altLang="zh-CN" sz="3200" dirty="0" smtClean="0">
                <a:solidFill>
                  <a:srgbClr val="0000CC"/>
                </a:solidFill>
                <a:sym typeface="Arial" panose="020B0604020202020204" pitchFamily="34" charset="0"/>
              </a:rPr>
              <a:t>_____</a:t>
            </a:r>
            <a:r>
              <a:rPr lang="zh-CN" altLang="en-US" sz="3200" dirty="0" smtClean="0">
                <a:solidFill>
                  <a:srgbClr val="0000CC"/>
                </a:solidFill>
                <a:sym typeface="Arial" panose="020B0604020202020204" pitchFamily="34" charset="0"/>
              </a:rPr>
              <a:t>（“</a:t>
            </a:r>
            <a:r>
              <a:rPr lang="en-US" altLang="zh-CN" sz="3200" dirty="0" smtClean="0">
                <a:solidFill>
                  <a:srgbClr val="0000CC"/>
                </a:solidFill>
                <a:sym typeface="Arial" panose="020B0604020202020204" pitchFamily="34" charset="0"/>
              </a:rPr>
              <a:t>&gt;”“&lt;”“=”</a:t>
            </a:r>
            <a:r>
              <a:rPr lang="zh-CN" altLang="en-US" sz="3200" dirty="0" smtClean="0">
                <a:solidFill>
                  <a:srgbClr val="0000CC"/>
                </a:solidFill>
                <a:sym typeface="Arial" panose="020B0604020202020204" pitchFamily="34" charset="0"/>
              </a:rPr>
              <a:t>）该速度</a:t>
            </a:r>
            <a:endParaRPr lang="en-US" altLang="zh-CN" sz="3200" dirty="0" smtClean="0">
              <a:solidFill>
                <a:srgbClr val="0000CC"/>
              </a:solidFill>
              <a:sym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 smtClean="0">
                <a:solidFill>
                  <a:srgbClr val="0000CC"/>
                </a:solidFill>
                <a:sym typeface="Arial" panose="020B0604020202020204" pitchFamily="34" charset="0"/>
              </a:rPr>
              <a:t>光年：光在一年内的传播距离。</a:t>
            </a:r>
            <a:r>
              <a:rPr lang="zh-CN" altLang="en-US" sz="3200" dirty="0" smtClean="0">
                <a:solidFill>
                  <a:srgbClr val="FF0000"/>
                </a:solidFill>
                <a:sym typeface="Arial" panose="020B0604020202020204" pitchFamily="34" charset="0"/>
              </a:rPr>
              <a:t>属长度单位</a:t>
            </a:r>
            <a:r>
              <a:rPr lang="zh-CN" altLang="en-US" sz="3200" dirty="0" smtClean="0">
                <a:solidFill>
                  <a:srgbClr val="0000CC"/>
                </a:solidFill>
                <a:sym typeface="Arial" panose="020B0604020202020204" pitchFamily="34" charset="0"/>
              </a:rPr>
              <a:t>。</a:t>
            </a:r>
          </a:p>
          <a:p>
            <a:pPr>
              <a:lnSpc>
                <a:spcPct val="200000"/>
              </a:lnSpc>
              <a:buFontTx/>
              <a:buNone/>
            </a:pP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/>
        </p:nvSpPr>
        <p:spPr bwMode="auto">
          <a:xfrm>
            <a:off x="3530043" y="1216123"/>
            <a:ext cx="1439862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不需要</a:t>
            </a:r>
            <a:endParaRPr lang="zh-CN" altLang="en-US" b="1" dirty="0"/>
          </a:p>
        </p:txBody>
      </p:sp>
      <p:sp>
        <p:nvSpPr>
          <p:cNvPr id="5" name="Rectangle 6"/>
          <p:cNvSpPr>
            <a:spLocks noGrp="1" noChangeArrowheads="1"/>
          </p:cNvSpPr>
          <p:nvPr/>
        </p:nvSpPr>
        <p:spPr bwMode="auto">
          <a:xfrm>
            <a:off x="3872470" y="2184571"/>
            <a:ext cx="2374900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3</a:t>
            </a:r>
            <a:r>
              <a:rPr lang="zh-CN" altLang="en-US" b="1" dirty="0">
                <a:solidFill>
                  <a:srgbClr val="FF0000"/>
                </a:solidFill>
                <a:sym typeface="Arial" panose="020B0604020202020204" pitchFamily="34" charset="0"/>
              </a:rPr>
              <a:t>×10</a:t>
            </a:r>
            <a:r>
              <a:rPr lang="zh-CN" altLang="en-US" b="1" baseline="30000" dirty="0">
                <a:solidFill>
                  <a:srgbClr val="FF0000"/>
                </a:solidFill>
                <a:sym typeface="Arial" panose="020B0604020202020204" pitchFamily="34" charset="0"/>
              </a:rPr>
              <a:t>8</a:t>
            </a:r>
            <a:r>
              <a:rPr lang="zh-CN" altLang="en-US" b="1" dirty="0">
                <a:solidFill>
                  <a:srgbClr val="FF0000"/>
                </a:solidFill>
                <a:sym typeface="Arial" panose="020B0604020202020204" pitchFamily="34" charset="0"/>
              </a:rPr>
              <a:t>m/s</a:t>
            </a:r>
          </a:p>
        </p:txBody>
      </p:sp>
      <p:sp>
        <p:nvSpPr>
          <p:cNvPr id="6" name="Rectangle 7"/>
          <p:cNvSpPr>
            <a:spLocks noGrp="1" noChangeArrowheads="1"/>
          </p:cNvSpPr>
          <p:nvPr/>
        </p:nvSpPr>
        <p:spPr bwMode="auto">
          <a:xfrm>
            <a:off x="5187393" y="3141880"/>
            <a:ext cx="647700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sym typeface="Arial" panose="020B0604020202020204" pitchFamily="34" charset="0"/>
              </a:rPr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406084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utoUpdateAnimBg="0"/>
      <p:bldP spid="4" grpId="0" uiExpand="1" build="p" autoUpdateAnimBg="0"/>
      <p:bldP spid="5" grpId="0" uiExpand="1" build="p" autoUpdateAnimBg="0"/>
      <p:bldP spid="6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507064" y="1238237"/>
            <a:ext cx="7488237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1" lang="en-US" altLang="zh-CN" sz="2400" b="1" dirty="0">
                <a:solidFill>
                  <a:srgbClr val="0000FF"/>
                </a:solidFill>
                <a:latin typeface="Tahoma" panose="020B0604030504040204" pitchFamily="34" charset="0"/>
              </a:rPr>
              <a:t>1</a:t>
            </a:r>
            <a:r>
              <a:rPr kumimoji="1" lang="zh-CN" altLang="en-US" sz="2400" b="1" dirty="0">
                <a:solidFill>
                  <a:srgbClr val="0000FF"/>
                </a:solidFill>
                <a:latin typeface="Tahoma" panose="020B0604030504040204" pitchFamily="34" charset="0"/>
              </a:rPr>
              <a:t>、</a:t>
            </a:r>
            <a:r>
              <a:rPr kumimoji="1"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在下列物体中属于光源的是（        ）</a:t>
            </a:r>
            <a:endParaRPr kumimoji="1" lang="zh-CN" altLang="en-US" sz="2400" b="1" dirty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pPr algn="just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1" lang="en-US" altLang="zh-CN" sz="2400" b="1" dirty="0">
                <a:solidFill>
                  <a:srgbClr val="0000FF"/>
                </a:solidFill>
                <a:latin typeface="Tahoma" panose="020B0604030504040204" pitchFamily="34" charset="0"/>
              </a:rPr>
              <a:t>A</a:t>
            </a:r>
            <a:r>
              <a:rPr kumimoji="1"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、钻石   </a:t>
            </a:r>
            <a:r>
              <a:rPr kumimoji="1" lang="en-US" altLang="zh-CN" sz="2400" b="1" dirty="0" smtClean="0">
                <a:solidFill>
                  <a:srgbClr val="0000FF"/>
                </a:solidFill>
                <a:latin typeface="Tahoma" panose="020B0604030504040204" pitchFamily="34" charset="0"/>
              </a:rPr>
              <a:t>B</a:t>
            </a:r>
            <a:r>
              <a:rPr kumimoji="1"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、月亮</a:t>
            </a:r>
            <a:endParaRPr kumimoji="1" lang="zh-CN" altLang="en-US" sz="2400" b="1" dirty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pPr algn="just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1" lang="en-US" altLang="zh-CN" sz="2400" b="1" dirty="0">
                <a:solidFill>
                  <a:srgbClr val="0000FF"/>
                </a:solidFill>
                <a:latin typeface="Tahoma" panose="020B0604030504040204" pitchFamily="34" charset="0"/>
              </a:rPr>
              <a:t>C</a:t>
            </a:r>
            <a:r>
              <a:rPr kumimoji="1"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、放电影时所看到的银幕</a:t>
            </a:r>
            <a:endParaRPr kumimoji="1" lang="zh-CN" altLang="en-US" sz="2400" b="1" dirty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pPr algn="just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1" lang="en-US" altLang="zh-CN" sz="2400" b="1" dirty="0">
                <a:solidFill>
                  <a:srgbClr val="0000FF"/>
                </a:solidFill>
                <a:latin typeface="Tahoma" panose="020B0604030504040204" pitchFamily="34" charset="0"/>
              </a:rPr>
              <a:t>D</a:t>
            </a:r>
            <a:r>
              <a:rPr kumimoji="1"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、收看电视时看到的电视机</a:t>
            </a:r>
            <a:r>
              <a:rPr kumimoji="1"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屏幕</a:t>
            </a:r>
            <a:endParaRPr kumimoji="1" lang="en-US" altLang="zh-CN" sz="2400" b="1" dirty="0" smtClean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just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kumimoji="1" lang="zh-CN" altLang="en-US" sz="2400" b="1" dirty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r>
              <a:rPr kumimoji="1" lang="en-US" altLang="zh-CN" sz="2400" b="1" dirty="0">
                <a:solidFill>
                  <a:srgbClr val="0000FF"/>
                </a:solidFill>
                <a:latin typeface="Tahoma" panose="020B0604030504040204" pitchFamily="34" charset="0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</a:rPr>
              <a:t>、下列说法正确的是（   ）</a:t>
            </a:r>
          </a:p>
          <a:p>
            <a:r>
              <a:rPr lang="en-US" altLang="zh-CN" sz="2400" b="1" dirty="0">
                <a:solidFill>
                  <a:srgbClr val="0000FF"/>
                </a:solidFill>
              </a:rPr>
              <a:t>A </a:t>
            </a:r>
            <a:r>
              <a:rPr lang="zh-CN" altLang="en-US" sz="2400" b="1" dirty="0">
                <a:solidFill>
                  <a:srgbClr val="0000FF"/>
                </a:solidFill>
              </a:rPr>
              <a:t>光是沿直线传播的；</a:t>
            </a:r>
          </a:p>
          <a:p>
            <a:r>
              <a:rPr lang="en-US" altLang="zh-CN" sz="2400" b="1" dirty="0">
                <a:solidFill>
                  <a:srgbClr val="0000FF"/>
                </a:solidFill>
              </a:rPr>
              <a:t>B </a:t>
            </a:r>
            <a:r>
              <a:rPr lang="zh-CN" altLang="en-US" sz="2400" b="1" dirty="0">
                <a:solidFill>
                  <a:srgbClr val="0000FF"/>
                </a:solidFill>
              </a:rPr>
              <a:t>太阳光射不到影子里，是因为光在同种均匀介质中的传播路线是直的；</a:t>
            </a:r>
          </a:p>
          <a:p>
            <a:r>
              <a:rPr lang="en-US" altLang="zh-CN" sz="2400" b="1" dirty="0">
                <a:solidFill>
                  <a:srgbClr val="0000FF"/>
                </a:solidFill>
              </a:rPr>
              <a:t>C </a:t>
            </a:r>
            <a:r>
              <a:rPr lang="zh-CN" altLang="en-US" sz="2400" b="1" dirty="0">
                <a:solidFill>
                  <a:srgbClr val="0000FF"/>
                </a:solidFill>
              </a:rPr>
              <a:t>太阳和月亮都是光源；</a:t>
            </a:r>
          </a:p>
          <a:p>
            <a:r>
              <a:rPr lang="en-US" altLang="zh-CN" sz="2400" b="1" dirty="0">
                <a:solidFill>
                  <a:srgbClr val="0000FF"/>
                </a:solidFill>
              </a:rPr>
              <a:t>D </a:t>
            </a:r>
            <a:r>
              <a:rPr lang="zh-CN" altLang="en-US" sz="2400" b="1" dirty="0">
                <a:solidFill>
                  <a:srgbClr val="0000FF"/>
                </a:solidFill>
              </a:rPr>
              <a:t>光的传播速度是</a:t>
            </a:r>
            <a:r>
              <a:rPr lang="en-US" altLang="zh-CN" sz="2400" b="1" dirty="0" smtClean="0">
                <a:solidFill>
                  <a:srgbClr val="0000FF"/>
                </a:solidFill>
              </a:rPr>
              <a:t>3X108  m/s</a:t>
            </a:r>
            <a:endParaRPr lang="en-US" altLang="zh-CN" sz="2400" b="1" dirty="0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endParaRPr kumimoji="1" lang="zh-CN" altLang="en-US" sz="2400" b="1" dirty="0">
              <a:solidFill>
                <a:schemeClr val="folHlink"/>
              </a:solidFill>
              <a:latin typeface="Tahoma" panose="020B0604030504040204" pitchFamily="34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14976" y="329517"/>
            <a:ext cx="3200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0000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小试牛刀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5971560" y="1238237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3200" dirty="0">
                <a:solidFill>
                  <a:srgbClr val="CC0000"/>
                </a:solidFill>
                <a:latin typeface="Times New Roman" panose="02020603050405020304" pitchFamily="18" charset="0"/>
              </a:rPr>
              <a:t>D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747424" y="3398477"/>
            <a:ext cx="7921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59541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899224" y="508492"/>
            <a:ext cx="785018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</a:rPr>
              <a:t>3</a:t>
            </a:r>
            <a:r>
              <a:rPr lang="zh-CN" altLang="en-US" sz="2400" b="1" dirty="0">
                <a:solidFill>
                  <a:srgbClr val="0000FF"/>
                </a:solidFill>
              </a:rPr>
              <a:t>、在“千手观音”的表演中，观众看不见领舞者身后站着的其他舞蹈者，这是因为光的</a:t>
            </a:r>
            <a:r>
              <a:rPr lang="zh-CN" altLang="en-US" sz="2400" b="1" u="sng" dirty="0">
                <a:solidFill>
                  <a:srgbClr val="0000FF"/>
                </a:solidFill>
              </a:rPr>
              <a:t>                  </a:t>
            </a:r>
            <a:r>
              <a:rPr lang="zh-CN" altLang="en-US" sz="2400" b="1" dirty="0">
                <a:solidFill>
                  <a:srgbClr val="0000FF"/>
                </a:solidFill>
              </a:rPr>
              <a:t>的缘故。</a:t>
            </a:r>
            <a:r>
              <a:rPr lang="zh-CN" altLang="en-US" sz="2400" b="1" dirty="0">
                <a:solidFill>
                  <a:schemeClr val="bg1"/>
                </a:solidFill>
              </a:rPr>
              <a:t>      </a:t>
            </a:r>
            <a:r>
              <a:rPr lang="zh-CN" altLang="en-US" sz="2400" b="1" u="sng" dirty="0">
                <a:solidFill>
                  <a:schemeClr val="bg1"/>
                </a:solidFill>
              </a:rPr>
              <a:t>                     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865093" y="2120413"/>
            <a:ext cx="6443662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</a:rPr>
              <a:t>4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、</a:t>
            </a:r>
            <a:r>
              <a:rPr lang="zh-CN" altLang="en-US" sz="2400" b="1" dirty="0">
                <a:solidFill>
                  <a:srgbClr val="0000FF"/>
                </a:solidFill>
              </a:rPr>
              <a:t>关于光的传播中，下列说法正确的是（   ）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</a:rPr>
              <a:t>A </a:t>
            </a:r>
            <a:r>
              <a:rPr lang="zh-CN" altLang="en-US" sz="2400" b="1" dirty="0">
                <a:solidFill>
                  <a:srgbClr val="0000FF"/>
                </a:solidFill>
              </a:rPr>
              <a:t>光在玻璃中不是沿直线传播的；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</a:rPr>
              <a:t>B </a:t>
            </a:r>
            <a:r>
              <a:rPr lang="zh-CN" altLang="en-US" sz="2400" b="1" dirty="0">
                <a:solidFill>
                  <a:srgbClr val="0000FF"/>
                </a:solidFill>
              </a:rPr>
              <a:t>光在空气中一定沿直线传播；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</a:rPr>
              <a:t>C </a:t>
            </a:r>
            <a:r>
              <a:rPr lang="zh-CN" altLang="en-US" sz="2400" b="1" dirty="0">
                <a:solidFill>
                  <a:srgbClr val="0000FF"/>
                </a:solidFill>
              </a:rPr>
              <a:t>光在任何情况下都沿直线传播；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</a:rPr>
              <a:t>D </a:t>
            </a:r>
            <a:r>
              <a:rPr lang="zh-CN" altLang="en-US" sz="2400" b="1" dirty="0">
                <a:solidFill>
                  <a:srgbClr val="0000FF"/>
                </a:solidFill>
              </a:rPr>
              <a:t>光在同一种均匀介质里沿直线传播</a:t>
            </a:r>
            <a:r>
              <a:rPr lang="zh-CN" altLang="en-US" sz="2400" b="1" dirty="0">
                <a:solidFill>
                  <a:schemeClr val="bg1"/>
                </a:solidFill>
              </a:rPr>
              <a:t>      </a:t>
            </a:r>
            <a:r>
              <a:rPr lang="zh-CN" altLang="en-US" sz="2400" b="1" u="sng" dirty="0">
                <a:solidFill>
                  <a:schemeClr val="bg1"/>
                </a:solidFill>
              </a:rPr>
              <a:t>                     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945406" y="873617"/>
            <a:ext cx="14398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直线传播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6553725" y="2120413"/>
            <a:ext cx="504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865093" y="5170903"/>
            <a:ext cx="727233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</a:rPr>
              <a:t>5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、</a:t>
            </a:r>
            <a:r>
              <a:rPr lang="zh-CN" altLang="en-US" sz="2400" b="1" dirty="0">
                <a:solidFill>
                  <a:srgbClr val="3333CC"/>
                </a:solidFill>
              </a:rPr>
              <a:t>夜晚，某同学在放学回家的路上，从一路灯下远离时，他看到自己的影子变</a:t>
            </a:r>
            <a:r>
              <a:rPr lang="zh-CN" altLang="en-US" sz="2400" b="1" u="sng" dirty="0">
                <a:solidFill>
                  <a:srgbClr val="3333CC"/>
                </a:solidFill>
              </a:rPr>
              <a:t>           </a:t>
            </a:r>
            <a:r>
              <a:rPr lang="zh-CN" altLang="en-US" sz="2400" b="1" dirty="0">
                <a:solidFill>
                  <a:srgbClr val="3333CC"/>
                </a:solidFill>
              </a:rPr>
              <a:t>，这种现象可用光的</a:t>
            </a:r>
            <a:r>
              <a:rPr lang="zh-CN" altLang="en-US" sz="2400" b="1" u="sng" dirty="0">
                <a:solidFill>
                  <a:srgbClr val="3333CC"/>
                </a:solidFill>
              </a:rPr>
              <a:t>                       </a:t>
            </a:r>
            <a:r>
              <a:rPr lang="zh-CN" altLang="en-US" sz="2400" b="1" dirty="0">
                <a:solidFill>
                  <a:srgbClr val="3333CC"/>
                </a:solidFill>
              </a:rPr>
              <a:t>来解释      </a:t>
            </a:r>
            <a:r>
              <a:rPr lang="zh-CN" altLang="en-US" sz="2400" b="1" u="sng" dirty="0">
                <a:solidFill>
                  <a:srgbClr val="3333CC"/>
                </a:solidFill>
              </a:rPr>
              <a:t>                     </a:t>
            </a:r>
            <a:endParaRPr lang="zh-CN" altLang="en-US" sz="2400" b="1" dirty="0">
              <a:solidFill>
                <a:srgbClr val="3333CC"/>
              </a:solidFill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824318" y="5458241"/>
            <a:ext cx="5032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长</a:t>
            </a: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584230" y="5818603"/>
            <a:ext cx="14398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直线传播</a:t>
            </a:r>
          </a:p>
        </p:txBody>
      </p:sp>
    </p:spTree>
    <p:extLst>
      <p:ext uri="{BB962C8B-B14F-4D97-AF65-F5344CB8AC3E}">
        <p14:creationId xmlns:p14="http://schemas.microsoft.com/office/powerpoint/2010/main" val="1070547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130987" y="325652"/>
            <a:ext cx="5945316" cy="737029"/>
          </a:xfrm>
        </p:spPr>
        <p:txBody>
          <a:bodyPr/>
          <a:lstStyle/>
          <a:p>
            <a:r>
              <a:rPr lang="zh-CN" altLang="en-US" b="1" dirty="0">
                <a:solidFill>
                  <a:srgbClr val="0000FF"/>
                </a:solidFill>
              </a:rPr>
              <a:t>本课总结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5388" y="1302351"/>
            <a:ext cx="8856663" cy="5905500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sz="2800" dirty="0"/>
              <a:t>光源：</a:t>
            </a:r>
          </a:p>
          <a:p>
            <a:pPr>
              <a:lnSpc>
                <a:spcPct val="110000"/>
              </a:lnSpc>
            </a:pPr>
            <a:r>
              <a:rPr lang="zh-CN" altLang="en-US" sz="2800" dirty="0"/>
              <a:t>光</a:t>
            </a:r>
            <a:r>
              <a:rPr lang="zh-CN" altLang="en-US" sz="2800" dirty="0" smtClean="0"/>
              <a:t>在 _____________________    中</a:t>
            </a:r>
            <a:r>
              <a:rPr lang="zh-CN" altLang="en-US" sz="2800" dirty="0"/>
              <a:t>沿直线传播</a:t>
            </a:r>
          </a:p>
          <a:p>
            <a:pPr>
              <a:lnSpc>
                <a:spcPct val="110000"/>
              </a:lnSpc>
            </a:pPr>
            <a:r>
              <a:rPr lang="zh-CN" altLang="en-US" sz="2800" dirty="0"/>
              <a:t>影子、白天黑夜、日食、月食、小孔成像的原理都是__________________</a:t>
            </a:r>
          </a:p>
          <a:p>
            <a:pPr>
              <a:lnSpc>
                <a:spcPct val="110000"/>
              </a:lnSpc>
            </a:pPr>
            <a:r>
              <a:rPr lang="zh-CN" altLang="en-US" sz="2800" dirty="0"/>
              <a:t>光沿直线传播的应用有_________________</a:t>
            </a:r>
          </a:p>
          <a:p>
            <a:pPr>
              <a:lnSpc>
                <a:spcPct val="110000"/>
              </a:lnSpc>
            </a:pPr>
            <a:r>
              <a:rPr lang="zh-CN" altLang="en-US" sz="2800" dirty="0"/>
              <a:t>光的传播________</a:t>
            </a:r>
            <a:r>
              <a:rPr lang="zh-CN" altLang="en-US" sz="2800" dirty="0">
                <a:sym typeface="Arial" panose="020B0604020202020204" pitchFamily="34" charset="0"/>
              </a:rPr>
              <a:t>（“需要”“不需要”）</a:t>
            </a:r>
            <a:r>
              <a:rPr lang="zh-CN" altLang="en-US" sz="2800" dirty="0"/>
              <a:t>介质</a:t>
            </a:r>
          </a:p>
          <a:p>
            <a:pPr>
              <a:lnSpc>
                <a:spcPct val="110000"/>
              </a:lnSpc>
            </a:pPr>
            <a:r>
              <a:rPr lang="zh-CN" altLang="en-US" sz="2800" dirty="0"/>
              <a:t>真空中光速为__________</a:t>
            </a:r>
          </a:p>
          <a:p>
            <a:pPr>
              <a:lnSpc>
                <a:spcPct val="110000"/>
              </a:lnSpc>
            </a:pPr>
            <a:endParaRPr lang="zh-CN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/>
        </p:nvSpPr>
        <p:spPr bwMode="auto">
          <a:xfrm>
            <a:off x="2670905" y="1193929"/>
            <a:ext cx="475138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能</a:t>
            </a:r>
            <a:r>
              <a:rPr lang="zh-CN" altLang="en-US" b="1" dirty="0">
                <a:solidFill>
                  <a:srgbClr val="FF0000"/>
                </a:solidFill>
              </a:rPr>
              <a:t>够</a:t>
            </a:r>
            <a:r>
              <a:rPr lang="zh-CN" altLang="en-US" b="1" dirty="0" smtClean="0">
                <a:solidFill>
                  <a:srgbClr val="FF0000"/>
                </a:solidFill>
              </a:rPr>
              <a:t>发光</a:t>
            </a:r>
            <a:r>
              <a:rPr lang="zh-CN" altLang="en-US" b="1" dirty="0">
                <a:solidFill>
                  <a:srgbClr val="FF0000"/>
                </a:solidFill>
              </a:rPr>
              <a:t>的物体</a:t>
            </a:r>
            <a:r>
              <a:rPr lang="zh-CN" altLang="en-US" sz="3600" b="1" dirty="0">
                <a:solidFill>
                  <a:srgbClr val="FF0000"/>
                </a:solidFill>
              </a:rPr>
              <a:t> </a:t>
            </a:r>
            <a:endParaRPr lang="zh-CN" altLang="en-US" b="1" dirty="0"/>
          </a:p>
        </p:txBody>
      </p:sp>
      <p:sp>
        <p:nvSpPr>
          <p:cNvPr id="5" name="Rectangle 5"/>
          <p:cNvSpPr>
            <a:spLocks noGrp="1" noChangeArrowheads="1"/>
          </p:cNvSpPr>
          <p:nvPr/>
        </p:nvSpPr>
        <p:spPr bwMode="auto">
          <a:xfrm>
            <a:off x="2530862" y="1892120"/>
            <a:ext cx="4751387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同种</a:t>
            </a:r>
            <a:r>
              <a:rPr lang="zh-CN" altLang="en-US" b="1" dirty="0">
                <a:solidFill>
                  <a:srgbClr val="FF0000"/>
                </a:solidFill>
              </a:rPr>
              <a:t>、均匀的介质</a:t>
            </a:r>
            <a:endParaRPr lang="zh-CN" altLang="en-US" b="1" dirty="0"/>
          </a:p>
        </p:txBody>
      </p:sp>
      <p:sp>
        <p:nvSpPr>
          <p:cNvPr id="6" name="Rectangle 6"/>
          <p:cNvSpPr>
            <a:spLocks noGrp="1" noChangeArrowheads="1"/>
          </p:cNvSpPr>
          <p:nvPr/>
        </p:nvSpPr>
        <p:spPr bwMode="auto">
          <a:xfrm>
            <a:off x="1934263" y="3105472"/>
            <a:ext cx="2808287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光的直线传播</a:t>
            </a:r>
            <a:endParaRPr lang="zh-CN" altLang="en-US" b="1" dirty="0"/>
          </a:p>
        </p:txBody>
      </p:sp>
      <p:sp>
        <p:nvSpPr>
          <p:cNvPr id="7" name="Rectangle 7"/>
          <p:cNvSpPr>
            <a:spLocks noGrp="1" noChangeArrowheads="1"/>
          </p:cNvSpPr>
          <p:nvPr/>
        </p:nvSpPr>
        <p:spPr bwMode="auto">
          <a:xfrm>
            <a:off x="5350777" y="3763212"/>
            <a:ext cx="4751387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激光准直</a:t>
            </a:r>
            <a:r>
              <a:rPr lang="zh-CN" altLang="en-US" b="1" smtClean="0">
                <a:solidFill>
                  <a:srgbClr val="FF0000"/>
                </a:solidFill>
              </a:rPr>
              <a:t>、排队</a:t>
            </a:r>
            <a:endParaRPr lang="zh-CN" altLang="en-US" b="1" dirty="0"/>
          </a:p>
        </p:txBody>
      </p:sp>
      <p:sp>
        <p:nvSpPr>
          <p:cNvPr id="8" name="Rectangle 8"/>
          <p:cNvSpPr>
            <a:spLocks noGrp="1" noChangeArrowheads="1"/>
          </p:cNvSpPr>
          <p:nvPr/>
        </p:nvSpPr>
        <p:spPr bwMode="auto">
          <a:xfrm>
            <a:off x="3157430" y="4466390"/>
            <a:ext cx="1439863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不需要</a:t>
            </a:r>
            <a:endParaRPr lang="zh-CN" altLang="en-US" b="1" dirty="0"/>
          </a:p>
        </p:txBody>
      </p:sp>
      <p:sp>
        <p:nvSpPr>
          <p:cNvPr id="9" name="Rectangle 9"/>
          <p:cNvSpPr>
            <a:spLocks noGrp="1" noChangeArrowheads="1"/>
          </p:cNvSpPr>
          <p:nvPr/>
        </p:nvSpPr>
        <p:spPr bwMode="auto">
          <a:xfrm>
            <a:off x="3877361" y="5188358"/>
            <a:ext cx="2376488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3</a:t>
            </a:r>
            <a:r>
              <a:rPr lang="zh-CN" altLang="en-US" b="1" dirty="0">
                <a:solidFill>
                  <a:srgbClr val="FF0000"/>
                </a:solidFill>
                <a:sym typeface="Arial" panose="020B0604020202020204" pitchFamily="34" charset="0"/>
              </a:rPr>
              <a:t>×10</a:t>
            </a:r>
            <a:r>
              <a:rPr lang="zh-CN" altLang="en-US" b="1" baseline="30000" dirty="0">
                <a:solidFill>
                  <a:srgbClr val="FF0000"/>
                </a:solidFill>
                <a:sym typeface="Arial" panose="020B0604020202020204" pitchFamily="34" charset="0"/>
              </a:rPr>
              <a:t>8</a:t>
            </a:r>
            <a:r>
              <a:rPr lang="zh-CN" altLang="en-US" b="1" dirty="0">
                <a:solidFill>
                  <a:srgbClr val="FF0000"/>
                </a:solidFill>
                <a:sym typeface="Arial" panose="020B0604020202020204" pitchFamily="34" charset="0"/>
              </a:rPr>
              <a:t>m/s</a:t>
            </a:r>
          </a:p>
        </p:txBody>
      </p:sp>
    </p:spTree>
    <p:extLst>
      <p:ext uri="{BB962C8B-B14F-4D97-AF65-F5344CB8AC3E}">
        <p14:creationId xmlns:p14="http://schemas.microsoft.com/office/powerpoint/2010/main" val="401780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4" grpId="0" build="p" autoUpdateAnimBg="0"/>
      <p:bldP spid="5" grpId="0" build="p" autoUpdateAnimBg="0"/>
      <p:bldP spid="6" grpId="0" build="p" autoUpdateAnimBg="0"/>
      <p:bldP spid="7" grpId="0" build="p" autoUpdateAnimBg="0"/>
      <p:bldP spid="8" grpId="0" build="p" autoUpdateAnimBg="0"/>
      <p:bldP spid="9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横卷形 1"/>
          <p:cNvSpPr/>
          <p:nvPr/>
        </p:nvSpPr>
        <p:spPr>
          <a:xfrm>
            <a:off x="1705232" y="1631092"/>
            <a:ext cx="8806249" cy="3130378"/>
          </a:xfrm>
          <a:prstGeom prst="horizontalScroll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softEdge rad="12700"/>
          </a:effectLst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500" b="1" dirty="0" smtClean="0">
                <a:solidFill>
                  <a:srgbClr val="00B050"/>
                </a:solidFill>
              </a:rPr>
              <a:t>谢谢指导</a:t>
            </a:r>
            <a:endParaRPr lang="zh-CN" altLang="en-US" sz="115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3526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" y="358"/>
            <a:ext cx="5980648" cy="3783078"/>
          </a:xfrm>
          <a:prstGeom prst="rect">
            <a:avLst/>
          </a:prstGeom>
        </p:spPr>
      </p:pic>
      <p:pic>
        <p:nvPicPr>
          <p:cNvPr id="7" name="Picture 3" descr="0100000000000011908872283769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090" y="7860"/>
            <a:ext cx="6042429" cy="4264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20110325211639-171160523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9" y="560017"/>
            <a:ext cx="4927989" cy="3230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20090404151146-3995256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217" y="3893834"/>
            <a:ext cx="4613275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7"/>
          <p:cNvSpPr>
            <a:spLocks noGrp="1" noChangeArrowheads="1"/>
          </p:cNvSpPr>
          <p:nvPr>
            <p:ph type="title"/>
          </p:nvPr>
        </p:nvSpPr>
        <p:spPr>
          <a:xfrm>
            <a:off x="131379" y="152226"/>
            <a:ext cx="2460625" cy="779462"/>
          </a:xfrm>
        </p:spPr>
        <p:txBody>
          <a:bodyPr>
            <a:normAutofit/>
          </a:bodyPr>
          <a:lstStyle/>
          <a:p>
            <a:r>
              <a:rPr lang="zh-CN" altLang="en-US" sz="40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太阳</a:t>
            </a:r>
          </a:p>
        </p:txBody>
      </p:sp>
      <p:sp>
        <p:nvSpPr>
          <p:cNvPr id="12" name="Rectangle 8"/>
          <p:cNvSpPr>
            <a:spLocks noGrp="1" noChangeArrowheads="1"/>
          </p:cNvSpPr>
          <p:nvPr/>
        </p:nvSpPr>
        <p:spPr bwMode="auto">
          <a:xfrm>
            <a:off x="7743526" y="276226"/>
            <a:ext cx="346710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rgbClr val="FFFF00"/>
                </a:solidFill>
              </a:rPr>
              <a:t>彗星</a:t>
            </a:r>
          </a:p>
        </p:txBody>
      </p:sp>
      <p:sp>
        <p:nvSpPr>
          <p:cNvPr id="15" name="Rectangle 9"/>
          <p:cNvSpPr>
            <a:spLocks noGrp="1" noChangeArrowheads="1"/>
          </p:cNvSpPr>
          <p:nvPr/>
        </p:nvSpPr>
        <p:spPr bwMode="auto">
          <a:xfrm>
            <a:off x="3386884" y="640208"/>
            <a:ext cx="2338610" cy="733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rgbClr val="FFFF00"/>
                </a:solidFill>
              </a:rPr>
              <a:t>灯笼鱼</a:t>
            </a:r>
          </a:p>
        </p:txBody>
      </p:sp>
      <p:sp>
        <p:nvSpPr>
          <p:cNvPr id="16" name="Rectangle 10"/>
          <p:cNvSpPr>
            <a:spLocks noGrp="1" noChangeArrowheads="1"/>
          </p:cNvSpPr>
          <p:nvPr/>
        </p:nvSpPr>
        <p:spPr bwMode="auto">
          <a:xfrm>
            <a:off x="10650831" y="4016224"/>
            <a:ext cx="1800225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rgbClr val="FFFF00"/>
                </a:solidFill>
              </a:rPr>
              <a:t>水母</a:t>
            </a:r>
          </a:p>
        </p:txBody>
      </p:sp>
      <p:pic>
        <p:nvPicPr>
          <p:cNvPr id="17" name="Picture 11" descr="2010110511563064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599" y="3509354"/>
            <a:ext cx="4049875" cy="3372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4"/>
          <p:cNvSpPr>
            <a:spLocks noGrp="1" noChangeArrowheads="1"/>
          </p:cNvSpPr>
          <p:nvPr/>
        </p:nvSpPr>
        <p:spPr bwMode="auto">
          <a:xfrm>
            <a:off x="5073871" y="5806629"/>
            <a:ext cx="2378075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solidFill>
                  <a:srgbClr val="FFFF00"/>
                </a:solidFill>
              </a:rPr>
              <a:t>乌贼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-42194" y="3783436"/>
            <a:ext cx="4838078" cy="3223329"/>
            <a:chOff x="-42194" y="3783436"/>
            <a:chExt cx="4838078" cy="322332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1" y="3783436"/>
              <a:ext cx="4793363" cy="3223329"/>
            </a:xfrm>
            <a:prstGeom prst="rect">
              <a:avLst/>
            </a:prstGeom>
          </p:spPr>
        </p:pic>
        <p:sp>
          <p:nvSpPr>
            <p:cNvPr id="21" name="Text Box 18"/>
            <p:cNvSpPr txBox="1">
              <a:spLocks noChangeArrowheads="1"/>
            </p:cNvSpPr>
            <p:nvPr/>
          </p:nvSpPr>
          <p:spPr bwMode="auto">
            <a:xfrm>
              <a:off x="-42194" y="5195507"/>
              <a:ext cx="1871663" cy="701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FFFF00"/>
                  </a:solidFill>
                </a:rPr>
                <a:t>萤火虫</a:t>
              </a:r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2730642" y="2037551"/>
            <a:ext cx="6837027" cy="2161861"/>
          </a:xfrm>
          <a:prstGeom prst="round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softEdge rad="317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solidFill>
                  <a:srgbClr val="0000CC"/>
                </a:solidFill>
              </a:rPr>
              <a:t>自然</a:t>
            </a:r>
            <a:r>
              <a:rPr lang="zh-CN" altLang="en-US" sz="8000" b="1" dirty="0" smtClean="0">
                <a:solidFill>
                  <a:srgbClr val="0000CC"/>
                </a:solidFill>
              </a:rPr>
              <a:t>光源</a:t>
            </a:r>
            <a:endParaRPr lang="zh-CN" altLang="en-US" sz="80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2" grpId="0" autoUpdateAnimBg="0"/>
      <p:bldP spid="15" grpId="0" autoUpdateAnimBg="0"/>
      <p:bldP spid="16" grpId="0" autoUpdateAnimBg="0"/>
      <p:bldP spid="19" grpId="0" autoUpdateAnimBg="0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14339" descr="yejing2_019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35" y="3387045"/>
            <a:ext cx="5140394" cy="3539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191624_96321157_5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4140"/>
            <a:ext cx="4113213" cy="327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9"/>
          <p:cNvSpPr>
            <a:spLocks noGrp="1" noChangeArrowheads="1"/>
          </p:cNvSpPr>
          <p:nvPr/>
        </p:nvSpPr>
        <p:spPr bwMode="auto">
          <a:xfrm>
            <a:off x="7937" y="152443"/>
            <a:ext cx="1792288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dirty="0">
                <a:solidFill>
                  <a:srgbClr val="FFFF00"/>
                </a:solidFill>
              </a:rPr>
              <a:t>蜡烛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150" y="35103"/>
            <a:ext cx="4311650" cy="3187667"/>
          </a:xfrm>
          <a:prstGeom prst="rect">
            <a:avLst/>
          </a:prstGeom>
        </p:spPr>
      </p:pic>
      <p:sp>
        <p:nvSpPr>
          <p:cNvPr id="12" name="Rectangle 10"/>
          <p:cNvSpPr>
            <a:spLocks noGrp="1" noChangeArrowheads="1"/>
          </p:cNvSpPr>
          <p:nvPr/>
        </p:nvSpPr>
        <p:spPr bwMode="auto">
          <a:xfrm>
            <a:off x="4419258" y="1984652"/>
            <a:ext cx="2471695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dirty="0" smtClean="0">
                <a:solidFill>
                  <a:srgbClr val="FFFF00"/>
                </a:solidFill>
              </a:rPr>
              <a:t>车灯</a:t>
            </a:r>
            <a:endParaRPr lang="zh-CN" altLang="en-US" sz="5400" b="1" dirty="0">
              <a:solidFill>
                <a:srgbClr val="FFFF00"/>
              </a:solidFill>
            </a:endParaRPr>
          </a:p>
        </p:txBody>
      </p:sp>
      <p:sp>
        <p:nvSpPr>
          <p:cNvPr id="17" name="Rectangle 10"/>
          <p:cNvSpPr>
            <a:spLocks noGrp="1" noChangeArrowheads="1"/>
          </p:cNvSpPr>
          <p:nvPr/>
        </p:nvSpPr>
        <p:spPr bwMode="auto">
          <a:xfrm>
            <a:off x="-122802" y="3369921"/>
            <a:ext cx="1800225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dirty="0">
                <a:solidFill>
                  <a:srgbClr val="FFFF00"/>
                </a:solidFill>
              </a:rPr>
              <a:t>烟花</a:t>
            </a:r>
          </a:p>
        </p:txBody>
      </p:sp>
      <p:pic>
        <p:nvPicPr>
          <p:cNvPr id="18" name="Picture 7" descr="20089101912984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5239" y="1"/>
            <a:ext cx="4805362" cy="3281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9"/>
          <p:cNvSpPr>
            <a:spLocks noGrp="1" noChangeArrowheads="1"/>
          </p:cNvSpPr>
          <p:nvPr/>
        </p:nvSpPr>
        <p:spPr bwMode="auto">
          <a:xfrm>
            <a:off x="7870776" y="635000"/>
            <a:ext cx="2593975" cy="622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dirty="0">
                <a:solidFill>
                  <a:srgbClr val="FFFF00"/>
                </a:solidFill>
              </a:rPr>
              <a:t>手电筒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237499" y="3083290"/>
            <a:ext cx="7364988" cy="3812678"/>
            <a:chOff x="5237499" y="3083290"/>
            <a:chExt cx="7364988" cy="3812678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7499" y="3083290"/>
              <a:ext cx="7364988" cy="3812678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092861" y="3310592"/>
              <a:ext cx="249718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rgbClr val="FFFF00"/>
                  </a:solidFill>
                </a:rPr>
                <a:t>教室顶灯</a:t>
              </a:r>
              <a:endParaRPr lang="zh-CN" altLang="en-US" sz="40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25" name="圆角矩形 24"/>
          <p:cNvSpPr/>
          <p:nvPr/>
        </p:nvSpPr>
        <p:spPr>
          <a:xfrm>
            <a:off x="2969703" y="1875514"/>
            <a:ext cx="6837027" cy="2161861"/>
          </a:xfrm>
          <a:prstGeom prst="round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softEdge rad="317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solidFill>
                  <a:srgbClr val="0000CC"/>
                </a:solidFill>
              </a:rPr>
              <a:t>人造光源</a:t>
            </a:r>
            <a:endParaRPr lang="zh-CN" altLang="en-US" sz="80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35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utoUpdateAnimBg="0"/>
      <p:bldP spid="12" grpId="0"/>
      <p:bldP spid="17" grpId="0" bldLvl="0" autoUpdateAnimBg="0"/>
      <p:bldP spid="19" grpId="0" bldLvl="0" autoUpdateAnimBg="0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2092005361"/>
              </p:ext>
            </p:extLst>
          </p:nvPr>
        </p:nvGraphicFramePr>
        <p:xfrm>
          <a:off x="655273" y="770000"/>
          <a:ext cx="10997035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747329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2176849_114337541113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832022"/>
            <a:ext cx="4802659" cy="6025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3290782_122104230191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659" y="832022"/>
            <a:ext cx="7389342" cy="6446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2907485" y="0"/>
            <a:ext cx="3040232" cy="1990029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钻石是光源吗？</a:t>
            </a:r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9510821" y="160638"/>
            <a:ext cx="3040232" cy="1990029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月亮</a:t>
            </a:r>
            <a:r>
              <a:rPr lang="zh-CN" altLang="en-US" sz="36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是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光源吗？</a:t>
            </a:r>
          </a:p>
        </p:txBody>
      </p:sp>
    </p:spTree>
    <p:extLst>
      <p:ext uri="{BB962C8B-B14F-4D97-AF65-F5344CB8AC3E}">
        <p14:creationId xmlns:p14="http://schemas.microsoft.com/office/powerpoint/2010/main" val="42222839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47351" y="1088479"/>
            <a:ext cx="975360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b="1" dirty="0">
                <a:solidFill>
                  <a:srgbClr val="0000CC"/>
                </a:solidFill>
              </a:rPr>
              <a:t>想要看到光一定要有？</a:t>
            </a:r>
          </a:p>
          <a:p>
            <a:endParaRPr lang="zh-CN" altLang="en-US" sz="1400" b="1" dirty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4800" b="1" dirty="0" smtClean="0">
                <a:solidFill>
                  <a:srgbClr val="3333CC"/>
                </a:solidFill>
              </a:rPr>
              <a:t>1</a:t>
            </a:r>
            <a:r>
              <a:rPr lang="zh-CN" altLang="en-US" sz="4800" b="1" dirty="0" smtClean="0">
                <a:solidFill>
                  <a:srgbClr val="3333CC"/>
                </a:solidFill>
              </a:rPr>
              <a:t>、光源   </a:t>
            </a:r>
            <a:r>
              <a:rPr lang="en-US" altLang="zh-CN" sz="4800" b="1" dirty="0" smtClean="0">
                <a:solidFill>
                  <a:srgbClr val="3333CC"/>
                </a:solidFill>
              </a:rPr>
              <a:t>;           2</a:t>
            </a:r>
            <a:r>
              <a:rPr lang="zh-CN" altLang="en-US" sz="4800" b="1" dirty="0" smtClean="0">
                <a:solidFill>
                  <a:srgbClr val="3333CC"/>
                </a:solidFill>
              </a:rPr>
              <a:t>、健康</a:t>
            </a:r>
            <a:r>
              <a:rPr lang="zh-CN" altLang="en-US" sz="4800" b="1" dirty="0">
                <a:solidFill>
                  <a:srgbClr val="3333CC"/>
                </a:solidFill>
              </a:rPr>
              <a:t>的</a:t>
            </a:r>
            <a:r>
              <a:rPr lang="zh-CN" altLang="en-US" sz="4800" b="1" dirty="0" smtClean="0">
                <a:solidFill>
                  <a:srgbClr val="3333CC"/>
                </a:solidFill>
              </a:rPr>
              <a:t>眼睛</a:t>
            </a:r>
            <a:endParaRPr lang="en-US" altLang="zh-CN" sz="4800" b="1" dirty="0" smtClean="0">
              <a:solidFill>
                <a:srgbClr val="3333CC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4800" b="1" dirty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 smtClean="0">
                <a:solidFill>
                  <a:srgbClr val="0000CC"/>
                </a:solidFill>
              </a:rPr>
              <a:t>猜想：光</a:t>
            </a:r>
            <a:r>
              <a:rPr lang="zh-CN" altLang="en-US" sz="4400" b="1" dirty="0">
                <a:solidFill>
                  <a:srgbClr val="0000CC"/>
                </a:solidFill>
              </a:rPr>
              <a:t>沿怎样的路径</a:t>
            </a:r>
            <a:r>
              <a:rPr lang="zh-CN" altLang="en-US" sz="4400" b="1" dirty="0" smtClean="0">
                <a:solidFill>
                  <a:srgbClr val="0000CC"/>
                </a:solidFill>
              </a:rPr>
              <a:t>传播的呢？</a:t>
            </a:r>
            <a:endParaRPr lang="zh-CN" altLang="en-US" sz="44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64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2595" y="708454"/>
            <a:ext cx="9835978" cy="4298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lvl="0" indent="-609600" defTabSz="457200">
              <a:lnSpc>
                <a:spcPct val="140000"/>
              </a:lnSpc>
              <a:spcBef>
                <a:spcPts val="1000"/>
              </a:spcBef>
              <a:buClr>
                <a:srgbClr val="90C226"/>
              </a:buClr>
              <a:buSzPct val="80000"/>
            </a:pPr>
            <a:r>
              <a:rPr lang="zh-CN" altLang="en-US" sz="6600" b="1" dirty="0">
                <a:solidFill>
                  <a:srgbClr val="FF0000"/>
                </a:solidFill>
                <a:latin typeface="Trebuchet MS" panose="020B0603020202020204"/>
                <a:ea typeface="华文新魏" panose="02010800040101010101" pitchFamily="2" charset="-122"/>
              </a:rPr>
              <a:t>实验探究</a:t>
            </a:r>
            <a:r>
              <a:rPr lang="zh-CN" altLang="en-US" sz="8000" b="1" dirty="0">
                <a:solidFill>
                  <a:srgbClr val="FF0000"/>
                </a:solidFill>
                <a:latin typeface="Trebuchet MS" panose="020B0603020202020204"/>
                <a:ea typeface="华文新魏" panose="02010800040101010101" pitchFamily="2" charset="-122"/>
              </a:rPr>
              <a:t>：</a:t>
            </a:r>
          </a:p>
          <a:p>
            <a:pPr marL="609600" lvl="0" indent="-609600" defTabSz="457200">
              <a:spcBef>
                <a:spcPts val="1000"/>
              </a:spcBef>
              <a:buClr>
                <a:srgbClr val="90C226"/>
              </a:buClr>
              <a:buSzPct val="80000"/>
            </a:pPr>
            <a:r>
              <a:rPr lang="zh-CN" altLang="en-US" sz="3200" b="1" dirty="0">
                <a:solidFill>
                  <a:srgbClr val="0000CC"/>
                </a:solidFill>
                <a:latin typeface="Trebuchet MS" panose="020B0603020202020204"/>
                <a:ea typeface="华文新魏" panose="02010800040101010101" pitchFamily="2" charset="-122"/>
              </a:rPr>
              <a:t>（</a:t>
            </a:r>
            <a:r>
              <a:rPr lang="en-US" altLang="zh-CN" sz="3200" b="1" dirty="0">
                <a:solidFill>
                  <a:srgbClr val="0000CC"/>
                </a:solidFill>
                <a:latin typeface="Trebuchet MS" panose="020B0603020202020204"/>
                <a:ea typeface="华文新魏" panose="02010800040101010101" pitchFamily="2" charset="-122"/>
              </a:rPr>
              <a:t>1</a:t>
            </a:r>
            <a:r>
              <a:rPr lang="zh-CN" altLang="en-US" sz="3200" b="1" dirty="0">
                <a:solidFill>
                  <a:srgbClr val="0000CC"/>
                </a:solidFill>
                <a:latin typeface="Trebuchet MS" panose="020B0603020202020204"/>
                <a:ea typeface="华文新魏" panose="02010800040101010101" pitchFamily="2" charset="-122"/>
              </a:rPr>
              <a:t>）光在空气中的</a:t>
            </a:r>
            <a:r>
              <a:rPr lang="zh-CN" altLang="en-US" sz="3200" b="1" dirty="0" smtClean="0">
                <a:solidFill>
                  <a:srgbClr val="0000CC"/>
                </a:solidFill>
                <a:latin typeface="Trebuchet MS" panose="020B0603020202020204"/>
                <a:ea typeface="华文新魏" panose="02010800040101010101" pitchFamily="2" charset="-122"/>
              </a:rPr>
              <a:t>传播</a:t>
            </a:r>
            <a:endParaRPr lang="zh-CN" altLang="en-US" sz="3200" b="1" dirty="0">
              <a:solidFill>
                <a:srgbClr val="0000CC"/>
              </a:solidFill>
              <a:latin typeface="Trebuchet MS" panose="020B0603020202020204"/>
              <a:ea typeface="华文新魏" panose="02010800040101010101" pitchFamily="2" charset="-122"/>
            </a:endParaRPr>
          </a:p>
          <a:p>
            <a:pPr marL="609600" lvl="0" indent="-609600" defTabSz="457200">
              <a:spcBef>
                <a:spcPts val="1000"/>
              </a:spcBef>
              <a:buClr>
                <a:srgbClr val="90C226"/>
              </a:buClr>
              <a:buSzPct val="80000"/>
            </a:pPr>
            <a:r>
              <a:rPr lang="zh-CN" altLang="en-US" sz="3200" b="1" dirty="0">
                <a:solidFill>
                  <a:srgbClr val="0000CC"/>
                </a:solidFill>
                <a:latin typeface="Trebuchet MS" panose="020B0603020202020204"/>
                <a:ea typeface="华文新魏" panose="02010800040101010101" pitchFamily="2" charset="-122"/>
              </a:rPr>
              <a:t>（</a:t>
            </a:r>
            <a:r>
              <a:rPr lang="en-US" altLang="zh-CN" sz="3200" b="1" dirty="0">
                <a:solidFill>
                  <a:srgbClr val="0000CC"/>
                </a:solidFill>
                <a:latin typeface="Trebuchet MS" panose="020B0603020202020204"/>
                <a:ea typeface="华文新魏" panose="02010800040101010101" pitchFamily="2" charset="-122"/>
              </a:rPr>
              <a:t>2</a:t>
            </a:r>
            <a:r>
              <a:rPr lang="zh-CN" altLang="en-US" sz="3200" b="1" dirty="0">
                <a:solidFill>
                  <a:srgbClr val="0000CC"/>
                </a:solidFill>
                <a:latin typeface="Trebuchet MS" panose="020B0603020202020204"/>
                <a:ea typeface="华文新魏" panose="02010800040101010101" pitchFamily="2" charset="-122"/>
              </a:rPr>
              <a:t>）光在</a:t>
            </a:r>
            <a:r>
              <a:rPr lang="zh-CN" altLang="en-US" sz="3200" b="1" dirty="0" smtClean="0">
                <a:solidFill>
                  <a:srgbClr val="0000CC"/>
                </a:solidFill>
                <a:latin typeface="Trebuchet MS" panose="020B0603020202020204"/>
                <a:ea typeface="华文新魏" panose="02010800040101010101" pitchFamily="2" charset="-122"/>
              </a:rPr>
              <a:t>水中</a:t>
            </a:r>
            <a:r>
              <a:rPr lang="zh-CN" altLang="en-US" sz="3200" b="1" dirty="0">
                <a:solidFill>
                  <a:srgbClr val="0000CC"/>
                </a:solidFill>
                <a:latin typeface="Trebuchet MS" panose="020B0603020202020204"/>
                <a:ea typeface="华文新魏" panose="02010800040101010101" pitchFamily="2" charset="-122"/>
              </a:rPr>
              <a:t>的</a:t>
            </a:r>
            <a:r>
              <a:rPr lang="zh-CN" altLang="en-US" sz="3200" b="1" dirty="0" smtClean="0">
                <a:solidFill>
                  <a:srgbClr val="0000CC"/>
                </a:solidFill>
                <a:latin typeface="Trebuchet MS" panose="020B0603020202020204"/>
                <a:ea typeface="华文新魏" panose="02010800040101010101" pitchFamily="2" charset="-122"/>
              </a:rPr>
              <a:t>传播</a:t>
            </a:r>
            <a:endParaRPr lang="zh-CN" altLang="en-US" sz="3200" b="1" dirty="0">
              <a:solidFill>
                <a:srgbClr val="0000CC"/>
              </a:solidFill>
              <a:latin typeface="Trebuchet MS" panose="020B0603020202020204"/>
              <a:ea typeface="华文新魏" panose="02010800040101010101" pitchFamily="2" charset="-122"/>
            </a:endParaRPr>
          </a:p>
          <a:p>
            <a:pPr marL="609600" lvl="0" indent="-609600" defTabSz="457200">
              <a:spcBef>
                <a:spcPts val="1000"/>
              </a:spcBef>
              <a:buClr>
                <a:srgbClr val="90C226"/>
              </a:buClr>
              <a:buSzPct val="80000"/>
            </a:pPr>
            <a:r>
              <a:rPr lang="zh-CN" altLang="en-US" sz="3200" b="1" dirty="0" smtClean="0">
                <a:solidFill>
                  <a:srgbClr val="0000CC"/>
                </a:solidFill>
                <a:latin typeface="Trebuchet MS" panose="020B0603020202020204"/>
                <a:ea typeface="华文新魏" panose="02010800040101010101" pitchFamily="2" charset="-122"/>
              </a:rPr>
              <a:t>（</a:t>
            </a:r>
            <a:r>
              <a:rPr lang="en-US" altLang="zh-CN" sz="3200" b="1" dirty="0" smtClean="0">
                <a:solidFill>
                  <a:srgbClr val="0000CC"/>
                </a:solidFill>
                <a:latin typeface="Trebuchet MS" panose="020B0603020202020204"/>
                <a:ea typeface="华文新魏" panose="02010800040101010101" pitchFamily="2" charset="-122"/>
              </a:rPr>
              <a:t>3</a:t>
            </a:r>
            <a:r>
              <a:rPr lang="zh-CN" altLang="en-US" sz="3200" b="1" dirty="0" smtClean="0">
                <a:solidFill>
                  <a:srgbClr val="0000CC"/>
                </a:solidFill>
                <a:latin typeface="Trebuchet MS" panose="020B0603020202020204"/>
                <a:ea typeface="华文新魏" panose="02010800040101010101" pitchFamily="2" charset="-122"/>
              </a:rPr>
              <a:t>）光在玻璃砖中</a:t>
            </a:r>
            <a:r>
              <a:rPr lang="zh-CN" altLang="en-US" sz="3200" b="1" dirty="0">
                <a:solidFill>
                  <a:srgbClr val="0000CC"/>
                </a:solidFill>
                <a:latin typeface="Trebuchet MS" panose="020B0603020202020204"/>
                <a:ea typeface="华文新魏" panose="02010800040101010101" pitchFamily="2" charset="-122"/>
              </a:rPr>
              <a:t>的</a:t>
            </a:r>
            <a:r>
              <a:rPr lang="zh-CN" altLang="en-US" sz="3200" b="1" dirty="0" smtClean="0">
                <a:solidFill>
                  <a:srgbClr val="0000CC"/>
                </a:solidFill>
                <a:latin typeface="Trebuchet MS" panose="020B0603020202020204"/>
                <a:ea typeface="华文新魏" panose="02010800040101010101" pitchFamily="2" charset="-122"/>
              </a:rPr>
              <a:t>传播</a:t>
            </a:r>
            <a:endParaRPr lang="en-US" altLang="zh-CN" sz="3200" b="1" dirty="0" smtClean="0">
              <a:solidFill>
                <a:srgbClr val="0000CC"/>
              </a:solidFill>
              <a:latin typeface="Trebuchet MS" panose="020B0603020202020204"/>
              <a:ea typeface="华文新魏" panose="02010800040101010101" pitchFamily="2" charset="-122"/>
            </a:endParaRPr>
          </a:p>
          <a:p>
            <a:pPr marL="609600" lvl="0" indent="-609600" defTabSz="457200">
              <a:spcBef>
                <a:spcPts val="1000"/>
              </a:spcBef>
              <a:buClr>
                <a:srgbClr val="90C226"/>
              </a:buClr>
              <a:buSzPct val="80000"/>
            </a:pPr>
            <a:r>
              <a:rPr lang="zh-CN" altLang="en-US" sz="3200" b="1" dirty="0" smtClean="0">
                <a:solidFill>
                  <a:srgbClr val="0000CC"/>
                </a:solidFill>
                <a:latin typeface="Trebuchet MS" panose="020B0603020202020204"/>
                <a:ea typeface="华文新魏" panose="02010800040101010101" pitchFamily="2" charset="-122"/>
              </a:rPr>
              <a:t>（</a:t>
            </a:r>
            <a:r>
              <a:rPr lang="en-US" altLang="zh-CN" sz="3200" b="1" dirty="0" smtClean="0">
                <a:solidFill>
                  <a:srgbClr val="0000CC"/>
                </a:solidFill>
                <a:latin typeface="Trebuchet MS" panose="020B0603020202020204"/>
                <a:ea typeface="华文新魏" panose="02010800040101010101" pitchFamily="2" charset="-122"/>
              </a:rPr>
              <a:t>4</a:t>
            </a:r>
            <a:r>
              <a:rPr lang="zh-CN" altLang="en-US" sz="3200" b="1" dirty="0" smtClean="0">
                <a:solidFill>
                  <a:srgbClr val="0000CC"/>
                </a:solidFill>
                <a:latin typeface="Trebuchet MS" panose="020B0603020202020204"/>
                <a:ea typeface="华文新魏" panose="02010800040101010101" pitchFamily="2" charset="-122"/>
              </a:rPr>
              <a:t>）光从空气进入水中、从空气进入玻璃中的传播</a:t>
            </a:r>
            <a:endParaRPr lang="en-US" altLang="zh-CN" sz="3200" b="1" dirty="0" smtClean="0">
              <a:solidFill>
                <a:srgbClr val="0000CC"/>
              </a:solidFill>
              <a:latin typeface="Trebuchet MS" panose="020B0603020202020204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386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50410" y="3079578"/>
            <a:ext cx="91887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0000CC"/>
                </a:solidFill>
              </a:rPr>
              <a:t>1</a:t>
            </a:r>
            <a:r>
              <a:rPr lang="zh-CN" altLang="en-US" sz="4000" b="1" dirty="0" smtClean="0">
                <a:solidFill>
                  <a:srgbClr val="0000CC"/>
                </a:solidFill>
              </a:rPr>
              <a:t>、光</a:t>
            </a:r>
            <a:r>
              <a:rPr lang="zh-CN" altLang="en-US" sz="4000" b="1" dirty="0">
                <a:solidFill>
                  <a:srgbClr val="0000CC"/>
                </a:solidFill>
              </a:rPr>
              <a:t>在</a:t>
            </a:r>
            <a:r>
              <a:rPr lang="zh-CN" altLang="en-US" sz="4000" b="1" dirty="0">
                <a:solidFill>
                  <a:srgbClr val="FF0000"/>
                </a:solidFill>
              </a:rPr>
              <a:t>同一种、均匀介质中</a:t>
            </a:r>
            <a:r>
              <a:rPr lang="zh-CN" altLang="en-US" sz="4000" b="1" dirty="0">
                <a:solidFill>
                  <a:srgbClr val="0000CC"/>
                </a:solidFill>
              </a:rPr>
              <a:t>沿直线传播</a:t>
            </a:r>
            <a:endParaRPr lang="zh-CN" altLang="en-US" sz="4000" dirty="0">
              <a:solidFill>
                <a:srgbClr val="0000CC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2422" y="601362"/>
            <a:ext cx="7447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00CC"/>
                </a:solidFill>
              </a:rPr>
              <a:t>二、光的直线传播</a:t>
            </a:r>
            <a:endParaRPr lang="zh-CN" altLang="en-US" sz="20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9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nded Design Yellow 16x9">
  <a:themeElements>
    <a:clrScheme name="Banded_Design_Yellow">
      <a:dk1>
        <a:srgbClr val="323232"/>
      </a:dk1>
      <a:lt1>
        <a:sysClr val="window" lastClr="FFFFFF"/>
      </a:lt1>
      <a:dk2>
        <a:srgbClr val="000000"/>
      </a:dk2>
      <a:lt2>
        <a:srgbClr val="E5E8E8"/>
      </a:lt2>
      <a:accent1>
        <a:srgbClr val="FFCD36"/>
      </a:accent1>
      <a:accent2>
        <a:srgbClr val="F29E3E"/>
      </a:accent2>
      <a:accent3>
        <a:srgbClr val="83C546"/>
      </a:accent3>
      <a:accent4>
        <a:srgbClr val="52C1CA"/>
      </a:accent4>
      <a:accent5>
        <a:srgbClr val="7384CA"/>
      </a:accent5>
      <a:accent6>
        <a:srgbClr val="DA6A89"/>
      </a:accent6>
      <a:hlink>
        <a:srgbClr val="88CACA"/>
      </a:hlink>
      <a:folHlink>
        <a:srgbClr val="91A7CA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Banded_Design_Yellow">
      <a:dk1>
        <a:srgbClr val="595959"/>
      </a:dk1>
      <a:lt1>
        <a:sysClr val="window" lastClr="FFFFFF"/>
      </a:lt1>
      <a:dk2>
        <a:srgbClr val="323232"/>
      </a:dk2>
      <a:lt2>
        <a:srgbClr val="E5E8E8"/>
      </a:lt2>
      <a:accent1>
        <a:srgbClr val="FFCD36"/>
      </a:accent1>
      <a:accent2>
        <a:srgbClr val="F29E3E"/>
      </a:accent2>
      <a:accent3>
        <a:srgbClr val="83C546"/>
      </a:accent3>
      <a:accent4>
        <a:srgbClr val="52C1CA"/>
      </a:accent4>
      <a:accent5>
        <a:srgbClr val="7384CA"/>
      </a:accent5>
      <a:accent6>
        <a:srgbClr val="DA6A89"/>
      </a:accent6>
      <a:hlink>
        <a:srgbClr val="88CACA"/>
      </a:hlink>
      <a:folHlink>
        <a:srgbClr val="91A7CA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nded_Design_Yellow">
      <a:dk1>
        <a:srgbClr val="595959"/>
      </a:dk1>
      <a:lt1>
        <a:sysClr val="window" lastClr="FFFFFF"/>
      </a:lt1>
      <a:dk2>
        <a:srgbClr val="323232"/>
      </a:dk2>
      <a:lt2>
        <a:srgbClr val="E5E8E8"/>
      </a:lt2>
      <a:accent1>
        <a:srgbClr val="FFCD36"/>
      </a:accent1>
      <a:accent2>
        <a:srgbClr val="F29E3E"/>
      </a:accent2>
      <a:accent3>
        <a:srgbClr val="83C546"/>
      </a:accent3>
      <a:accent4>
        <a:srgbClr val="52C1CA"/>
      </a:accent4>
      <a:accent5>
        <a:srgbClr val="7384CA"/>
      </a:accent5>
      <a:accent6>
        <a:srgbClr val="DA6A89"/>
      </a:accent6>
      <a:hlink>
        <a:srgbClr val="88CACA"/>
      </a:hlink>
      <a:folHlink>
        <a:srgbClr val="91A7CA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66677B1-365E-411F-9971-C788BC29752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0</TotalTime>
  <Words>718</Words>
  <Application>Microsoft Office PowerPoint</Application>
  <PresentationFormat>自定义</PresentationFormat>
  <Paragraphs>117</Paragraphs>
  <Slides>27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Banded Design Yellow 16x9</vt:lpstr>
      <vt:lpstr>Bitmap Image</vt:lpstr>
      <vt:lpstr>Microsoft 公式 3.0</vt:lpstr>
      <vt:lpstr>PowerPoint 演示文稿</vt:lpstr>
      <vt:lpstr>你知道有哪些发光的物体吗？</vt:lpstr>
      <vt:lpstr>太阳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白天和夜晚</vt:lpstr>
      <vt:lpstr>PowerPoint 演示文稿</vt:lpstr>
      <vt:lpstr>PowerPoint 演示文稿</vt:lpstr>
      <vt:lpstr>小孔成像</vt:lpstr>
      <vt:lpstr>PowerPoint 演示文稿</vt:lpstr>
      <vt:lpstr>PowerPoint 演示文稿</vt:lpstr>
      <vt:lpstr>PowerPoint 演示文稿</vt:lpstr>
      <vt:lpstr>PowerPoint 演示文稿</vt:lpstr>
      <vt:lpstr>本课总结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2016-11-03T00:23:06Z</dcterms:created>
  <dcterms:modified xsi:type="dcterms:W3CDTF">2017-06-13T22:09:54Z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TC029009979991</vt:lpwstr>
  </property>
</Properties>
</file>