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9" r:id="rId3"/>
    <p:sldId id="260" r:id="rId4"/>
    <p:sldId id="261" r:id="rId5"/>
    <p:sldId id="262" r:id="rId6"/>
    <p:sldId id="263" r:id="rId7"/>
    <p:sldId id="264" r:id="rId8"/>
    <p:sldId id="304" r:id="rId9"/>
    <p:sldId id="299" r:id="rId11"/>
    <p:sldId id="306" r:id="rId12"/>
    <p:sldId id="307" r:id="rId13"/>
    <p:sldId id="305" r:id="rId14"/>
    <p:sldId id="308" r:id="rId15"/>
    <p:sldId id="267" r:id="rId16"/>
    <p:sldId id="310" r:id="rId17"/>
    <p:sldId id="311" r:id="rId18"/>
    <p:sldId id="309" r:id="rId19"/>
    <p:sldId id="313" r:id="rId20"/>
    <p:sldId id="272" r:id="rId21"/>
    <p:sldId id="291" r:id="rId22"/>
    <p:sldId id="292" r:id="rId23"/>
    <p:sldId id="293" r:id="rId24"/>
    <p:sldId id="314" r:id="rId25"/>
    <p:sldId id="279" r:id="rId26"/>
    <p:sldId id="280" r:id="rId27"/>
    <p:sldId id="281" r:id="rId28"/>
    <p:sldId id="282" r:id="rId29"/>
    <p:sldId id="283" r:id="rId30"/>
    <p:sldId id="294" r:id="rId31"/>
    <p:sldId id="284" r:id="rId32"/>
    <p:sldId id="295" r:id="rId33"/>
    <p:sldId id="296" r:id="rId34"/>
    <p:sldId id="287" r:id="rId35"/>
  </p:sldIdLst>
  <p:sldSz cx="12192000" cy="6858000"/>
  <p:notesSz cx="6858000" cy="9144000"/>
  <p:embeddedFontLst>
    <p:embeddedFont>
      <p:font typeface="微软雅黑" panose="020B0503020204020204" charset="-122"/>
      <p:regular r:id="rId39"/>
    </p:embeddedFont>
    <p:embeddedFont>
      <p:font typeface="方正黑体_GBK" panose="03000509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1" userDrawn="1">
          <p15:clr>
            <a:srgbClr val="A4A3A4"/>
          </p15:clr>
        </p15:guide>
        <p15:guide id="2" pos="39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51"/>
        <p:guide pos="393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119.xml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slide" Target="slides/slide2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tags" Target="../tags/tag1.xml"/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7" name="圆角矩形 6"/>
          <p:cNvSpPr/>
          <p:nvPr userDrawn="1"/>
        </p:nvSpPr>
        <p:spPr>
          <a:xfrm>
            <a:off x="622935" y="518795"/>
            <a:ext cx="10946130" cy="5820410"/>
          </a:xfrm>
          <a:prstGeom prst="roundRect">
            <a:avLst>
              <a:gd name="adj" fmla="val 5193"/>
            </a:avLst>
          </a:prstGeom>
          <a:solidFill>
            <a:schemeClr val="bg1"/>
          </a:solidFill>
          <a:ln w="444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12775" y="1219200"/>
            <a:ext cx="10963910" cy="0"/>
          </a:xfrm>
          <a:prstGeom prst="line">
            <a:avLst/>
          </a:prstGeom>
          <a:ln w="444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그룹 1015"/>
          <p:cNvGrpSpPr/>
          <p:nvPr userDrawn="1"/>
        </p:nvGrpSpPr>
        <p:grpSpPr>
          <a:xfrm>
            <a:off x="8458072" y="762138"/>
            <a:ext cx="234741" cy="234741"/>
            <a:chOff x="9058782" y="799603"/>
            <a:chExt cx="234741" cy="234741"/>
          </a:xfrm>
        </p:grpSpPr>
        <p:pic>
          <p:nvPicPr>
            <p:cNvPr id="11" name="Object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58782" y="799603"/>
              <a:ext cx="234741" cy="234741"/>
            </a:xfrm>
            <a:prstGeom prst="rect">
              <a:avLst/>
            </a:prstGeom>
          </p:spPr>
        </p:pic>
      </p:grpSp>
      <p:sp>
        <p:nvSpPr>
          <p:cNvPr id="17" name="圆角矩形 16"/>
          <p:cNvSpPr/>
          <p:nvPr userDrawn="1"/>
        </p:nvSpPr>
        <p:spPr>
          <a:xfrm>
            <a:off x="1420813" y="2591435"/>
            <a:ext cx="9350375" cy="2268220"/>
          </a:xfrm>
          <a:prstGeom prst="roundRect">
            <a:avLst>
              <a:gd name="adj" fmla="val 11632"/>
            </a:avLst>
          </a:prstGeom>
          <a:solidFill>
            <a:srgbClr val="FFFFE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 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物体浮沉的条件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505"/>
            <a:ext cx="6241415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浮沉条件在技术上的应用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pic>
        <p:nvPicPr>
          <p:cNvPr id="5" name="图片 4" descr="500+ Blackboard Pictures [HD] | Download Free Images on Unsplash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12016" r="239" b="201"/>
          <a:stretch>
            <a:fillRect/>
          </a:stretch>
        </p:blipFill>
        <p:spPr bwMode="auto">
          <a:xfrm>
            <a:off x="152400" y="152400"/>
            <a:ext cx="11887201" cy="6553200"/>
          </a:xfrm>
          <a:custGeom>
            <a:avLst/>
            <a:gdLst>
              <a:gd name="connsiteX0" fmla="*/ 257737 w 11887201"/>
              <a:gd name="connsiteY0" fmla="*/ 0 h 6553200"/>
              <a:gd name="connsiteX1" fmla="*/ 11629464 w 11887201"/>
              <a:gd name="connsiteY1" fmla="*/ 0 h 6553200"/>
              <a:gd name="connsiteX2" fmla="*/ 11887201 w 11887201"/>
              <a:gd name="connsiteY2" fmla="*/ 257737 h 6553200"/>
              <a:gd name="connsiteX3" fmla="*/ 11887201 w 11887201"/>
              <a:gd name="connsiteY3" fmla="*/ 6295463 h 6553200"/>
              <a:gd name="connsiteX4" fmla="*/ 11629464 w 11887201"/>
              <a:gd name="connsiteY4" fmla="*/ 6553200 h 6553200"/>
              <a:gd name="connsiteX5" fmla="*/ 257737 w 11887201"/>
              <a:gd name="connsiteY5" fmla="*/ 6553200 h 6553200"/>
              <a:gd name="connsiteX6" fmla="*/ 0 w 11887201"/>
              <a:gd name="connsiteY6" fmla="*/ 6295463 h 6553200"/>
              <a:gd name="connsiteX7" fmla="*/ 0 w 11887201"/>
              <a:gd name="connsiteY7" fmla="*/ 257737 h 6553200"/>
              <a:gd name="connsiteX8" fmla="*/ 257737 w 11887201"/>
              <a:gd name="connsiteY8" fmla="*/ 0 h 655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1" h="6553200">
                <a:moveTo>
                  <a:pt x="257737" y="0"/>
                </a:moveTo>
                <a:lnTo>
                  <a:pt x="11629464" y="0"/>
                </a:lnTo>
                <a:cubicBezTo>
                  <a:pt x="11771808" y="0"/>
                  <a:pt x="11887201" y="115393"/>
                  <a:pt x="11887201" y="257737"/>
                </a:cubicBezTo>
                <a:lnTo>
                  <a:pt x="11887201" y="6295463"/>
                </a:lnTo>
                <a:cubicBezTo>
                  <a:pt x="11887201" y="6437807"/>
                  <a:pt x="11771808" y="6553200"/>
                  <a:pt x="11629464" y="6553200"/>
                </a:cubicBezTo>
                <a:lnTo>
                  <a:pt x="257737" y="6553200"/>
                </a:lnTo>
                <a:cubicBezTo>
                  <a:pt x="115393" y="6553200"/>
                  <a:pt x="0" y="6437807"/>
                  <a:pt x="0" y="6295463"/>
                </a:cubicBezTo>
                <a:lnTo>
                  <a:pt x="0" y="257737"/>
                </a:lnTo>
                <a:cubicBezTo>
                  <a:pt x="0" y="115393"/>
                  <a:pt x="115393" y="0"/>
                  <a:pt x="25773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11" name="任意多边形: 形状 10"/>
          <p:cNvSpPr/>
          <p:nvPr userDrawn="1"/>
        </p:nvSpPr>
        <p:spPr>
          <a:xfrm>
            <a:off x="152400" y="152400"/>
            <a:ext cx="11887201" cy="685800"/>
          </a:xfrm>
          <a:custGeom>
            <a:avLst/>
            <a:gdLst>
              <a:gd name="connsiteX0" fmla="*/ 257737 w 11887201"/>
              <a:gd name="connsiteY0" fmla="*/ 0 h 685800"/>
              <a:gd name="connsiteX1" fmla="*/ 11629464 w 11887201"/>
              <a:gd name="connsiteY1" fmla="*/ 0 h 685800"/>
              <a:gd name="connsiteX2" fmla="*/ 11887201 w 11887201"/>
              <a:gd name="connsiteY2" fmla="*/ 257737 h 685800"/>
              <a:gd name="connsiteX3" fmla="*/ 11887201 w 11887201"/>
              <a:gd name="connsiteY3" fmla="*/ 685800 h 685800"/>
              <a:gd name="connsiteX4" fmla="*/ 0 w 11887201"/>
              <a:gd name="connsiteY4" fmla="*/ 685800 h 685800"/>
              <a:gd name="connsiteX5" fmla="*/ 0 w 11887201"/>
              <a:gd name="connsiteY5" fmla="*/ 257737 h 685800"/>
              <a:gd name="connsiteX6" fmla="*/ 257737 w 11887201"/>
              <a:gd name="connsiteY6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87201" h="685800">
                <a:moveTo>
                  <a:pt x="257737" y="0"/>
                </a:moveTo>
                <a:lnTo>
                  <a:pt x="11629464" y="0"/>
                </a:lnTo>
                <a:cubicBezTo>
                  <a:pt x="11771808" y="0"/>
                  <a:pt x="11887201" y="115393"/>
                  <a:pt x="11887201" y="257737"/>
                </a:cubicBezTo>
                <a:lnTo>
                  <a:pt x="11887201" y="685800"/>
                </a:lnTo>
                <a:lnTo>
                  <a:pt x="0" y="685800"/>
                </a:lnTo>
                <a:lnTo>
                  <a:pt x="0" y="257737"/>
                </a:lnTo>
                <a:cubicBezTo>
                  <a:pt x="0" y="115393"/>
                  <a:pt x="115393" y="0"/>
                  <a:pt x="257737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7.xml"/><Relationship Id="rId1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image" Target="../media/image6.png"/><Relationship Id="rId10" Type="http://schemas.openxmlformats.org/officeDocument/2006/relationships/tags" Target="../tags/tag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25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microsoft.com/office/2007/relationships/hdphoto" Target="../media/image24.wdp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19.png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image" Target="../media/image25.png"/><Relationship Id="rId2" Type="http://schemas.openxmlformats.org/officeDocument/2006/relationships/tags" Target="../tags/tag70.xml"/><Relationship Id="rId16" Type="http://schemas.openxmlformats.org/officeDocument/2006/relationships/slideLayout" Target="../slideLayouts/slideLayout3.xml"/><Relationship Id="rId15" Type="http://schemas.openxmlformats.org/officeDocument/2006/relationships/tags" Target="../tags/tag82.xml"/><Relationship Id="rId14" Type="http://schemas.openxmlformats.org/officeDocument/2006/relationships/tags" Target="../tags/tag81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tags" Target="../tags/tag77.xml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2.png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54.png"/><Relationship Id="rId5" Type="http://schemas.openxmlformats.org/officeDocument/2006/relationships/tags" Target="../tags/tag111.xml"/><Relationship Id="rId4" Type="http://schemas.openxmlformats.org/officeDocument/2006/relationships/image" Target="../media/image53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17.png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8.png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1426845" y="3505835"/>
            <a:ext cx="934466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500" b="1" spc="100">
                <a:solidFill>
                  <a:srgbClr val="4A452A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物体的浮沉</a:t>
            </a:r>
            <a:endParaRPr lang="zh-CN" sz="6500" b="1" spc="100">
              <a:solidFill>
                <a:srgbClr val="4A452A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200400" y="3048635"/>
            <a:ext cx="1219200" cy="381000"/>
          </a:xfrm>
          <a:prstGeom prst="roundRect">
            <a:avLst>
              <a:gd name="adj" fmla="val 50000"/>
            </a:avLst>
          </a:prstGeom>
          <a:solidFill>
            <a:srgbClr val="4A452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20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9.3</a:t>
            </a:r>
            <a:endParaRPr lang="en-US" sz="1600" b="1" spc="20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4566920" y="2286635"/>
            <a:ext cx="3058160" cy="516890"/>
          </a:xfrm>
          <a:prstGeom prst="roundRect">
            <a:avLst>
              <a:gd name="adj" fmla="val 23218"/>
            </a:avLst>
          </a:prstGeom>
          <a:solidFill>
            <a:srgbClr val="FFCF6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第九章</a:t>
            </a:r>
            <a:r>
              <a:rPr lang="en-US" altLang="zh-CN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浮</a:t>
            </a:r>
            <a:r>
              <a:rPr lang="en-US" altLang="zh-CN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>
                <a:solidFill>
                  <a:srgbClr val="4A45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力</a:t>
            </a:r>
            <a:endParaRPr lang="zh-CN" altLang="en-US" b="1">
              <a:solidFill>
                <a:srgbClr val="4A45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610600" y="685800"/>
            <a:ext cx="237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spc="100">
                <a:solidFill>
                  <a:srgbClr val="41332C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zh-CN" altLang="en-US" b="1" spc="100">
                <a:solidFill>
                  <a:srgbClr val="41332C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沪粤</a:t>
            </a:r>
            <a:r>
              <a:rPr lang="zh-CN" altLang="en-US" b="1" spc="100">
                <a:solidFill>
                  <a:srgbClr val="41332C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版）八年级</a:t>
            </a:r>
            <a:endParaRPr lang="zh-CN" altLang="en-US" b="1" spc="100">
              <a:solidFill>
                <a:srgbClr val="41332C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744200" y="703580"/>
            <a:ext cx="333375" cy="333375"/>
          </a:xfrm>
          <a:prstGeom prst="ellipse">
            <a:avLst/>
          </a:prstGeom>
          <a:solidFill>
            <a:srgbClr val="57433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下</a:t>
            </a:r>
            <a:endParaRPr lang="zh-CN" altLang="en-US" sz="1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4"/>
          <p:cNvSpPr/>
          <p:nvPr/>
        </p:nvSpPr>
        <p:spPr>
          <a:xfrm>
            <a:off x="647699" y="1040130"/>
            <a:ext cx="10963275" cy="5236845"/>
          </a:xfrm>
          <a:prstGeom prst="roundRect">
            <a:avLst>
              <a:gd name="adj" fmla="val 5422"/>
            </a:avLst>
          </a:prstGeom>
          <a:solidFill>
            <a:schemeClr val="bg1"/>
          </a:solidFill>
          <a:ln w="25400">
            <a:solidFill>
              <a:srgbClr val="FECC5B"/>
            </a:solidFill>
          </a:ln>
          <a:effectLst>
            <a:outerShdw blurRad="330200" dist="38100" dir="2700000" sx="103000" sy="103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50008" t="-390" r="24389" b="19392"/>
          <a:stretch>
            <a:fillRect/>
          </a:stretch>
        </p:blipFill>
        <p:spPr>
          <a:xfrm>
            <a:off x="7800340" y="2458720"/>
            <a:ext cx="2878455" cy="2960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715" y="278765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鸡蛋在液体中受到哪些力的作用？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2440" y="1821693"/>
            <a:ext cx="5080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015AAA"/>
                </a:solidFill>
                <a:effectLst/>
                <a:latin typeface="方正黑体_GBK" panose="03000509000000000000" charset="-122"/>
                <a:sym typeface="+mn-ea"/>
              </a:rPr>
              <a:t>让鸡蛋像潜艇一样浮沉</a:t>
            </a:r>
            <a:endParaRPr lang="zh-CN" altLang="en-US" sz="1600" b="1">
              <a:solidFill>
                <a:srgbClr val="015AAA"/>
              </a:solidFill>
              <a:effectLst/>
              <a:latin typeface="方正黑体_GBK" panose="030005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196975"/>
            <a:ext cx="733425" cy="96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715" y="3560445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这些力的大小的关系是怎样的，鸡蛋处于平衡状态吗？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7485" y="3116580"/>
            <a:ext cx="3194685" cy="37782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67485" y="3124835"/>
            <a:ext cx="329755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重力、容器对鸡蛋的支持力和浮力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467485" y="3891280"/>
            <a:ext cx="5814060" cy="42735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8715" y="2285365"/>
            <a:ext cx="1014158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倒入更多的清水，发现鸡蛋</a:t>
            </a: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8715" y="449580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鸡蛋的状态为什么会发生这样的变化？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67485" y="4823460"/>
            <a:ext cx="5814695" cy="76073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467485" y="4869180"/>
            <a:ext cx="5903595" cy="6457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加入更多清水后液体密度变更小，根据</a:t>
            </a:r>
            <a:r>
              <a:rPr lang="en-US" altLang="zh-CN"/>
              <a:t>F</a:t>
            </a:r>
            <a:r>
              <a:rPr lang="zh-CN" altLang="en-US" baseline="-25000"/>
              <a:t>浮</a:t>
            </a:r>
            <a:r>
              <a:rPr lang="en-US" altLang="zh-CN"/>
              <a:t>=ρ</a:t>
            </a:r>
            <a:r>
              <a:rPr lang="zh-CN" altLang="en-US" baseline="-25000"/>
              <a:t>液</a:t>
            </a:r>
            <a:r>
              <a:rPr lang="en-US" altLang="zh-CN"/>
              <a:t>gV</a:t>
            </a:r>
            <a:r>
              <a:rPr lang="zh-CN" altLang="en-US" baseline="-25000"/>
              <a:t>排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浮力变得更小</a:t>
            </a:r>
            <a:r>
              <a:rPr lang="zh-CN">
                <a:sym typeface="+mn-ea"/>
              </a:rPr>
              <a:t>，直到鸡蛋沉底，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浮</a:t>
            </a:r>
            <a:r>
              <a:rPr lang="en-US" altLang="zh-CN">
                <a:sym typeface="+mn-ea"/>
              </a:rPr>
              <a:t>+F</a:t>
            </a:r>
            <a:r>
              <a:rPr lang="zh-CN" altLang="en-US" baseline="-25000">
                <a:sym typeface="+mn-ea"/>
              </a:rPr>
              <a:t>支</a:t>
            </a:r>
            <a:r>
              <a:rPr lang="en-US" altLang="zh-CN">
                <a:sym typeface="+mn-ea"/>
              </a:rPr>
              <a:t>=G</a:t>
            </a:r>
            <a:r>
              <a:rPr lang="zh-CN" altLang="en-US">
                <a:sym typeface="+mn-ea"/>
              </a:rPr>
              <a:t>，从而静止在底部</a:t>
            </a: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746115" y="5494655"/>
            <a:ext cx="7044055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67485" y="3937635"/>
            <a:ext cx="581469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鸡蛋静止，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浮</a:t>
            </a:r>
            <a:r>
              <a:rPr lang="en-US" altLang="zh-CN">
                <a:sym typeface="+mn-ea"/>
              </a:rPr>
              <a:t>+F</a:t>
            </a:r>
            <a:r>
              <a:rPr lang="zh-CN" altLang="en-US" baseline="-25000">
                <a:sym typeface="+mn-ea"/>
              </a:rPr>
              <a:t>支</a:t>
            </a:r>
            <a:r>
              <a:rPr lang="en-US" altLang="zh-CN">
                <a:sym typeface="+mn-ea"/>
              </a:rPr>
              <a:t>=G</a:t>
            </a:r>
            <a:r>
              <a:rPr lang="zh-CN" altLang="en-US"/>
              <a:t>，即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浮</a:t>
            </a:r>
            <a:r>
              <a:rPr lang="zh-CN" altLang="en-US">
                <a:sym typeface="+mn-ea"/>
              </a:rPr>
              <a:t>＜</a:t>
            </a:r>
            <a:r>
              <a:rPr lang="en-US" altLang="zh-CN">
                <a:sym typeface="+mn-ea"/>
              </a:rPr>
              <a:t>G</a:t>
            </a:r>
            <a:r>
              <a:rPr lang="zh-CN" altLang="en-US">
                <a:sym typeface="+mn-ea"/>
              </a:rPr>
              <a:t>，</a:t>
            </a:r>
            <a:r>
              <a:rPr lang="zh-CN" altLang="en-US"/>
              <a:t>鸡蛋处于平衡状态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3945" y="3764915"/>
            <a:ext cx="1057275" cy="13182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3" b="94022" l="10000" r="90000">
                        <a14:foregroundMark x1="53125" y1="91848" x2="48750" y2="91848"/>
                        <a14:foregroundMark x1="52500" y1="91848" x2="43750" y2="92391"/>
                        <a14:foregroundMark x1="58125" y1="91304" x2="50625" y2="94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8874125" y="4721860"/>
            <a:ext cx="769620" cy="88582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 flipV="1">
            <a:off x="9283965" y="4623231"/>
            <a:ext cx="0" cy="529590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9"/>
          <p:cNvSpPr txBox="1"/>
          <p:nvPr/>
        </p:nvSpPr>
        <p:spPr>
          <a:xfrm>
            <a:off x="9365546" y="4623662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9278651" y="515282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/>
        </p:nvSpPr>
        <p:spPr>
          <a:xfrm>
            <a:off x="9365546" y="559193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9281425" y="4260646"/>
            <a:ext cx="0" cy="897255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9"/>
          <p:cNvSpPr txBox="1"/>
          <p:nvPr/>
        </p:nvSpPr>
        <p:spPr>
          <a:xfrm>
            <a:off x="9365546" y="412899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支</a:t>
            </a:r>
            <a:endParaRPr lang="en-US" altLang="zh-CN" sz="12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 animBg="1"/>
      <p:bldP spid="21" grpId="0" animBg="1"/>
      <p:bldP spid="22" grpId="0"/>
      <p:bldP spid="26" grpId="0"/>
      <p:bldP spid="28" grpId="0"/>
      <p:bldP spid="29" grpId="0"/>
      <p:bldP spid="13" grpId="0"/>
      <p:bldP spid="9" grpId="0"/>
      <p:bldP spid="3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4"/>
          <p:cNvSpPr/>
          <p:nvPr/>
        </p:nvSpPr>
        <p:spPr>
          <a:xfrm>
            <a:off x="647699" y="1040130"/>
            <a:ext cx="10963275" cy="5236845"/>
          </a:xfrm>
          <a:prstGeom prst="roundRect">
            <a:avLst>
              <a:gd name="adj" fmla="val 5422"/>
            </a:avLst>
          </a:prstGeom>
          <a:solidFill>
            <a:schemeClr val="bg1"/>
          </a:solidFill>
          <a:ln w="25400">
            <a:solidFill>
              <a:srgbClr val="FECC5B"/>
            </a:solidFill>
          </a:ln>
          <a:effectLst>
            <a:outerShdw blurRad="330200" dist="38100" dir="2700000" sx="103000" sy="103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74396" t="1241" r="1" b="17761"/>
          <a:stretch>
            <a:fillRect/>
          </a:stretch>
        </p:blipFill>
        <p:spPr>
          <a:xfrm>
            <a:off x="7727315" y="2496185"/>
            <a:ext cx="2879725" cy="2961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715" y="278765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鸡蛋在液体中受到哪些力的作用？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2440" y="1821693"/>
            <a:ext cx="5080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015AAA"/>
                </a:solidFill>
                <a:effectLst/>
                <a:latin typeface="方正黑体_GBK" panose="03000509000000000000" charset="-122"/>
                <a:sym typeface="+mn-ea"/>
              </a:rPr>
              <a:t>让鸡蛋像潜艇一样浮沉</a:t>
            </a:r>
            <a:endParaRPr lang="zh-CN" altLang="en-US" sz="1600" b="1">
              <a:solidFill>
                <a:srgbClr val="015AAA"/>
              </a:solidFill>
              <a:effectLst/>
              <a:latin typeface="方正黑体_GBK" panose="030005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196975"/>
            <a:ext cx="733425" cy="96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715" y="3639185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这些力的大小的关系是怎样的，鸡蛋处于平衡状态吗？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7485" y="3116580"/>
            <a:ext cx="1289050" cy="37782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67485" y="3124835"/>
            <a:ext cx="151130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重力和浮力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467485" y="3970020"/>
            <a:ext cx="5567045" cy="42735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7485" y="4016375"/>
            <a:ext cx="556641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鸡蛋向上非匀速直线运动，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浮</a:t>
            </a:r>
            <a:r>
              <a:rPr lang="zh-CN" altLang="en-US">
                <a:sym typeface="+mn-ea"/>
              </a:rPr>
              <a:t>＞</a:t>
            </a:r>
            <a:r>
              <a:rPr lang="en-US" altLang="zh-CN">
                <a:sym typeface="+mn-ea"/>
              </a:rPr>
              <a:t>G</a:t>
            </a:r>
            <a:r>
              <a:rPr lang="zh-CN" altLang="en-US"/>
              <a:t>，鸡蛋非平衡平衡状态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8715" y="2285365"/>
            <a:ext cx="1014158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若加入适量盐粒，鸡蛋重新缓慢地</a:t>
            </a: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8715" y="463677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鸡蛋的状态为什么会发生这样的变化？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67485" y="4964430"/>
            <a:ext cx="5923915" cy="76073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727315" y="5494655"/>
            <a:ext cx="3082290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9268725" y="2670606"/>
            <a:ext cx="0" cy="1428115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9"/>
          <p:cNvSpPr txBox="1"/>
          <p:nvPr/>
        </p:nvSpPr>
        <p:spPr>
          <a:xfrm>
            <a:off x="9350306" y="280311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9263411" y="409872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/>
        </p:nvSpPr>
        <p:spPr>
          <a:xfrm>
            <a:off x="9350306" y="453783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67485" y="4991100"/>
            <a:ext cx="6022975" cy="6457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加入盐粒后液体密度变大，根据</a:t>
            </a:r>
            <a:r>
              <a:rPr lang="en-US" altLang="zh-CN"/>
              <a:t>F</a:t>
            </a:r>
            <a:r>
              <a:rPr lang="zh-CN" altLang="en-US" baseline="-25000"/>
              <a:t>浮</a:t>
            </a:r>
            <a:r>
              <a:rPr lang="en-US" altLang="zh-CN"/>
              <a:t>=ρ</a:t>
            </a:r>
            <a:r>
              <a:rPr lang="zh-CN" altLang="en-US" baseline="-25000"/>
              <a:t>液</a:t>
            </a:r>
            <a:r>
              <a:rPr lang="en-US" altLang="zh-CN"/>
              <a:t>gV</a:t>
            </a:r>
            <a:r>
              <a:rPr lang="zh-CN" altLang="en-US" baseline="-25000"/>
              <a:t>排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鸡蛋已完全浸没水中</a:t>
            </a:r>
            <a:r>
              <a:rPr lang="zh-CN">
                <a:sym typeface="+mn-ea"/>
              </a:rPr>
              <a:t>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合</a:t>
            </a:r>
            <a:r>
              <a:rPr lang="en-US" altLang="zh-CN">
                <a:sym typeface="+mn-ea"/>
              </a:rPr>
              <a:t>=F</a:t>
            </a:r>
            <a:r>
              <a:rPr lang="zh-CN" altLang="en-US" baseline="-25000">
                <a:sym typeface="+mn-ea"/>
              </a:rPr>
              <a:t>浮</a:t>
            </a:r>
            <a:r>
              <a:rPr lang="en-US" altLang="zh-CN">
                <a:sym typeface="+mn-ea"/>
              </a:rPr>
              <a:t>-G</a:t>
            </a:r>
            <a:r>
              <a:rPr lang="zh-CN" altLang="en-US">
                <a:sym typeface="+mn-ea"/>
              </a:rPr>
              <a:t>，方向向上，</a:t>
            </a:r>
            <a:r>
              <a:rPr lang="zh-CN" altLang="en-US"/>
              <a:t>所以鸡蛋上浮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 animBg="1"/>
      <p:bldP spid="18" grpId="0"/>
      <p:bldP spid="21" grpId="0" animBg="1"/>
      <p:bldP spid="26" grpId="0"/>
      <p:bldP spid="28" grpId="0"/>
      <p:bldP spid="29" grpId="0"/>
      <p:bldP spid="3" grpId="0"/>
      <p:bldP spid="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3400" y="3429000"/>
            <a:ext cx="7982585" cy="29597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7685" y="119189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比较鸡蛋在各种状态下受到的浮力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的大小，我们可以归纳出物体的浮沉条件：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1430" y="1739265"/>
            <a:ext cx="9538335" cy="1338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上浮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20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＜G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沉底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 </a:t>
            </a:r>
            <a:endParaRPr lang="zh-CN" altLang="en-US" sz="20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=G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时，物体会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悬浮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在液体中或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漂浮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在液面；</a:t>
            </a:r>
            <a:endParaRPr lang="zh-CN" altLang="en-US" sz="2000" b="1" spc="200" baseline="-25000">
              <a:solidFill>
                <a:srgbClr val="52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圆角矩形 15"/>
          <p:cNvSpPr/>
          <p:nvPr/>
        </p:nvSpPr>
        <p:spPr>
          <a:xfrm>
            <a:off x="822960" y="1530350"/>
            <a:ext cx="10607675" cy="175323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" name="直接箭头连接符 1"/>
          <p:cNvCxnSpPr/>
          <p:nvPr>
            <p:custDataLst>
              <p:tags r:id="rId3"/>
            </p:custDataLst>
          </p:nvPr>
        </p:nvCxnSpPr>
        <p:spPr>
          <a:xfrm flipH="1" flipV="1">
            <a:off x="6431915" y="4811395"/>
            <a:ext cx="7620" cy="590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>
            <p:custDataLst>
              <p:tags r:id="rId4"/>
            </p:custDataLst>
          </p:nvPr>
        </p:nvCxnSpPr>
        <p:spPr>
          <a:xfrm flipH="1">
            <a:off x="7811770" y="5112385"/>
            <a:ext cx="7620" cy="558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2669540" y="359600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3863975" y="44869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275580" y="44361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6707505" y="470471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8002905" y="511238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5401945" y="541591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790055" y="567055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8002905" y="611632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2669540" y="470471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3887470" y="543496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1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3837305" y="2506980"/>
            <a:ext cx="2827655" cy="2567940"/>
            <a:chOff x="6043" y="4324"/>
            <a:chExt cx="4852" cy="4044"/>
          </a:xfrm>
        </p:grpSpPr>
        <p:sp useBgFill="1">
          <p:nvSpPr>
            <p:cNvPr id="4" name="圆角矩形 3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527685" y="1191895"/>
            <a:ext cx="10800715" cy="3733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当物体受到的浮力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上浮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2"/>
            </p:custDataLst>
          </p:nvPr>
        </p:nvSpPr>
        <p:spPr>
          <a:xfrm>
            <a:off x="4132580" y="3373755"/>
            <a:ext cx="368808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4132580" y="3860800"/>
            <a:ext cx="154813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4"/>
            </p:custDataLst>
          </p:nvPr>
        </p:nvSpPr>
        <p:spPr>
          <a:xfrm>
            <a:off x="4132580" y="4249420"/>
            <a:ext cx="217297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5"/>
            </p:custDataLst>
          </p:nvPr>
        </p:nvSpPr>
        <p:spPr>
          <a:xfrm>
            <a:off x="4132580" y="288671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27685" y="180657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由于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G=mg=ρ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，那么我们可以进一步分析此状态下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l="74396" t="1241" r="1" b="17761"/>
          <a:stretch>
            <a:fillRect/>
          </a:stretch>
        </p:blipFill>
        <p:spPr>
          <a:xfrm>
            <a:off x="669290" y="2197735"/>
            <a:ext cx="2879725" cy="296100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69290" y="5034915"/>
            <a:ext cx="3082290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2210700" y="2372156"/>
            <a:ext cx="0" cy="1428115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9"/>
          <p:cNvSpPr txBox="1"/>
          <p:nvPr/>
        </p:nvSpPr>
        <p:spPr>
          <a:xfrm>
            <a:off x="2292281" y="250466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205386" y="380027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11"/>
          <p:cNvSpPr txBox="1"/>
          <p:nvPr/>
        </p:nvSpPr>
        <p:spPr>
          <a:xfrm>
            <a:off x="2292281" y="423938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圆角矩形 15"/>
          <p:cNvSpPr/>
          <p:nvPr/>
        </p:nvSpPr>
        <p:spPr>
          <a:xfrm>
            <a:off x="1062355" y="5615305"/>
            <a:ext cx="10109835" cy="66103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1367155" y="5731510"/>
            <a:ext cx="9538970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因此，液体中的物体</a:t>
            </a:r>
            <a:r>
              <a:rPr lang="zh-CN" altLang="en-US" sz="24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上浮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772660" y="3550285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837555" y="3550285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2" grpId="0"/>
      <p:bldP spid="33" grpId="0"/>
      <p:bldP spid="34" grpId="0"/>
      <p:bldP spid="18" grpId="0" animBg="1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8696325" y="2395855"/>
            <a:ext cx="2827655" cy="2567940"/>
            <a:chOff x="6043" y="4324"/>
            <a:chExt cx="4852" cy="4044"/>
          </a:xfrm>
        </p:grpSpPr>
        <p:sp useBgFill="1">
          <p:nvSpPr>
            <p:cNvPr id="47" name="圆角矩形 46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0" name="直接连接符 49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2958465" y="2381885"/>
            <a:ext cx="2827655" cy="2567940"/>
            <a:chOff x="6043" y="4324"/>
            <a:chExt cx="4852" cy="4044"/>
          </a:xfrm>
        </p:grpSpPr>
        <p:sp useBgFill="1">
          <p:nvSpPr>
            <p:cNvPr id="10" name="圆角矩形 9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36" name="文本框 35"/>
          <p:cNvSpPr txBox="1"/>
          <p:nvPr>
            <p:custDataLst>
              <p:tags r:id="rId1"/>
            </p:custDataLst>
          </p:nvPr>
        </p:nvSpPr>
        <p:spPr>
          <a:xfrm>
            <a:off x="3318510" y="321056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2"/>
            </p:custDataLst>
          </p:nvPr>
        </p:nvSpPr>
        <p:spPr>
          <a:xfrm>
            <a:off x="3318510" y="3726815"/>
            <a:ext cx="154813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3"/>
            </p:custDataLst>
          </p:nvPr>
        </p:nvSpPr>
        <p:spPr>
          <a:xfrm>
            <a:off x="3318510" y="4107815"/>
            <a:ext cx="230505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4"/>
            </p:custDataLst>
          </p:nvPr>
        </p:nvSpPr>
        <p:spPr>
          <a:xfrm>
            <a:off x="3318510" y="278638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rcRect l="52454" t="-390" r="26089" b="19392"/>
          <a:stretch>
            <a:fillRect/>
          </a:stretch>
        </p:blipFill>
        <p:spPr>
          <a:xfrm>
            <a:off x="500380" y="2012315"/>
            <a:ext cx="2412365" cy="296037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 flipV="1">
            <a:off x="1664600" y="3546271"/>
            <a:ext cx="0" cy="529590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9"/>
          <p:cNvSpPr txBox="1"/>
          <p:nvPr/>
        </p:nvSpPr>
        <p:spPr>
          <a:xfrm>
            <a:off x="1746181" y="3546702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659286" y="407586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1"/>
          <p:cNvSpPr txBox="1"/>
          <p:nvPr/>
        </p:nvSpPr>
        <p:spPr>
          <a:xfrm>
            <a:off x="1746181" y="451497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rcRect l="52211" t="-390" r="27089" b="19392"/>
          <a:stretch>
            <a:fillRect/>
          </a:stretch>
        </p:blipFill>
        <p:spPr>
          <a:xfrm>
            <a:off x="6185535" y="2012315"/>
            <a:ext cx="2327275" cy="29603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490" y="3318510"/>
            <a:ext cx="1057275" cy="13182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83" b="94022" l="10000" r="90000">
                        <a14:foregroundMark x1="53125" y1="91848" x2="48750" y2="91848"/>
                        <a14:foregroundMark x1="52500" y1="91848" x2="43750" y2="92391"/>
                        <a14:foregroundMark x1="58125" y1="91304" x2="50625" y2="94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011670" y="4275455"/>
            <a:ext cx="769620" cy="885825"/>
          </a:xfrm>
          <a:prstGeom prst="rect">
            <a:avLst/>
          </a:prstGeom>
        </p:spPr>
      </p:pic>
      <p:cxnSp>
        <p:nvCxnSpPr>
          <p:cNvPr id="18" name="直接箭头连接符 17"/>
          <p:cNvCxnSpPr/>
          <p:nvPr/>
        </p:nvCxnSpPr>
        <p:spPr>
          <a:xfrm flipH="1" flipV="1">
            <a:off x="7421510" y="4176826"/>
            <a:ext cx="0" cy="529590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"/>
          <p:cNvSpPr txBox="1"/>
          <p:nvPr/>
        </p:nvSpPr>
        <p:spPr>
          <a:xfrm>
            <a:off x="7503091" y="417725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7416196" y="4706416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11"/>
          <p:cNvSpPr txBox="1"/>
          <p:nvPr/>
        </p:nvSpPr>
        <p:spPr>
          <a:xfrm>
            <a:off x="7585641" y="499376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7418970" y="3814241"/>
            <a:ext cx="0" cy="897255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9"/>
          <p:cNvSpPr txBox="1"/>
          <p:nvPr/>
        </p:nvSpPr>
        <p:spPr>
          <a:xfrm>
            <a:off x="7503091" y="3682592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支</a:t>
            </a:r>
            <a:endParaRPr lang="en-US" altLang="zh-CN" sz="12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527685" y="1191895"/>
            <a:ext cx="10800715" cy="7473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当物体受到的浮力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＜G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zh-CN" altLang="en-US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沉底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 </a:t>
            </a:r>
            <a:endParaRPr lang="zh-CN" altLang="en-US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5000"/>
              </a:lnSpc>
            </a:pP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527685" y="180657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由于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G=mg=ρ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，那么我们可以进一步分析此状态下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30275" y="5034915"/>
            <a:ext cx="146812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sz="1000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687185" y="5045710"/>
            <a:ext cx="146812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sz="1000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11"/>
            </p:custDataLst>
          </p:nvPr>
        </p:nvSpPr>
        <p:spPr>
          <a:xfrm>
            <a:off x="8979535" y="321056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12"/>
            </p:custDataLst>
          </p:nvPr>
        </p:nvSpPr>
        <p:spPr>
          <a:xfrm>
            <a:off x="8979535" y="3726815"/>
            <a:ext cx="154813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13"/>
            </p:custDataLst>
          </p:nvPr>
        </p:nvSpPr>
        <p:spPr>
          <a:xfrm>
            <a:off x="8979535" y="4107815"/>
            <a:ext cx="230505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4"/>
            </p:custDataLst>
          </p:nvPr>
        </p:nvSpPr>
        <p:spPr>
          <a:xfrm>
            <a:off x="8979535" y="2786380"/>
            <a:ext cx="232156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0" name="圆角矩形 15"/>
          <p:cNvSpPr/>
          <p:nvPr/>
        </p:nvSpPr>
        <p:spPr>
          <a:xfrm>
            <a:off x="1062355" y="5615305"/>
            <a:ext cx="10109835" cy="66103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367155" y="5731510"/>
            <a:ext cx="9538970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因此，液体中的物体</a:t>
            </a:r>
            <a:r>
              <a:rPr lang="zh-CN" altLang="en-US" sz="24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zh-CN" altLang="en-US" sz="24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沉底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3972560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037455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659620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10724515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6" grpId="0"/>
      <p:bldP spid="37" grpId="0"/>
      <p:bldP spid="38" grpId="0"/>
      <p:bldP spid="59" grpId="0"/>
      <p:bldP spid="56" grpId="0"/>
      <p:bldP spid="57" grpId="0"/>
      <p:bldP spid="58" grpId="0"/>
      <p:bldP spid="60" grpId="0" animBg="1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729980" y="2381885"/>
            <a:ext cx="2827655" cy="2567940"/>
            <a:chOff x="6043" y="4324"/>
            <a:chExt cx="4852" cy="4044"/>
          </a:xfrm>
        </p:grpSpPr>
        <p:sp useBgFill="1">
          <p:nvSpPr>
            <p:cNvPr id="17" name="圆角矩形 16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2958465" y="2381885"/>
            <a:ext cx="2827655" cy="2567940"/>
            <a:chOff x="6043" y="4324"/>
            <a:chExt cx="4852" cy="4044"/>
          </a:xfrm>
        </p:grpSpPr>
        <p:sp useBgFill="1">
          <p:nvSpPr>
            <p:cNvPr id="4" name="圆角矩形 3"/>
            <p:cNvSpPr/>
            <p:nvPr/>
          </p:nvSpPr>
          <p:spPr>
            <a:xfrm>
              <a:off x="6043" y="4324"/>
              <a:ext cx="4852" cy="4044"/>
            </a:xfrm>
            <a:prstGeom prst="roundRect">
              <a:avLst>
                <a:gd name="adj" fmla="val 997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6308" y="4535"/>
              <a:ext cx="4322" cy="3604"/>
            </a:xfrm>
            <a:prstGeom prst="roundRect">
              <a:avLst>
                <a:gd name="adj" fmla="val 997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6321" y="5478"/>
              <a:ext cx="4295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6310" y="6192"/>
              <a:ext cx="4306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314" y="6959"/>
              <a:ext cx="4302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6306" y="7726"/>
              <a:ext cx="4310" cy="0"/>
            </a:xfrm>
            <a:prstGeom prst="line">
              <a:avLst/>
            </a:prstGeom>
            <a:ln w="19050">
              <a:solidFill>
                <a:schemeClr val="tx1">
                  <a:alpha val="19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3320415" y="3208020"/>
            <a:ext cx="2279015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3320415" y="3724275"/>
            <a:ext cx="160020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3"/>
            </p:custDataLst>
          </p:nvPr>
        </p:nvSpPr>
        <p:spPr>
          <a:xfrm>
            <a:off x="3320415" y="4130675"/>
            <a:ext cx="228092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3320415" y="2783840"/>
            <a:ext cx="2279015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27685" y="1191895"/>
            <a:ext cx="10800715" cy="7473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物体受到的浮力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=G</a:t>
            </a:r>
            <a:r>
              <a:rPr lang="zh-CN" altLang="en-US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时，物体会</a:t>
            </a:r>
            <a:r>
              <a:rPr lang="zh-CN" altLang="en-US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漂浮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在液面上或</a:t>
            </a:r>
            <a:r>
              <a:rPr lang="zh-CN" altLang="en-US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悬浮</a:t>
            </a: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在液体中； </a:t>
            </a:r>
            <a:endParaRPr lang="zh-CN" altLang="en-US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5000"/>
              </a:lnSpc>
            </a:pP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r="76694" b="19002"/>
          <a:stretch>
            <a:fillRect/>
          </a:stretch>
        </p:blipFill>
        <p:spPr>
          <a:xfrm>
            <a:off x="199390" y="1898650"/>
            <a:ext cx="2667635" cy="3013075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 flipV="1">
            <a:off x="1665235" y="3322397"/>
            <a:ext cx="0" cy="844904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9"/>
          <p:cNvSpPr txBox="1"/>
          <p:nvPr/>
        </p:nvSpPr>
        <p:spPr>
          <a:xfrm>
            <a:off x="1746816" y="348002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1659921" y="416730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11"/>
          <p:cNvSpPr txBox="1"/>
          <p:nvPr/>
        </p:nvSpPr>
        <p:spPr>
          <a:xfrm>
            <a:off x="1746816" y="460641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rcRect l="25045" t="218" r="52093" b="18784"/>
          <a:stretch>
            <a:fillRect/>
          </a:stretch>
        </p:blipFill>
        <p:spPr>
          <a:xfrm>
            <a:off x="5982335" y="1939290"/>
            <a:ext cx="2569210" cy="2960370"/>
          </a:xfrm>
          <a:prstGeom prst="rect">
            <a:avLst/>
          </a:prstGeom>
        </p:spPr>
      </p:pic>
      <p:cxnSp>
        <p:nvCxnSpPr>
          <p:cNvPr id="33" name="直接箭头连接符 32"/>
          <p:cNvCxnSpPr/>
          <p:nvPr/>
        </p:nvCxnSpPr>
        <p:spPr>
          <a:xfrm flipH="1" flipV="1">
            <a:off x="7416430" y="3134437"/>
            <a:ext cx="0" cy="844904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9"/>
          <p:cNvSpPr txBox="1"/>
          <p:nvPr/>
        </p:nvSpPr>
        <p:spPr>
          <a:xfrm>
            <a:off x="7498011" y="329206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5" name="直接箭头连接符 34"/>
          <p:cNvCxnSpPr/>
          <p:nvPr/>
        </p:nvCxnSpPr>
        <p:spPr>
          <a:xfrm flipH="1">
            <a:off x="7411116" y="397934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11"/>
          <p:cNvSpPr txBox="1"/>
          <p:nvPr/>
        </p:nvSpPr>
        <p:spPr>
          <a:xfrm>
            <a:off x="7498011" y="441845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527685" y="180657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由于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G=mg=ρ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，那么我们可以进一步分析此状态下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30275" y="5034915"/>
            <a:ext cx="146812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sz="1000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687185" y="5045710"/>
            <a:ext cx="146812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sz="1000" u="sng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0" name="圆角矩形 15"/>
          <p:cNvSpPr/>
          <p:nvPr/>
        </p:nvSpPr>
        <p:spPr>
          <a:xfrm>
            <a:off x="1062355" y="5480685"/>
            <a:ext cx="10109835" cy="1016000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1367155" y="5494655"/>
            <a:ext cx="9538970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因此，液体中的物体</a:t>
            </a:r>
            <a:r>
              <a:rPr lang="zh-CN" altLang="en-US" sz="24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漂浮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>
          <a:xfrm>
            <a:off x="9036050" y="3208020"/>
            <a:ext cx="2279015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∴ 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9"/>
            </p:custDataLst>
          </p:nvPr>
        </p:nvSpPr>
        <p:spPr>
          <a:xfrm>
            <a:off x="9036050" y="3724275"/>
            <a:ext cx="1600200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又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排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0"/>
            </p:custDataLst>
          </p:nvPr>
        </p:nvSpPr>
        <p:spPr>
          <a:xfrm>
            <a:off x="9036050" y="4105275"/>
            <a:ext cx="2280920" cy="4000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因此，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20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2000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000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11"/>
            </p:custDataLst>
          </p:nvPr>
        </p:nvSpPr>
        <p:spPr>
          <a:xfrm>
            <a:off x="9036050" y="2783840"/>
            <a:ext cx="2279015" cy="3194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∵ F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=G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67155" y="5925185"/>
            <a:ext cx="9538970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液体中的物体</a:t>
            </a:r>
            <a:r>
              <a:rPr lang="zh-CN" altLang="en-US" sz="24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悬浮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24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24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4349750" y="3322320"/>
            <a:ext cx="66675" cy="210820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5159375" y="3291840"/>
            <a:ext cx="104775" cy="2000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3829050" y="3291840"/>
            <a:ext cx="104775" cy="20002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 flipV="1">
            <a:off x="4789170" y="3322955"/>
            <a:ext cx="131445" cy="210185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9659620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0724515" y="3394710"/>
            <a:ext cx="447675" cy="109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4" grpId="0"/>
      <p:bldP spid="26" grpId="0"/>
      <p:bldP spid="39" grpId="0"/>
      <p:bldP spid="36" grpId="0"/>
      <p:bldP spid="37" grpId="0"/>
      <p:bldP spid="38" grpId="0"/>
      <p:bldP spid="60" grpId="0" animBg="1"/>
      <p:bldP spid="61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7685" y="1191895"/>
            <a:ext cx="10800715" cy="3733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zh-CN" altLang="en-US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因此根据物体与液体的密度大小比较，我们也能判断物体的浮沉情况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81430" y="1769745"/>
            <a:ext cx="9538335" cy="1338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漂浮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在液面；</a:t>
            </a:r>
            <a:endParaRPr lang="zh-CN" altLang="en-US" sz="20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时，浸在液体中的物体就会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悬浮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 </a:t>
            </a:r>
            <a:endParaRPr lang="zh-CN" altLang="en-US" sz="20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2000" b="1" spc="2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000" b="1" spc="200" baseline="-250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时，浸在液体中会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下沉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zh-CN" altLang="en-US" sz="2000" b="1" u="sng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沉底</a:t>
            </a:r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2000" b="1" spc="200" baseline="-25000">
              <a:solidFill>
                <a:srgbClr val="52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圆角矩形 15"/>
          <p:cNvSpPr/>
          <p:nvPr/>
        </p:nvSpPr>
        <p:spPr>
          <a:xfrm>
            <a:off x="822960" y="1692910"/>
            <a:ext cx="10607675" cy="1590675"/>
          </a:xfrm>
          <a:prstGeom prst="roundRect">
            <a:avLst/>
          </a:prstGeom>
          <a:noFill/>
          <a:ln w="28575" cmpd="sng">
            <a:solidFill>
              <a:srgbClr val="3B3838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spc="200" baseline="-25000">
              <a:solidFill>
                <a:srgbClr val="523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03400" y="3429000"/>
            <a:ext cx="7982585" cy="2959735"/>
          </a:xfrm>
          <a:prstGeom prst="rect">
            <a:avLst/>
          </a:prstGeom>
        </p:spPr>
      </p:pic>
      <p:cxnSp>
        <p:nvCxnSpPr>
          <p:cNvPr id="4" name="直接箭头连接符 3"/>
          <p:cNvCxnSpPr/>
          <p:nvPr>
            <p:custDataLst>
              <p:tags r:id="rId4"/>
            </p:custDataLst>
          </p:nvPr>
        </p:nvCxnSpPr>
        <p:spPr>
          <a:xfrm flipH="1" flipV="1">
            <a:off x="6431915" y="4811395"/>
            <a:ext cx="7620" cy="590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>
            <p:custDataLst>
              <p:tags r:id="rId5"/>
            </p:custDataLst>
          </p:nvPr>
        </p:nvCxnSpPr>
        <p:spPr>
          <a:xfrm flipH="1">
            <a:off x="7811770" y="5112385"/>
            <a:ext cx="7620" cy="558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2669540" y="359600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863975" y="44869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5275580" y="4436110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上浮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6707505" y="470471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8002905" y="5112385"/>
            <a:ext cx="119443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沉底</a:t>
            </a:r>
            <a:endParaRPr lang="zh-CN" altLang="en-US" sz="1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5401945" y="5415915"/>
            <a:ext cx="1388110" cy="6623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6790055" y="567055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002905" y="6116320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4"/>
            </p:custDataLst>
          </p:nvPr>
        </p:nvSpPr>
        <p:spPr>
          <a:xfrm>
            <a:off x="2669540" y="4704715"/>
            <a:ext cx="1388110" cy="4013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en-US" altLang="zh-CN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3887470" y="5434965"/>
            <a:ext cx="1388110" cy="6623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b="1" spc="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en-US" altLang="zh-CN" b="1" spc="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b="1" spc="200" baseline="-25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endParaRPr lang="zh-CN" altLang="en-US" b="1" spc="200" baseline="-250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7685" y="1191895"/>
            <a:ext cx="10800715" cy="3733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35000"/>
              </a:lnSpc>
            </a:pP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根据上面所学的内容，我们归纳汇总一下物体浮沉条件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09600" y="1771015"/>
          <a:ext cx="10825480" cy="4485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15"/>
                <a:gridCol w="1571625"/>
                <a:gridCol w="1774825"/>
                <a:gridCol w="1775460"/>
                <a:gridCol w="1776095"/>
                <a:gridCol w="1775460"/>
              </a:tblGrid>
              <a:tr h="53403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 sz="1600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漂浮</a:t>
                      </a:r>
                      <a:endParaRPr lang="zh-CN" altLang="en-US" sz="1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悬浮</a:t>
                      </a:r>
                      <a:endParaRPr lang="zh-CN" sz="1600" baseline="-25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沉底</a:t>
                      </a:r>
                      <a:endParaRPr lang="zh-CN" sz="1600" baseline="-250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sz="16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下沉</a:t>
                      </a:r>
                      <a:endParaRPr lang="zh-CN" sz="1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sz="160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sym typeface="+mn-ea"/>
                        </a:rPr>
                        <a:t>上浮</a:t>
                      </a:r>
                      <a:endParaRPr lang="zh-CN" sz="160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BA02"/>
                    </a:solidFill>
                  </a:tcPr>
                </a:tc>
              </a:tr>
              <a:tr h="16200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600" b="1">
                          <a:solidFill>
                            <a:schemeClr val="accent2"/>
                          </a:solidFill>
                        </a:rPr>
                        <a:t>图示</a:t>
                      </a:r>
                      <a:endParaRPr lang="zh-CN" altLang="en-US" sz="1600" b="1">
                        <a:solidFill>
                          <a:schemeClr val="accent2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229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600" b="1">
                          <a:solidFill>
                            <a:schemeClr val="accent2"/>
                          </a:solidFill>
                        </a:rPr>
                        <a:t>条件：</a:t>
                      </a:r>
                      <a:r>
                        <a:rPr lang="en-US" altLang="zh-CN" sz="1600" b="1">
                          <a:solidFill>
                            <a:schemeClr val="accent2"/>
                          </a:solidFill>
                          <a:sym typeface="+mn-ea"/>
                        </a:rPr>
                        <a:t>F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  <a:sym typeface="+mn-ea"/>
                        </a:rPr>
                        <a:t>浮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  <a:sym typeface="+mn-ea"/>
                        </a:rPr>
                        <a:t>与</a:t>
                      </a:r>
                      <a:r>
                        <a:rPr lang="en-US" sz="1600" b="1">
                          <a:solidFill>
                            <a:schemeClr val="accent2"/>
                          </a:solidFill>
                          <a:sym typeface="+mn-ea"/>
                        </a:rPr>
                        <a:t>G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  <a:sym typeface="+mn-ea"/>
                        </a:rPr>
                        <a:t>物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  <a:sym typeface="+mn-ea"/>
                        </a:rPr>
                        <a:t>的关系</a:t>
                      </a:r>
                      <a:endParaRPr lang="zh-CN" altLang="en-US" sz="1600" b="1">
                        <a:solidFill>
                          <a:schemeClr val="accent2"/>
                        </a:solidFill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</a:tr>
              <a:tr h="58356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chemeClr val="accent2"/>
                          </a:solidFill>
                        </a:rPr>
                        <a:t>V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</a:rPr>
                        <a:t>排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</a:rPr>
                        <a:t>与</a:t>
                      </a:r>
                      <a:r>
                        <a:rPr lang="en-US" altLang="zh-CN" sz="1600" b="1">
                          <a:solidFill>
                            <a:schemeClr val="accent2"/>
                          </a:solidFill>
                        </a:rPr>
                        <a:t>V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</a:rPr>
                        <a:t>物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</a:rPr>
                        <a:t>的关系</a:t>
                      </a:r>
                      <a:endParaRPr lang="zh-CN" altLang="en-US" sz="1600" b="1">
                        <a:solidFill>
                          <a:schemeClr val="accent2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8229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chemeClr val="accent2"/>
                          </a:solidFill>
                          <a:sym typeface="+mn-ea"/>
                        </a:rPr>
                        <a:t>ρ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  <a:sym typeface="+mn-ea"/>
                        </a:rPr>
                        <a:t>液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  <a:sym typeface="+mn-ea"/>
                        </a:rPr>
                        <a:t>与</a:t>
                      </a:r>
                      <a:r>
                        <a:rPr lang="en-US" altLang="zh-CN" sz="1600" b="1">
                          <a:solidFill>
                            <a:schemeClr val="accent2"/>
                          </a:solidFill>
                          <a:sym typeface="+mn-ea"/>
                        </a:rPr>
                        <a:t>ρ</a:t>
                      </a:r>
                      <a:r>
                        <a:rPr lang="zh-CN" altLang="en-US" sz="1600" b="1" baseline="-25000">
                          <a:solidFill>
                            <a:schemeClr val="accent2"/>
                          </a:solidFill>
                          <a:sym typeface="+mn-ea"/>
                        </a:rPr>
                        <a:t>物</a:t>
                      </a:r>
                      <a:r>
                        <a:rPr lang="zh-CN" altLang="en-US" sz="1600" b="1">
                          <a:solidFill>
                            <a:schemeClr val="accent2"/>
                          </a:solidFill>
                          <a:sym typeface="+mn-ea"/>
                        </a:rPr>
                        <a:t>的关系</a:t>
                      </a:r>
                      <a:endParaRPr lang="zh-CN" altLang="en-US" sz="1600" b="1">
                        <a:solidFill>
                          <a:schemeClr val="accent2"/>
                        </a:solidFill>
                        <a:sym typeface="+mn-ea"/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9E4"/>
                    </a:solidFill>
                  </a:tcPr>
                </a:tc>
              </a:tr>
              <a:tr h="58356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1600" b="1">
                          <a:solidFill>
                            <a:schemeClr val="accent2"/>
                          </a:solidFill>
                        </a:rPr>
                        <a:t>是否平衡</a:t>
                      </a:r>
                      <a:endParaRPr lang="zh-CN" altLang="en-US" sz="1600" b="1">
                        <a:solidFill>
                          <a:schemeClr val="accent2"/>
                        </a:solidFill>
                      </a:endParaRPr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vert="horz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 anchor="ctr">
                    <a:lnL w="1270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620" y="2458720"/>
            <a:ext cx="1082040" cy="12217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830" y="2506345"/>
            <a:ext cx="1047115" cy="118681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780" y="2348865"/>
            <a:ext cx="1021080" cy="1409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130" y="2506345"/>
            <a:ext cx="1068705" cy="12522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765" y="2506345"/>
            <a:ext cx="995045" cy="117411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509010" y="402272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F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浮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=</a:t>
            </a:r>
            <a:r>
              <a:rPr lang="en-US" sz="1600">
                <a:solidFill>
                  <a:schemeClr val="tx1"/>
                </a:solidFill>
                <a:sym typeface="+mn-ea"/>
              </a:rPr>
              <a:t>G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46165" y="402272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F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浮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＜</a:t>
            </a:r>
            <a:r>
              <a:rPr lang="en-US" sz="1600">
                <a:solidFill>
                  <a:schemeClr val="tx1"/>
                </a:solidFill>
                <a:sym typeface="+mn-ea"/>
              </a:rPr>
              <a:t>G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948930" y="402272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F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浮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＜</a:t>
            </a:r>
            <a:r>
              <a:rPr lang="en-US" sz="1600">
                <a:solidFill>
                  <a:schemeClr val="tx1"/>
                </a:solidFill>
                <a:sym typeface="+mn-ea"/>
              </a:rPr>
              <a:t>G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699625" y="402272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F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浮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＞</a:t>
            </a:r>
            <a:r>
              <a:rPr lang="en-US" sz="1600">
                <a:solidFill>
                  <a:schemeClr val="tx1"/>
                </a:solidFill>
                <a:sym typeface="+mn-ea"/>
              </a:rPr>
              <a:t>G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47010" y="458470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V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＜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V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87235" y="458470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V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排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=V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747010" y="518668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液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＞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290060" y="518668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液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=ρ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087235" y="518668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液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＜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16770" y="5186680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液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＞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ρ</a:t>
            </a:r>
            <a:r>
              <a:rPr lang="zh-CN" altLang="en-US" sz="1600" baseline="-25000">
                <a:solidFill>
                  <a:schemeClr val="tx1"/>
                </a:solidFill>
                <a:sym typeface="+mn-ea"/>
              </a:rPr>
              <a:t>物</a:t>
            </a:r>
            <a:endParaRPr lang="zh-CN" altLang="en-US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427855" y="581850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sz="1600">
                <a:solidFill>
                  <a:schemeClr val="tx1"/>
                </a:solidFill>
                <a:sym typeface="+mn-ea"/>
              </a:rPr>
              <a:t>平衡</a:t>
            </a:r>
            <a:endParaRPr lang="zh-CN" sz="1600" baseline="-25000">
              <a:solidFill>
                <a:schemeClr val="tx1"/>
              </a:solidFill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891905" y="5818505"/>
            <a:ext cx="1718310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sz="1600">
                <a:solidFill>
                  <a:schemeClr val="tx1"/>
                </a:solidFill>
                <a:sym typeface="+mn-ea"/>
              </a:rPr>
              <a:t>不平衡</a:t>
            </a:r>
            <a:endParaRPr lang="zh-CN" sz="1600" baseline="-2500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901440" y="2449195"/>
            <a:ext cx="9001760" cy="49212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2——</a:t>
            </a:r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浮沉条件在技术上的应用</a:t>
            </a:r>
            <a:endParaRPr lang="zh-CN" altLang="en-US" sz="32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019555" y="2087823"/>
            <a:ext cx="1040586" cy="780517"/>
            <a:chOff x="6059621" y="1115137"/>
            <a:chExt cx="595123" cy="446386"/>
          </a:xfrm>
        </p:grpSpPr>
        <p:sp>
          <p:nvSpPr>
            <p:cNvPr id="2" name="泪滴形 1"/>
            <p:cNvSpPr/>
            <p:nvPr/>
          </p:nvSpPr>
          <p:spPr>
            <a:xfrm rot="5400000">
              <a:off x="6053796" y="1120962"/>
              <a:ext cx="446386" cy="434736"/>
            </a:xfrm>
            <a:prstGeom prst="teardrop">
              <a:avLst/>
            </a:prstGeom>
            <a:solidFill>
              <a:srgbClr val="FFCF60"/>
            </a:solidFill>
            <a:ln w="31750">
              <a:solidFill>
                <a:srgbClr val="1E1E1E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tIns="0" bIns="71755" rtlCol="0" anchor="ctr">
              <a:noAutofit/>
            </a:bodyPr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106753" y="1219820"/>
              <a:ext cx="547991" cy="28163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zh-CN" altLang="en-US" sz="3200" b="1" spc="200">
                  <a:solidFill>
                    <a:srgbClr val="5236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二</a:t>
              </a:r>
              <a:endParaRPr lang="zh-CN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84" b="96512" l="2463" r="95895">
                        <a14:foregroundMark x1="7225" y1="64826" x2="10509" y2="77616"/>
                        <a14:foregroundMark x1="3777" y1="74128" x2="20854" y2="90407"/>
                        <a14:foregroundMark x1="20854" y1="90407" x2="54187" y2="88953"/>
                        <a14:foregroundMark x1="54187" y1="88953" x2="83087" y2="91570"/>
                        <a14:foregroundMark x1="83087" y1="91570" x2="88670" y2="60756"/>
                        <a14:foregroundMark x1="88670" y1="60756" x2="86043" y2="56977"/>
                        <a14:foregroundMark x1="92611" y1="60465" x2="91626" y2="71512"/>
                        <a14:foregroundMark x1="95895" y1="60465" x2="95895" y2="65698"/>
                        <a14:foregroundMark x1="93596" y1="89244" x2="82594" y2="95930"/>
                        <a14:foregroundMark x1="81445" y1="68314" x2="81445" y2="68314"/>
                        <a14:foregroundMark x1="9195" y1="87791" x2="17077" y2="96221"/>
                        <a14:foregroundMark x1="3777" y1="75581" x2="2627" y2="73837"/>
                        <a14:foregroundMark x1="3941" y1="72965" x2="3284" y2="68314"/>
                        <a14:foregroundMark x1="76026" y1="96512" x2="68966" y2="95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13" y="3734127"/>
            <a:ext cx="5220431" cy="294881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03357" y="3365302"/>
            <a:ext cx="5432557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CN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浮沉条件在技术上的应用</a:t>
            </a:r>
            <a:endParaRPr lang="zh-CN" altLang="en-US" sz="2400" b="1" spc="200">
              <a:solidFill>
                <a:srgbClr val="523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" y="1812925"/>
            <a:ext cx="8006715" cy="45199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4215" y="1311275"/>
            <a:ext cx="10920730" cy="34607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潜艇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能在水中上浮和下潜，它是通过改变</a:t>
            </a:r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自身重力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的方法来控制浮沉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915" y="2163445"/>
            <a:ext cx="3246120" cy="21475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915" y="4377690"/>
            <a:ext cx="3246120" cy="18637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825637" y="1934519"/>
            <a:ext cx="4064000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物体的浮沉条件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712382" y="3795212"/>
            <a:ext cx="4064000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浮沉条件在技术上的应用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左大括号 10"/>
          <p:cNvSpPr/>
          <p:nvPr>
            <p:custDataLst>
              <p:tags r:id="rId3"/>
            </p:custDataLst>
          </p:nvPr>
        </p:nvSpPr>
        <p:spPr>
          <a:xfrm>
            <a:off x="6853555" y="2569845"/>
            <a:ext cx="180340" cy="586105"/>
          </a:xfrm>
          <a:prstGeom prst="leftBrace">
            <a:avLst/>
          </a:prstGeom>
          <a:ln w="31750">
            <a:solidFill>
              <a:srgbClr val="FECC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033895" y="2469515"/>
            <a:ext cx="5295265" cy="2457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决定物体浮沉的条件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——F</a:t>
            </a:r>
            <a:r>
              <a:rPr lang="en-US" altLang="zh-CN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和G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7034115" y="2974580"/>
            <a:ext cx="4064000" cy="2457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6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不同浮沉情况中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和ρ</a:t>
            </a:r>
            <a:r>
              <a:rPr lang="zh-CN" altLang="en-US" sz="16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34115" y="4353838"/>
            <a:ext cx="4064000" cy="2457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、浮沉条件在技术上的应用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47" b="89499" l="2872" r="96453">
                        <a14:foregroundMark x1="47297" y1="25537" x2="72804" y2="24582"/>
                        <a14:foregroundMark x1="72804" y1="24582" x2="78547" y2="25776"/>
                        <a14:foregroundMark x1="51520" y1="15274" x2="81588" y2="16229"/>
                        <a14:foregroundMark x1="6588" y1="23150" x2="13007" y2="25776"/>
                        <a14:foregroundMark x1="3041" y1="24582" x2="2872" y2="23866"/>
                        <a14:foregroundMark x1="20608" y1="42721" x2="25507" y2="47971"/>
                        <a14:foregroundMark x1="78547" y1="78759" x2="89020" y2="77566"/>
                        <a14:foregroundMark x1="89020" y1="77566" x2="89527" y2="77566"/>
                        <a14:foregroundMark x1="91047" y1="72554" x2="96453" y2="73270"/>
                        <a14:foregroundMark x1="53885" y1="35084" x2="81926" y2="35084"/>
                        <a14:foregroundMark x1="52196" y1="11933" x2="61993" y2="12411"/>
                        <a14:foregroundMark x1="25169" y1="89499" x2="26182" y2="892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558" y="1860482"/>
            <a:ext cx="4810566" cy="3404776"/>
          </a:xfrm>
          <a:prstGeom prst="rect">
            <a:avLst/>
          </a:prstGeom>
        </p:spPr>
      </p:pic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6267901" y="1810462"/>
            <a:ext cx="557736" cy="446386"/>
            <a:chOff x="6059621" y="1115137"/>
            <a:chExt cx="557736" cy="446386"/>
          </a:xfrm>
        </p:grpSpPr>
        <p:sp>
          <p:nvSpPr>
            <p:cNvPr id="2" name="泪滴形 1"/>
            <p:cNvSpPr/>
            <p:nvPr>
              <p:custDataLst>
                <p:tags r:id="rId9"/>
              </p:custDataLst>
            </p:nvPr>
          </p:nvSpPr>
          <p:spPr>
            <a:xfrm rot="5400000">
              <a:off x="6053796" y="1120962"/>
              <a:ext cx="446386" cy="434736"/>
            </a:xfrm>
            <a:prstGeom prst="teardrop">
              <a:avLst/>
            </a:prstGeom>
            <a:solidFill>
              <a:srgbClr val="FFCF60"/>
            </a:solidFill>
            <a:ln w="31750">
              <a:solidFill>
                <a:srgbClr val="1E1E1E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tIns="0" bIns="71755"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6069366" y="1192331"/>
              <a:ext cx="547991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zh-CN" altLang="en-US" sz="2000" b="1" spc="200">
                  <a:solidFill>
                    <a:srgbClr val="523600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  <a:endParaRPr 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1"/>
            </p:custDataLst>
          </p:nvPr>
        </p:nvGrpSpPr>
        <p:grpSpPr>
          <a:xfrm>
            <a:off x="6267901" y="3626983"/>
            <a:ext cx="557736" cy="446386"/>
            <a:chOff x="6059621" y="1115137"/>
            <a:chExt cx="557736" cy="446386"/>
          </a:xfrm>
        </p:grpSpPr>
        <p:sp>
          <p:nvSpPr>
            <p:cNvPr id="30" name="泪滴形 29"/>
            <p:cNvSpPr/>
            <p:nvPr>
              <p:custDataLst>
                <p:tags r:id="rId12"/>
              </p:custDataLst>
            </p:nvPr>
          </p:nvSpPr>
          <p:spPr>
            <a:xfrm rot="5400000">
              <a:off x="6053796" y="1120962"/>
              <a:ext cx="446386" cy="434736"/>
            </a:xfrm>
            <a:prstGeom prst="teardrop">
              <a:avLst/>
            </a:prstGeom>
            <a:solidFill>
              <a:srgbClr val="FFCF60"/>
            </a:solidFill>
            <a:ln w="31750">
              <a:solidFill>
                <a:srgbClr val="1E1E1E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tIns="0" bIns="71755" rtlCol="0" anchor="ctr">
              <a:noAutofit/>
            </a:bodyPr>
            <a:lstStyle/>
            <a:p>
              <a:pPr algn="ctr"/>
              <a:endPara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3"/>
              </p:custDataLst>
            </p:nvPr>
          </p:nvSpPr>
          <p:spPr>
            <a:xfrm>
              <a:off x="6069366" y="1192331"/>
              <a:ext cx="547991" cy="307777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zh-CN" altLang="en-US" sz="2000" b="1" spc="200">
                  <a:solidFill>
                    <a:srgbClr val="523600"/>
                  </a:solidFill>
                  <a:latin typeface="微软雅黑" panose="020B0503020204020204" charset="-122"/>
                  <a:ea typeface="微软雅黑" panose="020B0503020204020204" charset="-122"/>
                </a:rPr>
                <a:t>二</a:t>
              </a:r>
              <a:endParaRPr lang="zh-CN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2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362200" y="357822"/>
            <a:ext cx="5568636" cy="30777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学习目标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1" grpId="0" animBg="1"/>
      <p:bldP spid="14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4215" y="1311275"/>
            <a:ext cx="10920730" cy="6921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气象台经常要放出</a:t>
            </a:r>
            <a:r>
              <a:rPr lang="zh-CN" altLang="en-US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探测气球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用于气象观测。气球内充有</a:t>
            </a:r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密度比空气小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得多的氢气或氦气，从而实现上升，工作结束后通过</a:t>
            </a:r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减小自身体积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从而减少排开空气的体积以减小浮力，使气球下降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69315" y="1995170"/>
            <a:ext cx="10387330" cy="3824605"/>
            <a:chOff x="999" y="2843"/>
            <a:chExt cx="19025" cy="7005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554" y="2858"/>
              <a:ext cx="9470" cy="699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9" y="2843"/>
              <a:ext cx="9461" cy="7005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857250" y="5819775"/>
            <a:ext cx="10399395" cy="36068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气球升空后，安装在它上面的探空仪能把高空的温度、气压、湿度、风速、风向等信息用无线电传送给地面观测站</a:t>
            </a:r>
            <a:endParaRPr lang="zh-CN" altLang="en-US" sz="140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04215" y="1311275"/>
            <a:ext cx="10920730" cy="6921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浮筒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常被用于打捞沉船。打捞时，先在浮筒内注满水，并将其固定在沉船上，再向浮筒中输入高压空气，排出其中的水，</a:t>
            </a:r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使连成一体的沉船和浮筒所受的重力小于浮力，沉船随着浮筒上升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90245" y="2045335"/>
            <a:ext cx="10774045" cy="3897630"/>
            <a:chOff x="6055" y="7632"/>
            <a:chExt cx="27659" cy="1000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rcRect t="21071" b="3781"/>
            <a:stretch>
              <a:fillRect/>
            </a:stretch>
          </p:blipFill>
          <p:spPr>
            <a:xfrm>
              <a:off x="6055" y="7632"/>
              <a:ext cx="20090" cy="10004"/>
            </a:xfrm>
            <a:prstGeom prst="rect">
              <a:avLst/>
            </a:prstGeom>
          </p:spPr>
        </p:pic>
        <p:pic>
          <p:nvPicPr>
            <p:cNvPr id="2" name="图片 1"/>
            <p:cNvPicPr/>
            <p:nvPr/>
          </p:nvPicPr>
          <p:blipFill>
            <a:blip r:embed="rId2">
              <a:alphaModFix amt="57000"/>
            </a:blip>
            <a:srcRect r="50888"/>
            <a:stretch>
              <a:fillRect/>
            </a:stretch>
          </p:blipFill>
          <p:spPr>
            <a:xfrm>
              <a:off x="6055" y="7734"/>
              <a:ext cx="5951" cy="427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68" y="7640"/>
              <a:ext cx="7346" cy="9985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04215" y="1311275"/>
            <a:ext cx="10920730" cy="69215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密度计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测量不同液体的密度时会漂浮在液面上</a:t>
            </a:r>
            <a:r>
              <a:rPr lang="zh-CN" b="1" spc="20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根据</a:t>
            </a:r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b="1" spc="200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=G</a:t>
            </a:r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的原理测量液体的密度，密度计浸入液体越深，则液体密度越小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165" y="2213610"/>
            <a:ext cx="2437130" cy="4028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135" y="3263265"/>
            <a:ext cx="2964815" cy="297878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001770" y="2127250"/>
            <a:ext cx="2969895" cy="1107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790" y="2127250"/>
            <a:ext cx="2972435" cy="41154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7083425" y="5631815"/>
            <a:ext cx="2934970" cy="6108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密度计的刻度并不均匀，呈现上小下大、上稀下密的特点</a:t>
            </a:r>
            <a:endParaRPr lang="zh-CN" altLang="en-US" sz="140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01135" y="5631815"/>
            <a:ext cx="2968625" cy="6108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effectLst/>
                <a:latin typeface="+mj-ea"/>
                <a:ea typeface="+mj-ea"/>
                <a:cs typeface="+mj-ea"/>
              </a:rPr>
              <a:t>同一密度计测量不同液体密度时，所受的浮力大小都相等</a:t>
            </a:r>
            <a:endParaRPr lang="zh-CN" altLang="en-US" sz="1400">
              <a:solidFill>
                <a:schemeClr val="bg1"/>
              </a:solidFill>
              <a:effectLst/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/>
        </p:nvSpPr>
        <p:spPr>
          <a:xfrm>
            <a:off x="1976120" y="2124075"/>
            <a:ext cx="1406525" cy="693420"/>
          </a:xfrm>
          <a:custGeom>
            <a:avLst/>
            <a:gdLst>
              <a:gd name="connisteX0" fmla="*/ 0 w 876300"/>
              <a:gd name="connsiteY0" fmla="*/ 1809750 h 1809750"/>
              <a:gd name="connisteX1" fmla="*/ 361950 w 876300"/>
              <a:gd name="connsiteY1" fmla="*/ 552450 h 1809750"/>
              <a:gd name="connisteX2" fmla="*/ 876300 w 876300"/>
              <a:gd name="connsiteY2" fmla="*/ 0 h 1809750"/>
              <a:gd name="connisteX3" fmla="*/ 1143000 w 876300"/>
              <a:gd name="connsiteY3" fmla="*/ 0 h 1809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76300" h="1809750">
                <a:moveTo>
                  <a:pt x="0" y="1809750"/>
                </a:moveTo>
                <a:cubicBezTo>
                  <a:pt x="62230" y="1569085"/>
                  <a:pt x="186690" y="914400"/>
                  <a:pt x="361950" y="552450"/>
                </a:cubicBezTo>
                <a:cubicBezTo>
                  <a:pt x="537210" y="190500"/>
                  <a:pt x="720090" y="110490"/>
                  <a:pt x="876300" y="0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6220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课堂小结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七角星 21"/>
          <p:cNvSpPr/>
          <p:nvPr/>
        </p:nvSpPr>
        <p:spPr>
          <a:xfrm>
            <a:off x="1328420" y="2353310"/>
            <a:ext cx="1125855" cy="1417955"/>
          </a:xfrm>
          <a:prstGeom prst="star7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zh-CN" altLang="en-US" sz="2400" b="1">
                <a:solidFill>
                  <a:srgbClr val="44484D"/>
                </a:solidFill>
              </a:rPr>
              <a:t> </a:t>
            </a:r>
            <a:endParaRPr lang="zh-CN" altLang="en-US" sz="2400" b="1">
              <a:solidFill>
                <a:srgbClr val="44484D"/>
              </a:solidFill>
            </a:endParaRPr>
          </a:p>
        </p:txBody>
      </p:sp>
      <p:sp>
        <p:nvSpPr>
          <p:cNvPr id="44" name="任意多边形 43"/>
          <p:cNvSpPr/>
          <p:nvPr/>
        </p:nvSpPr>
        <p:spPr>
          <a:xfrm flipV="1">
            <a:off x="1736090" y="3254375"/>
            <a:ext cx="845820" cy="829310"/>
          </a:xfrm>
          <a:custGeom>
            <a:avLst/>
            <a:gdLst>
              <a:gd name="connisteX0" fmla="*/ 0 w 876300"/>
              <a:gd name="connsiteY0" fmla="*/ 1809750 h 1809750"/>
              <a:gd name="connisteX1" fmla="*/ 361950 w 876300"/>
              <a:gd name="connsiteY1" fmla="*/ 552450 h 1809750"/>
              <a:gd name="connisteX2" fmla="*/ 876300 w 876300"/>
              <a:gd name="connsiteY2" fmla="*/ 0 h 1809750"/>
              <a:gd name="connisteX3" fmla="*/ 1143000 w 876300"/>
              <a:gd name="connsiteY3" fmla="*/ 0 h 1809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76300" h="1809750">
                <a:moveTo>
                  <a:pt x="0" y="1809750"/>
                </a:moveTo>
                <a:cubicBezTo>
                  <a:pt x="62230" y="1569085"/>
                  <a:pt x="186690" y="914400"/>
                  <a:pt x="361950" y="552450"/>
                </a:cubicBezTo>
                <a:cubicBezTo>
                  <a:pt x="537210" y="190500"/>
                  <a:pt x="720090" y="110490"/>
                  <a:pt x="876300" y="0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5140960" y="1647363"/>
            <a:ext cx="607695" cy="3398568"/>
            <a:chOff x="7529" y="5127"/>
            <a:chExt cx="957" cy="2351"/>
          </a:xfrm>
        </p:grpSpPr>
        <p:sp>
          <p:nvSpPr>
            <p:cNvPr id="11" name="任意多边形 10"/>
            <p:cNvSpPr/>
            <p:nvPr/>
          </p:nvSpPr>
          <p:spPr>
            <a:xfrm>
              <a:off x="7531" y="5344"/>
              <a:ext cx="888" cy="135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 flipV="1">
              <a:off x="7531" y="5468"/>
              <a:ext cx="848" cy="356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flipV="1">
              <a:off x="7530" y="5479"/>
              <a:ext cx="849" cy="701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7530" y="5127"/>
              <a:ext cx="955" cy="352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 flipV="1">
              <a:off x="7531" y="5479"/>
              <a:ext cx="955" cy="116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7531" y="6721"/>
              <a:ext cx="888" cy="135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flipV="1">
              <a:off x="7531" y="6845"/>
              <a:ext cx="848" cy="356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/>
          </p:nvSpPr>
          <p:spPr>
            <a:xfrm flipV="1">
              <a:off x="7531" y="6856"/>
              <a:ext cx="955" cy="116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任意多边形 1"/>
            <p:cNvSpPr/>
            <p:nvPr/>
          </p:nvSpPr>
          <p:spPr>
            <a:xfrm flipV="1">
              <a:off x="7529" y="6857"/>
              <a:ext cx="957" cy="621"/>
            </a:xfrm>
            <a:custGeom>
              <a:avLst/>
              <a:gdLst>
                <a:gd name="connisteX0" fmla="*/ 0 w 876300"/>
                <a:gd name="connsiteY0" fmla="*/ 1809750 h 1809750"/>
                <a:gd name="connisteX1" fmla="*/ 361950 w 876300"/>
                <a:gd name="connsiteY1" fmla="*/ 552450 h 1809750"/>
                <a:gd name="connisteX2" fmla="*/ 876300 w 876300"/>
                <a:gd name="connsiteY2" fmla="*/ 0 h 1809750"/>
                <a:gd name="connisteX3" fmla="*/ 1143000 w 876300"/>
                <a:gd name="connsiteY3" fmla="*/ 0 h 180975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876300" h="1809750">
                  <a:moveTo>
                    <a:pt x="0" y="1809750"/>
                  </a:moveTo>
                  <a:cubicBezTo>
                    <a:pt x="62230" y="1569085"/>
                    <a:pt x="186690" y="914400"/>
                    <a:pt x="361950" y="552450"/>
                  </a:cubicBezTo>
                  <a:cubicBezTo>
                    <a:pt x="537210" y="190500"/>
                    <a:pt x="720090" y="110490"/>
                    <a:pt x="876300" y="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七角星 27"/>
          <p:cNvSpPr/>
          <p:nvPr/>
        </p:nvSpPr>
        <p:spPr>
          <a:xfrm>
            <a:off x="335280" y="2572385"/>
            <a:ext cx="1400810" cy="1125855"/>
          </a:xfrm>
          <a:prstGeom prst="star7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zh-CN" altLang="en-US" sz="2400" b="1">
                <a:solidFill>
                  <a:srgbClr val="44484D"/>
                </a:solidFill>
              </a:rPr>
              <a:t> </a:t>
            </a:r>
            <a:endParaRPr lang="zh-CN" altLang="en-US" sz="2400" b="1">
              <a:solidFill>
                <a:srgbClr val="44484D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706110" y="1365885"/>
            <a:ext cx="641413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漂浮：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 baseline="-25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悬浮：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G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上浮：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＞G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＞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下沉：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＜G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沉底：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＜G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=V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＜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1600" b="1" spc="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08045" y="1892935"/>
            <a:ext cx="195135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物体浮沉的条件</a:t>
            </a:r>
            <a:endParaRPr lang="zh-CN" altLang="en-US" sz="1600" b="1" spc="200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七角星 9"/>
          <p:cNvSpPr/>
          <p:nvPr/>
        </p:nvSpPr>
        <p:spPr>
          <a:xfrm>
            <a:off x="849630" y="2573020"/>
            <a:ext cx="1125855" cy="906145"/>
          </a:xfrm>
          <a:prstGeom prst="star7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zh-CN" altLang="en-US" sz="2400" b="1">
                <a:solidFill>
                  <a:srgbClr val="44484D"/>
                </a:solidFill>
              </a:rPr>
              <a:t> </a:t>
            </a:r>
            <a:endParaRPr lang="zh-CN" altLang="en-US" sz="2400" b="1">
              <a:solidFill>
                <a:srgbClr val="44484D"/>
              </a:solidFill>
            </a:endParaRPr>
          </a:p>
        </p:txBody>
      </p:sp>
      <p:sp>
        <p:nvSpPr>
          <p:cNvPr id="17" name="七角星 16"/>
          <p:cNvSpPr/>
          <p:nvPr/>
        </p:nvSpPr>
        <p:spPr>
          <a:xfrm rot="1380000">
            <a:off x="920750" y="2353310"/>
            <a:ext cx="1260475" cy="1235710"/>
          </a:xfrm>
          <a:prstGeom prst="star7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zh-CN" altLang="en-US" sz="2400" b="1">
                <a:solidFill>
                  <a:srgbClr val="44484D"/>
                </a:solidFill>
              </a:rPr>
              <a:t> </a:t>
            </a:r>
            <a:endParaRPr lang="zh-CN" altLang="en-US" sz="2400" b="1">
              <a:solidFill>
                <a:srgbClr val="44484D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14985" y="2817495"/>
            <a:ext cx="1939290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buNone/>
            </a:pPr>
            <a:r>
              <a:rPr lang="zh-CN" altLang="en-US" sz="2400" b="1">
                <a:solidFill>
                  <a:srgbClr val="44484D"/>
                </a:solidFill>
              </a:rPr>
              <a:t>物体的浮沉</a:t>
            </a:r>
            <a:endParaRPr lang="zh-CN" altLang="en-US" sz="2400" b="1">
              <a:solidFill>
                <a:srgbClr val="44484D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48020" y="3757295"/>
            <a:ext cx="7197090" cy="142557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>
              <a:lnSpc>
                <a:spcPct val="145000"/>
              </a:lnSpc>
            </a:pP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潜水艇：改变自身重力实现浮沉</a:t>
            </a:r>
            <a:endParaRPr lang="zh-CN" altLang="en-US" sz="1600" b="1" spc="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探测气球：通过充入密度比空气小的气体实现上升</a:t>
            </a:r>
            <a:endParaRPr lang="zh-CN" altLang="en-US" sz="1600" b="1" spc="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打捞浮筒：使沉船和浮筒所受的重力小于浮力从而实现上浮</a:t>
            </a:r>
            <a:endParaRPr lang="zh-CN" altLang="en-US" sz="1600" b="1" spc="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45000"/>
              </a:lnSpc>
            </a:pP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密度计：根据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zh-CN" altLang="en-US" sz="1600" b="1" spc="2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=G</a:t>
            </a:r>
            <a:r>
              <a:rPr lang="zh-CN" altLang="en-US" sz="1600" b="1" spc="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的原理</a:t>
            </a:r>
            <a:endParaRPr lang="zh-CN" altLang="en-US" sz="1600" b="1" spc="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9680" y="3877945"/>
            <a:ext cx="273494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zh-CN" altLang="en-US" sz="1600" b="1" spc="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浮沉条件在技术上的应用</a:t>
            </a:r>
            <a:endParaRPr lang="zh-CN" altLang="en-US" sz="1600" b="1" spc="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90550" y="1135380"/>
            <a:ext cx="10816590" cy="221551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1</a:t>
            </a:r>
            <a:r>
              <a:rPr lang="zh-CN" altLang="en-US"/>
              <a:t>、两个容器中分别盛有甲、乙两种不同的液体，把体积相同的</a:t>
            </a:r>
            <a:r>
              <a:rPr lang="en-US" altLang="zh-CN"/>
              <a:t>A</a:t>
            </a:r>
            <a:r>
              <a:rPr lang="zh-CN" altLang="en-US"/>
              <a:t>、</a:t>
            </a:r>
            <a:r>
              <a:rPr lang="en-US" altLang="zh-CN"/>
              <a:t>B</a:t>
            </a:r>
            <a:r>
              <a:rPr lang="zh-CN" altLang="en-US"/>
              <a:t>两个实心小球放入甲液体中，两球沉底；放入乙液体中，两球静止时的情况如图乙所示。则下列说法正确的是（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．小球</a:t>
            </a:r>
            <a:r>
              <a:rPr lang="en-US" altLang="zh-CN"/>
              <a:t>A</a:t>
            </a:r>
            <a:r>
              <a:rPr lang="zh-CN" altLang="en-US"/>
              <a:t>的质量大于小球</a:t>
            </a:r>
            <a:r>
              <a:rPr lang="en-US" altLang="zh-CN"/>
              <a:t>B</a:t>
            </a:r>
            <a:r>
              <a:rPr lang="zh-CN" altLang="en-US"/>
              <a:t>的质量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B</a:t>
            </a:r>
            <a:r>
              <a:rPr lang="zh-CN" altLang="en-US"/>
              <a:t>．甲液体的密度小于乙液体的密度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．小球</a:t>
            </a:r>
            <a:r>
              <a:rPr lang="en-US" altLang="zh-CN"/>
              <a:t>A</a:t>
            </a:r>
            <a:r>
              <a:rPr lang="zh-CN" altLang="en-US"/>
              <a:t>在甲液体中受到的浮力等于在乙液体中的浮力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D</a:t>
            </a:r>
            <a:r>
              <a:rPr lang="zh-CN" altLang="en-US"/>
              <a:t>．在甲液体中容器底对小球</a:t>
            </a:r>
            <a:r>
              <a:rPr lang="en-US" altLang="zh-CN"/>
              <a:t>A</a:t>
            </a:r>
            <a:r>
              <a:rPr lang="zh-CN" altLang="en-US"/>
              <a:t>的支持力大于对小球</a:t>
            </a:r>
            <a:r>
              <a:rPr lang="en-US" altLang="zh-CN"/>
              <a:t>B</a:t>
            </a:r>
            <a:r>
              <a:rPr lang="zh-CN" altLang="en-US"/>
              <a:t>的支持力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298543" y="1442235"/>
            <a:ext cx="590738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000">
                <a:solidFill>
                  <a:srgbClr val="FF0000"/>
                </a:solidFill>
              </a:rPr>
              <a:t>B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0550" y="3806825"/>
            <a:ext cx="10486390" cy="1846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2</a:t>
            </a:r>
            <a:r>
              <a:rPr lang="zh-CN" altLang="en-US"/>
              <a:t>、小亮周末在家洗碗时发现了一个有趣的现象：两只完全相同的碗</a:t>
            </a:r>
            <a:r>
              <a:rPr lang="en-US" altLang="zh-CN"/>
              <a:t>A</a:t>
            </a:r>
            <a:r>
              <a:rPr lang="zh-CN" altLang="en-US"/>
              <a:t>、</a:t>
            </a:r>
            <a:r>
              <a:rPr lang="en-US" altLang="zh-CN"/>
              <a:t>B</a:t>
            </a:r>
            <a:r>
              <a:rPr lang="zh-CN" altLang="en-US"/>
              <a:t>，将碗</a:t>
            </a:r>
            <a:r>
              <a:rPr lang="en-US" altLang="zh-CN"/>
              <a:t>A</a:t>
            </a:r>
            <a:r>
              <a:rPr lang="zh-CN" altLang="en-US"/>
              <a:t>轻轻放在水面上，松手后它能漂浮在水面上；将碗</a:t>
            </a:r>
            <a:r>
              <a:rPr lang="en-US" altLang="zh-CN"/>
              <a:t>B</a:t>
            </a:r>
            <a:r>
              <a:rPr lang="zh-CN" altLang="en-US"/>
              <a:t>按入水中，松手后它却沉入水底，如图所示。则此时两碗所受浮力</a:t>
            </a:r>
            <a:r>
              <a:rPr lang="en-US" altLang="zh-CN"/>
              <a:t>FA</a:t>
            </a:r>
            <a:r>
              <a:rPr lang="zh-CN" altLang="en-US"/>
              <a:t>、</a:t>
            </a:r>
            <a:r>
              <a:rPr lang="en-US" altLang="zh-CN"/>
              <a:t>FB</a:t>
            </a:r>
            <a:r>
              <a:rPr lang="zh-CN" altLang="en-US"/>
              <a:t>的大小关系是（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</a:t>
            </a:r>
            <a:r>
              <a:rPr lang="en-US" altLang="zh-CN"/>
              <a:t>F</a:t>
            </a:r>
            <a:r>
              <a:rPr lang="en-US" altLang="zh-CN" baseline="-25000"/>
              <a:t>A</a:t>
            </a:r>
            <a:r>
              <a:rPr lang="zh-CN" altLang="en-US"/>
              <a:t>＞</a:t>
            </a:r>
            <a:r>
              <a:rPr lang="en-US" altLang="zh-CN"/>
              <a:t>F</a:t>
            </a:r>
            <a:r>
              <a:rPr lang="en-US" altLang="zh-CN" baseline="-25000"/>
              <a:t>B</a:t>
            </a:r>
            <a:r>
              <a:rPr lang="en-US" altLang="zh-CN"/>
              <a:t>		B</a:t>
            </a:r>
            <a:r>
              <a:rPr lang="zh-CN" altLang="en-US"/>
              <a:t>．</a:t>
            </a:r>
            <a:r>
              <a:rPr lang="en-US" altLang="zh-CN"/>
              <a:t>F</a:t>
            </a:r>
            <a:r>
              <a:rPr lang="en-US" altLang="zh-CN" baseline="-25000"/>
              <a:t>A</a:t>
            </a:r>
            <a:r>
              <a:rPr lang="zh-CN" altLang="en-US"/>
              <a:t>＜</a:t>
            </a:r>
            <a:r>
              <a:rPr lang="en-US" altLang="zh-CN"/>
              <a:t>F</a:t>
            </a:r>
            <a:r>
              <a:rPr lang="en-US" altLang="zh-CN" baseline="-25000"/>
              <a:t>B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</a:t>
            </a:r>
            <a:r>
              <a:rPr lang="en-US" altLang="zh-CN"/>
              <a:t>F</a:t>
            </a:r>
            <a:r>
              <a:rPr lang="en-US" altLang="zh-CN" baseline="-25000"/>
              <a:t>A</a:t>
            </a:r>
            <a:r>
              <a:rPr lang="zh-CN" altLang="en-US"/>
              <a:t>＝</a:t>
            </a:r>
            <a:r>
              <a:rPr lang="en-US" altLang="zh-CN"/>
              <a:t>F</a:t>
            </a:r>
            <a:r>
              <a:rPr lang="en-US" altLang="zh-CN" baseline="-25000"/>
              <a:t>B</a:t>
            </a:r>
            <a:r>
              <a:rPr lang="en-US" altLang="zh-CN"/>
              <a:t>		D</a:t>
            </a:r>
            <a:r>
              <a:rPr lang="zh-CN" altLang="en-US"/>
              <a:t>．条件不足，无法比较浮力的大小</a:t>
            </a:r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611233" y="4466311"/>
            <a:ext cx="590738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000">
                <a:solidFill>
                  <a:srgbClr val="FF0000"/>
                </a:solidFill>
              </a:rPr>
              <a:t>A</a:t>
            </a:r>
            <a:endParaRPr lang="en-US" altLang="zh-CN" sz="2000">
              <a:solidFill>
                <a:srgbClr val="FF0000"/>
              </a:solidFill>
            </a:endParaRPr>
          </a:p>
        </p:txBody>
      </p:sp>
      <p:pic>
        <p:nvPicPr>
          <p:cNvPr id="44" name="图片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5775" y="1995170"/>
            <a:ext cx="2799080" cy="1539240"/>
          </a:xfrm>
          <a:prstGeom prst="rect">
            <a:avLst/>
          </a:prstGeom>
        </p:spPr>
      </p:pic>
      <p:pic>
        <p:nvPicPr>
          <p:cNvPr id="45" name="图片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2510" y="4658995"/>
            <a:ext cx="2018030" cy="15513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0550" y="1135380"/>
            <a:ext cx="11193145" cy="25850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3</a:t>
            </a:r>
            <a:r>
              <a:rPr lang="zh-CN" altLang="en-US"/>
              <a:t>、用盐水浸泡可以去除新鲜水果表面残留的农药。水平桌面上有甲、乙两个完全相同的容器，分别盛有浓度不同的盐水，将两个质量相等的冬枣、樱桃（</a:t>
            </a:r>
            <a:r>
              <a:rPr lang="en-US" altLang="zh-CN"/>
              <a:t>V</a:t>
            </a:r>
            <a:r>
              <a:rPr lang="zh-CN" altLang="en-US" baseline="-25000"/>
              <a:t>冬枣</a:t>
            </a:r>
            <a:r>
              <a:rPr lang="zh-CN" altLang="en-US"/>
              <a:t>＞</a:t>
            </a:r>
            <a:r>
              <a:rPr lang="en-US" altLang="zh-CN"/>
              <a:t>V</a:t>
            </a:r>
            <a:r>
              <a:rPr lang="zh-CN" altLang="en-US" baseline="-25000"/>
              <a:t>樱桃</a:t>
            </a:r>
            <a:r>
              <a:rPr lang="zh-CN" altLang="en-US"/>
              <a:t>），分别放入盐水中，静止时的状态如图所示，两容器中的液面相平。下列说法正确的是（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．甲容器中盐水的密度大于乙容器中盐水的密度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B</a:t>
            </a:r>
            <a:r>
              <a:rPr lang="zh-CN" altLang="en-US"/>
              <a:t>．樱桃可以漂浮在水面上是因为所受的浮力大于重力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．冬枣和樱桃所受的浮力大小相等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D</a:t>
            </a:r>
            <a:r>
              <a:rPr lang="zh-CN" altLang="en-US"/>
              <a:t>．甲容器对桌面的压力大于乙容器对桌面的压力</a:t>
            </a: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827017" y="1826882"/>
            <a:ext cx="590738" cy="46164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altLang="zh-CN" sz="2000">
                <a:solidFill>
                  <a:srgbClr val="FF0000"/>
                </a:solidFill>
              </a:rPr>
              <a:t>C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90550" y="3855720"/>
            <a:ext cx="10885170" cy="221551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-720090" algn="l" fontAlgn="auto">
              <a:lnSpc>
                <a:spcPct val="150000"/>
              </a:lnSpc>
            </a:pPr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如图所示，水母身体外形像一把透明伞，水母身体内有一种特别的腺，这种腺能产生一氧化碳改变自身体积（忽略一氧化碳的质量），从而能在水中上浮与下沉。下列说法正确的是（　　）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lvl="1" indent="0" algn="l" fontAlgn="auto">
              <a:lnSpc>
                <a:spcPct val="15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．水母实现浮沉自由的原理与潜水艇一致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lvl="1" indent="0" algn="l" fontAlgn="auto">
              <a:lnSpc>
                <a:spcPct val="15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．水母漂浮时比沉在水底时排开水的重力大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lvl="1" indent="0" algn="l" fontAlgn="auto">
              <a:lnSpc>
                <a:spcPct val="15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．水母在水中下沉过程中受到水的压强不变</a:t>
            </a: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	</a:t>
            </a:r>
            <a:endParaRPr lang="en-US" altLang="zh-CN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lvl="1" indent="0" algn="l" fontAlgn="auto">
              <a:lnSpc>
                <a:spcPct val="150000"/>
              </a:lnSpc>
            </a:pPr>
            <a:r>
              <a:rPr lang="en-US" altLang="zh-CN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．水母悬浮时，若体积变小，会上浮</a:t>
            </a:r>
            <a:endParaRPr lang="zh-CN" altLang="en-US" sz="16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671560" y="4159250"/>
            <a:ext cx="100012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B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6" name="图片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560" y="2101850"/>
            <a:ext cx="2266315" cy="1601470"/>
          </a:xfrm>
          <a:prstGeom prst="rect">
            <a:avLst/>
          </a:prstGeom>
        </p:spPr>
      </p:pic>
      <p:pic>
        <p:nvPicPr>
          <p:cNvPr id="47" name="图片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1685" y="4281805"/>
            <a:ext cx="1504950" cy="17894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30958" y="1757680"/>
            <a:ext cx="2267585" cy="2029460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90550" y="1135380"/>
            <a:ext cx="10723245" cy="25850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5</a:t>
            </a:r>
            <a:r>
              <a:rPr lang="zh-CN" altLang="en-US"/>
              <a:t>、图甲为我国古代的滴水计时工具</a:t>
            </a:r>
            <a:r>
              <a:rPr lang="en-US" altLang="zh-CN"/>
              <a:t>——</a:t>
            </a:r>
            <a:r>
              <a:rPr lang="zh-CN" altLang="en-US"/>
              <a:t>漏刻，图乙为漏刻的模型图。漏水壶通过底部的出水口向受水壶中滴水，受水壶中的箭尺始终处于漂浮状态，随着壶内液面的升高而升高，箭尺上的刻度指示时间。当受水壶中液面升高时，下列说法正确的是（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．箭尺排开水的重力不变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B</a:t>
            </a:r>
            <a:r>
              <a:rPr lang="zh-CN" altLang="en-US"/>
              <a:t>．箭尺排开水的体积变大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．箭尺所受到的浮力变小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D</a:t>
            </a:r>
            <a:r>
              <a:rPr lang="zh-CN" altLang="en-US"/>
              <a:t>．水对受水壶底压强不变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4828540" y="1880235"/>
            <a:ext cx="103695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sz="2000">
                <a:solidFill>
                  <a:srgbClr val="FF0000"/>
                </a:solidFill>
                <a:sym typeface="+mn-ea"/>
              </a:rPr>
              <a:t>A</a:t>
            </a:r>
            <a:endParaRPr 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90550" y="3954780"/>
            <a:ext cx="10723245" cy="1846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、</a:t>
            </a:r>
            <a:r>
              <a:rPr lang="zh-CN" altLang="en-US"/>
              <a:t>冰球漂浮在盛有温水的圆台状容器中缓慢熔化，该过程中（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．水位上升，水对容器底部的压力不变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B</a:t>
            </a:r>
            <a:r>
              <a:rPr lang="zh-CN" altLang="en-US"/>
              <a:t>．水位上升，水对容器底部的压力变大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．水位不变，水对容器底部的压力不变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D</a:t>
            </a:r>
            <a:r>
              <a:rPr lang="zh-CN" altLang="en-US"/>
              <a:t>．水位下降，水对容器底部的压力变小</a:t>
            </a:r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6975475" y="3888105"/>
            <a:ext cx="153098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C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9" name="图片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360" y="4516120"/>
            <a:ext cx="1226185" cy="12750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89915" y="1135380"/>
            <a:ext cx="8837295" cy="25850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7</a:t>
            </a:r>
            <a:r>
              <a:rPr lang="zh-CN" altLang="en-US"/>
              <a:t>、所谓冰山一角，字面意思可以理解为一座冰山露出水面的部分很少，而水面以下的体积占整个冰山体积的大部分，如图是漂浮在海里的冰山。已知海水的密度，</a:t>
            </a:r>
            <a:r>
              <a:rPr lang="en-US" altLang="zh-CN"/>
              <a:t>ρ</a:t>
            </a:r>
            <a:r>
              <a:rPr lang="zh-CN" altLang="en-US" baseline="-25000"/>
              <a:t>海水</a:t>
            </a:r>
            <a:r>
              <a:rPr lang="zh-CN" altLang="en-US"/>
              <a:t>＝</a:t>
            </a:r>
            <a:r>
              <a:rPr lang="en-US" altLang="zh-CN"/>
              <a:t>1.1g/cm</a:t>
            </a:r>
            <a:r>
              <a:rPr lang="en-US" altLang="zh-CN" baseline="30000"/>
              <a:t>3</a:t>
            </a:r>
            <a:r>
              <a:rPr lang="zh-CN" altLang="en-US"/>
              <a:t>、冰山的密度</a:t>
            </a:r>
            <a:r>
              <a:rPr lang="en-US" altLang="zh-CN"/>
              <a:t>ρ</a:t>
            </a:r>
            <a:r>
              <a:rPr lang="zh-CN" altLang="en-US" baseline="-25000"/>
              <a:t>冰</a:t>
            </a:r>
            <a:r>
              <a:rPr lang="zh-CN" altLang="en-US"/>
              <a:t>＝</a:t>
            </a:r>
            <a:r>
              <a:rPr lang="en-US" altLang="zh-CN"/>
              <a:t>0.9g/cm</a:t>
            </a:r>
            <a:r>
              <a:rPr lang="en-US" altLang="zh-CN" baseline="30000"/>
              <a:t>3</a:t>
            </a:r>
            <a:r>
              <a:rPr lang="zh-CN" altLang="en-US"/>
              <a:t>，下面关于冰山一角分析正确的是（　　）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A</a:t>
            </a:r>
            <a:r>
              <a:rPr lang="zh-CN" altLang="en-US"/>
              <a:t>．漂浮的冰山所受浮力大于自身的重力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B</a:t>
            </a:r>
            <a:r>
              <a:rPr lang="zh-CN" altLang="en-US"/>
              <a:t>．水面上的冰山体积与冰山体积之比为</a:t>
            </a:r>
            <a:r>
              <a:rPr lang="en-US" altLang="zh-CN"/>
              <a:t>1</a:t>
            </a:r>
            <a:r>
              <a:rPr lang="zh-CN" altLang="en-US"/>
              <a:t>：</a:t>
            </a:r>
            <a:r>
              <a:rPr lang="en-US" altLang="zh-CN"/>
              <a:t>9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C</a:t>
            </a:r>
            <a:r>
              <a:rPr lang="zh-CN" altLang="en-US"/>
              <a:t>．当冰山熔化后海平面会上升</a:t>
            </a:r>
            <a:r>
              <a:rPr lang="en-US" altLang="zh-CN"/>
              <a:t>	</a:t>
            </a:r>
            <a:endParaRPr lang="en-US" altLang="zh-CN"/>
          </a:p>
          <a:p>
            <a:pPr indent="457200" algn="l">
              <a:lnSpc>
                <a:spcPct val="150000"/>
              </a:lnSpc>
            </a:pPr>
            <a:r>
              <a:rPr lang="en-US" altLang="zh-CN"/>
              <a:t>D</a:t>
            </a:r>
            <a:r>
              <a:rPr lang="zh-CN" altLang="en-US"/>
              <a:t>．当冰山熔化后水面以下冰山体积与整个冰山体积之比会变小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8515985" y="1825625"/>
            <a:ext cx="103695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C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590550" y="4063365"/>
            <a:ext cx="9003030" cy="1846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8</a:t>
            </a:r>
            <a:r>
              <a:rPr lang="zh-CN" altLang="en-US"/>
              <a:t>、如图所示，一个装适量水的小药瓶漂浮在矿泉水瓶的液面上。当挤压水瓶时，小药瓶内气压收缩，水进入小药瓶，此时重力</a:t>
            </a:r>
            <a:r>
              <a:rPr lang="en-US" altLang="zh-CN" u="sng"/>
              <a:t> </a:t>
            </a:r>
            <a:r>
              <a:rPr lang="zh-CN" altLang="en-US" u="sng"/>
              <a:t>　</a:t>
            </a:r>
            <a:r>
              <a:rPr lang="en-US" altLang="zh-CN" u="sng"/>
              <a:t>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zh-CN" altLang="en-US"/>
              <a:t>浮力，所以下沉；当松手后，小药瓶内空气膨胀，将多余的水排出，此时重力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浮力，所以上浮（以上均选填</a:t>
            </a:r>
            <a:r>
              <a:rPr lang="en-US" altLang="zh-CN"/>
              <a:t>“</a:t>
            </a:r>
            <a:r>
              <a:rPr lang="zh-CN" altLang="en-US"/>
              <a:t>大于</a:t>
            </a:r>
            <a:r>
              <a:rPr lang="en-US" altLang="zh-CN"/>
              <a:t>”“</a:t>
            </a:r>
            <a:r>
              <a:rPr lang="zh-CN" altLang="en-US"/>
              <a:t>等于</a:t>
            </a:r>
            <a:r>
              <a:rPr lang="en-US" altLang="zh-CN"/>
              <a:t>”</a:t>
            </a:r>
            <a:r>
              <a:rPr lang="zh-CN" altLang="en-US"/>
              <a:t>或</a:t>
            </a:r>
            <a:r>
              <a:rPr lang="en-US" altLang="zh-CN"/>
              <a:t>“</a:t>
            </a:r>
            <a:r>
              <a:rPr lang="zh-CN" altLang="en-US"/>
              <a:t>小于</a:t>
            </a:r>
            <a:r>
              <a:rPr lang="en-US" altLang="zh-CN"/>
              <a:t>”</a:t>
            </a:r>
            <a:r>
              <a:rPr lang="zh-CN" altLang="en-US"/>
              <a:t>）；根据这一原理应用有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（填一事物）。</a:t>
            </a:r>
            <a:endParaRPr lang="zh-CN" altLang="en-US"/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04410" y="4358640"/>
            <a:ext cx="103695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大于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0" name="图片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215" y="1217930"/>
            <a:ext cx="1892935" cy="2403475"/>
          </a:xfrm>
          <a:prstGeom prst="rect">
            <a:avLst/>
          </a:prstGeom>
        </p:spPr>
      </p:pic>
      <p:pic>
        <p:nvPicPr>
          <p:cNvPr id="53" name="图片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05" y="3985260"/>
            <a:ext cx="1934845" cy="1903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281295" y="4710430"/>
            <a:ext cx="103695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小于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96000" y="5058410"/>
            <a:ext cx="1036955" cy="461645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潜水艇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5965" y="2981960"/>
            <a:ext cx="5827395" cy="30511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79145" y="1135380"/>
            <a:ext cx="10821035" cy="1846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9</a:t>
            </a:r>
            <a:r>
              <a:rPr lang="zh-CN" altLang="en-US"/>
              <a:t>、潜水艇是海军的战略重器，建设一支强大的海军是实现中国梦的有力保障。如图</a:t>
            </a:r>
            <a:r>
              <a:rPr lang="en-US" altLang="zh-CN"/>
              <a:t>1</a:t>
            </a:r>
            <a:r>
              <a:rPr lang="zh-CN" altLang="en-US"/>
              <a:t>，当潜水艇下潜至水下</a:t>
            </a:r>
            <a:r>
              <a:rPr lang="en-US" altLang="zh-CN"/>
              <a:t>300m</a:t>
            </a:r>
            <a:r>
              <a:rPr lang="zh-CN" altLang="en-US"/>
              <a:t>处时，排水量为</a:t>
            </a:r>
            <a:r>
              <a:rPr lang="en-US" altLang="zh-CN"/>
              <a:t>1.6</a:t>
            </a:r>
            <a:r>
              <a:rPr lang="en-US" altLang="en-US"/>
              <a:t>×</a:t>
            </a:r>
            <a:r>
              <a:rPr lang="en-US" altLang="zh-CN"/>
              <a:t>10</a:t>
            </a:r>
            <a:r>
              <a:rPr lang="en-US" altLang="zh-CN" baseline="30000"/>
              <a:t>4</a:t>
            </a:r>
            <a:r>
              <a:rPr lang="en-US" altLang="zh-CN"/>
              <a:t>t</a:t>
            </a:r>
            <a:r>
              <a:rPr lang="zh-CN" altLang="en-US"/>
              <a:t>，此时潜水艇所受到海水的浮力为</a:t>
            </a:r>
            <a:r>
              <a:rPr lang="en-US" altLang="zh-CN" u="sng"/>
              <a:t> </a:t>
            </a:r>
            <a:r>
              <a:rPr lang="zh-CN" altLang="en-US" u="sng"/>
              <a:t>　</a:t>
            </a:r>
            <a:r>
              <a:rPr lang="en-US" altLang="zh-CN" u="sng"/>
              <a:t>     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en-US" altLang="zh-CN"/>
              <a:t>N</a:t>
            </a:r>
            <a:r>
              <a:rPr lang="zh-CN" altLang="en-US"/>
              <a:t>，受到海水的压强为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en-US" altLang="zh-CN"/>
              <a:t>Pa</a:t>
            </a:r>
            <a:r>
              <a:rPr lang="zh-CN" altLang="en-US"/>
              <a:t>；潜水艇的水舱向外排出一部分海水后开始上浮，潜水艇在图</a:t>
            </a:r>
            <a:r>
              <a:rPr lang="en-US" altLang="zh-CN"/>
              <a:t>2</a:t>
            </a:r>
            <a:r>
              <a:rPr lang="zh-CN" altLang="en-US"/>
              <a:t>中的位置时受到海水的浮力为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en-US" altLang="zh-CN"/>
              <a:t>N</a:t>
            </a:r>
            <a:r>
              <a:rPr lang="zh-CN" altLang="en-US"/>
              <a:t>；最终潜水艇静止在图</a:t>
            </a:r>
            <a:r>
              <a:rPr lang="en-US" altLang="zh-CN"/>
              <a:t>3</a:t>
            </a:r>
            <a:r>
              <a:rPr lang="zh-CN" altLang="en-US"/>
              <a:t>中的海面上。由此可见，潜水艇是通过改变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实现上浮和下潜的。（</a:t>
            </a:r>
            <a:r>
              <a:rPr lang="en-US" altLang="zh-CN"/>
              <a:t>g</a:t>
            </a:r>
            <a:r>
              <a:rPr lang="zh-CN" altLang="en-US"/>
              <a:t>取</a:t>
            </a:r>
            <a:r>
              <a:rPr lang="en-US" altLang="zh-CN"/>
              <a:t>10N/kg</a:t>
            </a:r>
            <a:r>
              <a:rPr lang="zh-CN" altLang="en-US"/>
              <a:t>，</a:t>
            </a:r>
            <a:r>
              <a:rPr lang="en-US" altLang="zh-CN"/>
              <a:t>ρ</a:t>
            </a:r>
            <a:r>
              <a:rPr lang="zh-CN" altLang="en-US" baseline="-25000"/>
              <a:t>海水</a:t>
            </a:r>
            <a:r>
              <a:rPr lang="zh-CN" altLang="en-US"/>
              <a:t>＝</a:t>
            </a:r>
            <a:r>
              <a:rPr lang="en-US" altLang="zh-CN"/>
              <a:t>1.0</a:t>
            </a:r>
            <a:r>
              <a:rPr lang="en-US" altLang="en-US"/>
              <a:t>×</a:t>
            </a:r>
            <a:r>
              <a:rPr lang="en-US" altLang="zh-CN"/>
              <a:t>10</a:t>
            </a:r>
            <a:r>
              <a:rPr lang="en-US" altLang="zh-CN" baseline="30000"/>
              <a:t>3</a:t>
            </a:r>
            <a:r>
              <a:rPr lang="en-US" altLang="zh-CN"/>
              <a:t>kg/m</a:t>
            </a:r>
            <a:r>
              <a:rPr lang="en-US" altLang="zh-CN" baseline="30000"/>
              <a:t>3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7917180" y="140652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1.6</a:t>
            </a:r>
            <a:r>
              <a:rPr lang="en-US" altLang="en-US" sz="2000">
                <a:solidFill>
                  <a:srgbClr val="FF0000"/>
                </a:solidFill>
                <a:sym typeface="+mn-ea"/>
              </a:rPr>
              <a:t>×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en-US" altLang="zh-CN" sz="2000" baseline="30000">
                <a:solidFill>
                  <a:srgbClr val="FF0000"/>
                </a:solidFill>
                <a:sym typeface="+mn-ea"/>
              </a:rPr>
              <a:t>8</a:t>
            </a:r>
            <a:endParaRPr lang="en-US" altLang="zh-CN" sz="2000" baseline="30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170940" y="177228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3</a:t>
            </a:r>
            <a:r>
              <a:rPr lang="en-US" altLang="en-US" sz="2000">
                <a:solidFill>
                  <a:srgbClr val="FF0000"/>
                </a:solidFill>
                <a:sym typeface="+mn-ea"/>
              </a:rPr>
              <a:t>×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en-US" altLang="zh-CN" sz="2000" baseline="30000">
                <a:solidFill>
                  <a:srgbClr val="FF0000"/>
                </a:solidFill>
                <a:sym typeface="+mn-ea"/>
              </a:rPr>
              <a:t>6</a:t>
            </a:r>
            <a:endParaRPr lang="en-US" altLang="zh-CN" sz="2000" baseline="30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351280" y="216027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1.6</a:t>
            </a:r>
            <a:r>
              <a:rPr lang="en-US" altLang="en-US" sz="2000">
                <a:solidFill>
                  <a:srgbClr val="FF0000"/>
                </a:solidFill>
                <a:sym typeface="+mn-ea"/>
              </a:rPr>
              <a:t>×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en-US" altLang="zh-CN" sz="2000" baseline="30000">
                <a:solidFill>
                  <a:srgbClr val="FF0000"/>
                </a:solidFill>
                <a:sym typeface="+mn-ea"/>
              </a:rPr>
              <a:t>8</a:t>
            </a:r>
            <a:endParaRPr lang="en-US" altLang="zh-CN" sz="2000" baseline="30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631680" y="211836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自身重力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10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7760" y="3526790"/>
            <a:ext cx="2099310" cy="267081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79145" y="1135380"/>
            <a:ext cx="10821035" cy="25850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indent="0" algn="l" fontAlgn="auto" latinLnBrk="1">
              <a:lnSpc>
                <a:spcPct val="150000"/>
              </a:lnSpc>
            </a:pPr>
            <a:r>
              <a:rPr lang="en-US" altLang="zh-CN"/>
              <a:t>10</a:t>
            </a:r>
            <a:r>
              <a:rPr lang="zh-CN" altLang="en-US"/>
              <a:t>、图中玻璃瓶是一个</a:t>
            </a:r>
            <a:r>
              <a:rPr lang="en-US" altLang="zh-CN"/>
              <a:t>“</a:t>
            </a:r>
            <a:r>
              <a:rPr lang="zh-CN" altLang="en-US"/>
              <a:t>伽利略彩球温度计</a:t>
            </a:r>
            <a:r>
              <a:rPr lang="en-US" altLang="zh-CN"/>
              <a:t>”</a:t>
            </a:r>
            <a:r>
              <a:rPr lang="zh-CN" altLang="en-US"/>
              <a:t>，可以粗略地测量环境温度。玻璃瓶中装有某种液体，浸有</a:t>
            </a:r>
            <a:r>
              <a:rPr lang="en-US" altLang="zh-CN"/>
              <a:t>7</a:t>
            </a:r>
            <a:r>
              <a:rPr lang="zh-CN" altLang="en-US"/>
              <a:t>个体积相同的彩球（分别标有</a:t>
            </a:r>
            <a:r>
              <a:rPr lang="en-US" altLang="zh-CN"/>
              <a:t>16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18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20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22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24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26</a:t>
            </a:r>
            <a:r>
              <a:rPr lang="en-US" altLang="en-US"/>
              <a:t>℃</a:t>
            </a:r>
            <a:r>
              <a:rPr lang="zh-CN" altLang="en-US"/>
              <a:t>、</a:t>
            </a:r>
            <a:r>
              <a:rPr lang="en-US" altLang="zh-CN"/>
              <a:t>28</a:t>
            </a:r>
            <a:r>
              <a:rPr lang="en-US" altLang="en-US"/>
              <a:t>℃</a:t>
            </a:r>
            <a:r>
              <a:rPr lang="zh-CN" altLang="en-US"/>
              <a:t>字样），彩球体积不随温度变化而变化。当外界温度在</a:t>
            </a:r>
            <a:r>
              <a:rPr lang="en-US" altLang="zh-CN"/>
              <a:t>16</a:t>
            </a:r>
            <a:r>
              <a:rPr lang="en-US" altLang="en-US"/>
              <a:t>℃</a:t>
            </a:r>
            <a:r>
              <a:rPr lang="zh-CN" altLang="en-US"/>
              <a:t>﹣</a:t>
            </a:r>
            <a:r>
              <a:rPr lang="en-US" altLang="zh-CN"/>
              <a:t>28</a:t>
            </a:r>
            <a:r>
              <a:rPr lang="en-US" altLang="en-US"/>
              <a:t>℃</a:t>
            </a:r>
            <a:r>
              <a:rPr lang="zh-CN" altLang="en-US"/>
              <a:t>范围内变化时，会有彩球随之上浮或下沉，当所有彩球静止后，浮在上面的彩球中，标示温度值最低的那个彩球所标示的温度即此时环境的大致温度。</a:t>
            </a:r>
            <a:endParaRPr lang="zh-CN" altLang="en-US"/>
          </a:p>
          <a:p>
            <a:pPr indent="0" algn="l" fontAlgn="auto" latinLnBrk="1">
              <a:lnSpc>
                <a:spcPct val="150000"/>
              </a:lnSpc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）当环境温度为</a:t>
            </a:r>
            <a:r>
              <a:rPr lang="en-US" altLang="zh-CN"/>
              <a:t>10</a:t>
            </a:r>
            <a:r>
              <a:rPr lang="en-US" altLang="en-US"/>
              <a:t>℃</a:t>
            </a:r>
            <a:r>
              <a:rPr lang="zh-CN" altLang="en-US"/>
              <a:t>时</a:t>
            </a:r>
            <a:r>
              <a:rPr lang="zh-CN" altLang="en-US" u="sng"/>
              <a:t>　</a:t>
            </a:r>
            <a:r>
              <a:rPr lang="en-US" altLang="zh-CN" u="sng"/>
              <a:t> 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zh-CN" altLang="en-US"/>
              <a:t>彩球浮在液面上（选填</a:t>
            </a:r>
            <a:r>
              <a:rPr lang="en-US" altLang="zh-CN"/>
              <a:t>“</a:t>
            </a:r>
            <a:r>
              <a:rPr lang="zh-CN" altLang="en-US"/>
              <a:t>所有</a:t>
            </a:r>
            <a:r>
              <a:rPr lang="en-US" altLang="zh-CN"/>
              <a:t>”“</a:t>
            </a:r>
            <a:r>
              <a:rPr lang="zh-CN" altLang="en-US"/>
              <a:t>没有</a:t>
            </a:r>
            <a:r>
              <a:rPr lang="en-US" altLang="zh-CN"/>
              <a:t>”</a:t>
            </a:r>
            <a:r>
              <a:rPr lang="zh-CN" altLang="en-US"/>
              <a:t>或</a:t>
            </a:r>
            <a:r>
              <a:rPr lang="en-US" altLang="zh-CN"/>
              <a:t>“</a:t>
            </a:r>
            <a:r>
              <a:rPr lang="zh-CN" altLang="en-US"/>
              <a:t>部分</a:t>
            </a:r>
            <a:r>
              <a:rPr lang="en-US" altLang="zh-CN"/>
              <a:t>”</a:t>
            </a:r>
            <a:r>
              <a:rPr lang="zh-CN" altLang="en-US"/>
              <a:t>）。</a:t>
            </a:r>
            <a:endParaRPr lang="zh-CN" altLang="en-US"/>
          </a:p>
          <a:p>
            <a:pPr indent="0" algn="l" fontAlgn="auto" latinLnBrk="1">
              <a:lnSpc>
                <a:spcPct val="150000"/>
              </a:lnSpc>
            </a:pPr>
            <a:r>
              <a:rPr lang="zh-CN" altLang="en-US"/>
              <a:t>（</a:t>
            </a:r>
            <a:r>
              <a:rPr lang="en-US" altLang="zh-CN"/>
              <a:t>2</a:t>
            </a:r>
            <a:r>
              <a:rPr lang="zh-CN" altLang="en-US"/>
              <a:t>）请判断：</a:t>
            </a:r>
            <a:r>
              <a:rPr lang="en-US" altLang="zh-CN"/>
              <a:t>7</a:t>
            </a:r>
            <a:r>
              <a:rPr lang="zh-CN" altLang="en-US"/>
              <a:t>个彩球中质量最大的是标有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字样的，理由是</a:t>
            </a:r>
            <a:endParaRPr lang="zh-CN" altLang="en-US"/>
          </a:p>
          <a:p>
            <a:pPr indent="0" algn="l" fontAlgn="auto" latinLnBrk="1">
              <a:lnSpc>
                <a:spcPct val="150000"/>
              </a:lnSpc>
            </a:pPr>
            <a:endParaRPr lang="en-US" altLang="zh-CN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767455" y="249364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有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365115" y="288607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16℃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295400" y="2846070"/>
            <a:ext cx="1039939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                                                                   </a:t>
            </a:r>
            <a:r>
              <a:rPr lang="zh-CN" altLang="en-US" sz="2000">
                <a:solidFill>
                  <a:srgbClr val="FF0000"/>
                </a:solidFill>
                <a:sym typeface="+mn-ea"/>
              </a:rPr>
              <a:t>温度越低，液体的密度越大，根据阿基米德原理知，浮力越大，能够使得质量最大的小球上浮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7933055" y="3291840"/>
            <a:ext cx="36798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363980" y="3720465"/>
            <a:ext cx="10248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521460" y="1618615"/>
            <a:ext cx="8770620" cy="3527425"/>
            <a:chOff x="1123" y="2617"/>
            <a:chExt cx="16675" cy="670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t="11381" b="885"/>
            <a:stretch>
              <a:fillRect/>
            </a:stretch>
          </p:blipFill>
          <p:spPr>
            <a:xfrm>
              <a:off x="1123" y="2617"/>
              <a:ext cx="5635" cy="667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7068" y="2617"/>
              <a:ext cx="10731" cy="6707"/>
            </a:xfrm>
            <a:prstGeom prst="rect">
              <a:avLst/>
            </a:prstGeom>
          </p:spPr>
        </p:pic>
      </p:grp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6220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激趣导入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521460" y="4792345"/>
            <a:ext cx="2963545" cy="3314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effectLst/>
              </a:rPr>
              <a:t>再小的砂砾都会沉入水中</a:t>
            </a:r>
            <a:endParaRPr lang="zh-CN" altLang="en-US" sz="1400">
              <a:solidFill>
                <a:schemeClr val="bg1"/>
              </a:solidFill>
              <a:effectLst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685" y="119189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日常生活中，有些很小的物体会沉在水中，而有些很笨重的物体却能浮在水面上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48200" y="4792345"/>
            <a:ext cx="5644515" cy="33147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tIns="0" bIns="0" rtlCol="0">
            <a:noAutofit/>
          </a:bodyPr>
          <a:lstStyle>
            <a:defPPr>
              <a:defRPr lang="zh-CN"/>
            </a:defPPr>
            <a:lvl1pPr>
              <a:defRPr sz="2400" b="1" spc="200">
                <a:solidFill>
                  <a:srgbClr val="523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  <a:effectLst/>
              </a:rPr>
              <a:t>万吨的巨轮却能在海上漂浮航行</a:t>
            </a:r>
            <a:endParaRPr lang="zh-CN" altLang="en-US" sz="1400">
              <a:solidFill>
                <a:schemeClr val="bg1"/>
              </a:solidFill>
              <a:effectLst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alphaModFix amt="94000"/>
          </a:blip>
          <a:stretch>
            <a:fillRect/>
          </a:stretch>
        </p:blipFill>
        <p:spPr>
          <a:xfrm>
            <a:off x="2349500" y="5245100"/>
            <a:ext cx="1142365" cy="14274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71875" y="5563235"/>
            <a:ext cx="7756525" cy="60896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是什么决定了物体的</a:t>
            </a:r>
            <a:r>
              <a:rPr lang="zh-CN" altLang="en-US" sz="3600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浮沉</a:t>
            </a:r>
            <a:r>
              <a:rPr lang="zh-CN" altLang="en-US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呢？</a:t>
            </a:r>
            <a:endParaRPr lang="zh-CN" altLang="en-US" sz="32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79145" y="1135380"/>
            <a:ext cx="9525635" cy="11074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11</a:t>
            </a:r>
            <a:r>
              <a:rPr lang="zh-CN" altLang="en-US"/>
              <a:t>、重为</a:t>
            </a:r>
            <a:r>
              <a:rPr lang="en-US" altLang="zh-CN"/>
              <a:t>30N</a:t>
            </a:r>
            <a:r>
              <a:rPr lang="zh-CN" altLang="en-US"/>
              <a:t>的质地均匀的实心小球放入水中，静止时如图所示，若将它切去一半，放入水中，则小球的浮力是</a:t>
            </a:r>
            <a:r>
              <a:rPr lang="zh-CN" altLang="en-US" u="sng"/>
              <a:t>　</a:t>
            </a:r>
            <a:r>
              <a:rPr lang="en-US" altLang="zh-CN" u="sng"/>
              <a:t>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en-US" altLang="zh-CN"/>
              <a:t>N</a:t>
            </a:r>
            <a:r>
              <a:rPr lang="zh-CN" altLang="en-US"/>
              <a:t>，小球将会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（选填</a:t>
            </a:r>
            <a:r>
              <a:rPr lang="en-US" altLang="zh-CN"/>
              <a:t>“</a:t>
            </a:r>
            <a:r>
              <a:rPr lang="zh-CN" altLang="en-US"/>
              <a:t>漂浮</a:t>
            </a:r>
            <a:r>
              <a:rPr lang="en-US" altLang="zh-CN"/>
              <a:t>”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悬浮</a:t>
            </a:r>
            <a:r>
              <a:rPr lang="en-US" altLang="zh-CN"/>
              <a:t>”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下沉</a:t>
            </a:r>
            <a:r>
              <a:rPr lang="en-US" altLang="zh-CN"/>
              <a:t>”</a:t>
            </a:r>
            <a:r>
              <a:rPr lang="zh-CN" altLang="en-US"/>
              <a:t>）</a:t>
            </a:r>
            <a:endParaRPr lang="zh-CN" altLang="en-US"/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056255" y="144208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15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79145" y="2924810"/>
            <a:ext cx="8013700" cy="258508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12</a:t>
            </a:r>
            <a:r>
              <a:rPr lang="zh-CN" altLang="en-US"/>
              <a:t>、在长为</a:t>
            </a:r>
            <a:r>
              <a:rPr lang="en-US" altLang="zh-CN"/>
              <a:t>20cm</a:t>
            </a:r>
            <a:r>
              <a:rPr lang="zh-CN" altLang="en-US"/>
              <a:t>均匀细木棱的一端缠绕一些细铜丝，制成两个完全相同的简易密度计。现将它们分别放入盛有不同液体的两个烧杯中，如图所示为它们竖直静止在液体中的情况。</a:t>
            </a:r>
            <a:endParaRPr lang="zh-CN" altLang="en-US"/>
          </a:p>
          <a:p>
            <a:pPr indent="457200" algn="l">
              <a:lnSpc>
                <a:spcPct val="150000"/>
              </a:lnSpc>
            </a:pPr>
            <a:r>
              <a:rPr lang="zh-CN" altLang="en-US"/>
              <a:t>若密度计在甲液体中露出液面的长度为</a:t>
            </a:r>
            <a:r>
              <a:rPr lang="en-US" altLang="zh-CN"/>
              <a:t>10cm</a:t>
            </a:r>
            <a:r>
              <a:rPr lang="zh-CN" altLang="en-US"/>
              <a:t>，在乙液体中露出液面的长度为</a:t>
            </a:r>
            <a:r>
              <a:rPr lang="en-US" altLang="zh-CN"/>
              <a:t>13cm</a:t>
            </a:r>
            <a:r>
              <a:rPr lang="zh-CN" altLang="en-US"/>
              <a:t>，若乙液体为水时，甲液体的密度</a:t>
            </a:r>
            <a:r>
              <a:rPr lang="en-US" altLang="zh-CN"/>
              <a:t>ρ</a:t>
            </a:r>
            <a:r>
              <a:rPr lang="zh-CN" altLang="en-US" baseline="-25000"/>
              <a:t>甲</a:t>
            </a:r>
            <a:r>
              <a:rPr lang="zh-CN" altLang="en-US"/>
              <a:t>＝</a:t>
            </a:r>
            <a:r>
              <a:rPr lang="zh-CN" altLang="en-US" u="sng"/>
              <a:t>　</a:t>
            </a:r>
            <a:r>
              <a:rPr lang="en-US" altLang="zh-CN" u="sng"/>
              <a:t>    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en-US" altLang="zh-CN"/>
              <a:t>kg/m</a:t>
            </a:r>
            <a:r>
              <a:rPr lang="en-US" altLang="zh-CN" baseline="30000"/>
              <a:t>3</a:t>
            </a:r>
            <a:r>
              <a:rPr lang="zh-CN" altLang="en-US"/>
              <a:t>。</a:t>
            </a:r>
            <a:endParaRPr lang="zh-CN" altLang="en-US"/>
          </a:p>
          <a:p>
            <a:pPr indent="457200" algn="l">
              <a:lnSpc>
                <a:spcPct val="150000"/>
              </a:lnSpc>
            </a:pPr>
            <a:r>
              <a:rPr lang="zh-CN" altLang="en-US"/>
              <a:t>若在乙烧杯的水中加入适量盐，其中的密度计所受的浮力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（选填</a:t>
            </a:r>
            <a:r>
              <a:rPr lang="en-US" altLang="zh-CN"/>
              <a:t>“</a:t>
            </a:r>
            <a:r>
              <a:rPr lang="zh-CN" altLang="en-US"/>
              <a:t>变大</a:t>
            </a:r>
            <a:r>
              <a:rPr lang="en-US" altLang="zh-CN"/>
              <a:t>”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变小</a:t>
            </a:r>
            <a:r>
              <a:rPr lang="en-US" altLang="zh-CN"/>
              <a:t>”</a:t>
            </a:r>
            <a:r>
              <a:rPr lang="zh-CN" altLang="en-US"/>
              <a:t>或</a:t>
            </a:r>
            <a:r>
              <a:rPr lang="en-US" altLang="zh-CN"/>
              <a:t>“</a:t>
            </a:r>
            <a:r>
              <a:rPr lang="zh-CN" altLang="en-US"/>
              <a:t>不变</a:t>
            </a:r>
            <a:r>
              <a:rPr lang="en-US" altLang="zh-CN"/>
              <a:t>”</a:t>
            </a:r>
            <a:r>
              <a:rPr lang="zh-CN" altLang="en-US"/>
              <a:t>）。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5" name="图片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780" y="1135380"/>
            <a:ext cx="1065530" cy="125920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340985" y="138303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漂浮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13" name="图片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445" y="2924810"/>
            <a:ext cx="2536825" cy="234188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5904230" y="431292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0.7</a:t>
            </a:r>
            <a:r>
              <a:rPr lang="en-US" altLang="en-US" sz="2000">
                <a:solidFill>
                  <a:srgbClr val="FF0000"/>
                </a:solidFill>
                <a:sym typeface="+mn-ea"/>
              </a:rPr>
              <a:t>×</a:t>
            </a:r>
            <a:r>
              <a:rPr lang="en-US" altLang="zh-CN" sz="2000">
                <a:solidFill>
                  <a:srgbClr val="FF0000"/>
                </a:solidFill>
                <a:sym typeface="+mn-ea"/>
              </a:rPr>
              <a:t>10</a:t>
            </a:r>
            <a:r>
              <a:rPr lang="en-US" altLang="zh-CN" sz="2000" baseline="30000">
                <a:solidFill>
                  <a:srgbClr val="FF0000"/>
                </a:solidFill>
                <a:sym typeface="+mn-ea"/>
              </a:rPr>
              <a:t>3</a:t>
            </a:r>
            <a:endParaRPr lang="en-US" altLang="zh-CN" sz="2000" baseline="30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7219315" y="465836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不变</a:t>
            </a:r>
            <a:endParaRPr lang="en-US" altLang="zh-CN" sz="2000" baseline="300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/>
      <p:bldP spid="15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779145" y="1135380"/>
            <a:ext cx="10821035" cy="1846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13</a:t>
            </a:r>
            <a:r>
              <a:rPr lang="zh-CN" altLang="en-US"/>
              <a:t>、如图所示的热气球，其下方开口处燃烧液化气，随着热气球内部气体温度升高，热气球开始离地，徐徐升空，则气球内的气体密度</a:t>
            </a:r>
            <a:r>
              <a:rPr lang="en-US" altLang="zh-CN" u="sng"/>
              <a:t> </a:t>
            </a:r>
            <a:r>
              <a:rPr lang="zh-CN" altLang="en-US" u="sng"/>
              <a:t>　</a:t>
            </a:r>
            <a:r>
              <a:rPr lang="en-US" altLang="zh-CN" u="sng"/>
              <a:t>     </a:t>
            </a:r>
            <a:r>
              <a:rPr lang="zh-CN" altLang="en-US" u="sng"/>
              <a:t>　</a:t>
            </a:r>
            <a:r>
              <a:rPr lang="en-US" altLang="zh-CN" u="sng"/>
              <a:t> </a:t>
            </a:r>
            <a:r>
              <a:rPr lang="zh-CN" altLang="en-US"/>
              <a:t>，气球所受浮力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/>
              <a:t>（以上两空填</a:t>
            </a:r>
            <a:r>
              <a:rPr lang="en-US" altLang="zh-CN"/>
              <a:t>“</a:t>
            </a:r>
            <a:r>
              <a:rPr lang="zh-CN" altLang="en-US"/>
              <a:t>变大</a:t>
            </a:r>
            <a:r>
              <a:rPr lang="en-US" altLang="zh-CN"/>
              <a:t>”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变小</a:t>
            </a:r>
            <a:r>
              <a:rPr lang="en-US" altLang="zh-CN"/>
              <a:t>”</a:t>
            </a:r>
            <a:r>
              <a:rPr lang="zh-CN" altLang="en-US"/>
              <a:t>或</a:t>
            </a:r>
            <a:r>
              <a:rPr lang="en-US" altLang="zh-CN"/>
              <a:t>“</a:t>
            </a:r>
            <a:r>
              <a:rPr lang="zh-CN" altLang="en-US"/>
              <a:t>不变</a:t>
            </a:r>
            <a:r>
              <a:rPr lang="en-US" altLang="zh-CN"/>
              <a:t>”</a:t>
            </a:r>
            <a:r>
              <a:rPr lang="zh-CN" altLang="en-US"/>
              <a:t>）。体积为</a:t>
            </a:r>
            <a:r>
              <a:rPr lang="en-US" altLang="zh-CN"/>
              <a:t>620m3</a:t>
            </a:r>
            <a:r>
              <a:rPr lang="zh-CN" altLang="en-US"/>
              <a:t>的热气球悬浮在空中时，气球吊篮和乘客的总重是</a:t>
            </a:r>
            <a:r>
              <a:rPr lang="en-US" altLang="zh-CN" u="sng">
                <a:sym typeface="+mn-ea"/>
              </a:rPr>
              <a:t>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    </a:t>
            </a:r>
            <a:r>
              <a:rPr lang="zh-CN" altLang="en-US" u="sng">
                <a:sym typeface="+mn-ea"/>
              </a:rPr>
              <a:t>　</a:t>
            </a:r>
            <a:r>
              <a:rPr lang="en-US" altLang="zh-CN" u="sng">
                <a:sym typeface="+mn-ea"/>
              </a:rPr>
              <a:t> </a:t>
            </a:r>
            <a:r>
              <a:rPr lang="en-US" altLang="zh-CN"/>
              <a:t>N</a:t>
            </a:r>
            <a:r>
              <a:rPr lang="zh-CN" altLang="en-US"/>
              <a:t>。（空气密度保持</a:t>
            </a:r>
            <a:r>
              <a:rPr lang="en-US" altLang="zh-CN"/>
              <a:t>1.3kg/m3</a:t>
            </a:r>
            <a:r>
              <a:rPr lang="zh-CN" altLang="en-US"/>
              <a:t>不变）</a:t>
            </a:r>
            <a:endParaRPr lang="zh-CN" altLang="en-US"/>
          </a:p>
          <a:p>
            <a:pPr algn="l">
              <a:lnSpc>
                <a:spcPct val="150000"/>
              </a:lnSpc>
            </a:pPr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978275" y="139827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变小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505575" y="1398270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000">
                <a:solidFill>
                  <a:srgbClr val="FF0000"/>
                </a:solidFill>
                <a:sym typeface="+mn-ea"/>
              </a:rPr>
              <a:t>不变</a:t>
            </a:r>
            <a:endParaRPr lang="zh-CN" altLang="en-US" sz="20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855710" y="1784985"/>
            <a:ext cx="1671955" cy="491490"/>
          </a:xfrm>
          <a:prstGeom prst="rect">
            <a:avLst/>
          </a:prstGeom>
          <a:noFill/>
        </p:spPr>
        <p:txBody>
          <a:bodyPr wrap="square" tIns="0" bIns="0" rtlCol="0" anchor="t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000">
                <a:solidFill>
                  <a:srgbClr val="FF0000"/>
                </a:solidFill>
                <a:sym typeface="+mn-ea"/>
              </a:rPr>
              <a:t>8060</a:t>
            </a:r>
            <a:endParaRPr lang="en-US" altLang="zh-CN" sz="2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6" name="图片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335" y="2863850"/>
            <a:ext cx="2129790" cy="2827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395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随堂练习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79145" y="1135380"/>
            <a:ext cx="9190990" cy="14770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algn="ctr">
              <a:defRPr sz="16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altLang="zh-CN"/>
              <a:t>14</a:t>
            </a:r>
            <a:r>
              <a:rPr lang="zh-CN" altLang="en-US"/>
              <a:t>、物体在细线拉力作用下静止在水中（如图所示），此时水面距容器底</a:t>
            </a:r>
            <a:r>
              <a:rPr lang="en-US" altLang="zh-CN"/>
              <a:t>30cm</a:t>
            </a:r>
            <a:r>
              <a:rPr lang="zh-CN" altLang="en-US"/>
              <a:t>，已知物体上表面所受水的压力为</a:t>
            </a:r>
            <a:r>
              <a:rPr lang="en-US" altLang="zh-CN"/>
              <a:t>7N</a:t>
            </a:r>
            <a:r>
              <a:rPr lang="zh-CN" altLang="en-US"/>
              <a:t>，下表面所受水的压力为</a:t>
            </a:r>
            <a:r>
              <a:rPr lang="en-US" altLang="zh-CN"/>
              <a:t>19N</a:t>
            </a:r>
            <a:r>
              <a:rPr lang="zh-CN" altLang="en-US"/>
              <a:t>，此时细线对物体的拉力为</a:t>
            </a:r>
            <a:r>
              <a:rPr lang="en-US" altLang="zh-CN"/>
              <a:t>3N</a:t>
            </a:r>
            <a:r>
              <a:rPr lang="zh-CN" altLang="en-US"/>
              <a:t>（</a:t>
            </a:r>
            <a:r>
              <a:rPr lang="en-US" altLang="zh-CN"/>
              <a:t>ρ</a:t>
            </a:r>
            <a:r>
              <a:rPr lang="zh-CN" altLang="en-US" baseline="-25000"/>
              <a:t>水</a:t>
            </a:r>
            <a:r>
              <a:rPr lang="zh-CN" altLang="en-US"/>
              <a:t>＝</a:t>
            </a:r>
            <a:r>
              <a:rPr lang="en-US" altLang="zh-CN"/>
              <a:t>1.0</a:t>
            </a:r>
            <a:r>
              <a:rPr lang="en-US" altLang="en-US"/>
              <a:t>×</a:t>
            </a:r>
            <a:r>
              <a:rPr lang="en-US" altLang="zh-CN"/>
              <a:t>10</a:t>
            </a:r>
            <a:r>
              <a:rPr lang="en-US" altLang="zh-CN" baseline="30000"/>
              <a:t>3</a:t>
            </a:r>
            <a:r>
              <a:rPr lang="en-US" altLang="zh-CN"/>
              <a:t>kg/m</a:t>
            </a:r>
            <a:r>
              <a:rPr lang="en-US" altLang="zh-CN" baseline="30000"/>
              <a:t>3</a:t>
            </a:r>
            <a:r>
              <a:rPr lang="zh-CN" altLang="en-US"/>
              <a:t>，</a:t>
            </a:r>
            <a:r>
              <a:rPr lang="en-US" altLang="zh-CN"/>
              <a:t>g</a:t>
            </a:r>
            <a:r>
              <a:rPr lang="zh-CN" altLang="en-US"/>
              <a:t>取</a:t>
            </a:r>
            <a:r>
              <a:rPr lang="en-US" altLang="zh-CN"/>
              <a:t>10N/kg</a:t>
            </a:r>
            <a:r>
              <a:rPr lang="zh-CN" altLang="en-US"/>
              <a:t>）。求：</a:t>
            </a:r>
            <a:endParaRPr lang="zh-CN" altLang="en-US"/>
          </a:p>
          <a:p>
            <a:pPr algn="l">
              <a:lnSpc>
                <a:spcPct val="150000"/>
              </a:lnSpc>
            </a:pPr>
            <a:r>
              <a:rPr lang="zh-CN" altLang="en-US"/>
              <a:t>（</a:t>
            </a:r>
            <a:r>
              <a:rPr lang="en-US" altLang="zh-CN"/>
              <a:t>1</a:t>
            </a:r>
            <a:r>
              <a:rPr lang="zh-CN" altLang="en-US"/>
              <a:t>）水对容器底的压强；（</a:t>
            </a:r>
            <a:r>
              <a:rPr lang="en-US" altLang="zh-CN"/>
              <a:t>2</a:t>
            </a:r>
            <a:r>
              <a:rPr lang="zh-CN" altLang="en-US"/>
              <a:t>）物体的体积；（</a:t>
            </a:r>
            <a:r>
              <a:rPr lang="en-US" altLang="zh-CN"/>
              <a:t>3</a:t>
            </a:r>
            <a:r>
              <a:rPr lang="zh-CN" altLang="en-US"/>
              <a:t>）剪断细线后物体静止时所受的浮力。</a:t>
            </a:r>
            <a:endParaRPr lang="zh-CN" altLang="en-US"/>
          </a:p>
        </p:txBody>
      </p:sp>
      <p:pic>
        <p:nvPicPr>
          <p:cNvPr id="57" name="图片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0" y="1135380"/>
            <a:ext cx="1726565" cy="248602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79145" y="2741295"/>
            <a:ext cx="8492490" cy="3567430"/>
            <a:chOff x="1227" y="4317"/>
            <a:chExt cx="13374" cy="561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rcRect b="56141"/>
            <a:stretch>
              <a:fillRect/>
            </a:stretch>
          </p:blipFill>
          <p:spPr>
            <a:xfrm>
              <a:off x="1227" y="4317"/>
              <a:ext cx="11520" cy="29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l="23681" t="44940" r="10087" b="37462"/>
            <a:stretch>
              <a:fillRect/>
            </a:stretch>
          </p:blipFill>
          <p:spPr>
            <a:xfrm>
              <a:off x="6971" y="6325"/>
              <a:ext cx="7630" cy="117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rcRect t="63378"/>
            <a:stretch>
              <a:fillRect/>
            </a:stretch>
          </p:blipFill>
          <p:spPr>
            <a:xfrm>
              <a:off x="1227" y="7497"/>
              <a:ext cx="11520" cy="243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alphaModFix amt="94000"/>
          </a:blip>
          <a:stretch>
            <a:fillRect/>
          </a:stretch>
        </p:blipFill>
        <p:spPr>
          <a:xfrm>
            <a:off x="1955800" y="5245100"/>
            <a:ext cx="1142365" cy="1427480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62200" y="357822"/>
            <a:ext cx="4064000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激趣导入</a:t>
            </a:r>
            <a:endParaRPr lang="zh-CN" altLang="en-US" sz="20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178175" y="5563235"/>
            <a:ext cx="7756525" cy="60896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它是怎么在大海中实现</a:t>
            </a:r>
            <a:r>
              <a:rPr lang="zh-CN" altLang="en-US" sz="3600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自主浮沉</a:t>
            </a:r>
            <a:r>
              <a:rPr lang="zh-CN" altLang="en-US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的呢？</a:t>
            </a:r>
            <a:endParaRPr lang="zh-CN" altLang="en-US" sz="32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685" y="119189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潜水艇更是能够根据任务需求，既能浮在海面上，又能潜入深海中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9837"/>
          <a:stretch>
            <a:fillRect/>
          </a:stretch>
        </p:blipFill>
        <p:spPr>
          <a:xfrm>
            <a:off x="741045" y="1787525"/>
            <a:ext cx="5657215" cy="329628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98590" y="1789430"/>
            <a:ext cx="4829810" cy="3294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829175" y="2449195"/>
            <a:ext cx="5975985" cy="49212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1——</a:t>
            </a:r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物体浮沉的条件</a:t>
            </a:r>
            <a:endParaRPr lang="zh-CN" altLang="en-US" sz="32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左大括号 10"/>
          <p:cNvSpPr/>
          <p:nvPr/>
        </p:nvSpPr>
        <p:spPr>
          <a:xfrm>
            <a:off x="4829175" y="3462655"/>
            <a:ext cx="241935" cy="718820"/>
          </a:xfrm>
          <a:prstGeom prst="leftBrace">
            <a:avLst/>
          </a:prstGeom>
          <a:ln w="31750">
            <a:solidFill>
              <a:srgbClr val="FECC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4" name="文本框 13"/>
          <p:cNvSpPr txBox="1"/>
          <p:nvPr/>
        </p:nvSpPr>
        <p:spPr>
          <a:xfrm>
            <a:off x="5010150" y="3310255"/>
            <a:ext cx="7337425" cy="73850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、决定物体浮沉的条件</a:t>
            </a: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F</a:t>
            </a:r>
            <a:r>
              <a:rPr lang="en-US" altLang="zh-CN" sz="24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和G</a:t>
            </a:r>
            <a:r>
              <a:rPr lang="zh-CN" altLang="en-US" sz="24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zh-CN" altLang="en-US" sz="24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sz="24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9862" y="3915212"/>
            <a:ext cx="5432557" cy="36893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b、</a:t>
            </a:r>
            <a:r>
              <a:rPr lang="zh-CN" altLang="en-US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不同浮沉情况中</a:t>
            </a: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ρ</a:t>
            </a:r>
            <a:r>
              <a:rPr lang="zh-CN" altLang="en-US" sz="24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液</a:t>
            </a:r>
            <a:r>
              <a:rPr lang="en-US" altLang="zh-CN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和ρ</a:t>
            </a:r>
            <a:r>
              <a:rPr lang="zh-CN" altLang="en-US" sz="2400" b="1" spc="200" baseline="-250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r>
              <a:rPr lang="zh-CN" altLang="en-US" sz="24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</a:t>
            </a:r>
            <a:endParaRPr lang="zh-CN" altLang="en-US" sz="24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3947290" y="2087823"/>
            <a:ext cx="1040586" cy="780517"/>
            <a:chOff x="6059621" y="1115137"/>
            <a:chExt cx="595123" cy="446386"/>
          </a:xfrm>
        </p:grpSpPr>
        <p:sp>
          <p:nvSpPr>
            <p:cNvPr id="2" name="泪滴形 1"/>
            <p:cNvSpPr/>
            <p:nvPr/>
          </p:nvSpPr>
          <p:spPr>
            <a:xfrm rot="5400000">
              <a:off x="6053796" y="1120962"/>
              <a:ext cx="446386" cy="434736"/>
            </a:xfrm>
            <a:prstGeom prst="teardrop">
              <a:avLst/>
            </a:prstGeom>
            <a:solidFill>
              <a:srgbClr val="FFCF60"/>
            </a:solidFill>
            <a:ln w="31750">
              <a:solidFill>
                <a:srgbClr val="1E1E1E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wrap="square" tIns="0" bIns="71755" rtlCol="0" anchor="ctr">
              <a:noAutofit/>
            </a:bodyPr>
            <a:lstStyle/>
            <a:p>
              <a:pPr algn="ctr"/>
              <a:endPara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6106753" y="1219820"/>
              <a:ext cx="547991" cy="28163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r>
                <a:rPr lang="zh-CN" altLang="en-US" sz="3200" b="1" spc="200">
                  <a:solidFill>
                    <a:srgbClr val="5236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一</a:t>
              </a:r>
              <a:endParaRPr lang="zh-CN" sz="3200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84" b="96512" l="2463" r="95895">
                        <a14:foregroundMark x1="7225" y1="64826" x2="10509" y2="77616"/>
                        <a14:foregroundMark x1="3777" y1="74128" x2="20854" y2="90407"/>
                        <a14:foregroundMark x1="20854" y1="90407" x2="54187" y2="88953"/>
                        <a14:foregroundMark x1="54187" y1="88953" x2="83087" y2="91570"/>
                        <a14:foregroundMark x1="83087" y1="91570" x2="88670" y2="60756"/>
                        <a14:foregroundMark x1="88670" y1="60756" x2="86043" y2="56977"/>
                        <a14:foregroundMark x1="92611" y1="60465" x2="91626" y2="71512"/>
                        <a14:foregroundMark x1="95895" y1="60465" x2="95895" y2="65698"/>
                        <a14:foregroundMark x1="93596" y1="89244" x2="82594" y2="95930"/>
                        <a14:foregroundMark x1="81445" y1="68314" x2="81445" y2="68314"/>
                        <a14:foregroundMark x1="9195" y1="87791" x2="17077" y2="96221"/>
                        <a14:foregroundMark x1="3777" y1="75581" x2="2627" y2="73837"/>
                        <a14:foregroundMark x1="3941" y1="72965" x2="3284" y2="68314"/>
                        <a14:foregroundMark x1="76026" y1="96512" x2="68966" y2="95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113" y="3734127"/>
            <a:ext cx="5220431" cy="29488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3950"/>
          <a:stretch>
            <a:fillRect/>
          </a:stretch>
        </p:blipFill>
        <p:spPr>
          <a:xfrm>
            <a:off x="600075" y="1102360"/>
            <a:ext cx="11071225" cy="41135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27685" y="1191895"/>
            <a:ext cx="1080071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根据物体在液体中的状态，我们将物体的浮沉情况分为下列几种情况</a:t>
            </a:r>
            <a:r>
              <a:rPr lang="en-US" altLang="zh-CN" b="1" spc="20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954530" y="2038350"/>
            <a:ext cx="949960" cy="83375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3495040" y="3140075"/>
            <a:ext cx="949960" cy="83375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>
            <p:custDataLst>
              <p:tags r:id="rId4"/>
            </p:custDataLst>
          </p:nvPr>
        </p:nvSpPr>
        <p:spPr>
          <a:xfrm>
            <a:off x="5277485" y="3040380"/>
            <a:ext cx="949960" cy="83375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>
            <p:custDataLst>
              <p:tags r:id="rId5"/>
            </p:custDataLst>
          </p:nvPr>
        </p:nvSpPr>
        <p:spPr>
          <a:xfrm>
            <a:off x="7120890" y="3388360"/>
            <a:ext cx="949960" cy="83375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>
            <p:custDataLst>
              <p:tags r:id="rId6"/>
            </p:custDataLst>
          </p:nvPr>
        </p:nvSpPr>
        <p:spPr>
          <a:xfrm>
            <a:off x="8793480" y="3973830"/>
            <a:ext cx="949960" cy="83375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1365250" y="2451735"/>
            <a:ext cx="8616950" cy="235585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2089785" y="1690370"/>
            <a:ext cx="94932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漂浮</a:t>
            </a:r>
            <a:endParaRPr lang="zh-CN" altLang="en-US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3616325" y="2763520"/>
            <a:ext cx="94932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悬浮</a:t>
            </a:r>
            <a:endParaRPr lang="zh-CN" altLang="en-US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5389245" y="2540000"/>
            <a:ext cx="94932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上浮</a:t>
            </a:r>
            <a:endParaRPr lang="zh-CN" altLang="en-US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7222490" y="2887980"/>
            <a:ext cx="94932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下沉</a:t>
            </a:r>
            <a:endParaRPr lang="zh-CN" altLang="en-US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8931910" y="3597275"/>
            <a:ext cx="949325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沉底</a:t>
            </a:r>
            <a:endParaRPr lang="zh-CN" altLang="en-US" b="1" spc="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3475" y="4998720"/>
            <a:ext cx="1140460" cy="15830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90420" y="5644862"/>
            <a:ext cx="10101599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那么是什么决定了物体的</a:t>
            </a:r>
            <a:r>
              <a:rPr lang="zh-CN" altLang="en-US" sz="3600" b="1" spc="2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浮沉情况</a:t>
            </a:r>
            <a:r>
              <a:rPr lang="zh-CN" altLang="en-US" sz="32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rPr>
              <a:t>呢？</a:t>
            </a:r>
            <a:endParaRPr lang="zh-CN" altLang="en-US" sz="3200" b="1" spc="20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H="1" flipV="1">
            <a:off x="6394450" y="3003550"/>
            <a:ext cx="10160" cy="1358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>
            <a:off x="8256270" y="2813050"/>
            <a:ext cx="5080" cy="13423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08333 0.105648 L -0.00015625 -0.0272222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12537 L 0 -0.0236111" pathEditMode="relative" rAng="0" ptsTypes="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2" grpId="2" animBg="1"/>
      <p:bldP spid="13" grpId="2" animBg="1"/>
      <p:bldP spid="28" grpId="1" animBg="1"/>
      <p:bldP spid="4" grpId="0"/>
      <p:bldP spid="5" grpId="0"/>
      <p:bldP spid="6" grpId="0"/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4"/>
          <p:cNvSpPr/>
          <p:nvPr/>
        </p:nvSpPr>
        <p:spPr>
          <a:xfrm>
            <a:off x="647699" y="1040130"/>
            <a:ext cx="10963275" cy="5236845"/>
          </a:xfrm>
          <a:prstGeom prst="roundRect">
            <a:avLst>
              <a:gd name="adj" fmla="val 5422"/>
            </a:avLst>
          </a:prstGeom>
          <a:solidFill>
            <a:schemeClr val="bg1"/>
          </a:solidFill>
          <a:ln w="25400">
            <a:solidFill>
              <a:srgbClr val="FECC5B"/>
            </a:solidFill>
          </a:ln>
          <a:effectLst>
            <a:outerShdw blurRad="330200" dist="38100" dir="2700000" sx="103000" sy="103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r="74397" b="19002"/>
          <a:stretch>
            <a:fillRect/>
          </a:stretch>
        </p:blipFill>
        <p:spPr>
          <a:xfrm>
            <a:off x="7756525" y="2458720"/>
            <a:ext cx="2930525" cy="3013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715" y="302006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鸡蛋在液体中受到哪些力的作用？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2440" y="1821693"/>
            <a:ext cx="5080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015AAA"/>
                </a:solidFill>
                <a:effectLst/>
                <a:latin typeface="方正黑体_GBK" panose="03000509000000000000" charset="-122"/>
                <a:sym typeface="+mn-ea"/>
              </a:rPr>
              <a:t>让鸡蛋像潜艇一样浮沉</a:t>
            </a:r>
            <a:endParaRPr lang="zh-CN" altLang="en-US" sz="1600" b="1">
              <a:solidFill>
                <a:srgbClr val="015AAA"/>
              </a:solidFill>
              <a:effectLst/>
              <a:latin typeface="方正黑体_GBK" panose="030005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196975"/>
            <a:ext cx="733425" cy="96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715" y="3811905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这些力的大小的关系是怎样的，鸡蛋处于平衡状态吗？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7485" y="3348990"/>
            <a:ext cx="1289050" cy="37782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67485" y="3357245"/>
            <a:ext cx="151130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重力和浮力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467485" y="4142740"/>
            <a:ext cx="4117340" cy="42735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7485" y="4189095"/>
            <a:ext cx="375475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鸡蛋静止，</a:t>
            </a:r>
            <a:r>
              <a:rPr lang="en-US" altLang="zh-CN"/>
              <a:t>G=F</a:t>
            </a:r>
            <a:r>
              <a:rPr lang="zh-CN" altLang="en-US" baseline="-25000"/>
              <a:t>浮</a:t>
            </a:r>
            <a:r>
              <a:rPr lang="zh-CN" altLang="en-US"/>
              <a:t>，鸡蛋处于平衡状态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8715" y="2285365"/>
            <a:ext cx="1014158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如图所示，把一个鸡蛋轻轻地放入</a:t>
            </a:r>
            <a:r>
              <a:rPr lang="zh-CN" altLang="en-US" u="sng">
                <a:sym typeface="+mn-ea"/>
              </a:rPr>
              <a:t>浓盐水</a:t>
            </a:r>
            <a:r>
              <a:rPr lang="zh-CN" altLang="en-US">
                <a:sym typeface="+mn-ea"/>
              </a:rPr>
              <a:t>中，使鸡蛋处于</a:t>
            </a: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漂浮状态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746115" y="5494655"/>
            <a:ext cx="7044055" cy="78422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漂浮</a:t>
            </a:r>
            <a:endParaRPr lang="zh-CN" altLang="en-US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algn="ctr">
              <a:lnSpc>
                <a:spcPct val="150000"/>
              </a:lnSpc>
              <a:buClrTx/>
              <a:buSzTx/>
              <a:buFont typeface="Wingdings" panose="05000000000000000000" charset="0"/>
              <a:buNone/>
            </a:pPr>
            <a:r>
              <a:rPr lang="zh-CN" altLang="en-US" sz="1000">
                <a:sym typeface="+mn-ea"/>
              </a:rPr>
              <a:t>（即停留在液面上，有一部分露出液面）</a:t>
            </a:r>
            <a:endParaRPr lang="zh-CN" altLang="en-US" sz="1000"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9222370" y="3882467"/>
            <a:ext cx="0" cy="844904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9"/>
          <p:cNvSpPr txBox="1"/>
          <p:nvPr/>
        </p:nvSpPr>
        <p:spPr>
          <a:xfrm>
            <a:off x="9303951" y="404009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9217056" y="472737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/>
        </p:nvSpPr>
        <p:spPr>
          <a:xfrm>
            <a:off x="9303951" y="516648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48715" y="4886960"/>
            <a:ext cx="6706235" cy="6457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接下来分别加入清水或盐</a:t>
            </a:r>
            <a:endParaRPr lang="zh-CN" altLang="en-US">
              <a:sym typeface="+mn-ea"/>
            </a:endParaRPr>
          </a:p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分析鸡蛋的受力情况以及浮沉变化情况</a:t>
            </a:r>
            <a:r>
              <a:rPr lang="en-US" altLang="zh-CN">
                <a:sym typeface="+mn-ea"/>
              </a:rPr>
              <a:t>……</a:t>
            </a:r>
            <a:endParaRPr lang="en-US" altLang="zh-CN">
              <a:sym typeface="+mn-e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23500" y="12166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 animBg="1"/>
      <p:bldP spid="18" grpId="0"/>
      <p:bldP spid="26" grpId="0"/>
      <p:bldP spid="28" grpId="0"/>
      <p:bldP spid="3" grpId="0"/>
      <p:bldP spid="9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4"/>
          <p:cNvSpPr/>
          <p:nvPr/>
        </p:nvSpPr>
        <p:spPr>
          <a:xfrm>
            <a:off x="647699" y="1040130"/>
            <a:ext cx="10963275" cy="5236845"/>
          </a:xfrm>
          <a:prstGeom prst="roundRect">
            <a:avLst>
              <a:gd name="adj" fmla="val 5422"/>
            </a:avLst>
          </a:prstGeom>
          <a:solidFill>
            <a:schemeClr val="bg1"/>
          </a:solidFill>
          <a:ln w="25400">
            <a:solidFill>
              <a:srgbClr val="FECC5B"/>
            </a:solidFill>
          </a:ln>
          <a:effectLst>
            <a:outerShdw blurRad="330200" dist="38100" dir="2700000" sx="103000" sy="103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25045" t="218" r="49352" b="18784"/>
          <a:stretch>
            <a:fillRect/>
          </a:stretch>
        </p:blipFill>
        <p:spPr>
          <a:xfrm>
            <a:off x="7829550" y="2496820"/>
            <a:ext cx="2877185" cy="2960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715" y="278765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鸡蛋在液体中受到哪些力的作用？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2440" y="1821693"/>
            <a:ext cx="5080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015AAA"/>
                </a:solidFill>
                <a:effectLst/>
                <a:latin typeface="方正黑体_GBK" panose="03000509000000000000" charset="-122"/>
                <a:sym typeface="+mn-ea"/>
              </a:rPr>
              <a:t>让鸡蛋像潜艇一样浮沉</a:t>
            </a:r>
            <a:endParaRPr lang="zh-CN" altLang="en-US" sz="1600" b="1">
              <a:solidFill>
                <a:srgbClr val="015AAA"/>
              </a:solidFill>
              <a:effectLst/>
              <a:latin typeface="方正黑体_GBK" panose="030005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196975"/>
            <a:ext cx="733425" cy="96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715" y="3541395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这些力的大小的关系是怎样的，鸡蛋处于平衡状态吗？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7485" y="3116580"/>
            <a:ext cx="1289050" cy="37782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67485" y="3124835"/>
            <a:ext cx="151130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重力和浮力</a:t>
            </a:r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H="1" flipV="1">
            <a:off x="9263645" y="3691967"/>
            <a:ext cx="0" cy="844904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9"/>
          <p:cNvSpPr txBox="1"/>
          <p:nvPr/>
        </p:nvSpPr>
        <p:spPr>
          <a:xfrm>
            <a:off x="9345226" y="384959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9258331" y="4536871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1"/>
          <p:cNvSpPr txBox="1"/>
          <p:nvPr/>
        </p:nvSpPr>
        <p:spPr>
          <a:xfrm>
            <a:off x="9345226" y="4975987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67485" y="3872230"/>
            <a:ext cx="4117340" cy="42735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467485" y="3918585"/>
            <a:ext cx="375475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鸡蛋静止，</a:t>
            </a:r>
            <a:r>
              <a:rPr lang="en-US" altLang="zh-CN"/>
              <a:t>G=F</a:t>
            </a:r>
            <a:r>
              <a:rPr lang="zh-CN" altLang="en-US" baseline="-25000"/>
              <a:t>浮</a:t>
            </a:r>
            <a:r>
              <a:rPr lang="zh-CN" altLang="en-US"/>
              <a:t>，鸡蛋处于平衡状态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8715" y="2285365"/>
            <a:ext cx="1014158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然后将</a:t>
            </a:r>
            <a:r>
              <a:rPr lang="zh-CN" altLang="en-US" u="sng">
                <a:sym typeface="+mn-ea"/>
              </a:rPr>
              <a:t>清水</a:t>
            </a:r>
            <a:r>
              <a:rPr lang="zh-CN" altLang="en-US">
                <a:sym typeface="+mn-ea"/>
              </a:rPr>
              <a:t>缓缓倒入浓盐水中，并轻轻地搅拌。鸡蛋由漂浮状态慢慢变成</a:t>
            </a: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悬浮状态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8715" y="4398645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鸡蛋的状态为什么会发生这样的变化？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67485" y="4726305"/>
            <a:ext cx="5567045" cy="108331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467485" y="4772025"/>
            <a:ext cx="5646420" cy="9690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加入清水后液体密度变小，</a:t>
            </a:r>
            <a:r>
              <a:rPr lang="zh-CN">
                <a:sym typeface="+mn-ea"/>
              </a:rPr>
              <a:t>浮力大小不变</a:t>
            </a:r>
            <a:endParaRPr lang="zh-CN">
              <a:sym typeface="+mn-ea"/>
            </a:endParaRPr>
          </a:p>
          <a:p>
            <a:r>
              <a:rPr lang="zh-CN"/>
              <a:t>根据</a:t>
            </a:r>
            <a:r>
              <a:rPr lang="en-US" altLang="zh-CN"/>
              <a:t>F</a:t>
            </a:r>
            <a:r>
              <a:rPr lang="zh-CN" altLang="en-US" baseline="-25000"/>
              <a:t>浮</a:t>
            </a:r>
            <a:r>
              <a:rPr lang="en-US" altLang="zh-CN"/>
              <a:t>=ρ</a:t>
            </a:r>
            <a:r>
              <a:rPr lang="zh-CN" altLang="en-US" baseline="-25000"/>
              <a:t>液</a:t>
            </a:r>
            <a:r>
              <a:rPr lang="en-US" altLang="zh-CN"/>
              <a:t>gV</a:t>
            </a:r>
            <a:r>
              <a:rPr lang="zh-CN" altLang="en-US" baseline="-25000"/>
              <a:t>排</a:t>
            </a:r>
            <a:r>
              <a:rPr lang="zh-CN" altLang="en-US"/>
              <a:t>，因此</a:t>
            </a:r>
            <a:r>
              <a:rPr lang="zh-CN">
                <a:sym typeface="+mn-ea"/>
              </a:rPr>
              <a:t>鸡蛋排开水体积会变大，</a:t>
            </a:r>
            <a:r>
              <a:rPr lang="zh-CN" altLang="en-US"/>
              <a:t>所以鸡蛋向下沉直至悬浮静止于液体内部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746115" y="5494655"/>
            <a:ext cx="7044055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悬浮</a:t>
            </a:r>
            <a:endParaRPr lang="zh-CN" altLang="en-US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000">
                <a:sym typeface="+mn-ea"/>
              </a:rPr>
              <a:t>（即鸡蛋全部浸没在水中，并可停留在液体里任何深度的地方）</a:t>
            </a:r>
            <a:endParaRPr lang="zh-CN" altLang="en-US" sz="100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3" grpId="0"/>
      <p:bldP spid="15" grpId="0"/>
      <p:bldP spid="17" grpId="0" animBg="1"/>
      <p:bldP spid="18" grpId="0"/>
      <p:bldP spid="21" grpId="0" animBg="1"/>
      <p:bldP spid="22" grpId="0"/>
      <p:bldP spid="3" grpId="0"/>
      <p:bldP spid="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4"/>
          <p:cNvSpPr/>
          <p:nvPr/>
        </p:nvSpPr>
        <p:spPr>
          <a:xfrm>
            <a:off x="647699" y="1040130"/>
            <a:ext cx="10963275" cy="5236845"/>
          </a:xfrm>
          <a:prstGeom prst="roundRect">
            <a:avLst>
              <a:gd name="adj" fmla="val 5422"/>
            </a:avLst>
          </a:prstGeom>
          <a:solidFill>
            <a:schemeClr val="bg1"/>
          </a:solidFill>
          <a:ln w="25400">
            <a:solidFill>
              <a:srgbClr val="FECC5B"/>
            </a:solidFill>
          </a:ln>
          <a:effectLst>
            <a:outerShdw blurRad="330200" dist="38100" dir="2700000" sx="103000" sy="103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5000"/>
              </a:lnSpc>
            </a:pP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50008" t="-390" r="24389" b="19392"/>
          <a:stretch>
            <a:fillRect/>
          </a:stretch>
        </p:blipFill>
        <p:spPr>
          <a:xfrm>
            <a:off x="7800340" y="2471420"/>
            <a:ext cx="2878455" cy="2960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715" y="278765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鸡蛋在液体中受到哪些力的作用？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742440" y="1821693"/>
            <a:ext cx="508000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1600" b="1">
                <a:solidFill>
                  <a:srgbClr val="015AAA"/>
                </a:solidFill>
                <a:effectLst/>
                <a:latin typeface="方正黑体_GBK" panose="03000509000000000000" charset="-122"/>
                <a:sym typeface="+mn-ea"/>
              </a:rPr>
              <a:t>让鸡蛋像潜艇一样浮沉</a:t>
            </a:r>
            <a:endParaRPr lang="zh-CN" altLang="en-US" sz="1600" b="1">
              <a:solidFill>
                <a:srgbClr val="015AAA"/>
              </a:solidFill>
              <a:effectLst/>
              <a:latin typeface="方正黑体_GBK" panose="03000509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15" y="1196975"/>
            <a:ext cx="733425" cy="962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8715" y="360807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这些力的大小的关系是怎样的，鸡蛋处于平衡状态吗？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67485" y="3116580"/>
            <a:ext cx="1289050" cy="37782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67485" y="3124835"/>
            <a:ext cx="151130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/>
              <a:t>重力和浮力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467485" y="3938905"/>
            <a:ext cx="5844540" cy="427355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148715" y="2285365"/>
            <a:ext cx="10141585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l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>
                <a:sym typeface="+mn-ea"/>
              </a:rPr>
              <a:t>继续倒入清水，鸡蛋</a:t>
            </a: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48715" y="4617720"/>
            <a:ext cx="559435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285750" lvl="0" indent="-285750" algn="l">
              <a:lnSpc>
                <a:spcPct val="15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>
                <a:solidFill>
                  <a:schemeClr val="accent1"/>
                </a:solidFill>
                <a:sym typeface="+mn-ea"/>
              </a:rPr>
              <a:t>鸡蛋的状态为什么会发生这样的变化？</a:t>
            </a:r>
            <a:endParaRPr lang="zh-CN" altLang="en-US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67485" y="4945380"/>
            <a:ext cx="5844540" cy="760730"/>
          </a:xfrm>
          <a:prstGeom prst="rect">
            <a:avLst/>
          </a:prstGeom>
          <a:solidFill>
            <a:schemeClr val="accent2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1467485" y="4991100"/>
            <a:ext cx="6022975" cy="645795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/>
              <a:t>加入更多清水后液体密度变更小，根据</a:t>
            </a:r>
            <a:r>
              <a:rPr lang="en-US" altLang="zh-CN"/>
              <a:t>F</a:t>
            </a:r>
            <a:r>
              <a:rPr lang="zh-CN" altLang="en-US" baseline="-25000"/>
              <a:t>浮</a:t>
            </a:r>
            <a:r>
              <a:rPr lang="en-US" altLang="zh-CN"/>
              <a:t>=ρ</a:t>
            </a:r>
            <a:r>
              <a:rPr lang="zh-CN" altLang="en-US" baseline="-25000"/>
              <a:t>液</a:t>
            </a:r>
            <a:r>
              <a:rPr lang="en-US" altLang="zh-CN"/>
              <a:t>gV</a:t>
            </a:r>
            <a:r>
              <a:rPr lang="zh-CN" altLang="en-US" baseline="-25000"/>
              <a:t>排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鸡蛋已完全浸没水中</a:t>
            </a:r>
            <a:r>
              <a:rPr lang="zh-CN">
                <a:sym typeface="+mn-ea"/>
              </a:rPr>
              <a:t>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合</a:t>
            </a:r>
            <a:r>
              <a:rPr lang="en-US" altLang="zh-CN">
                <a:sym typeface="+mn-ea"/>
              </a:rPr>
              <a:t>=G-F</a:t>
            </a:r>
            <a:r>
              <a:rPr lang="zh-CN" altLang="en-US" baseline="-25000">
                <a:sym typeface="+mn-ea"/>
              </a:rPr>
              <a:t>浮</a:t>
            </a:r>
            <a:r>
              <a:rPr lang="zh-CN" altLang="en-US">
                <a:sym typeface="+mn-ea"/>
              </a:rPr>
              <a:t>，方向向下，</a:t>
            </a:r>
            <a:r>
              <a:rPr lang="zh-CN" altLang="en-US"/>
              <a:t>所以鸡蛋向下沉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746115" y="5494655"/>
            <a:ext cx="7044055" cy="55372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u="sng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下沉</a:t>
            </a:r>
            <a:endParaRPr lang="zh-CN" altLang="en-US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lvl="0" indent="0"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endParaRPr lang="zh-CN" altLang="en-US" sz="1000" u="sng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 flipV="1">
            <a:off x="9239515" y="4005376"/>
            <a:ext cx="0" cy="529590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9"/>
          <p:cNvSpPr txBox="1"/>
          <p:nvPr/>
        </p:nvSpPr>
        <p:spPr>
          <a:xfrm>
            <a:off x="9321096" y="4005807"/>
            <a:ext cx="652336" cy="27686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F</a:t>
            </a:r>
            <a:r>
              <a:rPr lang="zh-CN" altLang="en-US" sz="1200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浮</a:t>
            </a:r>
            <a:endParaRPr lang="zh-CN" alt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 flipH="1">
            <a:off x="9234201" y="4534966"/>
            <a:ext cx="0" cy="889223"/>
          </a:xfrm>
          <a:prstGeom prst="straightConnector1">
            <a:avLst/>
          </a:prstGeom>
          <a:ln w="34925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11"/>
          <p:cNvSpPr txBox="1"/>
          <p:nvPr/>
        </p:nvSpPr>
        <p:spPr>
          <a:xfrm>
            <a:off x="9321096" y="4974082"/>
            <a:ext cx="652336" cy="26482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2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en-US" b="1" spc="200" baseline="-250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467485" y="3985260"/>
            <a:ext cx="5715000" cy="32258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>
            <a:defPPr>
              <a:defRPr lang="zh-CN"/>
            </a:defPPr>
            <a:lvl1pPr lv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 sz="1400" b="1" spc="200">
                <a:solidFill>
                  <a:srgbClr val="523600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+mn-ea"/>
              </a:rPr>
              <a:t>鸡蛋向下非匀速直线运动，</a:t>
            </a:r>
            <a:r>
              <a:rPr lang="en-US" altLang="zh-CN">
                <a:sym typeface="+mn-ea"/>
              </a:rPr>
              <a:t>F</a:t>
            </a:r>
            <a:r>
              <a:rPr lang="zh-CN" altLang="en-US" baseline="-25000">
                <a:sym typeface="+mn-ea"/>
              </a:rPr>
              <a:t>浮</a:t>
            </a:r>
            <a:r>
              <a:rPr lang="zh-CN" altLang="en-US">
                <a:sym typeface="+mn-ea"/>
              </a:rPr>
              <a:t>＜</a:t>
            </a:r>
            <a:r>
              <a:rPr lang="en-US" altLang="zh-CN">
                <a:sym typeface="+mn-ea"/>
              </a:rPr>
              <a:t>G</a:t>
            </a:r>
            <a:r>
              <a:rPr lang="zh-CN" altLang="en-US"/>
              <a:t>，鸡蛋非平衡平衡状态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17" grpId="0" animBg="1"/>
      <p:bldP spid="21" grpId="0" animBg="1"/>
      <p:bldP spid="22" grpId="0"/>
      <p:bldP spid="26" grpId="0"/>
      <p:bldP spid="28" grpId="0"/>
      <p:bldP spid="29" grpId="0"/>
      <p:bldP spid="3" grpId="0"/>
      <p:bldP spid="9" grpId="0"/>
      <p:bldP spid="20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00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1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2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3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4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5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6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7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8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09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10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1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2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3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4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5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6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7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ags/tag118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119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2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3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4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5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6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7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8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19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1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2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3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4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5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6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7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8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29.xml><?xml version="1.0" encoding="utf-8"?>
<p:tagLst xmlns:p="http://schemas.openxmlformats.org/presentationml/2006/main">
  <p:tag name="KSO_WM_DIAGRAM_VIRTUALLY_FRAME" val="{&quot;height&quot;:245.45,&quot;left&quot;:107.5,&quot;top&quot;:133.1,&quot;width&quot;:678.5}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1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2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3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4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5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6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7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8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39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0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41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42.xml><?xml version="1.0" encoding="utf-8"?>
<p:tagLst xmlns:p="http://schemas.openxmlformats.org/presentationml/2006/main">
  <p:tag name="KSO_WM_DIAGRAM_VIRTUALLY_FRAME" val="{&quot;height&quot;:243.2,&quot;left&quot;:142,&quot;top&quot;:270,&quot;width&quot;:628.55}"/>
</p:tagLst>
</file>

<file path=ppt/tags/tag43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4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5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6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7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8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49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0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1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2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3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4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5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6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7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8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59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0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1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2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3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4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5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6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7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8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69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0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1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2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3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4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5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6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7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8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79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8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80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81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82.xml><?xml version="1.0" encoding="utf-8"?>
<p:tagLst xmlns:p="http://schemas.openxmlformats.org/presentationml/2006/main">
  <p:tag name="KSO_WM_DIAGRAM_VIRTUALLY_FRAME" val="{&quot;height&quot;:263.75,&quot;left&quot;:142,&quot;top&quot;:270,&quot;width&quot;:628.55}"/>
</p:tagLst>
</file>

<file path=ppt/tags/tag83.xml><?xml version="1.0" encoding="utf-8"?>
<p:tagLst xmlns:p="http://schemas.openxmlformats.org/presentationml/2006/main">
  <p:tag name="KSO_WM_DIAGRAM_VIRTUALLY_FRAME" val="{&quot;height&quot;:228.9,&quot;left&quot;:41.55,&quot;top&quot;:93.85,&quot;width&quot;:850.45}"/>
</p:tagLst>
</file>

<file path=ppt/tags/tag84.xml><?xml version="1.0" encoding="utf-8"?>
<p:tagLst xmlns:p="http://schemas.openxmlformats.org/presentationml/2006/main">
  <p:tag name="TABLE_ENDDRAG_ORIGIN_RECT" val="852*334"/>
  <p:tag name="TABLE_ENDDRAG_RECT" val="48*139*852*334"/>
</p:tagLst>
</file>

<file path=ppt/tags/tag85.xml><?xml version="1.0" encoding="utf-8"?>
<p:tagLst xmlns:p="http://schemas.openxmlformats.org/presentationml/2006/main">
  <p:tag name="KSO_WM_DIAGRAM_VIRTUALLY_FRAME" val="{&quot;height&quot;:402.9,&quot;left&quot;:46.5,&quot;top&quot;:89.4,&quot;width&quot;:936.15}"/>
</p:tagLst>
</file>

<file path=ppt/tags/tag86.xml><?xml version="1.0" encoding="utf-8"?>
<p:tagLst xmlns:p="http://schemas.openxmlformats.org/presentationml/2006/main">
  <p:tag name="KSO_WM_DIAGRAM_VIRTUALLY_FRAME" val="{&quot;height&quot;:402.9,&quot;left&quot;:46.5,&quot;top&quot;:89.4,&quot;width&quot;:936.15}"/>
</p:tagLst>
</file>

<file path=ppt/tags/tag87.xml><?xml version="1.0" encoding="utf-8"?>
<p:tagLst xmlns:p="http://schemas.openxmlformats.org/presentationml/2006/main">
  <p:tag name="KSO_WM_DIAGRAM_VIRTUALLY_FRAME" val="{&quot;height&quot;:402.9,&quot;left&quot;:46.5,&quot;top&quot;:89.4,&quot;width&quot;:936.15}"/>
</p:tagLst>
</file>

<file path=ppt/tags/tag88.xml><?xml version="1.0" encoding="utf-8"?>
<p:tagLst xmlns:p="http://schemas.openxmlformats.org/presentationml/2006/main">
  <p:tag name="KSO_WM_DIAGRAM_VIRTUALLY_FRAME" val="{&quot;height&quot;:402.9,&quot;left&quot;:46.5,&quot;top&quot;:89.4,&quot;width&quot;:936.15}"/>
</p:tagLst>
</file>

<file path=ppt/tags/tag89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9.xml><?xml version="1.0" encoding="utf-8"?>
<p:tagLst xmlns:p="http://schemas.openxmlformats.org/presentationml/2006/main">
  <p:tag name="KSO_WM_DIAGRAM_VIRTUALLY_FRAME" val="{&quot;height&quot;:178.18165354330705,&quot;left&quot;:493.5355118110236,&quot;top&quot;:142.556062992126,&quot;width&quot;:380.331811023622}"/>
</p:tagLst>
</file>

<file path=ppt/tags/tag90.xml><?xml version="1.0" encoding="utf-8"?>
<p:tagLst xmlns:p="http://schemas.openxmlformats.org/presentationml/2006/main">
  <p:tag name="KSO_WM_DIAGRAM_VIRTUALLY_FRAME" val="{&quot;height&quot;:373.1625196850394,&quot;left&quot;:82.55,&quot;top&quot;:110.83748031496062,&quot;width&quot;:774.3212598425198}"/>
</p:tagLst>
</file>

<file path=ppt/tags/tag91.xml><?xml version="1.0" encoding="utf-8"?>
<p:tagLst xmlns:p="http://schemas.openxmlformats.org/presentationml/2006/main">
  <p:tag name="KSO_WM_DIAGRAM_VIRTUALLY_FRAME" val="{&quot;height&quot;:373.1625196850394,&quot;left&quot;:82.55,&quot;top&quot;:110.83748031496062,&quot;width&quot;:774.3212598425198}"/>
</p:tagLst>
</file>

<file path=ppt/tags/tag92.xml><?xml version="1.0" encoding="utf-8"?>
<p:tagLst xmlns:p="http://schemas.openxmlformats.org/presentationml/2006/main">
  <p:tag name="KSO_WM_DIAGRAM_VIRTUALLY_FRAME" val="{&quot;height&quot;:373.1625196850394,&quot;left&quot;:82.55,&quot;top&quot;:110.83748031496062,&quot;width&quot;:774.3212598425198}"/>
</p:tagLst>
</file>

<file path=ppt/tags/tag93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94.xml><?xml version="1.0" encoding="utf-8"?>
<p:tagLst xmlns:p="http://schemas.openxmlformats.org/presentationml/2006/main">
  <p:tag name="KSO_WM_DIAGRAM_VIRTUALLY_FRAME" val="{&quot;height&quot;:397.05,&quot;left&quot;:-51.75,&quot;top&quot;:88.95,&quot;width&quot;:917.75}"/>
</p:tagLst>
</file>

<file path=ppt/tags/tag95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96.xml><?xml version="1.0" encoding="utf-8"?>
<p:tagLst xmlns:p="http://schemas.openxmlformats.org/presentationml/2006/main">
  <p:tag name="KSO_WM_DIAGRAM_VIRTUALLY_FRAME" val="{&quot;height&quot;:397.05,&quot;left&quot;:-51.75,&quot;top&quot;:88.95,&quot;width&quot;:917.75}"/>
</p:tagLst>
</file>

<file path=ppt/tags/tag97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98.xml><?xml version="1.0" encoding="utf-8"?>
<p:tagLst xmlns:p="http://schemas.openxmlformats.org/presentationml/2006/main">
  <p:tag name="KSO_WM_DIAGRAM_VIRTUALLY_FRAME" val="{&quot;height&quot;:368.0881889763779,&quot;left&quot;:83,&quot;top&quot;:104.91181102362205,&quot;width&quot;:899.65}"/>
</p:tagLst>
</file>

<file path=ppt/tags/tag99.xml><?xml version="1.0" encoding="utf-8"?>
<p:tagLst xmlns:p="http://schemas.openxmlformats.org/presentationml/2006/main">
  <p:tag name="KSO_WM_DIAGRAM_VIRTUALLY_FRAME" val="{&quot;height&quot;:383.6,&quot;left&quot;:61.35,&quot;top&quot;:89.4,&quot;width&quot;:921.3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5433</Words>
  <PresentationFormat/>
  <Paragraphs>583</Paragraphs>
  <Slides>32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微软雅黑</vt:lpstr>
      <vt:lpstr>方正黑体_GBK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Printed>2025-05-13T09:43:00Z</cp:lastPrinted>
  <dcterms:created xsi:type="dcterms:W3CDTF">2025-05-13T09:43:00Z</dcterms:created>
  <dcterms:modified xsi:type="dcterms:W3CDTF">2025-05-16T09:07:57Z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492607CA3A8B4082891FD4049AAF4D53_12</vt:lpwstr>
  </property>
  <property fmtid="{D5CDD505-2E9C-101B-9397-08002B2CF9AE}" pid="7" name="KSOProductBuildVer">
    <vt:lpwstr>2052-12.1.0.20784</vt:lpwstr>
  </property>
</Properties>
</file>