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69775" cy="6948488"/>
  <p:notesSz cx="6858000" cy="9144000"/>
  <p:defaultTextStyle>
    <a:defPPr>
      <a:defRPr lang="zh-CN"/>
    </a:defPPr>
    <a:lvl1pPr marL="0" algn="l" defTabSz="1223559" rtl="0" eaLnBrk="1" latinLnBrk="0" hangingPunct="1">
      <a:defRPr sz="2400" kern="1200">
        <a:solidFill>
          <a:schemeClr val="tx1"/>
        </a:solidFill>
        <a:latin typeface="+mn-lt"/>
        <a:ea typeface="+mn-ea"/>
        <a:cs typeface="+mn-cs"/>
      </a:defRPr>
    </a:lvl1pPr>
    <a:lvl2pPr marL="611779" algn="l" defTabSz="1223559" rtl="0" eaLnBrk="1" latinLnBrk="0" hangingPunct="1">
      <a:defRPr sz="2400" kern="1200">
        <a:solidFill>
          <a:schemeClr val="tx1"/>
        </a:solidFill>
        <a:latin typeface="+mn-lt"/>
        <a:ea typeface="+mn-ea"/>
        <a:cs typeface="+mn-cs"/>
      </a:defRPr>
    </a:lvl2pPr>
    <a:lvl3pPr marL="1223559" algn="l" defTabSz="1223559" rtl="0" eaLnBrk="1" latinLnBrk="0" hangingPunct="1">
      <a:defRPr sz="2400" kern="1200">
        <a:solidFill>
          <a:schemeClr val="tx1"/>
        </a:solidFill>
        <a:latin typeface="+mn-lt"/>
        <a:ea typeface="+mn-ea"/>
        <a:cs typeface="+mn-cs"/>
      </a:defRPr>
    </a:lvl3pPr>
    <a:lvl4pPr marL="1835338" algn="l" defTabSz="1223559" rtl="0" eaLnBrk="1" latinLnBrk="0" hangingPunct="1">
      <a:defRPr sz="2400" kern="1200">
        <a:solidFill>
          <a:schemeClr val="tx1"/>
        </a:solidFill>
        <a:latin typeface="+mn-lt"/>
        <a:ea typeface="+mn-ea"/>
        <a:cs typeface="+mn-cs"/>
      </a:defRPr>
    </a:lvl4pPr>
    <a:lvl5pPr marL="2447117" algn="l" defTabSz="1223559" rtl="0" eaLnBrk="1" latinLnBrk="0" hangingPunct="1">
      <a:defRPr sz="2400" kern="1200">
        <a:solidFill>
          <a:schemeClr val="tx1"/>
        </a:solidFill>
        <a:latin typeface="+mn-lt"/>
        <a:ea typeface="+mn-ea"/>
        <a:cs typeface="+mn-cs"/>
      </a:defRPr>
    </a:lvl5pPr>
    <a:lvl6pPr marL="3058897" algn="l" defTabSz="1223559" rtl="0" eaLnBrk="1" latinLnBrk="0" hangingPunct="1">
      <a:defRPr sz="2400" kern="1200">
        <a:solidFill>
          <a:schemeClr val="tx1"/>
        </a:solidFill>
        <a:latin typeface="+mn-lt"/>
        <a:ea typeface="+mn-ea"/>
        <a:cs typeface="+mn-cs"/>
      </a:defRPr>
    </a:lvl6pPr>
    <a:lvl7pPr marL="3670676" algn="l" defTabSz="1223559" rtl="0" eaLnBrk="1" latinLnBrk="0" hangingPunct="1">
      <a:defRPr sz="2400" kern="1200">
        <a:solidFill>
          <a:schemeClr val="tx1"/>
        </a:solidFill>
        <a:latin typeface="+mn-lt"/>
        <a:ea typeface="+mn-ea"/>
        <a:cs typeface="+mn-cs"/>
      </a:defRPr>
    </a:lvl7pPr>
    <a:lvl8pPr marL="4282455" algn="l" defTabSz="1223559" rtl="0" eaLnBrk="1" latinLnBrk="0" hangingPunct="1">
      <a:defRPr sz="2400" kern="1200">
        <a:solidFill>
          <a:schemeClr val="tx1"/>
        </a:solidFill>
        <a:latin typeface="+mn-lt"/>
        <a:ea typeface="+mn-ea"/>
        <a:cs typeface="+mn-cs"/>
      </a:defRPr>
    </a:lvl8pPr>
    <a:lvl9pPr marL="4894235" algn="l" defTabSz="1223559"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720" y="-102"/>
      </p:cViewPr>
      <p:guideLst>
        <p:guide orient="horz" pos="2189"/>
        <p:guide pos="383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4.pn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3.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2.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png"/><Relationship Id="rId28" Type="http://schemas.openxmlformats.org/officeDocument/2006/relationships/image" Target="../media/image6.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Master" Target="../slideMasters/slideMaster1.xml"/><Relationship Id="rId27" Type="http://schemas.openxmlformats.org/officeDocument/2006/relationships/image" Target="../media/image5.png"/><Relationship Id="rId30"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733" y="2158537"/>
            <a:ext cx="10344309" cy="148942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5466" y="3937476"/>
            <a:ext cx="8518843" cy="1775725"/>
          </a:xfrm>
        </p:spPr>
        <p:txBody>
          <a:bodyPr/>
          <a:lstStyle>
            <a:lvl1pPr marL="0" indent="0" algn="ctr">
              <a:buNone/>
              <a:defRPr>
                <a:solidFill>
                  <a:schemeClr val="tx1">
                    <a:tint val="75000"/>
                  </a:schemeClr>
                </a:solidFill>
              </a:defRPr>
            </a:lvl1pPr>
            <a:lvl2pPr marL="611779" indent="0" algn="ctr">
              <a:buNone/>
              <a:defRPr>
                <a:solidFill>
                  <a:schemeClr val="tx1">
                    <a:tint val="75000"/>
                  </a:schemeClr>
                </a:solidFill>
              </a:defRPr>
            </a:lvl2pPr>
            <a:lvl3pPr marL="1223559" indent="0" algn="ctr">
              <a:buNone/>
              <a:defRPr>
                <a:solidFill>
                  <a:schemeClr val="tx1">
                    <a:tint val="75000"/>
                  </a:schemeClr>
                </a:solidFill>
              </a:defRPr>
            </a:lvl3pPr>
            <a:lvl4pPr marL="1835338" indent="0" algn="ctr">
              <a:buNone/>
              <a:defRPr>
                <a:solidFill>
                  <a:schemeClr val="tx1">
                    <a:tint val="75000"/>
                  </a:schemeClr>
                </a:solidFill>
              </a:defRPr>
            </a:lvl4pPr>
            <a:lvl5pPr marL="2447117" indent="0" algn="ctr">
              <a:buNone/>
              <a:defRPr>
                <a:solidFill>
                  <a:schemeClr val="tx1">
                    <a:tint val="75000"/>
                  </a:schemeClr>
                </a:solidFill>
              </a:defRPr>
            </a:lvl5pPr>
            <a:lvl6pPr marL="3058897" indent="0" algn="ctr">
              <a:buNone/>
              <a:defRPr>
                <a:solidFill>
                  <a:schemeClr val="tx1">
                    <a:tint val="75000"/>
                  </a:schemeClr>
                </a:solidFill>
              </a:defRPr>
            </a:lvl6pPr>
            <a:lvl7pPr marL="3670676" indent="0" algn="ctr">
              <a:buNone/>
              <a:defRPr>
                <a:solidFill>
                  <a:schemeClr val="tx1">
                    <a:tint val="75000"/>
                  </a:schemeClr>
                </a:solidFill>
              </a:defRPr>
            </a:lvl7pPr>
            <a:lvl8pPr marL="4282455" indent="0" algn="ctr">
              <a:buNone/>
              <a:defRPr>
                <a:solidFill>
                  <a:schemeClr val="tx1">
                    <a:tint val="75000"/>
                  </a:schemeClr>
                </a:solidFill>
              </a:defRPr>
            </a:lvl8pPr>
            <a:lvl9pPr marL="48942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23087" y="278264"/>
            <a:ext cx="2738199" cy="592873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8489" y="278264"/>
            <a:ext cx="8011769" cy="592873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13" name="图片 12" descr="4"/>
          <p:cNvPicPr>
            <a:picLocks noChangeAspect="1"/>
          </p:cNvPicPr>
          <p:nvPr>
            <p:custDataLst>
              <p:tags r:id="rId1"/>
            </p:custDataLst>
          </p:nvPr>
        </p:nvPicPr>
        <p:blipFill>
          <a:blip r:embed="rId23"/>
          <a:stretch>
            <a:fillRect/>
          </a:stretch>
        </p:blipFill>
        <p:spPr>
          <a:xfrm rot="13260000">
            <a:off x="3697838" y="-1522234"/>
            <a:ext cx="3611000" cy="4318357"/>
          </a:xfrm>
          <a:custGeom>
            <a:avLst/>
            <a:gdLst>
              <a:gd name="connsiteX0" fmla="*/ 3617595 w 3617595"/>
              <a:gd name="connsiteY0" fmla="*/ 1413996 h 4262120"/>
              <a:gd name="connsiteX1" fmla="*/ 341203 w 3617595"/>
              <a:gd name="connsiteY1" fmla="*/ 4262120 h 4262120"/>
              <a:gd name="connsiteX2" fmla="*/ 0 w 3617595"/>
              <a:gd name="connsiteY2" fmla="*/ 4262120 h 4262120"/>
              <a:gd name="connsiteX3" fmla="*/ 0 w 3617595"/>
              <a:gd name="connsiteY3" fmla="*/ 0 h 4262120"/>
              <a:gd name="connsiteX4" fmla="*/ 3617595 w 3617595"/>
              <a:gd name="connsiteY4" fmla="*/ 0 h 4262120"/>
              <a:gd name="connsiteX5" fmla="*/ 3617595 w 3617595"/>
              <a:gd name="connsiteY5" fmla="*/ 4262120 h 4262120"/>
              <a:gd name="connsiteX6" fmla="*/ 3598761 w 3617595"/>
              <a:gd name="connsiteY6" fmla="*/ 4262120 h 4262120"/>
              <a:gd name="connsiteX7" fmla="*/ 3617595 w 3617595"/>
              <a:gd name="connsiteY7" fmla="*/ 4245748 h 426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7595" h="4262120">
                <a:moveTo>
                  <a:pt x="3617595" y="1413996"/>
                </a:moveTo>
                <a:lnTo>
                  <a:pt x="341203" y="4262120"/>
                </a:lnTo>
                <a:lnTo>
                  <a:pt x="0" y="4262120"/>
                </a:lnTo>
                <a:lnTo>
                  <a:pt x="0" y="0"/>
                </a:lnTo>
                <a:lnTo>
                  <a:pt x="3617595" y="0"/>
                </a:lnTo>
                <a:close/>
                <a:moveTo>
                  <a:pt x="3617595" y="4262120"/>
                </a:moveTo>
                <a:lnTo>
                  <a:pt x="3598761" y="4262120"/>
                </a:lnTo>
                <a:lnTo>
                  <a:pt x="3617595" y="4245748"/>
                </a:lnTo>
                <a:close/>
              </a:path>
            </a:pathLst>
          </a:custGeom>
          <a:ln>
            <a:noFill/>
          </a:ln>
        </p:spPr>
      </p:pic>
      <p:grpSp>
        <p:nvGrpSpPr>
          <p:cNvPr id="3" name="组合 2"/>
          <p:cNvGrpSpPr/>
          <p:nvPr>
            <p:custDataLst>
              <p:tags r:id="rId2"/>
            </p:custDataLst>
          </p:nvPr>
        </p:nvGrpSpPr>
        <p:grpSpPr>
          <a:xfrm>
            <a:off x="-155925" y="-17371"/>
            <a:ext cx="12928484" cy="8149032"/>
            <a:chOff x="-246" y="-27"/>
            <a:chExt cx="20397" cy="12666"/>
          </a:xfrm>
        </p:grpSpPr>
        <p:pic>
          <p:nvPicPr>
            <p:cNvPr id="9" name="图片 8" descr="3"/>
            <p:cNvPicPr>
              <a:picLocks noChangeAspect="1"/>
            </p:cNvPicPr>
            <p:nvPr>
              <p:custDataLst>
                <p:tags r:id="rId10"/>
              </p:custDataLst>
            </p:nvPr>
          </p:nvPicPr>
          <p:blipFill>
            <a:blip r:embed="rId24"/>
            <a:stretch>
              <a:fillRect/>
            </a:stretch>
          </p:blipFill>
          <p:spPr>
            <a:xfrm>
              <a:off x="0" y="-27"/>
              <a:ext cx="5085" cy="4913"/>
            </a:xfrm>
            <a:prstGeom prst="rect">
              <a:avLst/>
            </a:prstGeom>
          </p:spPr>
        </p:pic>
        <p:pic>
          <p:nvPicPr>
            <p:cNvPr id="12" name="图片 11" descr="6"/>
            <p:cNvPicPr>
              <a:picLocks noChangeAspect="1"/>
            </p:cNvPicPr>
            <p:nvPr>
              <p:custDataLst>
                <p:tags r:id="rId11"/>
              </p:custDataLst>
            </p:nvPr>
          </p:nvPicPr>
          <p:blipFill>
            <a:blip r:embed="rId25"/>
            <a:stretch>
              <a:fillRect/>
            </a:stretch>
          </p:blipFill>
          <p:spPr>
            <a:xfrm>
              <a:off x="13897" y="4867"/>
              <a:ext cx="6255" cy="6712"/>
            </a:xfrm>
            <a:prstGeom prst="rect">
              <a:avLst/>
            </a:prstGeom>
          </p:spPr>
        </p:pic>
        <p:pic>
          <p:nvPicPr>
            <p:cNvPr id="7" name="图片 6" descr="1"/>
            <p:cNvPicPr>
              <a:picLocks noChangeAspect="1"/>
            </p:cNvPicPr>
            <p:nvPr>
              <p:custDataLst>
                <p:tags r:id="rId12"/>
              </p:custDataLst>
            </p:nvPr>
          </p:nvPicPr>
          <p:blipFill>
            <a:blip r:embed="rId26"/>
            <a:stretch>
              <a:fillRect/>
            </a:stretch>
          </p:blipFill>
          <p:spPr>
            <a:xfrm>
              <a:off x="12468" y="-27"/>
              <a:ext cx="6711" cy="4947"/>
            </a:xfrm>
            <a:prstGeom prst="rect">
              <a:avLst/>
            </a:prstGeom>
          </p:spPr>
        </p:pic>
        <p:pic>
          <p:nvPicPr>
            <p:cNvPr id="8" name="图片 7" descr="2"/>
            <p:cNvPicPr>
              <a:picLocks noChangeAspect="1"/>
            </p:cNvPicPr>
            <p:nvPr>
              <p:custDataLst>
                <p:tags r:id="rId13"/>
              </p:custDataLst>
            </p:nvPr>
          </p:nvPicPr>
          <p:blipFill>
            <a:blip r:embed="rId27"/>
            <a:stretch>
              <a:fillRect/>
            </a:stretch>
          </p:blipFill>
          <p:spPr>
            <a:xfrm>
              <a:off x="-246" y="4867"/>
              <a:ext cx="6034" cy="5948"/>
            </a:xfrm>
            <a:prstGeom prst="rect">
              <a:avLst/>
            </a:prstGeom>
          </p:spPr>
        </p:pic>
        <p:pic>
          <p:nvPicPr>
            <p:cNvPr id="15" name="图片 14" descr="4"/>
            <p:cNvPicPr>
              <a:picLocks noChangeAspect="1"/>
            </p:cNvPicPr>
            <p:nvPr>
              <p:custDataLst>
                <p:tags r:id="rId14"/>
              </p:custDataLst>
            </p:nvPr>
          </p:nvPicPr>
          <p:blipFill>
            <a:blip r:embed="rId23"/>
            <a:stretch>
              <a:fillRect/>
            </a:stretch>
          </p:blipFill>
          <p:spPr>
            <a:xfrm rot="1800000">
              <a:off x="8685" y="5927"/>
              <a:ext cx="5697" cy="6712"/>
            </a:xfrm>
            <a:custGeom>
              <a:avLst/>
              <a:gdLst>
                <a:gd name="connsiteX0" fmla="*/ 0 w 3617595"/>
                <a:gd name="connsiteY0" fmla="*/ 0 h 4262120"/>
                <a:gd name="connsiteX1" fmla="*/ 3617595 w 3617595"/>
                <a:gd name="connsiteY1" fmla="*/ 0 h 4262120"/>
                <a:gd name="connsiteX2" fmla="*/ 3617595 w 3617595"/>
                <a:gd name="connsiteY2" fmla="*/ 2199068 h 4262120"/>
                <a:gd name="connsiteX3" fmla="*/ 44283 w 3617595"/>
                <a:gd name="connsiteY3" fmla="*/ 4262120 h 4262120"/>
                <a:gd name="connsiteX4" fmla="*/ 0 w 3617595"/>
                <a:gd name="connsiteY4" fmla="*/ 4262120 h 4262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7595" h="4262120">
                  <a:moveTo>
                    <a:pt x="0" y="0"/>
                  </a:moveTo>
                  <a:lnTo>
                    <a:pt x="3617595" y="0"/>
                  </a:lnTo>
                  <a:lnTo>
                    <a:pt x="3617595" y="2199068"/>
                  </a:lnTo>
                  <a:lnTo>
                    <a:pt x="44283" y="4262120"/>
                  </a:lnTo>
                  <a:lnTo>
                    <a:pt x="0" y="4262120"/>
                  </a:lnTo>
                  <a:close/>
                </a:path>
              </a:pathLst>
            </a:custGeom>
          </p:spPr>
        </p:pic>
        <p:pic>
          <p:nvPicPr>
            <p:cNvPr id="11" name="图片 10" descr="5"/>
            <p:cNvPicPr>
              <a:picLocks noChangeAspect="1"/>
            </p:cNvPicPr>
            <p:nvPr>
              <p:custDataLst>
                <p:tags r:id="rId15"/>
              </p:custDataLst>
            </p:nvPr>
          </p:nvPicPr>
          <p:blipFill>
            <a:blip r:embed="rId28"/>
            <a:stretch>
              <a:fillRect/>
            </a:stretch>
          </p:blipFill>
          <p:spPr>
            <a:xfrm rot="2700000">
              <a:off x="5337" y="8209"/>
              <a:ext cx="2171" cy="2434"/>
            </a:xfrm>
            <a:prstGeom prst="rect">
              <a:avLst/>
            </a:prstGeom>
          </p:spPr>
        </p:pic>
        <p:pic>
          <p:nvPicPr>
            <p:cNvPr id="25" name="图片 24"/>
            <p:cNvPicPr>
              <a:picLocks noChangeAspect="1"/>
            </p:cNvPicPr>
            <p:nvPr>
              <p:custDataLst>
                <p:tags r:id="rId16"/>
              </p:custDataLst>
            </p:nvPr>
          </p:nvPicPr>
          <p:blipFill>
            <a:blip r:embed="rId29"/>
            <a:stretch>
              <a:fillRect/>
            </a:stretch>
          </p:blipFill>
          <p:spPr>
            <a:xfrm>
              <a:off x="1485" y="5377"/>
              <a:ext cx="5557" cy="4595"/>
            </a:xfrm>
            <a:prstGeom prst="rect">
              <a:avLst/>
            </a:prstGeom>
          </p:spPr>
        </p:pic>
        <p:pic>
          <p:nvPicPr>
            <p:cNvPr id="26" name="图片 25"/>
            <p:cNvPicPr>
              <a:picLocks noChangeAspect="1"/>
            </p:cNvPicPr>
            <p:nvPr>
              <p:custDataLst>
                <p:tags r:id="rId17"/>
              </p:custDataLst>
            </p:nvPr>
          </p:nvPicPr>
          <p:blipFill>
            <a:blip r:embed="rId29"/>
            <a:stretch>
              <a:fillRect/>
            </a:stretch>
          </p:blipFill>
          <p:spPr>
            <a:xfrm>
              <a:off x="11327" y="782"/>
              <a:ext cx="5557" cy="4595"/>
            </a:xfrm>
            <a:prstGeom prst="rect">
              <a:avLst/>
            </a:prstGeom>
          </p:spPr>
        </p:pic>
        <p:pic>
          <p:nvPicPr>
            <p:cNvPr id="27" name="图片 26"/>
            <p:cNvPicPr>
              <a:picLocks noChangeAspect="1"/>
            </p:cNvPicPr>
            <p:nvPr>
              <p:custDataLst>
                <p:tags r:id="rId18"/>
              </p:custDataLst>
            </p:nvPr>
          </p:nvPicPr>
          <p:blipFill>
            <a:blip r:embed="rId29"/>
            <a:stretch>
              <a:fillRect/>
            </a:stretch>
          </p:blipFill>
          <p:spPr>
            <a:xfrm>
              <a:off x="2518" y="782"/>
              <a:ext cx="5557" cy="4595"/>
            </a:xfrm>
            <a:prstGeom prst="rect">
              <a:avLst/>
            </a:prstGeom>
          </p:spPr>
        </p:pic>
        <p:pic>
          <p:nvPicPr>
            <p:cNvPr id="28" name="图片 27"/>
            <p:cNvPicPr>
              <a:picLocks noChangeAspect="1"/>
            </p:cNvPicPr>
            <p:nvPr>
              <p:custDataLst>
                <p:tags r:id="rId19"/>
              </p:custDataLst>
            </p:nvPr>
          </p:nvPicPr>
          <p:blipFill>
            <a:blip r:embed="rId29"/>
            <a:stretch>
              <a:fillRect/>
            </a:stretch>
          </p:blipFill>
          <p:spPr>
            <a:xfrm>
              <a:off x="7042" y="6918"/>
              <a:ext cx="5557" cy="4595"/>
            </a:xfrm>
            <a:prstGeom prst="rect">
              <a:avLst/>
            </a:prstGeom>
          </p:spPr>
        </p:pic>
        <p:pic>
          <p:nvPicPr>
            <p:cNvPr id="23" name="图片 22"/>
            <p:cNvPicPr>
              <a:picLocks noChangeAspect="1"/>
            </p:cNvPicPr>
            <p:nvPr>
              <p:custDataLst>
                <p:tags r:id="rId20"/>
              </p:custDataLst>
            </p:nvPr>
          </p:nvPicPr>
          <p:blipFill>
            <a:blip r:embed="rId30"/>
            <a:stretch>
              <a:fillRect/>
            </a:stretch>
          </p:blipFill>
          <p:spPr>
            <a:xfrm>
              <a:off x="1485" y="4131"/>
              <a:ext cx="647" cy="538"/>
            </a:xfrm>
            <a:prstGeom prst="rect">
              <a:avLst/>
            </a:prstGeom>
          </p:spPr>
        </p:pic>
        <p:pic>
          <p:nvPicPr>
            <p:cNvPr id="24" name="图片 23"/>
            <p:cNvPicPr>
              <a:picLocks noChangeAspect="1"/>
            </p:cNvPicPr>
            <p:nvPr>
              <p:custDataLst>
                <p:tags r:id="rId21"/>
              </p:custDataLst>
            </p:nvPr>
          </p:nvPicPr>
          <p:blipFill>
            <a:blip r:embed="rId31"/>
            <a:stretch>
              <a:fillRect/>
            </a:stretch>
          </p:blipFill>
          <p:spPr>
            <a:xfrm>
              <a:off x="16884" y="4229"/>
              <a:ext cx="743" cy="741"/>
            </a:xfrm>
            <a:prstGeom prst="rect">
              <a:avLst/>
            </a:prstGeom>
          </p:spPr>
        </p:pic>
      </p:grpSp>
      <p:sp>
        <p:nvSpPr>
          <p:cNvPr id="20" name="标题 19"/>
          <p:cNvSpPr>
            <a:spLocks noGrp="1"/>
          </p:cNvSpPr>
          <p:nvPr>
            <p:ph type="ctrTitle" hasCustomPrompt="1"/>
            <p:custDataLst>
              <p:tags r:id="rId3"/>
            </p:custDataLst>
          </p:nvPr>
        </p:nvSpPr>
        <p:spPr>
          <a:xfrm>
            <a:off x="2260272" y="2224975"/>
            <a:ext cx="7650428" cy="1342280"/>
          </a:xfrm>
        </p:spPr>
        <p:txBody>
          <a:bodyPr anchor="b">
            <a:normAutofit/>
          </a:bodyPr>
          <a:lstStyle>
            <a:lvl1pPr algn="ctr">
              <a:defRPr sz="8000" b="1" u="none" strike="noStrike" kern="1200" cap="none" spc="200" normalizeH="0" baseline="0">
                <a:solidFill>
                  <a:schemeClr val="bg1"/>
                </a:solidFill>
                <a:uFillTx/>
                <a:latin typeface="Arial" panose="020B0604020202020204" pitchFamily="34" charset="0"/>
                <a:ea typeface="汉仪旗黑-85S"/>
              </a:defRPr>
            </a:lvl1pPr>
          </a:lstStyle>
          <a:p>
            <a:r>
              <a:rPr lang="zh-CN" altLang="en-US" smtClean="0"/>
              <a:t>编辑</a:t>
            </a:r>
            <a:r>
              <a:rPr lang="zh-CN" altLang="en-US"/>
              <a:t>标题</a:t>
            </a:r>
          </a:p>
        </p:txBody>
      </p:sp>
      <p:sp>
        <p:nvSpPr>
          <p:cNvPr id="29" name="副标题 2"/>
          <p:cNvSpPr>
            <a:spLocks noGrp="1"/>
          </p:cNvSpPr>
          <p:nvPr>
            <p:ph type="subTitle" idx="1" hasCustomPrompt="1"/>
            <p:custDataLst>
              <p:tags r:id="rId4"/>
            </p:custDataLst>
          </p:nvPr>
        </p:nvSpPr>
        <p:spPr>
          <a:xfrm>
            <a:off x="4700216" y="3589140"/>
            <a:ext cx="2770540" cy="459585"/>
          </a:xfrm>
        </p:spPr>
        <p:txBody>
          <a:bodyPr>
            <a:normAutofit/>
          </a:bodyPr>
          <a:lstStyle>
            <a:lvl1pPr marL="0" indent="0" algn="ctr">
              <a:buNone/>
              <a:defRPr sz="18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4" name="日期占位符 3"/>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82F288E0-7875-42C4-84C8-98DBBD3BF4D2}" type="datetimeFigureOut">
              <a:rPr lang="zh-CN" altLang="en-US" smtClean="0"/>
              <a:t>2020/11/15</a:t>
            </a:fld>
            <a:endParaRPr lang="zh-CN" altLang="en-US"/>
          </a:p>
        </p:txBody>
      </p:sp>
      <p:sp>
        <p:nvSpPr>
          <p:cNvPr id="5" name="页脚占位符 4"/>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7D9BB5D0-35E4-459D-AEF3-FE4D7C45CC19}" type="slidenum">
              <a:rPr lang="zh-CN" altLang="en-US" smtClean="0"/>
              <a:t>‹#›</a:t>
            </a:fld>
            <a:endParaRPr lang="zh-CN" altLang="en-US"/>
          </a:p>
        </p:txBody>
      </p:sp>
      <p:sp>
        <p:nvSpPr>
          <p:cNvPr id="10" name="文本占位符 9"/>
          <p:cNvSpPr>
            <a:spLocks noGrp="1"/>
          </p:cNvSpPr>
          <p:nvPr>
            <p:ph type="body" sz="quarter" idx="13" hasCustomPrompt="1"/>
            <p:custDataLst>
              <p:tags r:id="rId8"/>
            </p:custDataLst>
          </p:nvPr>
        </p:nvSpPr>
        <p:spPr>
          <a:xfrm>
            <a:off x="3478448" y="4413475"/>
            <a:ext cx="2209964" cy="379340"/>
          </a:xfrm>
        </p:spPr>
        <p:txBody>
          <a:bodyPr/>
          <a:lstStyle>
            <a:lvl1pPr marL="0" indent="0" eaLnBrk="1" fontAlgn="auto" latinLnBrk="0" hangingPunct="1">
              <a:lnSpc>
                <a:spcPct val="120000"/>
              </a:lnSpc>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编辑文本</a:t>
            </a:r>
          </a:p>
        </p:txBody>
      </p:sp>
      <p:sp>
        <p:nvSpPr>
          <p:cNvPr id="16" name="文本占位符 15"/>
          <p:cNvSpPr>
            <a:spLocks noGrp="1"/>
          </p:cNvSpPr>
          <p:nvPr>
            <p:ph type="body" sz="quarter" idx="14" hasCustomPrompt="1"/>
            <p:custDataLst>
              <p:tags r:id="rId9"/>
            </p:custDataLst>
          </p:nvPr>
        </p:nvSpPr>
        <p:spPr>
          <a:xfrm>
            <a:off x="6693377" y="4413475"/>
            <a:ext cx="1942727" cy="379340"/>
          </a:xfrm>
        </p:spPr>
        <p:txBody>
          <a:bodyPr/>
          <a:lstStyle>
            <a:lvl1pPr marL="0" indent="0" algn="r" eaLnBrk="1" fontAlgn="auto" latinLnBrk="0" hangingPunct="1">
              <a:lnSpc>
                <a:spcPct val="120000"/>
              </a:lnSpc>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编辑文本</a:t>
            </a:r>
          </a:p>
        </p:txBody>
      </p:sp>
    </p:spTree>
    <p:extLst>
      <p:ext uri="{BB962C8B-B14F-4D97-AF65-F5344CB8AC3E}">
        <p14:creationId xmlns:p14="http://schemas.microsoft.com/office/powerpoint/2010/main" val="39213080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1328" y="4465048"/>
            <a:ext cx="10344309" cy="1380047"/>
          </a:xfrm>
        </p:spPr>
        <p:txBody>
          <a:bodyPr anchor="t"/>
          <a:lstStyle>
            <a:lvl1pPr algn="l">
              <a:defRPr sz="54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1328" y="2945066"/>
            <a:ext cx="10344309" cy="1519981"/>
          </a:xfrm>
        </p:spPr>
        <p:txBody>
          <a:bodyPr anchor="b"/>
          <a:lstStyle>
            <a:lvl1pPr marL="0" indent="0">
              <a:buNone/>
              <a:defRPr sz="2700">
                <a:solidFill>
                  <a:schemeClr val="tx1">
                    <a:tint val="75000"/>
                  </a:schemeClr>
                </a:solidFill>
              </a:defRPr>
            </a:lvl1pPr>
            <a:lvl2pPr marL="611779" indent="0">
              <a:buNone/>
              <a:defRPr sz="2400">
                <a:solidFill>
                  <a:schemeClr val="tx1">
                    <a:tint val="75000"/>
                  </a:schemeClr>
                </a:solidFill>
              </a:defRPr>
            </a:lvl2pPr>
            <a:lvl3pPr marL="1223559" indent="0">
              <a:buNone/>
              <a:defRPr sz="2100">
                <a:solidFill>
                  <a:schemeClr val="tx1">
                    <a:tint val="75000"/>
                  </a:schemeClr>
                </a:solidFill>
              </a:defRPr>
            </a:lvl3pPr>
            <a:lvl4pPr marL="1835338" indent="0">
              <a:buNone/>
              <a:defRPr sz="1900">
                <a:solidFill>
                  <a:schemeClr val="tx1">
                    <a:tint val="75000"/>
                  </a:schemeClr>
                </a:solidFill>
              </a:defRPr>
            </a:lvl4pPr>
            <a:lvl5pPr marL="2447117" indent="0">
              <a:buNone/>
              <a:defRPr sz="1900">
                <a:solidFill>
                  <a:schemeClr val="tx1">
                    <a:tint val="75000"/>
                  </a:schemeClr>
                </a:solidFill>
              </a:defRPr>
            </a:lvl5pPr>
            <a:lvl6pPr marL="3058897" indent="0">
              <a:buNone/>
              <a:defRPr sz="1900">
                <a:solidFill>
                  <a:schemeClr val="tx1">
                    <a:tint val="75000"/>
                  </a:schemeClr>
                </a:solidFill>
              </a:defRPr>
            </a:lvl6pPr>
            <a:lvl7pPr marL="3670676" indent="0">
              <a:buNone/>
              <a:defRPr sz="1900">
                <a:solidFill>
                  <a:schemeClr val="tx1">
                    <a:tint val="75000"/>
                  </a:schemeClr>
                </a:solidFill>
              </a:defRPr>
            </a:lvl7pPr>
            <a:lvl8pPr marL="4282455" indent="0">
              <a:buNone/>
              <a:defRPr sz="1900">
                <a:solidFill>
                  <a:schemeClr val="tx1">
                    <a:tint val="75000"/>
                  </a:schemeClr>
                </a:solidFill>
              </a:defRPr>
            </a:lvl8pPr>
            <a:lvl9pPr marL="4894235"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8489" y="1621315"/>
            <a:ext cx="5374984" cy="458568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6302" y="1621315"/>
            <a:ext cx="5374984" cy="458568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555368"/>
            <a:ext cx="5377097" cy="648204"/>
          </a:xfrm>
        </p:spPr>
        <p:txBody>
          <a:bodyPr anchor="b"/>
          <a:lstStyle>
            <a:lvl1pPr marL="0" indent="0">
              <a:buNone/>
              <a:defRPr sz="3200" b="1"/>
            </a:lvl1pPr>
            <a:lvl2pPr marL="611779" indent="0">
              <a:buNone/>
              <a:defRPr sz="2700" b="1"/>
            </a:lvl2pPr>
            <a:lvl3pPr marL="1223559" indent="0">
              <a:buNone/>
              <a:defRPr sz="2400" b="1"/>
            </a:lvl3pPr>
            <a:lvl4pPr marL="1835338" indent="0">
              <a:buNone/>
              <a:defRPr sz="2100" b="1"/>
            </a:lvl4pPr>
            <a:lvl5pPr marL="2447117" indent="0">
              <a:buNone/>
              <a:defRPr sz="2100" b="1"/>
            </a:lvl5pPr>
            <a:lvl6pPr marL="3058897" indent="0">
              <a:buNone/>
              <a:defRPr sz="2100" b="1"/>
            </a:lvl6pPr>
            <a:lvl7pPr marL="3670676" indent="0">
              <a:buNone/>
              <a:defRPr sz="2100" b="1"/>
            </a:lvl7pPr>
            <a:lvl8pPr marL="4282455" indent="0">
              <a:buNone/>
              <a:defRPr sz="2100" b="1"/>
            </a:lvl8pPr>
            <a:lvl9pPr marL="4894235"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8489" y="2203571"/>
            <a:ext cx="5377097" cy="400342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82081" y="1555368"/>
            <a:ext cx="5379210" cy="648204"/>
          </a:xfrm>
        </p:spPr>
        <p:txBody>
          <a:bodyPr anchor="b"/>
          <a:lstStyle>
            <a:lvl1pPr marL="0" indent="0">
              <a:buNone/>
              <a:defRPr sz="3200" b="1"/>
            </a:lvl1pPr>
            <a:lvl2pPr marL="611779" indent="0">
              <a:buNone/>
              <a:defRPr sz="2700" b="1"/>
            </a:lvl2pPr>
            <a:lvl3pPr marL="1223559" indent="0">
              <a:buNone/>
              <a:defRPr sz="2400" b="1"/>
            </a:lvl3pPr>
            <a:lvl4pPr marL="1835338" indent="0">
              <a:buNone/>
              <a:defRPr sz="2100" b="1"/>
            </a:lvl4pPr>
            <a:lvl5pPr marL="2447117" indent="0">
              <a:buNone/>
              <a:defRPr sz="2100" b="1"/>
            </a:lvl5pPr>
            <a:lvl6pPr marL="3058897" indent="0">
              <a:buNone/>
              <a:defRPr sz="2100" b="1"/>
            </a:lvl6pPr>
            <a:lvl7pPr marL="3670676" indent="0">
              <a:buNone/>
              <a:defRPr sz="2100" b="1"/>
            </a:lvl7pPr>
            <a:lvl8pPr marL="4282455" indent="0">
              <a:buNone/>
              <a:defRPr sz="2100" b="1"/>
            </a:lvl8pPr>
            <a:lvl9pPr marL="4894235"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82081" y="2203571"/>
            <a:ext cx="5379210" cy="400342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493" y="276652"/>
            <a:ext cx="4003772" cy="1177383"/>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58044" y="276656"/>
            <a:ext cx="6803242" cy="5930342"/>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8493" y="1454039"/>
            <a:ext cx="4003772" cy="4752959"/>
          </a:xfrm>
        </p:spPr>
        <p:txBody>
          <a:bodyPr/>
          <a:lstStyle>
            <a:lvl1pPr marL="0" indent="0">
              <a:buNone/>
              <a:defRPr sz="1900"/>
            </a:lvl1pPr>
            <a:lvl2pPr marL="611779" indent="0">
              <a:buNone/>
              <a:defRPr sz="1600"/>
            </a:lvl2pPr>
            <a:lvl3pPr marL="1223559" indent="0">
              <a:buNone/>
              <a:defRPr sz="1300"/>
            </a:lvl3pPr>
            <a:lvl4pPr marL="1835338" indent="0">
              <a:buNone/>
              <a:defRPr sz="1200"/>
            </a:lvl4pPr>
            <a:lvl5pPr marL="2447117" indent="0">
              <a:buNone/>
              <a:defRPr sz="1200"/>
            </a:lvl5pPr>
            <a:lvl6pPr marL="3058897" indent="0">
              <a:buNone/>
              <a:defRPr sz="1200"/>
            </a:lvl6pPr>
            <a:lvl7pPr marL="3670676" indent="0">
              <a:buNone/>
              <a:defRPr sz="1200"/>
            </a:lvl7pPr>
            <a:lvl8pPr marL="4282455" indent="0">
              <a:buNone/>
              <a:defRPr sz="1200"/>
            </a:lvl8pPr>
            <a:lvl9pPr marL="489423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5361" y="4863943"/>
            <a:ext cx="7301865" cy="574217"/>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5361" y="620860"/>
            <a:ext cx="7301865" cy="4169093"/>
          </a:xfrm>
        </p:spPr>
        <p:txBody>
          <a:bodyPr/>
          <a:lstStyle>
            <a:lvl1pPr marL="0" indent="0">
              <a:buNone/>
              <a:defRPr sz="4300"/>
            </a:lvl1pPr>
            <a:lvl2pPr marL="611779" indent="0">
              <a:buNone/>
              <a:defRPr sz="3700"/>
            </a:lvl2pPr>
            <a:lvl3pPr marL="1223559" indent="0">
              <a:buNone/>
              <a:defRPr sz="3200"/>
            </a:lvl3pPr>
            <a:lvl4pPr marL="1835338" indent="0">
              <a:buNone/>
              <a:defRPr sz="2700"/>
            </a:lvl4pPr>
            <a:lvl5pPr marL="2447117" indent="0">
              <a:buNone/>
              <a:defRPr sz="2700"/>
            </a:lvl5pPr>
            <a:lvl6pPr marL="3058897" indent="0">
              <a:buNone/>
              <a:defRPr sz="2700"/>
            </a:lvl6pPr>
            <a:lvl7pPr marL="3670676" indent="0">
              <a:buNone/>
              <a:defRPr sz="2700"/>
            </a:lvl7pPr>
            <a:lvl8pPr marL="4282455" indent="0">
              <a:buNone/>
              <a:defRPr sz="2700"/>
            </a:lvl8pPr>
            <a:lvl9pPr marL="4894235" indent="0">
              <a:buNone/>
              <a:defRPr sz="2700"/>
            </a:lvl9pPr>
          </a:lstStyle>
          <a:p>
            <a:endParaRPr lang="zh-CN" altLang="en-US"/>
          </a:p>
        </p:txBody>
      </p:sp>
      <p:sp>
        <p:nvSpPr>
          <p:cNvPr id="4" name="文本占位符 3"/>
          <p:cNvSpPr>
            <a:spLocks noGrp="1"/>
          </p:cNvSpPr>
          <p:nvPr>
            <p:ph type="body" sz="half" idx="2"/>
          </p:nvPr>
        </p:nvSpPr>
        <p:spPr>
          <a:xfrm>
            <a:off x="2385361" y="5438159"/>
            <a:ext cx="7301865" cy="815482"/>
          </a:xfrm>
        </p:spPr>
        <p:txBody>
          <a:bodyPr/>
          <a:lstStyle>
            <a:lvl1pPr marL="0" indent="0">
              <a:buNone/>
              <a:defRPr sz="1900"/>
            </a:lvl1pPr>
            <a:lvl2pPr marL="611779" indent="0">
              <a:buNone/>
              <a:defRPr sz="1600"/>
            </a:lvl2pPr>
            <a:lvl3pPr marL="1223559" indent="0">
              <a:buNone/>
              <a:defRPr sz="1300"/>
            </a:lvl3pPr>
            <a:lvl4pPr marL="1835338" indent="0">
              <a:buNone/>
              <a:defRPr sz="1200"/>
            </a:lvl4pPr>
            <a:lvl5pPr marL="2447117" indent="0">
              <a:buNone/>
              <a:defRPr sz="1200"/>
            </a:lvl5pPr>
            <a:lvl6pPr marL="3058897" indent="0">
              <a:buNone/>
              <a:defRPr sz="1200"/>
            </a:lvl6pPr>
            <a:lvl7pPr marL="3670676" indent="0">
              <a:buNone/>
              <a:defRPr sz="1200"/>
            </a:lvl7pPr>
            <a:lvl8pPr marL="4282455" indent="0">
              <a:buNone/>
              <a:defRPr sz="1200"/>
            </a:lvl8pPr>
            <a:lvl9pPr marL="489423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8489" y="278263"/>
            <a:ext cx="10952798" cy="1158081"/>
          </a:xfrm>
          <a:prstGeom prst="rect">
            <a:avLst/>
          </a:prstGeom>
        </p:spPr>
        <p:txBody>
          <a:bodyPr vert="horz" lIns="122356" tIns="61178" rIns="122356" bIns="6117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621315"/>
            <a:ext cx="10952798" cy="4585681"/>
          </a:xfrm>
          <a:prstGeom prst="rect">
            <a:avLst/>
          </a:prstGeom>
        </p:spPr>
        <p:txBody>
          <a:bodyPr vert="horz" lIns="122356" tIns="61178" rIns="122356" bIns="6117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8489" y="6440221"/>
            <a:ext cx="2839614" cy="369943"/>
          </a:xfrm>
          <a:prstGeom prst="rect">
            <a:avLst/>
          </a:prstGeom>
        </p:spPr>
        <p:txBody>
          <a:bodyPr vert="horz" lIns="122356" tIns="61178" rIns="122356" bIns="61178" rtlCol="0" anchor="ctr"/>
          <a:lstStyle>
            <a:lvl1pPr algn="l">
              <a:defRPr sz="1600">
                <a:solidFill>
                  <a:schemeClr val="tx1">
                    <a:tint val="75000"/>
                  </a:schemeClr>
                </a:solidFill>
              </a:defRPr>
            </a:lvl1p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3"/>
          </p:nvPr>
        </p:nvSpPr>
        <p:spPr>
          <a:xfrm>
            <a:off x="4158007" y="6440221"/>
            <a:ext cx="3853762" cy="369943"/>
          </a:xfrm>
          <a:prstGeom prst="rect">
            <a:avLst/>
          </a:prstGeom>
        </p:spPr>
        <p:txBody>
          <a:bodyPr vert="horz" lIns="122356" tIns="61178" rIns="122356" bIns="6117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21672" y="6440221"/>
            <a:ext cx="2839614" cy="369943"/>
          </a:xfrm>
          <a:prstGeom prst="rect">
            <a:avLst/>
          </a:prstGeom>
        </p:spPr>
        <p:txBody>
          <a:bodyPr vert="horz" lIns="122356" tIns="61178" rIns="122356" bIns="6117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23559" rtl="0" eaLnBrk="1" latinLnBrk="0" hangingPunct="1">
        <a:spcBef>
          <a:spcPct val="0"/>
        </a:spcBef>
        <a:buNone/>
        <a:defRPr sz="5900" kern="1200">
          <a:solidFill>
            <a:schemeClr val="tx1"/>
          </a:solidFill>
          <a:latin typeface="+mj-lt"/>
          <a:ea typeface="+mj-ea"/>
          <a:cs typeface="+mj-cs"/>
        </a:defRPr>
      </a:lvl1pPr>
    </p:titleStyle>
    <p:bodyStyle>
      <a:lvl1pPr marL="458834" indent="-458834" algn="l" defTabSz="122355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4141" indent="-382362" algn="l" defTabSz="122355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9448" indent="-305890" algn="l" defTabSz="122355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1228" indent="-305890" algn="l" defTabSz="122355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53007" indent="-305890" algn="l" defTabSz="122355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64786" indent="-305890" algn="l" defTabSz="122355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76566" indent="-305890" algn="l" defTabSz="122355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88345" indent="-305890" algn="l" defTabSz="122355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00124" indent="-305890" algn="l" defTabSz="122355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23559" rtl="0" eaLnBrk="1" latinLnBrk="0" hangingPunct="1">
        <a:defRPr sz="2400" kern="1200">
          <a:solidFill>
            <a:schemeClr val="tx1"/>
          </a:solidFill>
          <a:latin typeface="+mn-lt"/>
          <a:ea typeface="+mn-ea"/>
          <a:cs typeface="+mn-cs"/>
        </a:defRPr>
      </a:lvl1pPr>
      <a:lvl2pPr marL="611779" algn="l" defTabSz="1223559" rtl="0" eaLnBrk="1" latinLnBrk="0" hangingPunct="1">
        <a:defRPr sz="2400" kern="1200">
          <a:solidFill>
            <a:schemeClr val="tx1"/>
          </a:solidFill>
          <a:latin typeface="+mn-lt"/>
          <a:ea typeface="+mn-ea"/>
          <a:cs typeface="+mn-cs"/>
        </a:defRPr>
      </a:lvl2pPr>
      <a:lvl3pPr marL="1223559" algn="l" defTabSz="1223559" rtl="0" eaLnBrk="1" latinLnBrk="0" hangingPunct="1">
        <a:defRPr sz="2400" kern="1200">
          <a:solidFill>
            <a:schemeClr val="tx1"/>
          </a:solidFill>
          <a:latin typeface="+mn-lt"/>
          <a:ea typeface="+mn-ea"/>
          <a:cs typeface="+mn-cs"/>
        </a:defRPr>
      </a:lvl3pPr>
      <a:lvl4pPr marL="1835338" algn="l" defTabSz="1223559" rtl="0" eaLnBrk="1" latinLnBrk="0" hangingPunct="1">
        <a:defRPr sz="2400" kern="1200">
          <a:solidFill>
            <a:schemeClr val="tx1"/>
          </a:solidFill>
          <a:latin typeface="+mn-lt"/>
          <a:ea typeface="+mn-ea"/>
          <a:cs typeface="+mn-cs"/>
        </a:defRPr>
      </a:lvl4pPr>
      <a:lvl5pPr marL="2447117" algn="l" defTabSz="1223559" rtl="0" eaLnBrk="1" latinLnBrk="0" hangingPunct="1">
        <a:defRPr sz="2400" kern="1200">
          <a:solidFill>
            <a:schemeClr val="tx1"/>
          </a:solidFill>
          <a:latin typeface="+mn-lt"/>
          <a:ea typeface="+mn-ea"/>
          <a:cs typeface="+mn-cs"/>
        </a:defRPr>
      </a:lvl5pPr>
      <a:lvl6pPr marL="3058897" algn="l" defTabSz="1223559" rtl="0" eaLnBrk="1" latinLnBrk="0" hangingPunct="1">
        <a:defRPr sz="2400" kern="1200">
          <a:solidFill>
            <a:schemeClr val="tx1"/>
          </a:solidFill>
          <a:latin typeface="+mn-lt"/>
          <a:ea typeface="+mn-ea"/>
          <a:cs typeface="+mn-cs"/>
        </a:defRPr>
      </a:lvl6pPr>
      <a:lvl7pPr marL="3670676" algn="l" defTabSz="1223559" rtl="0" eaLnBrk="1" latinLnBrk="0" hangingPunct="1">
        <a:defRPr sz="2400" kern="1200">
          <a:solidFill>
            <a:schemeClr val="tx1"/>
          </a:solidFill>
          <a:latin typeface="+mn-lt"/>
          <a:ea typeface="+mn-ea"/>
          <a:cs typeface="+mn-cs"/>
        </a:defRPr>
      </a:lvl7pPr>
      <a:lvl8pPr marL="4282455" algn="l" defTabSz="1223559" rtl="0" eaLnBrk="1" latinLnBrk="0" hangingPunct="1">
        <a:defRPr sz="2400" kern="1200">
          <a:solidFill>
            <a:schemeClr val="tx1"/>
          </a:solidFill>
          <a:latin typeface="+mn-lt"/>
          <a:ea typeface="+mn-ea"/>
          <a:cs typeface="+mn-cs"/>
        </a:defRPr>
      </a:lvl8pPr>
      <a:lvl9pPr marL="4894235" algn="l" defTabSz="122355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27649"/>
          <p:cNvSpPr/>
          <p:nvPr/>
        </p:nvSpPr>
        <p:spPr>
          <a:xfrm>
            <a:off x="1977588" y="77206"/>
            <a:ext cx="7758232" cy="1158081"/>
          </a:xfrm>
          <a:prstGeom prst="rect">
            <a:avLst/>
          </a:prstGeom>
          <a:noFill/>
          <a:ln w="9525">
            <a:noFill/>
          </a:ln>
        </p:spPr>
        <p:txBody>
          <a:bodyPr anchor="ctr"/>
          <a:lstStyle/>
          <a:p>
            <a:pPr algn="ctr"/>
            <a:r>
              <a:rPr lang="zh-CN" altLang="en-US" sz="6000" b="1" dirty="0">
                <a:solidFill>
                  <a:srgbClr val="0000FF"/>
                </a:solidFill>
                <a:latin typeface="Times New Roman" panose="02020603050405020304" pitchFamily="18" charset="0"/>
                <a:ea typeface="华文行楷" pitchFamily="2" charset="-122"/>
              </a:rPr>
              <a:t>热机</a:t>
            </a:r>
          </a:p>
        </p:txBody>
      </p:sp>
      <p:pic>
        <p:nvPicPr>
          <p:cNvPr id="27651" name="图片 27650" descr="7675329_213741424000_2"/>
          <p:cNvPicPr>
            <a:picLocks noChangeAspect="1"/>
          </p:cNvPicPr>
          <p:nvPr/>
        </p:nvPicPr>
        <p:blipFill>
          <a:blip r:embed="rId3"/>
          <a:stretch>
            <a:fillRect/>
          </a:stretch>
        </p:blipFill>
        <p:spPr>
          <a:xfrm>
            <a:off x="1700283" y="1066401"/>
            <a:ext cx="3018674" cy="1970346"/>
          </a:xfrm>
          <a:prstGeom prst="rect">
            <a:avLst/>
          </a:prstGeom>
          <a:noFill/>
          <a:ln w="9525">
            <a:noFill/>
          </a:ln>
        </p:spPr>
      </p:pic>
      <p:pic>
        <p:nvPicPr>
          <p:cNvPr id="27652" name="图片 27651" descr="201617-120GFJ13815"/>
          <p:cNvPicPr>
            <a:picLocks noChangeAspect="1"/>
          </p:cNvPicPr>
          <p:nvPr/>
        </p:nvPicPr>
        <p:blipFill>
          <a:blip r:embed="rId4"/>
          <a:stretch>
            <a:fillRect/>
          </a:stretch>
        </p:blipFill>
        <p:spPr>
          <a:xfrm>
            <a:off x="6300395" y="3109127"/>
            <a:ext cx="3738086" cy="1896358"/>
          </a:xfrm>
          <a:prstGeom prst="rect">
            <a:avLst/>
          </a:prstGeom>
          <a:noFill/>
          <a:ln w="9525">
            <a:noFill/>
          </a:ln>
        </p:spPr>
      </p:pic>
      <p:pic>
        <p:nvPicPr>
          <p:cNvPr id="27653" name="图片 27652" descr="泰2"/>
          <p:cNvPicPr>
            <a:picLocks noChangeAspect="1"/>
          </p:cNvPicPr>
          <p:nvPr/>
        </p:nvPicPr>
        <p:blipFill>
          <a:blip r:embed="rId5"/>
          <a:stretch>
            <a:fillRect/>
          </a:stretch>
        </p:blipFill>
        <p:spPr>
          <a:xfrm>
            <a:off x="1700284" y="3109128"/>
            <a:ext cx="4528804" cy="1823978"/>
          </a:xfrm>
          <a:prstGeom prst="rect">
            <a:avLst/>
          </a:prstGeom>
          <a:noFill/>
          <a:ln w="25400" cap="flat" cmpd="sng">
            <a:solidFill>
              <a:schemeClr val="tx2"/>
            </a:solidFill>
            <a:prstDash val="solid"/>
            <a:miter/>
            <a:headEnd type="none" w="med" len="med"/>
            <a:tailEnd type="none" w="med" len="med"/>
          </a:ln>
          <a:effectLst>
            <a:outerShdw dist="107763" dir="2699999" algn="ctr" rotWithShape="0">
              <a:srgbClr val="808080">
                <a:alpha val="50000"/>
              </a:srgbClr>
            </a:outerShdw>
          </a:effectLst>
        </p:spPr>
      </p:pic>
      <p:pic>
        <p:nvPicPr>
          <p:cNvPr id="27654" name="图片 27653" descr="p000010822"/>
          <p:cNvPicPr>
            <a:picLocks noChangeAspect="1"/>
          </p:cNvPicPr>
          <p:nvPr/>
        </p:nvPicPr>
        <p:blipFill>
          <a:blip r:embed="rId6"/>
          <a:stretch>
            <a:fillRect/>
          </a:stretch>
        </p:blipFill>
        <p:spPr>
          <a:xfrm>
            <a:off x="7522126" y="1066401"/>
            <a:ext cx="2866552" cy="1970346"/>
          </a:xfrm>
          <a:prstGeom prst="rect">
            <a:avLst/>
          </a:prstGeom>
          <a:noFill/>
          <a:ln w="9525">
            <a:noFill/>
          </a:ln>
        </p:spPr>
      </p:pic>
      <p:pic>
        <p:nvPicPr>
          <p:cNvPr id="27655" name="图片 27654" descr="5144976_001632597665_2"/>
          <p:cNvPicPr>
            <a:picLocks noChangeAspect="1"/>
          </p:cNvPicPr>
          <p:nvPr/>
        </p:nvPicPr>
        <p:blipFill>
          <a:blip r:embed="rId7"/>
          <a:stretch>
            <a:fillRect/>
          </a:stretch>
        </p:blipFill>
        <p:spPr>
          <a:xfrm>
            <a:off x="4718957" y="1066401"/>
            <a:ext cx="2803169" cy="1970346"/>
          </a:xfrm>
          <a:prstGeom prst="rect">
            <a:avLst/>
          </a:prstGeom>
          <a:noFill/>
          <a:ln w="9525">
            <a:noFill/>
          </a:ln>
        </p:spPr>
      </p:pic>
      <p:sp>
        <p:nvSpPr>
          <p:cNvPr id="27656" name="文本框 27655"/>
          <p:cNvSpPr txBox="1"/>
          <p:nvPr/>
        </p:nvSpPr>
        <p:spPr>
          <a:xfrm>
            <a:off x="5207016" y="5444591"/>
            <a:ext cx="1597283" cy="653673"/>
          </a:xfrm>
          <a:prstGeom prst="rect">
            <a:avLst/>
          </a:prstGeom>
          <a:noFill/>
          <a:ln w="9525" cap="flat" cmpd="sng">
            <a:solidFill>
              <a:schemeClr val="tx1"/>
            </a:solidFill>
            <a:prstDash val="solid"/>
            <a:miter/>
            <a:headEnd type="none" w="med" len="med"/>
            <a:tailEnd type="none" w="med" len="med"/>
          </a:ln>
        </p:spPr>
        <p:txBody>
          <a:bodyPr anchor="t">
            <a:spAutoFit/>
          </a:bodyPr>
          <a:lstStyle/>
          <a:p>
            <a:pPr>
              <a:spcBef>
                <a:spcPct val="50000"/>
              </a:spcBef>
            </a:pPr>
            <a:r>
              <a:rPr lang="zh-CN" altLang="en-US" sz="3600" b="1">
                <a:latin typeface="Times New Roman" panose="02020603050405020304" pitchFamily="18" charset="0"/>
                <a:ea typeface="楷体_GB2312" pitchFamily="49" charset="-122"/>
              </a:rPr>
              <a:t>内    能</a:t>
            </a:r>
          </a:p>
        </p:txBody>
      </p:sp>
      <p:sp>
        <p:nvSpPr>
          <p:cNvPr id="27657" name="文本框 27656"/>
          <p:cNvSpPr txBox="1"/>
          <p:nvPr/>
        </p:nvSpPr>
        <p:spPr>
          <a:xfrm>
            <a:off x="8583812" y="5441374"/>
            <a:ext cx="1597283" cy="653673"/>
          </a:xfrm>
          <a:prstGeom prst="rect">
            <a:avLst/>
          </a:prstGeom>
          <a:noFill/>
          <a:ln w="9525" cap="flat" cmpd="sng">
            <a:solidFill>
              <a:schemeClr val="tx1"/>
            </a:solidFill>
            <a:prstDash val="solid"/>
            <a:miter/>
            <a:headEnd type="none" w="med" len="med"/>
            <a:tailEnd type="none" w="med" len="med"/>
          </a:ln>
        </p:spPr>
        <p:txBody>
          <a:bodyPr anchor="t">
            <a:spAutoFit/>
          </a:bodyPr>
          <a:lstStyle/>
          <a:p>
            <a:pPr>
              <a:spcBef>
                <a:spcPct val="50000"/>
              </a:spcBef>
            </a:pPr>
            <a:r>
              <a:rPr lang="zh-CN" altLang="en-US" sz="3600" b="1">
                <a:latin typeface="Times New Roman" panose="02020603050405020304" pitchFamily="18" charset="0"/>
                <a:ea typeface="楷体_GB2312" pitchFamily="49" charset="-122"/>
              </a:rPr>
              <a:t>机械能</a:t>
            </a:r>
          </a:p>
        </p:txBody>
      </p:sp>
      <p:sp>
        <p:nvSpPr>
          <p:cNvPr id="27658" name="文本框 27657"/>
          <p:cNvSpPr txBox="1"/>
          <p:nvPr/>
        </p:nvSpPr>
        <p:spPr>
          <a:xfrm>
            <a:off x="7095866" y="5151854"/>
            <a:ext cx="1216978" cy="591265"/>
          </a:xfrm>
          <a:prstGeom prst="rect">
            <a:avLst/>
          </a:prstGeom>
          <a:noFill/>
          <a:ln w="9525">
            <a:noFill/>
          </a:ln>
        </p:spPr>
        <p:txBody>
          <a:bodyPr anchor="t">
            <a:spAutoFit/>
          </a:bodyPr>
          <a:lstStyle/>
          <a:p>
            <a:pPr>
              <a:spcBef>
                <a:spcPct val="50000"/>
              </a:spcBef>
            </a:pPr>
            <a:r>
              <a:rPr lang="zh-CN" altLang="en-US" sz="3200" b="1">
                <a:solidFill>
                  <a:srgbClr val="FF0000"/>
                </a:solidFill>
                <a:latin typeface="Times New Roman" panose="02020603050405020304" pitchFamily="18" charset="0"/>
                <a:ea typeface="宋体" panose="02010600030101010101" pitchFamily="2" charset="-122"/>
              </a:rPr>
              <a:t>做功</a:t>
            </a:r>
          </a:p>
        </p:txBody>
      </p:sp>
      <p:sp>
        <p:nvSpPr>
          <p:cNvPr id="27659" name="直接连接符 27658"/>
          <p:cNvSpPr/>
          <p:nvPr/>
        </p:nvSpPr>
        <p:spPr>
          <a:xfrm>
            <a:off x="6946913" y="5809708"/>
            <a:ext cx="1445161" cy="0"/>
          </a:xfrm>
          <a:prstGeom prst="line">
            <a:avLst/>
          </a:prstGeom>
          <a:ln w="63500" cap="flat" cmpd="sng">
            <a:solidFill>
              <a:srgbClr val="FF0000"/>
            </a:solidFill>
            <a:prstDash val="solid"/>
            <a:round/>
            <a:headEnd type="none" w="med" len="med"/>
            <a:tailEnd type="triangle" w="lg" len="lg"/>
          </a:ln>
        </p:spPr>
        <p:txBody>
          <a:bodyPr/>
          <a:lstStyle/>
          <a:p>
            <a:endParaRPr/>
          </a:p>
        </p:txBody>
      </p:sp>
      <p:sp>
        <p:nvSpPr>
          <p:cNvPr id="27660" name="文本框 27659"/>
          <p:cNvSpPr txBox="1"/>
          <p:nvPr/>
        </p:nvSpPr>
        <p:spPr>
          <a:xfrm>
            <a:off x="1700283" y="5225842"/>
            <a:ext cx="1825466" cy="1214699"/>
          </a:xfrm>
          <a:prstGeom prst="rect">
            <a:avLst/>
          </a:prstGeom>
          <a:noFill/>
          <a:ln w="9525" cap="flat" cmpd="sng">
            <a:solidFill>
              <a:schemeClr val="tx1"/>
            </a:solidFill>
            <a:prstDash val="solid"/>
            <a:miter/>
            <a:headEnd type="none" w="med" len="med"/>
            <a:tailEnd type="none" w="med" len="med"/>
          </a:ln>
        </p:spPr>
        <p:txBody>
          <a:bodyPr anchor="t">
            <a:spAutoFit/>
          </a:bodyPr>
          <a:lstStyle/>
          <a:p>
            <a:pPr>
              <a:spcBef>
                <a:spcPct val="50000"/>
              </a:spcBef>
            </a:pPr>
            <a:r>
              <a:rPr lang="zh-CN" altLang="en-US" sz="3600" b="1">
                <a:latin typeface="Times New Roman" panose="02020603050405020304" pitchFamily="18" charset="0"/>
                <a:ea typeface="楷体_GB2312" pitchFamily="49" charset="-122"/>
              </a:rPr>
              <a:t>燃料的化学能</a:t>
            </a:r>
          </a:p>
        </p:txBody>
      </p:sp>
      <p:sp>
        <p:nvSpPr>
          <p:cNvPr id="27661" name="文本框 27660"/>
          <p:cNvSpPr txBox="1"/>
          <p:nvPr/>
        </p:nvSpPr>
        <p:spPr>
          <a:xfrm>
            <a:off x="3712732" y="5222626"/>
            <a:ext cx="1216978" cy="591265"/>
          </a:xfrm>
          <a:prstGeom prst="rect">
            <a:avLst/>
          </a:prstGeom>
          <a:noFill/>
          <a:ln w="9525">
            <a:noFill/>
          </a:ln>
        </p:spPr>
        <p:txBody>
          <a:bodyPr anchor="t">
            <a:spAutoFit/>
          </a:bodyPr>
          <a:lstStyle/>
          <a:p>
            <a:pPr>
              <a:spcBef>
                <a:spcPct val="50000"/>
              </a:spcBef>
            </a:pPr>
            <a:r>
              <a:rPr lang="zh-CN" altLang="en-US" sz="3200" b="1">
                <a:solidFill>
                  <a:srgbClr val="FF0000"/>
                </a:solidFill>
                <a:latin typeface="Times New Roman" panose="02020603050405020304" pitchFamily="18" charset="0"/>
                <a:ea typeface="宋体" panose="02010600030101010101" pitchFamily="2" charset="-122"/>
              </a:rPr>
              <a:t>燃烧</a:t>
            </a:r>
          </a:p>
        </p:txBody>
      </p:sp>
      <p:sp>
        <p:nvSpPr>
          <p:cNvPr id="27662" name="直接连接符 27661"/>
          <p:cNvSpPr/>
          <p:nvPr/>
        </p:nvSpPr>
        <p:spPr>
          <a:xfrm>
            <a:off x="3641425" y="5882089"/>
            <a:ext cx="1445161" cy="0"/>
          </a:xfrm>
          <a:prstGeom prst="line">
            <a:avLst/>
          </a:prstGeom>
          <a:ln w="63500" cap="flat" cmpd="sng">
            <a:solidFill>
              <a:srgbClr val="FF0000"/>
            </a:solidFill>
            <a:prstDash val="solid"/>
            <a:round/>
            <a:headEnd type="none" w="med" len="med"/>
            <a:tailEnd type="triangle" w="lg" len="lg"/>
          </a:ln>
        </p:spPr>
        <p:txBody>
          <a:bodyPr/>
          <a:lstStyle/>
          <a:p>
            <a:endParaRPr/>
          </a:p>
        </p:txBody>
      </p:sp>
    </p:spTree>
    <p:custDataLst>
      <p:tags r:id="rId1"/>
    </p:custDataLst>
    <p:extLst>
      <p:ext uri="{BB962C8B-B14F-4D97-AF65-F5344CB8AC3E}">
        <p14:creationId xmlns:p14="http://schemas.microsoft.com/office/powerpoint/2010/main" val="989240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box(in)">
                                      <p:cBhvr>
                                        <p:cTn id="12" dur="500"/>
                                        <p:tgtEl>
                                          <p:spTgt spid="2765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anim calcmode="lin" valueType="num">
                                      <p:cBhvr additive="base">
                                        <p:cTn id="17" dur="500" fill="hold"/>
                                        <p:tgtEl>
                                          <p:spTgt spid="27654"/>
                                        </p:tgtEl>
                                        <p:attrNameLst>
                                          <p:attrName>ppt_x</p:attrName>
                                        </p:attrNameLst>
                                      </p:cBhvr>
                                      <p:tavLst>
                                        <p:tav tm="0">
                                          <p:val>
                                            <p:strVal val="#ppt_x"/>
                                          </p:val>
                                        </p:tav>
                                        <p:tav tm="100000">
                                          <p:val>
                                            <p:strVal val="#ppt_x"/>
                                          </p:val>
                                        </p:tav>
                                      </p:tavLst>
                                    </p:anim>
                                    <p:anim calcmode="lin" valueType="num">
                                      <p:cBhvr additive="base">
                                        <p:cTn id="1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7653"/>
                                        </p:tgtEl>
                                        <p:attrNameLst>
                                          <p:attrName>style.visibility</p:attrName>
                                        </p:attrNameLst>
                                      </p:cBhvr>
                                      <p:to>
                                        <p:strVal val="visible"/>
                                      </p:to>
                                    </p:set>
                                    <p:animEffect transition="in" filter="checkerboard(across)">
                                      <p:cBhvr>
                                        <p:cTn id="23" dur="500"/>
                                        <p:tgtEl>
                                          <p:spTgt spid="27653"/>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7652"/>
                                        </p:tgtEl>
                                        <p:attrNameLst>
                                          <p:attrName>style.visibility</p:attrName>
                                        </p:attrNameLst>
                                      </p:cBhvr>
                                      <p:to>
                                        <p:strVal val="visible"/>
                                      </p:to>
                                    </p:set>
                                    <p:anim calcmode="lin" valueType="num">
                                      <p:cBhvr additive="base">
                                        <p:cTn id="28" dur="500" fill="hold"/>
                                        <p:tgtEl>
                                          <p:spTgt spid="27652"/>
                                        </p:tgtEl>
                                        <p:attrNameLst>
                                          <p:attrName>ppt_x</p:attrName>
                                        </p:attrNameLst>
                                      </p:cBhvr>
                                      <p:tavLst>
                                        <p:tav tm="0">
                                          <p:val>
                                            <p:strVal val="#ppt_x"/>
                                          </p:val>
                                        </p:tav>
                                        <p:tav tm="100000">
                                          <p:val>
                                            <p:strVal val="#ppt_x"/>
                                          </p:val>
                                        </p:tav>
                                      </p:tavLst>
                                    </p:anim>
                                    <p:anim calcmode="lin" valueType="num">
                                      <p:cBhvr additive="base">
                                        <p:cTn id="29"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after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650"/>
                                        </p:tgtEl>
                                        <p:attrNameLst>
                                          <p:attrName>style.visibility</p:attrName>
                                        </p:attrNameLst>
                                      </p:cBhvr>
                                      <p:to>
                                        <p:strVal val="visible"/>
                                      </p:to>
                                    </p:set>
                                    <p:animEffect transition="in" filter="blinds(horizontal)">
                                      <p:cBhvr>
                                        <p:cTn id="34" dur="500"/>
                                        <p:tgtEl>
                                          <p:spTgt spid="27650"/>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7656"/>
                                        </p:tgtEl>
                                        <p:attrNameLst>
                                          <p:attrName>style.visibility</p:attrName>
                                        </p:attrNameLst>
                                      </p:cBhvr>
                                      <p:to>
                                        <p:strVal val="visible"/>
                                      </p:to>
                                    </p:set>
                                    <p:animEffect transition="in" filter="randombar(horizontal)">
                                      <p:cBhvr>
                                        <p:cTn id="39" dur="500"/>
                                        <p:tgtEl>
                                          <p:spTgt spid="27656"/>
                                        </p:tgtEl>
                                      </p:cBhvr>
                                    </p:animEffect>
                                  </p:childTnLst>
                                </p:cTn>
                              </p:par>
                            </p:childTnLst>
                          </p:cTn>
                        </p:par>
                      </p:childTnLst>
                    </p:cTn>
                  </p:par>
                  <p:par>
                    <p:cTn id="40" fill="hold" nodeType="clickPar">
                      <p:stCondLst>
                        <p:cond delay="indefinite"/>
                      </p:stCondLst>
                      <p:childTnLst>
                        <p:par>
                          <p:cTn id="41" fill="hold" nodeType="afterGroup">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7657"/>
                                        </p:tgtEl>
                                        <p:attrNameLst>
                                          <p:attrName>style.visibility</p:attrName>
                                        </p:attrNameLst>
                                      </p:cBhvr>
                                      <p:to>
                                        <p:strVal val="visible"/>
                                      </p:to>
                                    </p:set>
                                    <p:animEffect transition="in" filter="randombar(horizontal)">
                                      <p:cBhvr>
                                        <p:cTn id="44" dur="500"/>
                                        <p:tgtEl>
                                          <p:spTgt spid="27657"/>
                                        </p:tgtEl>
                                      </p:cBhvr>
                                    </p:animEffect>
                                  </p:childTnLst>
                                </p:cTn>
                              </p:par>
                            </p:childTnLst>
                          </p:cTn>
                        </p:par>
                      </p:childTnLst>
                    </p:cTn>
                  </p:par>
                  <p:par>
                    <p:cTn id="45" fill="hold" nodeType="clickPar">
                      <p:stCondLst>
                        <p:cond delay="indefinite"/>
                      </p:stCondLst>
                      <p:childTnLst>
                        <p:par>
                          <p:cTn id="46" fill="hold" nodeType="afterGroup">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27658"/>
                                        </p:tgtEl>
                                        <p:attrNameLst>
                                          <p:attrName>style.visibility</p:attrName>
                                        </p:attrNameLst>
                                      </p:cBhvr>
                                      <p:to>
                                        <p:strVal val="visible"/>
                                      </p:to>
                                    </p:set>
                                    <p:anim calcmode="lin" valueType="num">
                                      <p:cBhvr>
                                        <p:cTn id="49" dur="500" fill="hold"/>
                                        <p:tgtEl>
                                          <p:spTgt spid="27658"/>
                                        </p:tgtEl>
                                        <p:attrNameLst>
                                          <p:attrName>ppt_x</p:attrName>
                                        </p:attrNameLst>
                                      </p:cBhvr>
                                      <p:tavLst>
                                        <p:tav tm="0">
                                          <p:val>
                                            <p:strVal val="#ppt_x-#ppt_w/2"/>
                                          </p:val>
                                        </p:tav>
                                        <p:tav tm="100000">
                                          <p:val>
                                            <p:strVal val="#ppt_x"/>
                                          </p:val>
                                        </p:tav>
                                      </p:tavLst>
                                    </p:anim>
                                    <p:anim calcmode="lin" valueType="num">
                                      <p:cBhvr>
                                        <p:cTn id="50" dur="500" fill="hold"/>
                                        <p:tgtEl>
                                          <p:spTgt spid="27658"/>
                                        </p:tgtEl>
                                        <p:attrNameLst>
                                          <p:attrName>ppt_y</p:attrName>
                                        </p:attrNameLst>
                                      </p:cBhvr>
                                      <p:tavLst>
                                        <p:tav tm="0">
                                          <p:val>
                                            <p:strVal val="#ppt_y"/>
                                          </p:val>
                                        </p:tav>
                                        <p:tav tm="100000">
                                          <p:val>
                                            <p:strVal val="#ppt_y"/>
                                          </p:val>
                                        </p:tav>
                                      </p:tavLst>
                                    </p:anim>
                                    <p:anim calcmode="lin" valueType="num">
                                      <p:cBhvr>
                                        <p:cTn id="51" dur="500" fill="hold"/>
                                        <p:tgtEl>
                                          <p:spTgt spid="27658"/>
                                        </p:tgtEl>
                                        <p:attrNameLst>
                                          <p:attrName>ppt_w</p:attrName>
                                        </p:attrNameLst>
                                      </p:cBhvr>
                                      <p:tavLst>
                                        <p:tav tm="0">
                                          <p:val>
                                            <p:fltVal val="0"/>
                                          </p:val>
                                        </p:tav>
                                        <p:tav tm="100000">
                                          <p:val>
                                            <p:strVal val="#ppt_w"/>
                                          </p:val>
                                        </p:tav>
                                      </p:tavLst>
                                    </p:anim>
                                    <p:anim calcmode="lin" valueType="num">
                                      <p:cBhvr>
                                        <p:cTn id="52" dur="500" fill="hold"/>
                                        <p:tgtEl>
                                          <p:spTgt spid="27658"/>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afterGroup">
                            <p:stCondLst>
                              <p:cond delay="0"/>
                            </p:stCondLst>
                            <p:childTnLst>
                              <p:par>
                                <p:cTn id="55" presetID="17" presetClass="entr" presetSubtype="8" fill="hold" nodeType="clickEffect">
                                  <p:stCondLst>
                                    <p:cond delay="0"/>
                                  </p:stCondLst>
                                  <p:childTnLst>
                                    <p:set>
                                      <p:cBhvr>
                                        <p:cTn id="56" dur="1" fill="hold">
                                          <p:stCondLst>
                                            <p:cond delay="0"/>
                                          </p:stCondLst>
                                        </p:cTn>
                                        <p:tgtEl>
                                          <p:spTgt spid="27659"/>
                                        </p:tgtEl>
                                        <p:attrNameLst>
                                          <p:attrName>style.visibility</p:attrName>
                                        </p:attrNameLst>
                                      </p:cBhvr>
                                      <p:to>
                                        <p:strVal val="visible"/>
                                      </p:to>
                                    </p:set>
                                    <p:anim calcmode="lin" valueType="num">
                                      <p:cBhvr>
                                        <p:cTn id="57" dur="500" fill="hold"/>
                                        <p:tgtEl>
                                          <p:spTgt spid="27659"/>
                                        </p:tgtEl>
                                        <p:attrNameLst>
                                          <p:attrName>ppt_x</p:attrName>
                                        </p:attrNameLst>
                                      </p:cBhvr>
                                      <p:tavLst>
                                        <p:tav tm="0">
                                          <p:val>
                                            <p:strVal val="#ppt_x-#ppt_w/2"/>
                                          </p:val>
                                        </p:tav>
                                        <p:tav tm="100000">
                                          <p:val>
                                            <p:strVal val="#ppt_x"/>
                                          </p:val>
                                        </p:tav>
                                      </p:tavLst>
                                    </p:anim>
                                    <p:anim calcmode="lin" valueType="num">
                                      <p:cBhvr>
                                        <p:cTn id="58" dur="500" fill="hold"/>
                                        <p:tgtEl>
                                          <p:spTgt spid="27659"/>
                                        </p:tgtEl>
                                        <p:attrNameLst>
                                          <p:attrName>ppt_y</p:attrName>
                                        </p:attrNameLst>
                                      </p:cBhvr>
                                      <p:tavLst>
                                        <p:tav tm="0">
                                          <p:val>
                                            <p:strVal val="#ppt_y"/>
                                          </p:val>
                                        </p:tav>
                                        <p:tav tm="100000">
                                          <p:val>
                                            <p:strVal val="#ppt_y"/>
                                          </p:val>
                                        </p:tav>
                                      </p:tavLst>
                                    </p:anim>
                                    <p:anim calcmode="lin" valueType="num">
                                      <p:cBhvr>
                                        <p:cTn id="59" dur="500" fill="hold"/>
                                        <p:tgtEl>
                                          <p:spTgt spid="27659"/>
                                        </p:tgtEl>
                                        <p:attrNameLst>
                                          <p:attrName>ppt_w</p:attrName>
                                        </p:attrNameLst>
                                      </p:cBhvr>
                                      <p:tavLst>
                                        <p:tav tm="0">
                                          <p:val>
                                            <p:fltVal val="0"/>
                                          </p:val>
                                        </p:tav>
                                        <p:tav tm="100000">
                                          <p:val>
                                            <p:strVal val="#ppt_w"/>
                                          </p:val>
                                        </p:tav>
                                      </p:tavLst>
                                    </p:anim>
                                    <p:anim calcmode="lin" valueType="num">
                                      <p:cBhvr>
                                        <p:cTn id="60" dur="500" fill="hold"/>
                                        <p:tgtEl>
                                          <p:spTgt spid="27659"/>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after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7660"/>
                                        </p:tgtEl>
                                        <p:attrNameLst>
                                          <p:attrName>style.visibility</p:attrName>
                                        </p:attrNameLst>
                                      </p:cBhvr>
                                      <p:to>
                                        <p:strVal val="visible"/>
                                      </p:to>
                                    </p:set>
                                    <p:animEffect transition="in" filter="dissolve">
                                      <p:cBhvr>
                                        <p:cTn id="65" dur="500"/>
                                        <p:tgtEl>
                                          <p:spTgt spid="27660"/>
                                        </p:tgtEl>
                                      </p:cBhvr>
                                    </p:animEffect>
                                  </p:childTnLst>
                                </p:cTn>
                              </p:par>
                            </p:childTnLst>
                          </p:cTn>
                        </p:par>
                      </p:childTnLst>
                    </p:cTn>
                  </p:par>
                  <p:par>
                    <p:cTn id="66" fill="hold" nodeType="clickPar">
                      <p:stCondLst>
                        <p:cond delay="indefinite"/>
                      </p:stCondLst>
                      <p:childTnLst>
                        <p:par>
                          <p:cTn id="67" fill="hold" nodeType="afterGroup">
                            <p:stCondLst>
                              <p:cond delay="0"/>
                            </p:stCondLst>
                            <p:childTnLst>
                              <p:par>
                                <p:cTn id="68" presetID="17" presetClass="entr" presetSubtype="8" fill="hold" grpId="0" nodeType="clickEffect">
                                  <p:stCondLst>
                                    <p:cond delay="0"/>
                                  </p:stCondLst>
                                  <p:childTnLst>
                                    <p:set>
                                      <p:cBhvr>
                                        <p:cTn id="69" dur="1" fill="hold">
                                          <p:stCondLst>
                                            <p:cond delay="0"/>
                                          </p:stCondLst>
                                        </p:cTn>
                                        <p:tgtEl>
                                          <p:spTgt spid="27661"/>
                                        </p:tgtEl>
                                        <p:attrNameLst>
                                          <p:attrName>style.visibility</p:attrName>
                                        </p:attrNameLst>
                                      </p:cBhvr>
                                      <p:to>
                                        <p:strVal val="visible"/>
                                      </p:to>
                                    </p:set>
                                    <p:anim calcmode="lin" valueType="num">
                                      <p:cBhvr>
                                        <p:cTn id="70" dur="500" fill="hold"/>
                                        <p:tgtEl>
                                          <p:spTgt spid="27661"/>
                                        </p:tgtEl>
                                        <p:attrNameLst>
                                          <p:attrName>ppt_x</p:attrName>
                                        </p:attrNameLst>
                                      </p:cBhvr>
                                      <p:tavLst>
                                        <p:tav tm="0">
                                          <p:val>
                                            <p:strVal val="#ppt_x-#ppt_w/2"/>
                                          </p:val>
                                        </p:tav>
                                        <p:tav tm="100000">
                                          <p:val>
                                            <p:strVal val="#ppt_x"/>
                                          </p:val>
                                        </p:tav>
                                      </p:tavLst>
                                    </p:anim>
                                    <p:anim calcmode="lin" valueType="num">
                                      <p:cBhvr>
                                        <p:cTn id="71" dur="500" fill="hold"/>
                                        <p:tgtEl>
                                          <p:spTgt spid="27661"/>
                                        </p:tgtEl>
                                        <p:attrNameLst>
                                          <p:attrName>ppt_y</p:attrName>
                                        </p:attrNameLst>
                                      </p:cBhvr>
                                      <p:tavLst>
                                        <p:tav tm="0">
                                          <p:val>
                                            <p:strVal val="#ppt_y"/>
                                          </p:val>
                                        </p:tav>
                                        <p:tav tm="100000">
                                          <p:val>
                                            <p:strVal val="#ppt_y"/>
                                          </p:val>
                                        </p:tav>
                                      </p:tavLst>
                                    </p:anim>
                                    <p:anim calcmode="lin" valueType="num">
                                      <p:cBhvr>
                                        <p:cTn id="72" dur="500" fill="hold"/>
                                        <p:tgtEl>
                                          <p:spTgt spid="27661"/>
                                        </p:tgtEl>
                                        <p:attrNameLst>
                                          <p:attrName>ppt_w</p:attrName>
                                        </p:attrNameLst>
                                      </p:cBhvr>
                                      <p:tavLst>
                                        <p:tav tm="0">
                                          <p:val>
                                            <p:fltVal val="0"/>
                                          </p:val>
                                        </p:tav>
                                        <p:tav tm="100000">
                                          <p:val>
                                            <p:strVal val="#ppt_w"/>
                                          </p:val>
                                        </p:tav>
                                      </p:tavLst>
                                    </p:anim>
                                    <p:anim calcmode="lin" valueType="num">
                                      <p:cBhvr>
                                        <p:cTn id="73" dur="500" fill="hold"/>
                                        <p:tgtEl>
                                          <p:spTgt spid="27661"/>
                                        </p:tgtEl>
                                        <p:attrNameLst>
                                          <p:attrName>ppt_h</p:attrName>
                                        </p:attrNameLst>
                                      </p:cBhvr>
                                      <p:tavLst>
                                        <p:tav tm="0">
                                          <p:val>
                                            <p:strVal val="#ppt_h"/>
                                          </p:val>
                                        </p:tav>
                                        <p:tav tm="100000">
                                          <p:val>
                                            <p:strVal val="#ppt_h"/>
                                          </p:val>
                                        </p:tav>
                                      </p:tavLst>
                                    </p:anim>
                                  </p:childTnLst>
                                </p:cTn>
                              </p:par>
                            </p:childTnLst>
                          </p:cTn>
                        </p:par>
                      </p:childTnLst>
                    </p:cTn>
                  </p:par>
                  <p:par>
                    <p:cTn id="74" fill="hold" nodeType="clickPar">
                      <p:stCondLst>
                        <p:cond delay="indefinite"/>
                      </p:stCondLst>
                      <p:childTnLst>
                        <p:par>
                          <p:cTn id="75" fill="hold" nodeType="afterGroup">
                            <p:stCondLst>
                              <p:cond delay="0"/>
                            </p:stCondLst>
                            <p:childTnLst>
                              <p:par>
                                <p:cTn id="76" presetID="17" presetClass="entr" presetSubtype="8" fill="hold" nodeType="clickEffect">
                                  <p:stCondLst>
                                    <p:cond delay="0"/>
                                  </p:stCondLst>
                                  <p:childTnLst>
                                    <p:set>
                                      <p:cBhvr>
                                        <p:cTn id="77" dur="1" fill="hold">
                                          <p:stCondLst>
                                            <p:cond delay="0"/>
                                          </p:stCondLst>
                                        </p:cTn>
                                        <p:tgtEl>
                                          <p:spTgt spid="27662"/>
                                        </p:tgtEl>
                                        <p:attrNameLst>
                                          <p:attrName>style.visibility</p:attrName>
                                        </p:attrNameLst>
                                      </p:cBhvr>
                                      <p:to>
                                        <p:strVal val="visible"/>
                                      </p:to>
                                    </p:set>
                                    <p:anim calcmode="lin" valueType="num">
                                      <p:cBhvr>
                                        <p:cTn id="78" dur="500" fill="hold"/>
                                        <p:tgtEl>
                                          <p:spTgt spid="27662"/>
                                        </p:tgtEl>
                                        <p:attrNameLst>
                                          <p:attrName>ppt_x</p:attrName>
                                        </p:attrNameLst>
                                      </p:cBhvr>
                                      <p:tavLst>
                                        <p:tav tm="0">
                                          <p:val>
                                            <p:strVal val="#ppt_x-#ppt_w/2"/>
                                          </p:val>
                                        </p:tav>
                                        <p:tav tm="100000">
                                          <p:val>
                                            <p:strVal val="#ppt_x"/>
                                          </p:val>
                                        </p:tav>
                                      </p:tavLst>
                                    </p:anim>
                                    <p:anim calcmode="lin" valueType="num">
                                      <p:cBhvr>
                                        <p:cTn id="79" dur="500" fill="hold"/>
                                        <p:tgtEl>
                                          <p:spTgt spid="27662"/>
                                        </p:tgtEl>
                                        <p:attrNameLst>
                                          <p:attrName>ppt_y</p:attrName>
                                        </p:attrNameLst>
                                      </p:cBhvr>
                                      <p:tavLst>
                                        <p:tav tm="0">
                                          <p:val>
                                            <p:strVal val="#ppt_y"/>
                                          </p:val>
                                        </p:tav>
                                        <p:tav tm="100000">
                                          <p:val>
                                            <p:strVal val="#ppt_y"/>
                                          </p:val>
                                        </p:tav>
                                      </p:tavLst>
                                    </p:anim>
                                    <p:anim calcmode="lin" valueType="num">
                                      <p:cBhvr>
                                        <p:cTn id="80" dur="500" fill="hold"/>
                                        <p:tgtEl>
                                          <p:spTgt spid="27662"/>
                                        </p:tgtEl>
                                        <p:attrNameLst>
                                          <p:attrName>ppt_w</p:attrName>
                                        </p:attrNameLst>
                                      </p:cBhvr>
                                      <p:tavLst>
                                        <p:tav tm="0">
                                          <p:val>
                                            <p:fltVal val="0"/>
                                          </p:val>
                                        </p:tav>
                                        <p:tav tm="100000">
                                          <p:val>
                                            <p:strVal val="#ppt_w"/>
                                          </p:val>
                                        </p:tav>
                                      </p:tavLst>
                                    </p:anim>
                                    <p:anim calcmode="lin" valueType="num">
                                      <p:cBhvr>
                                        <p:cTn id="81" dur="500" fill="hold"/>
                                        <p:tgtEl>
                                          <p:spTgt spid="276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6" grpId="0" animBg="1"/>
      <p:bldP spid="27657" grpId="0" animBg="1"/>
      <p:bldP spid="27658" grpId="0"/>
      <p:bldP spid="27660" grpId="0" animBg="1"/>
      <p:bldP spid="276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1265"/>
          <p:cNvPicPr>
            <a:picLocks noChangeAspect="1"/>
          </p:cNvPicPr>
          <p:nvPr/>
        </p:nvPicPr>
        <p:blipFill>
          <a:blip r:embed="rId3"/>
          <a:stretch>
            <a:fillRect/>
          </a:stretch>
        </p:blipFill>
        <p:spPr>
          <a:xfrm>
            <a:off x="5222862" y="3474244"/>
            <a:ext cx="2803169" cy="1545717"/>
          </a:xfrm>
          <a:prstGeom prst="rect">
            <a:avLst/>
          </a:prstGeom>
          <a:noFill/>
          <a:ln w="9525">
            <a:noFill/>
          </a:ln>
        </p:spPr>
      </p:pic>
      <p:pic>
        <p:nvPicPr>
          <p:cNvPr id="11267" name="图片 11266"/>
          <p:cNvPicPr>
            <a:picLocks noChangeAspect="1"/>
          </p:cNvPicPr>
          <p:nvPr/>
        </p:nvPicPr>
        <p:blipFill>
          <a:blip r:embed="rId4"/>
          <a:stretch>
            <a:fillRect/>
          </a:stretch>
        </p:blipFill>
        <p:spPr>
          <a:xfrm>
            <a:off x="2777815" y="3401865"/>
            <a:ext cx="2372155" cy="1392914"/>
          </a:xfrm>
          <a:prstGeom prst="rect">
            <a:avLst/>
          </a:prstGeom>
          <a:noFill/>
          <a:ln w="9525">
            <a:noFill/>
          </a:ln>
        </p:spPr>
      </p:pic>
      <p:sp>
        <p:nvSpPr>
          <p:cNvPr id="11268" name="矩形 11267"/>
          <p:cNvSpPr/>
          <p:nvPr/>
        </p:nvSpPr>
        <p:spPr>
          <a:xfrm>
            <a:off x="4863157" y="191406"/>
            <a:ext cx="2945782" cy="656246"/>
          </a:xfrm>
          <a:prstGeom prst="rect">
            <a:avLst/>
          </a:prstGeom>
        </p:spPr>
        <p:txBody>
          <a:bodyPr wrap="none" fromWordArt="1">
            <a:prstTxWarp prst="textFadeUp">
              <a:avLst>
                <a:gd name="adj" fmla="val 9991"/>
              </a:avLst>
            </a:prstTxWarp>
            <a:normAutofit/>
          </a:bodyPr>
          <a:lstStyle/>
          <a:p>
            <a:pPr algn="ctr"/>
            <a:r>
              <a:rPr lang="zh-CN" altLang="en-US" sz="3600">
                <a:ln w="12700" cap="flat" cmpd="sng">
                  <a:solidFill>
                    <a:srgbClr val="B2B2B2"/>
                  </a:solidFill>
                  <a:prstDash val="solid"/>
                  <a:headEnd type="none" w="med" len="med"/>
                  <a:tailEnd type="none" w="med" len="med"/>
                </a:ln>
                <a:solidFill>
                  <a:srgbClr val="054F0E"/>
                </a:solidFill>
                <a:effectLst>
                  <a:outerShdw dist="35921" dir="2699999" sy="50000" rotWithShape="0">
                    <a:srgbClr val="875B0D">
                      <a:alpha val="65999"/>
                    </a:srgbClr>
                  </a:outerShdw>
                </a:effectLst>
                <a:latin typeface="宋体" panose="02010600030101010101" pitchFamily="2" charset="-122"/>
                <a:ea typeface="宋体" panose="02010600030101010101" pitchFamily="2" charset="-122"/>
              </a:rPr>
              <a:t>热机效率</a:t>
            </a:r>
          </a:p>
        </p:txBody>
      </p:sp>
      <p:sp>
        <p:nvSpPr>
          <p:cNvPr id="11269" name="文本框 11268"/>
          <p:cNvSpPr txBox="1"/>
          <p:nvPr/>
        </p:nvSpPr>
        <p:spPr>
          <a:xfrm>
            <a:off x="2131296" y="920031"/>
            <a:ext cx="8517257" cy="1214699"/>
          </a:xfrm>
          <a:prstGeom prst="rect">
            <a:avLst/>
          </a:prstGeom>
          <a:noFill/>
          <a:ln w="9525">
            <a:noFill/>
          </a:ln>
        </p:spPr>
        <p:txBody>
          <a:bodyPr>
            <a:spAutoFit/>
          </a:bodyPr>
          <a:lstStyle/>
          <a:p>
            <a:pPr>
              <a:spcBef>
                <a:spcPct val="50000"/>
              </a:spcBef>
            </a:pPr>
            <a:r>
              <a:rPr lang="zh-CN" altLang="en-US" sz="4000">
                <a:solidFill>
                  <a:srgbClr val="FFCC66"/>
                </a:solidFill>
                <a:latin typeface="Verdana" panose="020B0604030504040204" pitchFamily="2" charset="0"/>
                <a:ea typeface="华文新魏" pitchFamily="2" charset="-122"/>
              </a:rPr>
              <a:t>讨论交流</a:t>
            </a:r>
            <a:r>
              <a:rPr lang="zh-CN" altLang="en-US" sz="4000">
                <a:latin typeface="Verdana" panose="020B0604030504040204" pitchFamily="2" charset="0"/>
                <a:ea typeface="华文新魏" pitchFamily="2" charset="-122"/>
              </a:rPr>
              <a:t>：</a:t>
            </a:r>
            <a:r>
              <a:rPr lang="zh-CN" altLang="en-US" sz="3200">
                <a:solidFill>
                  <a:srgbClr val="FF3300"/>
                </a:solidFill>
                <a:latin typeface="Verdana" panose="020B0604030504040204" pitchFamily="2" charset="0"/>
                <a:ea typeface="华文彩云" pitchFamily="2" charset="-122"/>
              </a:rPr>
              <a:t>热机工作时，能不能将燃料所蕴藏的化学能全部用来对外做有用功呢？</a:t>
            </a:r>
          </a:p>
        </p:txBody>
      </p:sp>
      <p:sp>
        <p:nvSpPr>
          <p:cNvPr id="11270" name="椭圆形标注 11269"/>
          <p:cNvSpPr/>
          <p:nvPr/>
        </p:nvSpPr>
        <p:spPr>
          <a:xfrm>
            <a:off x="7666324" y="2380501"/>
            <a:ext cx="2731861" cy="1166124"/>
          </a:xfrm>
          <a:prstGeom prst="wedgeEllipseCallout">
            <a:avLst>
              <a:gd name="adj1" fmla="val -58583"/>
              <a:gd name="adj2" fmla="val 57588"/>
            </a:avLst>
          </a:prstGeom>
          <a:solidFill>
            <a:schemeClr val="accent1"/>
          </a:solidFill>
          <a:ln w="9525" cap="flat" cmpd="sng">
            <a:solidFill>
              <a:schemeClr val="tx1"/>
            </a:solidFill>
            <a:prstDash val="solid"/>
            <a:miter/>
            <a:headEnd type="none" w="med" len="med"/>
            <a:tailEnd type="none" w="med" len="med"/>
          </a:ln>
        </p:spPr>
        <p:txBody>
          <a:bodyPr/>
          <a:lstStyle/>
          <a:p>
            <a:pPr algn="ctr"/>
            <a:r>
              <a:rPr lang="zh-CN" altLang="en-US">
                <a:latin typeface="Verdana" panose="020B0604030504040204" pitchFamily="2" charset="0"/>
              </a:rPr>
              <a:t>由于机械传动等，克服摩擦所消耗的能量</a:t>
            </a:r>
          </a:p>
        </p:txBody>
      </p:sp>
      <p:sp>
        <p:nvSpPr>
          <p:cNvPr id="11271" name="椭圆形标注 11270"/>
          <p:cNvSpPr/>
          <p:nvPr/>
        </p:nvSpPr>
        <p:spPr>
          <a:xfrm rot="10673113">
            <a:off x="3497227" y="4714356"/>
            <a:ext cx="3234181" cy="1240112"/>
          </a:xfrm>
          <a:prstGeom prst="wedgeEllipseCallout">
            <a:avLst>
              <a:gd name="adj1" fmla="val -42722"/>
              <a:gd name="adj2" fmla="val 49384"/>
            </a:avLst>
          </a:prstGeom>
          <a:solidFill>
            <a:schemeClr val="accent1"/>
          </a:solidFill>
          <a:ln w="9525" cap="flat" cmpd="sng">
            <a:solidFill>
              <a:schemeClr val="tx1"/>
            </a:solidFill>
            <a:prstDash val="solid"/>
            <a:miter/>
            <a:headEnd type="none" w="med" len="med"/>
            <a:tailEnd type="none" w="med" len="med"/>
          </a:ln>
        </p:spPr>
        <p:txBody>
          <a:bodyPr rot="10800000"/>
          <a:lstStyle/>
          <a:p>
            <a:pPr algn="ctr"/>
            <a:r>
              <a:rPr lang="zh-CN" altLang="en-US">
                <a:latin typeface="Verdana" panose="020B0604030504040204" pitchFamily="2" charset="0"/>
              </a:rPr>
              <a:t>燃料很难全部燃烧，燃料的化学能不能全部释放</a:t>
            </a:r>
          </a:p>
        </p:txBody>
      </p:sp>
      <p:sp>
        <p:nvSpPr>
          <p:cNvPr id="11272" name="椭圆形标注 11271"/>
          <p:cNvSpPr/>
          <p:nvPr/>
        </p:nvSpPr>
        <p:spPr>
          <a:xfrm rot="10660833">
            <a:off x="6013581" y="5079474"/>
            <a:ext cx="1796943" cy="1026189"/>
          </a:xfrm>
          <a:prstGeom prst="wedgeEllipseCallout">
            <a:avLst>
              <a:gd name="adj1" fmla="val -35366"/>
              <a:gd name="adj2" fmla="val 69000"/>
            </a:avLst>
          </a:prstGeom>
          <a:solidFill>
            <a:schemeClr val="accent1"/>
          </a:solidFill>
          <a:ln w="9525" cap="flat" cmpd="sng">
            <a:solidFill>
              <a:schemeClr val="tx1"/>
            </a:solidFill>
            <a:prstDash val="solid"/>
            <a:miter/>
            <a:headEnd type="none" w="med" len="med"/>
            <a:tailEnd type="none" w="med" len="med"/>
          </a:ln>
        </p:spPr>
        <p:txBody>
          <a:bodyPr rot="10800000"/>
          <a:lstStyle/>
          <a:p>
            <a:pPr algn="ctr"/>
            <a:r>
              <a:rPr lang="zh-CN" altLang="en-US">
                <a:latin typeface="Verdana" panose="020B0604030504040204" pitchFamily="2" charset="0"/>
              </a:rPr>
              <a:t>机械传热损失一部分能量</a:t>
            </a:r>
          </a:p>
        </p:txBody>
      </p:sp>
      <p:sp>
        <p:nvSpPr>
          <p:cNvPr id="11273" name="椭圆形标注 11272"/>
          <p:cNvSpPr/>
          <p:nvPr/>
        </p:nvSpPr>
        <p:spPr>
          <a:xfrm rot="5618279">
            <a:off x="8820663" y="4054197"/>
            <a:ext cx="1823978" cy="1831805"/>
          </a:xfrm>
          <a:prstGeom prst="wedgeEllipseCallout">
            <a:avLst>
              <a:gd name="adj1" fmla="val -27148"/>
              <a:gd name="adj2" fmla="val 104755"/>
            </a:avLst>
          </a:prstGeom>
          <a:solidFill>
            <a:schemeClr val="accent1"/>
          </a:solidFill>
          <a:ln w="9525" cap="flat" cmpd="sng">
            <a:solidFill>
              <a:schemeClr val="tx1"/>
            </a:solidFill>
            <a:prstDash val="solid"/>
            <a:miter/>
            <a:headEnd type="none" w="med" len="med"/>
            <a:tailEnd type="none" w="med" len="med"/>
          </a:ln>
        </p:spPr>
        <p:txBody>
          <a:bodyPr rot="10800000" vert="eaVert"/>
          <a:lstStyle/>
          <a:p>
            <a:pPr algn="ctr"/>
            <a:r>
              <a:rPr lang="zh-CN" altLang="en-US">
                <a:latin typeface="Verdana" panose="020B0604030504040204" pitchFamily="2" charset="0"/>
              </a:rPr>
              <a:t>　热机真正转变为对外做功的部分</a:t>
            </a:r>
          </a:p>
        </p:txBody>
      </p:sp>
      <p:sp>
        <p:nvSpPr>
          <p:cNvPr id="11274" name="椭圆形标注 11273"/>
          <p:cNvSpPr/>
          <p:nvPr/>
        </p:nvSpPr>
        <p:spPr>
          <a:xfrm rot="10800000">
            <a:off x="4143745" y="2671630"/>
            <a:ext cx="3162874" cy="656246"/>
          </a:xfrm>
          <a:prstGeom prst="wedgeEllipseCallout">
            <a:avLst>
              <a:gd name="adj1" fmla="val -8870"/>
              <a:gd name="adj2" fmla="val -107356"/>
            </a:avLst>
          </a:prstGeom>
          <a:solidFill>
            <a:schemeClr val="accent1"/>
          </a:solidFill>
          <a:ln w="9525" cap="flat" cmpd="sng">
            <a:solidFill>
              <a:schemeClr val="tx1"/>
            </a:solidFill>
            <a:prstDash val="solid"/>
            <a:miter/>
            <a:headEnd type="none" w="med" len="med"/>
            <a:tailEnd type="none" w="med" len="med"/>
          </a:ln>
        </p:spPr>
        <p:txBody>
          <a:bodyPr rot="10800000"/>
          <a:lstStyle/>
          <a:p>
            <a:pPr algn="ctr"/>
            <a:r>
              <a:rPr lang="zh-CN" altLang="en-US">
                <a:latin typeface="Verdana" panose="020B0604030504040204" pitchFamily="2" charset="0"/>
              </a:rPr>
              <a:t>废气排出带走的能量</a:t>
            </a:r>
          </a:p>
        </p:txBody>
      </p:sp>
      <p:sp>
        <p:nvSpPr>
          <p:cNvPr id="11275" name="文本框 11274"/>
          <p:cNvSpPr txBox="1"/>
          <p:nvPr/>
        </p:nvSpPr>
        <p:spPr>
          <a:xfrm>
            <a:off x="1521222" y="2411062"/>
            <a:ext cx="1329485" cy="4582785"/>
          </a:xfrm>
          <a:prstGeom prst="rect">
            <a:avLst/>
          </a:prstGeom>
          <a:solidFill>
            <a:srgbClr val="CCFFCC"/>
          </a:solidFill>
          <a:ln w="9525">
            <a:noFill/>
          </a:ln>
        </p:spPr>
        <p:txBody>
          <a:bodyPr>
            <a:spAutoFit/>
          </a:bodyPr>
          <a:lstStyle/>
          <a:p>
            <a:pPr>
              <a:spcBef>
                <a:spcPct val="50000"/>
              </a:spcBef>
            </a:pPr>
            <a:r>
              <a:rPr lang="zh-CN" altLang="en-US" sz="3200">
                <a:solidFill>
                  <a:srgbClr val="3333FF"/>
                </a:solidFill>
                <a:latin typeface="Verdana" panose="020B0604030504040204" pitchFamily="2" charset="0"/>
              </a:rPr>
              <a:t>热机中燃料释放能量的主要走向示意图</a:t>
            </a:r>
          </a:p>
        </p:txBody>
      </p:sp>
    </p:spTree>
    <p:custDataLst>
      <p:tags r:id="rId1"/>
    </p:custDataLst>
    <p:extLst>
      <p:ext uri="{BB962C8B-B14F-4D97-AF65-F5344CB8AC3E}">
        <p14:creationId xmlns:p14="http://schemas.microsoft.com/office/powerpoint/2010/main" val="20388733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box(in)">
                                      <p:cBhvr>
                                        <p:cTn id="7" dur="500"/>
                                        <p:tgtEl>
                                          <p:spTgt spid="1127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additive="base">
                                        <p:cTn id="12" dur="500" fill="hold"/>
                                        <p:tgtEl>
                                          <p:spTgt spid="11267"/>
                                        </p:tgtEl>
                                        <p:attrNameLst>
                                          <p:attrName>ppt_x</p:attrName>
                                        </p:attrNameLst>
                                      </p:cBhvr>
                                      <p:tavLst>
                                        <p:tav tm="0">
                                          <p:val>
                                            <p:strVal val="0-#ppt_w/2"/>
                                          </p:val>
                                        </p:tav>
                                        <p:tav tm="100000">
                                          <p:val>
                                            <p:strVal val="#ppt_x"/>
                                          </p:val>
                                        </p:tav>
                                      </p:tavLst>
                                    </p:anim>
                                    <p:anim calcmode="lin" valueType="num">
                                      <p:cBhvr additive="base">
                                        <p:cTn id="13"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1266"/>
                                        </p:tgtEl>
                                        <p:attrNameLst>
                                          <p:attrName>style.visibility</p:attrName>
                                        </p:attrNameLst>
                                      </p:cBhvr>
                                      <p:to>
                                        <p:strVal val="visible"/>
                                      </p:to>
                                    </p:set>
                                    <p:anim calcmode="lin" valueType="num">
                                      <p:cBhvr additive="base">
                                        <p:cTn id="18" dur="500" fill="hold"/>
                                        <p:tgtEl>
                                          <p:spTgt spid="11266"/>
                                        </p:tgtEl>
                                        <p:attrNameLst>
                                          <p:attrName>ppt_x</p:attrName>
                                        </p:attrNameLst>
                                      </p:cBhvr>
                                      <p:tavLst>
                                        <p:tav tm="0">
                                          <p:val>
                                            <p:strVal val="1+#ppt_w/2"/>
                                          </p:val>
                                        </p:tav>
                                        <p:tav tm="100000">
                                          <p:val>
                                            <p:strVal val="#ppt_x"/>
                                          </p:val>
                                        </p:tav>
                                      </p:tavLst>
                                    </p:anim>
                                    <p:anim calcmode="lin" valueType="num">
                                      <p:cBhvr additive="base">
                                        <p:cTn id="19"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after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1274"/>
                                        </p:tgtEl>
                                        <p:attrNameLst>
                                          <p:attrName>style.visibility</p:attrName>
                                        </p:attrNameLst>
                                      </p:cBhvr>
                                      <p:to>
                                        <p:strVal val="visible"/>
                                      </p:to>
                                    </p:set>
                                    <p:anim calcmode="discrete" valueType="clr">
                                      <p:cBhvr override="childStyle">
                                        <p:cTn id="24" dur="80"/>
                                        <p:tgtEl>
                                          <p:spTgt spid="1127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274"/>
                                        </p:tgtEl>
                                        <p:attrNameLst>
                                          <p:attrName>fillcolor</p:attrName>
                                        </p:attrNameLst>
                                      </p:cBhvr>
                                      <p:tavLst>
                                        <p:tav tm="0">
                                          <p:val>
                                            <p:clrVal>
                                              <a:schemeClr val="accent2"/>
                                            </p:clrVal>
                                          </p:val>
                                        </p:tav>
                                        <p:tav tm="50000">
                                          <p:val>
                                            <p:clrVal>
                                              <a:schemeClr val="hlink"/>
                                            </p:clrVal>
                                          </p:val>
                                        </p:tav>
                                      </p:tavLst>
                                    </p:anim>
                                    <p:set>
                                      <p:cBhvr>
                                        <p:cTn id="26" dur="80"/>
                                        <p:tgtEl>
                                          <p:spTgt spid="11274"/>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1270"/>
                                        </p:tgtEl>
                                        <p:attrNameLst>
                                          <p:attrName>style.visibility</p:attrName>
                                        </p:attrNameLst>
                                      </p:cBhvr>
                                      <p:to>
                                        <p:strVal val="visible"/>
                                      </p:to>
                                    </p:set>
                                    <p:anim calcmode="discrete" valueType="clr">
                                      <p:cBhvr override="childStyle">
                                        <p:cTn id="31" dur="80"/>
                                        <p:tgtEl>
                                          <p:spTgt spid="11270"/>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1270"/>
                                        </p:tgtEl>
                                        <p:attrNameLst>
                                          <p:attrName>fillcolor</p:attrName>
                                        </p:attrNameLst>
                                      </p:cBhvr>
                                      <p:tavLst>
                                        <p:tav tm="0">
                                          <p:val>
                                            <p:clrVal>
                                              <a:schemeClr val="accent2"/>
                                            </p:clrVal>
                                          </p:val>
                                        </p:tav>
                                        <p:tav tm="50000">
                                          <p:val>
                                            <p:clrVal>
                                              <a:schemeClr val="hlink"/>
                                            </p:clrVal>
                                          </p:val>
                                        </p:tav>
                                      </p:tavLst>
                                    </p:anim>
                                    <p:set>
                                      <p:cBhvr>
                                        <p:cTn id="33" dur="80"/>
                                        <p:tgtEl>
                                          <p:spTgt spid="11270"/>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after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1271"/>
                                        </p:tgtEl>
                                        <p:attrNameLst>
                                          <p:attrName>style.visibility</p:attrName>
                                        </p:attrNameLst>
                                      </p:cBhvr>
                                      <p:to>
                                        <p:strVal val="visible"/>
                                      </p:to>
                                    </p:set>
                                    <p:anim calcmode="discrete" valueType="clr">
                                      <p:cBhvr override="childStyle">
                                        <p:cTn id="38" dur="80"/>
                                        <p:tgtEl>
                                          <p:spTgt spid="11271"/>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1271"/>
                                        </p:tgtEl>
                                        <p:attrNameLst>
                                          <p:attrName>fillcolor</p:attrName>
                                        </p:attrNameLst>
                                      </p:cBhvr>
                                      <p:tavLst>
                                        <p:tav tm="0">
                                          <p:val>
                                            <p:clrVal>
                                              <a:schemeClr val="accent2"/>
                                            </p:clrVal>
                                          </p:val>
                                        </p:tav>
                                        <p:tav tm="50000">
                                          <p:val>
                                            <p:clrVal>
                                              <a:schemeClr val="hlink"/>
                                            </p:clrVal>
                                          </p:val>
                                        </p:tav>
                                      </p:tavLst>
                                    </p:anim>
                                    <p:set>
                                      <p:cBhvr>
                                        <p:cTn id="40" dur="80"/>
                                        <p:tgtEl>
                                          <p:spTgt spid="11271"/>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after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1272"/>
                                        </p:tgtEl>
                                        <p:attrNameLst>
                                          <p:attrName>style.visibility</p:attrName>
                                        </p:attrNameLst>
                                      </p:cBhvr>
                                      <p:to>
                                        <p:strVal val="visible"/>
                                      </p:to>
                                    </p:set>
                                    <p:anim calcmode="discrete" valueType="clr">
                                      <p:cBhvr override="childStyle">
                                        <p:cTn id="45" dur="80"/>
                                        <p:tgtEl>
                                          <p:spTgt spid="11272"/>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1272"/>
                                        </p:tgtEl>
                                        <p:attrNameLst>
                                          <p:attrName>fillcolor</p:attrName>
                                        </p:attrNameLst>
                                      </p:cBhvr>
                                      <p:tavLst>
                                        <p:tav tm="0">
                                          <p:val>
                                            <p:clrVal>
                                              <a:schemeClr val="accent2"/>
                                            </p:clrVal>
                                          </p:val>
                                        </p:tav>
                                        <p:tav tm="50000">
                                          <p:val>
                                            <p:clrVal>
                                              <a:schemeClr val="hlink"/>
                                            </p:clrVal>
                                          </p:val>
                                        </p:tav>
                                      </p:tavLst>
                                    </p:anim>
                                    <p:set>
                                      <p:cBhvr>
                                        <p:cTn id="47" dur="80"/>
                                        <p:tgtEl>
                                          <p:spTgt spid="11272"/>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after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1273"/>
                                        </p:tgtEl>
                                        <p:attrNameLst>
                                          <p:attrName>style.visibility</p:attrName>
                                        </p:attrNameLst>
                                      </p:cBhvr>
                                      <p:to>
                                        <p:strVal val="visible"/>
                                      </p:to>
                                    </p:set>
                                    <p:anim calcmode="discrete" valueType="clr">
                                      <p:cBhvr override="childStyle">
                                        <p:cTn id="52" dur="80"/>
                                        <p:tgtEl>
                                          <p:spTgt spid="11273"/>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1273"/>
                                        </p:tgtEl>
                                        <p:attrNameLst>
                                          <p:attrName>fillcolor</p:attrName>
                                        </p:attrNameLst>
                                      </p:cBhvr>
                                      <p:tavLst>
                                        <p:tav tm="0">
                                          <p:val>
                                            <p:clrVal>
                                              <a:schemeClr val="accent2"/>
                                            </p:clrVal>
                                          </p:val>
                                        </p:tav>
                                        <p:tav tm="50000">
                                          <p:val>
                                            <p:clrVal>
                                              <a:schemeClr val="hlink"/>
                                            </p:clrVal>
                                          </p:val>
                                        </p:tav>
                                      </p:tavLst>
                                    </p:anim>
                                    <p:set>
                                      <p:cBhvr>
                                        <p:cTn id="54" dur="80"/>
                                        <p:tgtEl>
                                          <p:spTgt spid="112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animBg="1"/>
      <p:bldP spid="11272" grpId="0" animBg="1"/>
      <p:bldP spid="11273" grpId="0" animBg="1"/>
      <p:bldP spid="11274" grpId="0" animBg="1"/>
      <p:bldP spid="112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2289"/>
          <p:cNvSpPr>
            <a:spLocks noRot="1" noTextEdit="1"/>
          </p:cNvSpPr>
          <p:nvPr/>
        </p:nvSpPr>
        <p:spPr>
          <a:xfrm>
            <a:off x="3137520" y="250918"/>
            <a:ext cx="6205318" cy="743102"/>
          </a:xfrm>
          <a:prstGeom prst="rect">
            <a:avLst/>
          </a:prstGeom>
        </p:spPr>
        <p:txBody>
          <a:bodyPr wrap="none" fromWordArt="1">
            <a:prstTxWarp prst="textFadeUp">
              <a:avLst>
                <a:gd name="adj" fmla="val 9991"/>
              </a:avLst>
            </a:prstTxWarp>
            <a:normAutofit/>
          </a:bodyPr>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3600">
                <a:ln w="12700" cap="flat" cmpd="sng">
                  <a:solidFill>
                    <a:srgbClr val="B2B2B2"/>
                  </a:solidFill>
                  <a:prstDash val="solid"/>
                  <a:headEnd type="none" w="med" len="med"/>
                  <a:tailEnd type="none" w="med" len="med"/>
                </a:ln>
                <a:solidFill>
                  <a:srgbClr val="054F0E">
                    <a:alpha val="100000"/>
                  </a:srgbClr>
                </a:solidFill>
                <a:effectLst>
                  <a:outerShdw dist="35921" dir="2699999" sy="50000" rotWithShape="0">
                    <a:srgbClr val="875B0D">
                      <a:alpha val="65999"/>
                    </a:srgbClr>
                  </a:outerShdw>
                </a:effectLst>
                <a:latin typeface="宋体" panose="02010600030101010101" pitchFamily="2" charset="-122"/>
                <a:ea typeface="宋体" panose="02010600030101010101" pitchFamily="2" charset="-122"/>
              </a:rPr>
              <a:t>热机效率</a:t>
            </a:r>
          </a:p>
        </p:txBody>
      </p:sp>
      <p:sp>
        <p:nvSpPr>
          <p:cNvPr id="12291" name="矩形 12290"/>
          <p:cNvSpPr/>
          <p:nvPr/>
        </p:nvSpPr>
        <p:spPr>
          <a:xfrm>
            <a:off x="1988681" y="1650267"/>
            <a:ext cx="8214598" cy="379432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80000"/>
              </a:lnSpc>
            </a:pPr>
            <a:r>
              <a:rPr lang="zh-CN" altLang="en-US" sz="4000"/>
              <a:t>热机转变为有用功的能量与燃料完全燃烧释放的能量的比值称为热机效率，即：</a:t>
            </a:r>
          </a:p>
          <a:p>
            <a:pPr lvl="0">
              <a:lnSpc>
                <a:spcPct val="80000"/>
              </a:lnSpc>
            </a:pPr>
            <a:endParaRPr lang="zh-CN" altLang="en-US" sz="2800"/>
          </a:p>
          <a:p>
            <a:pPr lvl="0">
              <a:lnSpc>
                <a:spcPct val="80000"/>
              </a:lnSpc>
              <a:buNone/>
            </a:pPr>
            <a:r>
              <a:rPr lang="zh-CN" altLang="en-US" sz="2800"/>
              <a:t>　　　　</a:t>
            </a:r>
          </a:p>
          <a:p>
            <a:pPr lvl="0">
              <a:lnSpc>
                <a:spcPct val="80000"/>
              </a:lnSpc>
              <a:buNone/>
            </a:pPr>
            <a:r>
              <a:rPr lang="zh-CN" altLang="en-US" sz="6000"/>
              <a:t>     </a:t>
            </a:r>
            <a:r>
              <a:rPr lang="en-US" altLang="zh-CN" sz="6000"/>
              <a:t>η=</a:t>
            </a:r>
          </a:p>
        </p:txBody>
      </p:sp>
      <p:grpSp>
        <p:nvGrpSpPr>
          <p:cNvPr id="12292" name="组合 12291"/>
          <p:cNvGrpSpPr/>
          <p:nvPr/>
        </p:nvGrpSpPr>
        <p:grpSpPr>
          <a:xfrm>
            <a:off x="5078663" y="3765374"/>
            <a:ext cx="4169098" cy="1516996"/>
            <a:chOff x="0" y="0"/>
            <a:chExt cx="1270" cy="600"/>
          </a:xfrm>
        </p:grpSpPr>
        <p:grpSp>
          <p:nvGrpSpPr>
            <p:cNvPr id="12293" name="组合 12292"/>
            <p:cNvGrpSpPr/>
            <p:nvPr/>
          </p:nvGrpSpPr>
          <p:grpSpPr>
            <a:xfrm>
              <a:off x="0" y="0"/>
              <a:ext cx="862" cy="600"/>
              <a:chOff x="0" y="0"/>
              <a:chExt cx="862" cy="600"/>
            </a:xfrm>
          </p:grpSpPr>
          <p:sp>
            <p:nvSpPr>
              <p:cNvPr id="12294" name="文本框 12293"/>
              <p:cNvSpPr txBox="1"/>
              <p:nvPr/>
            </p:nvSpPr>
            <p:spPr>
              <a:xfrm>
                <a:off x="46" y="0"/>
                <a:ext cx="771" cy="283"/>
              </a:xfrm>
              <a:prstGeom prst="rect">
                <a:avLst/>
              </a:prstGeom>
              <a:noFill/>
              <a:ln w="9525">
                <a:noFill/>
              </a:ln>
            </p:spPr>
            <p:txBody>
              <a:bodyPr>
                <a:spAutoFit/>
              </a:bodyPr>
              <a:lstStyle/>
              <a:p>
                <a:pPr>
                  <a:spcBef>
                    <a:spcPct val="50000"/>
                  </a:spcBef>
                </a:pPr>
                <a:r>
                  <a:rPr lang="en-US" altLang="zh-CN" sz="4000">
                    <a:latin typeface="Verdana" panose="020B0604030504040204" pitchFamily="2" charset="0"/>
                  </a:rPr>
                  <a:t>W</a:t>
                </a:r>
                <a:r>
                  <a:rPr lang="zh-CN" altLang="en-US" sz="4000" baseline="-25000">
                    <a:latin typeface="Verdana" panose="020B0604030504040204" pitchFamily="2" charset="0"/>
                  </a:rPr>
                  <a:t>有</a:t>
                </a:r>
              </a:p>
            </p:txBody>
          </p:sp>
          <p:grpSp>
            <p:nvGrpSpPr>
              <p:cNvPr id="12295" name="组合 12294"/>
              <p:cNvGrpSpPr/>
              <p:nvPr/>
            </p:nvGrpSpPr>
            <p:grpSpPr>
              <a:xfrm>
                <a:off x="0" y="317"/>
                <a:ext cx="862" cy="283"/>
                <a:chOff x="0" y="0"/>
                <a:chExt cx="862" cy="283"/>
              </a:xfrm>
            </p:grpSpPr>
            <p:sp>
              <p:nvSpPr>
                <p:cNvPr id="12296" name="直接连接符 12295"/>
                <p:cNvSpPr/>
                <p:nvPr/>
              </p:nvSpPr>
              <p:spPr>
                <a:xfrm>
                  <a:off x="0" y="0"/>
                  <a:ext cx="499" cy="0"/>
                </a:xfrm>
                <a:prstGeom prst="line">
                  <a:avLst/>
                </a:prstGeom>
                <a:ln w="9525" cap="flat" cmpd="sng">
                  <a:solidFill>
                    <a:schemeClr val="tx1"/>
                  </a:solidFill>
                  <a:prstDash val="solid"/>
                  <a:headEnd type="none" w="med" len="med"/>
                  <a:tailEnd type="none" w="med" len="med"/>
                </a:ln>
              </p:spPr>
              <p:txBody>
                <a:bodyPr/>
                <a:lstStyle/>
                <a:p>
                  <a:endParaRPr/>
                </a:p>
              </p:txBody>
            </p:sp>
            <p:sp>
              <p:nvSpPr>
                <p:cNvPr id="12297" name="文本框 12296"/>
                <p:cNvSpPr txBox="1"/>
                <p:nvPr/>
              </p:nvSpPr>
              <p:spPr>
                <a:xfrm>
                  <a:off x="91" y="0"/>
                  <a:ext cx="771" cy="283"/>
                </a:xfrm>
                <a:prstGeom prst="rect">
                  <a:avLst/>
                </a:prstGeom>
                <a:noFill/>
                <a:ln w="9525">
                  <a:noFill/>
                </a:ln>
              </p:spPr>
              <p:txBody>
                <a:bodyPr>
                  <a:spAutoFit/>
                </a:bodyPr>
                <a:lstStyle/>
                <a:p>
                  <a:pPr>
                    <a:spcBef>
                      <a:spcPct val="50000"/>
                    </a:spcBef>
                  </a:pPr>
                  <a:r>
                    <a:rPr lang="en-US" altLang="zh-CN" sz="4000">
                      <a:latin typeface="Verdana" panose="020B0604030504040204" pitchFamily="2" charset="0"/>
                    </a:rPr>
                    <a:t>Q</a:t>
                  </a:r>
                  <a:r>
                    <a:rPr lang="zh-CN" altLang="en-US" sz="4000" baseline="-25000">
                      <a:latin typeface="Verdana" panose="020B0604030504040204" pitchFamily="2" charset="0"/>
                    </a:rPr>
                    <a:t>放</a:t>
                  </a:r>
                </a:p>
              </p:txBody>
            </p:sp>
          </p:grpSp>
        </p:grpSp>
        <p:sp>
          <p:nvSpPr>
            <p:cNvPr id="12298" name="文本框 12297"/>
            <p:cNvSpPr txBox="1"/>
            <p:nvPr/>
          </p:nvSpPr>
          <p:spPr>
            <a:xfrm>
              <a:off x="454" y="199"/>
              <a:ext cx="816" cy="283"/>
            </a:xfrm>
            <a:prstGeom prst="rect">
              <a:avLst/>
            </a:prstGeom>
            <a:noFill/>
            <a:ln w="9525">
              <a:noFill/>
            </a:ln>
          </p:spPr>
          <p:txBody>
            <a:bodyPr>
              <a:spAutoFit/>
            </a:bodyPr>
            <a:lstStyle/>
            <a:p>
              <a:pPr>
                <a:spcBef>
                  <a:spcPct val="50000"/>
                </a:spcBef>
              </a:pPr>
              <a:r>
                <a:rPr lang="en-US" altLang="zh-CN" sz="4000">
                  <a:latin typeface="Verdana" panose="020B0604030504040204" pitchFamily="2" charset="0"/>
                </a:rPr>
                <a:t>×100%</a:t>
              </a:r>
            </a:p>
          </p:txBody>
        </p:sp>
      </p:grpSp>
    </p:spTree>
    <p:custDataLst>
      <p:tags r:id="rId1"/>
    </p:custDataLst>
    <p:extLst>
      <p:ext uri="{BB962C8B-B14F-4D97-AF65-F5344CB8AC3E}">
        <p14:creationId xmlns:p14="http://schemas.microsoft.com/office/powerpoint/2010/main" val="17375821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 calcmode="lin" valueType="num">
                                      <p:cBhvr additive="base">
                                        <p:cTn id="13"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12292"/>
                                        </p:tgtEl>
                                        <p:attrNameLst>
                                          <p:attrName>style.visibility</p:attrName>
                                        </p:attrNameLst>
                                      </p:cBhvr>
                                      <p:to>
                                        <p:strVal val="visible"/>
                                      </p:to>
                                    </p:set>
                                    <p:anim calcmode="lin" valueType="num">
                                      <p:cBhvr additive="base">
                                        <p:cTn id="18" dur="1000" fill="hold"/>
                                        <p:tgtEl>
                                          <p:spTgt spid="12292"/>
                                        </p:tgtEl>
                                        <p:attrNameLst>
                                          <p:attrName>ppt_x</p:attrName>
                                        </p:attrNameLst>
                                      </p:cBhvr>
                                      <p:tavLst>
                                        <p:tav tm="0">
                                          <p:val>
                                            <p:strVal val="#ppt_x"/>
                                          </p:val>
                                        </p:tav>
                                        <p:tav tm="100000">
                                          <p:val>
                                            <p:strVal val="#ppt_x"/>
                                          </p:val>
                                        </p:tav>
                                      </p:tavLst>
                                    </p:anim>
                                    <p:anim calcmode="lin" valueType="num">
                                      <p:cBhvr additive="base">
                                        <p:cTn id="19" dur="10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3313"/>
          <p:cNvSpPr>
            <a:spLocks noGrp="1" noRot="1"/>
          </p:cNvSpPr>
          <p:nvPr>
            <p:ph type="title"/>
          </p:nvPr>
        </p:nvSpPr>
        <p:spPr>
          <a:xfrm>
            <a:off x="1822297" y="1214378"/>
            <a:ext cx="8525181" cy="638553"/>
          </a:xfrm>
        </p:spPr>
        <p:txBody>
          <a:bodyPr anchor="ctr">
            <a:normAutofit fontScale="90000"/>
          </a:bodyPr>
          <a:lstStyle/>
          <a:p>
            <a:pPr algn="l"/>
            <a:r>
              <a:rPr lang="zh-CN" altLang="en-US">
                <a:solidFill>
                  <a:srgbClr val="3333FF"/>
                </a:solidFill>
                <a:ea typeface="华文彩云" pitchFamily="2" charset="-122"/>
              </a:rPr>
              <a:t>议一议</a:t>
            </a:r>
          </a:p>
        </p:txBody>
      </p:sp>
      <p:sp>
        <p:nvSpPr>
          <p:cNvPr id="13315" name="文本占位符 13314"/>
          <p:cNvSpPr>
            <a:spLocks noGrp="1" noRot="1"/>
          </p:cNvSpPr>
          <p:nvPr>
            <p:ph type="body" idx="1"/>
          </p:nvPr>
        </p:nvSpPr>
        <p:spPr>
          <a:xfrm>
            <a:off x="3568533" y="1503898"/>
            <a:ext cx="7080020" cy="685198"/>
          </a:xfrm>
        </p:spPr>
        <p:txBody>
          <a:bodyPr>
            <a:normAutofit fontScale="80000"/>
          </a:bodyPr>
          <a:lstStyle/>
          <a:p>
            <a:pPr>
              <a:buNone/>
            </a:pPr>
            <a:r>
              <a:rPr lang="zh-CN" altLang="en-US" sz="4400"/>
              <a:t>怎样提高热机的效率？</a:t>
            </a:r>
          </a:p>
        </p:txBody>
      </p:sp>
      <p:sp>
        <p:nvSpPr>
          <p:cNvPr id="13316" name="文本框 13315"/>
          <p:cNvSpPr txBox="1"/>
          <p:nvPr/>
        </p:nvSpPr>
        <p:spPr>
          <a:xfrm>
            <a:off x="2131296" y="2452881"/>
            <a:ext cx="8193998" cy="3335274"/>
          </a:xfrm>
          <a:prstGeom prst="rect">
            <a:avLst/>
          </a:prstGeom>
          <a:noFill/>
          <a:ln w="9525">
            <a:noFill/>
          </a:ln>
        </p:spPr>
        <p:txBody>
          <a:bodyPr>
            <a:spAutoFit/>
          </a:bodyPr>
          <a:lstStyle/>
          <a:p>
            <a:pPr>
              <a:spcBef>
                <a:spcPct val="50000"/>
              </a:spcBef>
              <a:buChar char="•"/>
            </a:pPr>
            <a:r>
              <a:rPr lang="zh-CN" altLang="en-US" sz="3200">
                <a:latin typeface="Verdana" panose="020B0604030504040204" pitchFamily="2" charset="0"/>
              </a:rPr>
              <a:t>使燃料充分燃烧</a:t>
            </a:r>
            <a:r>
              <a:rPr lang="en-US" altLang="zh-CN" sz="3200">
                <a:latin typeface="Verdana" panose="020B0604030504040204" pitchFamily="2" charset="0"/>
              </a:rPr>
              <a:t>;</a:t>
            </a:r>
          </a:p>
          <a:p>
            <a:pPr>
              <a:spcBef>
                <a:spcPct val="50000"/>
              </a:spcBef>
              <a:buChar char="•"/>
            </a:pPr>
            <a:r>
              <a:rPr lang="zh-CN" altLang="en-US" sz="3200">
                <a:latin typeface="Verdana" panose="020B0604030504040204" pitchFamily="2" charset="0"/>
              </a:rPr>
              <a:t>尽量减少各种热量损失；</a:t>
            </a:r>
          </a:p>
          <a:p>
            <a:pPr>
              <a:spcBef>
                <a:spcPct val="50000"/>
              </a:spcBef>
              <a:buChar char="•"/>
            </a:pPr>
            <a:r>
              <a:rPr lang="zh-CN" altLang="en-US" sz="3200">
                <a:latin typeface="Verdana" panose="020B0604030504040204" pitchFamily="2" charset="0"/>
              </a:rPr>
              <a:t>在热机的设计和制造上采用先进的技术；</a:t>
            </a:r>
          </a:p>
          <a:p>
            <a:pPr>
              <a:spcBef>
                <a:spcPct val="50000"/>
              </a:spcBef>
              <a:buChar char="•"/>
            </a:pPr>
            <a:r>
              <a:rPr lang="zh-CN" altLang="en-US" sz="3200">
                <a:latin typeface="Verdana" panose="020B0604030504040204" pitchFamily="2" charset="0"/>
              </a:rPr>
              <a:t>注意保养，保证良好的润滑，减少因克服摩擦阻力而额外消耗的能量。</a:t>
            </a:r>
          </a:p>
        </p:txBody>
      </p:sp>
    </p:spTree>
    <p:custDataLst>
      <p:tags r:id="rId1"/>
    </p:custDataLst>
    <p:extLst>
      <p:ext uri="{BB962C8B-B14F-4D97-AF65-F5344CB8AC3E}">
        <p14:creationId xmlns:p14="http://schemas.microsoft.com/office/powerpoint/2010/main" val="200289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12" dur="5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3316">
                                            <p:txEl>
                                              <p:pRg st="0" end="0"/>
                                            </p:txEl>
                                          </p:spTgt>
                                        </p:tgtEl>
                                        <p:attrNameLst>
                                          <p:attrName>style.visibility</p:attrName>
                                        </p:attrNameLst>
                                      </p:cBhvr>
                                      <p:to>
                                        <p:strVal val="visible"/>
                                      </p:to>
                                    </p:set>
                                    <p:anim calcmode="lin" valueType="num">
                                      <p:cBhvr additive="base">
                                        <p:cTn id="1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3316">
                                            <p:txEl>
                                              <p:pRg st="1" end="1"/>
                                            </p:txEl>
                                          </p:spTgt>
                                        </p:tgtEl>
                                        <p:attrNameLst>
                                          <p:attrName>style.visibility</p:attrName>
                                        </p:attrNameLst>
                                      </p:cBhvr>
                                      <p:to>
                                        <p:strVal val="visible"/>
                                      </p:to>
                                    </p:set>
                                    <p:anim calcmode="lin" valueType="num">
                                      <p:cBhvr additive="base">
                                        <p:cTn id="23"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3316">
                                            <p:txEl>
                                              <p:pRg st="2" end="2"/>
                                            </p:txEl>
                                          </p:spTgt>
                                        </p:tgtEl>
                                        <p:attrNameLst>
                                          <p:attrName>style.visibility</p:attrName>
                                        </p:attrNameLst>
                                      </p:cBhvr>
                                      <p:to>
                                        <p:strVal val="visible"/>
                                      </p:to>
                                    </p:set>
                                    <p:anim calcmode="lin" valueType="num">
                                      <p:cBhvr additive="base">
                                        <p:cTn id="29"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316">
                                            <p:txEl>
                                              <p:pRg st="3" end="3"/>
                                            </p:txEl>
                                          </p:spTgt>
                                        </p:tgtEl>
                                        <p:attrNameLst>
                                          <p:attrName>style.visibility</p:attrName>
                                        </p:attrNameLst>
                                      </p:cBhvr>
                                      <p:to>
                                        <p:strVal val="visible"/>
                                      </p:to>
                                    </p:set>
                                    <p:anim calcmode="lin" valueType="num">
                                      <p:cBhvr additive="base">
                                        <p:cTn id="35"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4337"/>
          <p:cNvSpPr>
            <a:spLocks noGrp="1" noRot="1"/>
          </p:cNvSpPr>
          <p:nvPr>
            <p:ph type="title"/>
          </p:nvPr>
        </p:nvSpPr>
        <p:spPr/>
        <p:txBody>
          <a:bodyPr anchor="ctr">
            <a:normAutofit fontScale="90000"/>
          </a:bodyPr>
          <a:lstStyle/>
          <a:p>
            <a:pPr algn="l"/>
            <a:r>
              <a:rPr lang="zh-CN" altLang="en-US"/>
              <a:t/>
            </a:r>
            <a:br>
              <a:rPr lang="zh-CN" altLang="en-US"/>
            </a:br>
            <a:r>
              <a:rPr lang="zh-CN" altLang="en-US">
                <a:solidFill>
                  <a:srgbClr val="FF0000"/>
                </a:solidFill>
                <a:ea typeface="华文彩云" pitchFamily="2" charset="-122"/>
              </a:rPr>
              <a:t>想一想</a:t>
            </a:r>
          </a:p>
        </p:txBody>
      </p:sp>
      <p:sp>
        <p:nvSpPr>
          <p:cNvPr id="14339" name="文本占位符 14338"/>
          <p:cNvSpPr>
            <a:spLocks noGrp="1" noRot="1"/>
          </p:cNvSpPr>
          <p:nvPr>
            <p:ph type="body" idx="1"/>
          </p:nvPr>
        </p:nvSpPr>
        <p:spPr>
          <a:xfrm>
            <a:off x="1825466" y="2007341"/>
            <a:ext cx="8525181" cy="661072"/>
          </a:xfrm>
        </p:spPr>
        <p:txBody>
          <a:bodyPr>
            <a:normAutofit lnSpcReduction="20000"/>
          </a:bodyPr>
          <a:lstStyle/>
          <a:p>
            <a:pPr>
              <a:buNone/>
            </a:pPr>
            <a:r>
              <a:rPr lang="zh-CN" altLang="en-US" sz="3600">
                <a:solidFill>
                  <a:srgbClr val="333300"/>
                </a:solidFill>
              </a:rPr>
              <a:t>热机的效率能达到</a:t>
            </a:r>
            <a:r>
              <a:rPr lang="en-US" altLang="zh-CN" sz="3600">
                <a:solidFill>
                  <a:srgbClr val="333300"/>
                </a:solidFill>
              </a:rPr>
              <a:t>100%</a:t>
            </a:r>
            <a:r>
              <a:rPr lang="zh-CN" altLang="en-US" sz="3600">
                <a:solidFill>
                  <a:srgbClr val="333300"/>
                </a:solidFill>
              </a:rPr>
              <a:t>吗？为什么？</a:t>
            </a:r>
          </a:p>
        </p:txBody>
      </p:sp>
      <p:sp>
        <p:nvSpPr>
          <p:cNvPr id="14340" name="文本框 14339"/>
          <p:cNvSpPr txBox="1"/>
          <p:nvPr/>
        </p:nvSpPr>
        <p:spPr>
          <a:xfrm>
            <a:off x="2419694" y="2744010"/>
            <a:ext cx="7403280" cy="2711840"/>
          </a:xfrm>
          <a:prstGeom prst="rect">
            <a:avLst/>
          </a:prstGeom>
          <a:noFill/>
          <a:ln w="9525">
            <a:noFill/>
          </a:ln>
        </p:spPr>
        <p:txBody>
          <a:bodyPr>
            <a:spAutoFit/>
          </a:bodyPr>
          <a:lstStyle/>
          <a:p>
            <a:pPr>
              <a:spcBef>
                <a:spcPct val="50000"/>
              </a:spcBef>
            </a:pPr>
            <a:r>
              <a:rPr lang="zh-CN" altLang="en-US">
                <a:latin typeface="Verdana" panose="020B0604030504040204" pitchFamily="2" charset="0"/>
              </a:rPr>
              <a:t>　　</a:t>
            </a:r>
            <a:r>
              <a:rPr lang="zh-CN" altLang="en-US" sz="2800">
                <a:latin typeface="Verdana" panose="020B0604030504040204" pitchFamily="2" charset="0"/>
              </a:rPr>
              <a:t>不能达到</a:t>
            </a:r>
            <a:r>
              <a:rPr lang="en-US" altLang="zh-CN" sz="2800">
                <a:latin typeface="Verdana" panose="020B0604030504040204" pitchFamily="2" charset="0"/>
              </a:rPr>
              <a:t>100%</a:t>
            </a:r>
            <a:r>
              <a:rPr lang="zh-CN" altLang="en-US" sz="2800">
                <a:latin typeface="Verdana" panose="020B0604030504040204" pitchFamily="2" charset="0"/>
              </a:rPr>
              <a:t>，因为热机中可用于做有用功的能量只是燃料完全燃烧所放出的能量的一部分，因为各种热量损失以燃料条件的限制，这部分能量远远小于总能量，所以其与燃料完全燃烧所放出的总能量的比值必然小于</a:t>
            </a:r>
            <a:r>
              <a:rPr lang="en-US" altLang="zh-CN" sz="2800">
                <a:latin typeface="Verdana" panose="020B0604030504040204" pitchFamily="2" charset="0"/>
              </a:rPr>
              <a:t>1</a:t>
            </a:r>
            <a:r>
              <a:rPr lang="zh-CN" altLang="en-US" sz="2800">
                <a:latin typeface="Verdana" panose="020B0604030504040204" pitchFamily="2" charset="0"/>
              </a:rPr>
              <a:t>，即热机效率小于</a:t>
            </a:r>
            <a:r>
              <a:rPr lang="en-US" altLang="zh-CN" sz="2800">
                <a:latin typeface="Verdana" panose="020B0604030504040204" pitchFamily="2" charset="0"/>
              </a:rPr>
              <a:t>100%</a:t>
            </a:r>
            <a:r>
              <a:rPr lang="zh-CN" altLang="en-US" sz="2800">
                <a:latin typeface="Verdana" panose="020B0604030504040204" pitchFamily="2" charset="0"/>
              </a:rPr>
              <a:t>。</a:t>
            </a:r>
          </a:p>
        </p:txBody>
      </p:sp>
    </p:spTree>
    <p:custDataLst>
      <p:tags r:id="rId1"/>
    </p:custDataLst>
    <p:extLst>
      <p:ext uri="{BB962C8B-B14F-4D97-AF65-F5344CB8AC3E}">
        <p14:creationId xmlns:p14="http://schemas.microsoft.com/office/powerpoint/2010/main" val="36679561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anim calcmode="lin" valueType="num">
                                      <p:cBhvr>
                                        <p:cTn id="8" dur="2000" fill="hold"/>
                                        <p:tgtEl>
                                          <p:spTgt spid="14340"/>
                                        </p:tgtEl>
                                        <p:attrNameLst>
                                          <p:attrName>ppt_x</p:attrName>
                                        </p:attrNameLst>
                                      </p:cBhvr>
                                      <p:tavLst>
                                        <p:tav tm="0">
                                          <p:val>
                                            <p:strVal val="#ppt_x"/>
                                          </p:val>
                                        </p:tav>
                                        <p:tav tm="100000">
                                          <p:val>
                                            <p:strVal val="#ppt_x"/>
                                          </p:val>
                                        </p:tav>
                                      </p:tavLst>
                                    </p:anim>
                                    <p:anim calcmode="lin" valueType="num">
                                      <p:cBhvr>
                                        <p:cTn id="9" dur="1800" decel="100000" fill="hold"/>
                                        <p:tgtEl>
                                          <p:spTgt spid="1434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43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5361"/>
          <p:cNvSpPr>
            <a:spLocks noGrp="1" noRot="1"/>
          </p:cNvSpPr>
          <p:nvPr>
            <p:ph type="title"/>
          </p:nvPr>
        </p:nvSpPr>
        <p:spPr>
          <a:xfrm>
            <a:off x="1844482" y="0"/>
            <a:ext cx="8228860" cy="879821"/>
          </a:xfrm>
        </p:spPr>
        <p:txBody>
          <a:bodyPr anchor="ctr"/>
          <a:lstStyle/>
          <a:p>
            <a:pPr algn="l"/>
            <a:r>
              <a:rPr lang="zh-CN" altLang="en-US">
                <a:ea typeface="华文彩云" pitchFamily="2" charset="-122"/>
              </a:rPr>
              <a:t>环境保护</a:t>
            </a:r>
          </a:p>
        </p:txBody>
      </p:sp>
      <p:sp>
        <p:nvSpPr>
          <p:cNvPr id="15363" name="文本占位符 15362"/>
          <p:cNvSpPr>
            <a:spLocks noGrp="1" noRot="1"/>
          </p:cNvSpPr>
          <p:nvPr>
            <p:ph type="body" idx="1"/>
          </p:nvPr>
        </p:nvSpPr>
        <p:spPr>
          <a:xfrm>
            <a:off x="1915789" y="1066401"/>
            <a:ext cx="8214598" cy="1122696"/>
          </a:xfrm>
        </p:spPr>
        <p:txBody>
          <a:bodyPr/>
          <a:lstStyle/>
          <a:p>
            <a:r>
              <a:rPr lang="zh-CN" altLang="en-US"/>
              <a:t>热机为人类的发展做出了重大贡献，但也带来了许多环境污染问题：</a:t>
            </a:r>
          </a:p>
        </p:txBody>
      </p:sp>
      <p:pic>
        <p:nvPicPr>
          <p:cNvPr id="15364" name="图片 15363"/>
          <p:cNvPicPr>
            <a:picLocks noChangeAspect="1"/>
          </p:cNvPicPr>
          <p:nvPr/>
        </p:nvPicPr>
        <p:blipFill>
          <a:blip r:embed="rId3"/>
          <a:stretch>
            <a:fillRect/>
          </a:stretch>
        </p:blipFill>
        <p:spPr>
          <a:xfrm>
            <a:off x="2562309" y="2301688"/>
            <a:ext cx="7547478" cy="4646801"/>
          </a:xfrm>
          <a:prstGeom prst="rect">
            <a:avLst/>
          </a:prstGeom>
          <a:noFill/>
          <a:ln w="9525">
            <a:noFill/>
          </a:ln>
        </p:spPr>
      </p:pic>
    </p:spTree>
    <p:custDataLst>
      <p:tags r:id="rId1"/>
    </p:custDataLst>
    <p:extLst>
      <p:ext uri="{BB962C8B-B14F-4D97-AF65-F5344CB8AC3E}">
        <p14:creationId xmlns:p14="http://schemas.microsoft.com/office/powerpoint/2010/main" val="2719896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2000"/>
                                        <p:tgtEl>
                                          <p:spTgt spid="15363">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diamond(in)">
                                      <p:cBhvr>
                                        <p:cTn id="1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23553"/>
          <p:cNvSpPr>
            <a:spLocks noGrp="1" noRot="1"/>
          </p:cNvSpPr>
          <p:nvPr>
            <p:ph type="title"/>
          </p:nvPr>
        </p:nvSpPr>
        <p:spPr>
          <a:xfrm>
            <a:off x="628138" y="59834"/>
            <a:ext cx="8525181" cy="582258"/>
          </a:xfrm>
        </p:spPr>
        <p:txBody>
          <a:bodyPr anchor="ctr">
            <a:normAutofit fontScale="90000"/>
          </a:bodyPr>
          <a:lstStyle/>
          <a:p>
            <a:r>
              <a:rPr lang="zh-CN" altLang="en-US" sz="4000">
                <a:solidFill>
                  <a:srgbClr val="FF0066"/>
                </a:solidFill>
              </a:rPr>
              <a:t>达标检测</a:t>
            </a:r>
          </a:p>
        </p:txBody>
      </p:sp>
      <p:sp>
        <p:nvSpPr>
          <p:cNvPr id="23555" name="文本占位符 23554"/>
          <p:cNvSpPr>
            <a:spLocks noGrp="1" noRot="1"/>
          </p:cNvSpPr>
          <p:nvPr>
            <p:ph type="body" idx="1"/>
          </p:nvPr>
        </p:nvSpPr>
        <p:spPr>
          <a:xfrm>
            <a:off x="1036967" y="868561"/>
            <a:ext cx="10730319" cy="2624984"/>
          </a:xfrm>
        </p:spPr>
        <p:txBody>
          <a:bodyPr>
            <a:normAutofit lnSpcReduction="10000"/>
          </a:bodyPr>
          <a:lstStyle/>
          <a:p>
            <a:pPr>
              <a:lnSpc>
                <a:spcPct val="90000"/>
              </a:lnSpc>
              <a:buNone/>
            </a:pPr>
            <a:r>
              <a:rPr lang="en-US" altLang="zh-CN" b="1">
                <a:latin typeface="新宋体" panose="02010609030101010101" charset="-122"/>
                <a:ea typeface="新宋体" panose="02010609030101010101" charset="-122"/>
                <a:cs typeface="新宋体" panose="02010609030101010101" charset="-122"/>
              </a:rPr>
              <a:t>1</a:t>
            </a:r>
            <a:r>
              <a:rPr lang="zh-CN" altLang="en-US" b="1">
                <a:latin typeface="新宋体" panose="02010609030101010101" charset="-122"/>
                <a:ea typeface="新宋体" panose="02010609030101010101" charset="-122"/>
                <a:cs typeface="新宋体" panose="02010609030101010101" charset="-122"/>
              </a:rPr>
              <a:t>、四口之家分别单独使用不同种类的燃料时的平均月消耗分别为：木柴约</a:t>
            </a:r>
            <a:r>
              <a:rPr lang="en-US" altLang="zh-CN" b="1">
                <a:latin typeface="新宋体" panose="02010609030101010101" charset="-122"/>
                <a:ea typeface="新宋体" panose="02010609030101010101" charset="-122"/>
                <a:cs typeface="新宋体" panose="02010609030101010101" charset="-122"/>
              </a:rPr>
              <a:t>200</a:t>
            </a:r>
            <a:r>
              <a:rPr lang="zh-CN" altLang="en-US" b="1">
                <a:latin typeface="新宋体" panose="02010609030101010101" charset="-122"/>
                <a:ea typeface="新宋体" panose="02010609030101010101" charset="-122"/>
                <a:cs typeface="新宋体" panose="02010609030101010101" charset="-122"/>
              </a:rPr>
              <a:t>千克，烟煤约</a:t>
            </a:r>
            <a:r>
              <a:rPr lang="en-US" altLang="zh-CN" b="1">
                <a:latin typeface="新宋体" panose="02010609030101010101" charset="-122"/>
                <a:ea typeface="新宋体" panose="02010609030101010101" charset="-122"/>
                <a:cs typeface="新宋体" panose="02010609030101010101" charset="-122"/>
              </a:rPr>
              <a:t>80</a:t>
            </a:r>
            <a:r>
              <a:rPr lang="zh-CN" altLang="en-US" b="1">
                <a:latin typeface="新宋体" panose="02010609030101010101" charset="-122"/>
                <a:ea typeface="新宋体" panose="02010609030101010101" charset="-122"/>
                <a:cs typeface="新宋体" panose="02010609030101010101" charset="-122"/>
              </a:rPr>
              <a:t>千克，液化石油气约</a:t>
            </a:r>
            <a:r>
              <a:rPr lang="en-US" altLang="zh-CN" b="1">
                <a:latin typeface="新宋体" panose="02010609030101010101" charset="-122"/>
                <a:ea typeface="新宋体" panose="02010609030101010101" charset="-122"/>
                <a:cs typeface="新宋体" panose="02010609030101010101" charset="-122"/>
              </a:rPr>
              <a:t>30</a:t>
            </a:r>
            <a:r>
              <a:rPr lang="zh-CN" altLang="en-US" b="1">
                <a:latin typeface="新宋体" panose="02010609030101010101" charset="-122"/>
                <a:ea typeface="新宋体" panose="02010609030101010101" charset="-122"/>
                <a:cs typeface="新宋体" panose="02010609030101010101" charset="-122"/>
              </a:rPr>
              <a:t>千克，煤气约</a:t>
            </a:r>
            <a:r>
              <a:rPr lang="en-US" altLang="zh-CN" b="1">
                <a:latin typeface="新宋体" panose="02010609030101010101" charset="-122"/>
                <a:ea typeface="新宋体" panose="02010609030101010101" charset="-122"/>
                <a:cs typeface="新宋体" panose="02010609030101010101" charset="-122"/>
              </a:rPr>
              <a:t>60</a:t>
            </a:r>
            <a:r>
              <a:rPr lang="zh-CN" altLang="en-US" b="1">
                <a:latin typeface="新宋体" panose="02010609030101010101" charset="-122"/>
                <a:ea typeface="新宋体" panose="02010609030101010101" charset="-122"/>
                <a:cs typeface="新宋体" panose="02010609030101010101" charset="-122"/>
              </a:rPr>
              <a:t>千克。这四种燃料中的热值最高的是</a:t>
            </a:r>
            <a:r>
              <a:rPr lang="en-US" altLang="zh-CN" b="1">
                <a:latin typeface="新宋体" panose="02010609030101010101" charset="-122"/>
                <a:ea typeface="新宋体" panose="02010609030101010101" charset="-122"/>
                <a:cs typeface="新宋体" panose="02010609030101010101" charset="-122"/>
              </a:rPr>
              <a:t>(        )</a:t>
            </a:r>
          </a:p>
          <a:p>
            <a:pPr>
              <a:lnSpc>
                <a:spcPct val="90000"/>
              </a:lnSpc>
              <a:buNone/>
            </a:pPr>
            <a:r>
              <a:rPr lang="en-US" altLang="zh-CN" b="1">
                <a:latin typeface="新宋体" panose="02010609030101010101" charset="-122"/>
                <a:ea typeface="新宋体" panose="02010609030101010101" charset="-122"/>
                <a:cs typeface="新宋体" panose="02010609030101010101" charset="-122"/>
              </a:rPr>
              <a:t>A</a:t>
            </a:r>
            <a:r>
              <a:rPr lang="zh-CN" altLang="en-US" b="1">
                <a:latin typeface="新宋体" panose="02010609030101010101" charset="-122"/>
                <a:ea typeface="新宋体" panose="02010609030101010101" charset="-122"/>
                <a:cs typeface="新宋体" panose="02010609030101010101" charset="-122"/>
              </a:rPr>
              <a:t>、液化石油气　　</a:t>
            </a:r>
            <a:r>
              <a:rPr lang="en-US" altLang="zh-CN" b="1">
                <a:latin typeface="新宋体" panose="02010609030101010101" charset="-122"/>
                <a:ea typeface="新宋体" panose="02010609030101010101" charset="-122"/>
                <a:cs typeface="新宋体" panose="02010609030101010101" charset="-122"/>
              </a:rPr>
              <a:t>B</a:t>
            </a:r>
            <a:r>
              <a:rPr lang="zh-CN" altLang="en-US" b="1">
                <a:latin typeface="新宋体" panose="02010609030101010101" charset="-122"/>
                <a:ea typeface="新宋体" panose="02010609030101010101" charset="-122"/>
                <a:cs typeface="新宋体" panose="02010609030101010101" charset="-122"/>
              </a:rPr>
              <a:t>、煤气      </a:t>
            </a:r>
            <a:r>
              <a:rPr lang="en-US" altLang="zh-CN" b="1">
                <a:latin typeface="新宋体" panose="02010609030101010101" charset="-122"/>
                <a:ea typeface="新宋体" panose="02010609030101010101" charset="-122"/>
                <a:cs typeface="新宋体" panose="02010609030101010101" charset="-122"/>
              </a:rPr>
              <a:t>C</a:t>
            </a:r>
            <a:r>
              <a:rPr lang="zh-CN" altLang="en-US" b="1">
                <a:latin typeface="新宋体" panose="02010609030101010101" charset="-122"/>
                <a:ea typeface="新宋体" panose="02010609030101010101" charset="-122"/>
                <a:cs typeface="新宋体" panose="02010609030101010101" charset="-122"/>
              </a:rPr>
              <a:t>、烟煤　　　　　</a:t>
            </a:r>
            <a:r>
              <a:rPr lang="en-US" altLang="zh-CN" b="1">
                <a:latin typeface="新宋体" panose="02010609030101010101" charset="-122"/>
                <a:ea typeface="新宋体" panose="02010609030101010101" charset="-122"/>
                <a:cs typeface="新宋体" panose="02010609030101010101" charset="-122"/>
              </a:rPr>
              <a:t>D</a:t>
            </a:r>
            <a:r>
              <a:rPr lang="zh-CN" altLang="en-US" b="1">
                <a:latin typeface="新宋体" panose="02010609030101010101" charset="-122"/>
                <a:ea typeface="新宋体" panose="02010609030101010101" charset="-122"/>
                <a:cs typeface="新宋体" panose="02010609030101010101" charset="-122"/>
              </a:rPr>
              <a:t>、木柴</a:t>
            </a:r>
          </a:p>
        </p:txBody>
      </p:sp>
      <p:sp>
        <p:nvSpPr>
          <p:cNvPr id="23556" name="文本框 23555"/>
          <p:cNvSpPr txBox="1"/>
          <p:nvPr/>
        </p:nvSpPr>
        <p:spPr>
          <a:xfrm>
            <a:off x="7888487" y="1689834"/>
            <a:ext cx="503905" cy="528857"/>
          </a:xfrm>
          <a:prstGeom prst="rect">
            <a:avLst/>
          </a:prstGeom>
          <a:noFill/>
          <a:ln w="9525">
            <a:noFill/>
          </a:ln>
        </p:spPr>
        <p:txBody>
          <a:bodyPr wrap="square">
            <a:spAutoFit/>
          </a:bodyPr>
          <a:lstStyle/>
          <a:p>
            <a:pPr>
              <a:spcBef>
                <a:spcPct val="50000"/>
              </a:spcBef>
            </a:pPr>
            <a:r>
              <a:rPr lang="en-US" altLang="zh-CN" sz="2800" b="1">
                <a:solidFill>
                  <a:srgbClr val="FF3300"/>
                </a:solidFill>
                <a:latin typeface="Verdana" panose="020B0604030504040204" pitchFamily="2" charset="0"/>
              </a:rPr>
              <a:t>A</a:t>
            </a:r>
          </a:p>
        </p:txBody>
      </p:sp>
      <p:sp>
        <p:nvSpPr>
          <p:cNvPr id="23557" name="文本框 23556"/>
          <p:cNvSpPr txBox="1"/>
          <p:nvPr/>
        </p:nvSpPr>
        <p:spPr>
          <a:xfrm>
            <a:off x="1036650" y="3056049"/>
            <a:ext cx="8228859" cy="2056881"/>
          </a:xfrm>
          <a:prstGeom prst="rect">
            <a:avLst/>
          </a:prstGeom>
          <a:noFill/>
          <a:ln w="9525">
            <a:noFill/>
          </a:ln>
        </p:spPr>
        <p:txBody>
          <a:bodyPr>
            <a:spAutoFit/>
          </a:bodyPr>
          <a:lstStyle/>
          <a:p>
            <a:pPr>
              <a:spcBef>
                <a:spcPct val="50000"/>
              </a:spcBef>
            </a:pPr>
            <a:r>
              <a:rPr lang="en-US" altLang="zh-CN" sz="2800" b="1">
                <a:latin typeface="新宋体" panose="02010609030101010101" charset="-122"/>
                <a:ea typeface="新宋体" panose="02010609030101010101" charset="-122"/>
                <a:cs typeface="新宋体" panose="02010609030101010101" charset="-122"/>
              </a:rPr>
              <a:t>2</a:t>
            </a:r>
            <a:r>
              <a:rPr lang="zh-CN" altLang="en-US" sz="2800" b="1">
                <a:latin typeface="新宋体" panose="02010609030101010101" charset="-122"/>
                <a:ea typeface="新宋体" panose="02010609030101010101" charset="-122"/>
                <a:cs typeface="新宋体" panose="02010609030101010101" charset="-122"/>
              </a:rPr>
              <a:t>、航天工业中的火箭是用液态氢作为燃料的，这是因为液态氢具有（　　　）</a:t>
            </a:r>
          </a:p>
          <a:p>
            <a:pPr>
              <a:spcBef>
                <a:spcPct val="50000"/>
              </a:spcBef>
            </a:pPr>
            <a:r>
              <a:rPr lang="en-US" altLang="zh-CN" sz="2800" b="1">
                <a:latin typeface="新宋体" panose="02010609030101010101" charset="-122"/>
                <a:ea typeface="新宋体" panose="02010609030101010101" charset="-122"/>
                <a:cs typeface="新宋体" panose="02010609030101010101" charset="-122"/>
              </a:rPr>
              <a:t>A</a:t>
            </a:r>
            <a:r>
              <a:rPr lang="zh-CN" altLang="en-US" sz="2800" b="1">
                <a:latin typeface="新宋体" panose="02010609030101010101" charset="-122"/>
                <a:ea typeface="新宋体" panose="02010609030101010101" charset="-122"/>
                <a:cs typeface="新宋体" panose="02010609030101010101" charset="-122"/>
              </a:rPr>
              <a:t>、较小的质量　             </a:t>
            </a:r>
            <a:r>
              <a:rPr lang="en-US" altLang="zh-CN" sz="2800" b="1">
                <a:latin typeface="新宋体" panose="02010609030101010101" charset="-122"/>
                <a:ea typeface="新宋体" panose="02010609030101010101" charset="-122"/>
                <a:cs typeface="新宋体" panose="02010609030101010101" charset="-122"/>
              </a:rPr>
              <a:t>B</a:t>
            </a:r>
            <a:r>
              <a:rPr lang="zh-CN" altLang="en-US" sz="2800" b="1">
                <a:latin typeface="新宋体" panose="02010609030101010101" charset="-122"/>
                <a:ea typeface="新宋体" panose="02010609030101010101" charset="-122"/>
                <a:cs typeface="新宋体" panose="02010609030101010101" charset="-122"/>
              </a:rPr>
              <a:t>、较小的密度　               </a:t>
            </a:r>
            <a:r>
              <a:rPr lang="en-US" altLang="zh-CN" sz="2800" b="1">
                <a:latin typeface="新宋体" panose="02010609030101010101" charset="-122"/>
                <a:ea typeface="新宋体" panose="02010609030101010101" charset="-122"/>
                <a:cs typeface="新宋体" panose="02010609030101010101" charset="-122"/>
              </a:rPr>
              <a:t>C</a:t>
            </a:r>
            <a:r>
              <a:rPr lang="zh-CN" altLang="en-US" sz="2800" b="1">
                <a:latin typeface="新宋体" panose="02010609030101010101" charset="-122"/>
                <a:ea typeface="新宋体" panose="02010609030101010101" charset="-122"/>
                <a:cs typeface="新宋体" panose="02010609030101010101" charset="-122"/>
              </a:rPr>
              <a:t>、较大的比热容　           </a:t>
            </a:r>
            <a:r>
              <a:rPr lang="en-US" altLang="zh-CN" sz="2800" b="1">
                <a:latin typeface="新宋体" panose="02010609030101010101" charset="-122"/>
                <a:ea typeface="新宋体" panose="02010609030101010101" charset="-122"/>
                <a:cs typeface="新宋体" panose="02010609030101010101" charset="-122"/>
              </a:rPr>
              <a:t>D</a:t>
            </a:r>
            <a:r>
              <a:rPr lang="zh-CN" altLang="en-US" sz="2800" b="1">
                <a:latin typeface="新宋体" panose="02010609030101010101" charset="-122"/>
                <a:ea typeface="新宋体" panose="02010609030101010101" charset="-122"/>
                <a:cs typeface="新宋体" panose="02010609030101010101" charset="-122"/>
              </a:rPr>
              <a:t>、较大的热值</a:t>
            </a:r>
          </a:p>
        </p:txBody>
      </p:sp>
      <p:sp>
        <p:nvSpPr>
          <p:cNvPr id="23558" name="文本框 23557"/>
          <p:cNvSpPr txBox="1"/>
          <p:nvPr/>
        </p:nvSpPr>
        <p:spPr>
          <a:xfrm>
            <a:off x="4495844" y="3734813"/>
            <a:ext cx="431013" cy="466449"/>
          </a:xfrm>
          <a:prstGeom prst="rect">
            <a:avLst/>
          </a:prstGeom>
          <a:noFill/>
          <a:ln w="9525">
            <a:noFill/>
          </a:ln>
        </p:spPr>
        <p:txBody>
          <a:bodyPr>
            <a:spAutoFit/>
          </a:bodyPr>
          <a:lstStyle/>
          <a:p>
            <a:pPr>
              <a:spcBef>
                <a:spcPct val="50000"/>
              </a:spcBef>
            </a:pPr>
            <a:r>
              <a:rPr lang="en-US" altLang="zh-CN" sz="2400" b="1">
                <a:solidFill>
                  <a:srgbClr val="FF3300"/>
                </a:solidFill>
                <a:latin typeface="Verdana" panose="020B0604030504040204" pitchFamily="2" charset="0"/>
              </a:rPr>
              <a:t>D</a:t>
            </a:r>
          </a:p>
        </p:txBody>
      </p:sp>
    </p:spTree>
    <p:custDataLst>
      <p:tags r:id="rId1"/>
    </p:custDataLst>
    <p:extLst>
      <p:ext uri="{BB962C8B-B14F-4D97-AF65-F5344CB8AC3E}">
        <p14:creationId xmlns:p14="http://schemas.microsoft.com/office/powerpoint/2010/main" val="3190636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1+#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additive="base">
                                        <p:cTn id="13" dur="500" fill="hold"/>
                                        <p:tgtEl>
                                          <p:spTgt spid="23558"/>
                                        </p:tgtEl>
                                        <p:attrNameLst>
                                          <p:attrName>ppt_x</p:attrName>
                                        </p:attrNameLst>
                                      </p:cBhvr>
                                      <p:tavLst>
                                        <p:tav tm="0">
                                          <p:val>
                                            <p:strVal val="0-#ppt_w/2"/>
                                          </p:val>
                                        </p:tav>
                                        <p:tav tm="100000">
                                          <p:val>
                                            <p:strVal val="#ppt_x"/>
                                          </p:val>
                                        </p:tav>
                                      </p:tavLst>
                                    </p:anim>
                                    <p:anim calcmode="lin" valueType="num">
                                      <p:cBhvr additive="base">
                                        <p:cTn id="14"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25601"/>
          <p:cNvSpPr>
            <a:spLocks noGrp="1" noRot="1"/>
          </p:cNvSpPr>
          <p:nvPr>
            <p:ph type="title"/>
          </p:nvPr>
        </p:nvSpPr>
        <p:spPr>
          <a:xfrm>
            <a:off x="1844482" y="1140389"/>
            <a:ext cx="8300167" cy="3080174"/>
          </a:xfrm>
        </p:spPr>
        <p:txBody>
          <a:bodyPr anchor="ctr"/>
          <a:lstStyle/>
          <a:p>
            <a:pPr algn="l"/>
            <a:r>
              <a:rPr lang="en-US" altLang="zh-CN" sz="3200">
                <a:solidFill>
                  <a:srgbClr val="0000FF"/>
                </a:solidFill>
              </a:rPr>
              <a:t>3</a:t>
            </a:r>
            <a:r>
              <a:rPr lang="zh-CN" altLang="en-US" sz="3200">
                <a:solidFill>
                  <a:srgbClr val="0000FF"/>
                </a:solidFill>
              </a:rPr>
              <a:t>、柴油机是工农业生产中常用的热机，已知某型号柴油机的效率是</a:t>
            </a:r>
            <a:r>
              <a:rPr lang="en-US" altLang="zh-CN" sz="3200">
                <a:solidFill>
                  <a:srgbClr val="0000FF"/>
                </a:solidFill>
              </a:rPr>
              <a:t>30%</a:t>
            </a:r>
            <a:r>
              <a:rPr lang="zh-CN" altLang="en-US" sz="3200">
                <a:solidFill>
                  <a:srgbClr val="0000FF"/>
                </a:solidFill>
              </a:rPr>
              <a:t>，在柴油机内完全燃烧</a:t>
            </a:r>
            <a:r>
              <a:rPr lang="en-US" altLang="zh-CN" sz="3200">
                <a:solidFill>
                  <a:srgbClr val="0000FF"/>
                </a:solidFill>
              </a:rPr>
              <a:t>2</a:t>
            </a:r>
            <a:r>
              <a:rPr lang="zh-CN" altLang="en-US" sz="3200">
                <a:solidFill>
                  <a:srgbClr val="0000FF"/>
                </a:solidFill>
              </a:rPr>
              <a:t>千克柴油能放热</a:t>
            </a:r>
            <a:r>
              <a:rPr lang="zh-CN" altLang="en-US" sz="3200" u="sng">
                <a:solidFill>
                  <a:srgbClr val="0000FF"/>
                </a:solidFill>
              </a:rPr>
              <a:t>          </a:t>
            </a:r>
            <a:r>
              <a:rPr lang="en-US" altLang="zh-CN" sz="3200">
                <a:solidFill>
                  <a:srgbClr val="0000FF"/>
                </a:solidFill>
              </a:rPr>
              <a:t>J</a:t>
            </a:r>
            <a:r>
              <a:rPr lang="zh-CN" altLang="en-US" sz="3200">
                <a:solidFill>
                  <a:srgbClr val="0000FF"/>
                </a:solidFill>
              </a:rPr>
              <a:t>，这些热通过柴油机的转化能对外做有用功</a:t>
            </a:r>
            <a:r>
              <a:rPr lang="zh-CN" altLang="en-US" sz="3200" u="sng">
                <a:solidFill>
                  <a:srgbClr val="0000FF"/>
                </a:solidFill>
              </a:rPr>
              <a:t>           </a:t>
            </a:r>
            <a:r>
              <a:rPr lang="en-US" altLang="zh-CN" sz="3200">
                <a:solidFill>
                  <a:srgbClr val="0000FF"/>
                </a:solidFill>
              </a:rPr>
              <a:t>J</a:t>
            </a:r>
            <a:r>
              <a:rPr lang="zh-CN" altLang="en-US" sz="3200">
                <a:solidFill>
                  <a:srgbClr val="0000FF"/>
                </a:solidFill>
              </a:rPr>
              <a:t>。</a:t>
            </a:r>
            <a:br>
              <a:rPr lang="zh-CN" altLang="en-US" sz="3200">
                <a:solidFill>
                  <a:srgbClr val="0000FF"/>
                </a:solidFill>
              </a:rPr>
            </a:br>
            <a:r>
              <a:rPr lang="zh-CN" altLang="en-US" sz="3200">
                <a:solidFill>
                  <a:srgbClr val="0000FF"/>
                </a:solidFill>
              </a:rPr>
              <a:t>（柴油的热值为</a:t>
            </a:r>
            <a:r>
              <a:rPr lang="en-US" altLang="zh-CN" sz="3200">
                <a:solidFill>
                  <a:srgbClr val="0000FF"/>
                </a:solidFill>
              </a:rPr>
              <a:t>3.3×10</a:t>
            </a:r>
            <a:r>
              <a:rPr lang="en-US" altLang="zh-CN" sz="3200" baseline="30000">
                <a:solidFill>
                  <a:srgbClr val="0000FF"/>
                </a:solidFill>
              </a:rPr>
              <a:t>7</a:t>
            </a:r>
            <a:r>
              <a:rPr lang="en-US" altLang="zh-CN" sz="3200">
                <a:solidFill>
                  <a:srgbClr val="0000FF"/>
                </a:solidFill>
              </a:rPr>
              <a:t>J/kg</a:t>
            </a:r>
          </a:p>
        </p:txBody>
      </p:sp>
      <p:sp>
        <p:nvSpPr>
          <p:cNvPr id="25603" name="文本占位符 25602"/>
          <p:cNvSpPr>
            <a:spLocks noGrp="1" noRot="1"/>
          </p:cNvSpPr>
          <p:nvPr>
            <p:ph type="body" idx="1"/>
          </p:nvPr>
        </p:nvSpPr>
        <p:spPr>
          <a:xfrm>
            <a:off x="1844482" y="4058111"/>
            <a:ext cx="8214598" cy="1943003"/>
          </a:xfrm>
        </p:spPr>
        <p:txBody>
          <a:bodyPr/>
          <a:lstStyle/>
          <a:p>
            <a:pPr>
              <a:buNone/>
            </a:pPr>
            <a:r>
              <a:rPr lang="en-US" altLang="zh-CN"/>
              <a:t>4</a:t>
            </a:r>
            <a:r>
              <a:rPr lang="zh-CN" altLang="en-US"/>
              <a:t>、完全燃烧</a:t>
            </a:r>
            <a:r>
              <a:rPr lang="en-US" altLang="zh-CN"/>
              <a:t>140</a:t>
            </a:r>
            <a:r>
              <a:rPr lang="zh-CN" altLang="en-US"/>
              <a:t>克焦炭（焦炭的热值为</a:t>
            </a:r>
            <a:r>
              <a:rPr lang="en-US" altLang="zh-CN"/>
              <a:t>3.0×10</a:t>
            </a:r>
            <a:r>
              <a:rPr lang="en-US" altLang="zh-CN" baseline="30000"/>
              <a:t>7</a:t>
            </a:r>
            <a:r>
              <a:rPr lang="en-US" altLang="zh-CN"/>
              <a:t>J/kg)</a:t>
            </a:r>
            <a:r>
              <a:rPr lang="zh-CN" altLang="en-US"/>
              <a:t>能放出多少热量？若这些热量的</a:t>
            </a:r>
            <a:r>
              <a:rPr lang="en-US" altLang="zh-CN"/>
              <a:t>30%</a:t>
            </a:r>
            <a:r>
              <a:rPr lang="zh-CN" altLang="en-US"/>
              <a:t>被水吸收，则能使</a:t>
            </a:r>
            <a:r>
              <a:rPr lang="en-US" altLang="zh-CN"/>
              <a:t>30kg </a:t>
            </a:r>
            <a:r>
              <a:rPr lang="zh-CN" altLang="en-US"/>
              <a:t>、</a:t>
            </a:r>
            <a:r>
              <a:rPr lang="en-US" altLang="zh-CN"/>
              <a:t>20℃</a:t>
            </a:r>
            <a:r>
              <a:rPr lang="zh-CN" altLang="en-US"/>
              <a:t>的水温度升高到多少度？</a:t>
            </a:r>
          </a:p>
        </p:txBody>
      </p:sp>
      <p:sp>
        <p:nvSpPr>
          <p:cNvPr id="25604" name="文本框 25603"/>
          <p:cNvSpPr txBox="1"/>
          <p:nvPr/>
        </p:nvSpPr>
        <p:spPr>
          <a:xfrm>
            <a:off x="5798074" y="2526869"/>
            <a:ext cx="1221731" cy="830997"/>
          </a:xfrm>
          <a:prstGeom prst="rect">
            <a:avLst/>
          </a:prstGeom>
          <a:noFill/>
          <a:ln w="9525">
            <a:noFill/>
          </a:ln>
        </p:spPr>
        <p:txBody>
          <a:bodyPr>
            <a:spAutoFit/>
          </a:bodyPr>
          <a:lstStyle/>
          <a:p>
            <a:pPr>
              <a:spcBef>
                <a:spcPct val="50000"/>
              </a:spcBef>
            </a:pPr>
            <a:r>
              <a:rPr lang="en-US" altLang="zh-CN">
                <a:solidFill>
                  <a:srgbClr val="FF3300"/>
                </a:solidFill>
                <a:latin typeface="Verdana" panose="020B0604030504040204" pitchFamily="2" charset="0"/>
              </a:rPr>
              <a:t>6.6×10</a:t>
            </a:r>
            <a:r>
              <a:rPr lang="en-US" altLang="zh-CN" baseline="30000">
                <a:solidFill>
                  <a:srgbClr val="FF3300"/>
                </a:solidFill>
                <a:latin typeface="Verdana" panose="020B0604030504040204" pitchFamily="2" charset="0"/>
              </a:rPr>
              <a:t>7</a:t>
            </a:r>
          </a:p>
        </p:txBody>
      </p:sp>
      <p:sp>
        <p:nvSpPr>
          <p:cNvPr id="25605" name="文本框 25604"/>
          <p:cNvSpPr txBox="1"/>
          <p:nvPr/>
        </p:nvSpPr>
        <p:spPr>
          <a:xfrm>
            <a:off x="6804299" y="2964367"/>
            <a:ext cx="1510130" cy="830997"/>
          </a:xfrm>
          <a:prstGeom prst="rect">
            <a:avLst/>
          </a:prstGeom>
          <a:noFill/>
          <a:ln w="9525">
            <a:noFill/>
          </a:ln>
        </p:spPr>
        <p:txBody>
          <a:bodyPr>
            <a:spAutoFit/>
          </a:bodyPr>
          <a:lstStyle/>
          <a:p>
            <a:pPr>
              <a:spcBef>
                <a:spcPct val="50000"/>
              </a:spcBef>
            </a:pPr>
            <a:r>
              <a:rPr lang="en-US" altLang="zh-CN">
                <a:solidFill>
                  <a:srgbClr val="FF3300"/>
                </a:solidFill>
                <a:latin typeface="Verdana" panose="020B0604030504040204" pitchFamily="2" charset="0"/>
              </a:rPr>
              <a:t>1.98×10</a:t>
            </a:r>
            <a:r>
              <a:rPr lang="en-US" altLang="zh-CN" baseline="30000">
                <a:solidFill>
                  <a:srgbClr val="FF3300"/>
                </a:solidFill>
                <a:latin typeface="Verdana" panose="020B0604030504040204" pitchFamily="2" charset="0"/>
              </a:rPr>
              <a:t>7</a:t>
            </a:r>
          </a:p>
        </p:txBody>
      </p:sp>
      <p:sp>
        <p:nvSpPr>
          <p:cNvPr id="25606" name="矩形 25605"/>
          <p:cNvSpPr>
            <a:spLocks noRot="1"/>
          </p:cNvSpPr>
          <p:nvPr/>
        </p:nvSpPr>
        <p:spPr>
          <a:xfrm>
            <a:off x="1844481" y="191406"/>
            <a:ext cx="8525181" cy="1158081"/>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a:solidFill>
                  <a:srgbClr val="FF0066"/>
                </a:solidFill>
              </a:rPr>
              <a:t>强化训练</a:t>
            </a:r>
          </a:p>
        </p:txBody>
      </p:sp>
      <p:pic>
        <p:nvPicPr>
          <p:cNvPr id="25607" name="New picture" hidden="1"/>
          <p:cNvPicPr/>
          <p:nvPr/>
        </p:nvPicPr>
        <p:blipFill>
          <a:blip r:embed="rId3"/>
          <a:stretch>
            <a:fillRect/>
          </a:stretch>
        </p:blipFill>
        <p:spPr>
          <a:xfrm>
            <a:off x="11688055" y="12340000"/>
            <a:ext cx="354952" cy="437497"/>
          </a:xfrm>
          <a:prstGeom prst="cube">
            <a:avLst/>
          </a:prstGeom>
        </p:spPr>
      </p:pic>
    </p:spTree>
    <p:custDataLst>
      <p:tags r:id="rId1"/>
    </p:custDataLst>
    <p:extLst>
      <p:ext uri="{BB962C8B-B14F-4D97-AF65-F5344CB8AC3E}">
        <p14:creationId xmlns:p14="http://schemas.microsoft.com/office/powerpoint/2010/main" val="30795908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5"/>
                                        </p:tgtEl>
                                        <p:attrNameLst>
                                          <p:attrName>style.visibility</p:attrName>
                                        </p:attrNameLst>
                                      </p:cBhvr>
                                      <p:to>
                                        <p:strVal val="visible"/>
                                      </p:to>
                                    </p:set>
                                    <p:anim calcmode="lin" valueType="num">
                                      <p:cBhvr additive="base">
                                        <p:cTn id="13" dur="500" fill="hold"/>
                                        <p:tgtEl>
                                          <p:spTgt spid="25605"/>
                                        </p:tgtEl>
                                        <p:attrNameLst>
                                          <p:attrName>ppt_x</p:attrName>
                                        </p:attrNameLst>
                                      </p:cBhvr>
                                      <p:tavLst>
                                        <p:tav tm="0">
                                          <p:val>
                                            <p:strVal val="0-#ppt_w/2"/>
                                          </p:val>
                                        </p:tav>
                                        <p:tav tm="100000">
                                          <p:val>
                                            <p:strVal val="#ppt_x"/>
                                          </p:val>
                                        </p:tav>
                                      </p:tavLst>
                                    </p:anim>
                                    <p:anim calcmode="lin" valueType="num">
                                      <p:cBhvr additive="base">
                                        <p:cTn id="14"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endParaRPr lang="zh-CN" altLang="en-US"/>
          </a:p>
        </p:txBody>
      </p:sp>
      <p:sp>
        <p:nvSpPr>
          <p:cNvPr id="5" name="副标题 4"/>
          <p:cNvSpPr>
            <a:spLocks noGrp="1"/>
          </p:cNvSpPr>
          <p:nvPr>
            <p:ph type="subTitle" idx="1"/>
          </p:nvPr>
        </p:nvSpPr>
        <p:spPr/>
        <p:txBody>
          <a:bodyPr/>
          <a:lstStyle/>
          <a:p>
            <a:endParaRPr lang="zh-CN" altLang="en-US"/>
          </a:p>
        </p:txBody>
      </p:sp>
      <p:sp>
        <p:nvSpPr>
          <p:cNvPr id="6" name="文本占位符 5"/>
          <p:cNvSpPr>
            <a:spLocks noGrp="1"/>
          </p:cNvSpPr>
          <p:nvPr>
            <p:ph type="body" sz="quarter" idx="13"/>
          </p:nvPr>
        </p:nvSpPr>
        <p:spPr/>
        <p:txBody>
          <a:bodyPr/>
          <a:lstStyle/>
          <a:p>
            <a:endParaRPr lang="zh-CN" altLang="en-US"/>
          </a:p>
        </p:txBody>
      </p:sp>
      <p:sp>
        <p:nvSpPr>
          <p:cNvPr id="7" name="文本占位符 6"/>
          <p:cNvSpPr>
            <a:spLocks noGrp="1"/>
          </p:cNvSpPr>
          <p:nvPr>
            <p:ph type="body" sz="quarter" idx="14"/>
          </p:nvPr>
        </p:nvSpPr>
        <p:spPr/>
        <p:txBody>
          <a:bodyPr/>
          <a:lstStyle/>
          <a:p>
            <a:endParaRPr lang="zh-CN" altLang="en-US"/>
          </a:p>
        </p:txBody>
      </p:sp>
      <p:sp>
        <p:nvSpPr>
          <p:cNvPr id="3074" name="矩形 3073"/>
          <p:cNvSpPr/>
          <p:nvPr/>
        </p:nvSpPr>
        <p:spPr>
          <a:xfrm>
            <a:off x="2491001" y="3036747"/>
            <a:ext cx="7453987" cy="1312492"/>
          </a:xfrm>
          <a:prstGeom prst="rect">
            <a:avLst/>
          </a:prstGeom>
        </p:spPr>
        <p:txBody>
          <a:bodyPr wrap="none" fromWordArt="1">
            <a:prstTxWarp prst="textInflateBottom">
              <a:avLst>
                <a:gd name="adj" fmla="val 68083"/>
              </a:avLst>
            </a:prstTxWarp>
            <a:normAutofit/>
          </a:bodyPr>
          <a:lstStyle/>
          <a:p>
            <a:pPr algn="ctr"/>
            <a:r>
              <a:rPr lang="zh-CN" altLang="en-US" sz="4800">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alpha val="76999"/>
                    </a:srgbClr>
                  </a:outerShdw>
                </a:effectLst>
                <a:latin typeface="华文行楷" charset="0"/>
                <a:ea typeface="华文行楷" charset="0"/>
              </a:rPr>
              <a:t>第四节 热机效率和环境保护</a:t>
            </a:r>
            <a:endParaRPr lang="zh-CN" altLang="en-US" sz="4800">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alpha val="76999"/>
                  </a:srgbClr>
                </a:outerShdw>
              </a:effectLst>
              <a:latin typeface="华文行楷"/>
              <a:ea typeface="华文行楷" charset="0"/>
            </a:endParaRPr>
          </a:p>
        </p:txBody>
      </p:sp>
      <p:sp>
        <p:nvSpPr>
          <p:cNvPr id="3075" name="文本框 3074"/>
          <p:cNvSpPr txBox="1"/>
          <p:nvPr/>
        </p:nvSpPr>
        <p:spPr>
          <a:xfrm>
            <a:off x="2559901" y="1140389"/>
            <a:ext cx="7157729" cy="1292662"/>
          </a:xfrm>
          <a:prstGeom prst="rect">
            <a:avLst/>
          </a:prstGeom>
          <a:noFill/>
          <a:ln w="9525">
            <a:noFill/>
          </a:ln>
        </p:spPr>
        <p:txBody>
          <a:bodyPr wrap="none" anchor="t">
            <a:spAutoFit/>
          </a:bodyPr>
          <a:lstStyle/>
          <a:p>
            <a:pPr algn="ctr"/>
            <a:endParaRPr lang="zh-CN" altLang="en-US" sz="2400" b="1">
              <a:solidFill>
                <a:schemeClr val="accent2"/>
              </a:solidFill>
              <a:latin typeface="Verdana" pitchFamily="2" charset="0"/>
            </a:endParaRPr>
          </a:p>
          <a:p>
            <a:pPr algn="ctr"/>
            <a:r>
              <a:rPr lang="zh-CN" altLang="en-US" sz="5400" b="1">
                <a:solidFill>
                  <a:srgbClr val="FF0066"/>
                </a:solidFill>
                <a:latin typeface="Verdana" panose="020B0604030504040204" pitchFamily="2" charset="0"/>
              </a:rPr>
              <a:t>第十三章   内能与热机</a:t>
            </a:r>
          </a:p>
        </p:txBody>
      </p:sp>
    </p:spTree>
    <p:custDataLst>
      <p:tags r:id="rId1"/>
    </p:custDataLst>
    <p:extLst>
      <p:ext uri="{BB962C8B-B14F-4D97-AF65-F5344CB8AC3E}">
        <p14:creationId xmlns:p14="http://schemas.microsoft.com/office/powerpoint/2010/main" val="249893284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4097"/>
          <p:cNvSpPr>
            <a:spLocks noGrp="1" noRot="1"/>
          </p:cNvSpPr>
          <p:nvPr>
            <p:ph type="title"/>
          </p:nvPr>
        </p:nvSpPr>
        <p:spPr>
          <a:xfrm>
            <a:off x="836672" y="369943"/>
            <a:ext cx="3275064" cy="867918"/>
          </a:xfrm>
        </p:spPr>
        <p:txBody>
          <a:bodyPr anchor="ctr"/>
          <a:lstStyle/>
          <a:p>
            <a:r>
              <a:rPr lang="zh-CN" altLang="en-US" sz="3600">
                <a:solidFill>
                  <a:srgbClr val="FF0066"/>
                </a:solidFill>
                <a:latin typeface="新宋体" panose="02010609030101010101" charset="-122"/>
                <a:ea typeface="新宋体" panose="02010609030101010101" charset="-122"/>
              </a:rPr>
              <a:t>学习目标一</a:t>
            </a:r>
          </a:p>
        </p:txBody>
      </p:sp>
      <p:sp>
        <p:nvSpPr>
          <p:cNvPr id="4099" name="文本占位符 4098"/>
          <p:cNvSpPr>
            <a:spLocks noGrp="1" noRot="1"/>
          </p:cNvSpPr>
          <p:nvPr>
            <p:ph type="body" idx="1"/>
          </p:nvPr>
        </p:nvSpPr>
        <p:spPr>
          <a:xfrm>
            <a:off x="3436694" y="369942"/>
            <a:ext cx="8525181" cy="1539284"/>
          </a:xfrm>
        </p:spPr>
        <p:txBody>
          <a:bodyPr/>
          <a:lstStyle/>
          <a:p>
            <a:pPr>
              <a:lnSpc>
                <a:spcPct val="90000"/>
              </a:lnSpc>
            </a:pPr>
            <a:r>
              <a:rPr lang="zh-CN" altLang="en-US" sz="2800" b="1">
                <a:solidFill>
                  <a:srgbClr val="FF0000"/>
                </a:solidFill>
                <a:latin typeface="新宋体" panose="02010609030101010101" charset="-122"/>
                <a:ea typeface="新宋体" panose="02010609030101010101" charset="-122"/>
                <a:cs typeface="新宋体" panose="02010609030101010101" charset="-122"/>
              </a:rPr>
              <a:t>知道热值的概念，会根据热值来计算燃料完全燃烧放出的热量，能根据实际需要来选择燃料 </a:t>
            </a:r>
          </a:p>
        </p:txBody>
      </p:sp>
      <p:sp>
        <p:nvSpPr>
          <p:cNvPr id="4100" name="矩形 4099"/>
          <p:cNvSpPr>
            <a:spLocks noRot="1"/>
          </p:cNvSpPr>
          <p:nvPr/>
        </p:nvSpPr>
        <p:spPr>
          <a:xfrm>
            <a:off x="3436377" y="1822371"/>
            <a:ext cx="8525181" cy="218909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5pPr>
          </a:lstStyle>
          <a:p>
            <a:pPr lvl="0"/>
            <a:r>
              <a:rPr lang="en-US" altLang="zh-CN" b="1">
                <a:latin typeface="新宋体" panose="02010609030101010101" charset="-122"/>
                <a:ea typeface="新宋体" panose="02010609030101010101" charset="-122"/>
                <a:cs typeface="新宋体" panose="02010609030101010101" charset="-122"/>
              </a:rPr>
              <a:t>1</a:t>
            </a:r>
            <a:r>
              <a:rPr lang="zh-CN" altLang="en-US" b="1">
                <a:latin typeface="新宋体" panose="02010609030101010101" charset="-122"/>
                <a:ea typeface="新宋体" panose="02010609030101010101" charset="-122"/>
                <a:cs typeface="新宋体" panose="02010609030101010101" charset="-122"/>
              </a:rPr>
              <a:t>、阅读课本</a:t>
            </a:r>
            <a:r>
              <a:rPr lang="en-US" altLang="zh-CN" b="1">
                <a:latin typeface="新宋体" panose="02010609030101010101" charset="-122"/>
                <a:ea typeface="新宋体" panose="02010609030101010101" charset="-122"/>
                <a:cs typeface="新宋体" panose="02010609030101010101" charset="-122"/>
              </a:rPr>
              <a:t>P50-P51</a:t>
            </a:r>
            <a:r>
              <a:rPr lang="zh-CN" altLang="en-US" b="1">
                <a:latin typeface="新宋体" panose="02010609030101010101" charset="-122"/>
                <a:ea typeface="新宋体" panose="02010609030101010101" charset="-122"/>
                <a:cs typeface="新宋体" panose="02010609030101010101" charset="-122"/>
              </a:rPr>
              <a:t>页，划出重点知识。</a:t>
            </a:r>
          </a:p>
          <a:p>
            <a:pPr lvl="0"/>
            <a:r>
              <a:rPr lang="en-US" altLang="zh-CN" b="1">
                <a:latin typeface="新宋体" panose="02010609030101010101" charset="-122"/>
                <a:ea typeface="新宋体" panose="02010609030101010101" charset="-122"/>
                <a:cs typeface="新宋体" panose="02010609030101010101" charset="-122"/>
              </a:rPr>
              <a:t>2</a:t>
            </a:r>
            <a:r>
              <a:rPr lang="zh-CN" altLang="en-US" b="1">
                <a:latin typeface="新宋体" panose="02010609030101010101" charset="-122"/>
                <a:ea typeface="新宋体" panose="02010609030101010101" charset="-122"/>
                <a:cs typeface="新宋体" panose="02010609030101010101" charset="-122"/>
              </a:rPr>
              <a:t>、时间</a:t>
            </a:r>
            <a:r>
              <a:rPr lang="en-US" altLang="zh-CN" b="1">
                <a:latin typeface="新宋体" panose="02010609030101010101" charset="-122"/>
                <a:ea typeface="新宋体" panose="02010609030101010101" charset="-122"/>
                <a:cs typeface="新宋体" panose="02010609030101010101" charset="-122"/>
              </a:rPr>
              <a:t>8</a:t>
            </a:r>
            <a:r>
              <a:rPr lang="zh-CN" altLang="en-US" b="1">
                <a:latin typeface="新宋体" panose="02010609030101010101" charset="-122"/>
                <a:ea typeface="新宋体" panose="02010609030101010101" charset="-122"/>
                <a:cs typeface="新宋体" panose="02010609030101010101" charset="-122"/>
              </a:rPr>
              <a:t>分钟。</a:t>
            </a:r>
          </a:p>
          <a:p>
            <a:pPr lvl="0"/>
            <a:r>
              <a:rPr lang="en-US" altLang="zh-CN" b="1">
                <a:latin typeface="新宋体" panose="02010609030101010101" charset="-122"/>
                <a:ea typeface="新宋体" panose="02010609030101010101" charset="-122"/>
                <a:cs typeface="新宋体" panose="02010609030101010101" charset="-122"/>
              </a:rPr>
              <a:t>3</a:t>
            </a:r>
            <a:r>
              <a:rPr lang="zh-CN" altLang="en-US" b="1">
                <a:latin typeface="新宋体" panose="02010609030101010101" charset="-122"/>
                <a:ea typeface="新宋体" panose="02010609030101010101" charset="-122"/>
                <a:cs typeface="新宋体" panose="02010609030101010101" charset="-122"/>
              </a:rPr>
              <a:t>、能回答什么是热值。</a:t>
            </a:r>
          </a:p>
          <a:p>
            <a:pPr lvl="0"/>
            <a:r>
              <a:rPr lang="en-US" altLang="zh-CN" b="1">
                <a:latin typeface="新宋体" panose="02010609030101010101" charset="-122"/>
                <a:ea typeface="新宋体" panose="02010609030101010101" charset="-122"/>
                <a:cs typeface="新宋体" panose="02010609030101010101" charset="-122"/>
              </a:rPr>
              <a:t>4</a:t>
            </a:r>
            <a:r>
              <a:rPr lang="zh-CN" altLang="en-US" b="1">
                <a:latin typeface="新宋体" panose="02010609030101010101" charset="-122"/>
                <a:ea typeface="新宋体" panose="02010609030101010101" charset="-122"/>
                <a:cs typeface="新宋体" panose="02010609030101010101" charset="-122"/>
              </a:rPr>
              <a:t>、能看懂常见的热值表</a:t>
            </a:r>
            <a:r>
              <a:rPr lang="zh-CN" altLang="en-US"/>
              <a:t> </a:t>
            </a:r>
          </a:p>
        </p:txBody>
      </p:sp>
      <p:sp>
        <p:nvSpPr>
          <p:cNvPr id="4101" name="文本框 4100"/>
          <p:cNvSpPr txBox="1"/>
          <p:nvPr/>
        </p:nvSpPr>
        <p:spPr>
          <a:xfrm>
            <a:off x="-279206" y="1822692"/>
            <a:ext cx="4097791" cy="591265"/>
          </a:xfrm>
          <a:prstGeom prst="rect">
            <a:avLst/>
          </a:prstGeom>
          <a:noFill/>
          <a:ln w="9525">
            <a:noFill/>
          </a:ln>
        </p:spPr>
        <p:txBody>
          <a:bodyPr>
            <a:spAutoFit/>
          </a:bodyPr>
          <a:lstStyle/>
          <a:p>
            <a:pPr algn="ctr">
              <a:spcBef>
                <a:spcPct val="50000"/>
              </a:spcBef>
            </a:pPr>
            <a:r>
              <a:rPr lang="zh-CN" altLang="en-US" sz="3200">
                <a:solidFill>
                  <a:srgbClr val="FF0066"/>
                </a:solidFill>
                <a:latin typeface="Arial" panose="020B0604020202020204" pitchFamily="34" charset="0"/>
              </a:rPr>
              <a:t>自学指导</a:t>
            </a:r>
          </a:p>
        </p:txBody>
      </p:sp>
      <p:sp>
        <p:nvSpPr>
          <p:cNvPr id="5122" name="标题 5121"/>
          <p:cNvSpPr>
            <a:spLocks noGrp="1" noRot="1"/>
          </p:cNvSpPr>
          <p:nvPr/>
        </p:nvSpPr>
        <p:spPr>
          <a:xfrm>
            <a:off x="652225" y="4814402"/>
            <a:ext cx="3289008" cy="761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a:solidFill>
                  <a:srgbClr val="FF0066"/>
                </a:solidFill>
                <a:latin typeface="新宋体" panose="02010609030101010101" charset="-122"/>
                <a:ea typeface="新宋体" panose="02010609030101010101" charset="-122"/>
              </a:rPr>
              <a:t>自学检测一</a:t>
            </a:r>
          </a:p>
        </p:txBody>
      </p:sp>
    </p:spTree>
    <p:custDataLst>
      <p:tags r:id="rId1"/>
    </p:custDataLst>
    <p:extLst>
      <p:ext uri="{BB962C8B-B14F-4D97-AF65-F5344CB8AC3E}">
        <p14:creationId xmlns:p14="http://schemas.microsoft.com/office/powerpoint/2010/main" val="81405577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6145"/>
          <p:cNvSpPr txBox="1"/>
          <p:nvPr/>
        </p:nvSpPr>
        <p:spPr>
          <a:xfrm>
            <a:off x="1986462" y="629224"/>
            <a:ext cx="9132402" cy="1090527"/>
          </a:xfrm>
          <a:prstGeom prst="rect">
            <a:avLst/>
          </a:prstGeom>
          <a:noFill/>
          <a:ln w="9525">
            <a:noFill/>
          </a:ln>
        </p:spPr>
        <p:txBody>
          <a:bodyPr wrap="square">
            <a:spAutoFit/>
          </a:bodyPr>
          <a:lstStyle/>
          <a:p>
            <a:pPr>
              <a:spcBef>
                <a:spcPct val="50000"/>
              </a:spcBef>
            </a:pPr>
            <a:r>
              <a:rPr lang="en-US" altLang="zh-CN" sz="3200" b="1">
                <a:latin typeface="华文新魏" pitchFamily="2" charset="-122"/>
                <a:ea typeface="华文新魏" pitchFamily="2" charset="-122"/>
              </a:rPr>
              <a:t>    </a:t>
            </a:r>
            <a:r>
              <a:rPr lang="zh-CN" altLang="en-US" sz="3200" b="1">
                <a:latin typeface="新宋体" panose="02010609030101010101" charset="-122"/>
                <a:ea typeface="新宋体" panose="02010609030101010101" charset="-122"/>
              </a:rPr>
              <a:t>质量相等的不同燃料在完全燃烧时所放出的热量是不同的。</a:t>
            </a:r>
          </a:p>
        </p:txBody>
      </p:sp>
      <p:sp>
        <p:nvSpPr>
          <p:cNvPr id="6147" name="文本框 6146"/>
          <p:cNvSpPr txBox="1"/>
          <p:nvPr/>
        </p:nvSpPr>
        <p:spPr>
          <a:xfrm>
            <a:off x="2100555" y="1796957"/>
            <a:ext cx="8752730" cy="1090527"/>
          </a:xfrm>
          <a:prstGeom prst="rect">
            <a:avLst/>
          </a:prstGeom>
          <a:noFill/>
          <a:ln w="9525">
            <a:noFill/>
          </a:ln>
        </p:spPr>
        <p:txBody>
          <a:bodyPr wrap="square">
            <a:spAutoFit/>
          </a:bodyPr>
          <a:lstStyle/>
          <a:p>
            <a:pPr>
              <a:spcBef>
                <a:spcPct val="50000"/>
              </a:spcBef>
            </a:pPr>
            <a:r>
              <a:rPr lang="en-US" altLang="zh-CN" sz="3200" b="1">
                <a:latin typeface="华文新魏" pitchFamily="2" charset="-122"/>
                <a:ea typeface="华文新魏" pitchFamily="2" charset="-122"/>
              </a:rPr>
              <a:t>   </a:t>
            </a:r>
            <a:r>
              <a:rPr lang="zh-CN" altLang="en-US" sz="3200" b="1">
                <a:latin typeface="新宋体" panose="02010609030101010101" charset="-122"/>
                <a:ea typeface="新宋体" panose="02010609030101010101" charset="-122"/>
                <a:cs typeface="新宋体" panose="02010609030101010101" charset="-122"/>
              </a:rPr>
              <a:t>在物理学中，把</a:t>
            </a:r>
            <a:r>
              <a:rPr lang="en-US" altLang="zh-CN" sz="3200" b="1">
                <a:latin typeface="新宋体" panose="02010609030101010101" charset="-122"/>
                <a:ea typeface="新宋体" panose="02010609030101010101" charset="-122"/>
                <a:cs typeface="新宋体" panose="02010609030101010101" charset="-122"/>
              </a:rPr>
              <a:t>1kg</a:t>
            </a:r>
            <a:r>
              <a:rPr lang="zh-CN" altLang="en-US" sz="3200" b="1">
                <a:latin typeface="新宋体" panose="02010609030101010101" charset="-122"/>
                <a:ea typeface="新宋体" panose="02010609030101010101" charset="-122"/>
                <a:cs typeface="新宋体" panose="02010609030101010101" charset="-122"/>
              </a:rPr>
              <a:t>某种燃料在</a:t>
            </a:r>
            <a:r>
              <a:rPr lang="zh-CN" altLang="en-US" sz="3200" b="1">
                <a:solidFill>
                  <a:srgbClr val="FF0000"/>
                </a:solidFill>
                <a:latin typeface="新宋体" panose="02010609030101010101" charset="-122"/>
                <a:ea typeface="新宋体" panose="02010609030101010101" charset="-122"/>
                <a:cs typeface="新宋体" panose="02010609030101010101" charset="-122"/>
              </a:rPr>
              <a:t>完全燃烧</a:t>
            </a:r>
            <a:r>
              <a:rPr lang="zh-CN" altLang="en-US" sz="3200" b="1">
                <a:latin typeface="新宋体" panose="02010609030101010101" charset="-122"/>
                <a:ea typeface="新宋体" panose="02010609030101010101" charset="-122"/>
                <a:cs typeface="新宋体" panose="02010609030101010101" charset="-122"/>
              </a:rPr>
              <a:t>时所放出的热量叫做</a:t>
            </a:r>
            <a:r>
              <a:rPr lang="zh-CN" altLang="en-US" sz="3200" b="1">
                <a:solidFill>
                  <a:srgbClr val="FF0000"/>
                </a:solidFill>
                <a:latin typeface="新宋体" panose="02010609030101010101" charset="-122"/>
                <a:ea typeface="新宋体" panose="02010609030101010101" charset="-122"/>
                <a:cs typeface="新宋体" panose="02010609030101010101" charset="-122"/>
              </a:rPr>
              <a:t>燃料的热值</a:t>
            </a:r>
            <a:r>
              <a:rPr lang="zh-CN" altLang="en-US" sz="3200" b="1">
                <a:latin typeface="新宋体" panose="02010609030101010101" charset="-122"/>
                <a:ea typeface="新宋体" panose="02010609030101010101" charset="-122"/>
                <a:cs typeface="新宋体" panose="02010609030101010101" charset="-122"/>
              </a:rPr>
              <a:t>。</a:t>
            </a:r>
          </a:p>
        </p:txBody>
      </p:sp>
      <p:sp>
        <p:nvSpPr>
          <p:cNvPr id="6148" name="文本框 6147"/>
          <p:cNvSpPr txBox="1"/>
          <p:nvPr/>
        </p:nvSpPr>
        <p:spPr>
          <a:xfrm>
            <a:off x="2491001" y="4933106"/>
            <a:ext cx="7507864" cy="1401922"/>
          </a:xfrm>
          <a:prstGeom prst="rect">
            <a:avLst/>
          </a:prstGeom>
          <a:noFill/>
          <a:ln w="9525">
            <a:noFill/>
          </a:ln>
        </p:spPr>
        <p:txBody>
          <a:bodyPr>
            <a:spAutoFit/>
          </a:bodyPr>
          <a:lstStyle/>
          <a:p>
            <a:pPr>
              <a:spcBef>
                <a:spcPct val="50000"/>
              </a:spcBef>
            </a:pPr>
            <a:r>
              <a:rPr lang="zh-CN" altLang="en-US" sz="3200" b="1">
                <a:latin typeface="华文新魏" pitchFamily="2" charset="-122"/>
                <a:ea typeface="华文新魏" pitchFamily="2" charset="-122"/>
              </a:rPr>
              <a:t>热值的符号：</a:t>
            </a:r>
            <a:r>
              <a:rPr lang="en-US" altLang="zh-CN" sz="3600" b="1" i="1">
                <a:solidFill>
                  <a:srgbClr val="FF0000"/>
                </a:solidFill>
                <a:latin typeface="Times New Roman" panose="02020603050405020304" pitchFamily="18" charset="0"/>
                <a:ea typeface="华文新魏" pitchFamily="2" charset="-122"/>
              </a:rPr>
              <a:t>q</a:t>
            </a:r>
            <a:r>
              <a:rPr lang="en-US" altLang="zh-CN" sz="3200" b="1">
                <a:solidFill>
                  <a:srgbClr val="FF0000"/>
                </a:solidFill>
                <a:latin typeface="华文新魏" pitchFamily="2" charset="-122"/>
                <a:ea typeface="华文新魏" pitchFamily="2" charset="-122"/>
              </a:rPr>
              <a:t> </a:t>
            </a:r>
            <a:r>
              <a:rPr lang="en-US" altLang="zh-CN" sz="3200" b="1">
                <a:latin typeface="华文新魏" pitchFamily="2" charset="-122"/>
                <a:ea typeface="华文新魏" pitchFamily="2" charset="-122"/>
              </a:rPr>
              <a:t>          </a:t>
            </a:r>
          </a:p>
          <a:p>
            <a:pPr>
              <a:spcBef>
                <a:spcPct val="50000"/>
              </a:spcBef>
            </a:pPr>
            <a:r>
              <a:rPr lang="zh-CN" altLang="en-US" sz="3200" b="1">
                <a:latin typeface="华文新魏" pitchFamily="2" charset="-122"/>
                <a:ea typeface="华文新魏" pitchFamily="2" charset="-122"/>
              </a:rPr>
              <a:t>单位：  </a:t>
            </a:r>
            <a:r>
              <a:rPr lang="en-US" altLang="zh-CN" sz="3200" b="1" i="1">
                <a:solidFill>
                  <a:srgbClr val="FF0000"/>
                </a:solidFill>
                <a:latin typeface="Times New Roman" panose="02020603050405020304" pitchFamily="18" charset="0"/>
                <a:ea typeface="华文新魏" pitchFamily="2" charset="-122"/>
              </a:rPr>
              <a:t>J/kg          </a:t>
            </a:r>
            <a:r>
              <a:rPr lang="zh-CN" altLang="en-US" sz="3200" b="1">
                <a:solidFill>
                  <a:srgbClr val="FF0000"/>
                </a:solidFill>
                <a:latin typeface="Times New Roman" panose="02020603050405020304" pitchFamily="18" charset="0"/>
                <a:ea typeface="华文新魏" pitchFamily="2" charset="-122"/>
              </a:rPr>
              <a:t>（</a:t>
            </a:r>
            <a:r>
              <a:rPr lang="en-US" altLang="zh-CN" sz="3200" b="1" i="1">
                <a:solidFill>
                  <a:srgbClr val="FF0000"/>
                </a:solidFill>
                <a:latin typeface="Times New Roman" panose="02020603050405020304" pitchFamily="18" charset="0"/>
                <a:ea typeface="华文新魏" pitchFamily="2" charset="-122"/>
              </a:rPr>
              <a:t>J/m</a:t>
            </a:r>
            <a:r>
              <a:rPr lang="en-US" altLang="zh-CN" sz="3200" b="1" i="1" baseline="30000">
                <a:solidFill>
                  <a:srgbClr val="FF0000"/>
                </a:solidFill>
                <a:latin typeface="Times New Roman" panose="02020603050405020304" pitchFamily="18" charset="0"/>
                <a:ea typeface="华文新魏" pitchFamily="2" charset="-122"/>
              </a:rPr>
              <a:t>3</a:t>
            </a:r>
            <a:r>
              <a:rPr lang="zh-CN" altLang="en-US" sz="3200" b="1">
                <a:solidFill>
                  <a:srgbClr val="FF0000"/>
                </a:solidFill>
                <a:latin typeface="Times New Roman" panose="02020603050405020304" pitchFamily="18" charset="0"/>
                <a:ea typeface="华文新魏" pitchFamily="2" charset="-122"/>
              </a:rPr>
              <a:t>）</a:t>
            </a:r>
          </a:p>
        </p:txBody>
      </p:sp>
      <p:sp>
        <p:nvSpPr>
          <p:cNvPr id="6149" name="椭圆形标注 6148"/>
          <p:cNvSpPr/>
          <p:nvPr/>
        </p:nvSpPr>
        <p:spPr>
          <a:xfrm>
            <a:off x="6156195" y="4204479"/>
            <a:ext cx="1437237" cy="1167732"/>
          </a:xfrm>
          <a:prstGeom prst="wedgeEllipseCallout">
            <a:avLst>
              <a:gd name="adj1" fmla="val -136991"/>
              <a:gd name="adj2" fmla="val 87468"/>
            </a:avLst>
          </a:prstGeom>
          <a:solidFill>
            <a:schemeClr val="accent1"/>
          </a:solidFill>
          <a:ln w="9525" cap="flat" cmpd="sng">
            <a:solidFill>
              <a:schemeClr val="tx1"/>
            </a:solidFill>
            <a:prstDash val="solid"/>
            <a:miter/>
            <a:headEnd type="none" w="med" len="med"/>
            <a:tailEnd type="none" w="med" len="med"/>
          </a:ln>
        </p:spPr>
        <p:txBody>
          <a:bodyPr/>
          <a:lstStyle/>
          <a:p>
            <a:pPr algn="ctr"/>
            <a:r>
              <a:rPr lang="zh-CN" altLang="en-US">
                <a:latin typeface="Verdana" panose="020B0604030504040204" pitchFamily="2" charset="0"/>
              </a:rPr>
              <a:t>固体和液体燃料</a:t>
            </a:r>
          </a:p>
        </p:txBody>
      </p:sp>
      <p:sp>
        <p:nvSpPr>
          <p:cNvPr id="6150" name="圆角矩形标注 6149"/>
          <p:cNvSpPr/>
          <p:nvPr/>
        </p:nvSpPr>
        <p:spPr>
          <a:xfrm>
            <a:off x="8312844" y="4495608"/>
            <a:ext cx="1329485" cy="656246"/>
          </a:xfrm>
          <a:prstGeom prst="wedgeRoundRectCallout">
            <a:avLst>
              <a:gd name="adj1" fmla="val -111741"/>
              <a:gd name="adj2" fmla="val 164463"/>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pPr algn="ctr"/>
            <a:r>
              <a:rPr lang="zh-CN" altLang="en-US">
                <a:latin typeface="Verdana" panose="020B0604030504040204" pitchFamily="2" charset="0"/>
              </a:rPr>
              <a:t>气体燃料</a:t>
            </a:r>
          </a:p>
        </p:txBody>
      </p:sp>
      <p:grpSp>
        <p:nvGrpSpPr>
          <p:cNvPr id="6151" name="组合 6150"/>
          <p:cNvGrpSpPr/>
          <p:nvPr/>
        </p:nvGrpSpPr>
        <p:grpSpPr>
          <a:xfrm>
            <a:off x="708953" y="337774"/>
            <a:ext cx="784380" cy="2845342"/>
            <a:chOff x="0" y="0"/>
            <a:chExt cx="454" cy="1587"/>
          </a:xfrm>
        </p:grpSpPr>
        <p:sp>
          <p:nvSpPr>
            <p:cNvPr id="6152" name="矩形 6151"/>
            <p:cNvSpPr/>
            <p:nvPr/>
          </p:nvSpPr>
          <p:spPr>
            <a:xfrm>
              <a:off x="0" y="0"/>
              <a:ext cx="454" cy="1587"/>
            </a:xfrm>
            <a:prstGeom prst="rect">
              <a:avLst/>
            </a:prstGeom>
            <a:gradFill rotWithShape="1">
              <a:gsLst>
                <a:gs pos="0">
                  <a:srgbClr val="FBEAC7">
                    <a:alpha val="100000"/>
                  </a:srgbClr>
                </a:gs>
                <a:gs pos="9000">
                  <a:srgbClr val="FEE7F2">
                    <a:alpha val="100000"/>
                  </a:srgbClr>
                </a:gs>
                <a:gs pos="18000">
                  <a:srgbClr val="FAC77D">
                    <a:alpha val="100000"/>
                  </a:srgbClr>
                </a:gs>
                <a:gs pos="30500">
                  <a:srgbClr val="FBA97D">
                    <a:alpha val="100000"/>
                  </a:srgbClr>
                </a:gs>
                <a:gs pos="41000">
                  <a:srgbClr val="FBD49C">
                    <a:alpha val="100000"/>
                  </a:srgbClr>
                </a:gs>
                <a:gs pos="50000">
                  <a:srgbClr val="FEE7F2">
                    <a:alpha val="100000"/>
                  </a:srgbClr>
                </a:gs>
                <a:gs pos="59000">
                  <a:srgbClr val="FBD49C">
                    <a:alpha val="100000"/>
                  </a:srgbClr>
                </a:gs>
                <a:gs pos="69500">
                  <a:srgbClr val="FBA97D">
                    <a:alpha val="100000"/>
                  </a:srgbClr>
                </a:gs>
                <a:gs pos="82000">
                  <a:srgbClr val="FAC77D">
                    <a:alpha val="100000"/>
                  </a:srgbClr>
                </a:gs>
                <a:gs pos="91000">
                  <a:srgbClr val="FEE7F2">
                    <a:alpha val="100000"/>
                  </a:srgbClr>
                </a:gs>
                <a:gs pos="100000">
                  <a:srgbClr val="FBEAC7">
                    <a:alpha val="100000"/>
                  </a:srgbClr>
                </a:gs>
              </a:gsLst>
              <a:lin ang="5400000" scaled="1"/>
            </a:gradFill>
            <a:ln w="9525" cap="flat" cmpd="sng">
              <a:solidFill>
                <a:schemeClr val="tx1"/>
              </a:solidFill>
              <a:prstDash val="solid"/>
              <a:miter/>
              <a:headEnd type="none" w="med" len="med"/>
              <a:tailEnd type="none" w="med" len="med"/>
            </a:ln>
          </p:spPr>
          <p:txBody>
            <a:bodyPr/>
            <a:lstStyle/>
            <a:p>
              <a:endParaRPr lang="zh-CN" altLang="en-US"/>
            </a:p>
          </p:txBody>
        </p:sp>
        <p:sp>
          <p:nvSpPr>
            <p:cNvPr id="6153" name="矩形 6152"/>
            <p:cNvSpPr/>
            <p:nvPr/>
          </p:nvSpPr>
          <p:spPr>
            <a:xfrm rot="5400000">
              <a:off x="-529" y="636"/>
              <a:ext cx="1470" cy="288"/>
            </a:xfrm>
            <a:prstGeom prst="rect">
              <a:avLst/>
            </a:prstGeom>
          </p:spPr>
          <p:txBody>
            <a:bodyPr vert="eaVert" wrap="none" fromWordArt="1">
              <a:prstTxWarp prst="textPlain">
                <a:avLst>
                  <a:gd name="adj" fmla="val 50000"/>
                </a:avLst>
              </a:prstTxWarp>
              <a:normAutofit/>
            </a:bodyPr>
            <a:lstStyle/>
            <a:p>
              <a:pPr algn="ctr"/>
              <a:r>
                <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燃料的热值</a:t>
              </a:r>
            </a:p>
          </p:txBody>
        </p:sp>
      </p:grpSp>
      <p:sp>
        <p:nvSpPr>
          <p:cNvPr id="6154" name="文本框 6153"/>
          <p:cNvSpPr txBox="1"/>
          <p:nvPr/>
        </p:nvSpPr>
        <p:spPr>
          <a:xfrm>
            <a:off x="1708206" y="3053475"/>
            <a:ext cx="10333533" cy="1090527"/>
          </a:xfrm>
          <a:prstGeom prst="rect">
            <a:avLst/>
          </a:prstGeom>
          <a:noFill/>
          <a:ln w="9525">
            <a:noFill/>
          </a:ln>
        </p:spPr>
        <p:txBody>
          <a:bodyPr wrap="square">
            <a:spAutoFit/>
          </a:bodyPr>
          <a:lstStyle/>
          <a:p>
            <a:pPr>
              <a:spcBef>
                <a:spcPct val="50000"/>
              </a:spcBef>
            </a:pPr>
            <a:r>
              <a:rPr lang="en-US" altLang="zh-CN">
                <a:solidFill>
                  <a:srgbClr val="009900"/>
                </a:solidFill>
                <a:latin typeface="Verdana" panose="020B0604030504040204" pitchFamily="2" charset="0"/>
              </a:rPr>
              <a:t>     </a:t>
            </a:r>
            <a:r>
              <a:rPr lang="zh-CN" altLang="en-US" sz="3200">
                <a:solidFill>
                  <a:srgbClr val="FF0000"/>
                </a:solidFill>
                <a:latin typeface="新宋体" panose="02010609030101010101" charset="-122"/>
                <a:ea typeface="新宋体" panose="02010609030101010101" charset="-122"/>
              </a:rPr>
              <a:t>热值是反映燃料燃烧时化学能转化为内能的本领的大小的物理量，同种燃料的热值与燃料的质量无关</a:t>
            </a:r>
            <a:r>
              <a:rPr lang="zh-CN" altLang="en-US" sz="2800">
                <a:solidFill>
                  <a:srgbClr val="009900"/>
                </a:solidFill>
                <a:latin typeface="新宋体" panose="02010609030101010101" charset="-122"/>
                <a:ea typeface="新宋体" panose="02010609030101010101" charset="-122"/>
              </a:rPr>
              <a:t>。</a:t>
            </a:r>
          </a:p>
        </p:txBody>
      </p:sp>
    </p:spTree>
    <p:custDataLst>
      <p:tags r:id="rId1"/>
    </p:custDataLst>
    <p:extLst>
      <p:ext uri="{BB962C8B-B14F-4D97-AF65-F5344CB8AC3E}">
        <p14:creationId xmlns:p14="http://schemas.microsoft.com/office/powerpoint/2010/main" val="3670871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dissolve">
                                      <p:cBhvr>
                                        <p:cTn id="12" dur="500"/>
                                        <p:tgtEl>
                                          <p:spTgt spid="614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151"/>
                                        </p:tgtEl>
                                        <p:attrNameLst>
                                          <p:attrName>style.visibility</p:attrName>
                                        </p:attrNameLst>
                                      </p:cBhvr>
                                      <p:to>
                                        <p:strVal val="visible"/>
                                      </p:to>
                                    </p:set>
                                    <p:anim calcmode="lin" valueType="num">
                                      <p:cBhvr additive="base">
                                        <p:cTn id="17" dur="500" fill="hold"/>
                                        <p:tgtEl>
                                          <p:spTgt spid="6151"/>
                                        </p:tgtEl>
                                        <p:attrNameLst>
                                          <p:attrName>ppt_x</p:attrName>
                                        </p:attrNameLst>
                                      </p:cBhvr>
                                      <p:tavLst>
                                        <p:tav tm="0">
                                          <p:val>
                                            <p:strVal val="#ppt_x"/>
                                          </p:val>
                                        </p:tav>
                                        <p:tav tm="100000">
                                          <p:val>
                                            <p:strVal val="#ppt_x"/>
                                          </p:val>
                                        </p:tav>
                                      </p:tavLst>
                                    </p:anim>
                                    <p:anim calcmode="lin" valueType="num">
                                      <p:cBhvr additive="base">
                                        <p:cTn id="1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6154"/>
                                        </p:tgtEl>
                                        <p:attrNameLst>
                                          <p:attrName>style.visibility</p:attrName>
                                        </p:attrNameLst>
                                      </p:cBhvr>
                                      <p:to>
                                        <p:strVal val="visible"/>
                                      </p:to>
                                    </p:set>
                                    <p:animEffect transition="in" filter="plus(in)">
                                      <p:cBhvr>
                                        <p:cTn id="23" dur="2000"/>
                                        <p:tgtEl>
                                          <p:spTgt spid="6154"/>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dissolve">
                                      <p:cBhvr>
                                        <p:cTn id="28" dur="500"/>
                                        <p:tgtEl>
                                          <p:spTgt spid="6148"/>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149"/>
                                        </p:tgtEl>
                                        <p:attrNameLst>
                                          <p:attrName>style.visibility</p:attrName>
                                        </p:attrNameLst>
                                      </p:cBhvr>
                                      <p:to>
                                        <p:strVal val="visible"/>
                                      </p:to>
                                    </p:set>
                                    <p:animEffect transition="in" filter="fade">
                                      <p:cBhvr>
                                        <p:cTn id="33" dur="1000"/>
                                        <p:tgtEl>
                                          <p:spTgt spid="6149"/>
                                        </p:tgtEl>
                                      </p:cBhvr>
                                    </p:animEffect>
                                    <p:anim calcmode="lin" valueType="num">
                                      <p:cBhvr>
                                        <p:cTn id="34" dur="1000" fill="hold"/>
                                        <p:tgtEl>
                                          <p:spTgt spid="6149"/>
                                        </p:tgtEl>
                                        <p:attrNameLst>
                                          <p:attrName>ppt_x</p:attrName>
                                        </p:attrNameLst>
                                      </p:cBhvr>
                                      <p:tavLst>
                                        <p:tav tm="0">
                                          <p:val>
                                            <p:strVal val="#ppt_x"/>
                                          </p:val>
                                        </p:tav>
                                        <p:tav tm="100000">
                                          <p:val>
                                            <p:strVal val="#ppt_x"/>
                                          </p:val>
                                        </p:tav>
                                      </p:tavLst>
                                    </p:anim>
                                    <p:anim calcmode="lin" valueType="num">
                                      <p:cBhvr>
                                        <p:cTn id="35"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after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6150"/>
                                        </p:tgtEl>
                                        <p:attrNameLst>
                                          <p:attrName>style.visibility</p:attrName>
                                        </p:attrNameLst>
                                      </p:cBhvr>
                                      <p:to>
                                        <p:strVal val="visible"/>
                                      </p:to>
                                    </p:set>
                                    <p:animEffect transition="in" filter="fade">
                                      <p:cBhvr>
                                        <p:cTn id="40" dur="1000"/>
                                        <p:tgtEl>
                                          <p:spTgt spid="6150"/>
                                        </p:tgtEl>
                                      </p:cBhvr>
                                    </p:animEffect>
                                    <p:anim calcmode="lin" valueType="num">
                                      <p:cBhvr>
                                        <p:cTn id="41" dur="1000" fill="hold"/>
                                        <p:tgtEl>
                                          <p:spTgt spid="6150"/>
                                        </p:tgtEl>
                                        <p:attrNameLst>
                                          <p:attrName>ppt_x</p:attrName>
                                        </p:attrNameLst>
                                      </p:cBhvr>
                                      <p:tavLst>
                                        <p:tav tm="0">
                                          <p:val>
                                            <p:strVal val="#ppt_x"/>
                                          </p:val>
                                        </p:tav>
                                        <p:tav tm="100000">
                                          <p:val>
                                            <p:strVal val="#ppt_x"/>
                                          </p:val>
                                        </p:tav>
                                      </p:tavLst>
                                    </p:anim>
                                    <p:anim calcmode="lin" valueType="num">
                                      <p:cBhvr>
                                        <p:cTn id="42"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8" grpId="0"/>
      <p:bldP spid="6149" grpId="0" animBg="1"/>
      <p:bldP spid="6150" grpId="0" animBg="1"/>
      <p:bldP spid="61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7169"/>
          <p:cNvSpPr>
            <a:spLocks noGrp="1" noRot="1"/>
          </p:cNvSpPr>
          <p:nvPr>
            <p:ph type="title"/>
          </p:nvPr>
        </p:nvSpPr>
        <p:spPr>
          <a:xfrm>
            <a:off x="3712733" y="2015384"/>
            <a:ext cx="3736501" cy="747927"/>
          </a:xfrm>
          <a:solidFill>
            <a:srgbClr val="339966">
              <a:alpha val="100000"/>
            </a:srgbClr>
          </a:solidFill>
        </p:spPr>
        <p:txBody>
          <a:bodyPr anchor="ctr">
            <a:normAutofit fontScale="90000"/>
          </a:bodyPr>
          <a:lstStyle/>
          <a:p>
            <a:pPr algn="l"/>
            <a:r>
              <a:rPr lang="zh-CN" altLang="en-US" sz="4000"/>
              <a:t>       </a:t>
            </a:r>
            <a:r>
              <a:rPr lang="en-US" altLang="zh-CN" sz="6000"/>
              <a:t>Q=mq</a:t>
            </a:r>
          </a:p>
        </p:txBody>
      </p:sp>
      <p:sp>
        <p:nvSpPr>
          <p:cNvPr id="7171" name="文本占位符 7170"/>
          <p:cNvSpPr>
            <a:spLocks noGrp="1" noRot="1"/>
          </p:cNvSpPr>
          <p:nvPr>
            <p:ph type="body" idx="1"/>
          </p:nvPr>
        </p:nvSpPr>
        <p:spPr>
          <a:xfrm>
            <a:off x="2433955" y="629224"/>
            <a:ext cx="7672663" cy="1532528"/>
          </a:xfrm>
        </p:spPr>
        <p:txBody>
          <a:bodyPr/>
          <a:lstStyle/>
          <a:p>
            <a:r>
              <a:rPr lang="zh-CN" altLang="en-US" sz="3200" b="1">
                <a:latin typeface="新宋体" panose="02010609030101010101" charset="-122"/>
                <a:ea typeface="新宋体" panose="02010609030101010101" charset="-122"/>
                <a:cs typeface="新宋体" panose="02010609030101010101" charset="-122"/>
              </a:rPr>
              <a:t>质量为</a:t>
            </a:r>
            <a:r>
              <a:rPr lang="en-US" altLang="zh-CN" sz="3200" b="1">
                <a:latin typeface="新宋体" panose="02010609030101010101" charset="-122"/>
                <a:ea typeface="新宋体" panose="02010609030101010101" charset="-122"/>
                <a:cs typeface="新宋体" panose="02010609030101010101" charset="-122"/>
              </a:rPr>
              <a:t>m</a:t>
            </a:r>
            <a:r>
              <a:rPr lang="zh-CN" altLang="en-US" sz="3200" b="1">
                <a:latin typeface="新宋体" panose="02010609030101010101" charset="-122"/>
                <a:ea typeface="新宋体" panose="02010609030101010101" charset="-122"/>
                <a:cs typeface="新宋体" panose="02010609030101010101" charset="-122"/>
              </a:rPr>
              <a:t>的燃料完全燃烧释放的能量是：</a:t>
            </a:r>
            <a:endParaRPr lang="zh-CN" altLang="en-US" b="1">
              <a:latin typeface="新宋体" panose="02010609030101010101" charset="-122"/>
              <a:ea typeface="新宋体" panose="02010609030101010101" charset="-122"/>
              <a:cs typeface="新宋体" panose="02010609030101010101" charset="-122"/>
            </a:endParaRPr>
          </a:p>
          <a:p>
            <a:endParaRPr lang="zh-CN" altLang="en-US" b="1">
              <a:latin typeface="新宋体" panose="02010609030101010101" charset="-122"/>
              <a:ea typeface="新宋体" panose="02010609030101010101" charset="-122"/>
              <a:cs typeface="新宋体" panose="02010609030101010101" charset="-122"/>
            </a:endParaRPr>
          </a:p>
        </p:txBody>
      </p:sp>
      <p:sp>
        <p:nvSpPr>
          <p:cNvPr id="7172" name="文本框 7171"/>
          <p:cNvSpPr txBox="1"/>
          <p:nvPr/>
        </p:nvSpPr>
        <p:spPr>
          <a:xfrm>
            <a:off x="3641426" y="3839362"/>
            <a:ext cx="5246631" cy="1838776"/>
          </a:xfrm>
          <a:prstGeom prst="rect">
            <a:avLst/>
          </a:prstGeom>
          <a:solidFill>
            <a:srgbClr val="FFFF99"/>
          </a:solidFill>
          <a:ln w="9525">
            <a:noFill/>
          </a:ln>
        </p:spPr>
        <p:txBody>
          <a:bodyPr>
            <a:spAutoFit/>
          </a:bodyPr>
          <a:lstStyle/>
          <a:p>
            <a:pPr>
              <a:spcBef>
                <a:spcPct val="50000"/>
              </a:spcBef>
            </a:pPr>
            <a:r>
              <a:rPr lang="en-US" altLang="zh-CN" sz="2800" b="1">
                <a:solidFill>
                  <a:srgbClr val="FF3300"/>
                </a:solidFill>
                <a:latin typeface="新宋体" panose="02010609030101010101" charset="-122"/>
                <a:ea typeface="新宋体" panose="02010609030101010101" charset="-122"/>
                <a:cs typeface="新宋体" panose="02010609030101010101" charset="-122"/>
              </a:rPr>
              <a:t>Q</a:t>
            </a:r>
            <a:r>
              <a:rPr lang="zh-CN" altLang="en-US" sz="2800" b="1">
                <a:solidFill>
                  <a:srgbClr val="FF3300"/>
                </a:solidFill>
                <a:latin typeface="新宋体" panose="02010609030101010101" charset="-122"/>
                <a:ea typeface="新宋体" panose="02010609030101010101" charset="-122"/>
                <a:cs typeface="新宋体" panose="02010609030101010101" charset="-122"/>
              </a:rPr>
              <a:t>：燃料完全燃烧释放的热量</a:t>
            </a:r>
          </a:p>
          <a:p>
            <a:pPr>
              <a:spcBef>
                <a:spcPct val="50000"/>
              </a:spcBef>
            </a:pPr>
            <a:r>
              <a:rPr lang="zh-CN" altLang="en-US" sz="2800" b="1">
                <a:solidFill>
                  <a:srgbClr val="FF3300"/>
                </a:solidFill>
                <a:latin typeface="新宋体" panose="02010609030101010101" charset="-122"/>
                <a:ea typeface="新宋体" panose="02010609030101010101" charset="-122"/>
                <a:cs typeface="新宋体" panose="02010609030101010101" charset="-122"/>
              </a:rPr>
              <a:t>ｑ：燃料的热值</a:t>
            </a:r>
          </a:p>
          <a:p>
            <a:pPr>
              <a:spcBef>
                <a:spcPct val="50000"/>
              </a:spcBef>
            </a:pPr>
            <a:r>
              <a:rPr lang="zh-CN" altLang="en-US" sz="2800" b="1">
                <a:solidFill>
                  <a:srgbClr val="FF3300"/>
                </a:solidFill>
                <a:latin typeface="新宋体" panose="02010609030101010101" charset="-122"/>
                <a:ea typeface="新宋体" panose="02010609030101010101" charset="-122"/>
                <a:cs typeface="新宋体" panose="02010609030101010101" charset="-122"/>
              </a:rPr>
              <a:t>ｍ：燃料的质量</a:t>
            </a:r>
          </a:p>
        </p:txBody>
      </p:sp>
      <p:grpSp>
        <p:nvGrpSpPr>
          <p:cNvPr id="7173" name="组合 7172"/>
          <p:cNvGrpSpPr/>
          <p:nvPr/>
        </p:nvGrpSpPr>
        <p:grpSpPr>
          <a:xfrm>
            <a:off x="1922127" y="2015384"/>
            <a:ext cx="784380" cy="2845341"/>
            <a:chOff x="0" y="0"/>
            <a:chExt cx="454" cy="1587"/>
          </a:xfrm>
        </p:grpSpPr>
        <p:sp>
          <p:nvSpPr>
            <p:cNvPr id="7174" name="矩形 7173"/>
            <p:cNvSpPr/>
            <p:nvPr/>
          </p:nvSpPr>
          <p:spPr>
            <a:xfrm>
              <a:off x="0" y="0"/>
              <a:ext cx="454" cy="1587"/>
            </a:xfrm>
            <a:prstGeom prst="rect">
              <a:avLst/>
            </a:prstGeom>
            <a:gradFill rotWithShape="1">
              <a:gsLst>
                <a:gs pos="0">
                  <a:srgbClr val="FBEAC7">
                    <a:alpha val="100000"/>
                  </a:srgbClr>
                </a:gs>
                <a:gs pos="9000">
                  <a:srgbClr val="FEE7F2">
                    <a:alpha val="100000"/>
                  </a:srgbClr>
                </a:gs>
                <a:gs pos="18000">
                  <a:srgbClr val="FAC77D">
                    <a:alpha val="100000"/>
                  </a:srgbClr>
                </a:gs>
                <a:gs pos="30500">
                  <a:srgbClr val="FBA97D">
                    <a:alpha val="100000"/>
                  </a:srgbClr>
                </a:gs>
                <a:gs pos="41000">
                  <a:srgbClr val="FBD49C">
                    <a:alpha val="100000"/>
                  </a:srgbClr>
                </a:gs>
                <a:gs pos="50000">
                  <a:srgbClr val="FEE7F2">
                    <a:alpha val="100000"/>
                  </a:srgbClr>
                </a:gs>
                <a:gs pos="59000">
                  <a:srgbClr val="FBD49C">
                    <a:alpha val="100000"/>
                  </a:srgbClr>
                </a:gs>
                <a:gs pos="69500">
                  <a:srgbClr val="FBA97D">
                    <a:alpha val="100000"/>
                  </a:srgbClr>
                </a:gs>
                <a:gs pos="82000">
                  <a:srgbClr val="FAC77D">
                    <a:alpha val="100000"/>
                  </a:srgbClr>
                </a:gs>
                <a:gs pos="91000">
                  <a:srgbClr val="FEE7F2">
                    <a:alpha val="100000"/>
                  </a:srgbClr>
                </a:gs>
                <a:gs pos="100000">
                  <a:srgbClr val="FBEAC7">
                    <a:alpha val="100000"/>
                  </a:srgbClr>
                </a:gs>
              </a:gsLst>
              <a:lin ang="5400000" scaled="1"/>
            </a:gradFill>
            <a:ln w="9525" cap="flat" cmpd="sng">
              <a:solidFill>
                <a:schemeClr val="tx1"/>
              </a:solidFill>
              <a:prstDash val="solid"/>
              <a:miter/>
              <a:headEnd type="none" w="med" len="med"/>
              <a:tailEnd type="none" w="med" len="med"/>
            </a:ln>
          </p:spPr>
          <p:txBody>
            <a:bodyPr/>
            <a:lstStyle/>
            <a:p>
              <a:endParaRPr lang="zh-CN" altLang="en-US"/>
            </a:p>
          </p:txBody>
        </p:sp>
        <p:sp>
          <p:nvSpPr>
            <p:cNvPr id="7175" name="矩形 7174"/>
            <p:cNvSpPr/>
            <p:nvPr/>
          </p:nvSpPr>
          <p:spPr>
            <a:xfrm rot="5400000">
              <a:off x="-529" y="636"/>
              <a:ext cx="1470" cy="288"/>
            </a:xfrm>
            <a:prstGeom prst="rect">
              <a:avLst/>
            </a:prstGeom>
          </p:spPr>
          <p:txBody>
            <a:bodyPr vert="eaVert" wrap="none" fromWordArt="1">
              <a:prstTxWarp prst="textPlain">
                <a:avLst>
                  <a:gd name="adj" fmla="val 50000"/>
                </a:avLst>
              </a:prstTxWarp>
              <a:normAutofit/>
            </a:bodyPr>
            <a:lstStyle/>
            <a:p>
              <a:pPr algn="ctr"/>
              <a:r>
                <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燃料的热值</a:t>
              </a:r>
            </a:p>
          </p:txBody>
        </p:sp>
      </p:grpSp>
    </p:spTree>
    <p:custDataLst>
      <p:tags r:id="rId1"/>
    </p:custDataLst>
    <p:extLst>
      <p:ext uri="{BB962C8B-B14F-4D97-AF65-F5344CB8AC3E}">
        <p14:creationId xmlns:p14="http://schemas.microsoft.com/office/powerpoint/2010/main" val="10949795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decel="50000" fill="hold">
                                          <p:stCondLst>
                                            <p:cond delay="0"/>
                                          </p:stCondLst>
                                        </p:cTn>
                                        <p:tgtEl>
                                          <p:spTgt spid="717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7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72"/>
                                        </p:tgtEl>
                                        <p:attrNameLst>
                                          <p:attrName>ppt_w</p:attrName>
                                        </p:attrNameLst>
                                      </p:cBhvr>
                                      <p:tavLst>
                                        <p:tav tm="0">
                                          <p:val>
                                            <p:strVal val="#ppt_w*.05"/>
                                          </p:val>
                                        </p:tav>
                                        <p:tav tm="100000">
                                          <p:val>
                                            <p:strVal val="#ppt_w"/>
                                          </p:val>
                                        </p:tav>
                                      </p:tavLst>
                                    </p:anim>
                                    <p:anim calcmode="lin" valueType="num">
                                      <p:cBhvr>
                                        <p:cTn id="10" dur="1000" fill="hold"/>
                                        <p:tgtEl>
                                          <p:spTgt spid="717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7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7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7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8193"/>
          <p:cNvGrpSpPr/>
          <p:nvPr/>
        </p:nvGrpSpPr>
        <p:grpSpPr>
          <a:xfrm>
            <a:off x="1521222" y="2015384"/>
            <a:ext cx="784381" cy="2845341"/>
            <a:chOff x="0" y="0"/>
            <a:chExt cx="454" cy="1587"/>
          </a:xfrm>
        </p:grpSpPr>
        <p:sp>
          <p:nvSpPr>
            <p:cNvPr id="8195" name="矩形 8194"/>
            <p:cNvSpPr/>
            <p:nvPr/>
          </p:nvSpPr>
          <p:spPr>
            <a:xfrm>
              <a:off x="0" y="0"/>
              <a:ext cx="454" cy="1587"/>
            </a:xfrm>
            <a:prstGeom prst="rect">
              <a:avLst/>
            </a:prstGeom>
            <a:gradFill rotWithShape="1">
              <a:gsLst>
                <a:gs pos="0">
                  <a:srgbClr val="FBEAC7">
                    <a:alpha val="100000"/>
                  </a:srgbClr>
                </a:gs>
                <a:gs pos="9000">
                  <a:srgbClr val="FEE7F2">
                    <a:alpha val="100000"/>
                  </a:srgbClr>
                </a:gs>
                <a:gs pos="18000">
                  <a:srgbClr val="FAC77D">
                    <a:alpha val="100000"/>
                  </a:srgbClr>
                </a:gs>
                <a:gs pos="30500">
                  <a:srgbClr val="FBA97D">
                    <a:alpha val="100000"/>
                  </a:srgbClr>
                </a:gs>
                <a:gs pos="41000">
                  <a:srgbClr val="FBD49C">
                    <a:alpha val="100000"/>
                  </a:srgbClr>
                </a:gs>
                <a:gs pos="50000">
                  <a:srgbClr val="FEE7F2">
                    <a:alpha val="100000"/>
                  </a:srgbClr>
                </a:gs>
                <a:gs pos="59000">
                  <a:srgbClr val="FBD49C">
                    <a:alpha val="100000"/>
                  </a:srgbClr>
                </a:gs>
                <a:gs pos="69500">
                  <a:srgbClr val="FBA97D">
                    <a:alpha val="100000"/>
                  </a:srgbClr>
                </a:gs>
                <a:gs pos="82000">
                  <a:srgbClr val="FAC77D">
                    <a:alpha val="100000"/>
                  </a:srgbClr>
                </a:gs>
                <a:gs pos="91000">
                  <a:srgbClr val="FEE7F2">
                    <a:alpha val="100000"/>
                  </a:srgbClr>
                </a:gs>
                <a:gs pos="100000">
                  <a:srgbClr val="FBEAC7">
                    <a:alpha val="100000"/>
                  </a:srgbClr>
                </a:gs>
              </a:gsLst>
              <a:lin ang="5400000" scaled="1"/>
            </a:gradFill>
            <a:ln w="9525" cap="flat" cmpd="sng">
              <a:solidFill>
                <a:schemeClr val="tx1"/>
              </a:solidFill>
              <a:prstDash val="solid"/>
              <a:miter/>
              <a:headEnd type="none" w="med" len="med"/>
              <a:tailEnd type="none" w="med" len="med"/>
            </a:ln>
          </p:spPr>
          <p:txBody>
            <a:bodyPr/>
            <a:lstStyle/>
            <a:p>
              <a:endParaRPr lang="zh-CN" altLang="en-US"/>
            </a:p>
          </p:txBody>
        </p:sp>
        <p:sp>
          <p:nvSpPr>
            <p:cNvPr id="8196" name="矩形 8195"/>
            <p:cNvSpPr/>
            <p:nvPr/>
          </p:nvSpPr>
          <p:spPr>
            <a:xfrm rot="5400000">
              <a:off x="-529" y="636"/>
              <a:ext cx="1470" cy="288"/>
            </a:xfrm>
            <a:prstGeom prst="rect">
              <a:avLst/>
            </a:prstGeom>
          </p:spPr>
          <p:txBody>
            <a:bodyPr vert="eaVert" wrap="none" fromWordArt="1">
              <a:prstTxWarp prst="textPlain">
                <a:avLst>
                  <a:gd name="adj" fmla="val 50000"/>
                </a:avLst>
              </a:prstTxWarp>
              <a:normAutofit/>
            </a:bodyPr>
            <a:lstStyle/>
            <a:p>
              <a:pPr algn="ctr"/>
              <a:r>
                <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燃料的热值</a:t>
              </a:r>
            </a:p>
          </p:txBody>
        </p:sp>
      </p:grpSp>
      <p:sp>
        <p:nvSpPr>
          <p:cNvPr id="8197" name="文本占位符 8196"/>
          <p:cNvSpPr txBox="1">
            <a:spLocks noGrp="1" noRot="1"/>
          </p:cNvSpPr>
          <p:nvPr>
            <p:ph type="body" idx="1"/>
          </p:nvPr>
        </p:nvSpPr>
        <p:spPr>
          <a:xfrm>
            <a:off x="2204188" y="3985730"/>
            <a:ext cx="8214598" cy="1415433"/>
          </a:xfrm>
        </p:spPr>
        <p:txBody>
          <a:bodyPr vert="horz" wrap="square" anchor="t"/>
          <a:lstStyle/>
          <a:p>
            <a:pPr>
              <a:spcBef>
                <a:spcPct val="50000"/>
              </a:spcBef>
              <a:buFont typeface="Wingdings" panose="05000000000000000000" pitchFamily="2" charset="2"/>
              <a:buNone/>
            </a:pPr>
            <a:r>
              <a:rPr lang="zh-CN" altLang="en-US" b="1">
                <a:latin typeface="新宋体" panose="02010609030101010101" charset="-122"/>
                <a:ea typeface="新宋体" panose="02010609030101010101" charset="-122"/>
                <a:cs typeface="新宋体" panose="02010609030101010101" charset="-122"/>
              </a:rPr>
              <a:t>无烟煤的热值为</a:t>
            </a:r>
            <a:r>
              <a:rPr lang="en-US" altLang="zh-CN" b="1">
                <a:latin typeface="新宋体" panose="02010609030101010101" charset="-122"/>
                <a:ea typeface="新宋体" panose="02010609030101010101" charset="-122"/>
                <a:cs typeface="新宋体" panose="02010609030101010101" charset="-122"/>
              </a:rPr>
              <a:t>3.4×10</a:t>
            </a:r>
            <a:r>
              <a:rPr lang="en-US" altLang="zh-CN" b="1" baseline="30000">
                <a:latin typeface="新宋体" panose="02010609030101010101" charset="-122"/>
                <a:ea typeface="新宋体" panose="02010609030101010101" charset="-122"/>
                <a:cs typeface="新宋体" panose="02010609030101010101" charset="-122"/>
              </a:rPr>
              <a:t>7</a:t>
            </a:r>
            <a:r>
              <a:rPr lang="en-US" altLang="zh-CN" b="1">
                <a:latin typeface="新宋体" panose="02010609030101010101" charset="-122"/>
                <a:ea typeface="新宋体" panose="02010609030101010101" charset="-122"/>
                <a:cs typeface="新宋体" panose="02010609030101010101" charset="-122"/>
              </a:rPr>
              <a:t>J/kg</a:t>
            </a:r>
            <a:r>
              <a:rPr lang="zh-CN" altLang="en-US" b="1">
                <a:latin typeface="新宋体" panose="02010609030101010101" charset="-122"/>
                <a:ea typeface="新宋体" panose="02010609030101010101" charset="-122"/>
                <a:cs typeface="新宋体" panose="02010609030101010101" charset="-122"/>
              </a:rPr>
              <a:t>，表示</a:t>
            </a:r>
            <a:r>
              <a:rPr lang="en-US" altLang="zh-CN" b="1">
                <a:latin typeface="新宋体" panose="02010609030101010101" charset="-122"/>
                <a:ea typeface="新宋体" panose="02010609030101010101" charset="-122"/>
                <a:cs typeface="新宋体" panose="02010609030101010101" charset="-122"/>
              </a:rPr>
              <a:t>1kg</a:t>
            </a:r>
            <a:r>
              <a:rPr lang="zh-CN" altLang="en-US" b="1">
                <a:latin typeface="新宋体" panose="02010609030101010101" charset="-122"/>
                <a:ea typeface="新宋体" panose="02010609030101010101" charset="-122"/>
                <a:cs typeface="新宋体" panose="02010609030101010101" charset="-122"/>
              </a:rPr>
              <a:t>的煤在完全燃烧时所放出的热量为</a:t>
            </a:r>
            <a:r>
              <a:rPr lang="en-US" altLang="zh-CN" b="1">
                <a:latin typeface="新宋体" panose="02010609030101010101" charset="-122"/>
                <a:ea typeface="新宋体" panose="02010609030101010101" charset="-122"/>
                <a:cs typeface="新宋体" panose="02010609030101010101" charset="-122"/>
              </a:rPr>
              <a:t>3.4×10</a:t>
            </a:r>
            <a:r>
              <a:rPr lang="en-US" altLang="zh-CN" b="1" baseline="30000">
                <a:latin typeface="新宋体" panose="02010609030101010101" charset="-122"/>
                <a:ea typeface="新宋体" panose="02010609030101010101" charset="-122"/>
                <a:cs typeface="新宋体" panose="02010609030101010101" charset="-122"/>
              </a:rPr>
              <a:t>7</a:t>
            </a:r>
            <a:r>
              <a:rPr lang="en-US" altLang="zh-CN" b="1">
                <a:latin typeface="新宋体" panose="02010609030101010101" charset="-122"/>
                <a:ea typeface="新宋体" panose="02010609030101010101" charset="-122"/>
                <a:cs typeface="新宋体" panose="02010609030101010101" charset="-122"/>
              </a:rPr>
              <a:t>J</a:t>
            </a:r>
            <a:r>
              <a:rPr lang="zh-CN" altLang="en-US" b="1">
                <a:latin typeface="新宋体" panose="02010609030101010101" charset="-122"/>
                <a:ea typeface="新宋体" panose="02010609030101010101" charset="-122"/>
                <a:cs typeface="新宋体" panose="02010609030101010101" charset="-122"/>
              </a:rPr>
              <a:t>。</a:t>
            </a:r>
          </a:p>
        </p:txBody>
      </p:sp>
      <p:sp>
        <p:nvSpPr>
          <p:cNvPr id="8198" name="文本框 8197"/>
          <p:cNvSpPr txBox="1"/>
          <p:nvPr/>
        </p:nvSpPr>
        <p:spPr>
          <a:xfrm>
            <a:off x="1521222" y="5151855"/>
            <a:ext cx="9127331" cy="965711"/>
          </a:xfrm>
          <a:prstGeom prst="rect">
            <a:avLst/>
          </a:prstGeom>
          <a:noFill/>
          <a:ln w="9525">
            <a:noFill/>
          </a:ln>
        </p:spPr>
        <p:txBody>
          <a:bodyPr>
            <a:spAutoFit/>
          </a:bodyPr>
          <a:lstStyle/>
          <a:p>
            <a:pPr>
              <a:spcBef>
                <a:spcPct val="50000"/>
              </a:spcBef>
            </a:pPr>
            <a:r>
              <a:rPr lang="zh-CN" altLang="en-US" sz="2800" b="1">
                <a:effectLst>
                  <a:outerShdw blurRad="38100" dist="38100" dir="2700000">
                    <a:srgbClr val="000000"/>
                  </a:outerShdw>
                </a:effectLst>
                <a:latin typeface="新宋体" panose="02010609030101010101" charset="-122"/>
                <a:ea typeface="新宋体" panose="02010609030101010101" charset="-122"/>
                <a:cs typeface="新宋体" panose="02010609030101010101" charset="-122"/>
              </a:rPr>
              <a:t>液化气的热值为</a:t>
            </a:r>
            <a:r>
              <a:rPr lang="en-US" altLang="zh-CN" sz="2800" b="1">
                <a:effectLst>
                  <a:outerShdw blurRad="38100" dist="38100" dir="2700000">
                    <a:srgbClr val="000000"/>
                  </a:outerShdw>
                </a:effectLst>
                <a:latin typeface="新宋体" panose="02010609030101010101" charset="-122"/>
                <a:ea typeface="新宋体" panose="02010609030101010101" charset="-122"/>
                <a:cs typeface="新宋体" panose="02010609030101010101" charset="-122"/>
              </a:rPr>
              <a:t>4.9×107J/m3</a:t>
            </a:r>
            <a:r>
              <a:rPr lang="zh-CN" altLang="en-US" sz="2800" b="1">
                <a:effectLst>
                  <a:outerShdw blurRad="38100" dist="38100" dir="2700000">
                    <a:srgbClr val="000000"/>
                  </a:outerShdw>
                </a:effectLst>
                <a:latin typeface="新宋体" panose="02010609030101010101" charset="-122"/>
                <a:ea typeface="新宋体" panose="02010609030101010101" charset="-122"/>
                <a:cs typeface="新宋体" panose="02010609030101010101" charset="-122"/>
              </a:rPr>
              <a:t>，</a:t>
            </a:r>
            <a:r>
              <a:rPr lang="zh-CN" altLang="en-US" sz="2800" b="1">
                <a:latin typeface="新宋体" panose="02010609030101010101" charset="-122"/>
                <a:ea typeface="新宋体" panose="02010609030101010101" charset="-122"/>
                <a:cs typeface="新宋体" panose="02010609030101010101" charset="-122"/>
              </a:rPr>
              <a:t>表示</a:t>
            </a:r>
            <a:r>
              <a:rPr lang="en-US" altLang="zh-CN" sz="2800" b="1">
                <a:latin typeface="新宋体" panose="02010609030101010101" charset="-122"/>
                <a:ea typeface="新宋体" panose="02010609030101010101" charset="-122"/>
                <a:cs typeface="新宋体" panose="02010609030101010101" charset="-122"/>
              </a:rPr>
              <a:t>1m</a:t>
            </a:r>
            <a:r>
              <a:rPr lang="en-US" altLang="zh-CN" sz="2800" b="1" baseline="30000">
                <a:latin typeface="新宋体" panose="02010609030101010101" charset="-122"/>
                <a:ea typeface="新宋体" panose="02010609030101010101" charset="-122"/>
                <a:cs typeface="新宋体" panose="02010609030101010101" charset="-122"/>
              </a:rPr>
              <a:t>3</a:t>
            </a:r>
            <a:r>
              <a:rPr lang="zh-CN" altLang="en-US" sz="2800" b="1">
                <a:latin typeface="新宋体" panose="02010609030101010101" charset="-122"/>
                <a:ea typeface="新宋体" panose="02010609030101010101" charset="-122"/>
                <a:cs typeface="新宋体" panose="02010609030101010101" charset="-122"/>
              </a:rPr>
              <a:t>的液化气在完全燃烧时所放出的热量为</a:t>
            </a:r>
            <a:r>
              <a:rPr lang="en-US" altLang="zh-CN" sz="2800" b="1">
                <a:latin typeface="新宋体" panose="02010609030101010101" charset="-122"/>
                <a:ea typeface="新宋体" panose="02010609030101010101" charset="-122"/>
                <a:cs typeface="新宋体" panose="02010609030101010101" charset="-122"/>
              </a:rPr>
              <a:t>4.9×10</a:t>
            </a:r>
            <a:r>
              <a:rPr lang="en-US" altLang="zh-CN" sz="2800" b="1" baseline="30000">
                <a:latin typeface="新宋体" panose="02010609030101010101" charset="-122"/>
                <a:ea typeface="新宋体" panose="02010609030101010101" charset="-122"/>
                <a:cs typeface="新宋体" panose="02010609030101010101" charset="-122"/>
              </a:rPr>
              <a:t>7</a:t>
            </a:r>
            <a:r>
              <a:rPr lang="en-US" altLang="zh-CN" sz="2800" b="1">
                <a:latin typeface="新宋体" panose="02010609030101010101" charset="-122"/>
                <a:ea typeface="新宋体" panose="02010609030101010101" charset="-122"/>
                <a:cs typeface="新宋体" panose="02010609030101010101" charset="-122"/>
              </a:rPr>
              <a:t>J</a:t>
            </a:r>
            <a:r>
              <a:rPr lang="zh-CN" altLang="en-US" sz="2800" b="1">
                <a:latin typeface="新宋体" panose="02010609030101010101" charset="-122"/>
                <a:ea typeface="新宋体" panose="02010609030101010101" charset="-122"/>
                <a:cs typeface="新宋体" panose="02010609030101010101" charset="-122"/>
              </a:rPr>
              <a:t>。</a:t>
            </a:r>
          </a:p>
        </p:txBody>
      </p:sp>
      <p:pic>
        <p:nvPicPr>
          <p:cNvPr id="8199" name="图片 8198" descr="Image2"/>
          <p:cNvPicPr>
            <a:picLocks noChangeAspect="1"/>
          </p:cNvPicPr>
          <p:nvPr/>
        </p:nvPicPr>
        <p:blipFill>
          <a:blip r:embed="rId3"/>
          <a:stretch>
            <a:fillRect/>
          </a:stretch>
        </p:blipFill>
        <p:spPr>
          <a:xfrm>
            <a:off x="2562309" y="701283"/>
            <a:ext cx="7080020" cy="3311791"/>
          </a:xfrm>
          <a:prstGeom prst="rect">
            <a:avLst/>
          </a:prstGeom>
          <a:noFill/>
          <a:ln w="9525">
            <a:noFill/>
          </a:ln>
        </p:spPr>
      </p:pic>
    </p:spTree>
    <p:custDataLst>
      <p:tags r:id="rId1"/>
    </p:custDataLst>
    <p:extLst>
      <p:ext uri="{BB962C8B-B14F-4D97-AF65-F5344CB8AC3E}">
        <p14:creationId xmlns:p14="http://schemas.microsoft.com/office/powerpoint/2010/main" val="28518550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ssolve">
                                      <p:cBhvr>
                                        <p:cTn id="7" dur="500"/>
                                        <p:tgtEl>
                                          <p:spTgt spid="819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dissolve">
                                      <p:cBhvr>
                                        <p:cTn id="1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a:spLocks noGrp="1"/>
          </p:cNvSpPr>
          <p:nvPr>
            <p:ph type="title" idx="4294967295"/>
          </p:nvPr>
        </p:nvSpPr>
        <p:spPr>
          <a:xfrm>
            <a:off x="2960678" y="889793"/>
            <a:ext cx="8534055" cy="1843279"/>
          </a:xfrm>
        </p:spPr>
        <p:txBody>
          <a:bodyPr wrap="square" lIns="91440" tIns="45720" rIns="91440" bIns="45720" anchor="ctr">
            <a:normAutofit fontScale="90000"/>
          </a:bodyPr>
          <a:lstStyle/>
          <a:p>
            <a:pPr>
              <a:lnSpc>
                <a:spcPct val="170000"/>
              </a:lnSpc>
            </a:pPr>
            <a:r>
              <a:rPr lang="zh-CN" altLang="en-US" sz="2800">
                <a:latin typeface="新宋体" panose="02010609030101010101" charset="-122"/>
                <a:ea typeface="新宋体" panose="02010609030101010101" charset="-122"/>
              </a:rPr>
              <a:t>热值是燃料的一种</a:t>
            </a:r>
            <a:r>
              <a:rPr lang="zh-CN" altLang="en-US" sz="2800">
                <a:solidFill>
                  <a:srgbClr val="FF0000"/>
                </a:solidFill>
                <a:latin typeface="新宋体" panose="02010609030101010101" charset="-122"/>
                <a:ea typeface="新宋体" panose="02010609030101010101" charset="-122"/>
              </a:rPr>
              <a:t>特性</a:t>
            </a:r>
            <a:r>
              <a:rPr lang="zh-CN" altLang="en-US" sz="2800">
                <a:latin typeface="新宋体" panose="02010609030101010101" charset="-122"/>
                <a:ea typeface="新宋体" panose="02010609030101010101" charset="-122"/>
              </a:rPr>
              <a:t>，其大小只与燃料的</a:t>
            </a:r>
            <a:r>
              <a:rPr lang="zh-CN" altLang="en-US" sz="2800">
                <a:solidFill>
                  <a:srgbClr val="FF0000"/>
                </a:solidFill>
                <a:latin typeface="新宋体" panose="02010609030101010101" charset="-122"/>
                <a:ea typeface="新宋体" panose="02010609030101010101" charset="-122"/>
              </a:rPr>
              <a:t>种类</a:t>
            </a:r>
            <a:r>
              <a:rPr lang="zh-CN" altLang="en-US" sz="2800">
                <a:latin typeface="新宋体" panose="02010609030101010101" charset="-122"/>
                <a:ea typeface="新宋体" panose="02010609030101010101" charset="-122"/>
              </a:rPr>
              <a:t>有关，与燃料的</a:t>
            </a:r>
            <a:r>
              <a:rPr lang="zh-CN" altLang="en-US" sz="2800">
                <a:solidFill>
                  <a:srgbClr val="000066"/>
                </a:solidFill>
                <a:latin typeface="新宋体" panose="02010609030101010101" charset="-122"/>
                <a:ea typeface="新宋体" panose="02010609030101010101" charset="-122"/>
              </a:rPr>
              <a:t>质量（体积）、是否燃烧、是否完全燃烧无关。</a:t>
            </a:r>
          </a:p>
        </p:txBody>
      </p:sp>
      <p:sp>
        <p:nvSpPr>
          <p:cNvPr id="8194" name="灯片编号占位符 4"/>
          <p:cNvSpPr txBox="1">
            <a:spLocks noGrp="1"/>
          </p:cNvSpPr>
          <p:nvPr/>
        </p:nvSpPr>
        <p:spPr>
          <a:xfrm>
            <a:off x="5628521" y="6485256"/>
            <a:ext cx="912733" cy="287912"/>
          </a:xfrm>
          <a:prstGeom prst="rect">
            <a:avLst/>
          </a:prstGeom>
          <a:noFill/>
          <a:ln w="9525">
            <a:noFill/>
          </a:ln>
        </p:spPr>
        <p:txBody>
          <a:bodyPr lIns="45720" rIns="45720" anchor="ctr"/>
          <a:lstStyle/>
          <a:p>
            <a:pPr algn="ctr"/>
            <a:fld id="{9A0DB2DC-4C9A-4742-B13C-FB6460FD3503}" type="slidenum">
              <a:rPr lang="zh-CN" altLang="en-US" sz="1100">
                <a:solidFill>
                  <a:srgbClr val="636363"/>
                </a:solidFill>
                <a:latin typeface="Arial" panose="020B0604020202020204" pitchFamily="34" charset="0"/>
                <a:ea typeface="黑体" panose="02010609060101010101" pitchFamily="49" charset="-122"/>
              </a:rPr>
              <a:t>7</a:t>
            </a:fld>
            <a:endParaRPr lang="zh-CN" altLang="en-US" sz="1100">
              <a:solidFill>
                <a:srgbClr val="636363"/>
              </a:solidFill>
              <a:latin typeface="Arial" panose="020B0604020202020204" pitchFamily="34" charset="0"/>
              <a:ea typeface="黑体" panose="02010609060101010101" pitchFamily="49" charset="-122"/>
            </a:endParaRPr>
          </a:p>
        </p:txBody>
      </p:sp>
      <p:sp>
        <p:nvSpPr>
          <p:cNvPr id="57348" name="文本框 57347"/>
          <p:cNvSpPr txBox="1"/>
          <p:nvPr/>
        </p:nvSpPr>
        <p:spPr>
          <a:xfrm>
            <a:off x="4595358" y="255744"/>
            <a:ext cx="6899375" cy="528857"/>
          </a:xfrm>
          <a:prstGeom prst="rect">
            <a:avLst/>
          </a:prstGeom>
          <a:noFill/>
          <a:ln w="9525">
            <a:noFill/>
          </a:ln>
        </p:spPr>
        <p:txBody>
          <a:bodyPr anchor="t">
            <a:spAutoFit/>
          </a:bodyPr>
          <a:lstStyle/>
          <a:p>
            <a:pPr>
              <a:spcBef>
                <a:spcPct val="50000"/>
              </a:spcBef>
            </a:pPr>
            <a:r>
              <a:rPr lang="zh-CN" altLang="en-US" sz="2800" b="1">
                <a:solidFill>
                  <a:srgbClr val="FF0000"/>
                </a:solidFill>
                <a:latin typeface="新宋体" panose="02010609030101010101" charset="-122"/>
                <a:ea typeface="新宋体" panose="02010609030101010101" charset="-122"/>
              </a:rPr>
              <a:t>观察热值表，你有什么发现？</a:t>
            </a:r>
          </a:p>
        </p:txBody>
      </p:sp>
      <p:sp>
        <p:nvSpPr>
          <p:cNvPr id="59401" name="矩形 59400"/>
          <p:cNvSpPr/>
          <p:nvPr/>
        </p:nvSpPr>
        <p:spPr>
          <a:xfrm>
            <a:off x="3210730" y="3430817"/>
            <a:ext cx="8157552" cy="965711"/>
          </a:xfrm>
          <a:prstGeom prst="rect">
            <a:avLst/>
          </a:prstGeom>
          <a:noFill/>
          <a:ln w="9525">
            <a:noFill/>
          </a:ln>
        </p:spPr>
        <p:txBody>
          <a:bodyPr anchor="t">
            <a:spAutoFit/>
          </a:bodyPr>
          <a:lstStyle/>
          <a:p>
            <a:pPr>
              <a:spcBef>
                <a:spcPct val="20000"/>
              </a:spcBef>
            </a:pPr>
            <a:r>
              <a:rPr lang="zh-CN" altLang="en-US" sz="2800" b="1">
                <a:latin typeface="新宋体" panose="02010609030101010101" charset="-122"/>
                <a:ea typeface="新宋体" panose="02010609030101010101" charset="-122"/>
                <a:cs typeface="新宋体" panose="02010609030101010101" charset="-122"/>
              </a:rPr>
              <a:t>汽油的热值是</a:t>
            </a:r>
            <a:r>
              <a:rPr lang="en-US" altLang="zh-CN" sz="2800" b="1">
                <a:solidFill>
                  <a:schemeClr val="tx2"/>
                </a:solidFill>
                <a:latin typeface="新宋体" panose="02010609030101010101" charset="-122"/>
                <a:ea typeface="新宋体" panose="02010609030101010101" charset="-122"/>
                <a:cs typeface="新宋体" panose="02010609030101010101" charset="-122"/>
              </a:rPr>
              <a:t>4.6×10</a:t>
            </a:r>
            <a:r>
              <a:rPr lang="en-US" altLang="zh-CN" sz="2800" b="1" baseline="30000">
                <a:solidFill>
                  <a:schemeClr val="tx2"/>
                </a:solidFill>
                <a:latin typeface="新宋体" panose="02010609030101010101" charset="-122"/>
                <a:ea typeface="新宋体" panose="02010609030101010101" charset="-122"/>
                <a:cs typeface="新宋体" panose="02010609030101010101" charset="-122"/>
              </a:rPr>
              <a:t>7</a:t>
            </a:r>
            <a:r>
              <a:rPr lang="en-US" altLang="zh-CN" sz="2800" b="1">
                <a:solidFill>
                  <a:schemeClr val="tx2"/>
                </a:solidFill>
                <a:latin typeface="新宋体" panose="02010609030101010101" charset="-122"/>
                <a:ea typeface="新宋体" panose="02010609030101010101" charset="-122"/>
                <a:cs typeface="新宋体" panose="02010609030101010101" charset="-122"/>
              </a:rPr>
              <a:t>J/</a:t>
            </a:r>
            <a:r>
              <a:rPr lang="en-US" altLang="zh-CN" sz="2800" b="1">
                <a:latin typeface="新宋体" panose="02010609030101010101" charset="-122"/>
                <a:ea typeface="新宋体" panose="02010609030101010101" charset="-122"/>
                <a:cs typeface="新宋体" panose="02010609030101010101" charset="-122"/>
              </a:rPr>
              <a:t>Kg</a:t>
            </a:r>
            <a:r>
              <a:rPr lang="zh-CN" altLang="en-US" sz="2800" b="1">
                <a:latin typeface="新宋体" panose="02010609030101010101" charset="-122"/>
                <a:ea typeface="新宋体" panose="02010609030101010101" charset="-122"/>
                <a:cs typeface="新宋体" panose="02010609030101010101" charset="-122"/>
              </a:rPr>
              <a:t>，则</a:t>
            </a:r>
            <a:r>
              <a:rPr lang="en-US" altLang="zh-CN" sz="2800" b="1">
                <a:latin typeface="新宋体" panose="02010609030101010101" charset="-122"/>
                <a:ea typeface="新宋体" panose="02010609030101010101" charset="-122"/>
                <a:cs typeface="新宋体" panose="02010609030101010101" charset="-122"/>
              </a:rPr>
              <a:t>10Kg</a:t>
            </a:r>
            <a:r>
              <a:rPr lang="zh-CN" altLang="en-US" sz="2800" b="1">
                <a:latin typeface="新宋体" panose="02010609030101010101" charset="-122"/>
                <a:ea typeface="新宋体" panose="02010609030101010101" charset="-122"/>
                <a:cs typeface="新宋体" panose="02010609030101010101" charset="-122"/>
              </a:rPr>
              <a:t>汽油完全燃烧放出 </a:t>
            </a:r>
            <a:r>
              <a:rPr lang="en-US" altLang="zh-CN" sz="2800" b="1">
                <a:latin typeface="新宋体" panose="02010609030101010101" charset="-122"/>
                <a:ea typeface="新宋体" panose="02010609030101010101" charset="-122"/>
                <a:cs typeface="新宋体" panose="02010609030101010101" charset="-122"/>
              </a:rPr>
              <a:t>______   J</a:t>
            </a:r>
            <a:r>
              <a:rPr lang="zh-CN" altLang="en-US" sz="2800" b="1">
                <a:latin typeface="新宋体" panose="02010609030101010101" charset="-122"/>
                <a:ea typeface="新宋体" panose="02010609030101010101" charset="-122"/>
                <a:cs typeface="新宋体" panose="02010609030101010101" charset="-122"/>
              </a:rPr>
              <a:t>的热量？</a:t>
            </a:r>
          </a:p>
        </p:txBody>
      </p:sp>
      <p:sp>
        <p:nvSpPr>
          <p:cNvPr id="59404" name="文本框 59403"/>
          <p:cNvSpPr txBox="1"/>
          <p:nvPr/>
        </p:nvSpPr>
        <p:spPr>
          <a:xfrm>
            <a:off x="2959728" y="4676076"/>
            <a:ext cx="8659872" cy="965711"/>
          </a:xfrm>
          <a:prstGeom prst="rect">
            <a:avLst/>
          </a:prstGeom>
          <a:noFill/>
          <a:ln w="9525">
            <a:noFill/>
          </a:ln>
        </p:spPr>
        <p:txBody>
          <a:bodyPr anchor="t">
            <a:spAutoFit/>
          </a:bodyPr>
          <a:lstStyle/>
          <a:p>
            <a:pPr>
              <a:spcBef>
                <a:spcPct val="50000"/>
              </a:spcBef>
            </a:pPr>
            <a:r>
              <a:rPr lang="zh-CN" altLang="en-US" sz="2800" b="1">
                <a:latin typeface="新宋体" panose="02010609030101010101" charset="-122"/>
                <a:ea typeface="新宋体" panose="02010609030101010101" charset="-122"/>
                <a:cs typeface="新宋体" panose="02010609030101010101" charset="-122"/>
              </a:rPr>
              <a:t>如这些汽油不完全燃烧，则其热值</a:t>
            </a:r>
            <a:r>
              <a:rPr lang="en-US" altLang="zh-CN" sz="2800" b="1">
                <a:latin typeface="新宋体" panose="02010609030101010101" charset="-122"/>
                <a:ea typeface="新宋体" panose="02010609030101010101" charset="-122"/>
                <a:cs typeface="新宋体" panose="02010609030101010101" charset="-122"/>
              </a:rPr>
              <a:t>_______(</a:t>
            </a:r>
            <a:r>
              <a:rPr lang="zh-CN" altLang="en-US" sz="2800" b="1">
                <a:latin typeface="新宋体" panose="02010609030101010101" charset="-122"/>
                <a:ea typeface="新宋体" panose="02010609030101010101" charset="-122"/>
                <a:cs typeface="新宋体" panose="02010609030101010101" charset="-122"/>
              </a:rPr>
              <a:t>填“变大”、“不变”、“变小”）</a:t>
            </a:r>
          </a:p>
        </p:txBody>
      </p:sp>
      <p:sp>
        <p:nvSpPr>
          <p:cNvPr id="59406" name="文本框 59405"/>
          <p:cNvSpPr txBox="1"/>
          <p:nvPr/>
        </p:nvSpPr>
        <p:spPr>
          <a:xfrm>
            <a:off x="3085229" y="5860536"/>
            <a:ext cx="8409504" cy="965711"/>
          </a:xfrm>
          <a:prstGeom prst="rect">
            <a:avLst/>
          </a:prstGeom>
          <a:noFill/>
          <a:ln w="9525">
            <a:noFill/>
          </a:ln>
        </p:spPr>
        <p:txBody>
          <a:bodyPr anchor="t">
            <a:spAutoFit/>
          </a:bodyPr>
          <a:lstStyle/>
          <a:p>
            <a:pPr>
              <a:spcBef>
                <a:spcPct val="50000"/>
              </a:spcBef>
            </a:pPr>
            <a:r>
              <a:rPr lang="en-US" altLang="zh-CN" sz="2800" b="1">
                <a:latin typeface="新宋体" panose="02010609030101010101" charset="-122"/>
                <a:ea typeface="新宋体" panose="02010609030101010101" charset="-122"/>
                <a:cs typeface="新宋体" panose="02010609030101010101" charset="-122"/>
              </a:rPr>
              <a:t>10Kg</a:t>
            </a:r>
            <a:r>
              <a:rPr lang="zh-CN" altLang="en-US" sz="2800" b="1">
                <a:latin typeface="新宋体" panose="02010609030101010101" charset="-122"/>
                <a:ea typeface="新宋体" panose="02010609030101010101" charset="-122"/>
                <a:cs typeface="新宋体" panose="02010609030101010101" charset="-122"/>
              </a:rPr>
              <a:t>汽油的热值 </a:t>
            </a:r>
            <a:r>
              <a:rPr lang="en-US" altLang="zh-CN" sz="2800" b="1">
                <a:latin typeface="新宋体" panose="02010609030101010101" charset="-122"/>
                <a:ea typeface="新宋体" panose="02010609030101010101" charset="-122"/>
                <a:cs typeface="新宋体" panose="02010609030101010101" charset="-122"/>
              </a:rPr>
              <a:t>____ 0.5Kg</a:t>
            </a:r>
            <a:r>
              <a:rPr lang="zh-CN" altLang="en-US" sz="2800" b="1">
                <a:latin typeface="新宋体" panose="02010609030101010101" charset="-122"/>
                <a:ea typeface="新宋体" panose="02010609030101010101" charset="-122"/>
                <a:cs typeface="新宋体" panose="02010609030101010101" charset="-122"/>
              </a:rPr>
              <a:t>的热值</a:t>
            </a:r>
            <a:r>
              <a:rPr lang="en-US" altLang="zh-CN" sz="2800" b="1">
                <a:latin typeface="新宋体" panose="02010609030101010101" charset="-122"/>
                <a:ea typeface="新宋体" panose="02010609030101010101" charset="-122"/>
                <a:cs typeface="新宋体" panose="02010609030101010101" charset="-122"/>
              </a:rPr>
              <a:t>(</a:t>
            </a:r>
            <a:r>
              <a:rPr lang="zh-CN" altLang="en-US" sz="2800" b="1">
                <a:latin typeface="新宋体" panose="02010609030101010101" charset="-122"/>
                <a:ea typeface="新宋体" panose="02010609030101010101" charset="-122"/>
                <a:cs typeface="新宋体" panose="02010609030101010101" charset="-122"/>
              </a:rPr>
              <a:t>填“小于”、“等于”、“大于”）</a:t>
            </a:r>
          </a:p>
        </p:txBody>
      </p:sp>
      <p:sp>
        <p:nvSpPr>
          <p:cNvPr id="2" name="文本框 1"/>
          <p:cNvSpPr txBox="1"/>
          <p:nvPr/>
        </p:nvSpPr>
        <p:spPr>
          <a:xfrm>
            <a:off x="859398" y="3431138"/>
            <a:ext cx="615553" cy="1509388"/>
          </a:xfrm>
          <a:prstGeom prst="rect">
            <a:avLst/>
          </a:prstGeom>
          <a:noFill/>
        </p:spPr>
        <p:txBody>
          <a:bodyPr vert="eaVert" wrap="none" rtlCol="0">
            <a:spAutoFit/>
          </a:bodyPr>
          <a:lstStyle/>
          <a:p>
            <a:pPr algn="l"/>
            <a:r>
              <a:rPr lang="zh-CN" altLang="en-US" sz="2800" b="1">
                <a:solidFill>
                  <a:schemeClr val="tx1"/>
                </a:solidFill>
                <a:latin typeface="新宋体" panose="02010609030101010101" charset="-122"/>
                <a:ea typeface="新宋体" panose="02010609030101010101" charset="-122"/>
                <a:sym typeface="+mn-ea"/>
              </a:rPr>
              <a:t>即学即练</a:t>
            </a:r>
          </a:p>
        </p:txBody>
      </p:sp>
      <p:sp>
        <p:nvSpPr>
          <p:cNvPr id="4" name="文本框 3"/>
          <p:cNvSpPr txBox="1"/>
          <p:nvPr/>
        </p:nvSpPr>
        <p:spPr>
          <a:xfrm>
            <a:off x="566616" y="399538"/>
            <a:ext cx="1107996" cy="1913344"/>
          </a:xfrm>
          <a:prstGeom prst="rect">
            <a:avLst/>
          </a:prstGeom>
          <a:noFill/>
        </p:spPr>
        <p:txBody>
          <a:bodyPr vert="eaVert" wrap="none" rtlCol="0">
            <a:spAutoFit/>
          </a:bodyPr>
          <a:lstStyle/>
          <a:p>
            <a:pPr algn="l"/>
            <a:r>
              <a:rPr lang="zh-CN" altLang="en-US" sz="3600" b="1">
                <a:solidFill>
                  <a:schemeClr val="tx1"/>
                </a:solidFill>
                <a:latin typeface="宋体" panose="02010600030101010101" pitchFamily="2" charset="-122"/>
                <a:ea typeface="宋体" panose="02010600030101010101" pitchFamily="2" charset="-122"/>
                <a:sym typeface="+mn-ea"/>
              </a:rPr>
              <a:t>看看想想</a:t>
            </a:r>
            <a:endParaRPr lang="zh-CN" altLang="en-US" b="1">
              <a:solidFill>
                <a:srgbClr val="FFFFFF"/>
              </a:solidFill>
              <a:latin typeface="宋体" pitchFamily="2" charset="-122"/>
              <a:ea typeface="宋体" pitchFamily="2" charset="-122"/>
            </a:endParaRPr>
          </a:p>
          <a:p>
            <a:endParaRPr lang="zh-CN" altLang="en-US"/>
          </a:p>
        </p:txBody>
      </p:sp>
    </p:spTree>
    <p:custDataLst>
      <p:tags r:id="rId1"/>
    </p:custDataLst>
    <p:extLst>
      <p:ext uri="{BB962C8B-B14F-4D97-AF65-F5344CB8AC3E}">
        <p14:creationId xmlns:p14="http://schemas.microsoft.com/office/powerpoint/2010/main" val="190323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57348">
                                            <p:txEl>
                                              <p:pRg st="0" end="0"/>
                                            </p:txEl>
                                          </p:spTgt>
                                        </p:tgtEl>
                                        <p:attrNameLst>
                                          <p:attrName>style.visibility</p:attrName>
                                        </p:attrNameLst>
                                      </p:cBhvr>
                                      <p:to>
                                        <p:strVal val="visible"/>
                                      </p:to>
                                    </p:set>
                                    <p:animEffect transition="in" filter="diamond(in)">
                                      <p:cBhvr>
                                        <p:cTn id="13" dur="1000"/>
                                        <p:tgtEl>
                                          <p:spTgt spid="57348">
                                            <p:txEl>
                                              <p:pRg st="0" end="0"/>
                                            </p:txEl>
                                          </p:spTgt>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7346"/>
                                        </p:tgtEl>
                                        <p:attrNameLst>
                                          <p:attrName>style.visibility</p:attrName>
                                        </p:attrNameLst>
                                      </p:cBhvr>
                                      <p:to>
                                        <p:strVal val="visible"/>
                                      </p:to>
                                    </p:set>
                                    <p:animEffect transition="in" filter="checkerboard(across)">
                                      <p:cBhvr>
                                        <p:cTn id="18" dur="500"/>
                                        <p:tgtEl>
                                          <p:spTgt spid="57346"/>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59401"/>
                                        </p:tgtEl>
                                        <p:attrNameLst>
                                          <p:attrName>style.visibility</p:attrName>
                                        </p:attrNameLst>
                                      </p:cBhvr>
                                      <p:to>
                                        <p:strVal val="visible"/>
                                      </p:to>
                                    </p:set>
                                    <p:animEffect transition="in" filter="diamond(in)">
                                      <p:cBhvr>
                                        <p:cTn id="29" dur="2000"/>
                                        <p:tgtEl>
                                          <p:spTgt spid="59401"/>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59404">
                                            <p:txEl>
                                              <p:pRg st="0" end="0"/>
                                            </p:txEl>
                                          </p:spTgt>
                                        </p:tgtEl>
                                        <p:attrNameLst>
                                          <p:attrName>style.visibility</p:attrName>
                                        </p:attrNameLst>
                                      </p:cBhvr>
                                      <p:to>
                                        <p:strVal val="visible"/>
                                      </p:to>
                                    </p:set>
                                    <p:animEffect transition="in" filter="box(in)">
                                      <p:cBhvr>
                                        <p:cTn id="34" dur="500"/>
                                        <p:tgtEl>
                                          <p:spTgt spid="59404">
                                            <p:txEl>
                                              <p:pRg st="0" end="0"/>
                                            </p:txEl>
                                          </p:spTgt>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59406"/>
                                        </p:tgtEl>
                                        <p:attrNameLst>
                                          <p:attrName>style.visibility</p:attrName>
                                        </p:attrNameLst>
                                      </p:cBhvr>
                                      <p:to>
                                        <p:strVal val="visible"/>
                                      </p:to>
                                    </p:set>
                                    <p:animEffect transition="in" filter="box(in)">
                                      <p:cBhvr>
                                        <p:cTn id="39" dur="500"/>
                                        <p:tgtEl>
                                          <p:spTgt spid="59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9401" grpId="0"/>
      <p:bldP spid="59406"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8" name="组合 59397"/>
          <p:cNvGrpSpPr/>
          <p:nvPr/>
        </p:nvGrpSpPr>
        <p:grpSpPr>
          <a:xfrm>
            <a:off x="1988682" y="337774"/>
            <a:ext cx="2784152" cy="932899"/>
            <a:chOff x="0" y="0"/>
            <a:chExt cx="2231" cy="580"/>
          </a:xfrm>
        </p:grpSpPr>
        <p:pic>
          <p:nvPicPr>
            <p:cNvPr id="9218" name="圆角矩形 1"/>
            <p:cNvPicPr/>
            <p:nvPr/>
          </p:nvPicPr>
          <p:blipFill>
            <a:blip r:embed="rId3"/>
            <a:stretch>
              <a:fillRect/>
            </a:stretch>
          </p:blipFill>
          <p:spPr>
            <a:xfrm>
              <a:off x="0" y="0"/>
              <a:ext cx="2231" cy="580"/>
            </a:xfrm>
            <a:prstGeom prst="rect">
              <a:avLst/>
            </a:prstGeom>
            <a:noFill/>
            <a:ln w="9525">
              <a:noFill/>
            </a:ln>
          </p:spPr>
        </p:pic>
        <p:sp>
          <p:nvSpPr>
            <p:cNvPr id="9219" name="文本框 59399"/>
            <p:cNvSpPr txBox="1"/>
            <p:nvPr/>
          </p:nvSpPr>
          <p:spPr>
            <a:xfrm>
              <a:off x="59" y="105"/>
              <a:ext cx="2116" cy="406"/>
            </a:xfrm>
            <a:prstGeom prst="rect">
              <a:avLst/>
            </a:prstGeom>
            <a:noFill/>
            <a:ln w="9525">
              <a:noFill/>
            </a:ln>
          </p:spPr>
          <p:txBody>
            <a:bodyPr anchor="ctr"/>
            <a:lstStyle/>
            <a:p>
              <a:pPr algn="ctr">
                <a:buFont typeface="Arial" panose="020B0604020202020204" pitchFamily="34" charset="0"/>
              </a:pPr>
              <a:r>
                <a:rPr lang="zh-CN" altLang="en-US" sz="3600" b="1">
                  <a:solidFill>
                    <a:srgbClr val="FFFFFF"/>
                  </a:solidFill>
                  <a:latin typeface="宋体" panose="02010600030101010101" pitchFamily="2" charset="-122"/>
                  <a:ea typeface="宋体" panose="02010600030101010101" pitchFamily="2" charset="-122"/>
                </a:rPr>
                <a:t>即学即练</a:t>
              </a:r>
            </a:p>
          </p:txBody>
        </p:sp>
      </p:grpSp>
      <p:sp>
        <p:nvSpPr>
          <p:cNvPr id="59401" name="矩形 59400"/>
          <p:cNvSpPr/>
          <p:nvPr/>
        </p:nvSpPr>
        <p:spPr>
          <a:xfrm>
            <a:off x="1988681" y="1722646"/>
            <a:ext cx="8157552" cy="1214699"/>
          </a:xfrm>
          <a:prstGeom prst="rect">
            <a:avLst/>
          </a:prstGeom>
          <a:noFill/>
          <a:ln w="9525">
            <a:noFill/>
          </a:ln>
        </p:spPr>
        <p:txBody>
          <a:bodyPr anchor="t">
            <a:spAutoFit/>
          </a:bodyPr>
          <a:lstStyle/>
          <a:p>
            <a:pPr>
              <a:spcBef>
                <a:spcPct val="20000"/>
              </a:spcBef>
            </a:pPr>
            <a:r>
              <a:rPr lang="zh-CN" altLang="en-US" sz="3600" b="1">
                <a:latin typeface="Arial" panose="020B0604020202020204" pitchFamily="34" charset="0"/>
                <a:ea typeface="宋体" panose="02010600030101010101" pitchFamily="2" charset="-122"/>
              </a:rPr>
              <a:t>汽油的热值是</a:t>
            </a:r>
            <a:r>
              <a:rPr lang="en-US" altLang="zh-CN" sz="3600" b="1">
                <a:solidFill>
                  <a:schemeClr val="tx2"/>
                </a:solidFill>
                <a:latin typeface="Arial" panose="020B0604020202020204" pitchFamily="34" charset="0"/>
                <a:ea typeface="宋体" panose="02010600030101010101" pitchFamily="2" charset="-122"/>
              </a:rPr>
              <a:t>4.6×10</a:t>
            </a:r>
            <a:r>
              <a:rPr lang="en-US" altLang="zh-CN" sz="3600" b="1" baseline="30000">
                <a:solidFill>
                  <a:schemeClr val="tx2"/>
                </a:solidFill>
                <a:latin typeface="Arial" panose="020B0604020202020204" pitchFamily="34" charset="0"/>
                <a:ea typeface="宋体" panose="02010600030101010101" pitchFamily="2" charset="-122"/>
              </a:rPr>
              <a:t>7</a:t>
            </a:r>
            <a:r>
              <a:rPr lang="en-US" altLang="zh-CN" sz="3600" b="1">
                <a:solidFill>
                  <a:schemeClr val="tx2"/>
                </a:solidFill>
                <a:latin typeface="Arial" panose="020B0604020202020204" pitchFamily="34" charset="0"/>
                <a:ea typeface="宋体" panose="02010600030101010101" pitchFamily="2" charset="-122"/>
              </a:rPr>
              <a:t>J/</a:t>
            </a:r>
            <a:r>
              <a:rPr lang="en-US" altLang="zh-CN" sz="3200" b="1">
                <a:latin typeface="Arial" panose="020B0604020202020204" pitchFamily="34" charset="0"/>
                <a:ea typeface="宋体" panose="02010600030101010101" pitchFamily="2" charset="-122"/>
              </a:rPr>
              <a:t>Kg</a:t>
            </a:r>
            <a:r>
              <a:rPr lang="zh-CN" altLang="en-US" sz="3600" b="1">
                <a:latin typeface="Arial" panose="020B0604020202020204" pitchFamily="34" charset="0"/>
                <a:ea typeface="宋体" panose="02010600030101010101" pitchFamily="2" charset="-122"/>
              </a:rPr>
              <a:t>，则</a:t>
            </a:r>
            <a:r>
              <a:rPr lang="en-US" altLang="zh-CN" sz="3600" b="1">
                <a:latin typeface="Arial" panose="020B0604020202020204" pitchFamily="34" charset="0"/>
                <a:ea typeface="宋体" panose="02010600030101010101" pitchFamily="2" charset="-122"/>
              </a:rPr>
              <a:t>10</a:t>
            </a:r>
            <a:r>
              <a:rPr lang="en-US" altLang="zh-CN" sz="3200" b="1">
                <a:latin typeface="Arial" panose="020B0604020202020204" pitchFamily="34" charset="0"/>
                <a:ea typeface="宋体" panose="02010600030101010101" pitchFamily="2" charset="-122"/>
              </a:rPr>
              <a:t>Kg</a:t>
            </a:r>
            <a:r>
              <a:rPr lang="zh-CN" altLang="en-US" sz="3200" b="1">
                <a:latin typeface="Arial" panose="020B0604020202020204" pitchFamily="34" charset="0"/>
                <a:ea typeface="宋体" panose="02010600030101010101" pitchFamily="2" charset="-122"/>
              </a:rPr>
              <a:t>汽油</a:t>
            </a:r>
            <a:r>
              <a:rPr lang="zh-CN" altLang="en-US" sz="3600" b="1">
                <a:latin typeface="Arial" panose="020B0604020202020204" pitchFamily="34" charset="0"/>
                <a:ea typeface="宋体" panose="02010600030101010101" pitchFamily="2" charset="-122"/>
              </a:rPr>
              <a:t>完全燃烧放出 </a:t>
            </a:r>
            <a:r>
              <a:rPr lang="en-US" altLang="zh-CN" sz="3600" b="1">
                <a:latin typeface="Arial" panose="020B0604020202020204" pitchFamily="34" charset="0"/>
                <a:ea typeface="宋体" panose="02010600030101010101" pitchFamily="2" charset="-122"/>
              </a:rPr>
              <a:t>______   J</a:t>
            </a:r>
            <a:r>
              <a:rPr lang="zh-CN" altLang="en-US" sz="3600" b="1">
                <a:latin typeface="Arial" panose="020B0604020202020204" pitchFamily="34" charset="0"/>
                <a:ea typeface="宋体" panose="02010600030101010101" pitchFamily="2" charset="-122"/>
              </a:rPr>
              <a:t>的热量？</a:t>
            </a:r>
          </a:p>
        </p:txBody>
      </p:sp>
      <p:sp>
        <p:nvSpPr>
          <p:cNvPr id="59403" name="文本框 59402"/>
          <p:cNvSpPr txBox="1"/>
          <p:nvPr/>
        </p:nvSpPr>
        <p:spPr>
          <a:xfrm>
            <a:off x="5294170" y="2303296"/>
            <a:ext cx="1941142" cy="591265"/>
          </a:xfrm>
          <a:prstGeom prst="rect">
            <a:avLst/>
          </a:prstGeom>
          <a:noFill/>
          <a:ln w="9525">
            <a:noFill/>
          </a:ln>
        </p:spPr>
        <p:txBody>
          <a:bodyPr anchor="t">
            <a:spAutoFit/>
          </a:bodyPr>
          <a:lstStyle/>
          <a:p>
            <a:pPr>
              <a:spcBef>
                <a:spcPct val="50000"/>
              </a:spcBef>
            </a:pPr>
            <a:r>
              <a:rPr lang="en-US" altLang="zh-CN" sz="3200" b="1">
                <a:solidFill>
                  <a:srgbClr val="FF0000"/>
                </a:solidFill>
                <a:latin typeface="Arial" panose="020B0604020202020204" pitchFamily="34" charset="0"/>
                <a:ea typeface="宋体" panose="02010600030101010101" pitchFamily="2" charset="-122"/>
              </a:rPr>
              <a:t>4.6×10</a:t>
            </a:r>
            <a:r>
              <a:rPr lang="en-US" altLang="zh-CN" sz="3200" b="1" baseline="30000">
                <a:solidFill>
                  <a:srgbClr val="FF0000"/>
                </a:solidFill>
                <a:latin typeface="Arial" panose="020B0604020202020204" pitchFamily="34" charset="0"/>
                <a:ea typeface="宋体" panose="02010600030101010101" pitchFamily="2" charset="-122"/>
              </a:rPr>
              <a:t>8</a:t>
            </a:r>
          </a:p>
        </p:txBody>
      </p:sp>
      <p:sp>
        <p:nvSpPr>
          <p:cNvPr id="59404" name="文本框 59403"/>
          <p:cNvSpPr txBox="1"/>
          <p:nvPr/>
        </p:nvSpPr>
        <p:spPr>
          <a:xfrm>
            <a:off x="1988682" y="2920939"/>
            <a:ext cx="8659872" cy="1090527"/>
          </a:xfrm>
          <a:prstGeom prst="rect">
            <a:avLst/>
          </a:prstGeom>
          <a:noFill/>
          <a:ln w="9525">
            <a:noFill/>
          </a:ln>
        </p:spPr>
        <p:txBody>
          <a:bodyPr anchor="t">
            <a:spAutoFit/>
          </a:bodyPr>
          <a:lstStyle/>
          <a:p>
            <a:pPr>
              <a:spcBef>
                <a:spcPct val="50000"/>
              </a:spcBef>
            </a:pPr>
            <a:r>
              <a:rPr lang="zh-CN" altLang="en-US" sz="3200" b="1">
                <a:latin typeface="Arial" panose="020B0604020202020204" pitchFamily="34" charset="0"/>
                <a:ea typeface="宋体" panose="02010600030101010101" pitchFamily="2" charset="-122"/>
              </a:rPr>
              <a:t>如这些汽油不完全燃烧，则其热值</a:t>
            </a:r>
            <a:r>
              <a:rPr lang="en-US" altLang="zh-CN" sz="3200" b="1">
                <a:latin typeface="Arial" panose="020B0604020202020204" pitchFamily="34" charset="0"/>
                <a:ea typeface="宋体" panose="02010600030101010101" pitchFamily="2" charset="-122"/>
              </a:rPr>
              <a:t>_______(</a:t>
            </a:r>
            <a:r>
              <a:rPr lang="zh-CN" altLang="en-US" sz="3200" b="1">
                <a:latin typeface="Arial" panose="020B0604020202020204" pitchFamily="34" charset="0"/>
                <a:ea typeface="宋体" panose="02010600030101010101" pitchFamily="2" charset="-122"/>
              </a:rPr>
              <a:t>填“变大”、“不变”、“变小”）</a:t>
            </a:r>
          </a:p>
        </p:txBody>
      </p:sp>
      <p:sp>
        <p:nvSpPr>
          <p:cNvPr id="59405" name="文本框 59404"/>
          <p:cNvSpPr txBox="1"/>
          <p:nvPr/>
        </p:nvSpPr>
        <p:spPr>
          <a:xfrm>
            <a:off x="8528350" y="2962758"/>
            <a:ext cx="1508545" cy="528857"/>
          </a:xfrm>
          <a:prstGeom prst="rect">
            <a:avLst/>
          </a:prstGeom>
          <a:noFill/>
          <a:ln w="9525">
            <a:noFill/>
          </a:ln>
        </p:spPr>
        <p:txBody>
          <a:bodyPr>
            <a:spAutoFit/>
          </a:bodyPr>
          <a:lstStyle/>
          <a:p>
            <a:pPr>
              <a:spcBef>
                <a:spcPct val="50000"/>
              </a:spcBef>
            </a:pPr>
            <a:r>
              <a:rPr lang="zh-CN" altLang="en-US" sz="28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cs"/>
              </a:rPr>
              <a:t>不变</a:t>
            </a:r>
            <a:endParaRPr lang="zh-CN" altLang="en-US" sz="2800" b="1" noProof="1">
              <a:solidFill>
                <a:srgbClr val="FF0000"/>
              </a:solidFill>
              <a:effectLst>
                <a:outerShdw blurRad="38100" dist="38100" dir="2700000">
                  <a:srgbClr val="C0C0C0"/>
                </a:outerShdw>
              </a:effectLst>
              <a:latin typeface="Arial" pitchFamily="34" charset="0"/>
            </a:endParaRPr>
          </a:p>
        </p:txBody>
      </p:sp>
      <p:sp>
        <p:nvSpPr>
          <p:cNvPr id="59406" name="文本框 59405"/>
          <p:cNvSpPr txBox="1"/>
          <p:nvPr/>
        </p:nvSpPr>
        <p:spPr>
          <a:xfrm>
            <a:off x="1988681" y="4130490"/>
            <a:ext cx="8409504" cy="1090527"/>
          </a:xfrm>
          <a:prstGeom prst="rect">
            <a:avLst/>
          </a:prstGeom>
          <a:noFill/>
          <a:ln w="9525">
            <a:noFill/>
          </a:ln>
        </p:spPr>
        <p:txBody>
          <a:bodyPr anchor="t">
            <a:spAutoFit/>
          </a:bodyPr>
          <a:lstStyle/>
          <a:p>
            <a:pPr>
              <a:spcBef>
                <a:spcPct val="50000"/>
              </a:spcBef>
            </a:pPr>
            <a:r>
              <a:rPr lang="en-US" altLang="zh-CN" sz="3200" b="1">
                <a:latin typeface="Arial" panose="020B0604020202020204" pitchFamily="34" charset="0"/>
                <a:ea typeface="宋体" panose="02010600030101010101" pitchFamily="2" charset="-122"/>
              </a:rPr>
              <a:t>10Kg</a:t>
            </a:r>
            <a:r>
              <a:rPr lang="zh-CN" altLang="en-US" sz="3200" b="1">
                <a:latin typeface="Arial" panose="020B0604020202020204" pitchFamily="34" charset="0"/>
                <a:ea typeface="宋体" panose="02010600030101010101" pitchFamily="2" charset="-122"/>
              </a:rPr>
              <a:t>汽油的热值 </a:t>
            </a:r>
            <a:r>
              <a:rPr lang="en-US" altLang="zh-CN" sz="3200" b="1">
                <a:latin typeface="Arial" panose="020B0604020202020204" pitchFamily="34" charset="0"/>
                <a:ea typeface="宋体" panose="02010600030101010101" pitchFamily="2" charset="-122"/>
              </a:rPr>
              <a:t>____ 0.5Kg</a:t>
            </a:r>
            <a:r>
              <a:rPr lang="zh-CN" altLang="en-US" sz="3200" b="1">
                <a:latin typeface="Arial" panose="020B0604020202020204" pitchFamily="34" charset="0"/>
                <a:ea typeface="宋体" panose="02010600030101010101" pitchFamily="2" charset="-122"/>
              </a:rPr>
              <a:t>的热值</a:t>
            </a:r>
            <a:r>
              <a:rPr lang="en-US" altLang="zh-CN" sz="3200" b="1">
                <a:latin typeface="Arial" panose="020B0604020202020204" pitchFamily="34" charset="0"/>
                <a:ea typeface="宋体" panose="02010600030101010101" pitchFamily="2" charset="-122"/>
              </a:rPr>
              <a:t>(</a:t>
            </a:r>
            <a:r>
              <a:rPr lang="zh-CN" altLang="en-US" sz="3200" b="1">
                <a:latin typeface="Arial" panose="020B0604020202020204" pitchFamily="34" charset="0"/>
                <a:ea typeface="宋体" panose="02010600030101010101" pitchFamily="2" charset="-122"/>
              </a:rPr>
              <a:t>填“小于”、“等于”、“大于”）</a:t>
            </a:r>
          </a:p>
        </p:txBody>
      </p:sp>
      <p:sp>
        <p:nvSpPr>
          <p:cNvPr id="59407" name="文本框 59406"/>
          <p:cNvSpPr txBox="1"/>
          <p:nvPr/>
        </p:nvSpPr>
        <p:spPr>
          <a:xfrm>
            <a:off x="5222862" y="4130490"/>
            <a:ext cx="1724051" cy="528857"/>
          </a:xfrm>
          <a:prstGeom prst="rect">
            <a:avLst/>
          </a:prstGeom>
          <a:noFill/>
          <a:ln w="9525">
            <a:noFill/>
          </a:ln>
        </p:spPr>
        <p:txBody>
          <a:bodyPr>
            <a:spAutoFit/>
          </a:bodyPr>
          <a:lstStyle/>
          <a:p>
            <a:pPr>
              <a:spcBef>
                <a:spcPct val="50000"/>
              </a:spcBef>
            </a:pPr>
            <a:r>
              <a:rPr lang="zh-CN" altLang="en-US" sz="28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cs"/>
              </a:rPr>
              <a:t>等于</a:t>
            </a:r>
            <a:endParaRPr lang="zh-CN" altLang="en-US" sz="2800" b="1" noProof="1">
              <a:solidFill>
                <a:srgbClr val="FF0000"/>
              </a:solidFill>
              <a:effectLst>
                <a:outerShdw blurRad="38100" dist="38100" dir="2700000">
                  <a:srgbClr val="C0C0C0"/>
                </a:outerShdw>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515761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1"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 calcmode="lin" valueType="num">
                                      <p:cBhvr additive="base">
                                        <p:cTn id="7" dur="500" fill="hold"/>
                                        <p:tgtEl>
                                          <p:spTgt spid="59398"/>
                                        </p:tgtEl>
                                        <p:attrNameLst>
                                          <p:attrName>ppt_x</p:attrName>
                                        </p:attrNameLst>
                                      </p:cBhvr>
                                      <p:tavLst>
                                        <p:tav tm="0">
                                          <p:val>
                                            <p:strVal val="#ppt_x"/>
                                          </p:val>
                                        </p:tav>
                                        <p:tav tm="100000">
                                          <p:val>
                                            <p:strVal val="#ppt_x"/>
                                          </p:val>
                                        </p:tav>
                                      </p:tavLst>
                                    </p:anim>
                                    <p:anim calcmode="lin" valueType="num">
                                      <p:cBhvr additive="base">
                                        <p:cTn id="8" dur="500" fill="hold"/>
                                        <p:tgtEl>
                                          <p:spTgt spid="593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9401"/>
                                        </p:tgtEl>
                                        <p:attrNameLst>
                                          <p:attrName>style.visibility</p:attrName>
                                        </p:attrNameLst>
                                      </p:cBhvr>
                                      <p:to>
                                        <p:strVal val="visible"/>
                                      </p:to>
                                    </p:set>
                                    <p:animEffect transition="in" filter="diamond(in)">
                                      <p:cBhvr>
                                        <p:cTn id="13" dur="2000"/>
                                        <p:tgtEl>
                                          <p:spTgt spid="59401"/>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9403"/>
                                        </p:tgtEl>
                                        <p:attrNameLst>
                                          <p:attrName>style.visibility</p:attrName>
                                        </p:attrNameLst>
                                      </p:cBhvr>
                                      <p:to>
                                        <p:strVal val="visible"/>
                                      </p:to>
                                    </p:set>
                                    <p:anim calcmode="lin" valueType="num">
                                      <p:cBhvr additive="base">
                                        <p:cTn id="18" dur="500" fill="hold"/>
                                        <p:tgtEl>
                                          <p:spTgt spid="59403"/>
                                        </p:tgtEl>
                                        <p:attrNameLst>
                                          <p:attrName>ppt_x</p:attrName>
                                        </p:attrNameLst>
                                      </p:cBhvr>
                                      <p:tavLst>
                                        <p:tav tm="0">
                                          <p:val>
                                            <p:strVal val="1+#ppt_w/2"/>
                                          </p:val>
                                        </p:tav>
                                        <p:tav tm="100000">
                                          <p:val>
                                            <p:strVal val="#ppt_x"/>
                                          </p:val>
                                        </p:tav>
                                      </p:tavLst>
                                    </p:anim>
                                    <p:anim calcmode="lin" valueType="num">
                                      <p:cBhvr additive="base">
                                        <p:cTn id="19" dur="500" fill="hold"/>
                                        <p:tgtEl>
                                          <p:spTgt spid="5940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after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59404">
                                            <p:txEl>
                                              <p:pRg st="0" end="0"/>
                                            </p:txEl>
                                          </p:spTgt>
                                        </p:tgtEl>
                                        <p:attrNameLst>
                                          <p:attrName>style.visibility</p:attrName>
                                        </p:attrNameLst>
                                      </p:cBhvr>
                                      <p:to>
                                        <p:strVal val="visible"/>
                                      </p:to>
                                    </p:set>
                                    <p:animEffect transition="in" filter="box(in)">
                                      <p:cBhvr>
                                        <p:cTn id="24" dur="500"/>
                                        <p:tgtEl>
                                          <p:spTgt spid="59404">
                                            <p:txEl>
                                              <p:pRg st="0" end="0"/>
                                            </p:txEl>
                                          </p:spTgt>
                                        </p:tgtEl>
                                      </p:cBhvr>
                                    </p:animEffect>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9405"/>
                                        </p:tgtEl>
                                        <p:attrNameLst>
                                          <p:attrName>style.visibility</p:attrName>
                                        </p:attrNameLst>
                                      </p:cBhvr>
                                      <p:to>
                                        <p:strVal val="visible"/>
                                      </p:to>
                                    </p:set>
                                    <p:anim calcmode="lin" valueType="num">
                                      <p:cBhvr additive="base">
                                        <p:cTn id="29" dur="500" fill="hold"/>
                                        <p:tgtEl>
                                          <p:spTgt spid="59405"/>
                                        </p:tgtEl>
                                        <p:attrNameLst>
                                          <p:attrName>ppt_x</p:attrName>
                                        </p:attrNameLst>
                                      </p:cBhvr>
                                      <p:tavLst>
                                        <p:tav tm="0">
                                          <p:val>
                                            <p:strVal val="1+#ppt_w/2"/>
                                          </p:val>
                                        </p:tav>
                                        <p:tav tm="100000">
                                          <p:val>
                                            <p:strVal val="#ppt_x"/>
                                          </p:val>
                                        </p:tav>
                                      </p:tavLst>
                                    </p:anim>
                                    <p:anim calcmode="lin" valueType="num">
                                      <p:cBhvr additive="base">
                                        <p:cTn id="30" dur="500" fill="hold"/>
                                        <p:tgtEl>
                                          <p:spTgt spid="5940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59406"/>
                                        </p:tgtEl>
                                        <p:attrNameLst>
                                          <p:attrName>style.visibility</p:attrName>
                                        </p:attrNameLst>
                                      </p:cBhvr>
                                      <p:to>
                                        <p:strVal val="visible"/>
                                      </p:to>
                                    </p:set>
                                    <p:animEffect transition="in" filter="box(in)">
                                      <p:cBhvr>
                                        <p:cTn id="35" dur="500"/>
                                        <p:tgtEl>
                                          <p:spTgt spid="59406"/>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2" presetClass="entr" presetSubtype="2" fill="hold" nodeType="clickEffect">
                                  <p:stCondLst>
                                    <p:cond delay="0"/>
                                  </p:stCondLst>
                                  <p:childTnLst>
                                    <p:set>
                                      <p:cBhvr>
                                        <p:cTn id="39" dur="1" fill="hold">
                                          <p:stCondLst>
                                            <p:cond delay="0"/>
                                          </p:stCondLst>
                                        </p:cTn>
                                        <p:tgtEl>
                                          <p:spTgt spid="59407">
                                            <p:txEl>
                                              <p:pRg st="0" end="0"/>
                                            </p:txEl>
                                          </p:spTgt>
                                        </p:tgtEl>
                                        <p:attrNameLst>
                                          <p:attrName>style.visibility</p:attrName>
                                        </p:attrNameLst>
                                      </p:cBhvr>
                                      <p:to>
                                        <p:strVal val="visible"/>
                                      </p:to>
                                    </p:set>
                                    <p:anim calcmode="lin" valueType="num">
                                      <p:cBhvr additive="base">
                                        <p:cTn id="40" dur="500" fill="hold"/>
                                        <p:tgtEl>
                                          <p:spTgt spid="59407">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594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59403" grpId="0"/>
      <p:bldP spid="59405" grpId="0"/>
      <p:bldP spid="594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9217"/>
          <p:cNvSpPr>
            <a:spLocks noGrp="1" noRot="1"/>
          </p:cNvSpPr>
          <p:nvPr>
            <p:ph type="title"/>
          </p:nvPr>
        </p:nvSpPr>
        <p:spPr/>
        <p:txBody>
          <a:bodyPr anchor="ctr">
            <a:normAutofit fontScale="90000"/>
          </a:bodyPr>
          <a:lstStyle/>
          <a:p>
            <a:r>
              <a:rPr lang="zh-CN" altLang="en-US"/>
              <a:t>学习目标二</a:t>
            </a:r>
          </a:p>
        </p:txBody>
      </p:sp>
      <p:sp>
        <p:nvSpPr>
          <p:cNvPr id="9219" name="文本占位符 9218"/>
          <p:cNvSpPr>
            <a:spLocks noGrp="1" noRot="1"/>
          </p:cNvSpPr>
          <p:nvPr>
            <p:ph type="body" idx="1"/>
          </p:nvPr>
        </p:nvSpPr>
        <p:spPr>
          <a:xfrm>
            <a:off x="1825466" y="2007341"/>
            <a:ext cx="8525181" cy="1539284"/>
          </a:xfrm>
        </p:spPr>
        <p:txBody>
          <a:bodyPr/>
          <a:lstStyle/>
          <a:p>
            <a:r>
              <a:rPr lang="zh-CN" altLang="en-US" sz="2800"/>
              <a:t>掌握热机效率的计算方法，了解提高热机效率的方法。</a:t>
            </a:r>
          </a:p>
        </p:txBody>
      </p:sp>
      <p:sp>
        <p:nvSpPr>
          <p:cNvPr id="9220" name="矩形 9219"/>
          <p:cNvSpPr>
            <a:spLocks noRot="1"/>
          </p:cNvSpPr>
          <p:nvPr/>
        </p:nvSpPr>
        <p:spPr>
          <a:xfrm>
            <a:off x="1844481" y="3766981"/>
            <a:ext cx="8525181" cy="2189096"/>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5pPr>
          </a:lstStyle>
          <a:p>
            <a:pPr lvl="0"/>
            <a:r>
              <a:rPr lang="en-US" altLang="zh-CN"/>
              <a:t>1</a:t>
            </a:r>
            <a:r>
              <a:rPr lang="zh-CN" altLang="en-US"/>
              <a:t>、阅读课本</a:t>
            </a:r>
            <a:r>
              <a:rPr lang="en-US" altLang="zh-CN"/>
              <a:t>P51-P52</a:t>
            </a:r>
            <a:r>
              <a:rPr lang="zh-CN" altLang="en-US"/>
              <a:t>页，划出重点知识。</a:t>
            </a:r>
          </a:p>
          <a:p>
            <a:pPr lvl="0"/>
            <a:r>
              <a:rPr lang="en-US" altLang="zh-CN"/>
              <a:t>2</a:t>
            </a:r>
            <a:r>
              <a:rPr lang="zh-CN" altLang="en-US"/>
              <a:t>、时间</a:t>
            </a:r>
            <a:r>
              <a:rPr lang="en-US" altLang="zh-CN"/>
              <a:t>5</a:t>
            </a:r>
            <a:r>
              <a:rPr lang="zh-CN" altLang="en-US"/>
              <a:t>分钟。</a:t>
            </a:r>
          </a:p>
          <a:p>
            <a:pPr lvl="0"/>
            <a:r>
              <a:rPr lang="en-US" altLang="zh-CN"/>
              <a:t>3</a:t>
            </a:r>
            <a:r>
              <a:rPr lang="zh-CN" altLang="en-US"/>
              <a:t>、知道什么叫热机效率。</a:t>
            </a:r>
          </a:p>
          <a:p>
            <a:pPr lvl="0"/>
            <a:r>
              <a:rPr lang="en-US" altLang="zh-CN"/>
              <a:t>4</a:t>
            </a:r>
            <a:r>
              <a:rPr lang="zh-CN" altLang="en-US"/>
              <a:t>、交流讨论回答影响热机效率的因素并提出改进的方法。</a:t>
            </a:r>
          </a:p>
        </p:txBody>
      </p:sp>
      <p:sp>
        <p:nvSpPr>
          <p:cNvPr id="9221" name="文本框 9220"/>
          <p:cNvSpPr txBox="1"/>
          <p:nvPr/>
        </p:nvSpPr>
        <p:spPr>
          <a:xfrm>
            <a:off x="3712733" y="3036747"/>
            <a:ext cx="4097791" cy="591265"/>
          </a:xfrm>
          <a:prstGeom prst="rect">
            <a:avLst/>
          </a:prstGeom>
          <a:noFill/>
          <a:ln w="9525">
            <a:noFill/>
          </a:ln>
        </p:spPr>
        <p:txBody>
          <a:bodyPr>
            <a:spAutoFit/>
          </a:bodyPr>
          <a:lstStyle/>
          <a:p>
            <a:pPr algn="ctr">
              <a:spcBef>
                <a:spcPct val="50000"/>
              </a:spcBef>
            </a:pPr>
            <a:r>
              <a:rPr lang="zh-CN" altLang="en-US" sz="3200">
                <a:solidFill>
                  <a:srgbClr val="FF0066"/>
                </a:solidFill>
                <a:latin typeface="Arial" panose="020B0604020202020204" pitchFamily="34" charset="0"/>
              </a:rPr>
              <a:t>自学指导</a:t>
            </a:r>
          </a:p>
        </p:txBody>
      </p:sp>
    </p:spTree>
    <p:custDataLst>
      <p:tags r:id="rId1"/>
    </p:custDataLst>
    <p:extLst>
      <p:ext uri="{BB962C8B-B14F-4D97-AF65-F5344CB8AC3E}">
        <p14:creationId xmlns:p14="http://schemas.microsoft.com/office/powerpoint/2010/main" val="231999351"/>
      </p:ext>
    </p:extLst>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18"/>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1262</Words>
  <Application>Microsoft Office PowerPoint</Application>
  <PresentationFormat>自定义</PresentationFormat>
  <Paragraphs>95</Paragraphs>
  <Slides>16</Slides>
  <Notes>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PowerPoint 演示文稿</vt:lpstr>
      <vt:lpstr>PowerPoint 演示文稿</vt:lpstr>
      <vt:lpstr>学习目标一</vt:lpstr>
      <vt:lpstr>PowerPoint 演示文稿</vt:lpstr>
      <vt:lpstr>       Q=mq</vt:lpstr>
      <vt:lpstr>PowerPoint 演示文稿</vt:lpstr>
      <vt:lpstr>热值是燃料的一种特性，其大小只与燃料的种类有关，与燃料的质量（体积）、是否燃烧、是否完全燃烧无关。</vt:lpstr>
      <vt:lpstr>PowerPoint 演示文稿</vt:lpstr>
      <vt:lpstr>学习目标二</vt:lpstr>
      <vt:lpstr>PowerPoint 演示文稿</vt:lpstr>
      <vt:lpstr>PowerPoint 演示文稿</vt:lpstr>
      <vt:lpstr>议一议</vt:lpstr>
      <vt:lpstr> 想一想</vt:lpstr>
      <vt:lpstr>环境保护</vt:lpstr>
      <vt:lpstr>达标检测</vt:lpstr>
      <vt:lpstr>3、柴油机是工农业生产中常用的热机，已知某型号柴油机的效率是30%，在柴油机内完全燃烧2千克柴油能放热          J，这些热通过柴油机的转化能对外做有用功           J。 （柴油的热值为3.3×107J/kg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12.5全球变暖 与水资源危机</dc:title>
  <dc:creator>Administrator</dc:creator>
  <cp:lastModifiedBy>User</cp:lastModifiedBy>
  <cp:revision>3</cp:revision>
  <dcterms:created xsi:type="dcterms:W3CDTF">2020-11-15T01:31:48Z</dcterms:created>
  <dcterms:modified xsi:type="dcterms:W3CDTF">2020-11-15T01:41:53Z</dcterms:modified>
</cp:coreProperties>
</file>