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32"/>
  </p:handoutMasterIdLst>
  <p:sldIdLst>
    <p:sldId id="450" r:id="rId5"/>
    <p:sldId id="679" r:id="rId6"/>
    <p:sldId id="620" r:id="rId8"/>
    <p:sldId id="621" r:id="rId9"/>
    <p:sldId id="622" r:id="rId10"/>
    <p:sldId id="623" r:id="rId11"/>
    <p:sldId id="624" r:id="rId12"/>
    <p:sldId id="625" r:id="rId13"/>
    <p:sldId id="648" r:id="rId14"/>
    <p:sldId id="404" r:id="rId15"/>
    <p:sldId id="710" r:id="rId16"/>
    <p:sldId id="405" r:id="rId17"/>
    <p:sldId id="649" r:id="rId18"/>
    <p:sldId id="680" r:id="rId19"/>
    <p:sldId id="425" r:id="rId20"/>
    <p:sldId id="654" r:id="rId21"/>
    <p:sldId id="655" r:id="rId22"/>
    <p:sldId id="684" r:id="rId23"/>
    <p:sldId id="656" r:id="rId24"/>
    <p:sldId id="663" r:id="rId25"/>
    <p:sldId id="664" r:id="rId26"/>
    <p:sldId id="665" r:id="rId27"/>
    <p:sldId id="681" r:id="rId28"/>
    <p:sldId id="666" r:id="rId29"/>
    <p:sldId id="668" r:id="rId30"/>
    <p:sldId id="669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4BD"/>
    <a:srgbClr val="A9D18E"/>
    <a:srgbClr val="1D41D5"/>
    <a:srgbClr val="E1E4BD"/>
    <a:srgbClr val="E1E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矩形 15">
            <a:hlinkClick r:id="rId4" action="ppaction://hlinksldjump"/>
          </p:cNvPr>
          <p:cNvSpPr/>
          <p:nvPr userDrawn="1"/>
        </p:nvSpPr>
        <p:spPr>
          <a:xfrm>
            <a:off x="610901" y="-139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力 弹力 重力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4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 userDrawn="1"/>
        </p:nvSpPr>
        <p:spPr>
          <a:xfrm>
            <a:off x="352471" y="661035"/>
            <a:ext cx="11479119" cy="5922010"/>
          </a:xfrm>
          <a:prstGeom prst="roundRect">
            <a:avLst/>
          </a:prstGeom>
          <a:ln>
            <a:solidFill>
              <a:schemeClr val="accent6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1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7.xml"/><Relationship Id="rId11" Type="http://schemas.openxmlformats.org/officeDocument/2006/relationships/slide" Target="slide10.xml"/><Relationship Id="rId10" Type="http://schemas.openxmlformats.org/officeDocument/2006/relationships/slide" Target="slide2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slide" Target="slide15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NULL" TargetMode="External"/><Relationship Id="rId4" Type="http://schemas.openxmlformats.org/officeDocument/2006/relationships/image" Target="../media/image15.png"/><Relationship Id="rId3" Type="http://schemas.openxmlformats.org/officeDocument/2006/relationships/slide" Target="slide20.xml"/><Relationship Id="rId2" Type="http://schemas.openxmlformats.org/officeDocument/2006/relationships/image" Target="../media/image4.tiff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6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tiff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.tiff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041072" y="412750"/>
            <a:ext cx="8020386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力 弹力 重力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8745" y="1895475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48745" y="4028440"/>
            <a:ext cx="6904355" cy="828040"/>
            <a:chOff x="4509" y="5746"/>
            <a:chExt cx="10873" cy="1304"/>
          </a:xfrm>
        </p:grpSpPr>
        <p:grpSp>
          <p:nvGrpSpPr>
            <p:cNvPr id="3081" name="组合 4"/>
            <p:cNvGrpSpPr/>
            <p:nvPr userDrawn="1"/>
          </p:nvGrpSpPr>
          <p:grpSpPr>
            <a:xfrm>
              <a:off x="4509" y="5746"/>
              <a:ext cx="10873" cy="1304"/>
              <a:chOff x="5246" y="3834"/>
              <a:chExt cx="10176" cy="1304"/>
            </a:xfrm>
          </p:grpSpPr>
          <p:sp>
            <p:nvSpPr>
              <p:cNvPr id="2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4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文本框 18">
              <a:hlinkClick r:id="rId7" action="ppaction://hlinksldjump"/>
            </p:cNvPr>
            <p:cNvSpPr txBox="1"/>
            <p:nvPr/>
          </p:nvSpPr>
          <p:spPr>
            <a:xfrm>
              <a:off x="7051" y="5911"/>
              <a:ext cx="77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48745" y="5281295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8">
            <a:hlinkClick r:id="rId4" action="ppaction://hlinksldjump"/>
          </p:cNvPr>
          <p:cNvSpPr txBox="1"/>
          <p:nvPr/>
        </p:nvSpPr>
        <p:spPr>
          <a:xfrm>
            <a:off x="3824130" y="3013075"/>
            <a:ext cx="2572385" cy="553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78">
            <a:hlinkClick r:id="rId11" action="ppaction://hlinksldjump"/>
          </p:cNvPr>
          <p:cNvSpPr txBox="1"/>
          <p:nvPr/>
        </p:nvSpPr>
        <p:spPr>
          <a:xfrm>
            <a:off x="6579395" y="3009265"/>
            <a:ext cx="257238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0483" y="2347785"/>
            <a:ext cx="101517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一、力和力的作用效果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力：一个物体对另一个物体的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叫做力。力一般用字母</a:t>
            </a:r>
            <a:r>
              <a:rPr lang="en-US" altLang="zh-CN" sz="2400" i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表示。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单位：在国际单位制中，力的单位是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，简称牛，用符号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表示。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力的三要素：力的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9340" y="2976004"/>
            <a:ext cx="11054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88955" y="5208904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7340" y="3544992"/>
            <a:ext cx="911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1870" y="3560866"/>
            <a:ext cx="766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23629" y="4080849"/>
            <a:ext cx="979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6754" y="408095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96090" y="408938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835" y="1383182"/>
            <a:ext cx="10075545" cy="570230"/>
            <a:chOff x="1676" y="1655"/>
            <a:chExt cx="15867" cy="898"/>
          </a:xfrm>
        </p:grpSpPr>
        <p:pic>
          <p:nvPicPr>
            <p:cNvPr id="4" name="图片 3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5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8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1313" y="1136840"/>
            <a:ext cx="101517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力的图示法：可以用一条带有箭头的线段形象地描述力的三要素，其中线段的长度表示力的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，箭头的方向表示力的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，线段的起点表示力的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(如图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所示)。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力的示意图：只用带箭头的线段表示力的方向和作用点(如图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所示)。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451210" y="5433059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63894" y="174762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大小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60074" y="174762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方向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30452" y="232518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作用点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" b="18570"/>
          <a:stretch>
            <a:fillRect/>
          </a:stretch>
        </p:blipFill>
        <p:spPr>
          <a:xfrm>
            <a:off x="2729230" y="3606165"/>
            <a:ext cx="7305675" cy="17570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80945" y="5617845"/>
            <a:ext cx="65557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                                                                           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4707" y="2108174"/>
            <a:ext cx="1069973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力的作用效果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力可以使物体的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发生改变，如物体由静止到运动、由运动到静止，以及物体运动快慢和方向的改变。物体只有静止和做匀速直线运动时，运动状态不变。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力可以使物体发生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，如捏橡皮泥、拉橡皮筋等。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60210" y="2775592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流程图: 终止 5">
            <a:hlinkClick r:id="rId1" action="ppaction://hlinksldjump"/>
          </p:cNvPr>
          <p:cNvSpPr/>
          <p:nvPr/>
        </p:nvSpPr>
        <p:spPr>
          <a:xfrm>
            <a:off x="9187050" y="5237479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94504" y="4414141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形变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2805" y="746125"/>
            <a:ext cx="844613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弹力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弹力：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发生了弹性形变的物体，由于要恢复原来的形状，对跟它接触的物体会产生力的作用，这种力叫做弹力。支持力、压力、拉力、推力等都属于弹力。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总与引起弹性形变的外力的方向相反，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其作用点在相互作用的两物体的接触面上。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弹簧测力计：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原理是用弹簧的伸长量或压缩量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来显示拉力或压力的大小。如图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所示，这个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弹簧测力计的最大测量值为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，分度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，示数为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59297" y="5247600"/>
            <a:ext cx="1515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1833968" y="5812633"/>
            <a:ext cx="830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1164" y="5813101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79435" y="5640705"/>
            <a:ext cx="953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图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9331287" y="551900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58045" y="1658693"/>
            <a:ext cx="1863090" cy="1621790"/>
            <a:chOff x="11092" y="5329"/>
            <a:chExt cx="2934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3" name="流程图: 终止 12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4" name="椭圆 13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5" name="流程图: 摘录 14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605" y="2999105"/>
            <a:ext cx="1820545" cy="24072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8710" y="1310321"/>
            <a:ext cx="101517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重力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重力：由于地球的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而使地面附近的物体受到的力，叫做重力。重力的方向总是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重力与质量的关系：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____________(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注：同一地点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表示物体的重力，单位必须是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表示物体的质量，单位必须是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表示重力与质量的比值，单位是牛每千克，符号是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，一般为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 N/kg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流程图: 终止 6">
            <a:hlinkClick r:id="rId1" action="ppaction://hlinksldjump"/>
          </p:cNvPr>
          <p:cNvSpPr/>
          <p:nvPr/>
        </p:nvSpPr>
        <p:spPr>
          <a:xfrm>
            <a:off x="9352150" y="5550534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7995" y="195513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7696" y="25415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9776" y="3002747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86871" y="46948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099980" y="1889247"/>
            <a:ext cx="8943975" cy="549274"/>
            <a:chOff x="473" y="933"/>
            <a:chExt cx="5634" cy="346"/>
          </a:xfrm>
        </p:grpSpPr>
        <p:sp>
          <p:nvSpPr>
            <p:cNvPr id="28677" name="文本框 80904"/>
            <p:cNvSpPr txBox="1"/>
            <p:nvPr/>
          </p:nvSpPr>
          <p:spPr>
            <a:xfrm>
              <a:off x="473" y="933"/>
              <a:ext cx="7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prstClr val="white"/>
                  </a:solidFill>
                  <a:latin typeface="Calibri" panose="020F0502020204030204" charset="0"/>
                  <a:ea typeface="黑体" panose="02010609060101010101" pitchFamily="49" charset="-122"/>
                </a:rPr>
                <a:t>实验 </a:t>
              </a:r>
              <a:endParaRPr lang="zh-CN" altLang="en-US" sz="2800" b="1" dirty="0">
                <a:solidFill>
                  <a:prstClr val="black"/>
                </a:solidFill>
                <a:latin typeface="Calibri" panose="020F0502020204030204" charset="0"/>
                <a:ea typeface="黑体" panose="02010609060101010101" pitchFamily="49" charset="-122"/>
              </a:endParaRPr>
            </a:p>
          </p:txBody>
        </p:sp>
        <p:sp>
          <p:nvSpPr>
            <p:cNvPr id="28678" name="文本框 80905"/>
            <p:cNvSpPr txBox="1"/>
            <p:nvPr/>
          </p:nvSpPr>
          <p:spPr>
            <a:xfrm>
              <a:off x="1345" y="949"/>
              <a:ext cx="476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prstClr val="black"/>
                  </a:solidFill>
                  <a:latin typeface="Calibri" panose="020F0502020204030204" charset="0"/>
                  <a:ea typeface="黑体" panose="02010609060101010101" pitchFamily="49" charset="-122"/>
                </a:rPr>
                <a:t>探究重力与质量的关系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80" y="1914648"/>
            <a:ext cx="1229258" cy="51911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97862" y="188353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54555" y="956310"/>
            <a:ext cx="7909560" cy="645795"/>
            <a:chOff x="3297" y="1732"/>
            <a:chExt cx="12456" cy="1017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实验突破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79120" y="2406966"/>
            <a:ext cx="1863090" cy="1621790"/>
            <a:chOff x="11092" y="5329"/>
            <a:chExt cx="2934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7" name="流程图: 终止 6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5" name="椭圆 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2" name="流程图: 摘录 1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73" name="矩形 10"/>
          <p:cNvSpPr/>
          <p:nvPr/>
        </p:nvSpPr>
        <p:spPr>
          <a:xfrm>
            <a:off x="879475" y="2547620"/>
            <a:ext cx="8790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甲、乙两位同学做“探究物体所受重力的大小与质量的关系”实验。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540" y="3674745"/>
            <a:ext cx="6272530" cy="24860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20085" y="6088305"/>
            <a:ext cx="982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712470" y="1391285"/>
            <a:ext cx="108578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如图所示是实验中使用的弹簧测力计，此测力计的每一小格表示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，它是根据在一定范围内，弹簧的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跟拉力的大小成正比的原理制成的，弹簧测力计在使用前应检查指针是否调零，如图甲是使用弹簧测力计的情景，请指出图中存在的操作错误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如图乙所示，甲同学用弹簧测力计测量钩码所受重力的大小，读数时他让钩码保持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状态，图中弹簧测力计的示数是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除了弹簧测力计还需要的测量工具是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他们分别测出不同个数钩码的重力记录在下表：			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83122" y="1485150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0.1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3728" y="204333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伸长量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07006" y="3119735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拉力方向没有与弹簧测力计的轴线方向一致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5806" y="422146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65200" y="4215115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5814" y="4780075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托盘天平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1109345" y="3018790"/>
            <a:ext cx="94665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①根据表格中的实验数据，在图丙中画出重力与质量的关系图像；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95717" y="1891721"/>
          <a:ext cx="8624049" cy="1143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2007"/>
                <a:gridCol w="1232007"/>
                <a:gridCol w="1232007"/>
                <a:gridCol w="1231900"/>
                <a:gridCol w="1232114"/>
                <a:gridCol w="1232007"/>
                <a:gridCol w="1232007"/>
              </a:tblGrid>
              <a:tr h="5717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/kg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0.05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0.10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0.15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0.25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0.10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717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9D1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9674" y="3664114"/>
            <a:ext cx="2347163" cy="27556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62050" y="1178560"/>
            <a:ext cx="7498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他们分别测出不同个数钩码的重力记录在下表：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693420" y="1444625"/>
            <a:ext cx="109524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②由此可知物体所受的重力跟质量成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，重力与质量的比值为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______N/kg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，其物理意义是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(5)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本实验需要多次测量，其目的与以下实验中多次测量目的相同的是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；(选填字母)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探究质量和体积的关系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用刻度尺测量物理课本的长度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7931" y="211360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正比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48820" y="2114096"/>
            <a:ext cx="800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3034" y="2626117"/>
            <a:ext cx="5024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的物体受到的重力为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29545" y="3199130"/>
            <a:ext cx="609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685165" y="1436582"/>
            <a:ext cx="10840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(6)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甲同学通过课堂学习，知道物体重力与质量的比值为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g=9.8 N/kg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，于是认为测量数据有问题，便直接修改了数据，你认为这种做法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(选填“合理”或“不合理”)，理由是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(7)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在绕地球运动的宇宙飞船内，物体处于完全失重状态，则利用相同的器材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(选填“能”或“不能”)完成该探究；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(8)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乙同学取质量不同的苹果、小木块、小铁球各一个，并分别测出它们的质量和重力，来探究物体所受重力大小与质量的关系，你认为乙同学的做法是否合理？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，理由是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8002" y="20641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不合理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0484" y="2609643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+mn-ea"/>
              </a:rPr>
              <a:t>应尊重实验事实，以实验测量为准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1443" y="374410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不能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4658" y="53810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合理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1072" y="5367666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+mn-ea"/>
              </a:rPr>
              <a:t>换用不同的物体可以得到更普遍的规律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774700" y="2327275"/>
          <a:ext cx="10676255" cy="3060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0070"/>
                <a:gridCol w="4680585"/>
                <a:gridCol w="1493520"/>
                <a:gridCol w="2672080"/>
              </a:tblGrid>
              <a:tr h="343535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226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8580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力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力和力的作用效果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535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重力，重力与质量的关系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535">
                <a:tc gridSpan="4">
                  <a:txBody>
                    <a:bodyPr/>
                    <a:lstStyle/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基本技能细目：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会用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弹簧测力计测量力</a:t>
                      </a:r>
                      <a:endParaRPr 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会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作力的示意图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519546" y="1310361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563523" y="1762367"/>
            <a:ext cx="11122261" cy="606424"/>
            <a:chOff x="302" y="897"/>
            <a:chExt cx="6907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267" y="950"/>
              <a:ext cx="594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弹簧测力计读数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考，仅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2018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年考查的指针未指在整刻度值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99956" y="2472245"/>
            <a:ext cx="10766018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分］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如图所示的弹簧测力计的示数是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28747" y="253003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27885" y="90297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17179" y="5687633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55346" y="5687633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9020" y="5906238"/>
            <a:ext cx="1020327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如图所示的弹簧测力计的示数是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8648" y="5989071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-2147482506" descr="北京W16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7452995" y="3218815"/>
            <a:ext cx="661670" cy="229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507" descr="北京W15.TIF"/>
          <p:cNvPicPr>
            <a:picLocks noChangeAspect="1"/>
          </p:cNvPicPr>
          <p:nvPr/>
        </p:nvPicPr>
        <p:blipFill>
          <a:blip r:embed="rId6" r:link="rId5"/>
          <a:stretch>
            <a:fillRect/>
          </a:stretch>
        </p:blipFill>
        <p:spPr>
          <a:xfrm>
            <a:off x="3730625" y="3406775"/>
            <a:ext cx="2073910" cy="2104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80905"/>
          <p:cNvSpPr txBox="1"/>
          <p:nvPr/>
        </p:nvSpPr>
        <p:spPr>
          <a:xfrm>
            <a:off x="2926080" y="1445260"/>
            <a:ext cx="8710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力和力的作用效果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(2018.13)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6820" y="2925445"/>
            <a:ext cx="1006983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判断下列说法的正误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力产生时一定同时存在施力物体和受力物体(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相互接触的两个物体一定产生力的作用(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踢球时，脚对球施加了力，球对脚没有力的作用(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短道速滑运动员在转弯滑行的过程中，运动状态不变(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92365" y="3614420"/>
            <a:ext cx="1160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18305" y="417194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13061" y="47504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7001" y="5309289"/>
            <a:ext cx="773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65885" y="2400300"/>
            <a:ext cx="2370455" cy="525145"/>
            <a:chOff x="12542" y="4361"/>
            <a:chExt cx="3733" cy="827"/>
          </a:xfrm>
        </p:grpSpPr>
        <p:pic>
          <p:nvPicPr>
            <p:cNvPr id="18" name="图片 17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基础小练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65885" y="1435735"/>
            <a:ext cx="1919605" cy="598170"/>
            <a:chOff x="1386" y="1542"/>
            <a:chExt cx="3023" cy="942"/>
          </a:xfrm>
        </p:grpSpPr>
        <p:pic>
          <p:nvPicPr>
            <p:cNvPr id="3" name="图片 80903" descr="LS考点带序号二字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6" y="1542"/>
              <a:ext cx="3023" cy="9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80904"/>
            <p:cNvSpPr txBox="1"/>
            <p:nvPr/>
          </p:nvSpPr>
          <p:spPr>
            <a:xfrm>
              <a:off x="1499" y="1649"/>
              <a:ext cx="291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命题点   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1220" y="2381250"/>
            <a:ext cx="1047940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(5)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踢足球时，只要脚对球施加的力大小相同，其作用效果一定相同(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(6)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足球守门员使球停下来的过程中，球的运动状态发生了改变(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(7)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推门时手离门轴越远越省力，说明力的作用效果与力的作用点有关(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(8)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一个物体受到力的作用，它的运动状态一定改变(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96045" y="2568646"/>
            <a:ext cx="940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39867" y="3115882"/>
            <a:ext cx="1144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78988" y="3677219"/>
            <a:ext cx="707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16957" y="4206855"/>
            <a:ext cx="851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7208" y="1264388"/>
            <a:ext cx="1041717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(2018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在如图所示实验中，将小铁球从斜面顶端由静止释放，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观察到它在水平桌面上运动的轨迹如图甲中虚线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所示。在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方向的侧旁放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一磁铁，再次将小铁球从斜面顶端由静止释放，观察到它在水平桌面上运动的轨迹如图乙中虚线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所示。由上述实验现象可以得出的结论是(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小铁球在桌面上继续运动是由于受到向前的作用力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磁铁对小铁球没有作用力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力可以改变小铁球的运动方向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力可以使小铁球发生形变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13645" y="3069590"/>
            <a:ext cx="640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656" y="4107698"/>
            <a:ext cx="4962096" cy="17763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316912" y="6028158"/>
            <a:ext cx="14357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b="0" dirty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085" y="2047081"/>
            <a:ext cx="1044185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过春节时贴年画是我国的传统习俗。在竖直墙壁上贴长方形年画时，可利用重垂线来检查年画是否贴正。如图所示的年画的长边与重垂线不平行，为了把年画贴正，则下列操作方法中正确的是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换用质量大的重锤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上下移动年画的位置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调整年画，使年画的长边与重垂线平行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调整重垂线，使重垂线与年画的长边平行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50032" y="3294316"/>
            <a:ext cx="75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14085" y="1374616"/>
            <a:ext cx="9095740" cy="598170"/>
            <a:chOff x="2093" y="6019"/>
            <a:chExt cx="14324" cy="942"/>
          </a:xfrm>
        </p:grpSpPr>
        <p:grpSp>
          <p:nvGrpSpPr>
            <p:cNvPr id="8" name="组合 7"/>
            <p:cNvGrpSpPr/>
            <p:nvPr/>
          </p:nvGrpSpPr>
          <p:grpSpPr>
            <a:xfrm>
              <a:off x="2093" y="6019"/>
              <a:ext cx="3023" cy="942"/>
              <a:chOff x="1757" y="6208"/>
              <a:chExt cx="3023" cy="942"/>
            </a:xfrm>
          </p:grpSpPr>
          <p:pic>
            <p:nvPicPr>
              <p:cNvPr id="10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757" y="6208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80904"/>
              <p:cNvSpPr txBox="1"/>
              <p:nvPr/>
            </p:nvSpPr>
            <p:spPr>
              <a:xfrm>
                <a:off x="1870" y="6325"/>
                <a:ext cx="291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文本框 80905"/>
            <p:cNvSpPr txBox="1"/>
            <p:nvPr/>
          </p:nvSpPr>
          <p:spPr>
            <a:xfrm>
              <a:off x="4512" y="6079"/>
              <a:ext cx="119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重力</a:t>
              </a: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2016.11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，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2012.11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440" y="3717989"/>
            <a:ext cx="2433925" cy="229600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718867" y="6045610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ea"/>
              </a:rPr>
              <a:t>第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题图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00236" y="1424612"/>
            <a:ext cx="1008528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(2012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如图是描述地球上不同位置的人释放手中石块的四个示意图，图中的虚线表示石块下落的路径，则对石块下落路径的描述接近实际的示意图是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     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2334" y="2706901"/>
            <a:ext cx="76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13057" y="5826494"/>
            <a:ext cx="1365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442" y="3100970"/>
            <a:ext cx="7502683" cy="253285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572" y="2461505"/>
            <a:ext cx="75844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海淀区一模)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如图所示，斜面的底边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水平，一木块静止在斜面上，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点为木块的重心，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为三根带箭头的线段，其中能正确表示木块所受重力示意图的线段为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(选填“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5181" y="4198015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91239" y="4825119"/>
            <a:ext cx="1115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cs typeface="楷体_GB2312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b="0" dirty="0">
                <a:cs typeface="楷体_GB2312" charset="0"/>
              </a:rPr>
              <a:t>题图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819" y="2810628"/>
            <a:ext cx="2909938" cy="171791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94385" y="1784350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4875" y="1949602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27455" y="5414185"/>
            <a:ext cx="2551430" cy="455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80230" y="2891790"/>
            <a:ext cx="7035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命题点：力的作用效果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如图所示，踢足球的时候，足球迎面飞来，用头将足球顶了回去，说明力可以改变物体的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，在头与足球接触的一瞬间，头感觉到疼，这说明力的作用是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72543" y="41047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运动状态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9871" y="518391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相互的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440" y="2891857"/>
            <a:ext cx="2319859" cy="2648288"/>
          </a:xfrm>
          <a:prstGeom prst="rect">
            <a:avLst/>
          </a:prstGeom>
        </p:spPr>
      </p:pic>
      <p:grpSp>
        <p:nvGrpSpPr>
          <p:cNvPr id="45062" name="组合 61"/>
          <p:cNvGrpSpPr/>
          <p:nvPr/>
        </p:nvGrpSpPr>
        <p:grpSpPr>
          <a:xfrm>
            <a:off x="2999264" y="1049109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60346" y="4618874"/>
            <a:ext cx="2730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乙；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甲(类似)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00855" y="2357755"/>
            <a:ext cx="7035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命题点：力的作用效果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如图所示，人对拉力器的作用可以使弹簧伸长，说明力可以改变物体的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，同时人的手也感受到弹簧的拉力，说明力的作用是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18437" y="35491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形状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37435" y="4088457"/>
            <a:ext cx="1369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相互的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53" y="2287450"/>
            <a:ext cx="2856183" cy="233142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00047" y="5253874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7.2-6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08513" y="1505470"/>
            <a:ext cx="7035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命题点：力的作用效果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将椭圆形厚玻璃瓶装满水，把细玻璃管通过带孔的橡皮塞插入瓶中。沿着不同方向用力捏厚玻璃瓶，观察到细玻璃管中水面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，说明在捏的时候力改变了玻璃瓶的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，松手后，水柱回到原位置，说明被捏时玻璃瓶发生了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形变。这个实验用到的研究方法是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66100" y="329341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升高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5876" y="384027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形状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928" y="1967290"/>
            <a:ext cx="1448002" cy="328658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20568" y="436543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弹性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04029" y="49053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转换法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3842" y="4555374"/>
            <a:ext cx="288098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P71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3-18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7.3-4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P32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380230" y="2595880"/>
            <a:ext cx="7035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命题点：重力的方向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建筑工人在砌墙时常常利用铅垂线来确定竖直方向，是利用了重力的方向总是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这一原理，请你再举一例该原理在生活中的应用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0044" y="38258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竖直向下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74379" y="4352351"/>
            <a:ext cx="1415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挂相框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41" y="1818245"/>
            <a:ext cx="2212605" cy="269922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51825" y="4680703"/>
            <a:ext cx="21839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7.3-6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5716681" y="2059305"/>
            <a:ext cx="5803489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命题点：确定重心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由图可以得出形状规则、质量分布均匀的物体，它的重心在它的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上，还能得出的信息有：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55657" y="320992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几何中心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1931" y="4179602"/>
            <a:ext cx="536807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重力的方向竖直向下或球的重心在球心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其他答案合理即可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　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" y="2729230"/>
            <a:ext cx="5019675" cy="1552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00455" y="4789170"/>
            <a:ext cx="2849880" cy="455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P77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3-25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532630" y="2278380"/>
            <a:ext cx="7035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命题点：确定重心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如图所示是确定物体重心的方法，由图可知物体的重心在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点， 该过程中用的物理知识有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。(写出一点)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3015" y="3479165"/>
            <a:ext cx="86950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0587" y="3847165"/>
            <a:ext cx="668153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重力的方向是竖直向下的或二力平衡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其他答案合理即可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73" y="2297193"/>
            <a:ext cx="2877435" cy="258969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1513205" y="3272790"/>
            <a:ext cx="2647950" cy="1082040"/>
          </a:xfrm>
          <a:custGeom>
            <a:avLst/>
            <a:gdLst>
              <a:gd name="rtl" fmla="*/ 224960 w 1767760"/>
              <a:gd name="rtt" fmla="*/ 132240 h 547200"/>
              <a:gd name="rtr" fmla="*/ 1539760 w 1767760"/>
              <a:gd name="rtb" fmla="*/ 428640 h 547200"/>
            </a:gdLst>
            <a:ahLst/>
            <a:cxnLst/>
            <a:rect l="rtl" t="rtt" r="rtr" b="rtb"/>
            <a:pathLst>
              <a:path w="1767760" h="547200">
                <a:moveTo>
                  <a:pt x="273600" y="0"/>
                </a:moveTo>
                <a:lnTo>
                  <a:pt x="1494160" y="0"/>
                </a:lnTo>
                <a:cubicBezTo>
                  <a:pt x="1645269" y="0"/>
                  <a:pt x="1767760" y="122491"/>
                  <a:pt x="1767760" y="273600"/>
                </a:cubicBezTo>
                <a:cubicBezTo>
                  <a:pt x="1767760" y="424709"/>
                  <a:pt x="1645269" y="547200"/>
                  <a:pt x="1494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2823378" y="4067810"/>
            <a:ext cx="3640287" cy="789305"/>
            <a:chOff x="3021" y="5932"/>
            <a:chExt cx="5072" cy="923"/>
          </a:xfrm>
        </p:grpSpPr>
        <p:sp>
          <p:nvSpPr>
            <p:cNvPr id="115" name="MMConnector"/>
            <p:cNvSpPr/>
            <p:nvPr/>
          </p:nvSpPr>
          <p:spPr>
            <a:xfrm>
              <a:off x="6287" y="6053"/>
              <a:ext cx="1806" cy="414"/>
            </a:xfrm>
            <a:custGeom>
              <a:avLst/>
              <a:gdLst/>
              <a:ahLst/>
              <a:cxnLst/>
              <a:rect l="0" t="0" r="0" b="0"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021" y="5932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弹力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2884805" y="2040890"/>
            <a:ext cx="2941955" cy="1916430"/>
            <a:chOff x="3362" y="2809"/>
            <a:chExt cx="4633" cy="3018"/>
          </a:xfrm>
        </p:grpSpPr>
        <p:sp>
          <p:nvSpPr>
            <p:cNvPr id="117" name="MMConnector"/>
            <p:cNvSpPr/>
            <p:nvPr/>
          </p:nvSpPr>
          <p:spPr>
            <a:xfrm>
              <a:off x="6064" y="4379"/>
              <a:ext cx="1931" cy="1448"/>
            </a:xfrm>
            <a:custGeom>
              <a:avLst/>
              <a:gdLst/>
              <a:ahLst/>
              <a:cxnLst/>
              <a:rect l="0" t="0" r="0" b="0"/>
              <a:pathLst>
                <a:path w="987257" h="524346">
                  <a:moveTo>
                    <a:pt x="130222" y="153175"/>
                  </a:moveTo>
                  <a:cubicBezTo>
                    <a:pt x="145164" y="165155"/>
                    <a:pt x="162878" y="162958"/>
                    <a:pt x="171731" y="151310"/>
                  </a:cubicBezTo>
                  <a:cubicBezTo>
                    <a:pt x="180583" y="139662"/>
                    <a:pt x="177819" y="122194"/>
                    <a:pt x="162412" y="110818"/>
                  </a:cubicBezTo>
                  <a:cubicBezTo>
                    <a:pt x="148285" y="100388"/>
                    <a:pt x="134159" y="89957"/>
                    <a:pt x="120126" y="79350"/>
                  </a:cubicBezTo>
                  <a:cubicBezTo>
                    <a:pt x="106093" y="68742"/>
                    <a:pt x="92154" y="57957"/>
                    <a:pt x="78253" y="47091"/>
                  </a:cubicBezTo>
                  <a:cubicBezTo>
                    <a:pt x="64351" y="36224"/>
                    <a:pt x="50488" y="25275"/>
                    <a:pt x="36645" y="14266"/>
                  </a:cubicBezTo>
                  <a:cubicBezTo>
                    <a:pt x="22802" y="3256"/>
                    <a:pt x="8978" y="-7813"/>
                    <a:pt x="-4854" y="-18903"/>
                  </a:cubicBezTo>
                  <a:cubicBezTo>
                    <a:pt x="-18686" y="-29992"/>
                    <a:pt x="-32528" y="-41100"/>
                    <a:pt x="-46406" y="-52192"/>
                  </a:cubicBezTo>
                  <a:cubicBezTo>
                    <a:pt x="-60284" y="-63284"/>
                    <a:pt x="-74199" y="-74359"/>
                    <a:pt x="-88178" y="-85379"/>
                  </a:cubicBezTo>
                  <a:cubicBezTo>
                    <a:pt x="-102158" y="-96399"/>
                    <a:pt x="-116202" y="-107363"/>
                    <a:pt x="-130338" y="-118232"/>
                  </a:cubicBezTo>
                  <a:cubicBezTo>
                    <a:pt x="-144474" y="-129101"/>
                    <a:pt x="-158703" y="-139874"/>
                    <a:pt x="-173051" y="-150510"/>
                  </a:cubicBezTo>
                  <a:cubicBezTo>
                    <a:pt x="-187398" y="-161146"/>
                    <a:pt x="-201864" y="-171644"/>
                    <a:pt x="-216474" y="-181960"/>
                  </a:cubicBezTo>
                  <a:cubicBezTo>
                    <a:pt x="-231084" y="-192275"/>
                    <a:pt x="-245837" y="-202408"/>
                    <a:pt x="-260754" y="-212311"/>
                  </a:cubicBezTo>
                  <a:cubicBezTo>
                    <a:pt x="-275672" y="-222214"/>
                    <a:pt x="-290754" y="-231887"/>
                    <a:pt x="-306017" y="-241280"/>
                  </a:cubicBezTo>
                  <a:cubicBezTo>
                    <a:pt x="-321281" y="-250674"/>
                    <a:pt x="-336726" y="-259787"/>
                    <a:pt x="-352362" y="-268569"/>
                  </a:cubicBezTo>
                  <a:cubicBezTo>
                    <a:pt x="-367999" y="-277351"/>
                    <a:pt x="-383828" y="-285802"/>
                    <a:pt x="-399852" y="-293872"/>
                  </a:cubicBezTo>
                  <a:cubicBezTo>
                    <a:pt x="-415875" y="-301941"/>
                    <a:pt x="-432094" y="-309629"/>
                    <a:pt x="-448503" y="-316887"/>
                  </a:cubicBezTo>
                  <a:cubicBezTo>
                    <a:pt x="-464911" y="-324145"/>
                    <a:pt x="-481510" y="-330973"/>
                    <a:pt x="-498281" y="-337330"/>
                  </a:cubicBezTo>
                  <a:cubicBezTo>
                    <a:pt x="-515052" y="-343686"/>
                    <a:pt x="-531995" y="-349571"/>
                    <a:pt x="-549100" y="-354951"/>
                  </a:cubicBezTo>
                  <a:cubicBezTo>
                    <a:pt x="-566204" y="-360331"/>
                    <a:pt x="-583470" y="-365206"/>
                    <a:pt x="-600823" y="-369555"/>
                  </a:cubicBezTo>
                  <a:cubicBezTo>
                    <a:pt x="-618176" y="-373904"/>
                    <a:pt x="-635616" y="-377726"/>
                    <a:pt x="-653277" y="-381011"/>
                  </a:cubicBezTo>
                  <a:cubicBezTo>
                    <a:pt x="-670937" y="-384296"/>
                    <a:pt x="-688818" y="-387042"/>
                    <a:pt x="-706262" y="-389264"/>
                  </a:cubicBezTo>
                  <a:cubicBezTo>
                    <a:pt x="-723706" y="-391486"/>
                    <a:pt x="-740714" y="-393182"/>
                    <a:pt x="-759575" y="-394334"/>
                  </a:cubicBezTo>
                  <a:cubicBezTo>
                    <a:pt x="-778435" y="-395487"/>
                    <a:pt x="-799149" y="-396095"/>
                    <a:pt x="-813019" y="-396307"/>
                  </a:cubicBezTo>
                  <a:cubicBezTo>
                    <a:pt x="-826889" y="-396519"/>
                    <a:pt x="-833914" y="-396334"/>
                    <a:pt x="-840940" y="-396150"/>
                  </a:cubicBezTo>
                  <a:cubicBezTo>
                    <a:pt x="-843675" y="-396078"/>
                    <a:pt x="-845500" y="-394440"/>
                    <a:pt x="-845500" y="-392350"/>
                  </a:cubicBezTo>
                  <a:cubicBezTo>
                    <a:pt x="-845500" y="-390260"/>
                    <a:pt x="-843676" y="-388587"/>
                    <a:pt x="-840940" y="-388550"/>
                  </a:cubicBezTo>
                  <a:cubicBezTo>
                    <a:pt x="-833964" y="-388455"/>
                    <a:pt x="-826988" y="-388360"/>
                    <a:pt x="-813267" y="-387603"/>
                  </a:cubicBezTo>
                  <a:cubicBezTo>
                    <a:pt x="-799546" y="-386847"/>
                    <a:pt x="-779080" y="-385428"/>
                    <a:pt x="-760497" y="-383548"/>
                  </a:cubicBezTo>
                  <a:cubicBezTo>
                    <a:pt x="-741913" y="-381668"/>
                    <a:pt x="-725212" y="-379326"/>
                    <a:pt x="-708123" y="-376454"/>
                  </a:cubicBezTo>
                  <a:cubicBezTo>
                    <a:pt x="-691033" y="-373582"/>
                    <a:pt x="-673554" y="-370179"/>
                    <a:pt x="-656335" y="-366261"/>
                  </a:cubicBezTo>
                  <a:cubicBezTo>
                    <a:pt x="-639117" y="-362344"/>
                    <a:pt x="-622158" y="-357912"/>
                    <a:pt x="-605323" y="-352973"/>
                  </a:cubicBezTo>
                  <a:cubicBezTo>
                    <a:pt x="-588488" y="-348033"/>
                    <a:pt x="-571776" y="-342587"/>
                    <a:pt x="-555254" y="-336658"/>
                  </a:cubicBezTo>
                  <a:cubicBezTo>
                    <a:pt x="-538733" y="-330729"/>
                    <a:pt x="-522402" y="-324317"/>
                    <a:pt x="-506265" y="-317454"/>
                  </a:cubicBezTo>
                  <a:cubicBezTo>
                    <a:pt x="-490128" y="-310591"/>
                    <a:pt x="-474185" y="-303277"/>
                    <a:pt x="-458446" y="-295552"/>
                  </a:cubicBezTo>
                  <a:cubicBezTo>
                    <a:pt x="-442708" y="-287827"/>
                    <a:pt x="-427173" y="-279691"/>
                    <a:pt x="-411840" y="-271188"/>
                  </a:cubicBezTo>
                  <a:cubicBezTo>
                    <a:pt x="-396508" y="-262685"/>
                    <a:pt x="-381377" y="-253815"/>
                    <a:pt x="-366438" y="-244624"/>
                  </a:cubicBezTo>
                  <a:cubicBezTo>
                    <a:pt x="-351500" y="-235433"/>
                    <a:pt x="-336753" y="-225921"/>
                    <a:pt x="-322184" y="-216135"/>
                  </a:cubicBezTo>
                  <a:cubicBezTo>
                    <a:pt x="-307614" y="-206348"/>
                    <a:pt x="-293221" y="-196286"/>
                    <a:pt x="-278982" y="-185995"/>
                  </a:cubicBezTo>
                  <a:cubicBezTo>
                    <a:pt x="-264744" y="-175703"/>
                    <a:pt x="-250661" y="-165181"/>
                    <a:pt x="-236708" y="-154472"/>
                  </a:cubicBezTo>
                  <a:cubicBezTo>
                    <a:pt x="-222754" y="-143763"/>
                    <a:pt x="-208931" y="-132866"/>
                    <a:pt x="-195210" y="-121821"/>
                  </a:cubicBezTo>
                  <a:cubicBezTo>
                    <a:pt x="-181489" y="-110777"/>
                    <a:pt x="-167870" y="-99585"/>
                    <a:pt x="-154323" y="-88283"/>
                  </a:cubicBezTo>
                  <a:cubicBezTo>
                    <a:pt x="-140776" y="-76982"/>
                    <a:pt x="-127302" y="-65571"/>
                    <a:pt x="-113869" y="-54086"/>
                  </a:cubicBezTo>
                  <a:cubicBezTo>
                    <a:pt x="-100436" y="-42601"/>
                    <a:pt x="-87044" y="-31043"/>
                    <a:pt x="-73663" y="-19445"/>
                  </a:cubicBezTo>
                  <a:cubicBezTo>
                    <a:pt x="-60282" y="-7848"/>
                    <a:pt x="-46910" y="3788"/>
                    <a:pt x="-33518" y="15430"/>
                  </a:cubicBezTo>
                  <a:cubicBezTo>
                    <a:pt x="-20125" y="27072"/>
                    <a:pt x="-6712" y="38720"/>
                    <a:pt x="6757" y="50336"/>
                  </a:cubicBezTo>
                  <a:cubicBezTo>
                    <a:pt x="20226" y="61952"/>
                    <a:pt x="33751" y="73537"/>
                    <a:pt x="47349" y="85068"/>
                  </a:cubicBezTo>
                  <a:cubicBezTo>
                    <a:pt x="60948" y="96600"/>
                    <a:pt x="74620" y="108077"/>
                    <a:pt x="88445" y="119419"/>
                  </a:cubicBezTo>
                  <a:cubicBezTo>
                    <a:pt x="102269" y="130762"/>
                    <a:pt x="116245" y="141968"/>
                    <a:pt x="130222" y="15317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362" y="2809"/>
              <a:ext cx="1058" cy="923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5622925" y="1580877"/>
            <a:ext cx="2272310" cy="1001668"/>
            <a:chOff x="682" y="1946"/>
            <a:chExt cx="2976" cy="1693"/>
          </a:xfrm>
        </p:grpSpPr>
        <p:sp>
          <p:nvSpPr>
            <p:cNvPr id="321" name="MMConnector"/>
            <p:cNvSpPr/>
            <p:nvPr/>
          </p:nvSpPr>
          <p:spPr>
            <a:xfrm>
              <a:off x="3066" y="2900"/>
              <a:ext cx="592" cy="739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82" y="1946"/>
              <a:ext cx="20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flipH="1">
            <a:off x="5622925" y="1926698"/>
            <a:ext cx="2258695" cy="443757"/>
            <a:chOff x="876" y="2629"/>
            <a:chExt cx="2782" cy="671"/>
          </a:xfrm>
        </p:grpSpPr>
        <p:sp>
          <p:nvSpPr>
            <p:cNvPr id="322" name="MMConnector"/>
            <p:cNvSpPr/>
            <p:nvPr/>
          </p:nvSpPr>
          <p:spPr>
            <a:xfrm>
              <a:off x="3066" y="3241"/>
              <a:ext cx="592" cy="59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876" y="2629"/>
              <a:ext cx="1894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三要素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flipH="1">
            <a:off x="5522595" y="2398395"/>
            <a:ext cx="2412365" cy="593725"/>
            <a:chOff x="1256" y="3329"/>
            <a:chExt cx="2402" cy="873"/>
          </a:xfrm>
        </p:grpSpPr>
        <p:sp>
          <p:nvSpPr>
            <p:cNvPr id="390" name="MMConnector"/>
            <p:cNvSpPr/>
            <p:nvPr/>
          </p:nvSpPr>
          <p:spPr>
            <a:xfrm>
              <a:off x="3066" y="3581"/>
              <a:ext cx="592" cy="621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256" y="3329"/>
              <a:ext cx="1514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图示法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5532120" y="2781300"/>
            <a:ext cx="2259330" cy="844550"/>
            <a:chOff x="1587" y="3921"/>
            <a:chExt cx="2071" cy="1300"/>
          </a:xfrm>
        </p:grpSpPr>
        <p:sp>
          <p:nvSpPr>
            <p:cNvPr id="147" name="MMConnector"/>
            <p:cNvSpPr/>
            <p:nvPr/>
          </p:nvSpPr>
          <p:spPr>
            <a:xfrm>
              <a:off x="3066" y="3921"/>
              <a:ext cx="592" cy="1301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587" y="400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示意图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2650490" y="4885580"/>
            <a:ext cx="3366770" cy="1511808"/>
            <a:chOff x="3586" y="7317"/>
            <a:chExt cx="5302" cy="2182"/>
          </a:xfrm>
        </p:grpSpPr>
        <p:sp>
          <p:nvSpPr>
            <p:cNvPr id="155" name="MMConnector"/>
            <p:cNvSpPr/>
            <p:nvPr/>
          </p:nvSpPr>
          <p:spPr>
            <a:xfrm>
              <a:off x="6702" y="7317"/>
              <a:ext cx="2186" cy="2182"/>
            </a:xfrm>
            <a:custGeom>
              <a:avLst/>
              <a:gdLst/>
              <a:ahLst/>
              <a:cxnLst/>
              <a:rect l="0" t="0" r="0" b="0"/>
              <a:pathLst>
                <a:path w="1053638" h="730180">
                  <a:moveTo>
                    <a:pt x="230857" y="-209142"/>
                  </a:moveTo>
                  <a:cubicBezTo>
                    <a:pt x="244964" y="-222095"/>
                    <a:pt x="246011" y="-239680"/>
                    <a:pt x="236023" y="-250370"/>
                  </a:cubicBezTo>
                  <a:cubicBezTo>
                    <a:pt x="226036" y="-261061"/>
                    <a:pt x="208193" y="-261448"/>
                    <a:pt x="194540" y="-248018"/>
                  </a:cubicBezTo>
                  <a:cubicBezTo>
                    <a:pt x="181714" y="-235402"/>
                    <a:pt x="168889" y="-222786"/>
                    <a:pt x="156300" y="-209984"/>
                  </a:cubicBezTo>
                  <a:cubicBezTo>
                    <a:pt x="143712" y="-197183"/>
                    <a:pt x="131361" y="-184195"/>
                    <a:pt x="119140" y="-171117"/>
                  </a:cubicBezTo>
                  <a:cubicBezTo>
                    <a:pt x="106920" y="-158040"/>
                    <a:pt x="94831" y="-144872"/>
                    <a:pt x="82858" y="-131629"/>
                  </a:cubicBezTo>
                  <a:cubicBezTo>
                    <a:pt x="70886" y="-118386"/>
                    <a:pt x="59029" y="-105068"/>
                    <a:pt x="47250" y="-91710"/>
                  </a:cubicBezTo>
                  <a:cubicBezTo>
                    <a:pt x="35471" y="-78351"/>
                    <a:pt x="23770" y="-64951"/>
                    <a:pt x="12113" y="-51537"/>
                  </a:cubicBezTo>
                  <a:cubicBezTo>
                    <a:pt x="456" y="-38122"/>
                    <a:pt x="-11155" y="-24693"/>
                    <a:pt x="-22756" y="-11277"/>
                  </a:cubicBezTo>
                  <a:cubicBezTo>
                    <a:pt x="-34356" y="2139"/>
                    <a:pt x="-45945" y="15543"/>
                    <a:pt x="-57556" y="28907"/>
                  </a:cubicBezTo>
                  <a:cubicBezTo>
                    <a:pt x="-69167" y="42271"/>
                    <a:pt x="-80800" y="55596"/>
                    <a:pt x="-92487" y="68853"/>
                  </a:cubicBezTo>
                  <a:cubicBezTo>
                    <a:pt x="-104174" y="82111"/>
                    <a:pt x="-115916" y="95301"/>
                    <a:pt x="-127746" y="108394"/>
                  </a:cubicBezTo>
                  <a:cubicBezTo>
                    <a:pt x="-139576" y="121487"/>
                    <a:pt x="-151493" y="134483"/>
                    <a:pt x="-163529" y="147351"/>
                  </a:cubicBezTo>
                  <a:cubicBezTo>
                    <a:pt x="-175566" y="160219"/>
                    <a:pt x="-187723" y="172957"/>
                    <a:pt x="-200031" y="185532"/>
                  </a:cubicBezTo>
                  <a:cubicBezTo>
                    <a:pt x="-212339" y="198107"/>
                    <a:pt x="-224799" y="210519"/>
                    <a:pt x="-237441" y="222727"/>
                  </a:cubicBezTo>
                  <a:cubicBezTo>
                    <a:pt x="-250083" y="234936"/>
                    <a:pt x="-262906" y="246942"/>
                    <a:pt x="-275940" y="258702"/>
                  </a:cubicBezTo>
                  <a:cubicBezTo>
                    <a:pt x="-288974" y="270463"/>
                    <a:pt x="-302218" y="281977"/>
                    <a:pt x="-315698" y="293199"/>
                  </a:cubicBezTo>
                  <a:cubicBezTo>
                    <a:pt x="-329177" y="304422"/>
                    <a:pt x="-342891" y="315351"/>
                    <a:pt x="-356860" y="325937"/>
                  </a:cubicBezTo>
                  <a:cubicBezTo>
                    <a:pt x="-370828" y="336523"/>
                    <a:pt x="-385051" y="346765"/>
                    <a:pt x="-399541" y="356612"/>
                  </a:cubicBezTo>
                  <a:cubicBezTo>
                    <a:pt x="-414031" y="366458"/>
                    <a:pt x="-428787" y="375908"/>
                    <a:pt x="-443814" y="384909"/>
                  </a:cubicBezTo>
                  <a:cubicBezTo>
                    <a:pt x="-458840" y="393911"/>
                    <a:pt x="-474136" y="402463"/>
                    <a:pt x="-489694" y="410517"/>
                  </a:cubicBezTo>
                  <a:cubicBezTo>
                    <a:pt x="-505252" y="418572"/>
                    <a:pt x="-521072" y="426128"/>
                    <a:pt x="-537135" y="433146"/>
                  </a:cubicBezTo>
                  <a:cubicBezTo>
                    <a:pt x="-553199" y="440163"/>
                    <a:pt x="-569508" y="446641"/>
                    <a:pt x="-586024" y="452549"/>
                  </a:cubicBezTo>
                  <a:cubicBezTo>
                    <a:pt x="-602541" y="458456"/>
                    <a:pt x="-619266" y="463794"/>
                    <a:pt x="-636187" y="468548"/>
                  </a:cubicBezTo>
                  <a:cubicBezTo>
                    <a:pt x="-653108" y="473302"/>
                    <a:pt x="-670226" y="477473"/>
                    <a:pt x="-687403" y="481047"/>
                  </a:cubicBezTo>
                  <a:cubicBezTo>
                    <a:pt x="-704579" y="484620"/>
                    <a:pt x="-721815" y="487595"/>
                    <a:pt x="-739425" y="490037"/>
                  </a:cubicBezTo>
                  <a:cubicBezTo>
                    <a:pt x="-757036" y="492479"/>
                    <a:pt x="-775021" y="494388"/>
                    <a:pt x="-792003" y="495593"/>
                  </a:cubicBezTo>
                  <a:cubicBezTo>
                    <a:pt x="-808985" y="496798"/>
                    <a:pt x="-824962" y="497299"/>
                    <a:pt x="-840940" y="497800"/>
                  </a:cubicBezTo>
                  <a:cubicBezTo>
                    <a:pt x="-843675" y="497886"/>
                    <a:pt x="-845500" y="499510"/>
                    <a:pt x="-845500" y="501600"/>
                  </a:cubicBezTo>
                  <a:cubicBezTo>
                    <a:pt x="-845500" y="503690"/>
                    <a:pt x="-843676" y="505392"/>
                    <a:pt x="-840940" y="505400"/>
                  </a:cubicBezTo>
                  <a:cubicBezTo>
                    <a:pt x="-824810" y="505450"/>
                    <a:pt x="-808679" y="505499"/>
                    <a:pt x="-791481" y="504871"/>
                  </a:cubicBezTo>
                  <a:cubicBezTo>
                    <a:pt x="-774284" y="504244"/>
                    <a:pt x="-756018" y="502939"/>
                    <a:pt x="-738089" y="501078"/>
                  </a:cubicBezTo>
                  <a:cubicBezTo>
                    <a:pt x="-720160" y="499218"/>
                    <a:pt x="-702567" y="496801"/>
                    <a:pt x="-684987" y="493771"/>
                  </a:cubicBezTo>
                  <a:cubicBezTo>
                    <a:pt x="-667408" y="490740"/>
                    <a:pt x="-649843" y="487096"/>
                    <a:pt x="-632435" y="482845"/>
                  </a:cubicBezTo>
                  <a:cubicBezTo>
                    <a:pt x="-615028" y="478594"/>
                    <a:pt x="-597778" y="473737"/>
                    <a:pt x="-580703" y="468284"/>
                  </a:cubicBezTo>
                  <a:cubicBezTo>
                    <a:pt x="-563629" y="462831"/>
                    <a:pt x="-546729" y="456783"/>
                    <a:pt x="-530049" y="450170"/>
                  </a:cubicBezTo>
                  <a:cubicBezTo>
                    <a:pt x="-513368" y="443556"/>
                    <a:pt x="-496907" y="436378"/>
                    <a:pt x="-480690" y="428677"/>
                  </a:cubicBezTo>
                  <a:cubicBezTo>
                    <a:pt x="-464473" y="420977"/>
                    <a:pt x="-448501" y="412754"/>
                    <a:pt x="-432789" y="404062"/>
                  </a:cubicBezTo>
                  <a:cubicBezTo>
                    <a:pt x="-417077" y="395370"/>
                    <a:pt x="-401626" y="386208"/>
                    <a:pt x="-386439" y="376634"/>
                  </a:cubicBezTo>
                  <a:cubicBezTo>
                    <a:pt x="-371251" y="367060"/>
                    <a:pt x="-356328" y="357074"/>
                    <a:pt x="-341661" y="346733"/>
                  </a:cubicBezTo>
                  <a:cubicBezTo>
                    <a:pt x="-326995" y="336393"/>
                    <a:pt x="-312586" y="325698"/>
                    <a:pt x="-298418" y="314704"/>
                  </a:cubicBezTo>
                  <a:cubicBezTo>
                    <a:pt x="-284250" y="303711"/>
                    <a:pt x="-270323" y="292420"/>
                    <a:pt x="-256616" y="280882"/>
                  </a:cubicBezTo>
                  <a:cubicBezTo>
                    <a:pt x="-242909" y="269344"/>
                    <a:pt x="-229422" y="257560"/>
                    <a:pt x="-216128" y="245577"/>
                  </a:cubicBezTo>
                  <a:cubicBezTo>
                    <a:pt x="-202834" y="233594"/>
                    <a:pt x="-189734" y="221412"/>
                    <a:pt x="-176798" y="209075"/>
                  </a:cubicBezTo>
                  <a:cubicBezTo>
                    <a:pt x="-163862" y="196737"/>
                    <a:pt x="-151091" y="184244"/>
                    <a:pt x="-138455" y="171634"/>
                  </a:cubicBezTo>
                  <a:cubicBezTo>
                    <a:pt x="-125818" y="159024"/>
                    <a:pt x="-113317" y="146297"/>
                    <a:pt x="-100918" y="133488"/>
                  </a:cubicBezTo>
                  <a:cubicBezTo>
                    <a:pt x="-88520" y="120680"/>
                    <a:pt x="-76225" y="107790"/>
                    <a:pt x="-64003" y="94851"/>
                  </a:cubicBezTo>
                  <a:cubicBezTo>
                    <a:pt x="-51781" y="81912"/>
                    <a:pt x="-39632" y="68925"/>
                    <a:pt x="-27524" y="55921"/>
                  </a:cubicBezTo>
                  <a:cubicBezTo>
                    <a:pt x="-15416" y="42916"/>
                    <a:pt x="-3350" y="29894"/>
                    <a:pt x="8704" y="16884"/>
                  </a:cubicBezTo>
                  <a:cubicBezTo>
                    <a:pt x="20759" y="3875"/>
                    <a:pt x="32802" y="-9122"/>
                    <a:pt x="44865" y="-22076"/>
                  </a:cubicBezTo>
                  <a:cubicBezTo>
                    <a:pt x="56927" y="-35030"/>
                    <a:pt x="69009" y="-47940"/>
                    <a:pt x="81139" y="-60778"/>
                  </a:cubicBezTo>
                  <a:cubicBezTo>
                    <a:pt x="93268" y="-73617"/>
                    <a:pt x="105446" y="-86382"/>
                    <a:pt x="117704" y="-99038"/>
                  </a:cubicBezTo>
                  <a:cubicBezTo>
                    <a:pt x="129962" y="-111693"/>
                    <a:pt x="142301" y="-124238"/>
                    <a:pt x="154734" y="-136659"/>
                  </a:cubicBezTo>
                  <a:cubicBezTo>
                    <a:pt x="167168" y="-149080"/>
                    <a:pt x="179696" y="-161375"/>
                    <a:pt x="192398" y="-173435"/>
                  </a:cubicBezTo>
                  <a:cubicBezTo>
                    <a:pt x="205101" y="-185495"/>
                    <a:pt x="217979" y="-197319"/>
                    <a:pt x="230857" y="-209142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54" name="MainTopic"/>
            <p:cNvSpPr/>
            <p:nvPr/>
          </p:nvSpPr>
          <p:spPr>
            <a:xfrm>
              <a:off x="3586" y="8375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重力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5740400" y="5646420"/>
            <a:ext cx="2869565" cy="309880"/>
            <a:chOff x="960" y="8215"/>
            <a:chExt cx="2922" cy="650"/>
          </a:xfrm>
        </p:grpSpPr>
        <p:sp>
          <p:nvSpPr>
            <p:cNvPr id="158" name="MMConnector"/>
            <p:cNvSpPr/>
            <p:nvPr/>
          </p:nvSpPr>
          <p:spPr>
            <a:xfrm>
              <a:off x="3290" y="8807"/>
              <a:ext cx="592" cy="59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960" y="8215"/>
              <a:ext cx="206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5757545" y="5996940"/>
            <a:ext cx="2844800" cy="572135"/>
            <a:chOff x="673" y="8895"/>
            <a:chExt cx="3209" cy="872"/>
          </a:xfrm>
        </p:grpSpPr>
        <p:sp>
          <p:nvSpPr>
            <p:cNvPr id="160" name="MMConnector"/>
            <p:cNvSpPr/>
            <p:nvPr/>
          </p:nvSpPr>
          <p:spPr>
            <a:xfrm>
              <a:off x="3290" y="9147"/>
              <a:ext cx="592" cy="621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73" y="8895"/>
              <a:ext cx="2394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重力与质量的关系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5581015" y="1117600"/>
            <a:ext cx="2074953" cy="1699895"/>
            <a:chOff x="1314" y="1990"/>
            <a:chExt cx="2344" cy="2677"/>
          </a:xfrm>
        </p:grpSpPr>
        <p:sp>
          <p:nvSpPr>
            <p:cNvPr id="3" name="MMConnector"/>
            <p:cNvSpPr/>
            <p:nvPr/>
          </p:nvSpPr>
          <p:spPr>
            <a:xfrm>
              <a:off x="3066" y="3239"/>
              <a:ext cx="592" cy="1428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314" y="1990"/>
              <a:ext cx="1471" cy="53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5469255" y="2988945"/>
            <a:ext cx="2846247" cy="1227764"/>
            <a:chOff x="1358" y="3921"/>
            <a:chExt cx="2300" cy="1301"/>
          </a:xfrm>
        </p:grpSpPr>
        <p:sp>
          <p:nvSpPr>
            <p:cNvPr id="18" name="MMConnector"/>
            <p:cNvSpPr/>
            <p:nvPr/>
          </p:nvSpPr>
          <p:spPr>
            <a:xfrm>
              <a:off x="3066" y="3921"/>
              <a:ext cx="592" cy="1301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9" name="SubTopic"/>
            <p:cNvSpPr/>
            <p:nvPr/>
          </p:nvSpPr>
          <p:spPr>
            <a:xfrm>
              <a:off x="1358" y="4149"/>
              <a:ext cx="1412" cy="4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力的作用效果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48450" y="4117975"/>
            <a:ext cx="1666875" cy="399415"/>
            <a:chOff x="15589" y="3041"/>
            <a:chExt cx="2625" cy="629"/>
          </a:xfrm>
        </p:grpSpPr>
        <p:sp>
          <p:nvSpPr>
            <p:cNvPr id="23" name="MMConnector"/>
            <p:cNvSpPr/>
            <p:nvPr/>
          </p:nvSpPr>
          <p:spPr>
            <a:xfrm>
              <a:off x="15589" y="3613"/>
              <a:ext cx="572" cy="57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4" name="SubTopic"/>
            <p:cNvSpPr/>
            <p:nvPr/>
          </p:nvSpPr>
          <p:spPr>
            <a:xfrm>
              <a:off x="15661" y="3041"/>
              <a:ext cx="2553" cy="54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3530" y="4490720"/>
            <a:ext cx="1849120" cy="579755"/>
            <a:chOff x="15702" y="3628"/>
            <a:chExt cx="2912" cy="913"/>
          </a:xfrm>
        </p:grpSpPr>
        <p:sp>
          <p:nvSpPr>
            <p:cNvPr id="186" name="MMConnector"/>
            <p:cNvSpPr/>
            <p:nvPr/>
          </p:nvSpPr>
          <p:spPr>
            <a:xfrm>
              <a:off x="15702" y="3941"/>
              <a:ext cx="572" cy="600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5887" y="3628"/>
              <a:ext cx="2727" cy="60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弹簧测力计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6865" y="3653155"/>
            <a:ext cx="1242060" cy="1044575"/>
            <a:chOff x="15775" y="4985"/>
            <a:chExt cx="1956" cy="1645"/>
          </a:xfrm>
        </p:grpSpPr>
        <p:sp>
          <p:nvSpPr>
            <p:cNvPr id="27" name="MMConnector"/>
            <p:cNvSpPr/>
            <p:nvPr/>
          </p:nvSpPr>
          <p:spPr>
            <a:xfrm>
              <a:off x="15775" y="5950"/>
              <a:ext cx="572" cy="680"/>
            </a:xfrm>
            <a:custGeom>
              <a:avLst/>
              <a:gdLst/>
              <a:ahLst/>
              <a:cxnLst/>
              <a:rect l="0" t="0" r="0" b="0"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16061" y="4985"/>
              <a:ext cx="1670" cy="60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4404</Words>
  <Application>WPS 演示</Application>
  <PresentationFormat>宽屏</PresentationFormat>
  <Paragraphs>420</Paragraphs>
  <Slides>26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Times New Roman</vt:lpstr>
      <vt:lpstr>Calibri</vt:lpstr>
      <vt:lpstr>微软雅黑</vt:lpstr>
      <vt:lpstr>方正粗黑宋简体</vt:lpstr>
      <vt:lpstr>Calibri</vt:lpstr>
      <vt:lpstr>楷体_GB2312</vt:lpstr>
      <vt:lpstr>新宋体</vt:lpstr>
      <vt:lpstr>仿宋</vt:lpstr>
      <vt:lpstr>123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114</cp:revision>
  <dcterms:created xsi:type="dcterms:W3CDTF">2019-08-13T03:54:00Z</dcterms:created>
  <dcterms:modified xsi:type="dcterms:W3CDTF">2019-11-15T14:52:22Z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