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38" r:id="rId2"/>
    <p:sldId id="262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64" r:id="rId16"/>
    <p:sldId id="283" r:id="rId17"/>
    <p:sldId id="284" r:id="rId18"/>
    <p:sldId id="285" r:id="rId19"/>
    <p:sldId id="286" r:id="rId20"/>
    <p:sldId id="289" r:id="rId21"/>
    <p:sldId id="287" r:id="rId22"/>
    <p:sldId id="288" r:id="rId23"/>
    <p:sldId id="290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63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B95F"/>
    <a:srgbClr val="E8E8E8"/>
    <a:srgbClr val="F7F7F7"/>
    <a:srgbClr val="017DC7"/>
    <a:srgbClr val="F5F5F5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494" autoAdjust="0"/>
  </p:normalViewPr>
  <p:slideViewPr>
    <p:cSldViewPr showGuides="1">
      <p:cViewPr varScale="1">
        <p:scale>
          <a:sx n="86" d="100"/>
          <a:sy n="86" d="100"/>
        </p:scale>
        <p:origin x="1354" y="58"/>
      </p:cViewPr>
      <p:guideLst>
        <p:guide orient="horz" pos="66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82055" y="4509120"/>
            <a:ext cx="5179890" cy="956905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3600" b="1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3794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3171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61012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8030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092" y="510495"/>
            <a:ext cx="7487816" cy="99054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2991453" y="741631"/>
            <a:ext cx="13516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kern="1500" spc="20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4390590" y="987852"/>
            <a:ext cx="1761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CONTENTS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2" name="标题占位符 1"/>
          <p:cNvSpPr>
            <a:spLocks noGrp="1"/>
          </p:cNvSpPr>
          <p:nvPr userDrawn="1">
            <p:ph type="title"/>
          </p:nvPr>
        </p:nvSpPr>
        <p:spPr>
          <a:xfrm>
            <a:off x="467544" y="1642536"/>
            <a:ext cx="2624145" cy="30243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2800"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cxnSp>
        <p:nvCxnSpPr>
          <p:cNvPr id="14" name="直接连接符 13"/>
          <p:cNvCxnSpPr/>
          <p:nvPr userDrawn="1"/>
        </p:nvCxnSpPr>
        <p:spPr>
          <a:xfrm>
            <a:off x="3131840" y="1628800"/>
            <a:ext cx="0" cy="4824536"/>
          </a:xfrm>
          <a:prstGeom prst="line">
            <a:avLst/>
          </a:prstGeom>
          <a:ln w="28575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内容占位符 2"/>
          <p:cNvSpPr>
            <a:spLocks noGrp="1"/>
          </p:cNvSpPr>
          <p:nvPr userDrawn="1">
            <p:ph sz="half" idx="1"/>
          </p:nvPr>
        </p:nvSpPr>
        <p:spPr>
          <a:xfrm>
            <a:off x="3419872" y="1628801"/>
            <a:ext cx="5211004" cy="48245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FontTx/>
              <a:buNone/>
              <a:defRPr sz="1800"/>
            </a:lvl1pPr>
            <a:lvl2pPr marL="457200" indent="0">
              <a:lnSpc>
                <a:spcPct val="150000"/>
              </a:lnSpc>
              <a:buFontTx/>
              <a:buNone/>
              <a:defRPr sz="1800"/>
            </a:lvl2pPr>
            <a:lvl3pPr marL="914400" indent="0">
              <a:lnSpc>
                <a:spcPct val="150000"/>
              </a:lnSpc>
              <a:buFontTx/>
              <a:buNone/>
              <a:defRPr sz="1800"/>
            </a:lvl3pPr>
            <a:lvl4pPr marL="1371600" indent="0">
              <a:lnSpc>
                <a:spcPct val="150000"/>
              </a:lnSpc>
              <a:buFontTx/>
              <a:buNone/>
              <a:defRPr sz="1800"/>
            </a:lvl4pPr>
            <a:lvl5pPr marL="1828800" indent="0">
              <a:lnSpc>
                <a:spcPct val="150000"/>
              </a:lnSpc>
              <a:buFontTx/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686451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1_仅标题"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 userDrawn="1"/>
        </p:nvSpPr>
        <p:spPr>
          <a:xfrm>
            <a:off x="971600" y="2708920"/>
            <a:ext cx="7338738" cy="1008112"/>
          </a:xfrm>
          <a:prstGeom prst="round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656" y="2708920"/>
            <a:ext cx="6696744" cy="1008112"/>
          </a:xfrm>
          <a:prstGeom prst="rect">
            <a:avLst/>
          </a:prstGeom>
        </p:spPr>
        <p:txBody>
          <a:bodyPr anchor="ctr"/>
          <a:lstStyle>
            <a:lvl1pPr algn="l">
              <a:defRPr sz="28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723" y="3140968"/>
            <a:ext cx="161925" cy="16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607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2339752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首页</a:t>
            </a:r>
          </a:p>
        </p:txBody>
      </p:sp>
    </p:spTree>
    <p:extLst>
      <p:ext uri="{BB962C8B-B14F-4D97-AF65-F5344CB8AC3E}">
        <p14:creationId xmlns:p14="http://schemas.microsoft.com/office/powerpoint/2010/main" val="443414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656444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首页</a:t>
            </a:r>
          </a:p>
        </p:txBody>
      </p:sp>
    </p:spTree>
    <p:extLst>
      <p:ext uri="{BB962C8B-B14F-4D97-AF65-F5344CB8AC3E}">
        <p14:creationId xmlns:p14="http://schemas.microsoft.com/office/powerpoint/2010/main" val="4147834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 userDrawn="1"/>
        </p:nvSpPr>
        <p:spPr>
          <a:xfrm>
            <a:off x="4977967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考点必备梳理</a:t>
            </a:r>
          </a:p>
        </p:txBody>
      </p:sp>
    </p:spTree>
    <p:extLst>
      <p:ext uri="{BB962C8B-B14F-4D97-AF65-F5344CB8AC3E}">
        <p14:creationId xmlns:p14="http://schemas.microsoft.com/office/powerpoint/2010/main" val="251818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 userDrawn="1"/>
        </p:nvSpPr>
        <p:spPr>
          <a:xfrm>
            <a:off x="6310466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考点梳理自测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24499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 userDrawn="1"/>
        </p:nvSpPr>
        <p:spPr>
          <a:xfrm>
            <a:off x="6310466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考点互动研析</a:t>
            </a:r>
          </a:p>
        </p:txBody>
      </p:sp>
    </p:spTree>
    <p:extLst>
      <p:ext uri="{BB962C8B-B14F-4D97-AF65-F5344CB8AC3E}">
        <p14:creationId xmlns:p14="http://schemas.microsoft.com/office/powerpoint/2010/main" val="14918665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 userDrawn="1"/>
        </p:nvSpPr>
        <p:spPr>
          <a:xfrm>
            <a:off x="7631989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考法必研突破</a:t>
            </a:r>
          </a:p>
        </p:txBody>
      </p:sp>
    </p:spTree>
    <p:extLst>
      <p:ext uri="{BB962C8B-B14F-4D97-AF65-F5344CB8AC3E}">
        <p14:creationId xmlns:p14="http://schemas.microsoft.com/office/powerpoint/2010/main" val="1482053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1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88356"/>
            <a:ext cx="9144000" cy="391264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6746488"/>
            <a:ext cx="9144000" cy="138896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79280" y="6567025"/>
            <a:ext cx="504056" cy="304159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chemeClr val="bg1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>
              <a:solidFill>
                <a:schemeClr val="bg1"/>
              </a:solidFill>
            </a:endParaRPr>
          </a:p>
        </p:txBody>
      </p:sp>
      <p:sp>
        <p:nvSpPr>
          <p:cNvPr id="10" name="同侧圆角矩形 9">
            <a:hlinkClick r:id="rId14" action="ppaction://hlinksldjump"/>
          </p:cNvPr>
          <p:cNvSpPr/>
          <p:nvPr userDrawn="1"/>
        </p:nvSpPr>
        <p:spPr>
          <a:xfrm>
            <a:off x="6309688" y="373440"/>
            <a:ext cx="1250217" cy="306180"/>
          </a:xfrm>
          <a:prstGeom prst="round2Same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17DC7"/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考点梳理自测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同侧圆角矩形 10">
            <a:hlinkClick r:id="rId15" action="ppaction://hlinksldjump"/>
          </p:cNvPr>
          <p:cNvSpPr/>
          <p:nvPr userDrawn="1"/>
        </p:nvSpPr>
        <p:spPr>
          <a:xfrm>
            <a:off x="7633000" y="373440"/>
            <a:ext cx="1250217" cy="306180"/>
          </a:xfrm>
          <a:prstGeom prst="round2Same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17DC7"/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考法必研突破</a:t>
            </a:r>
          </a:p>
        </p:txBody>
      </p:sp>
    </p:spTree>
    <p:extLst>
      <p:ext uri="{BB962C8B-B14F-4D97-AF65-F5344CB8AC3E}">
        <p14:creationId xmlns:p14="http://schemas.microsoft.com/office/powerpoint/2010/main" val="117549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8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9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6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Word_Document7.docx"/><Relationship Id="rId4" Type="http://schemas.openxmlformats.org/officeDocument/2006/relationships/image" Target="../media/image10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8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2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9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3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0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5.emf"/><Relationship Id="rId5" Type="http://schemas.openxmlformats.org/officeDocument/2006/relationships/package" Target="../embeddings/Microsoft_Word_Document11.docx"/><Relationship Id="rId4" Type="http://schemas.openxmlformats.org/officeDocument/2006/relationships/image" Target="../media/image14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emf"/><Relationship Id="rId5" Type="http://schemas.openxmlformats.org/officeDocument/2006/relationships/package" Target="../embeddings/Microsoft_Word_Document1.docx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题型一、光学实验 </a:t>
            </a:r>
          </a:p>
        </p:txBody>
      </p:sp>
    </p:spTree>
    <p:extLst>
      <p:ext uri="{BB962C8B-B14F-4D97-AF65-F5344CB8AC3E}">
        <p14:creationId xmlns:p14="http://schemas.microsoft.com/office/powerpoint/2010/main" val="3227112626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08720"/>
            <a:ext cx="8128000" cy="57800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让这一束光垂直于水面射入空气。传播方向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选填序号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向右偏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向左偏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(1)D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(2)B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(3)C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让光源发出的一束光从水中以不同的角度射入空气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观察到光束在水中和空气中的径迹如题图所示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图中可以看到反射光线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同时也看到折射光线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光源射出的光线和竖直方向的夹角是入射角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空气中的光线和竖直方向的夹角是折射角。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增大这一束光与竖直方向的夹角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即增大了入射角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发现射入空气的光的径迹与竖直方向的夹角也增大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也就是折射角也增大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此现象说明入射角增大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折射角增大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但不能得出成正比的关系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光垂直射到界面时不改变方向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让这一束光垂直于水面射入空气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其传播方向不偏转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615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80728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探究凸透镜成像规律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辽宁营口中考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小明利用光具座、凸透镜、蜡烛、光屏等实验器材探究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凸透镜成像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3019276"/>
              </p:ext>
            </p:extLst>
          </p:nvPr>
        </p:nvGraphicFramePr>
        <p:xfrm>
          <a:off x="877454" y="2224011"/>
          <a:ext cx="7389091" cy="3573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78" name="文档" r:id="rId3" imgW="3837004" imgH="1855875" progId="Word.Document.12">
                  <p:embed/>
                </p:oleObj>
              </mc:Choice>
              <mc:Fallback>
                <p:oleObj name="文档" r:id="rId3" imgW="3837004" imgH="1855875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7454" y="2224011"/>
                        <a:ext cx="7389091" cy="3573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98492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692696"/>
            <a:ext cx="8128000" cy="618630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小明通过图甲的实验操作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确定了该凸透镜的焦距。实验时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把凸透镜固定在光具座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刻度线处。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小明将蜡烛移至光具座上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刻度线处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如图乙所示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移动光屏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直到烛焰在光屏上成清晰的像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则该像是倒立、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小明又将蜡烛移至光具座上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刻度线处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为在光屏上再次得到清晰的像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应将光屏向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靠近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远离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透镜的方向移动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应用这一成像特点可制成的光学仪器是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此时小明把自己的近视眼镜放在蜡烛和凸透镜之间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若要在光屏上再次成清晰的像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则需要将光屏向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靠近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远离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透镜的方向移动。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小明将蜡烛移至光具座上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刻度线处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移动光屏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发现不能在光屏上得到像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为了观察此时成像特点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请你写出接下来的操作是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小明将蜡烛继续靠近透镜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看到的像将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825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8853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缩小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远离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投影仪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远离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取走光屏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从光屏一侧透过凸透镜观看烛焰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平行于主光轴的光线经凸透镜折射后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会聚在主光轴上一点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这点是凸透镜的焦点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焦点到光心的距离是凸透镜的焦距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所以凸透镜的焦距是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此时物距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故此时成倒立、缩小的实像。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小明又将蜡烛移至光具座上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刻度线处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此时物距为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cm,2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f&gt;u&gt;f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成倒立、放大的实像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为在光屏上再次得到清晰的像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应将光屏向远离透镜的方向移动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应用这一成像特点可制成的光学仪器是投影仪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小明把自己的近视眼镜放在蜡烛和凸透镜之间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凹透镜对光线有发散作用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延迟会聚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若要在光屏上再次成清晰的像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则需要将光屏向远离透镜的方向移动。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6044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把蜡烛移至光具座上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刻度线处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成正立、放大的虚像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虚像和物体在凸透镜的一侧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为了观察此时的成像特点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需要取走光屏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从光屏一侧透过凸透镜观看烛焰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小明将蜡烛继续靠近透镜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根据凸透镜成虚像时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根据物近像近像变小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看到的像变小。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243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692696"/>
            <a:ext cx="8128000" cy="26756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吉林中考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在探究光的反射规律实验中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在纸板前从不同方向都可以看到纸板上入射光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的径迹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这是因为光在纸板上发生了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漫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多次改变入射角的大小进行实验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可以得出结论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反射角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等于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入射角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如果让光沿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方向入射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反射光将沿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方向射出。这表明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在反射现象中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光路是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可逆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6922562"/>
              </p:ext>
            </p:extLst>
          </p:nvPr>
        </p:nvGraphicFramePr>
        <p:xfrm>
          <a:off x="2195736" y="3159943"/>
          <a:ext cx="6106686" cy="16372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2" name="文档" r:id="rId3" imgW="3837004" imgH="1029079" progId="Word.Document.12">
                  <p:embed/>
                </p:oleObj>
              </mc:Choice>
              <mc:Fallback>
                <p:oleObj name="文档" r:id="rId3" imgW="3837004" imgH="1029079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95736" y="3159943"/>
                        <a:ext cx="6106686" cy="16372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797152"/>
            <a:ext cx="8128000" cy="19215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从纸板前不同的方向都能看到光的径迹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是由于纸板表面凹凸不平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光在纸板上发生了漫反射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多次改变入射角的大小进行实验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可以得出结论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反射角等于入射角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使一束光贴着纸板沿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入射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经平面镜反射后沿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射出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若将一束光贴着纸板沿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射到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光将沿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方向射出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这表明反射光路是可逆的。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09481" y="1502216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24328" y="1876171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47837" y="2976869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101533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3671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内蒙古呼和浩特中考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小明同学利用如图所示的装置探究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平面镜成像的特点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8132053"/>
              </p:ext>
            </p:extLst>
          </p:nvPr>
        </p:nvGraphicFramePr>
        <p:xfrm>
          <a:off x="1259631" y="1436183"/>
          <a:ext cx="6717355" cy="1289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6" name="文档" r:id="rId3" imgW="3837004" imgH="736653" progId="Word.Document.12">
                  <p:embed/>
                </p:oleObj>
              </mc:Choice>
              <mc:Fallback>
                <p:oleObj name="文档" r:id="rId3" imgW="3837004" imgH="736653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59631" y="1436183"/>
                        <a:ext cx="6717355" cy="12895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2725738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把一支点燃的蜡烛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放在玻璃板的前面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再拿另一支外形相同的未点燃的蜡烛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竖立着在玻璃板后面移动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直到看上去跟蜡烛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的像完全重合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这个位置就是像的位置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在白纸上记下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的位置。移动点燃的蜡烛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重复多次实验。分别测出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到玻璃板的距离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并将现象、数据记录在下表中。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9485396"/>
              </p:ext>
            </p:extLst>
          </p:nvPr>
        </p:nvGraphicFramePr>
        <p:xfrm>
          <a:off x="554309" y="4771777"/>
          <a:ext cx="8128000" cy="21305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7" name="文档" r:id="rId5" imgW="3894229" imgH="1020785" progId="Word.Document.12">
                  <p:embed/>
                </p:oleObj>
              </mc:Choice>
              <mc:Fallback>
                <p:oleObj name="文档" r:id="rId5" imgW="3894229" imgH="1020785" progId="Word.Document.12">
                  <p:embed/>
                  <p:pic>
                    <p:nvPicPr>
                      <p:cNvPr id="5" name="对象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4309" y="4771777"/>
                        <a:ext cx="8128000" cy="21305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84776461"/>
      </p:ext>
    </p:extLst>
  </p:cSld>
  <p:clrMapOvr>
    <a:masterClrMapping/>
  </p:clrMapOvr>
  <p:transition spd="med">
    <p:cover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52736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进一步实验与分析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可以得到结论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平面镜所成像的大小与物体的大小相等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像和物体到平面镜的距离相等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像和物体的连线与镜面垂直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平面镜所成的像与物体关于镜面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对称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小明照镜子时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他从与镜相距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处移动至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他和像之间的距离改变了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当他远离镜子移动时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他的像的大小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不变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3543803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平面镜所成像的大小与物体的大小相等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像和物体到平面镜的距离相等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像和物体的连线与镜面垂直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说明平面镜所成的像与物体关于镜面对称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小明从与镜相距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处移动至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他与平面镜距离改变了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像与平面镜距离也改变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他和像之间的距离改变了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平面镜成像大小只与成像物体大小有关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小明远离镜子移动时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小明的大小不变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则他的像的大小不变。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58455" y="1954860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7406" y="2749332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17237" y="2759723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999722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浙江绍兴中考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同学们学习了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光的折射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知道了光从空气斜射入玻璃中时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折射角小于入射角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入射角增大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折射角也增大。那么当光从空气斜射入玻璃中时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折射角与入射角大小是否成正比呢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4789523"/>
              </p:ext>
            </p:extLst>
          </p:nvPr>
        </p:nvGraphicFramePr>
        <p:xfrm>
          <a:off x="1213322" y="3140968"/>
          <a:ext cx="6717355" cy="24262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0" name="文档" r:id="rId3" imgW="3837004" imgH="1386047" progId="Word.Document.12">
                  <p:embed/>
                </p:oleObj>
              </mc:Choice>
              <mc:Fallback>
                <p:oleObj name="文档" r:id="rId3" imgW="3837004" imgH="1386047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13322" y="3140968"/>
                        <a:ext cx="6717355" cy="24262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2170344"/>
      </p:ext>
    </p:extLst>
  </p:cSld>
  <p:clrMapOvr>
    <a:masterClrMapping/>
  </p:clrMapOvr>
  <p:transition spd="med">
    <p:cover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9656619"/>
              </p:ext>
            </p:extLst>
          </p:nvPr>
        </p:nvGraphicFramePr>
        <p:xfrm>
          <a:off x="508000" y="2564904"/>
          <a:ext cx="8128000" cy="1795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74" name="文档" r:id="rId3" imgW="3894229" imgH="860330" progId="Word.Document.12">
                  <p:embed/>
                </p:oleObj>
              </mc:Choice>
              <mc:Fallback>
                <p:oleObj name="文档" r:id="rId3" imgW="3894229" imgH="860330" progId="Word.Document.12">
                  <p:embed/>
                  <p:pic>
                    <p:nvPicPr>
                      <p:cNvPr id="2" name="对象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2564904"/>
                        <a:ext cx="8128000" cy="1795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3863698"/>
            <a:ext cx="8128000" cy="16888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【实验结论】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折射角与入射角大小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不成正比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成正比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不成正比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【评价与交流】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根据实验数据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还可以得出的结论是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光从空气斜射入玻璃中时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折射角的增加量小于入射角的增加量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79372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【建立猜想】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折射角与入射角大小可能成正比。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【实验探究】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同学们测得了四组实验数据。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次实验如图所示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请将实验数据填入表格中。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09004" y="3473083"/>
            <a:ext cx="361922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71298" y="3964229"/>
            <a:ext cx="108331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97913" y="4769312"/>
            <a:ext cx="108331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0688" y="5188571"/>
            <a:ext cx="6576383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008622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科学探究实验是物理学的重要组成部分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所以中考题里面都会有一定的实验探究题。此题型的主要特点是注重操作过程和实验设计的考查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对教材中常见的活动、小实验、演示实验进行改编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重对实验过程中存在的问题、误差进行反思和评估等。实验题主要是考查学生的观察能力、实验能力、仪器的选用能力、实验故障的判断和排除能力、实验结果的归纳分析能力、综合运用知识能力以及实验设计能力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0366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折射角为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由表格数据可知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折射角和入射角的比值不是一个定值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所以折射角和入射角大小不成正比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观察表格数据知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入射角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:20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→40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→60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→80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每次入射角都增加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折射角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:13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→25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→35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→41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每次分别增加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光从空气斜射入玻璃中时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折射角的增加量小于入射角的增加量。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9864332"/>
      </p:ext>
    </p:extLst>
  </p:cSld>
  <p:clrMapOvr>
    <a:masterClrMapping/>
  </p:clrMapOvr>
  <p:transition spd="med">
    <p:cover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80728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湖南郴州中考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小明和实验小组同学利用透镜、光屏、蜡烛等实验器材探究凸透镜成像的规律。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7124200"/>
              </p:ext>
            </p:extLst>
          </p:nvPr>
        </p:nvGraphicFramePr>
        <p:xfrm>
          <a:off x="611560" y="1852449"/>
          <a:ext cx="8128000" cy="11568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898" name="文档" r:id="rId3" imgW="3837004" imgH="546270" progId="Word.Document.12">
                  <p:embed/>
                </p:oleObj>
              </mc:Choice>
              <mc:Fallback>
                <p:oleObj name="文档" r:id="rId3" imgW="3837004" imgH="546270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1560" y="1852449"/>
                        <a:ext cx="8128000" cy="11568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3030050"/>
            <a:ext cx="259077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实验数据记录如下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420789"/>
              </p:ext>
            </p:extLst>
          </p:nvPr>
        </p:nvGraphicFramePr>
        <p:xfrm>
          <a:off x="511642" y="3531751"/>
          <a:ext cx="8128000" cy="33499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899" name="文档" r:id="rId5" imgW="3894229" imgH="1604194" progId="Word.Document.12">
                  <p:embed/>
                </p:oleObj>
              </mc:Choice>
              <mc:Fallback>
                <p:oleObj name="文档" r:id="rId5" imgW="3894229" imgH="1604194" progId="Word.Document.12">
                  <p:embed/>
                  <p:pic>
                    <p:nvPicPr>
                      <p:cNvPr id="5" name="对象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1642" y="3531751"/>
                        <a:ext cx="8128000" cy="33499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02307157"/>
      </p:ext>
    </p:extLst>
  </p:cSld>
  <p:clrMapOvr>
    <a:masterClrMapping/>
  </p:clrMapOvr>
  <p:transition spd="med">
    <p:cover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根据以上实验回答下列问题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在实验过程中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要使透镜中心、烛焰和光屏中心大致在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同一高度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由实验数据可判断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该透镜的焦距约为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cm;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分析实验数据可知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凸透镜成实像时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随着物距的减小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像逐渐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变大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像距逐渐增大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如果用该实验中的透镜来矫正视力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可以制成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远视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远视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眼镜。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52320" y="2411226"/>
            <a:ext cx="81391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832" y="2812101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08104" y="3182532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42632" y="3618345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8907" y="4009949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20245" y="4417059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900875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使光具座上的蜡焰、凸透镜、光屏三者的中心大致在同一高度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可使像成在光屏中央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由实验数据可判断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u=v=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成倒立、等大的实像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所以凸透镜的焦距是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cm;(3)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分析实验数据可知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凸透镜成实像时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物距减小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像距增大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随着物距的减小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像逐渐变大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像距逐渐增大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物距减小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像距增大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用该实验中的透镜来矫正视力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说明对光线起了会聚作用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则为凸透镜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可以制成远视眼镜。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4813273"/>
      </p:ext>
    </p:extLst>
  </p:cSld>
  <p:clrMapOvr>
    <a:masterClrMapping/>
  </p:clrMapOvr>
  <p:transition spd="med"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3671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光的反射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湖南怀化中考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如图是探究光的反射规律的实验装置图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是白色硬纸板制成的光屏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并能沿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折转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垂直于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1151502"/>
              </p:ext>
            </p:extLst>
          </p:nvPr>
        </p:nvGraphicFramePr>
        <p:xfrm>
          <a:off x="877454" y="2348880"/>
          <a:ext cx="7389091" cy="19596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06" name="文档" r:id="rId3" imgW="3837004" imgH="1016819" progId="Word.Document.12">
                  <p:embed/>
                </p:oleObj>
              </mc:Choice>
              <mc:Fallback>
                <p:oleObj name="文档" r:id="rId3" imgW="3837004" imgH="1016819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7454" y="2348880"/>
                        <a:ext cx="7389091" cy="19596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4354394"/>
              </p:ext>
            </p:extLst>
          </p:nvPr>
        </p:nvGraphicFramePr>
        <p:xfrm>
          <a:off x="490472" y="4437112"/>
          <a:ext cx="8128000" cy="17428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07" name="文档" r:id="rId5" imgW="3894229" imgH="835090" progId="Word.Document.12">
                  <p:embed/>
                </p:oleObj>
              </mc:Choice>
              <mc:Fallback>
                <p:oleObj name="文档" r:id="rId5" imgW="3894229" imgH="835090" progId="Word.Document.12">
                  <p:embed/>
                  <p:pic>
                    <p:nvPicPr>
                      <p:cNvPr id="4" name="对象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90472" y="4437112"/>
                        <a:ext cx="8128000" cy="17428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55174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将光屏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放置在平面镜上。让一束光紧贴光屏射向平面镜上的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可在光屏上看到反射光线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将光屏右半部分向后折转一定角度。光屏上看不到反射光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如图乙所示。说明反射光线、入射光线与法线在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从甲图可以看出反射光线与入射光线分居在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两侧。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从表格记录的数据分析可得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答出一个结论即可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垂直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同一平面内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法线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反射角等于入射角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8410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将光屏垂直放置在平面镜上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让一束光紧贴光屏射向镜面上的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可在光屏上看到反射光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将光屏右半部分向后折转任意角度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光屏上都看不到反射光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如图乙。说明反射光线、入射光线与法线在同一平面内。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从甲图可以看出反射光线与入射光线分居在法线的两侧。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从表格记录的数据分析可得反射角等于入射角。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方法归纳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本题主要考查了光的反射实验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这是光学中的重点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也是近几年来中考经常出现的题型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要求学生熟练掌握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并学会灵活运用。同时考查学生动手操作实验的能力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并能通过对实验现象的分析得出正确结论。解题的关键在于理解反射规律。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3474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0872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平面镜成像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江苏常州中考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平面镜成像特点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2701464"/>
              </p:ext>
            </p:extLst>
          </p:nvPr>
        </p:nvGraphicFramePr>
        <p:xfrm>
          <a:off x="877455" y="1865370"/>
          <a:ext cx="7389091" cy="18128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0" name="文档" r:id="rId3" imgW="3837004" imgH="940738" progId="Word.Document.12">
                  <p:embed/>
                </p:oleObj>
              </mc:Choice>
              <mc:Fallback>
                <p:oleObj name="文档" r:id="rId3" imgW="3837004" imgH="940738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7455" y="1865370"/>
                        <a:ext cx="7389091" cy="18128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3768893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小华在竖直的玻璃板前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位置放置点燃的蜡烛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看到玻璃板后出现蜡烛的像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用一张不透明纸挡在玻璃板与像之间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她在图甲所示位置观察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看到蜡烛的像。这说明像是由于光的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缩小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折射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形成的。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1437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9206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撤去不透明纸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小华又拿另一支大小相同的蜡烛放到玻璃板后像的位置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发现它跟像完全重合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由此可知平面镜成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的像。记录物像的位置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经过三次实验得到三组物、像位置点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如图乙所示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由此可知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小明自备器材做该实验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在玻璃板前放置一支点燃的蜡烛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看到玻璃板后出现蜡烛的两个像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这是因为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仍然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反射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等大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像和物体到平面镜的距离相等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玻璃板太厚导致玻璃板前后两个面都发生了反射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两个表面都成虚像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2106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920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平面镜成的像是虚像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是由光的反射形成的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故用一张不透明纸挡在玻璃板与像之间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她在图甲所示位置观察仍然看到蜡烛的像。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另外一支相同的蜡烛与前面的蜡烛的像完全重合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则说明平面镜所成的像与物体是等大的。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根据图乙可知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B'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C'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都是关于玻璃板所在位置对称的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则可得到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像和物体到平面镜的距离相等。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太厚的玻璃板有两个反射面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两个反射面都成虚像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前面一个反射面成的虚像较后面一个反射面而成的虚像清晰。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方法归纳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本题主要考查了平面镜成像特点的实验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主要考查学生设计实验与动手操作实验的能力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并会对实验现象进行分析。解题的关键在于理解平面镜成像的特点。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9271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640273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光的折射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四川绵阳中考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探究光折射时的特点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试验中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让光源发出的一束光从水中以不同的角度射入空气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观察到光束在水中和空气中的径迹如图所示。回答以下问题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318809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此现象说明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选填序号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光路可逆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光在水面只发生了折射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光在水面只发生了反射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光在水面既发生了折射又发生了反射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增大这一束光与竖直方向的夹角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发现射入空气的光的径迹与竖直方向的夹角也增大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此现象说明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选填序号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入射角增大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折射角减小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入射角增大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折射角增大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折射角的大小与入射角的大小成正比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折射角的正弦值与入射角的正弦值成正比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5412610"/>
              </p:ext>
            </p:extLst>
          </p:nvPr>
        </p:nvGraphicFramePr>
        <p:xfrm>
          <a:off x="4648929" y="2447571"/>
          <a:ext cx="4161612" cy="1402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54" name="文档" r:id="rId3" imgW="2382606" imgH="802638" progId="Word.Document.12">
                  <p:embed/>
                </p:oleObj>
              </mc:Choice>
              <mc:Fallback>
                <p:oleObj name="文档" r:id="rId3" imgW="2382606" imgH="802638" progId="Word.Document.12">
                  <p:embed/>
                  <p:pic>
                    <p:nvPicPr>
                      <p:cNvPr id="5" name="对象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48929" y="2447571"/>
                        <a:ext cx="4161612" cy="14025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97259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theme/theme1.xml><?xml version="1.0" encoding="utf-8"?>
<a:theme xmlns:a="http://schemas.openxmlformats.org/drawingml/2006/main" name="初中总复习模板">
  <a:themeElements>
    <a:clrScheme name="图钉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初中总复习模板</Template>
  <TotalTime>381</TotalTime>
  <Words>3088</Words>
  <Application>Microsoft Office PowerPoint</Application>
  <PresentationFormat>全屏显示(4:3)</PresentationFormat>
  <Paragraphs>82</Paragraphs>
  <Slides>23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NEU-BZ-S92</vt:lpstr>
      <vt:lpstr>黑体</vt:lpstr>
      <vt:lpstr>宋体</vt:lpstr>
      <vt:lpstr>微软雅黑</vt:lpstr>
      <vt:lpstr>Arial</vt:lpstr>
      <vt:lpstr>Calibri</vt:lpstr>
      <vt:lpstr>Times New Roman</vt:lpstr>
      <vt:lpstr>初中总复习模板</vt:lpstr>
      <vt:lpstr>文档</vt:lpstr>
      <vt:lpstr>题型一、光学实验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 </cp:lastModifiedBy>
  <dcterms:created xsi:type="dcterms:W3CDTF">2014-12-25T05:12:42Z</dcterms:created>
  <dcterms:modified xsi:type="dcterms:W3CDTF">2019-12-12T04:22:15Z</dcterms:modified>
</cp:coreProperties>
</file>