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slide" Target="slide13.xml"/><Relationship Id="rId5" Type="http://schemas.openxmlformats.org/officeDocument/2006/relationships/tags" Target="../tags/tag2.xml"/><Relationship Id="rId4" Type="http://schemas.openxmlformats.org/officeDocument/2006/relationships/slide" Target="slide5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5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image" Target="../media/image4.png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8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875915" y="313372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875915" y="423164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875915" y="525843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1163955" y="1979295"/>
            <a:ext cx="92894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命题点2　力的平衡及受力分析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94485" y="801370"/>
            <a:ext cx="84289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第8讲　力与运动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64235" y="167830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20725" y="2179955"/>
            <a:ext cx="105517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邵阳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一物体在水平推力作用下沿水平方向做匀速直线运动，如图所示，下列说法正确的是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19480" y="3419475"/>
            <a:ext cx="105511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物体受到的重力和物体受到的摩擦力是一对平衡力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物体受到的重力和物体受到的推力是一对平衡力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物体对地面的压力和地面对物体的支持力是一对平衡力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物体受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到的重力和地面对物体的支持力是一对平衡力</a:t>
            </a:r>
            <a:endParaRPr lang="zh-CN" altLang="en-US" sz="2400"/>
          </a:p>
        </p:txBody>
      </p:sp>
      <p:pic>
        <p:nvPicPr>
          <p:cNvPr id="3" name="图片 -21474821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6630" y="3542030"/>
            <a:ext cx="2760980" cy="116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102090" y="4887595"/>
            <a:ext cx="17500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3484245" y="2925445"/>
            <a:ext cx="62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90905" y="146685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力与运动综合</a:t>
              </a:r>
              <a:endPara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90905" y="218503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33120" y="2659380"/>
            <a:ext cx="105257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临沂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24</a:t>
            </a:r>
            <a:r>
              <a:rPr lang="zh-CN" sz="2400">
                <a:ea typeface="宋体" panose="02010600030101010101" pitchFamily="2" charset="-122"/>
              </a:rPr>
              <a:t>届冬奥会将于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2022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日至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>
                <a:ea typeface="宋体" panose="02010600030101010101" pitchFamily="2" charset="-122"/>
              </a:rPr>
              <a:t>日在北京市和张家口市联合举行．关于冬奥会的部分比赛项目，下列分析正确的是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被推出的冰壶在水平冰面上滑行时受力平衡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短道速滑运动员匀速过弯道时运动状态不变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滑雪运动员冲过终点后不能立即停下来是因为受到惯性的作用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冰球运动员向后蹬冰面就会前进说明物体间力的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作用是相互的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388985" y="3413760"/>
            <a:ext cx="62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2805" y="1303020"/>
            <a:ext cx="104870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呼和浩特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如图所示，一铁块吸附在竖直放置的足够长的磁性平板上，在竖直向上拉力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的作用下，铁块竖直向上做匀速直线运动．下列说法正确的是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52805" y="3066415"/>
            <a:ext cx="105752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磁性平板对铁块的吸引力和铁块对磁性平板的吸引力是一对平衡力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拉力和重力是一对相互作用力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若一切力突然消失，铁块会一直向上做匀速直线运动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铁块受到滑动摩擦力方向竖直向上</a:t>
            </a:r>
            <a:endParaRPr lang="zh-CN" altLang="en-US" sz="2400"/>
          </a:p>
        </p:txBody>
      </p:sp>
      <p:pic>
        <p:nvPicPr>
          <p:cNvPr id="3" name="图片 -21474820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42880" y="3056255"/>
            <a:ext cx="1085215" cy="2326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257155" y="5574030"/>
            <a:ext cx="1256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1337310" y="2524125"/>
            <a:ext cx="731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80479" y="126174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0910" y="219392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探究二力平衡的条件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433560" y="313372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6295" y="3061970"/>
            <a:ext cx="109499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命题点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主要实验器材的选取及作用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定滑轮：改变力的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选用小车或较光滑水平面的原因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对实验造成的影响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865880" y="4800600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4605" y="5340985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21970" y="1355090"/>
            <a:ext cx="111480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探究平衡的两个力是否在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____________(</a:t>
            </a:r>
            <a:r>
              <a:rPr lang="zh-CN" sz="2400">
                <a:ea typeface="宋体" panose="02010600030101010101" pitchFamily="2" charset="-122"/>
              </a:rPr>
              <a:t>保持小车两端所受的力大小相同，方向相反，将小车扭转一定的角度后放开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探究平衡的两个力是否大小相同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保持两个力作用在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上，方向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，改变其中一个力的大小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探究平衡的两个力是否作用在同一物体上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保持两个力的大小相等，方向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，分别作用在两个物体上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3. </a:t>
            </a:r>
            <a:r>
              <a:rPr lang="zh-CN" sz="2400">
                <a:ea typeface="宋体" panose="02010600030101010101" pitchFamily="2" charset="-122"/>
              </a:rPr>
              <a:t>根据实验现象，分析总结二力平衡的条件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398645" y="1981835"/>
            <a:ext cx="2000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同一直线上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1915" y="3076575"/>
            <a:ext cx="1574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同一直线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07320" y="3076575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1470" y="4180205"/>
            <a:ext cx="973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1030" y="1721485"/>
            <a:ext cx="109499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进行多次实验的目的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得出普遍规律，避免偶然性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5. </a:t>
            </a:r>
            <a:r>
              <a:rPr lang="zh-CN" sz="2400">
                <a:ea typeface="宋体" panose="02010600030101010101" pitchFamily="2" charset="-122"/>
              </a:rPr>
              <a:t>换用小卡片做实验的好处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卡片质量小，可忽略其重力对实验的影响；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减小摩擦力的影响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二力平衡的条件是：作用在同一物体上的两个力大小相等、方向相反、作用在同一条直线上．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8555" y="83883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700395" y="4319270"/>
            <a:ext cx="1311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2940" y="1291590"/>
            <a:ext cx="108654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n-ea"/>
                <a:ea typeface="+mn-ea"/>
              </a:rPr>
              <a:t>例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梧州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某实验小组利用如图甲所示的实验装置做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探究二力平衡的条件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实验时，请问：</a:t>
            </a:r>
            <a:endParaRPr lang="zh-CN" altLang="en-US" sz="2400"/>
          </a:p>
        </p:txBody>
      </p:sp>
      <p:pic>
        <p:nvPicPr>
          <p:cNvPr id="2" name="图片 -214748209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6550"/>
          <a:stretch>
            <a:fillRect/>
          </a:stretch>
        </p:blipFill>
        <p:spPr>
          <a:xfrm>
            <a:off x="4524375" y="2313940"/>
            <a:ext cx="3353435" cy="2005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51865" y="4638675"/>
            <a:ext cx="104984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实验时应选择较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光滑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粗糙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的实验桌面．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如图甲所示，当左右两端同时挂两个钩码时，小车静止，此时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672205" y="4722495"/>
            <a:ext cx="1186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3835" y="5788025"/>
            <a:ext cx="1195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0450" y="5855970"/>
            <a:ext cx="1148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51865" y="1660525"/>
            <a:ext cx="102870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为了探究两个平衡的力是否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作用在同一个物体上，小明用轻质硬纸片代替小车做实验，如图乙所示，他将要对硬纸片进行的操作是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950595" y="2729230"/>
            <a:ext cx="102908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用剪刀将硬纸片从中间剪开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72150" y="6019165"/>
            <a:ext cx="1311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  <p:pic>
        <p:nvPicPr>
          <p:cNvPr id="9" name="图片 -2147482092"/>
          <p:cNvPicPr>
            <a:picLocks noChangeAspect="1"/>
          </p:cNvPicPr>
          <p:nvPr/>
        </p:nvPicPr>
        <p:blipFill>
          <a:blip r:embed="rId1"/>
          <a:srcRect l="43481" r="26240"/>
          <a:stretch>
            <a:fillRect/>
          </a:stretch>
        </p:blipFill>
        <p:spPr>
          <a:xfrm>
            <a:off x="4864735" y="3850640"/>
            <a:ext cx="2461260" cy="2112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951865" y="655955"/>
            <a:ext cx="1028700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在图甲实验的基础上，将小车在水平桌面上扭转一个角度后释放，观察小车的运动状态，这样做的目的是为了探究两个平衡的力是否作用在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1047115" y="1910080"/>
            <a:ext cx="2290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同一直线上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52500" y="1199515"/>
            <a:ext cx="102870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小明同学完成课本的实验后，提出了一个问题后猜想：只受一个力作用的物体也能保持平衡状态．为了验证猜想，他将一小球用一根细线悬挂起来，如图丙所示，剪断细线后小球下落，如图丁所示．由实验可知，小明的猜想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错误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463675" y="292989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错误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4" name="图片 -214748209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4057"/>
          <a:stretch>
            <a:fillRect/>
          </a:stretch>
        </p:blipFill>
        <p:spPr>
          <a:xfrm>
            <a:off x="4679315" y="3390265"/>
            <a:ext cx="2108835" cy="2112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198110" y="5660390"/>
            <a:ext cx="1311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14045" y="153987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71500" y="1886585"/>
            <a:ext cx="110490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实验中同时向左边和右边挂一个相等质量的钩码时，小车处于静止状态，于是总结得到二力平衡的条件之一：两个力大小相等．这种做法是否科学？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，原因是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小组成员又利用弹簧测力计代替图甲中的钩码进行了探究，发现小车静止时两个力的大小还有微小的差距．你认为形成差距的原因是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</a:t>
            </a:r>
            <a:endParaRPr lang="en-US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用轻质硬纸片代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替小车做实验的优点在于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852170" y="3075940"/>
            <a:ext cx="1224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不科学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00" y="30686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没有进行多次实验，得到普遍规律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0410" y="3994150"/>
            <a:ext cx="10795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小车与桌面之间的摩擦力影响了实验结果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8280" y="5235575"/>
            <a:ext cx="4110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减小摩擦力对实验的影响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159258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5480" y="2380615"/>
            <a:ext cx="2261870" cy="521970"/>
            <a:chOff x="7040" y="3883"/>
            <a:chExt cx="3562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94360" y="3281045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力的合成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94360" y="4058285"/>
            <a:ext cx="101028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合力与分力</a:t>
            </a:r>
            <a:r>
              <a:rPr lang="zh-CN" sz="2400">
                <a:ea typeface="宋体" panose="02010600030101010101" pitchFamily="2" charset="-122"/>
              </a:rPr>
              <a:t>：如果一个力产生的作用效果跟几个力共同作用产生的效果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，这个力就叫做那几个力的合力，组成合力的每一个力叫分力．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2400"/>
          </a:p>
        </p:txBody>
      </p:sp>
      <p:sp>
        <p:nvSpPr>
          <p:cNvPr id="5" name="文本框 4"/>
          <p:cNvSpPr txBox="1"/>
          <p:nvPr/>
        </p:nvSpPr>
        <p:spPr>
          <a:xfrm>
            <a:off x="852170" y="4704715"/>
            <a:ext cx="924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78485" y="2384425"/>
          <a:ext cx="11024870" cy="3206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7760"/>
                <a:gridCol w="2865755"/>
                <a:gridCol w="3850005"/>
                <a:gridCol w="3181350"/>
              </a:tblGrid>
              <a:tr h="7747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二力的方向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合力大小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合力方向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7747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同向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合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与二力方向相同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0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反向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zh-CN" sz="2400" b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若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≠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，则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合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大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－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与较大力的方向相同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07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若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，则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合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0" y="4558665"/>
            <a:ext cx="2305050" cy="703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-2147482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035" y="3547745"/>
            <a:ext cx="1770380" cy="661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506730" y="1437640"/>
            <a:ext cx="3535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同一直线上的二力合成</a:t>
            </a:r>
            <a:endParaRPr lang="zh-CN" altLang="en-US" sz="2400"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51230" y="205168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二力平衡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74700" y="2932430"/>
            <a:ext cx="107569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概念：</a:t>
            </a:r>
            <a:r>
              <a:rPr lang="zh-CN" sz="2400">
                <a:ea typeface="宋体" panose="02010600030101010101" pitchFamily="2" charset="-122"/>
              </a:rPr>
              <a:t>物体如果在两个力的作用下，能保持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状态，我们就说该物体处于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状态．这两个力就互称为平衡力．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二力平衡条件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sz="2400">
                <a:ea typeface="黑体" panose="02010609060101010101" pitchFamily="49" charset="-122"/>
              </a:rPr>
              <a:t>同时满足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：作用在同一物体上的两个力大小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、作用在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(2017.12)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7085965" y="3022600"/>
            <a:ext cx="1021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09635" y="3058795"/>
            <a:ext cx="221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匀速直线运动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47440" y="3556000"/>
            <a:ext cx="1554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二力平衡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81135" y="410845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4245" y="4660265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37205" y="4660265"/>
            <a:ext cx="2009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同一直线上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01854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4840" y="221170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受力分析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(2018A</a:t>
              </a:r>
              <a:r>
                <a:rPr lang="zh-CN" altLang="en-US" sz="2000" dirty="0">
                  <a:latin typeface="宋体" panose="02010600030101010101" pitchFamily="2" charset="-122"/>
                  <a:cs typeface="Times New Roman" panose="02020603050405020304" pitchFamily="18" charset="0"/>
                </a:rPr>
                <a:t>卷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.31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76275" y="3058795"/>
            <a:ext cx="7836535" cy="461645"/>
            <a:chOff x="1379" y="4861"/>
            <a:chExt cx="12341" cy="727"/>
          </a:xfrm>
        </p:grpSpPr>
        <p:grpSp>
          <p:nvGrpSpPr>
            <p:cNvPr id="3" name="组合 2"/>
            <p:cNvGrpSpPr/>
            <p:nvPr/>
          </p:nvGrpSpPr>
          <p:grpSpPr>
            <a:xfrm>
              <a:off x="1379" y="4861"/>
              <a:ext cx="2604" cy="725"/>
              <a:chOff x="1586" y="2158"/>
              <a:chExt cx="2604" cy="725"/>
            </a:xfrm>
          </p:grpSpPr>
          <p:pic>
            <p:nvPicPr>
              <p:cNvPr id="2" name="图片 1" descr="三级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10" y="2204"/>
                <a:ext cx="2580" cy="636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1586" y="2158"/>
                <a:ext cx="228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方法指导</a:t>
                </a:r>
                <a:endPara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298" y="4863"/>
              <a:ext cx="942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chemeClr val="tx1"/>
                  </a:solidFill>
                  <a:ea typeface="黑体" panose="02010609060101010101" pitchFamily="49" charset="-122"/>
                </a:rPr>
                <a:t>物体受力情况及运动状态的相互关系</a:t>
              </a:r>
              <a:endParaRPr lang="zh-CN" altLang="en-US" sz="240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-21474821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4780" y="3663315"/>
            <a:ext cx="6259195" cy="24517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4210" y="1066800"/>
            <a:ext cx="108635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航天迷小伟利用自制降落伞模拟返回舱的降落过程．将带有降落伞的重物从高处释放，一段时间后打开降落伞．重物在离地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m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高处开始匀速下落，速度为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m/s.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若打开降落伞后，降落伞和重物受到的阻力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与速度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满足关系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N·s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重物从开始匀速下落到落地所用的时间；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降落伞和重物的总重．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23900" y="4361815"/>
            <a:ext cx="8187690" cy="1781810"/>
            <a:chOff x="4256" y="3867"/>
            <a:chExt cx="12894" cy="2806"/>
          </a:xfrm>
        </p:grpSpPr>
        <p:sp>
          <p:nvSpPr>
            <p:cNvPr id="2" name="文本框 1"/>
            <p:cNvSpPr txBox="1"/>
            <p:nvPr/>
          </p:nvSpPr>
          <p:spPr>
            <a:xfrm>
              <a:off x="4256" y="3912"/>
              <a:ext cx="12894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解：</a:t>
              </a:r>
              <a:r>
                <a:rPr lang="en-US" altLang="zh-CN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(1)</a:t>
              </a:r>
              <a:r>
                <a:rPr lang="zh-CN" altLang="en-US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由             可知，</a:t>
              </a:r>
              <a:endParaRPr lang="zh-CN" altLang="en-US" sz="24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(2)</a:t>
              </a:r>
              <a:r>
                <a:rPr lang="zh-CN" altLang="en-US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匀速下落时</a:t>
              </a:r>
              <a:r>
                <a:rPr lang="en-US" altLang="zh-CN" sz="2400" i="1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f=kv</a:t>
              </a:r>
              <a:r>
                <a:rPr lang="en-US" altLang="zh-CN" sz="2400" baseline="300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=3 N·s</a:t>
              </a:r>
              <a:r>
                <a:rPr lang="en-US" altLang="zh-CN" sz="2400" baseline="300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/m</a:t>
              </a:r>
              <a:r>
                <a:rPr lang="en-US" altLang="zh-CN" sz="2400" baseline="300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×（</a:t>
              </a:r>
              <a:r>
                <a:rPr lang="en-US" altLang="zh-CN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5m/s</a:t>
              </a:r>
              <a:r>
                <a:rPr lang="zh-CN" altLang="en-US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r>
                <a:rPr lang="en-US" altLang="zh-CN" sz="2400" baseline="300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=75 N</a:t>
              </a:r>
              <a:endParaRPr lang="en-US" altLang="zh-CN" sz="24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i="1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G=f</a:t>
              </a:r>
              <a:r>
                <a:rPr lang="en-US" altLang="zh-CN" sz="2400">
                  <a:solidFill>
                    <a:srgbClr val="FF0000"/>
                  </a:solidFill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=75 N</a:t>
              </a:r>
              <a:endParaRPr lang="en-US" altLang="zh-CN" sz="24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570" y="3948"/>
            <a:ext cx="1033" cy="1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1" imgW="355600" imgH="393700" progId="Equation.KSEE3">
                    <p:embed/>
                  </p:oleObj>
                </mc:Choice>
                <mc:Fallback>
                  <p:oleObj name="" r:id="rId1" imgW="3556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570" y="3948"/>
                          <a:ext cx="1033" cy="114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9235" y="3867"/>
            <a:ext cx="3514" cy="1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3" imgW="1244600" imgH="393700" progId="Equation.KSEE3">
                    <p:embed/>
                  </p:oleObj>
                </mc:Choice>
                <mc:Fallback>
                  <p:oleObj name="" r:id="rId3" imgW="12446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235" y="3867"/>
                          <a:ext cx="3514" cy="11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935355" y="213804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91845" y="2778125"/>
            <a:ext cx="106076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贵港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一个重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N</a:t>
            </a:r>
            <a:r>
              <a:rPr lang="zh-CN" sz="2400">
                <a:ea typeface="宋体" panose="02010600030101010101" pitchFamily="2" charset="-122"/>
              </a:rPr>
              <a:t>的箱子放在水平地面上，受到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</a:t>
            </a:r>
            <a:r>
              <a:rPr lang="zh-CN" sz="2400">
                <a:ea typeface="宋体" panose="02010600030101010101" pitchFamily="2" charset="-122"/>
              </a:rPr>
              <a:t>的水平推力，箱子恰好做匀速直线运动，这时箱子受到的摩擦力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 10 N</a:t>
            </a:r>
            <a:r>
              <a:rPr lang="zh-CN" sz="2400">
                <a:ea typeface="宋体" panose="02010600030101010101" pitchFamily="2" charset="-122"/>
              </a:rPr>
              <a:t>；当水平推力增大到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 N</a:t>
            </a:r>
            <a:r>
              <a:rPr lang="zh-CN" sz="2400">
                <a:ea typeface="宋体" panose="02010600030101010101" pitchFamily="2" charset="-122"/>
              </a:rPr>
              <a:t>时，箱子所受合力的大小为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______N.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159625" y="3394075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1580" y="4508500"/>
            <a:ext cx="634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89330" y="109410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二力平衡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(2019.10AB，2018A</a:t>
              </a:r>
              <a:r>
                <a:rPr lang="zh-CN" altLang="en-US" sz="2400" dirty="0">
                  <a:latin typeface="宋体" panose="02010600030101010101" pitchFamily="2" charset="-122"/>
                  <a:cs typeface="Times New Roman" panose="02020603050405020304" pitchFamily="18" charset="0"/>
                </a:rPr>
                <a:t>卷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.31</a:t>
              </a:r>
              <a:r>
                <a:rPr lang="zh-CN" altLang="en-US" sz="2400" dirty="0">
                  <a:latin typeface="宋体" panose="02010600030101010101" pitchFamily="2" charset="-122"/>
                  <a:cs typeface="Times New Roman" panose="02020603050405020304" pitchFamily="18" charset="0"/>
                </a:rPr>
                <a:t>涉及，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2017.12)</a:t>
              </a:r>
              <a:endPara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040765" y="1722755"/>
            <a:ext cx="7764780" cy="461645"/>
            <a:chOff x="1379" y="4861"/>
            <a:chExt cx="12228" cy="727"/>
          </a:xfrm>
        </p:grpSpPr>
        <p:grpSp>
          <p:nvGrpSpPr>
            <p:cNvPr id="3" name="组合 2"/>
            <p:cNvGrpSpPr/>
            <p:nvPr/>
          </p:nvGrpSpPr>
          <p:grpSpPr>
            <a:xfrm>
              <a:off x="1379" y="4861"/>
              <a:ext cx="2604" cy="725"/>
              <a:chOff x="1586" y="2158"/>
              <a:chExt cx="2604" cy="725"/>
            </a:xfrm>
          </p:grpSpPr>
          <p:pic>
            <p:nvPicPr>
              <p:cNvPr id="2" name="图片 1" descr="三级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0" y="2204"/>
                <a:ext cx="2580" cy="636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1586" y="2158"/>
                <a:ext cx="228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方法指导</a:t>
                </a:r>
                <a:endPara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185" y="4863"/>
              <a:ext cx="942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1D41D5"/>
                  </a:solidFill>
                  <a:ea typeface="黑体" panose="02010609060101010101" pitchFamily="49" charset="-122"/>
                </a:rPr>
                <a:t>平衡力与相互作用力的异同</a:t>
              </a:r>
              <a:endParaRPr lang="zh-CN" sz="2400">
                <a:solidFill>
                  <a:srgbClr val="1D41D5"/>
                </a:solidFill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1019810" y="2440940"/>
          <a:ext cx="10194290" cy="3815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5560"/>
                <a:gridCol w="4133850"/>
                <a:gridCol w="4754880"/>
              </a:tblGrid>
              <a:tr h="731520"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平衡力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相互作用力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520"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(1)大小相等；(2)方向相反；(3)作用在同一直线上</a:t>
                      </a:r>
                      <a:r>
                        <a:rPr lang="en-US" altLang="zh-CN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zh-CN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作用在同一物体上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作用在不同物体上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0520"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力的示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意图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图片 -21474821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4605" y="4718685"/>
            <a:ext cx="1346835" cy="1461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21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730" y="4698365"/>
            <a:ext cx="1226185" cy="148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8030" y="1981835"/>
            <a:ext cx="108648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如图所示，体操运动员静止在平衡木上时，与运动员所受重力是一对平衡力的是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6995" y="2888615"/>
            <a:ext cx="1731645" cy="1941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50705" y="4984750"/>
            <a:ext cx="1510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014095" y="3108960"/>
            <a:ext cx="71685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  </a:t>
            </a:r>
            <a:r>
              <a:rPr lang="zh-CN" sz="2400">
                <a:ea typeface="宋体" panose="02010600030101010101" pitchFamily="2" charset="-122"/>
              </a:rPr>
              <a:t>平衡木对运动员的支持力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 </a:t>
            </a:r>
            <a:r>
              <a:rPr lang="zh-CN" sz="2400">
                <a:ea typeface="宋体" panose="02010600030101010101" pitchFamily="2" charset="-122"/>
              </a:rPr>
              <a:t>运动员对平衡木的压力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 </a:t>
            </a:r>
            <a:r>
              <a:rPr lang="zh-CN" sz="2400">
                <a:ea typeface="宋体" panose="02010600030101010101" pitchFamily="2" charset="-122"/>
              </a:rPr>
              <a:t>平衡木受到的重力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 </a:t>
            </a:r>
            <a:r>
              <a:rPr lang="zh-CN" sz="2400">
                <a:ea typeface="宋体" panose="02010600030101010101" pitchFamily="2" charset="-122"/>
              </a:rPr>
              <a:t>运动员对地球的吸引力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4050030" y="2648585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UNIT_TABLE_BEAUTIFY" val="smartTable{5037954e-7daa-4bbb-a569-5244da248a27}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UNIT_TABLE_BEAUTIFY" val="smartTable{7d92bd1c-8a46-48d7-8174-cd1b1a177b6f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3113</Words>
  <Application>WPS 演示</Application>
  <PresentationFormat>宽屏</PresentationFormat>
  <Paragraphs>289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Times New Roman</vt:lpstr>
      <vt:lpstr>黑体</vt:lpstr>
      <vt:lpstr>仿宋_GB2312</vt:lpstr>
      <vt:lpstr>仿宋</vt:lpstr>
      <vt:lpstr>楷体_GB2312</vt:lpstr>
      <vt:lpstr>新宋体</vt:lpstr>
      <vt:lpstr>Calibri</vt:lpstr>
      <vt:lpstr>Office 主题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