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42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3262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2020/3/14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NULL" TargetMode="External"/><Relationship Id="rId5" Type="http://schemas.openxmlformats.org/officeDocument/2006/relationships/image" Target="../media/image9.png"/><Relationship Id="rId4" Type="http://schemas.openxmlformats.org/officeDocument/2006/relationships/image" Target="../media/image7.w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NULL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NULL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NULL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5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4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7.xml"/><Relationship Id="rId4" Type="http://schemas.openxmlformats.org/officeDocument/2006/relationships/image" Target="../media/image17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13" Type="http://schemas.openxmlformats.org/officeDocument/2006/relationships/slide" Target="slide20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" Target="slide26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" Target="slide18.xml"/><Relationship Id="rId5" Type="http://schemas.openxmlformats.org/officeDocument/2006/relationships/tags" Target="../tags/tag6.xml"/><Relationship Id="rId10" Type="http://schemas.openxmlformats.org/officeDocument/2006/relationships/slide" Target="slide3.xml"/><Relationship Id="rId4" Type="http://schemas.openxmlformats.org/officeDocument/2006/relationships/tags" Target="../tags/tag5.xml"/><Relationship Id="rId9" Type="http://schemas.openxmlformats.org/officeDocument/2006/relationships/image" Target="../media/image1.png"/><Relationship Id="rId14" Type="http://schemas.openxmlformats.org/officeDocument/2006/relationships/slide" Target="slide3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6" Type="http://schemas.openxmlformats.org/officeDocument/2006/relationships/image" Target="NULL" TargetMode="External"/><Relationship Id="rId5" Type="http://schemas.openxmlformats.org/officeDocument/2006/relationships/image" Target="../media/image19.png"/><Relationship Id="rId4" Type="http://schemas.openxmlformats.org/officeDocument/2006/relationships/image" Target="../media/image18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5" Type="http://schemas.openxmlformats.org/officeDocument/2006/relationships/image" Target="../media/image21.png"/><Relationship Id="rId4" Type="http://schemas.openxmlformats.org/officeDocument/2006/relationships/image" Target="NULL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5" Type="http://schemas.openxmlformats.org/officeDocument/2006/relationships/image" Target="NULL" TargetMode="External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NULL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NULL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tif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tif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NULL" TargetMode="Externa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iff"/><Relationship Id="rId2" Type="http://schemas.openxmlformats.org/officeDocument/2006/relationships/image" Target="../media/image29.tif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iff"/><Relationship Id="rId2" Type="http://schemas.openxmlformats.org/officeDocument/2006/relationships/image" Target="../media/image29.tiff"/><Relationship Id="rId1" Type="http://schemas.openxmlformats.org/officeDocument/2006/relationships/slideLayout" Target="../slideLayouts/slideLayout7.xml"/><Relationship Id="rId5" Type="http://schemas.openxmlformats.org/officeDocument/2006/relationships/image" Target="NULL" TargetMode="External"/><Relationship Id="rId4" Type="http://schemas.openxmlformats.org/officeDocument/2006/relationships/image" Target="../media/image31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tiff"/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tiff"/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7.xml"/><Relationship Id="rId6" Type="http://schemas.openxmlformats.org/officeDocument/2006/relationships/image" Target="NULL" TargetMode="External"/><Relationship Id="rId5" Type="http://schemas.openxmlformats.org/officeDocument/2006/relationships/image" Target="../media/image32.png"/><Relationship Id="rId4" Type="http://schemas.openxmlformats.org/officeDocument/2006/relationships/image" Target="../media/image30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iff"/><Relationship Id="rId2" Type="http://schemas.openxmlformats.org/officeDocument/2006/relationships/image" Target="../media/image29.tif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NULL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矩形 103"/>
          <p:cNvSpPr/>
          <p:nvPr/>
        </p:nvSpPr>
        <p:spPr>
          <a:xfrm>
            <a:off x="2486977" y="1715993"/>
            <a:ext cx="7176135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 b="1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  <a:cs typeface="Tahoma" panose="020B0604030504040204" pitchFamily="34" charset="0"/>
              </a:rPr>
              <a:t>专题</a:t>
            </a:r>
            <a:r>
              <a:rPr lang="zh-CN" altLang="en-US" sz="6000" b="1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  <a:cs typeface="Tahoma" panose="020B0604030504040204" pitchFamily="34" charset="0"/>
              </a:rPr>
              <a:t>八</a:t>
            </a:r>
            <a:r>
              <a:rPr lang="zh-CN" altLang="en-US" sz="6000" b="1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Tahoma" panose="020B0604030504040204" pitchFamily="34" charset="0"/>
                <a:ea typeface="黑体" panose="02010609060101010101" pitchFamily="49" charset="-122"/>
                <a:cs typeface="Tahoma" panose="020B0604030504040204" pitchFamily="34" charset="0"/>
              </a:rPr>
              <a:t>  </a:t>
            </a:r>
            <a:r>
              <a:rPr lang="zh-CN" altLang="en-US" sz="6000" b="1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lang="zh-CN" altLang="en-US" sz="6000" b="1" dirty="0" smtClean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浮力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461703" y="3559175"/>
            <a:ext cx="52266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第1节　阿基米德原理</a:t>
            </a:r>
          </a:p>
        </p:txBody>
      </p:sp>
    </p:spTree>
    <p:custDataLst>
      <p:tags r:id="rId1"/>
    </p:custDataLst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727393" y="817245"/>
            <a:ext cx="10815320" cy="5631180"/>
            <a:chOff x="1144" y="1287"/>
            <a:chExt cx="17032" cy="8868"/>
          </a:xfrm>
        </p:grpSpPr>
        <p:sp>
          <p:nvSpPr>
            <p:cNvPr id="104" name="文本框 103"/>
            <p:cNvSpPr txBox="1"/>
            <p:nvPr/>
          </p:nvSpPr>
          <p:spPr>
            <a:xfrm>
              <a:off x="1144" y="1287"/>
              <a:ext cx="17032" cy="88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 fontAlgn="auto">
                <a:lnSpc>
                  <a:spcPct val="150000"/>
                </a:lnSpc>
              </a:pPr>
              <a:r>
                <a:rPr lang="en-US" sz="2400" b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7. (2018</a:t>
              </a:r>
              <a:r>
                <a:rPr lang="zh-CN" sz="2400" b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怀化</a:t>
              </a:r>
              <a:r>
                <a:rPr lang="en-US" sz="2400" b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26</a:t>
              </a:r>
              <a:r>
                <a:rPr lang="zh-CN" sz="2400" b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题</a:t>
              </a:r>
              <a:r>
                <a:rPr lang="en-US" sz="2400" b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sz="2400" b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分</a:t>
              </a:r>
              <a:r>
                <a:rPr lang="en-US" sz="2400" b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sz="2400" b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在平静的池水中漂浮着一个木球，木球的体积为</a:t>
              </a:r>
              <a:r>
                <a:rPr lang="en-US" sz="2400" b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4 dm</a:t>
              </a:r>
              <a:r>
                <a:rPr lang="en-US" sz="2400" b="0" baseline="300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</a:t>
              </a:r>
              <a:r>
                <a:rPr lang="zh-CN" sz="2400" b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，露出水面的体积为总体积的     ，那么木球受到的浮力为</a:t>
              </a:r>
              <a:r>
                <a:rPr lang="en-US" sz="2400" b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______N</a:t>
              </a:r>
              <a:r>
                <a:rPr lang="zh-CN" sz="2400" b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，木球的密度为</a:t>
              </a:r>
              <a:r>
                <a:rPr lang="en-US" sz="2400" b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__________kg/m</a:t>
              </a:r>
              <a:r>
                <a:rPr lang="en-US" sz="2400" b="0" baseline="300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</a:t>
              </a:r>
              <a:r>
                <a:rPr lang="en-US" sz="2400" b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.(</a:t>
              </a:r>
              <a:r>
                <a:rPr lang="en-US" sz="2400" b="0" i="1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g</a:t>
              </a:r>
              <a:r>
                <a:rPr lang="zh-CN" sz="2400" b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10 N/kg)</a:t>
              </a:r>
            </a:p>
            <a:p>
              <a:pPr indent="0" fontAlgn="auto">
                <a:lnSpc>
                  <a:spcPct val="150000"/>
                </a:lnSpc>
              </a:pPr>
              <a:r>
                <a:rPr lang="en-US" sz="2400" b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8. (2018</a:t>
              </a:r>
              <a:r>
                <a:rPr lang="zh-CN" sz="2400" b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郴州</a:t>
              </a:r>
              <a:r>
                <a:rPr lang="en-US" sz="2400" b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22</a:t>
              </a:r>
              <a:r>
                <a:rPr lang="zh-CN" sz="2400" b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题</a:t>
              </a:r>
              <a:r>
                <a:rPr lang="en-US" sz="2400" b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4</a:t>
              </a:r>
              <a:r>
                <a:rPr lang="zh-CN" sz="2400" b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分</a:t>
              </a:r>
              <a:r>
                <a:rPr lang="en-US" sz="2400" b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sz="2400" b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小华用一支自制的长为</a:t>
              </a:r>
              <a:r>
                <a:rPr lang="en-US" sz="2400" b="0" i="1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L</a:t>
              </a:r>
              <a:r>
                <a:rPr lang="zh-CN" sz="2400" b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的密度计测某液体的密度，如图所示．密度计浸在水中静止时露出水面长度为</a:t>
              </a:r>
              <a:r>
                <a:rPr lang="en-US" sz="2400" b="0" i="1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L</a:t>
              </a:r>
              <a:r>
                <a:rPr lang="en-US" sz="2400" b="0" baseline="-250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sz="2400" b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，</a:t>
              </a:r>
            </a:p>
            <a:p>
              <a:pPr indent="0" fontAlgn="auto">
                <a:lnSpc>
                  <a:spcPct val="150000"/>
                </a:lnSpc>
              </a:pPr>
              <a:r>
                <a:rPr lang="zh-CN" sz="2400" b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受到的浮力为</a:t>
              </a:r>
              <a:r>
                <a:rPr lang="en-US" sz="2400" b="0" i="1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F</a:t>
              </a:r>
              <a:r>
                <a:rPr lang="en-US" sz="2400" b="0" baseline="-250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sz="2400" b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；浸在被测液体中静止时露出</a:t>
              </a:r>
            </a:p>
            <a:p>
              <a:pPr indent="0" fontAlgn="auto">
                <a:lnSpc>
                  <a:spcPct val="150000"/>
                </a:lnSpc>
              </a:pPr>
              <a:r>
                <a:rPr lang="zh-CN" sz="2400" b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长度为</a:t>
              </a:r>
              <a:r>
                <a:rPr lang="en-US" sz="2400" b="0" i="1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L</a:t>
              </a:r>
              <a:r>
                <a:rPr lang="en-US" sz="2400" b="0" baseline="-250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sz="2400" b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，受到的浮力为</a:t>
              </a:r>
              <a:r>
                <a:rPr lang="en-US" sz="2400" b="0" i="1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F</a:t>
              </a:r>
              <a:r>
                <a:rPr lang="en-US" sz="2400" b="0" baseline="-250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en-US" sz="2400" b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.</a:t>
              </a:r>
              <a:r>
                <a:rPr lang="zh-CN" sz="2400" b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则</a:t>
              </a:r>
              <a:r>
                <a:rPr lang="en-US" sz="2400" b="0" i="1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F</a:t>
              </a:r>
              <a:r>
                <a:rPr lang="en-US" sz="2400" b="0" baseline="-250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en-US" sz="2400" b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_______(</a:t>
              </a:r>
              <a:r>
                <a:rPr lang="zh-CN" sz="2400" b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选填</a:t>
              </a:r>
            </a:p>
            <a:p>
              <a:pPr indent="0" fontAlgn="auto">
                <a:lnSpc>
                  <a:spcPct val="150000"/>
                </a:lnSpc>
              </a:pPr>
              <a:r>
                <a:rPr lang="en-US" sz="2400" b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“</a:t>
              </a:r>
              <a:r>
                <a:rPr lang="zh-CN" sz="2400" b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＞</a:t>
              </a:r>
              <a:r>
                <a:rPr lang="en-US" sz="2400" b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”“</a:t>
              </a:r>
              <a:r>
                <a:rPr lang="zh-CN" sz="2400" b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”</a:t>
              </a:r>
              <a:r>
                <a:rPr lang="zh-CN" sz="2400" b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或</a:t>
              </a:r>
              <a:r>
                <a:rPr lang="en-US" sz="2400" b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“</a:t>
              </a:r>
              <a:r>
                <a:rPr lang="zh-CN" sz="2400" b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＜</a:t>
              </a:r>
              <a:r>
                <a:rPr lang="en-US" sz="2400" b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”)</a:t>
              </a:r>
              <a:r>
                <a:rPr lang="en-US" sz="2400" b="0" i="1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F</a:t>
              </a:r>
              <a:r>
                <a:rPr lang="en-US" sz="2400" b="0" baseline="-250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sz="2400" b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，待测液体的密度</a:t>
              </a:r>
              <a:r>
                <a:rPr lang="en-US" sz="2400" b="0" i="1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ρ</a:t>
              </a:r>
              <a:r>
                <a:rPr lang="zh-CN" sz="2400" b="0" baseline="-250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液</a:t>
              </a:r>
              <a:r>
                <a:rPr lang="zh-CN" sz="2400" b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</a:p>
            <a:p>
              <a:pPr indent="0" fontAlgn="auto">
                <a:lnSpc>
                  <a:spcPct val="150000"/>
                </a:lnSpc>
              </a:pPr>
              <a:r>
                <a:rPr lang="en-US" sz="2400" b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________</a:t>
              </a:r>
              <a:r>
                <a:rPr lang="zh-CN" sz="2400" b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．</a:t>
              </a:r>
              <a:r>
                <a:rPr lang="en-US" sz="2400" b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zh-CN" sz="2400" b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用含有字母的式子表示</a:t>
              </a:r>
              <a:r>
                <a:rPr lang="en-US" sz="2400" b="0" i="1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ρ</a:t>
              </a:r>
              <a:r>
                <a:rPr lang="zh-CN" sz="2400" b="0" baseline="-250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液</a:t>
              </a:r>
              <a:r>
                <a:rPr lang="zh-CN" sz="2400" b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，水的密</a:t>
              </a:r>
            </a:p>
            <a:p>
              <a:pPr indent="0" fontAlgn="auto">
                <a:lnSpc>
                  <a:spcPct val="150000"/>
                </a:lnSpc>
              </a:pPr>
              <a:r>
                <a:rPr lang="zh-CN" sz="2400" b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度用</a:t>
              </a:r>
              <a:r>
                <a:rPr lang="en-US" sz="2400" b="0" i="1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ρ</a:t>
              </a:r>
              <a:r>
                <a:rPr lang="zh-CN" sz="2400" b="0" baseline="-2500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水</a:t>
              </a:r>
              <a:r>
                <a:rPr lang="zh-CN" sz="2400" b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表示</a:t>
              </a:r>
              <a:r>
                <a:rPr lang="en-US" sz="2400" b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 </a:t>
              </a:r>
              <a:endPara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2" name="对象 1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6578" y="2196"/>
            <a:ext cx="414" cy="106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1" r:id="rId3" imgW="152400" imgH="393700" progId="Equation.KSEE3">
                    <p:embed/>
                  </p:oleObj>
                </mc:Choice>
                <mc:Fallback>
                  <p:oleObj r:id="rId3" imgW="152400" imgH="393700" progId="Equation.KSEE3">
                    <p:embed/>
                    <p:pic>
                      <p:nvPicPr>
                        <p:cNvPr id="0" name="图片 1024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6578" y="2196"/>
                          <a:ext cx="414" cy="106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pic>
        <p:nvPicPr>
          <p:cNvPr id="3" name="图片 -2147482413" descr="C:\Documents and Settings\Administrator\桌面\湖南物理\ZH111.TIF"/>
          <p:cNvPicPr>
            <a:picLocks noChangeAspect="1"/>
          </p:cNvPicPr>
          <p:nvPr/>
        </p:nvPicPr>
        <p:blipFill>
          <a:blip r:embed="rId5" r:link="rId6"/>
          <a:stretch>
            <a:fillRect/>
          </a:stretch>
        </p:blipFill>
        <p:spPr>
          <a:xfrm>
            <a:off x="7851458" y="3448685"/>
            <a:ext cx="3124200" cy="19481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8993529" y="5771356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8000676" y="1466210"/>
            <a:ext cx="54102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78193" y="2016760"/>
            <a:ext cx="15557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0.75×10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275891" y="4233540"/>
            <a:ext cx="54102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</a:p>
        </p:txBody>
      </p:sp>
      <p:graphicFrame>
        <p:nvGraphicFramePr>
          <p:cNvPr id="6" name="对象 5"/>
          <p:cNvGraphicFramePr/>
          <p:nvPr/>
        </p:nvGraphicFramePr>
        <p:xfrm>
          <a:off x="834708" y="5104130"/>
          <a:ext cx="1209675" cy="8242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r:id="rId7" imgW="647700" imgH="431800" progId="Equation.DSMT4">
                  <p:embed/>
                </p:oleObj>
              </mc:Choice>
              <mc:Fallback>
                <p:oleObj r:id="rId7" imgW="647700" imgH="431800" progId="Equation.DSMT4">
                  <p:embed/>
                  <p:pic>
                    <p:nvPicPr>
                      <p:cNvPr id="0" name="图片 6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34708" y="5104130"/>
                        <a:ext cx="1209675" cy="8242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73113" y="765810"/>
            <a:ext cx="1056640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 (2019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娄底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水上救援需要打捞沉没的货物，我们将该情景简化为如图所示的物理过程．假设物体浸没在水深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0.5 m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的容器底部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非密合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，现利用弹簧测力计将物体从水中匀速提出，当物体有一半体积</a:t>
            </a: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露出水面时，弹簧测力计示数为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N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，当物体全部离开水面</a:t>
            </a: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后，弹簧测力计示数为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 N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，已知水的密度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1.0×10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kg/m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，取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N/kg.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物体在水面下的上升过程中所受浮力逐渐减小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物体在容器底部时，受到的浮力为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N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把物体从容器底部提出水面，拉力对物体需做功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J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物体的密度为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2.0×10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kg/m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396413" y="5742305"/>
            <a:ext cx="1086485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4276408" y="3652520"/>
            <a:ext cx="5372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  <p:pic>
        <p:nvPicPr>
          <p:cNvPr id="2" name="图片 -214748213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9058" y="2061210"/>
            <a:ext cx="2011045" cy="35001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文本框 103"/>
          <p:cNvSpPr txBox="1"/>
          <p:nvPr/>
        </p:nvSpPr>
        <p:spPr>
          <a:xfrm>
            <a:off x="728028" y="1152525"/>
            <a:ext cx="1058037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10. (2018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常德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弹簧测力计下挂着一重为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N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的实心小球，小球浸没在水中并静止时，弹簧测力计示数为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 N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．此时小球受到的浮力是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________N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，其密度是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___________kg/m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 (2018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株洲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将一个苹果放入盛有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 mL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水的</a:t>
            </a: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量杯后漂浮在水面上，此时量杯中的水面如图所示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苹</a:t>
            </a: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果未画出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．则这个苹果排开水的体积为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_______mL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受到的重力为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________N.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已知水的密度为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1.0×10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kg/m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N/kg.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088779" y="5337651"/>
            <a:ext cx="108839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9496743" y="1814830"/>
            <a:ext cx="560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166938" y="2341245"/>
            <a:ext cx="16078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2.5×10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pic>
        <p:nvPicPr>
          <p:cNvPr id="2" name="图片 -2147482411" descr="C:\Documents and Settings\Administrator\桌面\湖南物理\ZH114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453438" y="2586355"/>
            <a:ext cx="2703195" cy="25330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6312218" y="3982085"/>
            <a:ext cx="8597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913698" y="4537075"/>
            <a:ext cx="5607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90588" y="949325"/>
            <a:ext cx="1001649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 (2017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益阳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如图所示，将一长方体物体浸没在装有足够深水的容器中恰好处于悬浮状态，它的上表面受到的压力为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1.8 N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，下表面受到的压力为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N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，则该物体受到的浮力大小为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_______N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；如将物体再下沉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 cm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，则它受到的浮力大小为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________N.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32754" y="5422741"/>
            <a:ext cx="10972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6525578" y="2148205"/>
            <a:ext cx="7302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1.2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254818" y="2701925"/>
            <a:ext cx="7099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1.2</a:t>
            </a:r>
          </a:p>
        </p:txBody>
      </p:sp>
      <p:pic>
        <p:nvPicPr>
          <p:cNvPr id="2" name="图片 -2147482410" descr="C:\Documents and Settings\Administrator\桌面\湖南物理\ZH115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4726623" y="3458210"/>
            <a:ext cx="2301240" cy="17957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625989" y="4768056"/>
            <a:ext cx="10972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104" name="文本框 103"/>
          <p:cNvSpPr txBox="1"/>
          <p:nvPr/>
        </p:nvSpPr>
        <p:spPr>
          <a:xfrm>
            <a:off x="841693" y="1152525"/>
            <a:ext cx="803021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13. (2015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郴州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29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如图是一厕所自动冲水装置，圆柱体浮筒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与阀门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通过杆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连接，浮筒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的质量为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kg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，高为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0.22 m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杆长为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0.2 m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，阀门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的上表面积为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 cm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的质量、厚度、体积及摩擦均忽略不计，当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露出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0.02 m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时，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恰好被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拉开，实现了自动冲水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N/kg)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．求：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刚拉开阀门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时，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受到水的压强和压力；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此时浮筒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受到的浮力；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浮筒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的密度．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-2147482409" descr="C:\Documents and Settings\Administrator\桌面\湖南物理\ZH116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9359583" y="1851025"/>
            <a:ext cx="1630045" cy="27666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66128" y="1195705"/>
            <a:ext cx="81153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处深度：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0.22 m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＋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0.2 m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0.02 m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0.4 m</a:t>
            </a:r>
            <a:endParaRPr lang="en-US" sz="2400" b="0" i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gh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1.0×10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kg/m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×10 N/kg×0.4 m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4×10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Pa</a:t>
            </a:r>
            <a:endParaRPr lang="en-US" sz="2400" b="0" i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 cm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2.5×10</a:t>
            </a:r>
            <a:r>
              <a:rPr lang="zh-CN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en-US" sz="2400" b="0" i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pS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4×10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Pa×2.5×10</a:t>
            </a:r>
            <a:r>
              <a:rPr lang="zh-CN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N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浮筒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的重力   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sz="2400" b="0" i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sz="2400" b="0" i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kg×10 N/kg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N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受水的浮力，自身重力和阀门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对它的拉力，</a:t>
            </a: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则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浮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sz="2400" b="0" i="1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＋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N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＋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N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 N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  <p:bldLst>
      <p:bldP spid="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37883" y="1339215"/>
            <a:ext cx="7876540" cy="3926205"/>
            <a:chOff x="979" y="1318"/>
            <a:chExt cx="12404" cy="6183"/>
          </a:xfrm>
        </p:grpSpPr>
        <p:sp>
          <p:nvSpPr>
            <p:cNvPr id="3" name="文本框 2"/>
            <p:cNvSpPr txBox="1"/>
            <p:nvPr/>
          </p:nvSpPr>
          <p:spPr>
            <a:xfrm>
              <a:off x="979" y="1318"/>
              <a:ext cx="12404" cy="596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indent="0" fontAlgn="auto">
                <a:lnSpc>
                  <a:spcPct val="250000"/>
                </a:lnSpc>
              </a:pP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(3)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V</a:t>
              </a:r>
              <a:r>
                <a:rPr lang="zh-CN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排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                                                          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2×10</a:t>
              </a:r>
              <a:r>
                <a:rPr lang="zh-CN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m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</a:t>
              </a:r>
              <a:endPara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indent="0" fontAlgn="auto">
                <a:lnSpc>
                  <a:spcPct val="250000"/>
                </a:lnSpc>
              </a:pP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S</a:t>
              </a:r>
              <a:r>
                <a:rPr lang="en-US" sz="2400" b="0" i="1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A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                                     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0.01 m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endPara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indent="0" fontAlgn="auto">
                <a:lnSpc>
                  <a:spcPct val="250000"/>
                </a:lnSpc>
              </a:pP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V</a:t>
              </a:r>
              <a:r>
                <a:rPr lang="en-US" sz="2400" b="0" i="1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A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0.01 m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×0.22 m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2.2×10</a:t>
              </a:r>
              <a:r>
                <a:rPr lang="zh-CN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m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</a:t>
              </a:r>
              <a:endPara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indent="0" fontAlgn="auto">
                <a:lnSpc>
                  <a:spcPct val="250000"/>
                </a:lnSpc>
              </a:pP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ρ</a:t>
              </a:r>
              <a:r>
                <a:rPr lang="en-US" sz="2400" b="0" i="1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A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                                  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≈0.45×10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kg/m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.</a:t>
              </a:r>
              <a:endParaRPr lang="en-US" alt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5" name="对象 4"/>
            <p:cNvGraphicFramePr/>
            <p:nvPr/>
          </p:nvGraphicFramePr>
          <p:xfrm>
            <a:off x="2869" y="1621"/>
            <a:ext cx="6725" cy="15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5" r:id="rId3" imgW="2896235" imgH="646430" progId="Equation.DSMT4">
                    <p:embed/>
                  </p:oleObj>
                </mc:Choice>
                <mc:Fallback>
                  <p:oleObj r:id="rId3" imgW="2896235" imgH="646430" progId="Equation.DSMT4">
                    <p:embed/>
                    <p:pic>
                      <p:nvPicPr>
                        <p:cNvPr id="0" name="图片 5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869" y="1621"/>
                          <a:ext cx="6725" cy="151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对象 6"/>
            <p:cNvGraphicFramePr/>
            <p:nvPr/>
          </p:nvGraphicFramePr>
          <p:xfrm>
            <a:off x="2108" y="3149"/>
            <a:ext cx="4090" cy="13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6" r:id="rId5" imgW="1735455" imgH="561975" progId="Equation.DSMT4">
                    <p:embed/>
                  </p:oleObj>
                </mc:Choice>
                <mc:Fallback>
                  <p:oleObj r:id="rId5" imgW="1735455" imgH="561975" progId="Equation.DSMT4">
                    <p:embed/>
                    <p:pic>
                      <p:nvPicPr>
                        <p:cNvPr id="0" name="图片 7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2108" y="3149"/>
                          <a:ext cx="4090" cy="136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对象 8"/>
            <p:cNvGraphicFramePr/>
            <p:nvPr/>
          </p:nvGraphicFramePr>
          <p:xfrm>
            <a:off x="2103" y="5990"/>
            <a:ext cx="3873" cy="151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7" r:id="rId7" imgW="1611630" imgH="633095" progId="Equation.DSMT4">
                    <p:embed/>
                  </p:oleObj>
                </mc:Choice>
                <mc:Fallback>
                  <p:oleObj r:id="rId7" imgW="1611630" imgH="633095" progId="Equation.DSMT4">
                    <p:embed/>
                    <p:pic>
                      <p:nvPicPr>
                        <p:cNvPr id="0" name="图片 9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2103" y="5990"/>
                          <a:ext cx="3873" cy="151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MainIdea"/>
          <p:cNvSpPr/>
          <p:nvPr/>
        </p:nvSpPr>
        <p:spPr>
          <a:xfrm>
            <a:off x="5050473" y="2717800"/>
            <a:ext cx="1697990" cy="1338580"/>
          </a:xfrm>
          <a:custGeom>
            <a:avLst/>
            <a:gdLst>
              <a:gd name="rtl" fmla="*/ 224960 w 969760"/>
              <a:gd name="rtt" fmla="*/ 132240 h 547200"/>
              <a:gd name="rtr" fmla="*/ 741760 w 969760"/>
              <a:gd name="rtb" fmla="*/ 428640 h 547200"/>
            </a:gdLst>
            <a:ahLst/>
            <a:cxnLst/>
            <a:rect l="rtl" t="rtt" r="rtr" b="rtb"/>
            <a:pathLst>
              <a:path w="969760" h="547200">
                <a:moveTo>
                  <a:pt x="273600" y="0"/>
                </a:moveTo>
                <a:lnTo>
                  <a:pt x="696160" y="0"/>
                </a:lnTo>
                <a:cubicBezTo>
                  <a:pt x="847269" y="0"/>
                  <a:pt x="969760" y="122491"/>
                  <a:pt x="969760" y="273600"/>
                </a:cubicBezTo>
                <a:cubicBezTo>
                  <a:pt x="969760" y="424709"/>
                  <a:pt x="847269" y="547200"/>
                  <a:pt x="696160" y="547200"/>
                </a:cubicBezTo>
                <a:lnTo>
                  <a:pt x="273600" y="547200"/>
                </a:lnTo>
                <a:cubicBezTo>
                  <a:pt x="122491" y="547200"/>
                  <a:pt x="0" y="424709"/>
                  <a:pt x="0" y="273600"/>
                </a:cubicBezTo>
                <a:cubicBezTo>
                  <a:pt x="0" y="122491"/>
                  <a:pt x="122491" y="0"/>
                  <a:pt x="2736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rgbClr val="96E54E"/>
            </a:solidFill>
            <a:round/>
          </a:ln>
        </p:spPr>
        <p:txBody>
          <a:bodyPr wrap="none" lIns="0" tIns="0" rIns="0" bIns="22500" rtlCol="0" anchor="ctr"/>
          <a:lstStyle/>
          <a:p>
            <a:pPr algn="ctr"/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浮力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6806883" y="4093845"/>
            <a:ext cx="2918460" cy="725170"/>
            <a:chOff x="11509" y="6334"/>
            <a:chExt cx="4596" cy="1142"/>
          </a:xfrm>
        </p:grpSpPr>
        <p:sp>
          <p:nvSpPr>
            <p:cNvPr id="107" name="MMConnector"/>
            <p:cNvSpPr/>
            <p:nvPr/>
          </p:nvSpPr>
          <p:spPr>
            <a:xfrm>
              <a:off x="11509" y="6458"/>
              <a:ext cx="2219" cy="657"/>
            </a:xfrm>
            <a:custGeom>
              <a:avLst/>
              <a:gdLst/>
              <a:ahLst/>
              <a:cxnLst/>
              <a:rect l="0" t="0" r="0" b="0"/>
              <a:pathLst>
                <a:path w="804892" h="170507">
                  <a:moveTo>
                    <a:pt x="-157078" y="-80432"/>
                  </a:moveTo>
                  <a:cubicBezTo>
                    <a:pt x="-175511" y="-85629"/>
                    <a:pt x="-190936" y="-76459"/>
                    <a:pt x="-194442" y="-62256"/>
                  </a:cubicBezTo>
                  <a:cubicBezTo>
                    <a:pt x="-197947" y="-48052"/>
                    <a:pt x="-188518" y="-32954"/>
                    <a:pt x="-169826" y="-28782"/>
                  </a:cubicBezTo>
                  <a:cubicBezTo>
                    <a:pt x="-152665" y="-24951"/>
                    <a:pt x="-135504" y="-21121"/>
                    <a:pt x="-118359" y="-17108"/>
                  </a:cubicBezTo>
                  <a:cubicBezTo>
                    <a:pt x="-101215" y="-13095"/>
                    <a:pt x="-84088" y="-8899"/>
                    <a:pt x="-66965" y="-4613"/>
                  </a:cubicBezTo>
                  <a:cubicBezTo>
                    <a:pt x="-49842" y="-326"/>
                    <a:pt x="-32723" y="4051"/>
                    <a:pt x="-15602" y="8496"/>
                  </a:cubicBezTo>
                  <a:cubicBezTo>
                    <a:pt x="1520" y="12942"/>
                    <a:pt x="18643" y="17455"/>
                    <a:pt x="35780" y="21989"/>
                  </a:cubicBezTo>
                  <a:cubicBezTo>
                    <a:pt x="52916" y="26524"/>
                    <a:pt x="70065" y="31080"/>
                    <a:pt x="87237" y="35615"/>
                  </a:cubicBezTo>
                  <a:cubicBezTo>
                    <a:pt x="104408" y="40149"/>
                    <a:pt x="121602" y="44661"/>
                    <a:pt x="138829" y="49105"/>
                  </a:cubicBezTo>
                  <a:cubicBezTo>
                    <a:pt x="156055" y="53548"/>
                    <a:pt x="173314" y="57923"/>
                    <a:pt x="190613" y="62180"/>
                  </a:cubicBezTo>
                  <a:cubicBezTo>
                    <a:pt x="207912" y="66438"/>
                    <a:pt x="225252" y="70578"/>
                    <a:pt x="242638" y="74554"/>
                  </a:cubicBezTo>
                  <a:cubicBezTo>
                    <a:pt x="260024" y="78531"/>
                    <a:pt x="277458" y="82342"/>
                    <a:pt x="294937" y="85943"/>
                  </a:cubicBezTo>
                  <a:cubicBezTo>
                    <a:pt x="312417" y="89544"/>
                    <a:pt x="329942" y="92935"/>
                    <a:pt x="347524" y="96072"/>
                  </a:cubicBezTo>
                  <a:cubicBezTo>
                    <a:pt x="365106" y="99209"/>
                    <a:pt x="382745" y="102092"/>
                    <a:pt x="400390" y="104686"/>
                  </a:cubicBezTo>
                  <a:cubicBezTo>
                    <a:pt x="418034" y="107279"/>
                    <a:pt x="435685" y="109583"/>
                    <a:pt x="453499" y="111562"/>
                  </a:cubicBezTo>
                  <a:cubicBezTo>
                    <a:pt x="471312" y="113541"/>
                    <a:pt x="489290" y="115195"/>
                    <a:pt x="506794" y="116517"/>
                  </a:cubicBezTo>
                  <a:cubicBezTo>
                    <a:pt x="524298" y="117838"/>
                    <a:pt x="541328" y="118827"/>
                    <a:pt x="560198" y="119414"/>
                  </a:cubicBezTo>
                  <a:cubicBezTo>
                    <a:pt x="579068" y="120002"/>
                    <a:pt x="599778" y="120188"/>
                    <a:pt x="613624" y="120169"/>
                  </a:cubicBezTo>
                  <a:cubicBezTo>
                    <a:pt x="627471" y="120150"/>
                    <a:pt x="634456" y="119925"/>
                    <a:pt x="641440" y="119700"/>
                  </a:cubicBezTo>
                  <a:cubicBezTo>
                    <a:pt x="644175" y="119612"/>
                    <a:pt x="646000" y="117990"/>
                    <a:pt x="646000" y="115900"/>
                  </a:cubicBezTo>
                  <a:cubicBezTo>
                    <a:pt x="646000" y="113810"/>
                    <a:pt x="644175" y="112163"/>
                    <a:pt x="641440" y="112100"/>
                  </a:cubicBezTo>
                  <a:cubicBezTo>
                    <a:pt x="634493" y="111940"/>
                    <a:pt x="627545" y="111780"/>
                    <a:pt x="613819" y="111040"/>
                  </a:cubicBezTo>
                  <a:cubicBezTo>
                    <a:pt x="600092" y="110301"/>
                    <a:pt x="579586" y="108982"/>
                    <a:pt x="560944" y="107369"/>
                  </a:cubicBezTo>
                  <a:cubicBezTo>
                    <a:pt x="542302" y="105755"/>
                    <a:pt x="525525" y="103848"/>
                    <a:pt x="508310" y="101587"/>
                  </a:cubicBezTo>
                  <a:cubicBezTo>
                    <a:pt x="491095" y="99326"/>
                    <a:pt x="473443" y="96713"/>
                    <a:pt x="455979" y="93790"/>
                  </a:cubicBezTo>
                  <a:cubicBezTo>
                    <a:pt x="438515" y="90866"/>
                    <a:pt x="421239" y="87633"/>
                    <a:pt x="403988" y="84116"/>
                  </a:cubicBezTo>
                  <a:cubicBezTo>
                    <a:pt x="386737" y="80598"/>
                    <a:pt x="369511" y="76795"/>
                    <a:pt x="352351" y="72745"/>
                  </a:cubicBezTo>
                  <a:cubicBezTo>
                    <a:pt x="335192" y="68695"/>
                    <a:pt x="318099" y="64398"/>
                    <a:pt x="301053" y="59893"/>
                  </a:cubicBezTo>
                  <a:cubicBezTo>
                    <a:pt x="284007" y="55388"/>
                    <a:pt x="267009" y="50675"/>
                    <a:pt x="250051" y="45798"/>
                  </a:cubicBezTo>
                  <a:cubicBezTo>
                    <a:pt x="233093" y="40921"/>
                    <a:pt x="216174" y="35879"/>
                    <a:pt x="199280" y="30718"/>
                  </a:cubicBezTo>
                  <a:cubicBezTo>
                    <a:pt x="182387" y="25556"/>
                    <a:pt x="165518" y="20274"/>
                    <a:pt x="148658" y="14917"/>
                  </a:cubicBezTo>
                  <a:cubicBezTo>
                    <a:pt x="131799" y="9561"/>
                    <a:pt x="114949" y="4129"/>
                    <a:pt x="98092" y="-1334"/>
                  </a:cubicBezTo>
                  <a:cubicBezTo>
                    <a:pt x="81235" y="-6797"/>
                    <a:pt x="64371" y="-12290"/>
                    <a:pt x="47485" y="-17772"/>
                  </a:cubicBezTo>
                  <a:cubicBezTo>
                    <a:pt x="30598" y="-23254"/>
                    <a:pt x="13689" y="-28725"/>
                    <a:pt x="-3258" y="-34139"/>
                  </a:cubicBezTo>
                  <a:cubicBezTo>
                    <a:pt x="-20205" y="-39553"/>
                    <a:pt x="-37191" y="-44911"/>
                    <a:pt x="-54221" y="-50189"/>
                  </a:cubicBezTo>
                  <a:cubicBezTo>
                    <a:pt x="-71251" y="-55466"/>
                    <a:pt x="-88326" y="-60663"/>
                    <a:pt x="-105476" y="-65690"/>
                  </a:cubicBezTo>
                  <a:cubicBezTo>
                    <a:pt x="-122626" y="-70718"/>
                    <a:pt x="-139852" y="-75575"/>
                    <a:pt x="-157078" y="-80432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06" name="MainTopic"/>
            <p:cNvSpPr/>
            <p:nvPr/>
          </p:nvSpPr>
          <p:spPr>
            <a:xfrm>
              <a:off x="13277" y="6334"/>
              <a:ext cx="2829" cy="1142"/>
            </a:xfrm>
            <a:custGeom>
              <a:avLst/>
              <a:gdLst>
                <a:gd name="rtl" fmla="*/ 135280 w 1026000"/>
                <a:gd name="rtt" fmla="*/ 71440 h 296400"/>
                <a:gd name="rtr" fmla="*/ 887680 w 1026000"/>
                <a:gd name="rtb" fmla="*/ 238640 h 296400"/>
              </a:gdLst>
              <a:ahLst/>
              <a:cxnLst/>
              <a:rect l="rtl" t="rtt" r="rtr" b="rtb"/>
              <a:pathLst>
                <a:path w="1026000" h="296400">
                  <a:moveTo>
                    <a:pt x="30400" y="0"/>
                  </a:moveTo>
                  <a:lnTo>
                    <a:pt x="995600" y="0"/>
                  </a:lnTo>
                  <a:cubicBezTo>
                    <a:pt x="1012381" y="0"/>
                    <a:pt x="1026000" y="13619"/>
                    <a:pt x="1026000" y="30400"/>
                  </a:cubicBezTo>
                  <a:lnTo>
                    <a:pt x="1026000" y="266000"/>
                  </a:lnTo>
                  <a:cubicBezTo>
                    <a:pt x="1026000" y="282781"/>
                    <a:pt x="1012381" y="296400"/>
                    <a:pt x="9956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浮力的应用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409508" y="4177665"/>
            <a:ext cx="3813810" cy="1301750"/>
            <a:chOff x="4245" y="6918"/>
            <a:chExt cx="6006" cy="2050"/>
          </a:xfrm>
        </p:grpSpPr>
        <p:sp>
          <p:nvSpPr>
            <p:cNvPr id="115" name="MMConnector"/>
            <p:cNvSpPr/>
            <p:nvPr/>
          </p:nvSpPr>
          <p:spPr>
            <a:xfrm>
              <a:off x="7972" y="6918"/>
              <a:ext cx="2279" cy="1757"/>
            </a:xfrm>
            <a:custGeom>
              <a:avLst/>
              <a:gdLst/>
              <a:ahLst/>
              <a:cxnLst/>
              <a:rect l="0" t="0" r="0" b="0"/>
              <a:pathLst>
                <a:path w="826628" h="379619">
                  <a:moveTo>
                    <a:pt x="197956" y="-105484"/>
                  </a:moveTo>
                  <a:cubicBezTo>
                    <a:pt x="214882" y="-114446"/>
                    <a:pt x="220212" y="-131307"/>
                    <a:pt x="213190" y="-144141"/>
                  </a:cubicBezTo>
                  <a:cubicBezTo>
                    <a:pt x="206167" y="-156976"/>
                    <a:pt x="188883" y="-161940"/>
                    <a:pt x="172419" y="-152155"/>
                  </a:cubicBezTo>
                  <a:cubicBezTo>
                    <a:pt x="156890" y="-142924"/>
                    <a:pt x="141360" y="-133693"/>
                    <a:pt x="126076" y="-124162"/>
                  </a:cubicBezTo>
                  <a:cubicBezTo>
                    <a:pt x="110792" y="-114630"/>
                    <a:pt x="95754" y="-104798"/>
                    <a:pt x="80852" y="-94827"/>
                  </a:cubicBezTo>
                  <a:cubicBezTo>
                    <a:pt x="65950" y="-84857"/>
                    <a:pt x="51184" y="-74749"/>
                    <a:pt x="36533" y="-64540"/>
                  </a:cubicBezTo>
                  <a:cubicBezTo>
                    <a:pt x="21881" y="-54330"/>
                    <a:pt x="7344" y="-44020"/>
                    <a:pt x="-7130" y="-33678"/>
                  </a:cubicBezTo>
                  <a:cubicBezTo>
                    <a:pt x="-21605" y="-23335"/>
                    <a:pt x="-36016" y="-12961"/>
                    <a:pt x="-50411" y="-2614"/>
                  </a:cubicBezTo>
                  <a:cubicBezTo>
                    <a:pt x="-64807" y="7734"/>
                    <a:pt x="-79186" y="18054"/>
                    <a:pt x="-93597" y="28283"/>
                  </a:cubicBezTo>
                  <a:cubicBezTo>
                    <a:pt x="-108009" y="38513"/>
                    <a:pt x="-122453" y="48652"/>
                    <a:pt x="-136976" y="58637"/>
                  </a:cubicBezTo>
                  <a:cubicBezTo>
                    <a:pt x="-151500" y="68622"/>
                    <a:pt x="-166103" y="78453"/>
                    <a:pt x="-180830" y="88062"/>
                  </a:cubicBezTo>
                  <a:cubicBezTo>
                    <a:pt x="-195556" y="97670"/>
                    <a:pt x="-210406" y="107058"/>
                    <a:pt x="-225417" y="116153"/>
                  </a:cubicBezTo>
                  <a:cubicBezTo>
                    <a:pt x="-240428" y="125249"/>
                    <a:pt x="-255599" y="134052"/>
                    <a:pt x="-270963" y="142492"/>
                  </a:cubicBezTo>
                  <a:cubicBezTo>
                    <a:pt x="-286326" y="150932"/>
                    <a:pt x="-301881" y="159009"/>
                    <a:pt x="-317640" y="166651"/>
                  </a:cubicBezTo>
                  <a:cubicBezTo>
                    <a:pt x="-333399" y="174292"/>
                    <a:pt x="-349363" y="181500"/>
                    <a:pt x="-365550" y="188207"/>
                  </a:cubicBezTo>
                  <a:cubicBezTo>
                    <a:pt x="-381737" y="194914"/>
                    <a:pt x="-398147" y="201122"/>
                    <a:pt x="-414709" y="206774"/>
                  </a:cubicBezTo>
                  <a:cubicBezTo>
                    <a:pt x="-431272" y="212426"/>
                    <a:pt x="-447988" y="217522"/>
                    <a:pt x="-465044" y="222029"/>
                  </a:cubicBezTo>
                  <a:cubicBezTo>
                    <a:pt x="-482099" y="226535"/>
                    <a:pt x="-499495" y="230453"/>
                    <a:pt x="-516394" y="233745"/>
                  </a:cubicBezTo>
                  <a:cubicBezTo>
                    <a:pt x="-533292" y="237037"/>
                    <a:pt x="-549695" y="239704"/>
                    <a:pt x="-568536" y="241813"/>
                  </a:cubicBezTo>
                  <a:cubicBezTo>
                    <a:pt x="-587378" y="243922"/>
                    <a:pt x="-608660" y="245473"/>
                    <a:pt x="-621217" y="246245"/>
                  </a:cubicBezTo>
                  <a:cubicBezTo>
                    <a:pt x="-633775" y="247016"/>
                    <a:pt x="-637607" y="247008"/>
                    <a:pt x="-641440" y="247000"/>
                  </a:cubicBezTo>
                  <a:cubicBezTo>
                    <a:pt x="-644176" y="246994"/>
                    <a:pt x="-646000" y="248710"/>
                    <a:pt x="-646000" y="250800"/>
                  </a:cubicBezTo>
                  <a:cubicBezTo>
                    <a:pt x="-646000" y="252890"/>
                    <a:pt x="-644172" y="254459"/>
                    <a:pt x="-641440" y="254600"/>
                  </a:cubicBezTo>
                  <a:cubicBezTo>
                    <a:pt x="-637583" y="254799"/>
                    <a:pt x="-633725" y="254998"/>
                    <a:pt x="-621000" y="254845"/>
                  </a:cubicBezTo>
                  <a:cubicBezTo>
                    <a:pt x="-608276" y="254691"/>
                    <a:pt x="-586683" y="254185"/>
                    <a:pt x="-567488" y="252990"/>
                  </a:cubicBezTo>
                  <a:cubicBezTo>
                    <a:pt x="-548292" y="251794"/>
                    <a:pt x="-531494" y="249909"/>
                    <a:pt x="-514132" y="247408"/>
                  </a:cubicBezTo>
                  <a:cubicBezTo>
                    <a:pt x="-496771" y="244907"/>
                    <a:pt x="-478847" y="241791"/>
                    <a:pt x="-461213" y="238050"/>
                  </a:cubicBezTo>
                  <a:cubicBezTo>
                    <a:pt x="-443579" y="234309"/>
                    <a:pt x="-426234" y="229944"/>
                    <a:pt x="-409003" y="224998"/>
                  </a:cubicBezTo>
                  <a:cubicBezTo>
                    <a:pt x="-391772" y="220052"/>
                    <a:pt x="-374655" y="214524"/>
                    <a:pt x="-357736" y="208472"/>
                  </a:cubicBezTo>
                  <a:cubicBezTo>
                    <a:pt x="-340817" y="202420"/>
                    <a:pt x="-324096" y="195843"/>
                    <a:pt x="-307570" y="188813"/>
                  </a:cubicBezTo>
                  <a:cubicBezTo>
                    <a:pt x="-291043" y="181783"/>
                    <a:pt x="-274711" y="174300"/>
                    <a:pt x="-258572" y="166443"/>
                  </a:cubicBezTo>
                  <a:cubicBezTo>
                    <a:pt x="-242433" y="158587"/>
                    <a:pt x="-226488" y="150356"/>
                    <a:pt x="-210718" y="141834"/>
                  </a:cubicBezTo>
                  <a:cubicBezTo>
                    <a:pt x="-194948" y="133311"/>
                    <a:pt x="-179352" y="124496"/>
                    <a:pt x="-163903" y="115469"/>
                  </a:cubicBezTo>
                  <a:cubicBezTo>
                    <a:pt x="-148454" y="106441"/>
                    <a:pt x="-133151" y="97201"/>
                    <a:pt x="-117959" y="87825"/>
                  </a:cubicBezTo>
                  <a:cubicBezTo>
                    <a:pt x="-102767" y="78448"/>
                    <a:pt x="-87686" y="68935"/>
                    <a:pt x="-72677" y="59357"/>
                  </a:cubicBezTo>
                  <a:cubicBezTo>
                    <a:pt x="-57668" y="49779"/>
                    <a:pt x="-42731" y="40137"/>
                    <a:pt x="-27826" y="30501"/>
                  </a:cubicBezTo>
                  <a:cubicBezTo>
                    <a:pt x="-12920" y="20864"/>
                    <a:pt x="1953" y="11233"/>
                    <a:pt x="16834" y="1671"/>
                  </a:cubicBezTo>
                  <a:cubicBezTo>
                    <a:pt x="31715" y="-7890"/>
                    <a:pt x="46603" y="-17382"/>
                    <a:pt x="61538" y="-26730"/>
                  </a:cubicBezTo>
                  <a:cubicBezTo>
                    <a:pt x="76473" y="-36079"/>
                    <a:pt x="91454" y="-45284"/>
                    <a:pt x="106504" y="-54312"/>
                  </a:cubicBezTo>
                  <a:cubicBezTo>
                    <a:pt x="121553" y="-63340"/>
                    <a:pt x="136671" y="-72190"/>
                    <a:pt x="151924" y="-80689"/>
                  </a:cubicBezTo>
                  <a:cubicBezTo>
                    <a:pt x="167177" y="-89188"/>
                    <a:pt x="182567" y="-97336"/>
                    <a:pt x="197956" y="-105484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14" name="MainTopic"/>
            <p:cNvSpPr/>
            <p:nvPr/>
          </p:nvSpPr>
          <p:spPr>
            <a:xfrm>
              <a:off x="4245" y="7373"/>
              <a:ext cx="1959" cy="1595"/>
            </a:xfrm>
            <a:custGeom>
              <a:avLst/>
              <a:gdLst>
                <a:gd name="rtl" fmla="*/ 135280 w 1170400"/>
                <a:gd name="rtt" fmla="*/ 71440 h 296400"/>
                <a:gd name="rtr" fmla="*/ 1032080 w 1170400"/>
                <a:gd name="rtb" fmla="*/ 238640 h 296400"/>
              </a:gdLst>
              <a:ahLst/>
              <a:cxnLst/>
              <a:rect l="rtl" t="rtt" r="rtr" b="rtb"/>
              <a:pathLst>
                <a:path w="1170400" h="296400">
                  <a:moveTo>
                    <a:pt x="30400" y="0"/>
                  </a:moveTo>
                  <a:lnTo>
                    <a:pt x="1140000" y="0"/>
                  </a:lnTo>
                  <a:cubicBezTo>
                    <a:pt x="1156781" y="0"/>
                    <a:pt x="1170400" y="13619"/>
                    <a:pt x="1170400" y="30400"/>
                  </a:cubicBezTo>
                  <a:lnTo>
                    <a:pt x="1170400" y="266000"/>
                  </a:lnTo>
                  <a:cubicBezTo>
                    <a:pt x="1170400" y="282781"/>
                    <a:pt x="1156781" y="296400"/>
                    <a:pt x="11400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阿基米</a:t>
              </a:r>
            </a:p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德原理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615248" y="2332355"/>
            <a:ext cx="3575685" cy="1219200"/>
            <a:chOff x="4569" y="4351"/>
            <a:chExt cx="5631" cy="1920"/>
          </a:xfrm>
        </p:grpSpPr>
        <p:sp>
          <p:nvSpPr>
            <p:cNvPr id="117" name="MMConnector"/>
            <p:cNvSpPr/>
            <p:nvPr/>
          </p:nvSpPr>
          <p:spPr>
            <a:xfrm>
              <a:off x="7972" y="5467"/>
              <a:ext cx="2228" cy="805"/>
            </a:xfrm>
            <a:custGeom>
              <a:avLst/>
              <a:gdLst/>
              <a:ahLst/>
              <a:cxnLst/>
              <a:rect l="0" t="0" r="0" b="0"/>
              <a:pathLst>
                <a:path w="808131" h="209075">
                  <a:moveTo>
                    <a:pt x="158966" y="92978"/>
                  </a:moveTo>
                  <a:cubicBezTo>
                    <a:pt x="177095" y="99153"/>
                    <a:pt x="192986" y="90795"/>
                    <a:pt x="197235" y="76795"/>
                  </a:cubicBezTo>
                  <a:cubicBezTo>
                    <a:pt x="201484" y="62796"/>
                    <a:pt x="192855" y="47253"/>
                    <a:pt x="174417" y="42071"/>
                  </a:cubicBezTo>
                  <a:cubicBezTo>
                    <a:pt x="157523" y="37324"/>
                    <a:pt x="140630" y="32577"/>
                    <a:pt x="123770" y="27608"/>
                  </a:cubicBezTo>
                  <a:cubicBezTo>
                    <a:pt x="106909" y="22639"/>
                    <a:pt x="90082" y="17449"/>
                    <a:pt x="73266" y="12147"/>
                  </a:cubicBezTo>
                  <a:cubicBezTo>
                    <a:pt x="56451" y="6846"/>
                    <a:pt x="39648" y="1434"/>
                    <a:pt x="22847" y="-4061"/>
                  </a:cubicBezTo>
                  <a:cubicBezTo>
                    <a:pt x="6046" y="-9556"/>
                    <a:pt x="-10753" y="-15133"/>
                    <a:pt x="-27565" y="-20740"/>
                  </a:cubicBezTo>
                  <a:cubicBezTo>
                    <a:pt x="-44377" y="-26346"/>
                    <a:pt x="-61202" y="-31980"/>
                    <a:pt x="-78056" y="-37591"/>
                  </a:cubicBezTo>
                  <a:cubicBezTo>
                    <a:pt x="-94910" y="-43202"/>
                    <a:pt x="-111792" y="-48790"/>
                    <a:pt x="-128718" y="-54299"/>
                  </a:cubicBezTo>
                  <a:cubicBezTo>
                    <a:pt x="-145644" y="-59807"/>
                    <a:pt x="-162613" y="-65237"/>
                    <a:pt x="-179639" y="-70531"/>
                  </a:cubicBezTo>
                  <a:cubicBezTo>
                    <a:pt x="-196665" y="-75825"/>
                    <a:pt x="-213748" y="-80984"/>
                    <a:pt x="-230897" y="-85950"/>
                  </a:cubicBezTo>
                  <a:cubicBezTo>
                    <a:pt x="-248047" y="-90916"/>
                    <a:pt x="-265263" y="-95690"/>
                    <a:pt x="-282550" y="-100217"/>
                  </a:cubicBezTo>
                  <a:cubicBezTo>
                    <a:pt x="-299836" y="-104744"/>
                    <a:pt x="-317193" y="-109024"/>
                    <a:pt x="-334625" y="-113006"/>
                  </a:cubicBezTo>
                  <a:cubicBezTo>
                    <a:pt x="-352057" y="-116987"/>
                    <a:pt x="-369564" y="-120671"/>
                    <a:pt x="-387118" y="-124011"/>
                  </a:cubicBezTo>
                  <a:cubicBezTo>
                    <a:pt x="-404672" y="-127352"/>
                    <a:pt x="-422274" y="-130349"/>
                    <a:pt x="-439988" y="-132968"/>
                  </a:cubicBezTo>
                  <a:cubicBezTo>
                    <a:pt x="-457702" y="-135587"/>
                    <a:pt x="-475529" y="-137827"/>
                    <a:pt x="-493159" y="-139662"/>
                  </a:cubicBezTo>
                  <a:cubicBezTo>
                    <a:pt x="-510790" y="-141497"/>
                    <a:pt x="-528223" y="-142927"/>
                    <a:pt x="-546530" y="-143940"/>
                  </a:cubicBezTo>
                  <a:cubicBezTo>
                    <a:pt x="-564837" y="-144953"/>
                    <a:pt x="-584018" y="-145548"/>
                    <a:pt x="-599982" y="-145714"/>
                  </a:cubicBezTo>
                  <a:cubicBezTo>
                    <a:pt x="-615945" y="-145880"/>
                    <a:pt x="-628693" y="-145615"/>
                    <a:pt x="-641440" y="-145350"/>
                  </a:cubicBezTo>
                  <a:cubicBezTo>
                    <a:pt x="-644175" y="-145293"/>
                    <a:pt x="-646000" y="-143640"/>
                    <a:pt x="-646000" y="-141550"/>
                  </a:cubicBezTo>
                  <a:cubicBezTo>
                    <a:pt x="-646000" y="-139460"/>
                    <a:pt x="-644174" y="-137842"/>
                    <a:pt x="-641440" y="-137750"/>
                  </a:cubicBezTo>
                  <a:cubicBezTo>
                    <a:pt x="-628787" y="-137325"/>
                    <a:pt x="-616134" y="-136900"/>
                    <a:pt x="-600342" y="-135877"/>
                  </a:cubicBezTo>
                  <a:cubicBezTo>
                    <a:pt x="-584550" y="-134855"/>
                    <a:pt x="-565619" y="-133234"/>
                    <a:pt x="-547595" y="-131251"/>
                  </a:cubicBezTo>
                  <a:cubicBezTo>
                    <a:pt x="-529572" y="-129268"/>
                    <a:pt x="-512457" y="-126922"/>
                    <a:pt x="-495184" y="-124170"/>
                  </a:cubicBezTo>
                  <a:cubicBezTo>
                    <a:pt x="-477911" y="-121417"/>
                    <a:pt x="-460481" y="-118258"/>
                    <a:pt x="-443194" y="-114733"/>
                  </a:cubicBezTo>
                  <a:cubicBezTo>
                    <a:pt x="-425906" y="-111209"/>
                    <a:pt x="-408760" y="-107321"/>
                    <a:pt x="-391683" y="-103098"/>
                  </a:cubicBezTo>
                  <a:cubicBezTo>
                    <a:pt x="-374605" y="-98876"/>
                    <a:pt x="-357596" y="-94321"/>
                    <a:pt x="-340672" y="-89475"/>
                  </a:cubicBezTo>
                  <a:cubicBezTo>
                    <a:pt x="-323748" y="-84629"/>
                    <a:pt x="-306910" y="-79493"/>
                    <a:pt x="-290143" y="-74113"/>
                  </a:cubicBezTo>
                  <a:cubicBezTo>
                    <a:pt x="-273376" y="-68734"/>
                    <a:pt x="-256679" y="-63112"/>
                    <a:pt x="-240040" y="-57297"/>
                  </a:cubicBezTo>
                  <a:cubicBezTo>
                    <a:pt x="-223401" y="-51482"/>
                    <a:pt x="-206819" y="-45475"/>
                    <a:pt x="-190275" y="-39327"/>
                  </a:cubicBezTo>
                  <a:cubicBezTo>
                    <a:pt x="-173730" y="-33179"/>
                    <a:pt x="-157224" y="-26891"/>
                    <a:pt x="-140734" y="-20515"/>
                  </a:cubicBezTo>
                  <a:cubicBezTo>
                    <a:pt x="-124243" y="-14138"/>
                    <a:pt x="-107769" y="-7674"/>
                    <a:pt x="-91289" y="-1173"/>
                  </a:cubicBezTo>
                  <a:cubicBezTo>
                    <a:pt x="-74808" y="5328"/>
                    <a:pt x="-58320" y="11864"/>
                    <a:pt x="-41804" y="18388"/>
                  </a:cubicBezTo>
                  <a:cubicBezTo>
                    <a:pt x="-25288" y="24912"/>
                    <a:pt x="-8744" y="31423"/>
                    <a:pt x="7851" y="37867"/>
                  </a:cubicBezTo>
                  <a:cubicBezTo>
                    <a:pt x="24447" y="44312"/>
                    <a:pt x="41093" y="50690"/>
                    <a:pt x="57800" y="56973"/>
                  </a:cubicBezTo>
                  <a:cubicBezTo>
                    <a:pt x="74507" y="63256"/>
                    <a:pt x="91274" y="69445"/>
                    <a:pt x="108145" y="75430"/>
                  </a:cubicBezTo>
                  <a:cubicBezTo>
                    <a:pt x="125016" y="81415"/>
                    <a:pt x="141991" y="87196"/>
                    <a:pt x="158966" y="92978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16" name="MainTopic"/>
            <p:cNvSpPr/>
            <p:nvPr/>
          </p:nvSpPr>
          <p:spPr>
            <a:xfrm>
              <a:off x="4569" y="4351"/>
              <a:ext cx="1634" cy="1142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浮力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945688" y="3434080"/>
            <a:ext cx="884555" cy="1337310"/>
            <a:chOff x="16113" y="6086"/>
            <a:chExt cx="1393" cy="2106"/>
          </a:xfrm>
        </p:grpSpPr>
        <p:sp>
          <p:nvSpPr>
            <p:cNvPr id="180" name="SubTopic"/>
            <p:cNvSpPr/>
            <p:nvPr/>
          </p:nvSpPr>
          <p:spPr>
            <a:xfrm>
              <a:off x="16458" y="6086"/>
              <a:ext cx="1048" cy="695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轮船</a:t>
              </a:r>
            </a:p>
          </p:txBody>
        </p:sp>
        <p:sp>
          <p:nvSpPr>
            <p:cNvPr id="201" name="MMConnector"/>
            <p:cNvSpPr/>
            <p:nvPr/>
          </p:nvSpPr>
          <p:spPr>
            <a:xfrm>
              <a:off x="16113" y="7278"/>
              <a:ext cx="691" cy="915"/>
            </a:xfrm>
            <a:custGeom>
              <a:avLst/>
              <a:gdLst/>
              <a:ahLst/>
              <a:cxnLst/>
              <a:rect l="0" t="0" r="0" b="0"/>
              <a:pathLst>
                <a:path w="250800" h="237500" fill="none">
                  <a:moveTo>
                    <a:pt x="-125400" y="118750"/>
                  </a:moveTo>
                  <a:cubicBezTo>
                    <a:pt x="2259" y="118750"/>
                    <a:pt x="-13632" y="-118750"/>
                    <a:pt x="125400" y="-118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</p:grpSp>
      <p:grpSp>
        <p:nvGrpSpPr>
          <p:cNvPr id="34" name="组合 33"/>
          <p:cNvGrpSpPr/>
          <p:nvPr/>
        </p:nvGrpSpPr>
        <p:grpSpPr>
          <a:xfrm>
            <a:off x="9945688" y="3991610"/>
            <a:ext cx="1097280" cy="487680"/>
            <a:chOff x="16113" y="6964"/>
            <a:chExt cx="1728" cy="768"/>
          </a:xfrm>
        </p:grpSpPr>
        <p:sp>
          <p:nvSpPr>
            <p:cNvPr id="202" name="MMConnector"/>
            <p:cNvSpPr/>
            <p:nvPr/>
          </p:nvSpPr>
          <p:spPr>
            <a:xfrm>
              <a:off x="16113" y="7659"/>
              <a:ext cx="691" cy="73"/>
            </a:xfrm>
            <a:custGeom>
              <a:avLst/>
              <a:gdLst/>
              <a:ahLst/>
              <a:cxnLst/>
              <a:rect l="0" t="0" r="0" b="0"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88" name="SubTopic"/>
            <p:cNvSpPr/>
            <p:nvPr/>
          </p:nvSpPr>
          <p:spPr>
            <a:xfrm>
              <a:off x="16458" y="6964"/>
              <a:ext cx="1383" cy="652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潜水艇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510983" y="1672590"/>
            <a:ext cx="1323340" cy="1311910"/>
            <a:chOff x="2830" y="3312"/>
            <a:chExt cx="2084" cy="2066"/>
          </a:xfrm>
        </p:grpSpPr>
        <p:sp>
          <p:nvSpPr>
            <p:cNvPr id="321" name="MMConnector"/>
            <p:cNvSpPr/>
            <p:nvPr/>
          </p:nvSpPr>
          <p:spPr>
            <a:xfrm>
              <a:off x="4224" y="4464"/>
              <a:ext cx="691" cy="915"/>
            </a:xfrm>
            <a:custGeom>
              <a:avLst/>
              <a:gdLst/>
              <a:ahLst/>
              <a:cxnLst/>
              <a:rect l="0" t="0" r="0" b="0"/>
              <a:pathLst>
                <a:path w="250800" h="237500" fill="none">
                  <a:moveTo>
                    <a:pt x="125400" y="118750"/>
                  </a:moveTo>
                  <a:cubicBezTo>
                    <a:pt x="-2259" y="118750"/>
                    <a:pt x="13632" y="-118750"/>
                    <a:pt x="-125400" y="-118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00" name="SubTopic"/>
            <p:cNvSpPr/>
            <p:nvPr/>
          </p:nvSpPr>
          <p:spPr>
            <a:xfrm>
              <a:off x="2830" y="3312"/>
              <a:ext cx="1048" cy="695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085533" y="2741295"/>
            <a:ext cx="1762125" cy="678180"/>
            <a:chOff x="2160" y="4995"/>
            <a:chExt cx="2775" cy="1068"/>
          </a:xfrm>
        </p:grpSpPr>
        <p:sp>
          <p:nvSpPr>
            <p:cNvPr id="322" name="MMConnector"/>
            <p:cNvSpPr/>
            <p:nvPr/>
          </p:nvSpPr>
          <p:spPr>
            <a:xfrm>
              <a:off x="4245" y="5295"/>
              <a:ext cx="691" cy="768"/>
            </a:xfrm>
            <a:custGeom>
              <a:avLst/>
              <a:gdLst/>
              <a:ahLst/>
              <a:cxnLst/>
              <a:rect l="0" t="0" r="0" b="0"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08" name="SubTopic"/>
            <p:cNvSpPr/>
            <p:nvPr/>
          </p:nvSpPr>
          <p:spPr>
            <a:xfrm>
              <a:off x="2160" y="4995"/>
              <a:ext cx="1718" cy="695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产生原因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085533" y="3206115"/>
            <a:ext cx="1748790" cy="1022350"/>
            <a:chOff x="2160" y="5727"/>
            <a:chExt cx="2754" cy="1610"/>
          </a:xfrm>
        </p:grpSpPr>
        <p:sp>
          <p:nvSpPr>
            <p:cNvPr id="390" name="MMConnector"/>
            <p:cNvSpPr/>
            <p:nvPr/>
          </p:nvSpPr>
          <p:spPr>
            <a:xfrm>
              <a:off x="4224" y="5727"/>
              <a:ext cx="691" cy="1610"/>
            </a:xfrm>
            <a:custGeom>
              <a:avLst/>
              <a:gdLst/>
              <a:ahLst/>
              <a:cxnLst/>
              <a:rect l="0" t="0" r="0" b="0"/>
              <a:pathLst>
                <a:path w="250800" h="418000" fill="none">
                  <a:moveTo>
                    <a:pt x="125400" y="-209000"/>
                  </a:moveTo>
                  <a:cubicBezTo>
                    <a:pt x="-20723" y="-209000"/>
                    <a:pt x="56714" y="209000"/>
                    <a:pt x="-125400" y="2090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89" name="SubTopic"/>
            <p:cNvSpPr/>
            <p:nvPr/>
          </p:nvSpPr>
          <p:spPr>
            <a:xfrm>
              <a:off x="2160" y="5836"/>
              <a:ext cx="1718" cy="695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影响因素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69123" y="5090795"/>
            <a:ext cx="2143590" cy="1138555"/>
            <a:chOff x="-28" y="8130"/>
            <a:chExt cx="3350" cy="1793"/>
          </a:xfrm>
        </p:grpSpPr>
        <p:sp>
          <p:nvSpPr>
            <p:cNvPr id="392" name="MMConnector"/>
            <p:cNvSpPr/>
            <p:nvPr/>
          </p:nvSpPr>
          <p:spPr>
            <a:xfrm>
              <a:off x="2631" y="8619"/>
              <a:ext cx="691" cy="1304"/>
            </a:xfrm>
            <a:custGeom>
              <a:avLst/>
              <a:gdLst/>
              <a:ahLst/>
              <a:cxnLst/>
              <a:rect l="0" t="0" r="0" b="0"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91" name="SubTopic"/>
            <p:cNvSpPr/>
            <p:nvPr/>
          </p:nvSpPr>
          <p:spPr>
            <a:xfrm>
              <a:off x="-28" y="8130"/>
              <a:ext cx="2314" cy="1136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适用于液</a:t>
              </a:r>
            </a:p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体和气体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945688" y="4502785"/>
            <a:ext cx="1488440" cy="685165"/>
            <a:chOff x="16452" y="6978"/>
            <a:chExt cx="2344" cy="1079"/>
          </a:xfrm>
        </p:grpSpPr>
        <p:sp>
          <p:nvSpPr>
            <p:cNvPr id="400" name="MMConnector"/>
            <p:cNvSpPr/>
            <p:nvPr/>
          </p:nvSpPr>
          <p:spPr>
            <a:xfrm>
              <a:off x="16452" y="7289"/>
              <a:ext cx="691" cy="768"/>
            </a:xfrm>
            <a:custGeom>
              <a:avLst/>
              <a:gdLst/>
              <a:ahLst/>
              <a:cxnLst/>
              <a:rect l="0" t="0" r="0" b="0"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99" name="SubTopic"/>
            <p:cNvSpPr/>
            <p:nvPr/>
          </p:nvSpPr>
          <p:spPr>
            <a:xfrm>
              <a:off x="16797" y="6978"/>
              <a:ext cx="1999" cy="695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气球</a:t>
              </a: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和飞艇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510983" y="2206625"/>
            <a:ext cx="1323340" cy="510540"/>
            <a:chOff x="2830" y="4153"/>
            <a:chExt cx="2084" cy="804"/>
          </a:xfrm>
        </p:grpSpPr>
        <p:sp>
          <p:nvSpPr>
            <p:cNvPr id="147" name="MMConnector"/>
            <p:cNvSpPr/>
            <p:nvPr/>
          </p:nvSpPr>
          <p:spPr>
            <a:xfrm>
              <a:off x="4224" y="4885"/>
              <a:ext cx="691" cy="73"/>
            </a:xfrm>
            <a:custGeom>
              <a:avLst/>
              <a:gdLst/>
              <a:ahLst/>
              <a:cxnLst/>
              <a:rect l="0" t="0" r="0" b="0"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46" name="SubTopic"/>
            <p:cNvSpPr/>
            <p:nvPr/>
          </p:nvSpPr>
          <p:spPr>
            <a:xfrm>
              <a:off x="2830" y="4153"/>
              <a:ext cx="1048" cy="695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方向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289368" y="4504690"/>
            <a:ext cx="1322705" cy="509905"/>
            <a:chOff x="1238" y="7125"/>
            <a:chExt cx="2083" cy="803"/>
          </a:xfrm>
        </p:grpSpPr>
        <p:sp>
          <p:nvSpPr>
            <p:cNvPr id="8" name="MMConnector"/>
            <p:cNvSpPr/>
            <p:nvPr/>
          </p:nvSpPr>
          <p:spPr>
            <a:xfrm>
              <a:off x="2631" y="7856"/>
              <a:ext cx="691" cy="73"/>
            </a:xfrm>
            <a:custGeom>
              <a:avLst/>
              <a:gdLst/>
              <a:ahLst/>
              <a:cxnLst/>
              <a:rect l="0" t="0" r="0" b="0"/>
              <a:pathLst>
                <a:path w="250800" h="19000" fill="none">
                  <a:moveTo>
                    <a:pt x="125400" y="9500"/>
                  </a:moveTo>
                  <a:cubicBezTo>
                    <a:pt x="25080" y="9500"/>
                    <a:pt x="-50160" y="-9500"/>
                    <a:pt x="-125400" y="-95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9" name="SubTopic"/>
            <p:cNvSpPr/>
            <p:nvPr/>
          </p:nvSpPr>
          <p:spPr>
            <a:xfrm>
              <a:off x="1238" y="7125"/>
              <a:ext cx="1048" cy="695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公式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766878" y="2058035"/>
            <a:ext cx="1812925" cy="1500505"/>
            <a:chOff x="11170" y="3919"/>
            <a:chExt cx="2855" cy="2363"/>
          </a:xfrm>
        </p:grpSpPr>
        <p:sp>
          <p:nvSpPr>
            <p:cNvPr id="105" name="MMConnector"/>
            <p:cNvSpPr/>
            <p:nvPr/>
          </p:nvSpPr>
          <p:spPr>
            <a:xfrm rot="1080000">
              <a:off x="11170" y="5229"/>
              <a:ext cx="864" cy="1053"/>
            </a:xfrm>
            <a:custGeom>
              <a:avLst/>
              <a:gdLst/>
              <a:ahLst/>
              <a:cxnLst/>
              <a:rect l="0" t="0" r="0" b="0"/>
              <a:pathLst>
                <a:path w="826628" h="379619">
                  <a:moveTo>
                    <a:pt x="-197956" y="105484"/>
                  </a:moveTo>
                  <a:cubicBezTo>
                    <a:pt x="-214882" y="114446"/>
                    <a:pt x="-220212" y="131307"/>
                    <a:pt x="-213190" y="144141"/>
                  </a:cubicBezTo>
                  <a:cubicBezTo>
                    <a:pt x="-206167" y="156976"/>
                    <a:pt x="-188883" y="161940"/>
                    <a:pt x="-172419" y="152155"/>
                  </a:cubicBezTo>
                  <a:cubicBezTo>
                    <a:pt x="-156890" y="142924"/>
                    <a:pt x="-141360" y="133693"/>
                    <a:pt x="-126076" y="124162"/>
                  </a:cubicBezTo>
                  <a:cubicBezTo>
                    <a:pt x="-110792" y="114630"/>
                    <a:pt x="-95754" y="104798"/>
                    <a:pt x="-80852" y="94827"/>
                  </a:cubicBezTo>
                  <a:cubicBezTo>
                    <a:pt x="-65950" y="84857"/>
                    <a:pt x="-51184" y="74749"/>
                    <a:pt x="-36533" y="64540"/>
                  </a:cubicBezTo>
                  <a:cubicBezTo>
                    <a:pt x="-21881" y="54330"/>
                    <a:pt x="-7344" y="44020"/>
                    <a:pt x="7130" y="33678"/>
                  </a:cubicBezTo>
                  <a:cubicBezTo>
                    <a:pt x="21605" y="23335"/>
                    <a:pt x="36016" y="12961"/>
                    <a:pt x="50411" y="2614"/>
                  </a:cubicBezTo>
                  <a:cubicBezTo>
                    <a:pt x="64807" y="-7734"/>
                    <a:pt x="79186" y="-18054"/>
                    <a:pt x="93597" y="-28283"/>
                  </a:cubicBezTo>
                  <a:cubicBezTo>
                    <a:pt x="108009" y="-38513"/>
                    <a:pt x="122453" y="-48652"/>
                    <a:pt x="136976" y="-58637"/>
                  </a:cubicBezTo>
                  <a:cubicBezTo>
                    <a:pt x="151500" y="-68622"/>
                    <a:pt x="166103" y="-78453"/>
                    <a:pt x="180830" y="-88062"/>
                  </a:cubicBezTo>
                  <a:cubicBezTo>
                    <a:pt x="195556" y="-97670"/>
                    <a:pt x="210406" y="-107058"/>
                    <a:pt x="225417" y="-116153"/>
                  </a:cubicBezTo>
                  <a:cubicBezTo>
                    <a:pt x="240428" y="-125249"/>
                    <a:pt x="255599" y="-134052"/>
                    <a:pt x="270963" y="-142492"/>
                  </a:cubicBezTo>
                  <a:cubicBezTo>
                    <a:pt x="286326" y="-150932"/>
                    <a:pt x="301881" y="-159009"/>
                    <a:pt x="317640" y="-166651"/>
                  </a:cubicBezTo>
                  <a:cubicBezTo>
                    <a:pt x="333399" y="-174292"/>
                    <a:pt x="349363" y="-181500"/>
                    <a:pt x="365550" y="-188207"/>
                  </a:cubicBezTo>
                  <a:cubicBezTo>
                    <a:pt x="381737" y="-194914"/>
                    <a:pt x="398147" y="-201122"/>
                    <a:pt x="414709" y="-206774"/>
                  </a:cubicBezTo>
                  <a:cubicBezTo>
                    <a:pt x="431272" y="-212426"/>
                    <a:pt x="447988" y="-217522"/>
                    <a:pt x="465044" y="-222029"/>
                  </a:cubicBezTo>
                  <a:cubicBezTo>
                    <a:pt x="482099" y="-226535"/>
                    <a:pt x="499495" y="-230453"/>
                    <a:pt x="516394" y="-233745"/>
                  </a:cubicBezTo>
                  <a:cubicBezTo>
                    <a:pt x="533292" y="-237037"/>
                    <a:pt x="549695" y="-239704"/>
                    <a:pt x="568536" y="-241813"/>
                  </a:cubicBezTo>
                  <a:cubicBezTo>
                    <a:pt x="587378" y="-243922"/>
                    <a:pt x="608660" y="-245473"/>
                    <a:pt x="621217" y="-246245"/>
                  </a:cubicBezTo>
                  <a:cubicBezTo>
                    <a:pt x="633775" y="-247016"/>
                    <a:pt x="637607" y="-247008"/>
                    <a:pt x="641440" y="-247000"/>
                  </a:cubicBezTo>
                  <a:cubicBezTo>
                    <a:pt x="644176" y="-246994"/>
                    <a:pt x="646000" y="-248710"/>
                    <a:pt x="646000" y="-250800"/>
                  </a:cubicBezTo>
                  <a:cubicBezTo>
                    <a:pt x="646000" y="-252890"/>
                    <a:pt x="644172" y="-254459"/>
                    <a:pt x="641440" y="-254600"/>
                  </a:cubicBezTo>
                  <a:cubicBezTo>
                    <a:pt x="637583" y="-254799"/>
                    <a:pt x="633725" y="-254998"/>
                    <a:pt x="621000" y="-254845"/>
                  </a:cubicBezTo>
                  <a:cubicBezTo>
                    <a:pt x="608276" y="-254691"/>
                    <a:pt x="586683" y="-254185"/>
                    <a:pt x="567488" y="-252990"/>
                  </a:cubicBezTo>
                  <a:cubicBezTo>
                    <a:pt x="548292" y="-251794"/>
                    <a:pt x="531494" y="-249909"/>
                    <a:pt x="514132" y="-247408"/>
                  </a:cubicBezTo>
                  <a:cubicBezTo>
                    <a:pt x="496771" y="-244907"/>
                    <a:pt x="478847" y="-241791"/>
                    <a:pt x="461213" y="-238050"/>
                  </a:cubicBezTo>
                  <a:cubicBezTo>
                    <a:pt x="443579" y="-234309"/>
                    <a:pt x="426234" y="-229944"/>
                    <a:pt x="409003" y="-224998"/>
                  </a:cubicBezTo>
                  <a:cubicBezTo>
                    <a:pt x="391772" y="-220052"/>
                    <a:pt x="374655" y="-214524"/>
                    <a:pt x="357736" y="-208472"/>
                  </a:cubicBezTo>
                  <a:cubicBezTo>
                    <a:pt x="340817" y="-202420"/>
                    <a:pt x="324096" y="-195843"/>
                    <a:pt x="307570" y="-188813"/>
                  </a:cubicBezTo>
                  <a:cubicBezTo>
                    <a:pt x="291043" y="-181783"/>
                    <a:pt x="274711" y="-174300"/>
                    <a:pt x="258572" y="-166443"/>
                  </a:cubicBezTo>
                  <a:cubicBezTo>
                    <a:pt x="242433" y="-158587"/>
                    <a:pt x="226488" y="-150356"/>
                    <a:pt x="210718" y="-141834"/>
                  </a:cubicBezTo>
                  <a:cubicBezTo>
                    <a:pt x="194948" y="-133311"/>
                    <a:pt x="179352" y="-124496"/>
                    <a:pt x="163903" y="-115469"/>
                  </a:cubicBezTo>
                  <a:cubicBezTo>
                    <a:pt x="148454" y="-106441"/>
                    <a:pt x="133151" y="-97201"/>
                    <a:pt x="117959" y="-87825"/>
                  </a:cubicBezTo>
                  <a:cubicBezTo>
                    <a:pt x="102767" y="-78448"/>
                    <a:pt x="87686" y="-68935"/>
                    <a:pt x="72677" y="-59357"/>
                  </a:cubicBezTo>
                  <a:cubicBezTo>
                    <a:pt x="57668" y="-49779"/>
                    <a:pt x="42731" y="-40137"/>
                    <a:pt x="27826" y="-30501"/>
                  </a:cubicBezTo>
                  <a:cubicBezTo>
                    <a:pt x="12920" y="-20864"/>
                    <a:pt x="-1953" y="-11233"/>
                    <a:pt x="-16834" y="-1671"/>
                  </a:cubicBezTo>
                  <a:cubicBezTo>
                    <a:pt x="-31715" y="7890"/>
                    <a:pt x="-46603" y="17382"/>
                    <a:pt x="-61538" y="26730"/>
                  </a:cubicBezTo>
                  <a:cubicBezTo>
                    <a:pt x="-76473" y="36079"/>
                    <a:pt x="-91454" y="45284"/>
                    <a:pt x="-106504" y="54312"/>
                  </a:cubicBezTo>
                  <a:cubicBezTo>
                    <a:pt x="-121553" y="63340"/>
                    <a:pt x="-136671" y="72190"/>
                    <a:pt x="-151924" y="80689"/>
                  </a:cubicBezTo>
                  <a:cubicBezTo>
                    <a:pt x="-167177" y="89188"/>
                    <a:pt x="-182567" y="97336"/>
                    <a:pt x="-197956" y="105484"/>
                  </a:cubicBezTo>
                  <a:close/>
                </a:path>
              </a:pathLst>
            </a:custGeom>
            <a:solidFill>
              <a:srgbClr val="96E54E"/>
            </a:solidFill>
            <a:ln w="7600" cap="rnd">
              <a:solidFill>
                <a:srgbClr val="96E54E"/>
              </a:solidFill>
              <a:round/>
            </a:ln>
          </p:spPr>
        </p:sp>
        <p:sp>
          <p:nvSpPr>
            <p:cNvPr id="104" name="MainTopic"/>
            <p:cNvSpPr/>
            <p:nvPr/>
          </p:nvSpPr>
          <p:spPr>
            <a:xfrm>
              <a:off x="12197" y="3919"/>
              <a:ext cx="1828" cy="1537"/>
            </a:xfrm>
            <a:custGeom>
              <a:avLst/>
              <a:gdLst>
                <a:gd name="rtl" fmla="*/ 135280 w 1314800"/>
                <a:gd name="rtt" fmla="*/ 71440 h 296400"/>
                <a:gd name="rtr" fmla="*/ 1176480 w 1314800"/>
                <a:gd name="rtb" fmla="*/ 238640 h 296400"/>
              </a:gdLst>
              <a:ahLst/>
              <a:cxnLst/>
              <a:rect l="rtl" t="rtt" r="rtr" b="rtb"/>
              <a:pathLst>
                <a:path w="1314800" h="296400">
                  <a:moveTo>
                    <a:pt x="30400" y="0"/>
                  </a:moveTo>
                  <a:lnTo>
                    <a:pt x="1284400" y="0"/>
                  </a:lnTo>
                  <a:cubicBezTo>
                    <a:pt x="1301181" y="0"/>
                    <a:pt x="1314800" y="13619"/>
                    <a:pt x="1314800" y="30400"/>
                  </a:cubicBezTo>
                  <a:lnTo>
                    <a:pt x="1314800" y="266000"/>
                  </a:lnTo>
                  <a:cubicBezTo>
                    <a:pt x="1314800" y="282781"/>
                    <a:pt x="1301181" y="296400"/>
                    <a:pt x="1284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物体的</a:t>
              </a:r>
            </a:p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浮沉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809038" y="1537335"/>
            <a:ext cx="2070735" cy="1311910"/>
            <a:chOff x="14470" y="3162"/>
            <a:chExt cx="3261" cy="2066"/>
          </a:xfrm>
        </p:grpSpPr>
        <p:sp>
          <p:nvSpPr>
            <p:cNvPr id="26" name="SubTopic"/>
            <p:cNvSpPr/>
            <p:nvPr/>
          </p:nvSpPr>
          <p:spPr>
            <a:xfrm>
              <a:off x="14847" y="3162"/>
              <a:ext cx="2885" cy="695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上浮</a:t>
              </a:r>
              <a:r>
                <a:rPr lang="en-US" alt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→</a:t>
              </a:r>
              <a:r>
                <a:rPr lang="zh-CN" altLang="en-US" sz="2400">
                  <a:solidFill>
                    <a:srgbClr val="303030"/>
                  </a:solidFill>
                  <a:latin typeface="宋体" panose="02010600030101010101" pitchFamily="2" charset="-122"/>
                </a:rPr>
                <a:t>漂浮</a:t>
              </a:r>
            </a:p>
          </p:txBody>
        </p:sp>
        <p:sp>
          <p:nvSpPr>
            <p:cNvPr id="28" name="MMConnector"/>
            <p:cNvSpPr/>
            <p:nvPr/>
          </p:nvSpPr>
          <p:spPr>
            <a:xfrm>
              <a:off x="14470" y="4314"/>
              <a:ext cx="756" cy="915"/>
            </a:xfrm>
            <a:custGeom>
              <a:avLst/>
              <a:gdLst/>
              <a:ahLst/>
              <a:cxnLst/>
              <a:rect l="0" t="0" r="0" b="0"/>
              <a:pathLst>
                <a:path w="250800" h="237500" fill="none">
                  <a:moveTo>
                    <a:pt x="-125400" y="118750"/>
                  </a:moveTo>
                  <a:cubicBezTo>
                    <a:pt x="2259" y="118750"/>
                    <a:pt x="-13632" y="-118750"/>
                    <a:pt x="125400" y="-118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</p:grpSp>
      <p:grpSp>
        <p:nvGrpSpPr>
          <p:cNvPr id="41" name="组合 40"/>
          <p:cNvGrpSpPr/>
          <p:nvPr/>
        </p:nvGrpSpPr>
        <p:grpSpPr>
          <a:xfrm>
            <a:off x="8809038" y="2071370"/>
            <a:ext cx="2070735" cy="510540"/>
            <a:chOff x="14470" y="4003"/>
            <a:chExt cx="3261" cy="804"/>
          </a:xfrm>
        </p:grpSpPr>
        <p:sp>
          <p:nvSpPr>
            <p:cNvPr id="24" name="MMConnector"/>
            <p:cNvSpPr/>
            <p:nvPr/>
          </p:nvSpPr>
          <p:spPr>
            <a:xfrm>
              <a:off x="14470" y="4735"/>
              <a:ext cx="691" cy="73"/>
            </a:xfrm>
            <a:custGeom>
              <a:avLst/>
              <a:gdLst/>
              <a:ahLst/>
              <a:cxnLst/>
              <a:rect l="0" t="0" r="0" b="0"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29" name="SubTopic"/>
            <p:cNvSpPr/>
            <p:nvPr/>
          </p:nvSpPr>
          <p:spPr>
            <a:xfrm>
              <a:off x="14815" y="4003"/>
              <a:ext cx="2917" cy="695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悬浮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8809038" y="2611755"/>
            <a:ext cx="2070735" cy="685165"/>
            <a:chOff x="14470" y="4854"/>
            <a:chExt cx="3261" cy="1079"/>
          </a:xfrm>
        </p:grpSpPr>
        <p:sp>
          <p:nvSpPr>
            <p:cNvPr id="31" name="MMConnector"/>
            <p:cNvSpPr/>
            <p:nvPr/>
          </p:nvSpPr>
          <p:spPr>
            <a:xfrm>
              <a:off x="14470" y="5165"/>
              <a:ext cx="691" cy="768"/>
            </a:xfrm>
            <a:custGeom>
              <a:avLst/>
              <a:gdLst/>
              <a:ahLst/>
              <a:cxnLst/>
              <a:rect l="0" t="0" r="0" b="0"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32" name="SubTopic"/>
            <p:cNvSpPr/>
            <p:nvPr/>
          </p:nvSpPr>
          <p:spPr>
            <a:xfrm>
              <a:off x="14815" y="4854"/>
              <a:ext cx="2917" cy="695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altLang="en-US" sz="2400">
                  <a:solidFill>
                    <a:srgbClr val="303030"/>
                  </a:solidFill>
                  <a:latin typeface="宋体" panose="02010600030101010101" pitchFamily="2" charset="-122"/>
                  <a:sym typeface="+mn-ea"/>
                </a:rPr>
                <a:t>下沉</a:t>
              </a:r>
              <a:r>
                <a:rPr lang="en-US" altLang="zh-CN" sz="2400">
                  <a:solidFill>
                    <a:srgbClr val="303030"/>
                  </a:solidFill>
                  <a:latin typeface="宋体" panose="02010600030101010101" pitchFamily="2" charset="-122"/>
                  <a:sym typeface="+mn-ea"/>
                </a:rPr>
                <a:t>→</a:t>
              </a:r>
              <a:r>
                <a:rPr lang="zh-CN" altLang="en-US" sz="2400">
                  <a:solidFill>
                    <a:srgbClr val="303030"/>
                  </a:solidFill>
                  <a:latin typeface="宋体" panose="02010600030101010101" pitchFamily="2" charset="-122"/>
                  <a:sym typeface="+mn-ea"/>
                </a:rPr>
                <a:t>沉底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279208" y="3952240"/>
            <a:ext cx="1323340" cy="1311910"/>
            <a:chOff x="2830" y="3312"/>
            <a:chExt cx="2084" cy="2066"/>
          </a:xfrm>
        </p:grpSpPr>
        <p:sp>
          <p:nvSpPr>
            <p:cNvPr id="14" name="MMConnector"/>
            <p:cNvSpPr/>
            <p:nvPr/>
          </p:nvSpPr>
          <p:spPr>
            <a:xfrm>
              <a:off x="4224" y="4464"/>
              <a:ext cx="691" cy="915"/>
            </a:xfrm>
            <a:custGeom>
              <a:avLst/>
              <a:gdLst/>
              <a:ahLst/>
              <a:cxnLst/>
              <a:rect l="0" t="0" r="0" b="0"/>
              <a:pathLst>
                <a:path w="250800" h="237500" fill="none">
                  <a:moveTo>
                    <a:pt x="125400" y="118750"/>
                  </a:moveTo>
                  <a:cubicBezTo>
                    <a:pt x="-2259" y="118750"/>
                    <a:pt x="13632" y="-118750"/>
                    <a:pt x="-125400" y="-118750"/>
                  </a:cubicBezTo>
                </a:path>
              </a:pathLst>
            </a:custGeom>
            <a:noFill/>
            <a:ln w="15200" cap="rnd">
              <a:solidFill>
                <a:srgbClr val="96E54E"/>
              </a:solidFill>
              <a:round/>
            </a:ln>
          </p:spPr>
        </p:sp>
        <p:sp>
          <p:nvSpPr>
            <p:cNvPr id="15" name="SubTopic"/>
            <p:cNvSpPr/>
            <p:nvPr/>
          </p:nvSpPr>
          <p:spPr>
            <a:xfrm>
              <a:off x="2830" y="3312"/>
              <a:ext cx="1048" cy="695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rgbClr val="96E54E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1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5870893" y="3749675"/>
            <a:ext cx="309880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9283" y="2353310"/>
            <a:ext cx="10931525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一、浮力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定义：</a:t>
            </a:r>
            <a:r>
              <a: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浸在液体中的物体受到</a:t>
            </a:r>
            <a:r>
              <a:rPr 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</a:t>
            </a:r>
            <a:r>
              <a: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的力,这个力叫做浮力.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方向：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___________.</a:t>
            </a:r>
            <a:endParaRPr lang="zh-CN" altLang="en-US" sz="24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3.</a:t>
            </a:r>
            <a:r>
              <a: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影响</a:t>
            </a:r>
            <a:r>
              <a:rPr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影响原因:浸没在液体中的物体,其上、下表面受到液体对它的压力不同.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4.影响浮力大小的因素:物体在液体中所受浮力的大小,跟它浸在液体中的_______有关;跟液体的_______有关.物体浸在液体中的_______越大、液体的________越大,浮力就越大.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146993" y="3001645"/>
            <a:ext cx="88201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向上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964373" y="3542665"/>
            <a:ext cx="163893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竖直向上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293668" y="4654550"/>
            <a:ext cx="88201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体积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692083" y="5175885"/>
            <a:ext cx="86169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密度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905308" y="5175885"/>
            <a:ext cx="9626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体积</a:t>
            </a:r>
          </a:p>
        </p:txBody>
      </p:sp>
      <p:grpSp>
        <p:nvGrpSpPr>
          <p:cNvPr id="45062" name="组合 61"/>
          <p:cNvGrpSpPr/>
          <p:nvPr/>
        </p:nvGrpSpPr>
        <p:grpSpPr>
          <a:xfrm>
            <a:off x="3054668" y="909408"/>
            <a:ext cx="6281420" cy="645039"/>
            <a:chOff x="4741" y="1321"/>
            <a:chExt cx="9592" cy="1231"/>
          </a:xfrm>
        </p:grpSpPr>
        <p:pic>
          <p:nvPicPr>
            <p:cNvPr id="45063" name="图片 62" descr="2020试题研究版式2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41" y="1379"/>
              <a:ext cx="9592" cy="113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5064" name="文本框 63"/>
            <p:cNvSpPr txBox="1"/>
            <p:nvPr/>
          </p:nvSpPr>
          <p:spPr>
            <a:xfrm>
              <a:off x="5798" y="1321"/>
              <a:ext cx="7828" cy="12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知识精讲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01041" y="1777365"/>
            <a:ext cx="10838815" cy="600075"/>
            <a:chOff x="921" y="2643"/>
            <a:chExt cx="17069" cy="945"/>
          </a:xfrm>
        </p:grpSpPr>
        <p:pic>
          <p:nvPicPr>
            <p:cNvPr id="39" name="图片 38" descr="9"/>
            <p:cNvPicPr>
              <a:picLocks noChangeAspect="1"/>
            </p:cNvPicPr>
            <p:nvPr/>
          </p:nvPicPr>
          <p:blipFill>
            <a:blip r:embed="rId4"/>
            <a:srcRect t="9970" r="29594" b="6445"/>
            <a:stretch>
              <a:fillRect/>
            </a:stretch>
          </p:blipFill>
          <p:spPr>
            <a:xfrm>
              <a:off x="921" y="2643"/>
              <a:ext cx="17069" cy="896"/>
            </a:xfrm>
            <a:prstGeom prst="rect">
              <a:avLst/>
            </a:prstGeom>
          </p:spPr>
        </p:pic>
        <p:sp>
          <p:nvSpPr>
            <p:cNvPr id="45079" name="文本框 78"/>
            <p:cNvSpPr txBox="1"/>
            <p:nvPr/>
          </p:nvSpPr>
          <p:spPr>
            <a:xfrm>
              <a:off x="2711" y="2717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0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考点清单</a:t>
              </a: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9843453" y="5175885"/>
            <a:ext cx="8509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密度</a:t>
            </a:r>
          </a:p>
        </p:txBody>
      </p:sp>
      <p:sp>
        <p:nvSpPr>
          <p:cNvPr id="11" name="流程图: 终止 10">
            <a:hlinkClick r:id="rId5" action="ppaction://hlinksldjump"/>
          </p:cNvPr>
          <p:cNvSpPr/>
          <p:nvPr/>
        </p:nvSpPr>
        <p:spPr>
          <a:xfrm>
            <a:off x="9167813" y="5985510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6003608" y="5275580"/>
            <a:ext cx="243840" cy="506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96913" y="848360"/>
            <a:ext cx="11085830" cy="5077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二、阿基米德原理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1.内容:浸在液体中的物体受到向上的浮力,浮力的大小等于它排开的液体所受的__________.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2.公式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</a:t>
            </a:r>
            <a:r>
              <a:rPr lang="en-US" altLang="zh-CN" sz="240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浮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=</a:t>
            </a: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G</a:t>
            </a:r>
            <a:r>
              <a:rPr lang="en-US" altLang="zh-CN" sz="240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排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=__________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</a:t>
            </a:r>
            <a:r>
              <a:rPr lang="en-US" altLang="zh-CN" sz="240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浮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表示浮力，单位为N；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G</a:t>
            </a:r>
            <a:r>
              <a:rPr lang="en-US" altLang="zh-CN" sz="240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排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表示排开的液体的重力，单位为N；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ρ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液表示液体密度,单位为kg/m</a:t>
            </a:r>
            <a:r>
              <a:rPr lang="en-US" altLang="zh-CN" sz="2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;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i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V</a:t>
            </a:r>
            <a:r>
              <a:rPr lang="en-US" altLang="zh-CN" sz="2400" baseline="-25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排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表示物体排开液体的体积,单位为m</a:t>
            </a:r>
            <a:r>
              <a:rPr lang="en-US" altLang="zh-CN" sz="2400" baseline="30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.</a:t>
            </a:r>
          </a:p>
          <a:p>
            <a:pPr fontAlgn="auto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3.适用范围:阿基米德原理不仅适用于________,也适用于_________.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934403" y="2030730"/>
            <a:ext cx="111061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重力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895283" y="2554605"/>
            <a:ext cx="111061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altLang="en-US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液</a:t>
            </a:r>
            <a:r>
              <a:rPr lang="zh-CN" altLang="en-US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gV</a:t>
            </a:r>
            <a:r>
              <a:rPr lang="zh-CN" altLang="en-US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排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835333" y="5321935"/>
            <a:ext cx="8737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液体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388668" y="5321935"/>
            <a:ext cx="87376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气体</a:t>
            </a:r>
          </a:p>
        </p:txBody>
      </p:sp>
      <p:sp>
        <p:nvSpPr>
          <p:cNvPr id="11" name="流程图: 终止 10">
            <a:hlinkClick r:id="rId3" action="ppaction://hlinksldjump"/>
          </p:cNvPr>
          <p:cNvSpPr/>
          <p:nvPr/>
        </p:nvSpPr>
        <p:spPr>
          <a:xfrm>
            <a:off x="9167813" y="5985510"/>
            <a:ext cx="2034540" cy="477520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流程图: 离页连接符 16"/>
          <p:cNvSpPr/>
          <p:nvPr/>
        </p:nvSpPr>
        <p:spPr>
          <a:xfrm rot="5400000">
            <a:off x="10196154" y="3291205"/>
            <a:ext cx="2831465" cy="1164590"/>
          </a:xfrm>
          <a:prstGeom prst="flowChartOffpageConnector">
            <a:avLst/>
          </a:prstGeom>
          <a:solidFill>
            <a:srgbClr val="008E40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algn="ctr"/>
            <a:r>
              <a:rPr lang="zh-CN" altLang="en-US" sz="4400" b="1">
                <a:solidFill>
                  <a:prstClr val="white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栏目导航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2393633" y="937895"/>
            <a:ext cx="6904355" cy="828040"/>
            <a:chOff x="4509" y="3668"/>
            <a:chExt cx="10873" cy="1304"/>
          </a:xfrm>
        </p:grpSpPr>
        <p:sp>
          <p:nvSpPr>
            <p:cNvPr id="10" name="圆角矩形 6"/>
            <p:cNvSpPr/>
            <p:nvPr>
              <p:custDataLst>
                <p:tags r:id="rId6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 fontAlgn="auto"/>
              <a:endParaRPr lang="zh-CN" altLang="en-US" sz="3200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13" name="椭圆 7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 fontAlgn="auto"/>
              <a:endParaRPr lang="zh-CN" altLang="en-US" strike="noStrike" noProof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6" name="图片 8" descr="113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9" name="文本框 18">
              <a:hlinkClick r:id="rId10" action="ppaction://hlinksldjump"/>
            </p:cNvPr>
            <p:cNvSpPr txBox="1"/>
            <p:nvPr/>
          </p:nvSpPr>
          <p:spPr>
            <a:xfrm>
              <a:off x="6783" y="3812"/>
              <a:ext cx="83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湖南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年中考真题精选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393635" y="2085975"/>
            <a:ext cx="6904354" cy="828040"/>
            <a:chOff x="4509" y="3668"/>
            <a:chExt cx="10873" cy="1304"/>
          </a:xfrm>
        </p:grpSpPr>
        <p:sp>
          <p:nvSpPr>
            <p:cNvPr id="21" name="圆角矩形 6"/>
            <p:cNvSpPr/>
            <p:nvPr>
              <p:custDataLst>
                <p:tags r:id="rId4"/>
              </p:custDataLst>
            </p:nvPr>
          </p:nvSpPr>
          <p:spPr>
            <a:xfrm flipV="1">
              <a:off x="6040" y="3668"/>
              <a:ext cx="9342" cy="1247"/>
            </a:xfrm>
            <a:prstGeom prst="snip1Rect">
              <a:avLst/>
            </a:prstGeom>
            <a:ln>
              <a:solidFill>
                <a:srgbClr val="008E4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<a:lstStyle/>
            <a:p>
              <a:pPr algn="ctr"/>
              <a:endParaRPr lang="zh-CN" altLang="en-US" sz="3200" noProof="1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22" name="椭圆 7"/>
            <p:cNvSpPr>
              <a:spLocks noChangeAspect="1"/>
            </p:cNvSpPr>
            <p:nvPr>
              <p:custDataLst>
                <p:tags r:id="rId5"/>
              </p:custDataLst>
            </p:nvPr>
          </p:nvSpPr>
          <p:spPr>
            <a:xfrm rot="16200000">
              <a:off x="4510" y="3669"/>
              <a:ext cx="1302" cy="1304"/>
            </a:xfrm>
            <a:prstGeom prst="snipRoundRect">
              <a:avLst/>
            </a:prstGeom>
            <a:solidFill>
              <a:srgbClr val="008E40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<a:normAutofit/>
            </a:bodyPr>
            <a:lstStyle/>
            <a:p>
              <a:pPr algn="ctr"/>
              <a:endParaRPr lang="zh-CN" altLang="en-US" noProof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23" name="图片 8" descr="113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826" y="3942"/>
              <a:ext cx="785" cy="6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4" name="文本框 23">
              <a:hlinkClick r:id="rId11" action="ppaction://hlinksldjump"/>
            </p:cNvPr>
            <p:cNvSpPr txBox="1"/>
            <p:nvPr/>
          </p:nvSpPr>
          <p:spPr>
            <a:xfrm>
              <a:off x="6444" y="3812"/>
              <a:ext cx="8325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黑体" panose="02010609060101010101" pitchFamily="49" charset="-122"/>
                </a:rPr>
                <a:t>知识精讲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321878" y="3720466"/>
            <a:ext cx="6903085" cy="828040"/>
            <a:chOff x="4509" y="7824"/>
            <a:chExt cx="10871" cy="1304"/>
          </a:xfrm>
        </p:grpSpPr>
        <p:grpSp>
          <p:nvGrpSpPr>
            <p:cNvPr id="3085" name="组合 4"/>
            <p:cNvGrpSpPr/>
            <p:nvPr userDrawn="1"/>
          </p:nvGrpSpPr>
          <p:grpSpPr>
            <a:xfrm>
              <a:off x="4509" y="7824"/>
              <a:ext cx="10871" cy="1304"/>
              <a:chOff x="5246" y="3834"/>
              <a:chExt cx="10176" cy="1304"/>
            </a:xfrm>
          </p:grpSpPr>
          <p:sp>
            <p:nvSpPr>
              <p:cNvPr id="26" name="圆角矩形 6"/>
              <p:cNvSpPr/>
              <p:nvPr>
                <p:custDataLst>
                  <p:tags r:id="rId2"/>
                </p:custDataLst>
              </p:nvPr>
            </p:nvSpPr>
            <p:spPr>
              <a:xfrm flipV="1">
                <a:off x="6777" y="3834"/>
                <a:ext cx="8645" cy="1247"/>
              </a:xfrm>
              <a:prstGeom prst="snip1Rect">
                <a:avLst/>
              </a:prstGeom>
              <a:ln>
                <a:solidFill>
                  <a:srgbClr val="008E4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Overflow="overflow" horzOverflow="overflow" vert="horz" wrap="square" lIns="485904" tIns="45710" rIns="91421" bIns="45710" numCol="1" spcCol="0" rtlCol="0" fromWordArt="0" anchor="ctr" anchorCtr="0" forceAA="0" compatLnSpc="1"/>
              <a:lstStyle/>
              <a:p>
                <a:pPr algn="ctr"/>
                <a:endParaRPr lang="zh-CN" altLang="en-US" sz="3200" noProof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endParaRPr>
              </a:p>
            </p:txBody>
          </p:sp>
          <p:sp>
            <p:nvSpPr>
              <p:cNvPr id="27" name="椭圆 7"/>
              <p:cNvSpPr>
                <a:spLocks noChangeAspect="1"/>
              </p:cNvSpPr>
              <p:nvPr>
                <p:custDataLst>
                  <p:tags r:id="rId3"/>
                </p:custDataLst>
              </p:nvPr>
            </p:nvSpPr>
            <p:spPr>
              <a:xfrm rot="16200000">
                <a:off x="5247" y="3835"/>
                <a:ext cx="1302" cy="1304"/>
              </a:xfrm>
              <a:prstGeom prst="snipRoundRect">
                <a:avLst/>
              </a:prstGeom>
              <a:solidFill>
                <a:srgbClr val="008E40"/>
              </a:solidFill>
              <a:ln w="12700" cap="flat" cmpd="sng" algn="ctr">
                <a:noFill/>
                <a:prstDash val="solid"/>
                <a:miter lim="800000"/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21" tIns="45710" rIns="91421" bIns="45710" numCol="1" spcCol="0" rtlCol="0" fromWordArt="0" anchor="ctr" anchorCtr="0" forceAA="0" compatLnSpc="1">
                <a:normAutofit/>
              </a:bodyPr>
              <a:lstStyle/>
              <a:p>
                <a:pPr algn="ctr"/>
                <a:endParaRPr lang="zh-CN" altLang="en-US" noProof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pic>
            <p:nvPicPr>
              <p:cNvPr id="3088" name="图片 8" descr="113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563" y="4108"/>
                <a:ext cx="785" cy="69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8" name="文本框 27">
              <a:hlinkClick r:id="rId12" action="ppaction://hlinksldjump"/>
            </p:cNvPr>
            <p:cNvSpPr txBox="1"/>
            <p:nvPr/>
          </p:nvSpPr>
          <p:spPr>
            <a:xfrm>
              <a:off x="6415" y="8043"/>
              <a:ext cx="8692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实验突破</a:t>
              </a:r>
              <a:r>
                <a:rPr lang="en-US" altLang="zh-CN" sz="3200" b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--</a:t>
              </a:r>
              <a:r>
                <a:rPr lang="zh-CN" altLang="en-US" sz="3200" b="1">
                  <a:solidFill>
                    <a:prstClr val="black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科学探究素养提升</a:t>
              </a:r>
            </a:p>
          </p:txBody>
        </p:sp>
      </p:grpSp>
      <p:sp>
        <p:nvSpPr>
          <p:cNvPr id="29" name="文本框 78">
            <a:hlinkClick r:id="rId11" action="ppaction://hlinksldjump"/>
          </p:cNvPr>
          <p:cNvSpPr txBox="1"/>
          <p:nvPr/>
        </p:nvSpPr>
        <p:spPr>
          <a:xfrm>
            <a:off x="4097973" y="3024505"/>
            <a:ext cx="189357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考点清单</a:t>
            </a:r>
          </a:p>
        </p:txBody>
      </p:sp>
      <p:sp>
        <p:nvSpPr>
          <p:cNvPr id="31" name="文本框 78">
            <a:hlinkClick r:id="rId13" action="ppaction://hlinksldjump"/>
          </p:cNvPr>
          <p:cNvSpPr txBox="1"/>
          <p:nvPr/>
        </p:nvSpPr>
        <p:spPr>
          <a:xfrm>
            <a:off x="6481128" y="3024505"/>
            <a:ext cx="237934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3000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重难点突破</a:t>
            </a:r>
          </a:p>
        </p:txBody>
      </p:sp>
      <p:sp>
        <p:nvSpPr>
          <p:cNvPr id="32" name="矩形 10">
            <a:hlinkClick r:id="rId12" action="ppaction://hlinksldjump"/>
          </p:cNvPr>
          <p:cNvSpPr/>
          <p:nvPr/>
        </p:nvSpPr>
        <p:spPr>
          <a:xfrm>
            <a:off x="2140268" y="4735195"/>
            <a:ext cx="708469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sz="3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实验</a:t>
            </a:r>
            <a:r>
              <a:rPr lang="en-US" altLang="zh-CN" sz="3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sz="3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sz="3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探究浮力的大小跟哪些因素有关</a:t>
            </a:r>
          </a:p>
        </p:txBody>
      </p:sp>
      <p:sp>
        <p:nvSpPr>
          <p:cNvPr id="2" name="矩形 10">
            <a:hlinkClick r:id="rId14" action="ppaction://hlinksldjump"/>
          </p:cNvPr>
          <p:cNvSpPr/>
          <p:nvPr/>
        </p:nvSpPr>
        <p:spPr>
          <a:xfrm>
            <a:off x="2140268" y="5475605"/>
            <a:ext cx="879094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00000"/>
              </a:lnSpc>
            </a:pPr>
            <a:r>
              <a:rPr lang="zh-CN" sz="3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实验</a:t>
            </a:r>
            <a:r>
              <a:rPr lang="en-US" altLang="zh-CN" sz="3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sz="3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探究浮力的大小与排开液体所受重力的关系</a:t>
            </a:r>
          </a:p>
        </p:txBody>
      </p:sp>
    </p:spTree>
    <p:custDataLst>
      <p:tags r:id="rId1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7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55028" y="908685"/>
            <a:ext cx="10075545" cy="570230"/>
            <a:chOff x="1676" y="1655"/>
            <a:chExt cx="15867" cy="898"/>
          </a:xfrm>
        </p:grpSpPr>
        <p:pic>
          <p:nvPicPr>
            <p:cNvPr id="3" name="图片 2" descr="9"/>
            <p:cNvPicPr>
              <a:picLocks noChangeAspect="1"/>
            </p:cNvPicPr>
            <p:nvPr/>
          </p:nvPicPr>
          <p:blipFill>
            <a:blip r:embed="rId3"/>
            <a:srcRect t="9289" r="40169" b="9736"/>
            <a:stretch>
              <a:fillRect/>
            </a:stretch>
          </p:blipFill>
          <p:spPr>
            <a:xfrm>
              <a:off x="1676" y="1655"/>
              <a:ext cx="15867" cy="898"/>
            </a:xfrm>
            <a:prstGeom prst="rect">
              <a:avLst/>
            </a:prstGeom>
          </p:spPr>
        </p:pic>
        <p:sp>
          <p:nvSpPr>
            <p:cNvPr id="4" name="文本框 78"/>
            <p:cNvSpPr txBox="1"/>
            <p:nvPr/>
          </p:nvSpPr>
          <p:spPr>
            <a:xfrm>
              <a:off x="3660" y="1682"/>
              <a:ext cx="3434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000" b="1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重难点突破</a:t>
              </a: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707073" y="1490980"/>
            <a:ext cx="602488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浮力的计算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780345" y="2353945"/>
            <a:ext cx="2467363" cy="474345"/>
            <a:chOff x="1480" y="1114"/>
            <a:chExt cx="3886" cy="747"/>
          </a:xfrm>
        </p:grpSpPr>
        <p:pic>
          <p:nvPicPr>
            <p:cNvPr id="19" name="图片 18" descr="方块小标4字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480" y="1114"/>
              <a:ext cx="3499" cy="747"/>
            </a:xfrm>
            <a:prstGeom prst="rect">
              <a:avLst/>
            </a:prstGeom>
          </p:spPr>
        </p:pic>
        <p:sp>
          <p:nvSpPr>
            <p:cNvPr id="22" name="文本框 11"/>
            <p:cNvSpPr txBox="1"/>
            <p:nvPr/>
          </p:nvSpPr>
          <p:spPr>
            <a:xfrm>
              <a:off x="1524" y="1131"/>
              <a:ext cx="3842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spc="2000" dirty="0">
                  <a:solidFill>
                    <a:schemeClr val="bg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方法指导</a:t>
              </a:r>
            </a:p>
          </p:txBody>
        </p:sp>
      </p:grpSp>
      <p:graphicFrame>
        <p:nvGraphicFramePr>
          <p:cNvPr id="23" name="表格 22"/>
          <p:cNvGraphicFramePr/>
          <p:nvPr>
            <p:custDataLst>
              <p:tags r:id="rId1"/>
            </p:custDataLst>
          </p:nvPr>
        </p:nvGraphicFramePr>
        <p:xfrm>
          <a:off x="764858" y="3110230"/>
          <a:ext cx="10688955" cy="302831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81455"/>
                <a:gridCol w="3745865"/>
                <a:gridCol w="5461635"/>
              </a:tblGrid>
              <a:tr h="59563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方法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公式及图示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适用范围及注意事项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32685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阿基米德原理法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400" b="0" baseline="-250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浮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 b="0" i="1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en-US" sz="2400" b="0" baseline="-250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排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 b="0" i="1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2400" b="0" baseline="-250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排</a:t>
                      </a:r>
                      <a:r>
                        <a:rPr lang="en-US" sz="2400" b="0" i="1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 b="0" i="1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ρ</a:t>
                      </a:r>
                      <a:r>
                        <a:rPr lang="en-US" sz="2400" b="0" baseline="-250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液</a:t>
                      </a:r>
                      <a:r>
                        <a:rPr lang="en-US" sz="2400" b="0" i="1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gV</a:t>
                      </a:r>
                      <a:r>
                        <a:rPr lang="en-US" sz="2400" b="0" baseline="-250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排</a:t>
                      </a:r>
                      <a:endParaRPr lang="en-US" altLang="en-US" sz="2400" b="0" baseline="-2500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普遍适用的浮力计算法：在已知物体排开液体的体积和液体的密度时注：在计算时要注意统一单位、分清</a:t>
                      </a:r>
                      <a:r>
                        <a:rPr lang="en-US" sz="2400" b="0" i="1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0" baseline="-250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排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与</a:t>
                      </a:r>
                      <a:r>
                        <a:rPr lang="en-US" sz="2400" b="0" i="1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0" baseline="-250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物</a:t>
                      </a:r>
                      <a:endParaRPr lang="en-US" altLang="en-US" sz="2400" b="0" baseline="-2500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5" name="图片 -2147482404" descr="C:\Documents and Settings\Administrator\桌面\湖南物理\加8.tif"/>
          <p:cNvPicPr>
            <a:picLocks noChangeAspect="1"/>
          </p:cNvPicPr>
          <p:nvPr/>
        </p:nvPicPr>
        <p:blipFill>
          <a:blip r:embed="rId5" r:link="rId6"/>
          <a:stretch>
            <a:fillRect/>
          </a:stretch>
        </p:blipFill>
        <p:spPr>
          <a:xfrm>
            <a:off x="2756853" y="3990975"/>
            <a:ext cx="2821940" cy="15646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660083" y="897890"/>
          <a:ext cx="11114405" cy="53721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10970"/>
                <a:gridCol w="5367020"/>
                <a:gridCol w="4336415"/>
              </a:tblGrid>
              <a:tr h="550545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方法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公式及图示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适用范围及注意事项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5397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称重法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400" b="0" baseline="-250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浮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 b="0" i="1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en-US" sz="2400" b="0" baseline="-250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物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－</a:t>
                      </a:r>
                      <a:r>
                        <a:rPr lang="en-US" sz="2400" b="0" i="1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endParaRPr lang="en-US" altLang="en-US" sz="2400" b="0" i="1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适用于在液体中下沉的物体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，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在已知物体的重力及在液体中物体受到向上的拉力时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67585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平衡法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400" b="0" baseline="-250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浮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 b="0" i="1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</a:t>
                      </a:r>
                      <a:r>
                        <a:rPr lang="en-US" sz="2400" b="0" baseline="-250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物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 b="0" i="1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en-US" sz="2400" b="0" baseline="-250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物</a:t>
                      </a:r>
                      <a:r>
                        <a:rPr lang="en-US" sz="2400" b="0" i="1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g</a:t>
                      </a:r>
                      <a:endParaRPr lang="en-US" altLang="en-US" sz="2400" b="0" i="1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适用于漂浮或悬浮的物体，已知物体的重力注：悬浮、沉底时，</a:t>
                      </a:r>
                      <a:r>
                        <a:rPr lang="en-US" sz="2400" b="0" i="1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0" baseline="-250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排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 b="0" i="1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0" baseline="-250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物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；漂浮时</a:t>
                      </a:r>
                      <a:r>
                        <a:rPr lang="en-US" sz="2400" b="0" i="1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0" baseline="-250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排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＜</a:t>
                      </a:r>
                      <a:r>
                        <a:rPr lang="en-US" sz="2400" b="0" i="1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en-US" sz="2400" b="0" baseline="-250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物</a:t>
                      </a:r>
                      <a:endParaRPr lang="en-US" altLang="en-US" sz="2400" b="0" baseline="-2500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" name="图片 -2147482403" descr="C:\Documents and Settings\Administrator\桌面\湖南物理\加9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4873308" y="1555750"/>
            <a:ext cx="1913890" cy="2305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-2147482402" descr="C:\Documents and Settings\Administrator\桌面\湖南物理\加10.tif"/>
          <p:cNvPicPr>
            <a:picLocks noChangeAspect="1"/>
          </p:cNvPicPr>
          <p:nvPr/>
        </p:nvPicPr>
        <p:blipFill>
          <a:blip r:embed="rId5" r:link="rId4"/>
          <a:stretch>
            <a:fillRect/>
          </a:stretch>
        </p:blipFill>
        <p:spPr>
          <a:xfrm>
            <a:off x="4518978" y="4199255"/>
            <a:ext cx="2403475" cy="19062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5768658" y="3764915"/>
            <a:ext cx="309880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endParaRPr lang="zh-CN" altLang="en-US"/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896303" y="1351280"/>
          <a:ext cx="10497820" cy="3672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6480"/>
                <a:gridCol w="3785870"/>
                <a:gridCol w="5665470"/>
              </a:tblGrid>
              <a:tr h="87630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方法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公式及图示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适用范围及注意事项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96540"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压力差法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400" b="0" baseline="-250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浮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 b="0" i="1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400" b="0" baseline="-250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下</a:t>
                      </a: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－</a:t>
                      </a:r>
                      <a:r>
                        <a:rPr lang="en-US" sz="2400" b="0" i="1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en-US" sz="2400" b="0" baseline="-2500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上</a:t>
                      </a:r>
                      <a:endParaRPr lang="en-US" altLang="en-US" sz="2400" b="0" baseline="-2500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solidFill>
                            <a:srgbClr val="1D41D5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在已知形状规则的物体：①上、下表面的压强及上、下表面积②上、下表面所受的压力注：2条只需满足其中任一条即可</a:t>
                      </a:r>
                      <a:endParaRPr lang="en-US" altLang="en-US" sz="2400" b="0">
                        <a:solidFill>
                          <a:srgbClr val="1D41D5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>
                      <a:solidFill>
                        <a:srgbClr val="1D41D5"/>
                      </a:solidFill>
                      <a:prstDash val="solid"/>
                    </a:lnL>
                    <a:lnR w="12700">
                      <a:solidFill>
                        <a:srgbClr val="1D41D5"/>
                      </a:solidFill>
                      <a:prstDash val="solid"/>
                    </a:lnR>
                    <a:lnT w="12700">
                      <a:solidFill>
                        <a:srgbClr val="1D41D5"/>
                      </a:solidFill>
                      <a:prstDash val="solid"/>
                    </a:lnT>
                    <a:lnB w="12700">
                      <a:solidFill>
                        <a:srgbClr val="1D41D5"/>
                      </a:solidFill>
                      <a:prstDash val="soli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" name="图片 -2147482401" descr="C:\Documents and Settings\Administrator\桌面\湖南物理\加11.tif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2600008" y="2549525"/>
            <a:ext cx="2484755" cy="18529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5799138" y="3677920"/>
            <a:ext cx="309880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endParaRPr lang="zh-CN" altLang="en-US"/>
          </a:p>
        </p:txBody>
      </p:sp>
      <p:sp>
        <p:nvSpPr>
          <p:cNvPr id="104" name="文本框 103"/>
          <p:cNvSpPr txBox="1"/>
          <p:nvPr/>
        </p:nvSpPr>
        <p:spPr>
          <a:xfrm>
            <a:off x="595948" y="1007745"/>
            <a:ext cx="1091755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压力差法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边长为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5 cm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的立方体金属块，完全浸入水中，其上表面距水面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 cm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，则金属块上表面受到水的压力为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________N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；金属块下表面受到水的压力为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________N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；金属块受到的浮力为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________N.(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N/kg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1.0×10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kg/m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称重法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老师给小强一个烧杯、一只弹簧测力计和</a:t>
            </a: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一根细线，要求测量小石块的密度．小强将小石块挂在</a:t>
            </a: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弹簧测力计下端，示数如图甲所示，再将小石块浸没在</a:t>
            </a: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水中，示数如图乙所示，则小石块浸没在水中时受到的</a:t>
            </a: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浮力为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______N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，小石块的密度为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 g/cm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.(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N/kg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1.0×10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kg/m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-2147482399" descr="C:\Documents and Settings\Administrator\桌面\湖南物理\ZH124.TIF"/>
          <p:cNvPicPr>
            <a:picLocks noChangeAspect="1"/>
          </p:cNvPicPr>
          <p:nvPr/>
        </p:nvPicPr>
        <p:blipFill>
          <a:blip r:embed="rId3" r:link="rId4">
            <a:grayscl/>
          </a:blip>
          <a:stretch>
            <a:fillRect/>
          </a:stretch>
        </p:blipFill>
        <p:spPr>
          <a:xfrm>
            <a:off x="8604568" y="2957195"/>
            <a:ext cx="2461260" cy="27197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9272181" y="5775290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5799138" y="1671955"/>
            <a:ext cx="8597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1.25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62343" y="2204085"/>
            <a:ext cx="8597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2.5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411153" y="2204085"/>
            <a:ext cx="8597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1.25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837373" y="4944745"/>
            <a:ext cx="5010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411153" y="4944745"/>
            <a:ext cx="8597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2.4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5799138" y="3821430"/>
            <a:ext cx="309880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endParaRPr lang="zh-CN" altLang="en-US"/>
          </a:p>
        </p:txBody>
      </p:sp>
      <p:sp>
        <p:nvSpPr>
          <p:cNvPr id="104" name="文本框 103"/>
          <p:cNvSpPr txBox="1"/>
          <p:nvPr/>
        </p:nvSpPr>
        <p:spPr>
          <a:xfrm>
            <a:off x="945198" y="1087755"/>
            <a:ext cx="1001712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阿基米德原理法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如图用一细绳拴住体积为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0.6 dm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、重为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 N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的木块，使它浸没在水中，此时木块受到的浮力为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_______N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，绳的拉力为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 N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；若剪断细绳，当木块静止时水面将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上升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下降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N/kg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1.0×10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kg/m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-2147482398" descr="C:\Documents and Settings\Administrator\桌面\湖南物理\ZH125.TIF"/>
          <p:cNvPicPr>
            <a:picLocks noChangeAspect="1"/>
          </p:cNvPicPr>
          <p:nvPr/>
        </p:nvPicPr>
        <p:blipFill>
          <a:blip r:embed="rId3" r:link="rId4">
            <a:grayscl/>
          </a:blip>
          <a:stretch>
            <a:fillRect/>
          </a:stretch>
        </p:blipFill>
        <p:spPr>
          <a:xfrm>
            <a:off x="3391853" y="3568700"/>
            <a:ext cx="1962785" cy="16059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3882301" y="5361905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6763068" y="1744980"/>
            <a:ext cx="4813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927908" y="1744980"/>
            <a:ext cx="3321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740083" y="2297430"/>
            <a:ext cx="8597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下降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7530360" y="3760207"/>
            <a:ext cx="1863725" cy="1621790"/>
            <a:chOff x="11092" y="5329"/>
            <a:chExt cx="2935" cy="2554"/>
          </a:xfrm>
        </p:grpSpPr>
        <p:grpSp>
          <p:nvGrpSpPr>
            <p:cNvPr id="29" name="组合 28"/>
            <p:cNvGrpSpPr/>
            <p:nvPr/>
          </p:nvGrpSpPr>
          <p:grpSpPr>
            <a:xfrm>
              <a:off x="11205" y="5329"/>
              <a:ext cx="2691" cy="255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20" name="椭圆 19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21" name="流程图: 摘录 20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11092" y="5329"/>
              <a:ext cx="2935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Flash</a:t>
              </a:r>
              <a:r>
                <a:rPr lang="zh-CN" altLang="en-US" sz="24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动画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见超值配赠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5799138" y="3677920"/>
            <a:ext cx="309880" cy="506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</a:pPr>
            <a:endParaRPr lang="zh-CN" altLang="en-US"/>
          </a:p>
        </p:txBody>
      </p:sp>
      <p:sp>
        <p:nvSpPr>
          <p:cNvPr id="104" name="文本框 103"/>
          <p:cNvSpPr txBox="1"/>
          <p:nvPr/>
        </p:nvSpPr>
        <p:spPr>
          <a:xfrm>
            <a:off x="945198" y="1877060"/>
            <a:ext cx="1001712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平衡法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把重为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8 N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，边长为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0.1 m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的正方体物块投入装有足够多水的大容器中，当物块静止时，处于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状态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沉底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悬浮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漂浮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，此时物体所受浮力为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_____N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；物块排开水的体积为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__________m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N/kg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1.0×10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kg/m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83898" y="2504440"/>
            <a:ext cx="8597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漂浮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784408" y="3088005"/>
            <a:ext cx="3714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782368" y="3088005"/>
            <a:ext cx="14478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8×10</a:t>
            </a:r>
            <a:r>
              <a:rPr lang="en-US" altLang="zh-CN" sz="24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－4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2207424" y="1031265"/>
            <a:ext cx="7909560" cy="645795"/>
            <a:chOff x="3297" y="1732"/>
            <a:chExt cx="12456" cy="1017"/>
          </a:xfrm>
        </p:grpSpPr>
        <p:pic>
          <p:nvPicPr>
            <p:cNvPr id="15" name="图片 12" descr="2020试题研究版式2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97" y="1732"/>
              <a:ext cx="12456" cy="9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" name="文本框 15"/>
            <p:cNvSpPr txBox="1"/>
            <p:nvPr/>
          </p:nvSpPr>
          <p:spPr>
            <a:xfrm>
              <a:off x="4667" y="1733"/>
              <a:ext cx="10165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实验突破</a:t>
              </a:r>
              <a:r>
                <a:rPr lang="en-US" altLang="zh-CN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--</a:t>
              </a:r>
              <a:r>
                <a:rPr lang="zh-CN" altLang="en-US" sz="3600" b="1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科学探究素养提升</a:t>
              </a:r>
            </a:p>
          </p:txBody>
        </p:sp>
      </p:grpSp>
      <p:sp>
        <p:nvSpPr>
          <p:cNvPr id="11" name="文本框 3"/>
          <p:cNvSpPr txBox="1"/>
          <p:nvPr/>
        </p:nvSpPr>
        <p:spPr>
          <a:xfrm>
            <a:off x="878049" y="3887415"/>
            <a:ext cx="18478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0" dirty="0">
                <a:solidFill>
                  <a:schemeClr val="bg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命 题 点</a:t>
            </a:r>
          </a:p>
        </p:txBody>
      </p:sp>
      <p:sp>
        <p:nvSpPr>
          <p:cNvPr id="3" name="文本框 3"/>
          <p:cNvSpPr txBox="1"/>
          <p:nvPr/>
        </p:nvSpPr>
        <p:spPr>
          <a:xfrm>
            <a:off x="1005049" y="4014415"/>
            <a:ext cx="18478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0" dirty="0">
                <a:solidFill>
                  <a:schemeClr val="bg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命 题 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32049" y="4141415"/>
            <a:ext cx="18478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0" dirty="0">
                <a:solidFill>
                  <a:schemeClr val="bg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命 题 点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806133" y="3377510"/>
            <a:ext cx="1848485" cy="521970"/>
            <a:chOff x="1642" y="4118"/>
            <a:chExt cx="2911" cy="822"/>
          </a:xfrm>
        </p:grpSpPr>
        <p:pic>
          <p:nvPicPr>
            <p:cNvPr id="10" name="图片 9" descr="方块小标3字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642" y="4136"/>
              <a:ext cx="2608" cy="779"/>
            </a:xfrm>
            <a:prstGeom prst="rect">
              <a:avLst/>
            </a:prstGeom>
          </p:spPr>
        </p:pic>
        <p:sp>
          <p:nvSpPr>
            <p:cNvPr id="5" name="文本框 3"/>
            <p:cNvSpPr txBox="1"/>
            <p:nvPr/>
          </p:nvSpPr>
          <p:spPr>
            <a:xfrm>
              <a:off x="1643" y="4118"/>
              <a:ext cx="291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10" dirty="0">
                  <a:solidFill>
                    <a:schemeClr val="bg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命 题 点</a:t>
              </a: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654368" y="4021455"/>
            <a:ext cx="813181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【提出问题与假设】</a:t>
            </a:r>
          </a:p>
          <a:p>
            <a:pPr fontAlgn="auto">
              <a:lnSpc>
                <a:spcPct val="150000"/>
              </a:lnSpc>
            </a:pPr>
            <a:r>
              <a:rPr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1. 浮力的大小可能与物体排开液体的体积、液体的密度和物体浸没在液体中的深度有关．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9229115" y="4258021"/>
            <a:ext cx="1863725" cy="1621790"/>
            <a:chOff x="11092" y="5329"/>
            <a:chExt cx="2935" cy="2554"/>
          </a:xfrm>
        </p:grpSpPr>
        <p:grpSp>
          <p:nvGrpSpPr>
            <p:cNvPr id="19" name="组合 18"/>
            <p:cNvGrpSpPr/>
            <p:nvPr/>
          </p:nvGrpSpPr>
          <p:grpSpPr>
            <a:xfrm>
              <a:off x="11205" y="5329"/>
              <a:ext cx="2691" cy="2554"/>
              <a:chOff x="3914" y="4432"/>
              <a:chExt cx="3298" cy="2934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24" name="圆角矩形 23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25" name="流程图: 终止 24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7" name="组合 7"/>
                <p:cNvGrpSpPr/>
                <p:nvPr/>
              </p:nvGrpSpPr>
              <p:grpSpPr>
                <a:xfrm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28" name="椭圆 27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29" name="流程图: 摘录 28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0" name="文本框 27"/>
            <p:cNvSpPr txBox="1"/>
            <p:nvPr/>
          </p:nvSpPr>
          <p:spPr>
            <a:xfrm>
              <a:off x="11092" y="5329"/>
              <a:ext cx="2935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34073" y="1868805"/>
            <a:ext cx="10523220" cy="1291590"/>
            <a:chOff x="1342" y="2812"/>
            <a:chExt cx="16572" cy="2034"/>
          </a:xfrm>
        </p:grpSpPr>
        <p:pic>
          <p:nvPicPr>
            <p:cNvPr id="23" name="图片 22" descr="带序号考点标2字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42" y="3051"/>
              <a:ext cx="2803" cy="922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622" y="3092"/>
              <a:ext cx="177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实 验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73" y="3123"/>
              <a:ext cx="52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537" y="2812"/>
              <a:ext cx="13377" cy="20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探究浮力的大小跟哪些因素有关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(岳阳2017.20，益阳2019.23)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文本框 103"/>
          <p:cNvSpPr txBox="1"/>
          <p:nvPr/>
        </p:nvSpPr>
        <p:spPr>
          <a:xfrm>
            <a:off x="745173" y="987425"/>
            <a:ext cx="1062164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【设计与进行实验】</a:t>
            </a:r>
          </a:p>
          <a:p>
            <a:pPr fontAlgn="auto">
              <a:lnSpc>
                <a:spcPct val="150000"/>
              </a:lnSpc>
            </a:pPr>
            <a:r>
              <a:rPr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2. 测量浮力大小的原理：称重法(</a:t>
            </a:r>
            <a:r>
              <a:rPr sz="24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</a:t>
            </a:r>
            <a:r>
              <a:rPr sz="24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浮</a:t>
            </a:r>
            <a:r>
              <a:rPr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＝</a:t>
            </a:r>
            <a:r>
              <a:rPr sz="24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G</a:t>
            </a:r>
            <a:r>
              <a:rPr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－</a:t>
            </a:r>
            <a:r>
              <a:rPr sz="24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</a:t>
            </a:r>
            <a:r>
              <a:rPr sz="24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示</a:t>
            </a:r>
            <a:r>
              <a:rPr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)．</a:t>
            </a:r>
          </a:p>
          <a:p>
            <a:pPr fontAlgn="auto">
              <a:lnSpc>
                <a:spcPct val="150000"/>
              </a:lnSpc>
            </a:pPr>
            <a:r>
              <a:rPr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3. 为了使实验现象更明显，选择</a:t>
            </a:r>
            <a:r>
              <a:rPr sz="24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体积稍大</a:t>
            </a:r>
            <a:r>
              <a:rPr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的物体．</a:t>
            </a:r>
          </a:p>
          <a:p>
            <a:pPr fontAlgn="auto">
              <a:lnSpc>
                <a:spcPct val="150000"/>
              </a:lnSpc>
            </a:pPr>
            <a:r>
              <a:rPr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4. 弹簧测力计的使用及读数．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控制变量法的应用：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探究浮力大小与物体排开液体体积的关系：用弹簧测力计提着</a:t>
            </a:r>
            <a:r>
              <a:rPr lang="zh-CN" sz="2400" b="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同一物体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，使物体浸入</a:t>
            </a:r>
            <a:r>
              <a:rPr lang="zh-CN" sz="2400" b="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同种液体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的体积不同；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探究浮力大小与液体密度的关系：用弹簧测力计提着</a:t>
            </a:r>
            <a:r>
              <a:rPr lang="zh-CN" sz="2400" b="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同一物体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，使物体浸没在</a:t>
            </a:r>
            <a:r>
              <a:rPr lang="zh-CN" sz="2400" b="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不同液体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sz="2400" b="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同一深度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处；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文本框 103"/>
          <p:cNvSpPr txBox="1"/>
          <p:nvPr/>
        </p:nvSpPr>
        <p:spPr>
          <a:xfrm>
            <a:off x="686753" y="996315"/>
            <a:ext cx="1072007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(3)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探究浮力大小与物体浸没在液体中深度的关系：用弹簧测力计提着</a:t>
            </a:r>
            <a:r>
              <a:rPr lang="zh-CN" sz="2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同一物体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，使物体浸没在</a:t>
            </a:r>
            <a:r>
              <a:rPr lang="zh-CN" sz="2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同种液体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</a:t>
            </a:r>
            <a:r>
              <a:rPr lang="zh-CN" sz="2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不同深度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处；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(4)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探究浮力大小与物体重力的关系：用弹簧测力计提着</a:t>
            </a:r>
            <a:r>
              <a:rPr lang="zh-CN" sz="2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体积相同重力不同的物体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使物体浸没在</a:t>
            </a:r>
            <a:r>
              <a:rPr lang="zh-CN" sz="2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同种液体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</a:t>
            </a:r>
            <a:r>
              <a:rPr lang="zh-CN" sz="2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同一深度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处．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6.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实验步骤的补充与设计．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【分析数据和现象，总结结论】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 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示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浮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图像分析：随着物体浸入液体深度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的增大，物体所受的浮力</a:t>
            </a:r>
            <a:r>
              <a:rPr lang="en-US" sz="2400" b="0" i="1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 b="0" u="sng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浮</a:t>
            </a:r>
            <a:r>
              <a:rPr lang="zh-CN" sz="2400" b="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先增大后不变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，弹簧测力计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示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的示数</a:t>
            </a:r>
            <a:r>
              <a:rPr lang="zh-CN" sz="2400" b="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先减小后不变．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分析实验数据，总结结论．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文本框 103"/>
          <p:cNvSpPr txBox="1"/>
          <p:nvPr/>
        </p:nvSpPr>
        <p:spPr>
          <a:xfrm>
            <a:off x="716598" y="1003935"/>
            <a:ext cx="1075309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【交流与反思】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9.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浮力大小及物体浮沉的判断．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10.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浮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ρ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液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gV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排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的应用：计算物体的密度、计算液体的密度、计算排开液体的体积等．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实验方案的评估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控制变量法思维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实验误差分析：实验时若先将物体放入水中测拉力，再测量物体的重力，则所测浮力偏大．</a:t>
            </a: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实验结论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：物体在液体中所受浮力的大小，跟它浸在</a:t>
            </a:r>
            <a:r>
              <a:rPr lang="zh-CN" sz="2400" b="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液体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中的</a:t>
            </a:r>
            <a:r>
              <a:rPr lang="zh-CN" sz="2400" b="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体积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zh-CN" sz="2400" b="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液体密度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有关；物体浸在液体中的</a:t>
            </a:r>
            <a:r>
              <a:rPr lang="zh-CN" sz="2400" b="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体积越大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、液体的</a:t>
            </a:r>
            <a:r>
              <a:rPr lang="zh-CN" sz="2400" b="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密度越大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，浮力就</a:t>
            </a:r>
            <a:r>
              <a:rPr lang="zh-CN" sz="2400" b="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越大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36918" y="2941125"/>
            <a:ext cx="10574808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127000" indent="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1. (2016岳阳7题3分)关于物体受到的浮力，下列说法正确的是(　　)</a:t>
            </a:r>
          </a:p>
          <a:p>
            <a:pPr marL="127000" indent="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A. 漂在水面的物体比沉在水底的物体受到的浮力大</a:t>
            </a:r>
          </a:p>
          <a:p>
            <a:pPr marL="127000" indent="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B. 物体的密度越大受到的浮力越小</a:t>
            </a:r>
          </a:p>
          <a:p>
            <a:pPr marL="127000" indent="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C. 物体浸入水中越深受到的浮力越大</a:t>
            </a:r>
          </a:p>
          <a:p>
            <a:pPr marL="127000" indent="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cs typeface="Times New Roman" panose="02020603050405020304" pitchFamily="18" charset="0"/>
              </a:rPr>
              <a:t>D. 物体排开水的体积越大受到的浮力越大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1972628" y="1083016"/>
            <a:ext cx="7725410" cy="645147"/>
            <a:chOff x="2766" y="1210"/>
            <a:chExt cx="12166" cy="1234"/>
          </a:xfrm>
        </p:grpSpPr>
        <p:pic>
          <p:nvPicPr>
            <p:cNvPr id="21521" name="图片 12" descr="2020试题研究版式2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766" y="1247"/>
              <a:ext cx="12166" cy="11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" name="文本框 15"/>
            <p:cNvSpPr txBox="1"/>
            <p:nvPr/>
          </p:nvSpPr>
          <p:spPr>
            <a:xfrm>
              <a:off x="4087" y="1210"/>
              <a:ext cx="9389" cy="12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湖南</a:t>
              </a:r>
              <a:r>
                <a:rPr lang="en-US" altLang="zh-CN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6</a:t>
              </a:r>
              <a:r>
                <a:rPr lang="zh-CN" altLang="en-US" sz="3600" b="1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年中考真题精选</a:t>
              </a:r>
              <a:endParaRPr lang="zh-CN" altLang="en-US" sz="3600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57568" y="2015490"/>
            <a:ext cx="9839325" cy="737235"/>
            <a:chOff x="1156" y="3019"/>
            <a:chExt cx="15495" cy="1161"/>
          </a:xfrm>
        </p:grpSpPr>
        <p:pic>
          <p:nvPicPr>
            <p:cNvPr id="24" name="图片 23" descr="带序号考点标3字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56" y="3233"/>
              <a:ext cx="3346" cy="903"/>
            </a:xfrm>
            <a:prstGeom prst="rect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1550" y="3019"/>
              <a:ext cx="15101" cy="1161"/>
              <a:chOff x="1324" y="1663"/>
              <a:chExt cx="15101" cy="1161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1324" y="1897"/>
                <a:ext cx="2771" cy="853"/>
                <a:chOff x="2487" y="360"/>
                <a:chExt cx="2091" cy="853"/>
              </a:xfrm>
            </p:grpSpPr>
            <p:sp>
              <p:nvSpPr>
                <p:cNvPr id="50" name="文本框 49"/>
                <p:cNvSpPr txBox="1"/>
                <p:nvPr/>
              </p:nvSpPr>
              <p:spPr>
                <a:xfrm>
                  <a:off x="2487" y="391"/>
                  <a:ext cx="178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b="1" dirty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</a:p>
              </p:txBody>
            </p:sp>
            <p:sp>
              <p:nvSpPr>
                <p:cNvPr id="51" name="文本框 50"/>
                <p:cNvSpPr txBox="1"/>
                <p:nvPr/>
              </p:nvSpPr>
              <p:spPr>
                <a:xfrm>
                  <a:off x="4181" y="360"/>
                  <a:ext cx="39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</a:p>
              </p:txBody>
            </p:sp>
          </p:grpSp>
          <p:sp>
            <p:nvSpPr>
              <p:cNvPr id="52" name="文本框 51"/>
              <p:cNvSpPr txBox="1"/>
              <p:nvPr/>
            </p:nvSpPr>
            <p:spPr>
              <a:xfrm>
                <a:off x="4618" y="1663"/>
                <a:ext cx="11807" cy="11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sz="28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阿基米原理的理解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(郴州2014.15，岳阳2016.7)</a:t>
                </a: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9277661" y="3119115"/>
            <a:ext cx="54102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95973" y="1998345"/>
            <a:ext cx="1058291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例1　在探究“浮力的大小与什么因素有关”的实验中，小明进行实验时提出如下猜想：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猜想1：浮力的大小可能跟液体的密度有关；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猜想2：浮力的大小可能跟物体的重力有关；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猜想3：浮力的大小可能与排开液体的体积有关；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猜想4：浮力的大小可能跟物体浸没的深度有关．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为了验证猜想，小明进行了如下一系列实验．(g取10 N/kg)</a:t>
            </a:r>
            <a:endParaRPr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12883" y="1184310"/>
            <a:ext cx="4774565" cy="522605"/>
            <a:chOff x="6509" y="1650"/>
            <a:chExt cx="7519" cy="823"/>
          </a:xfrm>
        </p:grpSpPr>
        <p:pic>
          <p:nvPicPr>
            <p:cNvPr id="3" name="图片 2" descr="方框小标7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509" y="1651"/>
              <a:ext cx="6519" cy="82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6520" y="1650"/>
              <a:ext cx="750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1900" dirty="0">
                  <a:solidFill>
                    <a:srgbClr val="068A3D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全国视野分层练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-2147482391" descr="C:\Documents and Settings\Administrator\桌面\湖南物理\ZH126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1773238" y="1384935"/>
            <a:ext cx="8649335" cy="35445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5777860" y="5242044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例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dirty="0"/>
              <a:t>题图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818833" y="1576070"/>
            <a:ext cx="1062672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实验前首先应按竖直方向对弹簧测力计进行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，在本实验中，使用弹簧测力计时，手应该拿住弹簧测力计的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拉环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刻度盘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要探究猜想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，小明应选取铜块的体积稍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些．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由图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①④⑦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可验证猜想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是正确的；图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⑦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中铜块受到的浮力为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______N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，方向为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</a:p>
          <a:p>
            <a:pPr indent="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(4)为了验证猜想3是否正确，可选用________图进行操作，由图示过程可知弹簧测力计的示数逐渐________，说明铜块受到的浮力逐渐________(后两空均选填“变大”“变小”或“不变”)．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192963" y="1695450"/>
            <a:ext cx="94234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调零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196648" y="2220595"/>
            <a:ext cx="8636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拉环</a:t>
            </a:r>
          </a:p>
        </p:txBody>
      </p:sp>
      <p:grpSp>
        <p:nvGrpSpPr>
          <p:cNvPr id="14" name="组合 5"/>
          <p:cNvGrpSpPr/>
          <p:nvPr/>
        </p:nvGrpSpPr>
        <p:grpSpPr>
          <a:xfrm>
            <a:off x="963004" y="1115401"/>
            <a:ext cx="2411412" cy="460375"/>
            <a:chOff x="1007" y="5038"/>
            <a:chExt cx="3796" cy="725"/>
          </a:xfrm>
        </p:grpSpPr>
        <p:pic>
          <p:nvPicPr>
            <p:cNvPr id="23" name="图片 2" descr="4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82" y="5145"/>
              <a:ext cx="821" cy="5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" name="图片 3" descr="4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7" y="5145"/>
              <a:ext cx="821" cy="5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" name="文本框 69"/>
            <p:cNvSpPr txBox="1"/>
            <p:nvPr/>
          </p:nvSpPr>
          <p:spPr>
            <a:xfrm>
              <a:off x="1715" y="5038"/>
              <a:ext cx="2376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2400" b="1">
                  <a:solidFill>
                    <a:srgbClr val="18924B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基础训练</a:t>
              </a: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6777038" y="2776220"/>
            <a:ext cx="5854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大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565333" y="3322955"/>
            <a:ext cx="44513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129838" y="3322955"/>
            <a:ext cx="8636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1.2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133918" y="3870325"/>
            <a:ext cx="164084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竖直向上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754053" y="4404995"/>
            <a:ext cx="113284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①③④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794443" y="4969510"/>
            <a:ext cx="8636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变小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642668" y="4969510"/>
            <a:ext cx="8636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变大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9" grpId="0"/>
      <p:bldP spid="9" grpId="1"/>
      <p:bldP spid="4" grpId="0"/>
      <p:bldP spid="4" grpId="1"/>
      <p:bldP spid="7" grpId="0"/>
      <p:bldP spid="7" grpId="1"/>
      <p:bldP spid="8" grpId="0"/>
      <p:bldP spid="8" grpId="1"/>
      <p:bldP spid="11" grpId="0"/>
      <p:bldP spid="11" grpId="1"/>
      <p:bldP spid="10" grpId="0"/>
      <p:bldP spid="10" grpId="1"/>
      <p:bldP spid="12" grpId="0"/>
      <p:bldP spid="12" grpId="1"/>
      <p:bldP spid="13" grpId="0"/>
      <p:bldP spid="13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747078" y="1360805"/>
            <a:ext cx="1070673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(5)铜块的位置从④→⑤的过程中，弹簧测力计的示数不变，说明铜块受到的浮力不变，可以验证猜想________是错误的．</a:t>
            </a:r>
          </a:p>
          <a:p>
            <a:pPr indent="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(6)为了验证猜想2，实验中铜块和铝块的体积应________(选填“相同”或“不相同”)，通过比较图①②④⑥可得出物体所受的浮力大小跟物体重力________(选填“有关”或“无关”)．</a:t>
            </a:r>
            <a:endParaRPr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(7)实验时应先测量铜块的重力，再放入水中(盐水中)计算所受的浮力，如果改变实验操作先后顺序会使所测浮力偏________(选填“大”或“小”)．</a:t>
            </a:r>
            <a:endParaRPr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82758" y="2027555"/>
            <a:ext cx="3949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359968" y="2563495"/>
            <a:ext cx="10426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相同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695498" y="3095625"/>
            <a:ext cx="8636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无关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032818" y="4757420"/>
            <a:ext cx="57404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大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30923" y="993775"/>
            <a:ext cx="2414905" cy="460375"/>
            <a:chOff x="5377" y="4501"/>
            <a:chExt cx="3803" cy="725"/>
          </a:xfrm>
        </p:grpSpPr>
        <p:pic>
          <p:nvPicPr>
            <p:cNvPr id="11" name="图片 2" descr="4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82" y="4608"/>
              <a:ext cx="798" cy="5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" name="图片 3" descr="4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77" y="4608"/>
              <a:ext cx="798" cy="5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" name="文本框 69"/>
            <p:cNvSpPr txBox="1"/>
            <p:nvPr/>
          </p:nvSpPr>
          <p:spPr>
            <a:xfrm>
              <a:off x="6072" y="4501"/>
              <a:ext cx="2357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2400" b="1">
                  <a:solidFill>
                    <a:srgbClr val="18924B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能力提升</a:t>
              </a:r>
            </a:p>
          </p:txBody>
        </p:sp>
      </p:grpSp>
      <p:sp>
        <p:nvSpPr>
          <p:cNvPr id="104" name="文本框 103"/>
          <p:cNvSpPr txBox="1"/>
          <p:nvPr/>
        </p:nvSpPr>
        <p:spPr>
          <a:xfrm>
            <a:off x="862648" y="1446530"/>
            <a:ext cx="1032637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(8)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铜块逐渐浸入水中，物块底面所受压强将逐渐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变大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变小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(9)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下列能正确反映水面刚好接触铜块下表面开始到图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⑤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位置时，弹簧测力计的示数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与铜块下表面到水面距离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关系的图像是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46023" y="1544955"/>
            <a:ext cx="10426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变大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697153" y="3199130"/>
            <a:ext cx="51371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  <p:pic>
        <p:nvPicPr>
          <p:cNvPr id="4" name="图片 -2147482386" descr="C:\Documents and Settings\Administrator\桌面\湖南物理\ZH127.TIF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2723833" y="3918585"/>
            <a:ext cx="6874510" cy="22186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文本框 104"/>
          <p:cNvSpPr txBox="1"/>
          <p:nvPr/>
        </p:nvSpPr>
        <p:spPr>
          <a:xfrm>
            <a:off x="715963" y="1010920"/>
            <a:ext cx="1071181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(10)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通过图中提供的实验数据，小明计算出铜块的体积为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_________m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，铜块的密度为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 kg/m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，盐水的密度为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 kg/m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indent="0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(11)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小明又想探究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物体受到的浮力与其形状是否有关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，他找来薄铜片，烧杯和水进行实验，实验步骤如下：</a:t>
            </a:r>
          </a:p>
          <a:p>
            <a:pPr indent="0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步骤一：将铜片放入盛水的烧杯中，铜片下沉至杯底</a:t>
            </a:r>
          </a:p>
          <a:p>
            <a:pPr indent="0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步骤二：将铜片弯成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碗状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再放入水中，它漂浮在水面上．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①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通过分析可知，第一次铜片受到的浮力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________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第二次铜片受到的浮力；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②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小明得出：物体受到的浮力与其形状有关，小明得出错误结论的原因是：他只关注了铜片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的改变，忽视了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对浮力大小的影响．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05178" y="1117600"/>
            <a:ext cx="132143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1×10</a:t>
            </a:r>
            <a:r>
              <a:rPr lang="zh-CN" altLang="en-US" sz="24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－4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978343" y="1666875"/>
            <a:ext cx="13716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9×10</a:t>
            </a:r>
            <a:r>
              <a:rPr lang="zh-CN" altLang="en-US" sz="24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142038" y="1666875"/>
            <a:ext cx="144145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1.2×10</a:t>
            </a:r>
            <a:r>
              <a:rPr lang="zh-CN" altLang="en-US" sz="24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649403" y="4403090"/>
            <a:ext cx="9829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小于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744788" y="5480050"/>
            <a:ext cx="8636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形状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788343" y="5480050"/>
            <a:ext cx="27882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铜片排开水的体积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4" grpId="0"/>
      <p:bldP spid="14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3"/>
          <p:cNvSpPr txBox="1"/>
          <p:nvPr/>
        </p:nvSpPr>
        <p:spPr>
          <a:xfrm>
            <a:off x="878049" y="3887415"/>
            <a:ext cx="18478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0" dirty="0">
                <a:solidFill>
                  <a:schemeClr val="bg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命 题 点</a:t>
            </a:r>
          </a:p>
        </p:txBody>
      </p:sp>
      <p:sp>
        <p:nvSpPr>
          <p:cNvPr id="3" name="文本框 3"/>
          <p:cNvSpPr txBox="1"/>
          <p:nvPr/>
        </p:nvSpPr>
        <p:spPr>
          <a:xfrm>
            <a:off x="1005049" y="4014415"/>
            <a:ext cx="18478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0" dirty="0">
                <a:solidFill>
                  <a:schemeClr val="bg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命 题 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32049" y="4141415"/>
            <a:ext cx="18478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spc="10" dirty="0">
                <a:solidFill>
                  <a:schemeClr val="bg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命 题 点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866458" y="2297375"/>
            <a:ext cx="1848485" cy="521970"/>
            <a:chOff x="1642" y="4118"/>
            <a:chExt cx="2911" cy="822"/>
          </a:xfrm>
        </p:grpSpPr>
        <p:pic>
          <p:nvPicPr>
            <p:cNvPr id="10" name="图片 9" descr="方块小标3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642" y="4136"/>
              <a:ext cx="2608" cy="779"/>
            </a:xfrm>
            <a:prstGeom prst="rect">
              <a:avLst/>
            </a:prstGeom>
          </p:spPr>
        </p:pic>
        <p:sp>
          <p:nvSpPr>
            <p:cNvPr id="5" name="文本框 3"/>
            <p:cNvSpPr txBox="1"/>
            <p:nvPr/>
          </p:nvSpPr>
          <p:spPr>
            <a:xfrm>
              <a:off x="1643" y="4118"/>
              <a:ext cx="291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10" dirty="0">
                  <a:solidFill>
                    <a:schemeClr val="bg1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命 题 点</a:t>
              </a: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672148" y="3106420"/>
            <a:ext cx="1084834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【设计与进行实验】</a:t>
            </a:r>
          </a:p>
          <a:p>
            <a:pPr fontAlgn="auto">
              <a:lnSpc>
                <a:spcPct val="150000"/>
              </a:lnSpc>
            </a:pPr>
            <a:r>
              <a:rPr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1. 测量浮力大小的原理：称重法(</a:t>
            </a:r>
            <a:r>
              <a:rPr sz="24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</a:t>
            </a:r>
            <a:r>
              <a:rPr sz="24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浮</a:t>
            </a:r>
            <a:r>
              <a:rPr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＝</a:t>
            </a:r>
            <a:r>
              <a:rPr sz="24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G</a:t>
            </a:r>
            <a:r>
              <a:rPr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－</a:t>
            </a:r>
            <a:r>
              <a:rPr sz="24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F</a:t>
            </a:r>
            <a:r>
              <a:rPr sz="24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示</a:t>
            </a:r>
            <a:r>
              <a:rPr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)．</a:t>
            </a:r>
          </a:p>
          <a:p>
            <a:pPr fontAlgn="auto">
              <a:lnSpc>
                <a:spcPct val="150000"/>
              </a:lnSpc>
            </a:pPr>
            <a:r>
              <a:rPr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2. 主要实验器材：弹簧测力计、溢水杯、小桶、物体(</a:t>
            </a:r>
            <a:r>
              <a:rPr sz="24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ρ</a:t>
            </a:r>
            <a:r>
              <a:rPr sz="24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物</a:t>
            </a:r>
            <a:r>
              <a:rPr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&gt;</a:t>
            </a:r>
            <a:r>
              <a:rPr sz="2400" i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ρ</a:t>
            </a:r>
            <a:r>
              <a:rPr sz="2400" baseline="-25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水</a:t>
            </a:r>
            <a:r>
              <a:rPr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)、细线、水等．</a:t>
            </a:r>
          </a:p>
          <a:p>
            <a:pPr fontAlgn="auto">
              <a:lnSpc>
                <a:spcPct val="150000"/>
              </a:lnSpc>
            </a:pPr>
            <a:r>
              <a:rPr sz="24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注</a:t>
            </a:r>
            <a:r>
              <a:rPr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：溢水杯应装满水，保证物体排开的液体全部流入小桶．</a:t>
            </a:r>
          </a:p>
          <a:p>
            <a:pPr fontAlgn="auto">
              <a:lnSpc>
                <a:spcPct val="150000"/>
              </a:lnSpc>
            </a:pPr>
            <a:r>
              <a:rPr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3. 弹簧测力计的使用和读数．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794703" y="1014730"/>
            <a:ext cx="10523220" cy="737235"/>
            <a:chOff x="1342" y="2812"/>
            <a:chExt cx="16572" cy="1161"/>
          </a:xfrm>
        </p:grpSpPr>
        <p:pic>
          <p:nvPicPr>
            <p:cNvPr id="23" name="图片 22" descr="带序号考点标2字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2" y="3051"/>
              <a:ext cx="2803" cy="922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622" y="3092"/>
              <a:ext cx="177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实 验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73" y="3123"/>
              <a:ext cx="526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2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4537" y="2812"/>
              <a:ext cx="13377" cy="1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探究浮力的大小与排开液体所受重力的关系</a:t>
              </a:r>
              <a:endParaRPr sz="28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963685" y="2102196"/>
            <a:ext cx="1863725" cy="1621790"/>
            <a:chOff x="11092" y="5329"/>
            <a:chExt cx="2935" cy="2554"/>
          </a:xfrm>
        </p:grpSpPr>
        <p:grpSp>
          <p:nvGrpSpPr>
            <p:cNvPr id="19" name="组合 18"/>
            <p:cNvGrpSpPr/>
            <p:nvPr/>
          </p:nvGrpSpPr>
          <p:grpSpPr>
            <a:xfrm>
              <a:off x="11205" y="5329"/>
              <a:ext cx="2691" cy="2554"/>
              <a:chOff x="3914" y="4432"/>
              <a:chExt cx="3298" cy="2934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24" name="圆角矩形 23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25" name="流程图: 终止 24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7" name="组合 7"/>
                <p:cNvGrpSpPr/>
                <p:nvPr/>
              </p:nvGrpSpPr>
              <p:grpSpPr>
                <a:xfrm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28" name="椭圆 27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29" name="流程图: 摘录 28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0" name="文本框 27"/>
            <p:cNvSpPr txBox="1"/>
            <p:nvPr/>
          </p:nvSpPr>
          <p:spPr>
            <a:xfrm>
              <a:off x="11092" y="5329"/>
              <a:ext cx="2935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文本框 104"/>
          <p:cNvSpPr txBox="1"/>
          <p:nvPr/>
        </p:nvSpPr>
        <p:spPr>
          <a:xfrm>
            <a:off x="767398" y="1230630"/>
            <a:ext cx="1082421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4. 应改变条件(换用不同液体、不同物体等)多次测量：使实验结论具有普遍性</a:t>
            </a: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【分析数据和现象，总结结论】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 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图像分析：随着物体浸入液体，弹簧测力计的示数减小，当物体完全浸没在液体中后，继续下沉，弹簧测力计的示数不变．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根据实验现象、表格数据总结结论．</a:t>
            </a: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【交流与反思】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利用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浮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液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gV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排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计算物体受到的浮力、液体的密度、</a:t>
            </a: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物体排开液体的体积，判断物体的浮沉等．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文本框 104"/>
          <p:cNvSpPr txBox="1"/>
          <p:nvPr/>
        </p:nvSpPr>
        <p:spPr>
          <a:xfrm>
            <a:off x="695643" y="1445895"/>
            <a:ext cx="1074547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误差分析：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先将物体放入水中测浮力，再测物体的重力：物体沾水所测重力偏大，所测浮力偏大；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先测桶和排开液体的重力，再测桶的重力：所测桶沾水重力偏大，所测排开液体的重力偏小．</a:t>
            </a: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实验结论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：浸在液体中的物体受到向上的浮力，</a:t>
            </a:r>
            <a:r>
              <a:rPr lang="zh-CN" sz="2400" b="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浮力的大小等于它排开的液体所受的重力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062413" y="1052230"/>
            <a:ext cx="4774565" cy="522605"/>
            <a:chOff x="6509" y="1650"/>
            <a:chExt cx="7519" cy="823"/>
          </a:xfrm>
        </p:grpSpPr>
        <p:pic>
          <p:nvPicPr>
            <p:cNvPr id="3" name="图片 2" descr="方框小标7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509" y="1651"/>
              <a:ext cx="6519" cy="822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6520" y="1650"/>
              <a:ext cx="7508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pc="1900" dirty="0">
                  <a:solidFill>
                    <a:srgbClr val="068A3D"/>
                  </a:solidFill>
                  <a:uFillTx/>
                  <a:latin typeface="黑体" panose="02010609060101010101" pitchFamily="49" charset="-122"/>
                  <a:ea typeface="黑体" panose="02010609060101010101" pitchFamily="49" charset="-122"/>
                </a:rPr>
                <a:t>全国视野分层练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658832" y="1736373"/>
            <a:ext cx="10874375" cy="4154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例2　小明利用弹簧测力计、烧杯、小桶、圆柱体、细线等器材探究浮力大小与排开液体的重力的关系．</a:t>
            </a:r>
          </a:p>
          <a:p>
            <a:pPr fontAlgn="auto">
              <a:lnSpc>
                <a:spcPct val="200000"/>
              </a:lnSpc>
            </a:pP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lnSpc>
                <a:spcPct val="150000"/>
              </a:lnSpc>
            </a:pPr>
            <a:r>
              <a:rPr 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(1)部分实验操作步骤如图所示，遗漏的主</a:t>
            </a:r>
          </a:p>
          <a:p>
            <a:pPr fontAlgn="auto">
              <a:lnSpc>
                <a:spcPct val="150000"/>
              </a:lnSpc>
            </a:pPr>
            <a:r>
              <a:rPr 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要步骤是_____________________，若</a:t>
            </a:r>
          </a:p>
          <a:p>
            <a:pPr fontAlgn="auto">
              <a:lnSpc>
                <a:spcPct val="150000"/>
              </a:lnSpc>
            </a:pPr>
            <a:r>
              <a:rPr 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将遗漏的步骤标注为丁，最合理的实验步</a:t>
            </a:r>
          </a:p>
          <a:p>
            <a:pPr fontAlgn="auto">
              <a:lnSpc>
                <a:spcPct val="150000"/>
              </a:lnSpc>
            </a:pPr>
            <a:r>
              <a:rPr 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骤顺序是_______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_(用甲乙丙丁表示)．</a:t>
            </a:r>
          </a:p>
        </p:txBody>
      </p:sp>
      <p:sp>
        <p:nvSpPr>
          <p:cNvPr id="11" name="矩形 10"/>
          <p:cNvSpPr/>
          <p:nvPr/>
        </p:nvSpPr>
        <p:spPr>
          <a:xfrm>
            <a:off x="8737595" y="5831959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例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zh-CN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4" name="组合 5"/>
          <p:cNvGrpSpPr/>
          <p:nvPr/>
        </p:nvGrpSpPr>
        <p:grpSpPr>
          <a:xfrm>
            <a:off x="787109" y="3134701"/>
            <a:ext cx="2411412" cy="460375"/>
            <a:chOff x="1007" y="5038"/>
            <a:chExt cx="3796" cy="725"/>
          </a:xfrm>
        </p:grpSpPr>
        <p:pic>
          <p:nvPicPr>
            <p:cNvPr id="23" name="图片 2" descr="4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82" y="5145"/>
              <a:ext cx="821" cy="5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" name="图片 3" descr="47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07" y="5145"/>
              <a:ext cx="821" cy="5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6" name="文本框 69"/>
            <p:cNvSpPr txBox="1"/>
            <p:nvPr/>
          </p:nvSpPr>
          <p:spPr>
            <a:xfrm>
              <a:off x="1715" y="5038"/>
              <a:ext cx="2376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2400" b="1">
                  <a:solidFill>
                    <a:srgbClr val="18924B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基础训练</a:t>
              </a: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206308" y="4222115"/>
            <a:ext cx="274701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测量空桶的重力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123758" y="5314315"/>
            <a:ext cx="15182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丁甲乙丙</a:t>
            </a:r>
          </a:p>
        </p:txBody>
      </p:sp>
      <p:pic>
        <p:nvPicPr>
          <p:cNvPr id="6" name="图片 -2147482380" descr="C:\Documents and Settings\Administrator\桌面\湖南物理\ZH128.TIF"/>
          <p:cNvPicPr>
            <a:picLocks noChangeAspect="1"/>
          </p:cNvPicPr>
          <p:nvPr/>
        </p:nvPicPr>
        <p:blipFill>
          <a:blip r:embed="rId5" r:link="rId6"/>
          <a:stretch>
            <a:fillRect/>
          </a:stretch>
        </p:blipFill>
        <p:spPr>
          <a:xfrm>
            <a:off x="7226618" y="2451735"/>
            <a:ext cx="3742055" cy="3336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5" grpId="0"/>
      <p:bldP spid="1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文本框 103"/>
          <p:cNvSpPr txBox="1"/>
          <p:nvPr/>
        </p:nvSpPr>
        <p:spPr>
          <a:xfrm>
            <a:off x="921703" y="1212850"/>
            <a:ext cx="100711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(2014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郴州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小英同学在探究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浮力的大小等于什么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时，做了如图所示的实验，四步实验中弹簧秤的示数分别为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，下列等式正确的是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浮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                           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浮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浮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浮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01246" y="2485385"/>
            <a:ext cx="54102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pic>
        <p:nvPicPr>
          <p:cNvPr id="2" name="图片 -21474821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8678" y="2515235"/>
            <a:ext cx="6003290" cy="26485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7001534" y="5297646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dirty="0"/>
              <a:t>题图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01688" y="3873500"/>
            <a:ext cx="1050353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小明根据表格数据间的大小关系归纳出了实验结论：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_____________________________________________________________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同组的小丽认为实验还没有结束，理由是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，接下来的实验操作应该是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_____________________________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873443" y="845185"/>
            <a:ext cx="1031113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小明进行实验并将数据记录在下表中，请将表格中空缺的数据补充完整，从表中数据可知圆柱体受到的浮力是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______N.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排开液体的重力是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______N.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118043" y="2366645"/>
          <a:ext cx="7581265" cy="12268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07690"/>
                <a:gridCol w="1118235"/>
                <a:gridCol w="1118235"/>
                <a:gridCol w="1118870"/>
                <a:gridCol w="1118235"/>
              </a:tblGrid>
              <a:tr h="57848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实验步骤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甲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乙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丙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丁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833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弹簧测力计示数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1.2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7730173" y="3013075"/>
            <a:ext cx="75565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2.2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086793" y="1471930"/>
            <a:ext cx="51371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765983" y="1496695"/>
            <a:ext cx="51371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42963" y="4506595"/>
            <a:ext cx="920051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浸在液体中的物体所受浮力大小等于物体排开液体所受重力的大小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42963" y="4912360"/>
            <a:ext cx="1046226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通过一组数据得出的结论不具有普遍性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199823" y="5579110"/>
            <a:ext cx="423037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换用不同的液体进行多次实验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文本框 104"/>
          <p:cNvSpPr txBox="1"/>
          <p:nvPr/>
        </p:nvSpPr>
        <p:spPr>
          <a:xfrm>
            <a:off x="972503" y="2250440"/>
            <a:ext cx="943864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小明在实验步骤中，若先进行步骤丙，再进行步骤丁，则所测浮力的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大于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等于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圆柱体排开液体所受的重力．</a:t>
            </a:r>
            <a:endParaRPr lang="en-US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同组的小丽在步骤乙的操作中，只将圆柱体的一部分浸在水中，其他步骤操作正确，则她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得到实验结论．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38238" y="1751330"/>
            <a:ext cx="2414905" cy="460375"/>
            <a:chOff x="5377" y="4501"/>
            <a:chExt cx="3803" cy="725"/>
          </a:xfrm>
        </p:grpSpPr>
        <p:pic>
          <p:nvPicPr>
            <p:cNvPr id="11" name="图片 2" descr="4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82" y="4608"/>
              <a:ext cx="798" cy="51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" name="图片 3" descr="4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377" y="4608"/>
              <a:ext cx="798" cy="5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" name="文本框 69"/>
            <p:cNvSpPr txBox="1"/>
            <p:nvPr/>
          </p:nvSpPr>
          <p:spPr>
            <a:xfrm>
              <a:off x="6072" y="4501"/>
              <a:ext cx="2357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2400" b="1">
                  <a:solidFill>
                    <a:srgbClr val="18924B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能力提升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577023" y="2897505"/>
            <a:ext cx="80264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大于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398963" y="3989705"/>
            <a:ext cx="51371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文本框 103"/>
          <p:cNvSpPr txBox="1"/>
          <p:nvPr/>
        </p:nvSpPr>
        <p:spPr>
          <a:xfrm>
            <a:off x="776288" y="1647825"/>
            <a:ext cx="1065593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(2019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邵阳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体积为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2.0×10</a:t>
            </a:r>
            <a:r>
              <a:rPr lang="zh-CN" sz="2400" b="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的铝块浸没在水中时，受到的浮力为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_______N.(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N/kg)</a:t>
            </a: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(2016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衡阳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同样重的实心铜块和实心铁块，都浸没在煤油中，这时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铜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块受到浮力大．同样重的实心铜块和实心铁块，铜块浸没在煤油中，铁块浸没在水中，这时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铜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块受到浮力大．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已知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铜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铁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煤油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74103" y="2272665"/>
            <a:ext cx="8108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074103" y="3368675"/>
            <a:ext cx="5613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293803" y="3933190"/>
            <a:ext cx="5314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铁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  <p:bldP spid="8" grpId="1"/>
      <p:bldP spid="9" grpId="0"/>
      <p:bldP spid="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526098" y="1231265"/>
            <a:ext cx="11141710" cy="737235"/>
            <a:chOff x="1156" y="3027"/>
            <a:chExt cx="17546" cy="1161"/>
          </a:xfrm>
        </p:grpSpPr>
        <p:pic>
          <p:nvPicPr>
            <p:cNvPr id="24" name="图片 23" descr="带序号考点标3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56" y="3233"/>
              <a:ext cx="3346" cy="903"/>
            </a:xfrm>
            <a:prstGeom prst="rect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1550" y="3027"/>
              <a:ext cx="17152" cy="1161"/>
              <a:chOff x="1324" y="1671"/>
              <a:chExt cx="17152" cy="1161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1324" y="1897"/>
                <a:ext cx="2771" cy="853"/>
                <a:chOff x="2487" y="360"/>
                <a:chExt cx="2091" cy="853"/>
              </a:xfrm>
            </p:grpSpPr>
            <p:sp>
              <p:nvSpPr>
                <p:cNvPr id="50" name="文本框 49"/>
                <p:cNvSpPr txBox="1"/>
                <p:nvPr/>
              </p:nvSpPr>
              <p:spPr>
                <a:xfrm>
                  <a:off x="2487" y="391"/>
                  <a:ext cx="178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b="1" dirty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</a:p>
              </p:txBody>
            </p:sp>
            <p:sp>
              <p:nvSpPr>
                <p:cNvPr id="51" name="文本框 50"/>
                <p:cNvSpPr txBox="1"/>
                <p:nvPr/>
              </p:nvSpPr>
              <p:spPr>
                <a:xfrm>
                  <a:off x="4181" y="360"/>
                  <a:ext cx="39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</a:p>
              </p:txBody>
            </p:sp>
          </p:grpSp>
          <p:sp>
            <p:nvSpPr>
              <p:cNvPr id="52" name="文本框 51"/>
              <p:cNvSpPr txBox="1"/>
              <p:nvPr/>
            </p:nvSpPr>
            <p:spPr>
              <a:xfrm>
                <a:off x="4480" y="1671"/>
                <a:ext cx="13996" cy="11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sz="28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探究浮力的大小跟哪些因素有关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(岳阳2017.20，益阳2019.23)</a:t>
                </a:r>
              </a:p>
            </p:txBody>
          </p:sp>
        </p:grpSp>
      </p:grpSp>
      <p:sp>
        <p:nvSpPr>
          <p:cNvPr id="3" name="文本框 2"/>
          <p:cNvSpPr txBox="1"/>
          <p:nvPr/>
        </p:nvSpPr>
        <p:spPr>
          <a:xfrm>
            <a:off x="493078" y="2059940"/>
            <a:ext cx="1100518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 (2019常德26题5分)在探究“浮力大小与哪些因素有关”的实验中，小明所在的学习小组用到的实验器材有：烧杯、水、细线、长方体金属块、弹簧测力计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将金属块沿最长的边先后两次浸在同一烧杯水中的不同深度处，如图A、B所示，他发现A图中弹簧测力计的示数明显大于B图，但是他再按图C、D所示将此金属块两次浸没于此烧杯水中的不同深度处，发现弹簧测力计的示数相同，于是他得出结论：在物体未浸没于液体中时所受浮力的大小与浸入的深度有关，越深，浮力越大；但物体浸没在液体中后所受浮力大小则与深度无关．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592469" y="5959951"/>
            <a:ext cx="98298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dirty="0"/>
              <a:t>第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dirty="0"/>
              <a:t>题图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2517458" y="2536190"/>
            <a:ext cx="6686550" cy="3086100"/>
            <a:chOff x="3850" y="2299"/>
            <a:chExt cx="10530" cy="4860"/>
          </a:xfrm>
        </p:grpSpPr>
        <p:pic>
          <p:nvPicPr>
            <p:cNvPr id="2" name="图片 -2147482416" descr="C:\Documents and Settings\Administrator\桌面\湖南物理\ZH117.TIF"/>
            <p:cNvPicPr>
              <a:picLocks noChangeAspect="1"/>
            </p:cNvPicPr>
            <p:nvPr/>
          </p:nvPicPr>
          <p:blipFill>
            <a:blip r:embed="rId2" r:link="rId3">
              <a:grayscl/>
            </a:blip>
            <a:stretch>
              <a:fillRect/>
            </a:stretch>
          </p:blipFill>
          <p:spPr>
            <a:xfrm>
              <a:off x="3850" y="2307"/>
              <a:ext cx="8473" cy="4834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" name="图片 -2147482415" descr="C:\Documents and Settings\Administrator\桌面\湖南物理\ZH118.TIF"/>
            <p:cNvPicPr>
              <a:picLocks noChangeAspect="1"/>
            </p:cNvPicPr>
            <p:nvPr/>
          </p:nvPicPr>
          <p:blipFill>
            <a:blip r:embed="rId4" r:link="rId3">
              <a:grayscl/>
            </a:blip>
            <a:stretch>
              <a:fillRect/>
            </a:stretch>
          </p:blipFill>
          <p:spPr>
            <a:xfrm>
              <a:off x="12828" y="2299"/>
              <a:ext cx="1552" cy="486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0" name="文本框 99"/>
          <p:cNvSpPr txBox="1"/>
          <p:nvPr/>
        </p:nvSpPr>
        <p:spPr>
          <a:xfrm>
            <a:off x="689928" y="1021715"/>
            <a:ext cx="1081214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(1)图E为小明某次将金属块(重5 N)浸入到水中静止时的情形，则弹簧测力计的示数为________ N，此时金属块受的浮力为________ N；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996758" y="1659890"/>
            <a:ext cx="7404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2.6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933248" y="1659890"/>
            <a:ext cx="7893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2.4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74688" y="995680"/>
            <a:ext cx="1081214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同组的小惠认为小明的结论不正确，她做了如下实验：将金属块沿较短的一边浸入水中，当达到与图A中相同的深度时读取弹簧测力计的示数，发现与A图的示数不同，则表明此时金属块受到的浮力与A图中的也不同，因此她认为“物体未浸没于液体中时所受浮力的大小与浸入的深度也无关”．你认为她的实验能证明她的结论正确吗？________(选填“能”或“不能”)．</a:t>
            </a:r>
          </a:p>
          <a:p>
            <a:pPr indent="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(3)请你用上述器材也设计一个实验证明小惠的结论正确【提示：请仿照(2)中小惠的实验方案的表述方式表述】：____________________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</a:t>
            </a: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_____________</a:t>
            </a:r>
          </a:p>
          <a:p>
            <a:pPr indent="0" fontAlgn="auto">
              <a:lnSpc>
                <a:spcPct val="150000"/>
              </a:lnSpc>
            </a:pP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__________________________________________________________________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________________________________________________________________________</a:t>
            </a: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.</a:t>
            </a:r>
            <a:endParaRPr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53193" y="3285490"/>
            <a:ext cx="9283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75323" y="4230370"/>
            <a:ext cx="1062355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        将金属块挂在测力计下，分别让金属块的较长和较短的一边浸入水中不同的深度，使其浸没的体积相同，记下测力计的示数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，若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r>
              <a:rPr lang="en-US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，则说明浮力的大小与浸入的深度无关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90893" y="1915795"/>
            <a:ext cx="1046670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 fontAlgn="auto">
              <a:lnSpc>
                <a:spcPct val="150000"/>
              </a:lnSpc>
            </a:pPr>
            <a:r>
              <a:rPr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 (2019邵阳19题2分)潜入海底观光是人们现代旅游休闲方式之一．某潜水爱好者从水下2 m深继续下潜的过程中，他受到的浮力和海水对他的压强变化的情况分别是(不考虑海水的密度变化)(　　)</a:t>
            </a:r>
          </a:p>
          <a:p>
            <a:pPr indent="0" algn="l" fontAlgn="auto">
              <a:lnSpc>
                <a:spcPct val="150000"/>
              </a:lnSpc>
            </a:pPr>
            <a:r>
              <a:rPr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浮力逐渐变大，压强不变</a:t>
            </a:r>
          </a:p>
          <a:p>
            <a:pPr indent="0" algn="l" fontAlgn="auto">
              <a:lnSpc>
                <a:spcPct val="150000"/>
              </a:lnSpc>
            </a:pPr>
            <a:r>
              <a:rPr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浮力逐渐变大，压强逐渐变大</a:t>
            </a:r>
          </a:p>
          <a:p>
            <a:pPr indent="0" algn="l" fontAlgn="auto">
              <a:lnSpc>
                <a:spcPct val="150000"/>
              </a:lnSpc>
            </a:pPr>
            <a:r>
              <a:rPr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浮力不变，压强逐渐变大</a:t>
            </a:r>
          </a:p>
          <a:p>
            <a:pPr indent="0" algn="l" fontAlgn="auto">
              <a:lnSpc>
                <a:spcPct val="150000"/>
              </a:lnSpc>
            </a:pPr>
            <a:r>
              <a:rPr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浮力逐渐变小，压强逐渐变大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795338" y="1064895"/>
            <a:ext cx="10178024" cy="781050"/>
            <a:chOff x="1156" y="2906"/>
            <a:chExt cx="15588" cy="1230"/>
          </a:xfrm>
        </p:grpSpPr>
        <p:pic>
          <p:nvPicPr>
            <p:cNvPr id="24" name="图片 23" descr="带序号考点标3字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56" y="3233"/>
              <a:ext cx="3346" cy="903"/>
            </a:xfrm>
            <a:prstGeom prst="rect">
              <a:avLst/>
            </a:prstGeom>
          </p:spPr>
        </p:pic>
        <p:grpSp>
          <p:nvGrpSpPr>
            <p:cNvPr id="25" name="组合 24"/>
            <p:cNvGrpSpPr/>
            <p:nvPr/>
          </p:nvGrpSpPr>
          <p:grpSpPr>
            <a:xfrm>
              <a:off x="1550" y="2906"/>
              <a:ext cx="15194" cy="1200"/>
              <a:chOff x="1324" y="1550"/>
              <a:chExt cx="15194" cy="1200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1324" y="1897"/>
                <a:ext cx="2771" cy="853"/>
                <a:chOff x="2487" y="360"/>
                <a:chExt cx="2091" cy="853"/>
              </a:xfrm>
            </p:grpSpPr>
            <p:sp>
              <p:nvSpPr>
                <p:cNvPr id="50" name="文本框 49"/>
                <p:cNvSpPr txBox="1"/>
                <p:nvPr/>
              </p:nvSpPr>
              <p:spPr>
                <a:xfrm>
                  <a:off x="2487" y="391"/>
                  <a:ext cx="178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b="1" dirty="0">
                      <a:solidFill>
                        <a:schemeClr val="bg1"/>
                      </a:solidFill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</a:p>
              </p:txBody>
            </p:sp>
            <p:sp>
              <p:nvSpPr>
                <p:cNvPr id="51" name="文本框 50"/>
                <p:cNvSpPr txBox="1"/>
                <p:nvPr/>
              </p:nvSpPr>
              <p:spPr>
                <a:xfrm>
                  <a:off x="4181" y="360"/>
                  <a:ext cx="397" cy="8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3</a:t>
                  </a:r>
                </a:p>
              </p:txBody>
            </p:sp>
          </p:grpSp>
          <p:sp>
            <p:nvSpPr>
              <p:cNvPr id="52" name="文本框 51"/>
              <p:cNvSpPr txBox="1"/>
              <p:nvPr/>
            </p:nvSpPr>
            <p:spPr>
              <a:xfrm>
                <a:off x="4505" y="1550"/>
                <a:ext cx="12013" cy="116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sz="28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浮力的相关计算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[郴州7考，岳阳2015.22(3)，益阳4考]</a:t>
                </a:r>
              </a:p>
            </p:txBody>
          </p:sp>
        </p:grpSp>
      </p:grpSp>
      <p:sp>
        <p:nvSpPr>
          <p:cNvPr id="7" name="文本框 6"/>
          <p:cNvSpPr txBox="1"/>
          <p:nvPr/>
        </p:nvSpPr>
        <p:spPr>
          <a:xfrm>
            <a:off x="5815641" y="3192775"/>
            <a:ext cx="541027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diagram"/>
  <p:tag name="KSO_WM_TEMPLATE_INDEX" val="3017832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2a34aff-e357-4010-80e6-9e6c87f14779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f1be86c3-cfba-4661-a5d4-faed8a42857d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be45e70-1756-437a-96a3-36eb6e778628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preset"/>
  <p:tag name="KSO_WM_TEMPLATE_INDEX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h_f*1_2_1"/>
  <p:tag name="KSO_WM_UNIT_TYPE" val="l_h_f"/>
  <p:tag name="KSO_WM_UNIT_INDEX" val="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UNIT_PRESET_TEXT_LEN" val="36"/>
  <p:tag name="KSO_WM_DIAGRAM_GROUP_CODE" val="l1-1"/>
  <p:tag name="KSO_WM_UNIT_FILL_FORE_SCHEMECOLOR_INDEX" val="6"/>
  <p:tag name="KSO_WM_UNIT_FILL_TYPE" val="1"/>
  <p:tag name="KSO_WM_UNIT_SHADOW_SCHEMECOLOR_INDEX" val="5"/>
  <p:tag name="KSO_WM_UNIT_TEXT_FILL_FORE_SCHEMECOLOR_INDEX" val="13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diagram"/>
  <p:tag name="KSO_WM_TEMPLATE_INDEX" val="160007"/>
  <p:tag name="KSO_WM_TAG_VERSION" val="1.0"/>
  <p:tag name="KSO_WM_BEAUTIFY_FLAG" val="#wm#"/>
  <p:tag name="KSO_WM_UNIT_ID" val="diagram160007_3*l_i*1_2"/>
  <p:tag name="KSO_WM_UNIT_TYPE" val="l_i"/>
  <p:tag name="KSO_WM_UNIT_INDEX" val="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SHADOW_SCHEMECOLOR_INDEX" val="14"/>
  <p:tag name="KSO_WM_UNIT_TEXT_FILL_FORE_SCHEMECOLOR_INDEX" val="2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1df38ced-a28d-48f2-9d25-00816ac4c601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3073</Words>
  <Application>Microsoft Office PowerPoint</Application>
  <PresentationFormat>自定义</PresentationFormat>
  <Paragraphs>338</Paragraphs>
  <Slides>41</Slides>
  <Notes>7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41</vt:i4>
      </vt:variant>
    </vt:vector>
  </HeadingPairs>
  <TitlesOfParts>
    <vt:vector size="44" baseType="lpstr">
      <vt:lpstr>Office 主题</vt:lpstr>
      <vt:lpstr>Equation.KSEE3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6</cp:revision>
  <dcterms:created xsi:type="dcterms:W3CDTF">2019-11-26T04:16:00Z</dcterms:created>
  <dcterms:modified xsi:type="dcterms:W3CDTF">2020-03-14T02:00:00Z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